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35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3" r:id="rId85"/>
    <p:sldId id="344" r:id="rId86"/>
    <p:sldId id="345" r:id="rId87"/>
    <p:sldId id="346" r:id="rId88"/>
    <p:sldId id="347" r:id="rId89"/>
    <p:sldId id="348" r:id="rId90"/>
    <p:sldId id="349" r:id="rId91"/>
    <p:sldId id="350" r:id="rId92"/>
    <p:sldId id="351" r:id="rId93"/>
    <p:sldId id="352" r:id="rId94"/>
    <p:sldId id="353" r:id="rId95"/>
    <p:sldId id="354" r:id="rId96"/>
    <p:sldId id="355" r:id="rId97"/>
    <p:sldId id="356" r:id="rId98"/>
    <p:sldId id="357" r:id="rId99"/>
    <p:sldId id="358" r:id="rId100"/>
    <p:sldId id="359" r:id="rId101"/>
    <p:sldId id="360" r:id="rId102"/>
    <p:sldId id="361" r:id="rId103"/>
    <p:sldId id="362" r:id="rId104"/>
    <p:sldId id="363" r:id="rId105"/>
    <p:sldId id="364" r:id="rId106"/>
    <p:sldId id="365" r:id="rId107"/>
    <p:sldId id="366" r:id="rId108"/>
    <p:sldId id="367" r:id="rId109"/>
    <p:sldId id="368" r:id="rId110"/>
    <p:sldId id="369" r:id="rId111"/>
    <p:sldId id="370" r:id="rId112"/>
    <p:sldId id="371" r:id="rId113"/>
    <p:sldId id="372" r:id="rId114"/>
    <p:sldId id="373" r:id="rId115"/>
    <p:sldId id="374" r:id="rId116"/>
    <p:sldId id="375" r:id="rId117"/>
    <p:sldId id="376" r:id="rId118"/>
    <p:sldId id="377" r:id="rId119"/>
    <p:sldId id="378" r:id="rId120"/>
    <p:sldId id="379" r:id="rId121"/>
    <p:sldId id="380" r:id="rId122"/>
    <p:sldId id="381" r:id="rId123"/>
    <p:sldId id="382" r:id="rId124"/>
    <p:sldId id="383" r:id="rId125"/>
    <p:sldId id="384" r:id="rId126"/>
    <p:sldId id="385" r:id="rId127"/>
    <p:sldId id="386" r:id="rId128"/>
    <p:sldId id="387" r:id="rId129"/>
    <p:sldId id="388" r:id="rId130"/>
    <p:sldId id="389" r:id="rId131"/>
    <p:sldId id="390" r:id="rId132"/>
    <p:sldId id="391" r:id="rId133"/>
    <p:sldId id="392" r:id="rId134"/>
    <p:sldId id="393" r:id="rId135"/>
    <p:sldId id="394" r:id="rId136"/>
    <p:sldId id="395" r:id="rId137"/>
    <p:sldId id="396" r:id="rId138"/>
    <p:sldId id="397" r:id="rId139"/>
    <p:sldId id="398" r:id="rId140"/>
    <p:sldId id="399" r:id="rId141"/>
    <p:sldId id="400" r:id="rId142"/>
    <p:sldId id="401" r:id="rId143"/>
    <p:sldId id="402" r:id="rId144"/>
    <p:sldId id="403" r:id="rId145"/>
    <p:sldId id="404" r:id="rId146"/>
    <p:sldId id="405" r:id="rId147"/>
    <p:sldId id="406" r:id="rId148"/>
    <p:sldId id="407" r:id="rId149"/>
    <p:sldId id="408" r:id="rId150"/>
    <p:sldId id="409" r:id="rId151"/>
    <p:sldId id="410" r:id="rId152"/>
    <p:sldId id="411" r:id="rId153"/>
    <p:sldId id="412" r:id="rId154"/>
    <p:sldId id="413" r:id="rId155"/>
    <p:sldId id="414" r:id="rId156"/>
    <p:sldId id="415" r:id="rId157"/>
    <p:sldId id="416" r:id="rId158"/>
    <p:sldId id="417" r:id="rId159"/>
    <p:sldId id="418" r:id="rId160"/>
    <p:sldId id="419" r:id="rId161"/>
    <p:sldId id="420" r:id="rId162"/>
    <p:sldId id="421" r:id="rId163"/>
    <p:sldId id="422" r:id="rId164"/>
    <p:sldId id="423" r:id="rId165"/>
    <p:sldId id="424" r:id="rId166"/>
    <p:sldId id="425" r:id="rId167"/>
    <p:sldId id="426" r:id="rId168"/>
    <p:sldId id="427" r:id="rId169"/>
    <p:sldId id="428" r:id="rId170"/>
    <p:sldId id="429" r:id="rId171"/>
    <p:sldId id="430" r:id="rId172"/>
    <p:sldId id="431" r:id="rId173"/>
    <p:sldId id="432" r:id="rId174"/>
    <p:sldId id="433" r:id="rId175"/>
    <p:sldId id="434" r:id="rId176"/>
  </p:sldIdLst>
  <p:sldSz cx="13004800" cy="9753600"/>
  <p:notesSz cx="13004800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1426" y="4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77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slide" Target="slides/slide171.xml"/><Relationship Id="rId180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5840" y="273050"/>
            <a:ext cx="10993119" cy="1196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873603" y="2980266"/>
            <a:ext cx="4741545" cy="5953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40815" y="44450"/>
            <a:ext cx="10123169" cy="1715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3690" y="3881120"/>
            <a:ext cx="12377419" cy="2688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stylonica.com/cat-pictures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987" y="3130975"/>
            <a:ext cx="11255364" cy="1517225"/>
          </a:xfrm>
        </p:spPr>
        <p:txBody>
          <a:bodyPr>
            <a:normAutofit/>
          </a:bodyPr>
          <a:lstStyle/>
          <a:p>
            <a:pPr algn="l"/>
            <a:r>
              <a:rPr lang="en-US" sz="4551" dirty="0"/>
              <a:t>Lecture 25: Backprop and </a:t>
            </a:r>
            <a:r>
              <a:rPr lang="en-US" sz="4551"/>
              <a:t>convnets</a:t>
            </a:r>
            <a:endParaRPr lang="en-US" sz="455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8613" y="-248355"/>
            <a:ext cx="10295467" cy="2090702"/>
          </a:xfrm>
          <a:prstGeom prst="rect">
            <a:avLst/>
          </a:prstGeom>
        </p:spPr>
        <p:txBody>
          <a:bodyPr vert="horz" lIns="130048" tIns="65024" rIns="130048" bIns="65024" rtlCol="0" anchor="ctr">
            <a:normAutofit/>
          </a:bodyPr>
          <a:lstStyle/>
          <a:p>
            <a:pPr defTabSz="1300460">
              <a:spcBef>
                <a:spcPct val="0"/>
              </a:spcBef>
              <a:defRPr/>
            </a:pPr>
            <a:r>
              <a:rPr lang="en-US" sz="6258" dirty="0">
                <a:latin typeface="+mj-lt"/>
                <a:ea typeface="+mj-ea"/>
                <a:cs typeface="+mj-cs"/>
              </a:rPr>
              <a:t>CS5670: Computer Vision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-467271" y="1175218"/>
            <a:ext cx="6935893" cy="2492587"/>
          </a:xfrm>
          <a:prstGeom prst="rect">
            <a:avLst/>
          </a:prstGeom>
        </p:spPr>
        <p:txBody>
          <a:bodyPr vert="horz" lIns="130048" tIns="65024" rIns="130048" bIns="65024" rtlCol="0">
            <a:normAutofit/>
          </a:bodyPr>
          <a:lstStyle/>
          <a:p>
            <a:pPr algn="ctr" defTabSz="1300460">
              <a:spcBef>
                <a:spcPct val="20000"/>
              </a:spcBef>
              <a:defRPr/>
            </a:pPr>
            <a:r>
              <a:rPr lang="en-US" sz="4551" dirty="0"/>
              <a:t>Noah Snavely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275840"/>
            <a:ext cx="13004800" cy="6502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16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7926832" y="9009466"/>
            <a:ext cx="4984378" cy="70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991" dirty="0"/>
              <a:t>Slides from Andrej </a:t>
            </a:r>
            <a:r>
              <a:rPr lang="en-US" sz="1991" dirty="0" err="1"/>
              <a:t>Karpathy</a:t>
            </a:r>
            <a:r>
              <a:rPr lang="en-US" sz="1991" dirty="0"/>
              <a:t> and </a:t>
            </a:r>
            <a:r>
              <a:rPr lang="en-US" sz="1991" dirty="0" err="1"/>
              <a:t>Fei-Fei</a:t>
            </a:r>
            <a:r>
              <a:rPr lang="en-US" sz="1991" dirty="0"/>
              <a:t> Li</a:t>
            </a:r>
          </a:p>
          <a:p>
            <a:r>
              <a:rPr lang="en-US" sz="1991" dirty="0"/>
              <a:t>http://</a:t>
            </a:r>
            <a:r>
              <a:rPr lang="en-US" sz="1991" dirty="0" err="1"/>
              <a:t>vision.stanford.edu</a:t>
            </a:r>
            <a:r>
              <a:rPr lang="en-US" sz="1991" dirty="0"/>
              <a:t>/teaching/cs231n/</a:t>
            </a:r>
          </a:p>
        </p:txBody>
      </p:sp>
      <p:pic>
        <p:nvPicPr>
          <p:cNvPr id="1026" name="Picture 2" descr="A standard convolutional neural network, By Aphex34 (Own work) [CC BY-SA 4.0 (http://creativecommons.org/licenses/by-sa/4.0)], via Wikimedia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45" y="4118187"/>
            <a:ext cx="13004800" cy="400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84214" y="8079995"/>
            <a:ext cx="10535513" cy="4425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76" dirty="0"/>
              <a:t>Image credit: Aphex34, [CC BY-SA 4.0 (http://creativecommons.org/licenses/by-sa/4.0)]</a:t>
            </a:r>
          </a:p>
        </p:txBody>
      </p:sp>
    </p:spTree>
    <p:extLst>
      <p:ext uri="{BB962C8B-B14F-4D97-AF65-F5344CB8AC3E}">
        <p14:creationId xmlns:p14="http://schemas.microsoft.com/office/powerpoint/2010/main" val="2828951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51639" y="6980368"/>
            <a:ext cx="0" cy="1619250"/>
          </a:xfrm>
          <a:custGeom>
            <a:avLst/>
            <a:gdLst/>
            <a:ahLst/>
            <a:cxnLst/>
            <a:rect l="l" t="t" r="r" b="b"/>
            <a:pathLst>
              <a:path h="1619250">
                <a:moveTo>
                  <a:pt x="0" y="1618815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0242" y="2866390"/>
            <a:ext cx="289560" cy="751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10" dirty="0">
                <a:latin typeface="Times New Roman"/>
                <a:cs typeface="Times New Roman"/>
              </a:rPr>
              <a:t>x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87188" y="3303404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42133" y="324244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19"/>
                </a:lnTo>
                <a:lnTo>
                  <a:pt x="121919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83465" y="2698537"/>
            <a:ext cx="750570" cy="1008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900" i="1" spc="337" baseline="-25362" dirty="0">
                <a:latin typeface="Times New Roman"/>
                <a:cs typeface="Times New Roman"/>
              </a:rPr>
              <a:t>h</a:t>
            </a:r>
            <a:r>
              <a:rPr sz="2650" spc="-15" dirty="0">
                <a:latin typeface="Times New Roman"/>
                <a:cs typeface="Times New Roman"/>
              </a:rPr>
              <a:t>(</a:t>
            </a:r>
            <a:r>
              <a:rPr sz="2650" spc="55" dirty="0">
                <a:latin typeface="Times New Roman"/>
                <a:cs typeface="Times New Roman"/>
              </a:rPr>
              <a:t>1</a:t>
            </a:r>
            <a:r>
              <a:rPr sz="2650" spc="25" dirty="0">
                <a:latin typeface="Times New Roman"/>
                <a:cs typeface="Times New Roman"/>
              </a:rPr>
              <a:t>)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84997" y="3303404"/>
            <a:ext cx="267970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39942" y="324244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0" y="0"/>
                </a:moveTo>
                <a:lnTo>
                  <a:pt x="0" y="121919"/>
                </a:lnTo>
                <a:lnTo>
                  <a:pt x="121920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88137" y="3303404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43082" y="324244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19"/>
                </a:lnTo>
                <a:lnTo>
                  <a:pt x="121920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211910" y="3303404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466855" y="324244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19"/>
                </a:lnTo>
                <a:lnTo>
                  <a:pt x="121919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960802" y="4258733"/>
            <a:ext cx="356870" cy="74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00" i="1" spc="50" dirty="0">
                <a:latin typeface="Times New Roman"/>
                <a:cs typeface="Times New Roman"/>
              </a:rPr>
              <a:t>L</a:t>
            </a:r>
            <a:endParaRPr sz="4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47737" y="2668404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338455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latin typeface="Arial"/>
                <a:cs typeface="Arial"/>
              </a:rPr>
              <a:t>Function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458472" y="3303404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713417" y="324244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19"/>
                </a:lnTo>
                <a:lnTo>
                  <a:pt x="121920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040060" y="2698537"/>
            <a:ext cx="800100" cy="1008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900" i="1" spc="209" baseline="-25362" dirty="0">
                <a:latin typeface="Times New Roman"/>
                <a:cs typeface="Times New Roman"/>
              </a:rPr>
              <a:t>h</a:t>
            </a:r>
            <a:r>
              <a:rPr sz="2650" spc="140" dirty="0">
                <a:latin typeface="Times New Roman"/>
                <a:cs typeface="Times New Roman"/>
              </a:rPr>
              <a:t>(2</a:t>
            </a:r>
            <a:r>
              <a:rPr sz="2650" spc="-500" dirty="0">
                <a:latin typeface="Times New Roman"/>
                <a:cs typeface="Times New Roman"/>
              </a:rPr>
              <a:t> </a:t>
            </a:r>
            <a:r>
              <a:rPr sz="2650" spc="15" dirty="0">
                <a:latin typeface="Times New Roman"/>
                <a:cs typeface="Times New Roman"/>
              </a:rPr>
              <a:t>)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943534" y="3303404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198479" y="324244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19"/>
                </a:lnTo>
                <a:lnTo>
                  <a:pt x="121920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70242" y="4226168"/>
            <a:ext cx="289560" cy="743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00" i="1" spc="35" dirty="0">
                <a:latin typeface="Times New Roman"/>
                <a:cs typeface="Times New Roman"/>
              </a:rPr>
              <a:t>y</a:t>
            </a:r>
            <a:endParaRPr sz="46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806459" y="2064569"/>
            <a:ext cx="548005" cy="492759"/>
          </a:xfrm>
          <a:custGeom>
            <a:avLst/>
            <a:gdLst/>
            <a:ahLst/>
            <a:cxnLst/>
            <a:rect l="l" t="t" r="r" b="b"/>
            <a:pathLst>
              <a:path w="548004" h="492760">
                <a:moveTo>
                  <a:pt x="0" y="0"/>
                </a:moveTo>
                <a:lnTo>
                  <a:pt x="56518" y="36585"/>
                </a:lnTo>
                <a:lnTo>
                  <a:pt x="110299" y="72825"/>
                </a:lnTo>
                <a:lnTo>
                  <a:pt x="161345" y="108721"/>
                </a:lnTo>
                <a:lnTo>
                  <a:pt x="209655" y="144272"/>
                </a:lnTo>
                <a:lnTo>
                  <a:pt x="255228" y="179478"/>
                </a:lnTo>
                <a:lnTo>
                  <a:pt x="298066" y="214340"/>
                </a:lnTo>
                <a:lnTo>
                  <a:pt x="338167" y="248856"/>
                </a:lnTo>
                <a:lnTo>
                  <a:pt x="375532" y="283028"/>
                </a:lnTo>
                <a:lnTo>
                  <a:pt x="410161" y="316855"/>
                </a:lnTo>
                <a:lnTo>
                  <a:pt x="442054" y="350338"/>
                </a:lnTo>
                <a:lnTo>
                  <a:pt x="471211" y="383475"/>
                </a:lnTo>
                <a:lnTo>
                  <a:pt x="497632" y="416268"/>
                </a:lnTo>
                <a:lnTo>
                  <a:pt x="521316" y="448716"/>
                </a:lnTo>
                <a:lnTo>
                  <a:pt x="542265" y="480819"/>
                </a:lnTo>
                <a:lnTo>
                  <a:pt x="547693" y="492337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93596" y="2519431"/>
            <a:ext cx="110489" cy="136525"/>
          </a:xfrm>
          <a:custGeom>
            <a:avLst/>
            <a:gdLst/>
            <a:ahLst/>
            <a:cxnLst/>
            <a:rect l="l" t="t" r="r" b="b"/>
            <a:pathLst>
              <a:path w="110489" h="136525">
                <a:moveTo>
                  <a:pt x="110286" y="0"/>
                </a:moveTo>
                <a:lnTo>
                  <a:pt x="0" y="51976"/>
                </a:lnTo>
                <a:lnTo>
                  <a:pt x="107119" y="136273"/>
                </a:lnTo>
                <a:lnTo>
                  <a:pt x="1102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1985977" y="2866390"/>
            <a:ext cx="256540" cy="751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5" dirty="0">
                <a:latin typeface="Times New Roman"/>
                <a:cs typeface="Times New Roman"/>
              </a:rPr>
              <a:t>s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2133388" y="3737002"/>
            <a:ext cx="0" cy="386080"/>
          </a:xfrm>
          <a:custGeom>
            <a:avLst/>
            <a:gdLst/>
            <a:ahLst/>
            <a:cxnLst/>
            <a:rect l="l" t="t" r="r" b="b"/>
            <a:pathLst>
              <a:path h="386079">
                <a:moveTo>
                  <a:pt x="0" y="0"/>
                </a:moveTo>
                <a:lnTo>
                  <a:pt x="0" y="38607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072428" y="411038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0"/>
                </a:lnTo>
                <a:lnTo>
                  <a:pt x="60960" y="121920"/>
                </a:lnTo>
                <a:lnTo>
                  <a:pt x="121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87174" y="4738411"/>
            <a:ext cx="10443845" cy="0"/>
          </a:xfrm>
          <a:custGeom>
            <a:avLst/>
            <a:gdLst/>
            <a:ahLst/>
            <a:cxnLst/>
            <a:rect l="l" t="t" r="r" b="b"/>
            <a:pathLst>
              <a:path w="10443845">
                <a:moveTo>
                  <a:pt x="0" y="0"/>
                </a:moveTo>
                <a:lnTo>
                  <a:pt x="10430610" y="0"/>
                </a:lnTo>
                <a:lnTo>
                  <a:pt x="1044331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617784" y="467745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3238500" y="254000"/>
            <a:ext cx="6518909" cy="2291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spc="-65" dirty="0"/>
              <a:t>Review:</a:t>
            </a:r>
            <a:r>
              <a:rPr sz="8000" spc="-80" dirty="0"/>
              <a:t> </a:t>
            </a:r>
            <a:r>
              <a:rPr sz="8000" spc="-5" dirty="0"/>
              <a:t>Setup</a:t>
            </a:r>
            <a:endParaRPr sz="8000"/>
          </a:p>
          <a:p>
            <a:pPr marR="316230" algn="ctr">
              <a:lnSpc>
                <a:spcPct val="100000"/>
              </a:lnSpc>
              <a:spcBef>
                <a:spcPts val="55"/>
              </a:spcBef>
            </a:pPr>
            <a:r>
              <a:rPr sz="7200" i="1" spc="-97" baseline="-24305" dirty="0">
                <a:latin typeface="Symbol"/>
                <a:cs typeface="Symbol"/>
              </a:rPr>
              <a:t></a:t>
            </a:r>
            <a:r>
              <a:rPr sz="7200" i="1" spc="-1080" baseline="-24305" dirty="0">
                <a:latin typeface="Times New Roman"/>
                <a:cs typeface="Times New Roman"/>
              </a:rPr>
              <a:t> </a:t>
            </a:r>
            <a:r>
              <a:rPr sz="2650" spc="120" dirty="0">
                <a:latin typeface="Times New Roman"/>
                <a:cs typeface="Times New Roman"/>
              </a:rPr>
              <a:t>(2</a:t>
            </a:r>
            <a:r>
              <a:rPr sz="2650" spc="-440" dirty="0">
                <a:latin typeface="Times New Roman"/>
                <a:cs typeface="Times New Roman"/>
              </a:rPr>
              <a:t> </a:t>
            </a:r>
            <a:r>
              <a:rPr sz="2650" spc="15" dirty="0">
                <a:latin typeface="Times New Roman"/>
                <a:cs typeface="Times New Roman"/>
              </a:rPr>
              <a:t>)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925824" y="2013769"/>
            <a:ext cx="641985" cy="539115"/>
          </a:xfrm>
          <a:custGeom>
            <a:avLst/>
            <a:gdLst/>
            <a:ahLst/>
            <a:cxnLst/>
            <a:rect l="l" t="t" r="r" b="b"/>
            <a:pathLst>
              <a:path w="641984" h="539114">
                <a:moveTo>
                  <a:pt x="0" y="0"/>
                </a:moveTo>
                <a:lnTo>
                  <a:pt x="58273" y="31696"/>
                </a:lnTo>
                <a:lnTo>
                  <a:pt x="113950" y="63304"/>
                </a:lnTo>
                <a:lnTo>
                  <a:pt x="167030" y="94823"/>
                </a:lnTo>
                <a:lnTo>
                  <a:pt x="217513" y="126254"/>
                </a:lnTo>
                <a:lnTo>
                  <a:pt x="265399" y="157595"/>
                </a:lnTo>
                <a:lnTo>
                  <a:pt x="310689" y="188847"/>
                </a:lnTo>
                <a:lnTo>
                  <a:pt x="353382" y="220010"/>
                </a:lnTo>
                <a:lnTo>
                  <a:pt x="393478" y="251085"/>
                </a:lnTo>
                <a:lnTo>
                  <a:pt x="430978" y="282070"/>
                </a:lnTo>
                <a:lnTo>
                  <a:pt x="465880" y="312967"/>
                </a:lnTo>
                <a:lnTo>
                  <a:pt x="498186" y="343775"/>
                </a:lnTo>
                <a:lnTo>
                  <a:pt x="527895" y="374494"/>
                </a:lnTo>
                <a:lnTo>
                  <a:pt x="555008" y="405123"/>
                </a:lnTo>
                <a:lnTo>
                  <a:pt x="579523" y="435664"/>
                </a:lnTo>
                <a:lnTo>
                  <a:pt x="620764" y="496480"/>
                </a:lnTo>
                <a:lnTo>
                  <a:pt x="637490" y="526754"/>
                </a:lnTo>
                <a:lnTo>
                  <a:pt x="641670" y="53877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505745" y="2520529"/>
            <a:ext cx="115570" cy="135255"/>
          </a:xfrm>
          <a:custGeom>
            <a:avLst/>
            <a:gdLst/>
            <a:ahLst/>
            <a:cxnLst/>
            <a:rect l="l" t="t" r="r" b="b"/>
            <a:pathLst>
              <a:path w="115570" h="135255">
                <a:moveTo>
                  <a:pt x="115157" y="0"/>
                </a:moveTo>
                <a:lnTo>
                  <a:pt x="0" y="40040"/>
                </a:lnTo>
                <a:lnTo>
                  <a:pt x="97618" y="135177"/>
                </a:lnTo>
                <a:lnTo>
                  <a:pt x="1151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250602" y="6830364"/>
            <a:ext cx="22225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125" y="0"/>
                </a:moveTo>
                <a:lnTo>
                  <a:pt x="69308" y="8136"/>
                </a:lnTo>
                <a:lnTo>
                  <a:pt x="32547" y="32547"/>
                </a:lnTo>
                <a:lnTo>
                  <a:pt x="8136" y="69308"/>
                </a:lnTo>
                <a:lnTo>
                  <a:pt x="0" y="111125"/>
                </a:lnTo>
                <a:lnTo>
                  <a:pt x="8136" y="152941"/>
                </a:lnTo>
                <a:lnTo>
                  <a:pt x="32547" y="189702"/>
                </a:lnTo>
                <a:lnTo>
                  <a:pt x="69308" y="214112"/>
                </a:lnTo>
                <a:lnTo>
                  <a:pt x="111125" y="222249"/>
                </a:lnTo>
                <a:lnTo>
                  <a:pt x="152941" y="214112"/>
                </a:lnTo>
                <a:lnTo>
                  <a:pt x="189702" y="189702"/>
                </a:lnTo>
                <a:lnTo>
                  <a:pt x="214113" y="152941"/>
                </a:lnTo>
                <a:lnTo>
                  <a:pt x="222250" y="111125"/>
                </a:lnTo>
                <a:lnTo>
                  <a:pt x="214113" y="69308"/>
                </a:lnTo>
                <a:lnTo>
                  <a:pt x="189702" y="32547"/>
                </a:lnTo>
                <a:lnTo>
                  <a:pt x="152941" y="8136"/>
                </a:lnTo>
                <a:lnTo>
                  <a:pt x="111125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250603" y="6830364"/>
            <a:ext cx="22225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89702" y="32547"/>
                </a:moveTo>
                <a:lnTo>
                  <a:pt x="214113" y="69308"/>
                </a:lnTo>
                <a:lnTo>
                  <a:pt x="222249" y="111125"/>
                </a:lnTo>
                <a:lnTo>
                  <a:pt x="214113" y="152941"/>
                </a:lnTo>
                <a:lnTo>
                  <a:pt x="189702" y="189702"/>
                </a:lnTo>
                <a:lnTo>
                  <a:pt x="152941" y="214113"/>
                </a:lnTo>
                <a:lnTo>
                  <a:pt x="111125" y="222249"/>
                </a:lnTo>
                <a:lnTo>
                  <a:pt x="69308" y="214113"/>
                </a:lnTo>
                <a:lnTo>
                  <a:pt x="32547" y="189702"/>
                </a:lnTo>
                <a:lnTo>
                  <a:pt x="8136" y="152941"/>
                </a:lnTo>
                <a:lnTo>
                  <a:pt x="0" y="111125"/>
                </a:lnTo>
                <a:lnTo>
                  <a:pt x="8136" y="69308"/>
                </a:lnTo>
                <a:lnTo>
                  <a:pt x="32547" y="32547"/>
                </a:lnTo>
                <a:lnTo>
                  <a:pt x="69308" y="8136"/>
                </a:lnTo>
                <a:lnTo>
                  <a:pt x="111125" y="0"/>
                </a:lnTo>
                <a:lnTo>
                  <a:pt x="152941" y="8136"/>
                </a:lnTo>
                <a:lnTo>
                  <a:pt x="189702" y="3254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252980" y="8546115"/>
            <a:ext cx="22225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125" y="0"/>
                </a:moveTo>
                <a:lnTo>
                  <a:pt x="69308" y="8136"/>
                </a:lnTo>
                <a:lnTo>
                  <a:pt x="32547" y="32547"/>
                </a:lnTo>
                <a:lnTo>
                  <a:pt x="8136" y="69308"/>
                </a:lnTo>
                <a:lnTo>
                  <a:pt x="0" y="111125"/>
                </a:lnTo>
                <a:lnTo>
                  <a:pt x="8136" y="152941"/>
                </a:lnTo>
                <a:lnTo>
                  <a:pt x="32547" y="189702"/>
                </a:lnTo>
                <a:lnTo>
                  <a:pt x="69308" y="214113"/>
                </a:lnTo>
                <a:lnTo>
                  <a:pt x="111125" y="222250"/>
                </a:lnTo>
                <a:lnTo>
                  <a:pt x="152941" y="214113"/>
                </a:lnTo>
                <a:lnTo>
                  <a:pt x="189702" y="189702"/>
                </a:lnTo>
                <a:lnTo>
                  <a:pt x="214113" y="152941"/>
                </a:lnTo>
                <a:lnTo>
                  <a:pt x="222250" y="111125"/>
                </a:lnTo>
                <a:lnTo>
                  <a:pt x="214113" y="69308"/>
                </a:lnTo>
                <a:lnTo>
                  <a:pt x="189702" y="32547"/>
                </a:lnTo>
                <a:lnTo>
                  <a:pt x="152941" y="8136"/>
                </a:lnTo>
                <a:lnTo>
                  <a:pt x="111125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252980" y="8546115"/>
            <a:ext cx="22225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89702" y="32547"/>
                </a:moveTo>
                <a:lnTo>
                  <a:pt x="214113" y="69308"/>
                </a:lnTo>
                <a:lnTo>
                  <a:pt x="222249" y="111125"/>
                </a:lnTo>
                <a:lnTo>
                  <a:pt x="214113" y="152941"/>
                </a:lnTo>
                <a:lnTo>
                  <a:pt x="189702" y="189702"/>
                </a:lnTo>
                <a:lnTo>
                  <a:pt x="152941" y="214113"/>
                </a:lnTo>
                <a:lnTo>
                  <a:pt x="111125" y="222249"/>
                </a:lnTo>
                <a:lnTo>
                  <a:pt x="69308" y="214113"/>
                </a:lnTo>
                <a:lnTo>
                  <a:pt x="32547" y="189702"/>
                </a:lnTo>
                <a:lnTo>
                  <a:pt x="8136" y="152941"/>
                </a:lnTo>
                <a:lnTo>
                  <a:pt x="0" y="111125"/>
                </a:lnTo>
                <a:lnTo>
                  <a:pt x="8136" y="69308"/>
                </a:lnTo>
                <a:lnTo>
                  <a:pt x="32547" y="32547"/>
                </a:lnTo>
                <a:lnTo>
                  <a:pt x="69308" y="8136"/>
                </a:lnTo>
                <a:lnTo>
                  <a:pt x="111125" y="0"/>
                </a:lnTo>
                <a:lnTo>
                  <a:pt x="152941" y="8136"/>
                </a:lnTo>
                <a:lnTo>
                  <a:pt x="189702" y="3254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368769" y="5389172"/>
            <a:ext cx="577215" cy="1583690"/>
          </a:xfrm>
          <a:custGeom>
            <a:avLst/>
            <a:gdLst/>
            <a:ahLst/>
            <a:cxnLst/>
            <a:rect l="l" t="t" r="r" b="b"/>
            <a:pathLst>
              <a:path w="577215" h="1583690">
                <a:moveTo>
                  <a:pt x="0" y="791612"/>
                </a:moveTo>
                <a:lnTo>
                  <a:pt x="577224" y="791612"/>
                </a:lnTo>
              </a:path>
            </a:pathLst>
          </a:custGeom>
          <a:ln w="1583224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813413" y="5175594"/>
            <a:ext cx="243840" cy="288290"/>
          </a:xfrm>
          <a:custGeom>
            <a:avLst/>
            <a:gdLst/>
            <a:ahLst/>
            <a:cxnLst/>
            <a:rect l="l" t="t" r="r" b="b"/>
            <a:pathLst>
              <a:path w="243840" h="288289">
                <a:moveTo>
                  <a:pt x="210446" y="0"/>
                </a:moveTo>
                <a:lnTo>
                  <a:pt x="0" y="199035"/>
                </a:lnTo>
                <a:lnTo>
                  <a:pt x="243406" y="287779"/>
                </a:lnTo>
                <a:lnTo>
                  <a:pt x="210446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367826" y="6923431"/>
            <a:ext cx="657225" cy="0"/>
          </a:xfrm>
          <a:custGeom>
            <a:avLst/>
            <a:gdLst/>
            <a:ahLst/>
            <a:cxnLst/>
            <a:rect l="l" t="t" r="r" b="b"/>
            <a:pathLst>
              <a:path w="657225">
                <a:moveTo>
                  <a:pt x="0" y="0"/>
                </a:moveTo>
                <a:lnTo>
                  <a:pt x="656976" y="0"/>
                </a:lnTo>
              </a:path>
            </a:pathLst>
          </a:custGeom>
          <a:ln w="635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013690" y="5187960"/>
            <a:ext cx="0" cy="1738630"/>
          </a:xfrm>
          <a:custGeom>
            <a:avLst/>
            <a:gdLst/>
            <a:ahLst/>
            <a:cxnLst/>
            <a:rect l="l" t="t" r="r" b="b"/>
            <a:pathLst>
              <a:path h="1738629">
                <a:moveTo>
                  <a:pt x="0" y="0"/>
                </a:moveTo>
                <a:lnTo>
                  <a:pt x="0" y="1738575"/>
                </a:lnTo>
              </a:path>
            </a:pathLst>
          </a:custGeom>
          <a:ln w="635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9179495" y="5195946"/>
            <a:ext cx="1747520" cy="1617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050"/>
              </a:lnSpc>
              <a:tabLst>
                <a:tab pos="533400" algn="l"/>
                <a:tab pos="1734185" algn="l"/>
              </a:tabLst>
            </a:pPr>
            <a:r>
              <a:rPr sz="4700" u="heavy" spc="-10" dirty="0">
                <a:latin typeface="Times New Roman"/>
                <a:cs typeface="Times New Roman"/>
              </a:rPr>
              <a:t> 	</a:t>
            </a:r>
            <a:r>
              <a:rPr sz="4700" u="heavy" spc="135" dirty="0">
                <a:latin typeface="Symbol"/>
                <a:cs typeface="Symbol"/>
              </a:rPr>
              <a:t></a:t>
            </a:r>
            <a:r>
              <a:rPr sz="4700" i="1" u="heavy" spc="135" dirty="0">
                <a:latin typeface="Times New Roman"/>
                <a:cs typeface="Times New Roman"/>
              </a:rPr>
              <a:t>L	</a:t>
            </a:r>
            <a:endParaRPr sz="4700">
              <a:latin typeface="Times New Roman"/>
              <a:cs typeface="Times New Roman"/>
            </a:endParaRPr>
          </a:p>
          <a:p>
            <a:pPr marL="46355">
              <a:lnSpc>
                <a:spcPts val="5050"/>
              </a:lnSpc>
            </a:pPr>
            <a:r>
              <a:rPr sz="7050" spc="-172" baseline="-24822" dirty="0">
                <a:latin typeface="Symbol"/>
                <a:cs typeface="Symbol"/>
              </a:rPr>
              <a:t></a:t>
            </a:r>
            <a:r>
              <a:rPr sz="7050" i="1" spc="-172" baseline="-24822" dirty="0">
                <a:latin typeface="Times New Roman"/>
                <a:cs typeface="Times New Roman"/>
              </a:rPr>
              <a:t>W</a:t>
            </a:r>
            <a:r>
              <a:rPr sz="7050" i="1" spc="-630" baseline="-24822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(1)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472615" y="6432667"/>
            <a:ext cx="368935" cy="441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dirty="0">
                <a:latin typeface="Times New Roman"/>
                <a:cs typeface="Times New Roman"/>
              </a:rPr>
              <a:t>12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520509" y="6834716"/>
            <a:ext cx="320675" cy="758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700" spc="-25" dirty="0">
                <a:latin typeface="Times New Roman"/>
                <a:cs typeface="Times New Roman"/>
              </a:rPr>
              <a:t>1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972800" y="5740400"/>
            <a:ext cx="1877060" cy="513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15" dirty="0">
                <a:latin typeface="Arial"/>
                <a:cs typeface="Arial"/>
              </a:rPr>
              <a:t>(Gradient)</a:t>
            </a:r>
            <a:endParaRPr sz="32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453303" y="5698016"/>
            <a:ext cx="0" cy="3174365"/>
          </a:xfrm>
          <a:custGeom>
            <a:avLst/>
            <a:gdLst/>
            <a:ahLst/>
            <a:cxnLst/>
            <a:rect l="l" t="t" r="r" b="b"/>
            <a:pathLst>
              <a:path h="3174365">
                <a:moveTo>
                  <a:pt x="0" y="0"/>
                </a:moveTo>
                <a:lnTo>
                  <a:pt x="0" y="317390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392343" y="5588796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60960" y="0"/>
                </a:moveTo>
                <a:lnTo>
                  <a:pt x="0" y="121919"/>
                </a:lnTo>
                <a:lnTo>
                  <a:pt x="121920" y="121919"/>
                </a:lnTo>
                <a:lnTo>
                  <a:pt x="609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262803" y="8657240"/>
            <a:ext cx="5114925" cy="0"/>
          </a:xfrm>
          <a:custGeom>
            <a:avLst/>
            <a:gdLst/>
            <a:ahLst/>
            <a:cxnLst/>
            <a:rect l="l" t="t" r="r" b="b"/>
            <a:pathLst>
              <a:path w="5114925">
                <a:moveTo>
                  <a:pt x="0" y="0"/>
                </a:moveTo>
                <a:lnTo>
                  <a:pt x="5101922" y="0"/>
                </a:lnTo>
                <a:lnTo>
                  <a:pt x="5114622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364724" y="859628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801861" y="5540947"/>
            <a:ext cx="4001135" cy="2552065"/>
          </a:xfrm>
          <a:custGeom>
            <a:avLst/>
            <a:gdLst/>
            <a:ahLst/>
            <a:cxnLst/>
            <a:rect l="l" t="t" r="r" b="b"/>
            <a:pathLst>
              <a:path w="4001134" h="2552065">
                <a:moveTo>
                  <a:pt x="0" y="581223"/>
                </a:moveTo>
                <a:lnTo>
                  <a:pt x="36655" y="634193"/>
                </a:lnTo>
                <a:lnTo>
                  <a:pt x="73166" y="686441"/>
                </a:lnTo>
                <a:lnTo>
                  <a:pt x="109533" y="737967"/>
                </a:lnTo>
                <a:lnTo>
                  <a:pt x="145756" y="788772"/>
                </a:lnTo>
                <a:lnTo>
                  <a:pt x="181834" y="838856"/>
                </a:lnTo>
                <a:lnTo>
                  <a:pt x="217767" y="888217"/>
                </a:lnTo>
                <a:lnTo>
                  <a:pt x="253557" y="936857"/>
                </a:lnTo>
                <a:lnTo>
                  <a:pt x="289202" y="984776"/>
                </a:lnTo>
                <a:lnTo>
                  <a:pt x="324702" y="1031972"/>
                </a:lnTo>
                <a:lnTo>
                  <a:pt x="360058" y="1078447"/>
                </a:lnTo>
                <a:lnTo>
                  <a:pt x="395270" y="1124201"/>
                </a:lnTo>
                <a:lnTo>
                  <a:pt x="430338" y="1169233"/>
                </a:lnTo>
                <a:lnTo>
                  <a:pt x="465261" y="1213543"/>
                </a:lnTo>
                <a:lnTo>
                  <a:pt x="500040" y="1257131"/>
                </a:lnTo>
                <a:lnTo>
                  <a:pt x="534674" y="1299998"/>
                </a:lnTo>
                <a:lnTo>
                  <a:pt x="569164" y="1342144"/>
                </a:lnTo>
                <a:lnTo>
                  <a:pt x="603510" y="1383567"/>
                </a:lnTo>
                <a:lnTo>
                  <a:pt x="637711" y="1424269"/>
                </a:lnTo>
                <a:lnTo>
                  <a:pt x="671768" y="1464250"/>
                </a:lnTo>
                <a:lnTo>
                  <a:pt x="705680" y="1503508"/>
                </a:lnTo>
                <a:lnTo>
                  <a:pt x="739448" y="1542045"/>
                </a:lnTo>
                <a:lnTo>
                  <a:pt x="773072" y="1579861"/>
                </a:lnTo>
                <a:lnTo>
                  <a:pt x="806552" y="1616955"/>
                </a:lnTo>
                <a:lnTo>
                  <a:pt x="839887" y="1653327"/>
                </a:lnTo>
                <a:lnTo>
                  <a:pt x="873077" y="1688977"/>
                </a:lnTo>
                <a:lnTo>
                  <a:pt x="906124" y="1723906"/>
                </a:lnTo>
                <a:lnTo>
                  <a:pt x="939026" y="1758114"/>
                </a:lnTo>
                <a:lnTo>
                  <a:pt x="971783" y="1791599"/>
                </a:lnTo>
                <a:lnTo>
                  <a:pt x="1004396" y="1824363"/>
                </a:lnTo>
                <a:lnTo>
                  <a:pt x="1036865" y="1856406"/>
                </a:lnTo>
                <a:lnTo>
                  <a:pt x="1069189" y="1887726"/>
                </a:lnTo>
                <a:lnTo>
                  <a:pt x="1101370" y="1918325"/>
                </a:lnTo>
                <a:lnTo>
                  <a:pt x="1133405" y="1948203"/>
                </a:lnTo>
                <a:lnTo>
                  <a:pt x="1165297" y="1977359"/>
                </a:lnTo>
                <a:lnTo>
                  <a:pt x="1197044" y="2005793"/>
                </a:lnTo>
                <a:lnTo>
                  <a:pt x="1228646" y="2033505"/>
                </a:lnTo>
                <a:lnTo>
                  <a:pt x="1260104" y="2060496"/>
                </a:lnTo>
                <a:lnTo>
                  <a:pt x="1291418" y="2086766"/>
                </a:lnTo>
                <a:lnTo>
                  <a:pt x="1322588" y="2112313"/>
                </a:lnTo>
                <a:lnTo>
                  <a:pt x="1353613" y="2137139"/>
                </a:lnTo>
                <a:lnTo>
                  <a:pt x="1384493" y="2161244"/>
                </a:lnTo>
                <a:lnTo>
                  <a:pt x="1415230" y="2184626"/>
                </a:lnTo>
                <a:lnTo>
                  <a:pt x="1476269" y="2229227"/>
                </a:lnTo>
                <a:lnTo>
                  <a:pt x="1536731" y="2270941"/>
                </a:lnTo>
                <a:lnTo>
                  <a:pt x="1596616" y="2309768"/>
                </a:lnTo>
                <a:lnTo>
                  <a:pt x="1655923" y="2345709"/>
                </a:lnTo>
                <a:lnTo>
                  <a:pt x="1714653" y="2378764"/>
                </a:lnTo>
                <a:lnTo>
                  <a:pt x="1772805" y="2408931"/>
                </a:lnTo>
                <a:lnTo>
                  <a:pt x="1830380" y="2436213"/>
                </a:lnTo>
                <a:lnTo>
                  <a:pt x="1887377" y="2460607"/>
                </a:lnTo>
                <a:lnTo>
                  <a:pt x="1943797" y="2482116"/>
                </a:lnTo>
                <a:lnTo>
                  <a:pt x="1999639" y="2500737"/>
                </a:lnTo>
                <a:lnTo>
                  <a:pt x="2054904" y="2516472"/>
                </a:lnTo>
                <a:lnTo>
                  <a:pt x="2109591" y="2529321"/>
                </a:lnTo>
                <a:lnTo>
                  <a:pt x="2163701" y="2539283"/>
                </a:lnTo>
                <a:lnTo>
                  <a:pt x="2217233" y="2546358"/>
                </a:lnTo>
                <a:lnTo>
                  <a:pt x="2270188" y="2550547"/>
                </a:lnTo>
                <a:lnTo>
                  <a:pt x="2322565" y="2551850"/>
                </a:lnTo>
                <a:lnTo>
                  <a:pt x="2348537" y="2551418"/>
                </a:lnTo>
                <a:lnTo>
                  <a:pt x="2400049" y="2548391"/>
                </a:lnTo>
                <a:lnTo>
                  <a:pt x="2450982" y="2542477"/>
                </a:lnTo>
                <a:lnTo>
                  <a:pt x="2501338" y="2533676"/>
                </a:lnTo>
                <a:lnTo>
                  <a:pt x="2551117" y="2521989"/>
                </a:lnTo>
                <a:lnTo>
                  <a:pt x="2600318" y="2507416"/>
                </a:lnTo>
                <a:lnTo>
                  <a:pt x="2648942" y="2489955"/>
                </a:lnTo>
                <a:lnTo>
                  <a:pt x="2696988" y="2469609"/>
                </a:lnTo>
                <a:lnTo>
                  <a:pt x="2744457" y="2446375"/>
                </a:lnTo>
                <a:lnTo>
                  <a:pt x="2791348" y="2420256"/>
                </a:lnTo>
                <a:lnTo>
                  <a:pt x="2837662" y="2391249"/>
                </a:lnTo>
                <a:lnTo>
                  <a:pt x="2883398" y="2359356"/>
                </a:lnTo>
                <a:lnTo>
                  <a:pt x="2928557" y="2324577"/>
                </a:lnTo>
                <a:lnTo>
                  <a:pt x="2973138" y="2286911"/>
                </a:lnTo>
                <a:lnTo>
                  <a:pt x="3017142" y="2246358"/>
                </a:lnTo>
                <a:lnTo>
                  <a:pt x="3060568" y="2202919"/>
                </a:lnTo>
                <a:lnTo>
                  <a:pt x="3103417" y="2156594"/>
                </a:lnTo>
                <a:lnTo>
                  <a:pt x="3145689" y="2107382"/>
                </a:lnTo>
                <a:lnTo>
                  <a:pt x="3187383" y="2055283"/>
                </a:lnTo>
                <a:lnTo>
                  <a:pt x="3228499" y="2000298"/>
                </a:lnTo>
                <a:lnTo>
                  <a:pt x="3269038" y="1942426"/>
                </a:lnTo>
                <a:lnTo>
                  <a:pt x="3308999" y="1881667"/>
                </a:lnTo>
                <a:lnTo>
                  <a:pt x="3348383" y="1818023"/>
                </a:lnTo>
                <a:lnTo>
                  <a:pt x="3367859" y="1785118"/>
                </a:lnTo>
                <a:lnTo>
                  <a:pt x="3387190" y="1751491"/>
                </a:lnTo>
                <a:lnTo>
                  <a:pt x="3406377" y="1717143"/>
                </a:lnTo>
                <a:lnTo>
                  <a:pt x="3425419" y="1682073"/>
                </a:lnTo>
                <a:lnTo>
                  <a:pt x="3444317" y="1646282"/>
                </a:lnTo>
                <a:lnTo>
                  <a:pt x="3463070" y="1609769"/>
                </a:lnTo>
                <a:lnTo>
                  <a:pt x="3481680" y="1572534"/>
                </a:lnTo>
                <a:lnTo>
                  <a:pt x="3500145" y="1534578"/>
                </a:lnTo>
                <a:lnTo>
                  <a:pt x="3518465" y="1495900"/>
                </a:lnTo>
                <a:lnTo>
                  <a:pt x="3536641" y="1456500"/>
                </a:lnTo>
                <a:lnTo>
                  <a:pt x="3554673" y="1416379"/>
                </a:lnTo>
                <a:lnTo>
                  <a:pt x="3572560" y="1375536"/>
                </a:lnTo>
                <a:lnTo>
                  <a:pt x="3590303" y="1333971"/>
                </a:lnTo>
                <a:lnTo>
                  <a:pt x="3607902" y="1291685"/>
                </a:lnTo>
                <a:lnTo>
                  <a:pt x="3625356" y="1248677"/>
                </a:lnTo>
                <a:lnTo>
                  <a:pt x="3642666" y="1204948"/>
                </a:lnTo>
                <a:lnTo>
                  <a:pt x="3659831" y="1160497"/>
                </a:lnTo>
                <a:lnTo>
                  <a:pt x="3676852" y="1115324"/>
                </a:lnTo>
                <a:lnTo>
                  <a:pt x="3693729" y="1069430"/>
                </a:lnTo>
                <a:lnTo>
                  <a:pt x="3710462" y="1022814"/>
                </a:lnTo>
                <a:lnTo>
                  <a:pt x="3727050" y="975476"/>
                </a:lnTo>
                <a:lnTo>
                  <a:pt x="3743493" y="927417"/>
                </a:lnTo>
                <a:lnTo>
                  <a:pt x="3759793" y="878636"/>
                </a:lnTo>
                <a:lnTo>
                  <a:pt x="3775947" y="829134"/>
                </a:lnTo>
                <a:lnTo>
                  <a:pt x="3791958" y="778909"/>
                </a:lnTo>
                <a:lnTo>
                  <a:pt x="3807824" y="727964"/>
                </a:lnTo>
                <a:lnTo>
                  <a:pt x="3823546" y="676296"/>
                </a:lnTo>
                <a:lnTo>
                  <a:pt x="3839123" y="623907"/>
                </a:lnTo>
                <a:lnTo>
                  <a:pt x="3854556" y="570796"/>
                </a:lnTo>
                <a:lnTo>
                  <a:pt x="3869845" y="516964"/>
                </a:lnTo>
                <a:lnTo>
                  <a:pt x="3884989" y="462410"/>
                </a:lnTo>
                <a:lnTo>
                  <a:pt x="3899989" y="407135"/>
                </a:lnTo>
                <a:lnTo>
                  <a:pt x="3914845" y="351137"/>
                </a:lnTo>
                <a:lnTo>
                  <a:pt x="3929556" y="294418"/>
                </a:lnTo>
                <a:lnTo>
                  <a:pt x="3944123" y="236978"/>
                </a:lnTo>
                <a:lnTo>
                  <a:pt x="3958545" y="178816"/>
                </a:lnTo>
                <a:lnTo>
                  <a:pt x="3972823" y="119932"/>
                </a:lnTo>
                <a:lnTo>
                  <a:pt x="3986957" y="60327"/>
                </a:lnTo>
                <a:lnTo>
                  <a:pt x="4000947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3919104" y="5211233"/>
            <a:ext cx="349250" cy="74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00" i="1" spc="-15" dirty="0">
                <a:latin typeface="Times New Roman"/>
                <a:cs typeface="Times New Roman"/>
              </a:rPr>
              <a:t>L</a:t>
            </a:r>
            <a:endParaRPr sz="46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650730" y="8002940"/>
            <a:ext cx="1026794" cy="1017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975" i="1" spc="37" baseline="-25089" dirty="0">
                <a:latin typeface="Times New Roman"/>
                <a:cs typeface="Times New Roman"/>
              </a:rPr>
              <a:t>W</a:t>
            </a:r>
            <a:r>
              <a:rPr sz="6975" i="1" spc="-630" baseline="-25089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(1)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327400" y="6794500"/>
            <a:ext cx="883919" cy="513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latin typeface="Arial"/>
                <a:cs typeface="Arial"/>
              </a:rPr>
              <a:t>Loss</a:t>
            </a:r>
            <a:endParaRPr sz="32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50900" y="5443220"/>
            <a:ext cx="1832610" cy="97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46100">
              <a:lnSpc>
                <a:spcPts val="3800"/>
              </a:lnSpc>
            </a:pPr>
            <a:r>
              <a:rPr sz="3200" b="1" spc="-80" dirty="0">
                <a:latin typeface="Arial"/>
                <a:cs typeface="Arial"/>
              </a:rPr>
              <a:t>Toy  </a:t>
            </a:r>
            <a:r>
              <a:rPr sz="3200" b="1" dirty="0">
                <a:latin typeface="Arial"/>
                <a:cs typeface="Arial"/>
              </a:rPr>
              <a:t>Exam</a:t>
            </a:r>
            <a:r>
              <a:rPr sz="3200" b="1" spc="-5" dirty="0">
                <a:latin typeface="Arial"/>
                <a:cs typeface="Arial"/>
              </a:rPr>
              <a:t>pl</a:t>
            </a:r>
            <a:r>
              <a:rPr sz="3200" b="1" dirty="0">
                <a:latin typeface="Arial"/>
                <a:cs typeface="Arial"/>
              </a:rPr>
              <a:t>e:</a:t>
            </a:r>
            <a:endParaRPr sz="32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8022002" y="7274864"/>
            <a:ext cx="22225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125" y="0"/>
                </a:moveTo>
                <a:lnTo>
                  <a:pt x="69308" y="8136"/>
                </a:lnTo>
                <a:lnTo>
                  <a:pt x="32547" y="32547"/>
                </a:lnTo>
                <a:lnTo>
                  <a:pt x="8136" y="69308"/>
                </a:lnTo>
                <a:lnTo>
                  <a:pt x="0" y="111125"/>
                </a:lnTo>
                <a:lnTo>
                  <a:pt x="8136" y="152941"/>
                </a:lnTo>
                <a:lnTo>
                  <a:pt x="32547" y="189702"/>
                </a:lnTo>
                <a:lnTo>
                  <a:pt x="69308" y="214112"/>
                </a:lnTo>
                <a:lnTo>
                  <a:pt x="111125" y="222249"/>
                </a:lnTo>
                <a:lnTo>
                  <a:pt x="152941" y="214112"/>
                </a:lnTo>
                <a:lnTo>
                  <a:pt x="189702" y="189702"/>
                </a:lnTo>
                <a:lnTo>
                  <a:pt x="214113" y="152941"/>
                </a:lnTo>
                <a:lnTo>
                  <a:pt x="222250" y="111125"/>
                </a:lnTo>
                <a:lnTo>
                  <a:pt x="214113" y="69308"/>
                </a:lnTo>
                <a:lnTo>
                  <a:pt x="189702" y="32547"/>
                </a:lnTo>
                <a:lnTo>
                  <a:pt x="152941" y="8136"/>
                </a:lnTo>
                <a:lnTo>
                  <a:pt x="111125" y="0"/>
                </a:lnTo>
                <a:close/>
              </a:path>
            </a:pathLst>
          </a:custGeom>
          <a:solidFill>
            <a:srgbClr val="70BF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022003" y="7274864"/>
            <a:ext cx="22225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89702" y="32547"/>
                </a:moveTo>
                <a:lnTo>
                  <a:pt x="214113" y="69308"/>
                </a:lnTo>
                <a:lnTo>
                  <a:pt x="222249" y="111125"/>
                </a:lnTo>
                <a:lnTo>
                  <a:pt x="214113" y="152941"/>
                </a:lnTo>
                <a:lnTo>
                  <a:pt x="189702" y="189702"/>
                </a:lnTo>
                <a:lnTo>
                  <a:pt x="152941" y="214113"/>
                </a:lnTo>
                <a:lnTo>
                  <a:pt x="111125" y="222249"/>
                </a:lnTo>
                <a:lnTo>
                  <a:pt x="69308" y="214113"/>
                </a:lnTo>
                <a:lnTo>
                  <a:pt x="32547" y="189702"/>
                </a:lnTo>
                <a:lnTo>
                  <a:pt x="8136" y="152941"/>
                </a:lnTo>
                <a:lnTo>
                  <a:pt x="0" y="111125"/>
                </a:lnTo>
                <a:lnTo>
                  <a:pt x="8136" y="69308"/>
                </a:lnTo>
                <a:lnTo>
                  <a:pt x="32547" y="32547"/>
                </a:lnTo>
                <a:lnTo>
                  <a:pt x="69308" y="8136"/>
                </a:lnTo>
                <a:lnTo>
                  <a:pt x="111125" y="0"/>
                </a:lnTo>
                <a:lnTo>
                  <a:pt x="152941" y="8136"/>
                </a:lnTo>
                <a:lnTo>
                  <a:pt x="189702" y="3254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5791200" y="6794500"/>
            <a:ext cx="2209800" cy="513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60" dirty="0">
                <a:solidFill>
                  <a:srgbClr val="00882B"/>
                </a:solidFill>
                <a:latin typeface="Arial"/>
                <a:cs typeface="Arial"/>
              </a:rPr>
              <a:t>Take </a:t>
            </a:r>
            <a:r>
              <a:rPr sz="3200" b="1" dirty="0">
                <a:solidFill>
                  <a:srgbClr val="00882B"/>
                </a:solidFill>
                <a:latin typeface="Arial"/>
                <a:cs typeface="Arial"/>
              </a:rPr>
              <a:t>a</a:t>
            </a:r>
            <a:r>
              <a:rPr sz="3200" b="1" spc="-40" dirty="0">
                <a:solidFill>
                  <a:srgbClr val="00882B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882B"/>
                </a:solidFill>
                <a:latin typeface="Arial"/>
                <a:cs typeface="Arial"/>
              </a:rPr>
              <a:t>step</a:t>
            </a:r>
            <a:endParaRPr sz="32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0641330" y="8737445"/>
            <a:ext cx="369570" cy="368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65"/>
              </a:lnSpc>
            </a:pPr>
            <a:r>
              <a:rPr sz="2700" dirty="0">
                <a:latin typeface="Times New Roman"/>
                <a:cs typeface="Times New Roman"/>
              </a:rPr>
              <a:t>12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670300" y="9059671"/>
            <a:ext cx="645541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204"/>
              </a:lnSpc>
            </a:pPr>
            <a:r>
              <a:rPr sz="3200" dirty="0">
                <a:latin typeface="Arial"/>
                <a:cs typeface="Arial"/>
              </a:rPr>
              <a:t>A </a:t>
            </a:r>
            <a:r>
              <a:rPr sz="3200" spc="25" dirty="0">
                <a:latin typeface="Arial"/>
                <a:cs typeface="Arial"/>
              </a:rPr>
              <a:t>weight </a:t>
            </a:r>
            <a:r>
              <a:rPr sz="3200" spc="-10" dirty="0">
                <a:latin typeface="Arial"/>
                <a:cs typeface="Arial"/>
              </a:rPr>
              <a:t>somewhere </a:t>
            </a:r>
            <a:r>
              <a:rPr sz="3200" spc="-5" dirty="0">
                <a:latin typeface="Arial"/>
                <a:cs typeface="Arial"/>
              </a:rPr>
              <a:t>in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network</a:t>
            </a:r>
            <a:endParaRPr sz="32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95519" y="1449106"/>
            <a:ext cx="2139950" cy="1016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975" i="1" spc="22" baseline="-25089" dirty="0">
                <a:latin typeface="Times New Roman"/>
                <a:cs typeface="Times New Roman"/>
              </a:rPr>
              <a:t>W </a:t>
            </a:r>
            <a:r>
              <a:rPr sz="2700" spc="30" dirty="0">
                <a:latin typeface="Times New Roman"/>
                <a:cs typeface="Times New Roman"/>
              </a:rPr>
              <a:t>(1)</a:t>
            </a:r>
            <a:r>
              <a:rPr sz="6975" spc="44" baseline="-25089" dirty="0">
                <a:latin typeface="Times New Roman"/>
                <a:cs typeface="Times New Roman"/>
              </a:rPr>
              <a:t>,</a:t>
            </a:r>
            <a:r>
              <a:rPr sz="6975" spc="195" baseline="-25089" dirty="0">
                <a:latin typeface="Times New Roman"/>
                <a:cs typeface="Times New Roman"/>
              </a:rPr>
              <a:t> </a:t>
            </a:r>
            <a:r>
              <a:rPr sz="6975" i="1" spc="52" baseline="-25089" dirty="0">
                <a:latin typeface="Times New Roman"/>
                <a:cs typeface="Times New Roman"/>
              </a:rPr>
              <a:t>b</a:t>
            </a:r>
            <a:r>
              <a:rPr sz="2700" spc="35" dirty="0">
                <a:latin typeface="Times New Roman"/>
                <a:cs typeface="Times New Roman"/>
              </a:rPr>
              <a:t>(1)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700801" y="2668404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85725" rIns="0" bIns="0" rtlCol="0">
            <a:spAutoFit/>
          </a:bodyPr>
          <a:lstStyle/>
          <a:p>
            <a:pPr marL="141605">
              <a:lnSpc>
                <a:spcPct val="100000"/>
              </a:lnSpc>
              <a:spcBef>
                <a:spcPts val="675"/>
              </a:spcBef>
            </a:pPr>
            <a:r>
              <a:rPr sz="5475" i="1" spc="44" baseline="-25114" dirty="0">
                <a:latin typeface="Times New Roman"/>
                <a:cs typeface="Times New Roman"/>
              </a:rPr>
              <a:t>W</a:t>
            </a:r>
            <a:r>
              <a:rPr sz="5475" i="1" spc="-419" baseline="-25114" dirty="0">
                <a:latin typeface="Times New Roman"/>
                <a:cs typeface="Times New Roman"/>
              </a:rPr>
              <a:t> </a:t>
            </a:r>
            <a:r>
              <a:rPr sz="2100" spc="40" dirty="0">
                <a:latin typeface="Times New Roman"/>
                <a:cs typeface="Times New Roman"/>
              </a:rPr>
              <a:t>(1)</a:t>
            </a:r>
            <a:r>
              <a:rPr sz="5475" i="1" spc="60" baseline="-25114" dirty="0">
                <a:latin typeface="Times New Roman"/>
                <a:cs typeface="Times New Roman"/>
              </a:rPr>
              <a:t>x</a:t>
            </a:r>
            <a:r>
              <a:rPr sz="5475" i="1" spc="-367" baseline="-25114" dirty="0">
                <a:latin typeface="Times New Roman"/>
                <a:cs typeface="Times New Roman"/>
              </a:rPr>
              <a:t> </a:t>
            </a:r>
            <a:r>
              <a:rPr sz="5475" spc="30" baseline="-25114" dirty="0">
                <a:latin typeface="Symbol"/>
                <a:cs typeface="Symbol"/>
              </a:rPr>
              <a:t></a:t>
            </a:r>
            <a:r>
              <a:rPr sz="5475" spc="-480" baseline="-25114" dirty="0">
                <a:latin typeface="Times New Roman"/>
                <a:cs typeface="Times New Roman"/>
              </a:rPr>
              <a:t> </a:t>
            </a:r>
            <a:r>
              <a:rPr sz="5475" i="1" spc="60" baseline="-25114" dirty="0">
                <a:latin typeface="Times New Roman"/>
                <a:cs typeface="Times New Roman"/>
              </a:rPr>
              <a:t>b</a:t>
            </a:r>
            <a:r>
              <a:rPr sz="2100" spc="40" dirty="0">
                <a:latin typeface="Times New Roman"/>
                <a:cs typeface="Times New Roman"/>
              </a:rPr>
              <a:t>(1)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5180" y="2392541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5700" y="2324100"/>
            <a:ext cx="182118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40" dirty="0">
                <a:latin typeface="Arial"/>
                <a:cs typeface="Arial"/>
              </a:rPr>
              <a:t>Forwa</a:t>
            </a:r>
            <a:r>
              <a:rPr sz="3600" spc="-90" dirty="0">
                <a:latin typeface="Arial"/>
                <a:cs typeface="Arial"/>
              </a:rPr>
              <a:t>r</a:t>
            </a:r>
            <a:r>
              <a:rPr sz="3600" spc="95" dirty="0">
                <a:latin typeface="Arial"/>
                <a:cs typeface="Arial"/>
              </a:rPr>
              <a:t>d: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5180" y="4551541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5700" y="4483100"/>
            <a:ext cx="220218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30" dirty="0">
                <a:latin typeface="Arial"/>
                <a:cs typeface="Arial"/>
              </a:rPr>
              <a:t>Backwa</a:t>
            </a:r>
            <a:r>
              <a:rPr sz="3600" spc="-50" dirty="0">
                <a:latin typeface="Arial"/>
                <a:cs typeface="Arial"/>
              </a:rPr>
              <a:t>r</a:t>
            </a:r>
            <a:r>
              <a:rPr sz="3600" spc="95" dirty="0">
                <a:latin typeface="Arial"/>
                <a:cs typeface="Arial"/>
              </a:rPr>
              <a:t>d: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73200" y="342900"/>
            <a:ext cx="10054590" cy="1106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0" spc="-5" dirty="0"/>
              <a:t>Example: </a:t>
            </a:r>
            <a:r>
              <a:rPr sz="7000" spc="40" dirty="0"/>
              <a:t>Euclidean</a:t>
            </a:r>
            <a:r>
              <a:rPr sz="7000" spc="-35" dirty="0"/>
              <a:t> </a:t>
            </a:r>
            <a:r>
              <a:rPr sz="7000" spc="-5" dirty="0"/>
              <a:t>Loss</a:t>
            </a:r>
            <a:endParaRPr sz="7000"/>
          </a:p>
        </p:txBody>
      </p:sp>
      <p:sp>
        <p:nvSpPr>
          <p:cNvPr id="7" name="object 7"/>
          <p:cNvSpPr txBox="1"/>
          <p:nvPr/>
        </p:nvSpPr>
        <p:spPr>
          <a:xfrm>
            <a:off x="4013200" y="2260600"/>
            <a:ext cx="985519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i="1" spc="-30" dirty="0">
                <a:latin typeface="Times New Roman"/>
                <a:cs typeface="Times New Roman"/>
              </a:rPr>
              <a:t>L</a:t>
            </a:r>
            <a:r>
              <a:rPr sz="4125" i="1" spc="-44" baseline="-24242" dirty="0">
                <a:latin typeface="Times New Roman"/>
                <a:cs typeface="Times New Roman"/>
              </a:rPr>
              <a:t>i</a:t>
            </a:r>
            <a:r>
              <a:rPr sz="4125" i="1" spc="157" baseline="-24242" dirty="0">
                <a:latin typeface="Times New Roman"/>
                <a:cs typeface="Times New Roman"/>
              </a:rPr>
              <a:t> </a:t>
            </a:r>
            <a:r>
              <a:rPr sz="4800" dirty="0">
                <a:latin typeface="Symbol"/>
                <a:cs typeface="Symbol"/>
              </a:rPr>
              <a:t></a:t>
            </a:r>
            <a:endParaRPr sz="48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67312" y="1868487"/>
            <a:ext cx="330200" cy="77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dirty="0">
                <a:latin typeface="Times New Roman"/>
                <a:cs typeface="Times New Roman"/>
              </a:rPr>
              <a:t>1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67312" y="2720975"/>
            <a:ext cx="330200" cy="77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dirty="0">
                <a:latin typeface="Times New Roman"/>
                <a:cs typeface="Times New Roman"/>
              </a:rPr>
              <a:t>2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145087" y="2705893"/>
            <a:ext cx="374650" cy="0"/>
          </a:xfrm>
          <a:custGeom>
            <a:avLst/>
            <a:gdLst/>
            <a:ahLst/>
            <a:cxnLst/>
            <a:rect l="l" t="t" r="r" b="b"/>
            <a:pathLst>
              <a:path w="374650">
                <a:moveTo>
                  <a:pt x="0" y="0"/>
                </a:moveTo>
                <a:lnTo>
                  <a:pt x="374650" y="0"/>
                </a:lnTo>
              </a:path>
            </a:pathLst>
          </a:custGeom>
          <a:ln w="301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685212" y="2247900"/>
            <a:ext cx="201930" cy="450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50" spc="10" dirty="0">
                <a:latin typeface="Times New Roman"/>
                <a:cs typeface="Times New Roman"/>
              </a:rPr>
              <a:t>2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84825" y="2108200"/>
            <a:ext cx="3122930" cy="145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260"/>
              </a:lnSpc>
            </a:pPr>
            <a:r>
              <a:rPr sz="10800" spc="787" baseline="1929" dirty="0">
                <a:latin typeface="Symbol"/>
                <a:cs typeface="Symbol"/>
              </a:rPr>
              <a:t></a:t>
            </a:r>
            <a:r>
              <a:rPr sz="7200" spc="262" baseline="13888" dirty="0">
                <a:latin typeface="Times New Roman"/>
                <a:cs typeface="Times New Roman"/>
              </a:rPr>
              <a:t>(</a:t>
            </a:r>
            <a:r>
              <a:rPr sz="7200" i="1" spc="-67" baseline="13888" dirty="0">
                <a:latin typeface="Times New Roman"/>
                <a:cs typeface="Times New Roman"/>
              </a:rPr>
              <a:t>z</a:t>
            </a:r>
            <a:r>
              <a:rPr sz="2750" i="1" spc="195" dirty="0">
                <a:latin typeface="Times New Roman"/>
                <a:cs typeface="Times New Roman"/>
              </a:rPr>
              <a:t>i</a:t>
            </a:r>
            <a:r>
              <a:rPr sz="2750" spc="5" dirty="0">
                <a:latin typeface="Times New Roman"/>
                <a:cs typeface="Times New Roman"/>
              </a:rPr>
              <a:t>,</a:t>
            </a:r>
            <a:r>
              <a:rPr sz="2750" spc="-260" dirty="0">
                <a:latin typeface="Times New Roman"/>
                <a:cs typeface="Times New Roman"/>
              </a:rPr>
              <a:t> </a:t>
            </a:r>
            <a:r>
              <a:rPr sz="2750" i="1" spc="5" dirty="0">
                <a:latin typeface="Times New Roman"/>
                <a:cs typeface="Times New Roman"/>
              </a:rPr>
              <a:t>j</a:t>
            </a:r>
            <a:r>
              <a:rPr sz="2750" i="1" spc="95" dirty="0">
                <a:latin typeface="Times New Roman"/>
                <a:cs typeface="Times New Roman"/>
              </a:rPr>
              <a:t> </a:t>
            </a:r>
            <a:r>
              <a:rPr sz="7200" baseline="13888" dirty="0">
                <a:latin typeface="Symbol"/>
                <a:cs typeface="Symbol"/>
              </a:rPr>
              <a:t></a:t>
            </a:r>
            <a:r>
              <a:rPr sz="7200" spc="-127" baseline="13888" dirty="0">
                <a:latin typeface="Times New Roman"/>
                <a:cs typeface="Times New Roman"/>
              </a:rPr>
              <a:t> </a:t>
            </a:r>
            <a:r>
              <a:rPr sz="7200" i="1" spc="-165" baseline="13888" dirty="0">
                <a:latin typeface="Times New Roman"/>
                <a:cs typeface="Times New Roman"/>
              </a:rPr>
              <a:t>y</a:t>
            </a:r>
            <a:r>
              <a:rPr sz="2750" i="1" spc="195" dirty="0">
                <a:latin typeface="Times New Roman"/>
                <a:cs typeface="Times New Roman"/>
              </a:rPr>
              <a:t>i</a:t>
            </a:r>
            <a:r>
              <a:rPr sz="2750" spc="5" dirty="0">
                <a:latin typeface="Times New Roman"/>
                <a:cs typeface="Times New Roman"/>
              </a:rPr>
              <a:t>,</a:t>
            </a:r>
            <a:r>
              <a:rPr sz="2750" spc="-260" dirty="0">
                <a:latin typeface="Times New Roman"/>
                <a:cs typeface="Times New Roman"/>
              </a:rPr>
              <a:t> </a:t>
            </a:r>
            <a:r>
              <a:rPr sz="2750" i="1" spc="5" dirty="0">
                <a:latin typeface="Times New Roman"/>
                <a:cs typeface="Times New Roman"/>
              </a:rPr>
              <a:t>j</a:t>
            </a:r>
            <a:r>
              <a:rPr sz="2750" i="1" spc="-295" dirty="0">
                <a:latin typeface="Times New Roman"/>
                <a:cs typeface="Times New Roman"/>
              </a:rPr>
              <a:t> </a:t>
            </a:r>
            <a:r>
              <a:rPr sz="7200" baseline="13888" dirty="0">
                <a:latin typeface="Times New Roman"/>
                <a:cs typeface="Times New Roman"/>
              </a:rPr>
              <a:t>)</a:t>
            </a:r>
            <a:endParaRPr sz="7200" baseline="13888">
              <a:latin typeface="Times New Roman"/>
              <a:cs typeface="Times New Roman"/>
            </a:endParaRPr>
          </a:p>
          <a:p>
            <a:pPr marL="317500">
              <a:lnSpc>
                <a:spcPts val="2915"/>
              </a:lnSpc>
            </a:pPr>
            <a:r>
              <a:rPr sz="2750" i="1" spc="5" dirty="0">
                <a:latin typeface="Times New Roman"/>
                <a:cs typeface="Times New Roman"/>
              </a:rPr>
              <a:t>j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30802" y="4152333"/>
            <a:ext cx="62611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50" spc="225" dirty="0">
                <a:latin typeface="Symbol"/>
                <a:cs typeface="Symbol"/>
              </a:rPr>
              <a:t></a:t>
            </a:r>
            <a:r>
              <a:rPr sz="3750" i="1" spc="-50" dirty="0">
                <a:latin typeface="Times New Roman"/>
                <a:cs typeface="Times New Roman"/>
              </a:rPr>
              <a:t>L</a:t>
            </a:r>
            <a:r>
              <a:rPr sz="3225" i="1" baseline="-24547" dirty="0">
                <a:latin typeface="Times New Roman"/>
                <a:cs typeface="Times New Roman"/>
              </a:rPr>
              <a:t>i</a:t>
            </a:r>
            <a:endParaRPr sz="3225" baseline="-24547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68889" y="4822144"/>
            <a:ext cx="466090" cy="629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50" spc="150" dirty="0">
                <a:latin typeface="Symbol"/>
                <a:cs typeface="Symbol"/>
              </a:rPr>
              <a:t></a:t>
            </a:r>
            <a:r>
              <a:rPr sz="3750" i="1" spc="-5" dirty="0">
                <a:latin typeface="Times New Roman"/>
                <a:cs typeface="Times New Roman"/>
              </a:rPr>
              <a:t>z</a:t>
            </a:r>
            <a:endParaRPr sz="37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04753" y="5145087"/>
            <a:ext cx="308610" cy="35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spc="75" dirty="0">
                <a:latin typeface="Times New Roman"/>
                <a:cs typeface="Times New Roman"/>
              </a:rPr>
              <a:t>i</a:t>
            </a:r>
            <a:r>
              <a:rPr sz="2150" spc="75" dirty="0">
                <a:latin typeface="Times New Roman"/>
                <a:cs typeface="Times New Roman"/>
              </a:rPr>
              <a:t>,</a:t>
            </a:r>
            <a:r>
              <a:rPr sz="2150" spc="-300" dirty="0">
                <a:latin typeface="Times New Roman"/>
                <a:cs typeface="Times New Roman"/>
              </a:rPr>
              <a:t> </a:t>
            </a:r>
            <a:r>
              <a:rPr sz="2150" i="1" dirty="0">
                <a:latin typeface="Times New Roman"/>
                <a:cs typeface="Times New Roman"/>
              </a:rPr>
              <a:t>j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054347" y="4807573"/>
            <a:ext cx="823594" cy="0"/>
          </a:xfrm>
          <a:custGeom>
            <a:avLst/>
            <a:gdLst/>
            <a:ahLst/>
            <a:cxnLst/>
            <a:rect l="l" t="t" r="r" b="b"/>
            <a:pathLst>
              <a:path w="823595">
                <a:moveTo>
                  <a:pt x="0" y="0"/>
                </a:moveTo>
                <a:lnTo>
                  <a:pt x="823436" y="0"/>
                </a:lnTo>
              </a:path>
            </a:pathLst>
          </a:custGeom>
          <a:ln w="236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982717" y="4580165"/>
            <a:ext cx="1864360" cy="558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395"/>
              </a:lnSpc>
            </a:pPr>
            <a:r>
              <a:rPr sz="5625" spc="-7" baseline="14074" dirty="0">
                <a:latin typeface="Symbol"/>
                <a:cs typeface="Symbol"/>
              </a:rPr>
              <a:t></a:t>
            </a:r>
            <a:r>
              <a:rPr sz="5625" spc="-7" baseline="14074" dirty="0">
                <a:latin typeface="Times New Roman"/>
                <a:cs typeface="Times New Roman"/>
              </a:rPr>
              <a:t> </a:t>
            </a:r>
            <a:r>
              <a:rPr sz="5625" i="1" spc="52" baseline="14074" dirty="0">
                <a:latin typeface="Times New Roman"/>
                <a:cs typeface="Times New Roman"/>
              </a:rPr>
              <a:t>z</a:t>
            </a:r>
            <a:r>
              <a:rPr sz="2150" i="1" spc="35" dirty="0">
                <a:latin typeface="Times New Roman"/>
                <a:cs typeface="Times New Roman"/>
              </a:rPr>
              <a:t>i</a:t>
            </a:r>
            <a:r>
              <a:rPr sz="2150" spc="35" dirty="0">
                <a:latin typeface="Times New Roman"/>
                <a:cs typeface="Times New Roman"/>
              </a:rPr>
              <a:t>, </a:t>
            </a:r>
            <a:r>
              <a:rPr sz="2150" i="1" dirty="0">
                <a:latin typeface="Times New Roman"/>
                <a:cs typeface="Times New Roman"/>
              </a:rPr>
              <a:t>j </a:t>
            </a:r>
            <a:r>
              <a:rPr sz="5625" spc="-7" baseline="14074" dirty="0">
                <a:latin typeface="Symbol"/>
                <a:cs typeface="Symbol"/>
              </a:rPr>
              <a:t></a:t>
            </a:r>
            <a:r>
              <a:rPr sz="5625" spc="-742" baseline="14074" dirty="0">
                <a:latin typeface="Times New Roman"/>
                <a:cs typeface="Times New Roman"/>
              </a:rPr>
              <a:t> </a:t>
            </a:r>
            <a:r>
              <a:rPr sz="5625" i="1" spc="30" baseline="14074" dirty="0">
                <a:latin typeface="Times New Roman"/>
                <a:cs typeface="Times New Roman"/>
              </a:rPr>
              <a:t>y</a:t>
            </a:r>
            <a:r>
              <a:rPr sz="2150" i="1" spc="20" dirty="0">
                <a:latin typeface="Times New Roman"/>
                <a:cs typeface="Times New Roman"/>
              </a:rPr>
              <a:t>i</a:t>
            </a:r>
            <a:r>
              <a:rPr sz="2150" spc="20" dirty="0">
                <a:latin typeface="Times New Roman"/>
                <a:cs typeface="Times New Roman"/>
              </a:rPr>
              <a:t>, </a:t>
            </a:r>
            <a:r>
              <a:rPr sz="2150" i="1" dirty="0">
                <a:latin typeface="Times New Roman"/>
                <a:cs typeface="Times New Roman"/>
              </a:rPr>
              <a:t>j</a:t>
            </a:r>
            <a:endParaRPr sz="2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5180" y="2392541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5700" y="2324100"/>
            <a:ext cx="182118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40" dirty="0">
                <a:latin typeface="Arial"/>
                <a:cs typeface="Arial"/>
              </a:rPr>
              <a:t>Forwa</a:t>
            </a:r>
            <a:r>
              <a:rPr sz="3600" spc="-90" dirty="0">
                <a:latin typeface="Arial"/>
                <a:cs typeface="Arial"/>
              </a:rPr>
              <a:t>r</a:t>
            </a:r>
            <a:r>
              <a:rPr sz="3600" spc="95" dirty="0">
                <a:latin typeface="Arial"/>
                <a:cs typeface="Arial"/>
              </a:rPr>
              <a:t>d: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5180" y="4551541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5700" y="4483100"/>
            <a:ext cx="220218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30" dirty="0">
                <a:latin typeface="Arial"/>
                <a:cs typeface="Arial"/>
              </a:rPr>
              <a:t>Backwa</a:t>
            </a:r>
            <a:r>
              <a:rPr sz="3600" spc="-50" dirty="0">
                <a:latin typeface="Arial"/>
                <a:cs typeface="Arial"/>
              </a:rPr>
              <a:t>r</a:t>
            </a:r>
            <a:r>
              <a:rPr sz="3600" spc="95" dirty="0">
                <a:latin typeface="Arial"/>
                <a:cs typeface="Arial"/>
              </a:rPr>
              <a:t>d: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73200" y="342900"/>
            <a:ext cx="10054590" cy="1106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0" spc="-5" dirty="0"/>
              <a:t>Example: </a:t>
            </a:r>
            <a:r>
              <a:rPr sz="7000" spc="40" dirty="0"/>
              <a:t>Euclidean</a:t>
            </a:r>
            <a:r>
              <a:rPr sz="7000" spc="-35" dirty="0"/>
              <a:t> </a:t>
            </a:r>
            <a:r>
              <a:rPr sz="7000" spc="-5" dirty="0"/>
              <a:t>Loss</a:t>
            </a:r>
            <a:endParaRPr sz="7000"/>
          </a:p>
        </p:txBody>
      </p:sp>
      <p:sp>
        <p:nvSpPr>
          <p:cNvPr id="7" name="object 7"/>
          <p:cNvSpPr txBox="1"/>
          <p:nvPr/>
        </p:nvSpPr>
        <p:spPr>
          <a:xfrm>
            <a:off x="4013200" y="2260600"/>
            <a:ext cx="985519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i="1" spc="-30" dirty="0">
                <a:latin typeface="Times New Roman"/>
                <a:cs typeface="Times New Roman"/>
              </a:rPr>
              <a:t>L</a:t>
            </a:r>
            <a:r>
              <a:rPr sz="4125" i="1" spc="-44" baseline="-24242" dirty="0">
                <a:latin typeface="Times New Roman"/>
                <a:cs typeface="Times New Roman"/>
              </a:rPr>
              <a:t>i</a:t>
            </a:r>
            <a:r>
              <a:rPr sz="4125" i="1" spc="157" baseline="-24242" dirty="0">
                <a:latin typeface="Times New Roman"/>
                <a:cs typeface="Times New Roman"/>
              </a:rPr>
              <a:t> </a:t>
            </a:r>
            <a:r>
              <a:rPr sz="4800" dirty="0">
                <a:latin typeface="Symbol"/>
                <a:cs typeface="Symbol"/>
              </a:rPr>
              <a:t></a:t>
            </a:r>
            <a:endParaRPr sz="48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67312" y="1868487"/>
            <a:ext cx="330200" cy="77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dirty="0">
                <a:latin typeface="Times New Roman"/>
                <a:cs typeface="Times New Roman"/>
              </a:rPr>
              <a:t>1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67312" y="2720975"/>
            <a:ext cx="330200" cy="77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dirty="0">
                <a:latin typeface="Times New Roman"/>
                <a:cs typeface="Times New Roman"/>
              </a:rPr>
              <a:t>2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145087" y="2705893"/>
            <a:ext cx="374650" cy="0"/>
          </a:xfrm>
          <a:custGeom>
            <a:avLst/>
            <a:gdLst/>
            <a:ahLst/>
            <a:cxnLst/>
            <a:rect l="l" t="t" r="r" b="b"/>
            <a:pathLst>
              <a:path w="374650">
                <a:moveTo>
                  <a:pt x="0" y="0"/>
                </a:moveTo>
                <a:lnTo>
                  <a:pt x="374650" y="0"/>
                </a:lnTo>
              </a:path>
            </a:pathLst>
          </a:custGeom>
          <a:ln w="301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685212" y="2247900"/>
            <a:ext cx="201930" cy="450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50" spc="10" dirty="0">
                <a:latin typeface="Times New Roman"/>
                <a:cs typeface="Times New Roman"/>
              </a:rPr>
              <a:t>2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84825" y="2108200"/>
            <a:ext cx="3122930" cy="145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260"/>
              </a:lnSpc>
            </a:pPr>
            <a:r>
              <a:rPr sz="10800" spc="787" baseline="1929" dirty="0">
                <a:latin typeface="Symbol"/>
                <a:cs typeface="Symbol"/>
              </a:rPr>
              <a:t></a:t>
            </a:r>
            <a:r>
              <a:rPr sz="7200" spc="262" baseline="13888" dirty="0">
                <a:latin typeface="Times New Roman"/>
                <a:cs typeface="Times New Roman"/>
              </a:rPr>
              <a:t>(</a:t>
            </a:r>
            <a:r>
              <a:rPr sz="7200" i="1" spc="-67" baseline="13888" dirty="0">
                <a:latin typeface="Times New Roman"/>
                <a:cs typeface="Times New Roman"/>
              </a:rPr>
              <a:t>z</a:t>
            </a:r>
            <a:r>
              <a:rPr sz="2750" i="1" spc="195" dirty="0">
                <a:latin typeface="Times New Roman"/>
                <a:cs typeface="Times New Roman"/>
              </a:rPr>
              <a:t>i</a:t>
            </a:r>
            <a:r>
              <a:rPr sz="2750" spc="5" dirty="0">
                <a:latin typeface="Times New Roman"/>
                <a:cs typeface="Times New Roman"/>
              </a:rPr>
              <a:t>,</a:t>
            </a:r>
            <a:r>
              <a:rPr sz="2750" spc="-260" dirty="0">
                <a:latin typeface="Times New Roman"/>
                <a:cs typeface="Times New Roman"/>
              </a:rPr>
              <a:t> </a:t>
            </a:r>
            <a:r>
              <a:rPr sz="2750" i="1" spc="5" dirty="0">
                <a:latin typeface="Times New Roman"/>
                <a:cs typeface="Times New Roman"/>
              </a:rPr>
              <a:t>j</a:t>
            </a:r>
            <a:r>
              <a:rPr sz="2750" i="1" spc="95" dirty="0">
                <a:latin typeface="Times New Roman"/>
                <a:cs typeface="Times New Roman"/>
              </a:rPr>
              <a:t> </a:t>
            </a:r>
            <a:r>
              <a:rPr sz="7200" baseline="13888" dirty="0">
                <a:latin typeface="Symbol"/>
                <a:cs typeface="Symbol"/>
              </a:rPr>
              <a:t></a:t>
            </a:r>
            <a:r>
              <a:rPr sz="7200" spc="-127" baseline="13888" dirty="0">
                <a:latin typeface="Times New Roman"/>
                <a:cs typeface="Times New Roman"/>
              </a:rPr>
              <a:t> </a:t>
            </a:r>
            <a:r>
              <a:rPr sz="7200" i="1" spc="-165" baseline="13888" dirty="0">
                <a:latin typeface="Times New Roman"/>
                <a:cs typeface="Times New Roman"/>
              </a:rPr>
              <a:t>y</a:t>
            </a:r>
            <a:r>
              <a:rPr sz="2750" i="1" spc="195" dirty="0">
                <a:latin typeface="Times New Roman"/>
                <a:cs typeface="Times New Roman"/>
              </a:rPr>
              <a:t>i</a:t>
            </a:r>
            <a:r>
              <a:rPr sz="2750" spc="5" dirty="0">
                <a:latin typeface="Times New Roman"/>
                <a:cs typeface="Times New Roman"/>
              </a:rPr>
              <a:t>,</a:t>
            </a:r>
            <a:r>
              <a:rPr sz="2750" spc="-260" dirty="0">
                <a:latin typeface="Times New Roman"/>
                <a:cs typeface="Times New Roman"/>
              </a:rPr>
              <a:t> </a:t>
            </a:r>
            <a:r>
              <a:rPr sz="2750" i="1" spc="5" dirty="0">
                <a:latin typeface="Times New Roman"/>
                <a:cs typeface="Times New Roman"/>
              </a:rPr>
              <a:t>j</a:t>
            </a:r>
            <a:r>
              <a:rPr sz="2750" i="1" spc="-295" dirty="0">
                <a:latin typeface="Times New Roman"/>
                <a:cs typeface="Times New Roman"/>
              </a:rPr>
              <a:t> </a:t>
            </a:r>
            <a:r>
              <a:rPr sz="7200" baseline="13888" dirty="0">
                <a:latin typeface="Times New Roman"/>
                <a:cs typeface="Times New Roman"/>
              </a:rPr>
              <a:t>)</a:t>
            </a:r>
            <a:endParaRPr sz="7200" baseline="13888">
              <a:latin typeface="Times New Roman"/>
              <a:cs typeface="Times New Roman"/>
            </a:endParaRPr>
          </a:p>
          <a:p>
            <a:pPr marL="317500">
              <a:lnSpc>
                <a:spcPts val="2915"/>
              </a:lnSpc>
            </a:pPr>
            <a:r>
              <a:rPr sz="2750" i="1" spc="5" dirty="0">
                <a:latin typeface="Times New Roman"/>
                <a:cs typeface="Times New Roman"/>
              </a:rPr>
              <a:t>j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30802" y="4152333"/>
            <a:ext cx="62611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50" spc="225" dirty="0">
                <a:latin typeface="Symbol"/>
                <a:cs typeface="Symbol"/>
              </a:rPr>
              <a:t></a:t>
            </a:r>
            <a:r>
              <a:rPr sz="3750" i="1" spc="-50" dirty="0">
                <a:latin typeface="Times New Roman"/>
                <a:cs typeface="Times New Roman"/>
              </a:rPr>
              <a:t>L</a:t>
            </a:r>
            <a:r>
              <a:rPr sz="3225" i="1" baseline="-24547" dirty="0">
                <a:latin typeface="Times New Roman"/>
                <a:cs typeface="Times New Roman"/>
              </a:rPr>
              <a:t>i</a:t>
            </a:r>
            <a:endParaRPr sz="3225" baseline="-24547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68889" y="4822144"/>
            <a:ext cx="466090" cy="629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50" spc="150" dirty="0">
                <a:latin typeface="Symbol"/>
                <a:cs typeface="Symbol"/>
              </a:rPr>
              <a:t></a:t>
            </a:r>
            <a:r>
              <a:rPr sz="3750" i="1" spc="-5" dirty="0">
                <a:latin typeface="Times New Roman"/>
                <a:cs typeface="Times New Roman"/>
              </a:rPr>
              <a:t>z</a:t>
            </a:r>
            <a:endParaRPr sz="37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04753" y="5145087"/>
            <a:ext cx="308610" cy="35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spc="75" dirty="0">
                <a:latin typeface="Times New Roman"/>
                <a:cs typeface="Times New Roman"/>
              </a:rPr>
              <a:t>i</a:t>
            </a:r>
            <a:r>
              <a:rPr sz="2150" spc="75" dirty="0">
                <a:latin typeface="Times New Roman"/>
                <a:cs typeface="Times New Roman"/>
              </a:rPr>
              <a:t>,</a:t>
            </a:r>
            <a:r>
              <a:rPr sz="2150" spc="-300" dirty="0">
                <a:latin typeface="Times New Roman"/>
                <a:cs typeface="Times New Roman"/>
              </a:rPr>
              <a:t> </a:t>
            </a:r>
            <a:r>
              <a:rPr sz="2150" i="1" dirty="0">
                <a:latin typeface="Times New Roman"/>
                <a:cs typeface="Times New Roman"/>
              </a:rPr>
              <a:t>j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054347" y="4807573"/>
            <a:ext cx="823594" cy="0"/>
          </a:xfrm>
          <a:custGeom>
            <a:avLst/>
            <a:gdLst/>
            <a:ahLst/>
            <a:cxnLst/>
            <a:rect l="l" t="t" r="r" b="b"/>
            <a:pathLst>
              <a:path w="823595">
                <a:moveTo>
                  <a:pt x="0" y="0"/>
                </a:moveTo>
                <a:lnTo>
                  <a:pt x="823436" y="0"/>
                </a:lnTo>
              </a:path>
            </a:pathLst>
          </a:custGeom>
          <a:ln w="236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982717" y="4580165"/>
            <a:ext cx="1864360" cy="558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395"/>
              </a:lnSpc>
            </a:pPr>
            <a:r>
              <a:rPr sz="5625" spc="-7" baseline="14074" dirty="0">
                <a:latin typeface="Symbol"/>
                <a:cs typeface="Symbol"/>
              </a:rPr>
              <a:t></a:t>
            </a:r>
            <a:r>
              <a:rPr sz="5625" spc="-7" baseline="14074" dirty="0">
                <a:latin typeface="Times New Roman"/>
                <a:cs typeface="Times New Roman"/>
              </a:rPr>
              <a:t> </a:t>
            </a:r>
            <a:r>
              <a:rPr sz="5625" i="1" spc="52" baseline="14074" dirty="0">
                <a:latin typeface="Times New Roman"/>
                <a:cs typeface="Times New Roman"/>
              </a:rPr>
              <a:t>z</a:t>
            </a:r>
            <a:r>
              <a:rPr sz="2150" i="1" spc="35" dirty="0">
                <a:latin typeface="Times New Roman"/>
                <a:cs typeface="Times New Roman"/>
              </a:rPr>
              <a:t>i</a:t>
            </a:r>
            <a:r>
              <a:rPr sz="2150" spc="35" dirty="0">
                <a:latin typeface="Times New Roman"/>
                <a:cs typeface="Times New Roman"/>
              </a:rPr>
              <a:t>, </a:t>
            </a:r>
            <a:r>
              <a:rPr sz="2150" i="1" dirty="0">
                <a:latin typeface="Times New Roman"/>
                <a:cs typeface="Times New Roman"/>
              </a:rPr>
              <a:t>j </a:t>
            </a:r>
            <a:r>
              <a:rPr sz="5625" spc="-7" baseline="14074" dirty="0">
                <a:latin typeface="Symbol"/>
                <a:cs typeface="Symbol"/>
              </a:rPr>
              <a:t></a:t>
            </a:r>
            <a:r>
              <a:rPr sz="5625" spc="-742" baseline="14074" dirty="0">
                <a:latin typeface="Times New Roman"/>
                <a:cs typeface="Times New Roman"/>
              </a:rPr>
              <a:t> </a:t>
            </a:r>
            <a:r>
              <a:rPr sz="5625" i="1" spc="30" baseline="14074" dirty="0">
                <a:latin typeface="Times New Roman"/>
                <a:cs typeface="Times New Roman"/>
              </a:rPr>
              <a:t>y</a:t>
            </a:r>
            <a:r>
              <a:rPr sz="2150" i="1" spc="20" dirty="0">
                <a:latin typeface="Times New Roman"/>
                <a:cs typeface="Times New Roman"/>
              </a:rPr>
              <a:t>i</a:t>
            </a:r>
            <a:r>
              <a:rPr sz="2150" spc="20" dirty="0">
                <a:latin typeface="Times New Roman"/>
                <a:cs typeface="Times New Roman"/>
              </a:rPr>
              <a:t>, </a:t>
            </a:r>
            <a:r>
              <a:rPr sz="2150" i="1" dirty="0">
                <a:latin typeface="Times New Roman"/>
                <a:cs typeface="Times New Roman"/>
              </a:rPr>
              <a:t>j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45660" y="5932589"/>
            <a:ext cx="626110" cy="669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spc="250" dirty="0">
                <a:latin typeface="Symbol"/>
                <a:cs typeface="Symbol"/>
              </a:rPr>
              <a:t></a:t>
            </a:r>
            <a:r>
              <a:rPr sz="3700" i="1" spc="-25" dirty="0">
                <a:latin typeface="Times New Roman"/>
                <a:cs typeface="Times New Roman"/>
              </a:rPr>
              <a:t>L</a:t>
            </a:r>
            <a:r>
              <a:rPr sz="3225" i="1" baseline="-24547" dirty="0">
                <a:latin typeface="Times New Roman"/>
                <a:cs typeface="Times New Roman"/>
              </a:rPr>
              <a:t>i</a:t>
            </a:r>
            <a:endParaRPr sz="3225" baseline="-24547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68889" y="6596311"/>
            <a:ext cx="501650" cy="62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spc="250" dirty="0">
                <a:latin typeface="Symbol"/>
                <a:cs typeface="Symbol"/>
              </a:rPr>
              <a:t></a:t>
            </a:r>
            <a:r>
              <a:rPr sz="3700" i="1" spc="15" dirty="0">
                <a:latin typeface="Times New Roman"/>
                <a:cs typeface="Times New Roman"/>
              </a:rPr>
              <a:t>y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34471" y="6911816"/>
            <a:ext cx="308610" cy="35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spc="75" dirty="0">
                <a:latin typeface="Times New Roman"/>
                <a:cs typeface="Times New Roman"/>
              </a:rPr>
              <a:t>i</a:t>
            </a:r>
            <a:r>
              <a:rPr sz="2150" spc="75" dirty="0">
                <a:latin typeface="Times New Roman"/>
                <a:cs typeface="Times New Roman"/>
              </a:rPr>
              <a:t>,</a:t>
            </a:r>
            <a:r>
              <a:rPr sz="2150" spc="-300" dirty="0">
                <a:latin typeface="Times New Roman"/>
                <a:cs typeface="Times New Roman"/>
              </a:rPr>
              <a:t> </a:t>
            </a:r>
            <a:r>
              <a:rPr sz="2150" i="1" dirty="0">
                <a:latin typeface="Times New Roman"/>
                <a:cs typeface="Times New Roman"/>
              </a:rPr>
              <a:t>j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054347" y="6579852"/>
            <a:ext cx="853440" cy="0"/>
          </a:xfrm>
          <a:custGeom>
            <a:avLst/>
            <a:gdLst/>
            <a:ahLst/>
            <a:cxnLst/>
            <a:rect l="l" t="t" r="r" b="b"/>
            <a:pathLst>
              <a:path w="853439">
                <a:moveTo>
                  <a:pt x="0" y="0"/>
                </a:moveTo>
                <a:lnTo>
                  <a:pt x="853154" y="0"/>
                </a:lnTo>
              </a:path>
            </a:pathLst>
          </a:custGeom>
          <a:ln w="234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608034" y="6553381"/>
            <a:ext cx="308610" cy="35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spc="75" dirty="0">
                <a:latin typeface="Times New Roman"/>
                <a:cs typeface="Times New Roman"/>
              </a:rPr>
              <a:t>i</a:t>
            </a:r>
            <a:r>
              <a:rPr sz="2150" spc="75" dirty="0">
                <a:latin typeface="Times New Roman"/>
                <a:cs typeface="Times New Roman"/>
              </a:rPr>
              <a:t>,</a:t>
            </a:r>
            <a:r>
              <a:rPr sz="2150" spc="-300" dirty="0">
                <a:latin typeface="Times New Roman"/>
                <a:cs typeface="Times New Roman"/>
              </a:rPr>
              <a:t> </a:t>
            </a:r>
            <a:r>
              <a:rPr sz="2150" i="1" dirty="0">
                <a:latin typeface="Times New Roman"/>
                <a:cs typeface="Times New Roman"/>
              </a:rPr>
              <a:t>j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012435" y="6237876"/>
            <a:ext cx="1584960" cy="62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25525" algn="l"/>
              </a:tabLst>
            </a:pPr>
            <a:r>
              <a:rPr sz="3700" spc="20" dirty="0">
                <a:latin typeface="Symbol"/>
                <a:cs typeface="Symbol"/>
              </a:rPr>
              <a:t></a:t>
            </a:r>
            <a:r>
              <a:rPr sz="3700" spc="130" dirty="0">
                <a:latin typeface="Times New Roman"/>
                <a:cs typeface="Times New Roman"/>
              </a:rPr>
              <a:t> </a:t>
            </a:r>
            <a:r>
              <a:rPr sz="3700" i="1" spc="15" dirty="0">
                <a:latin typeface="Times New Roman"/>
                <a:cs typeface="Times New Roman"/>
              </a:rPr>
              <a:t>y	</a:t>
            </a:r>
            <a:r>
              <a:rPr sz="3700" spc="20" dirty="0">
                <a:latin typeface="Symbol"/>
                <a:cs typeface="Symbol"/>
              </a:rPr>
              <a:t></a:t>
            </a:r>
            <a:r>
              <a:rPr sz="3700" spc="-229" dirty="0">
                <a:latin typeface="Times New Roman"/>
                <a:cs typeface="Times New Roman"/>
              </a:rPr>
              <a:t> </a:t>
            </a:r>
            <a:r>
              <a:rPr sz="3700" i="1" spc="15" dirty="0">
                <a:latin typeface="Times New Roman"/>
                <a:cs typeface="Times New Roman"/>
              </a:rPr>
              <a:t>z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567678" y="6553381"/>
            <a:ext cx="308610" cy="35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spc="75" dirty="0">
                <a:latin typeface="Times New Roman"/>
                <a:cs typeface="Times New Roman"/>
              </a:rPr>
              <a:t>i</a:t>
            </a:r>
            <a:r>
              <a:rPr sz="2150" spc="75" dirty="0">
                <a:latin typeface="Times New Roman"/>
                <a:cs typeface="Times New Roman"/>
              </a:rPr>
              <a:t>,</a:t>
            </a:r>
            <a:r>
              <a:rPr sz="2150" spc="-300" dirty="0">
                <a:latin typeface="Times New Roman"/>
                <a:cs typeface="Times New Roman"/>
              </a:rPr>
              <a:t> </a:t>
            </a:r>
            <a:r>
              <a:rPr sz="2150" i="1" dirty="0">
                <a:latin typeface="Times New Roman"/>
                <a:cs typeface="Times New Roman"/>
              </a:rPr>
              <a:t>j</a:t>
            </a:r>
            <a:endParaRPr sz="2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5180" y="2392541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5700" y="2324100"/>
            <a:ext cx="182118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40" dirty="0">
                <a:latin typeface="Arial"/>
                <a:cs typeface="Arial"/>
              </a:rPr>
              <a:t>Forwa</a:t>
            </a:r>
            <a:r>
              <a:rPr sz="3600" spc="-90" dirty="0">
                <a:latin typeface="Arial"/>
                <a:cs typeface="Arial"/>
              </a:rPr>
              <a:t>r</a:t>
            </a:r>
            <a:r>
              <a:rPr sz="3600" spc="95" dirty="0">
                <a:latin typeface="Arial"/>
                <a:cs typeface="Arial"/>
              </a:rPr>
              <a:t>d: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5180" y="4551541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5700" y="4483100"/>
            <a:ext cx="220218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30" dirty="0">
                <a:latin typeface="Arial"/>
                <a:cs typeface="Arial"/>
              </a:rPr>
              <a:t>Backwa</a:t>
            </a:r>
            <a:r>
              <a:rPr sz="3600" spc="-50" dirty="0">
                <a:latin typeface="Arial"/>
                <a:cs typeface="Arial"/>
              </a:rPr>
              <a:t>r</a:t>
            </a:r>
            <a:r>
              <a:rPr sz="3600" spc="95" dirty="0">
                <a:latin typeface="Arial"/>
                <a:cs typeface="Arial"/>
              </a:rPr>
              <a:t>d: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73200" y="342900"/>
            <a:ext cx="10054590" cy="1106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0" spc="-5" dirty="0"/>
              <a:t>Example: </a:t>
            </a:r>
            <a:r>
              <a:rPr sz="7000" spc="40" dirty="0"/>
              <a:t>Euclidean</a:t>
            </a:r>
            <a:r>
              <a:rPr sz="7000" spc="-35" dirty="0"/>
              <a:t> </a:t>
            </a:r>
            <a:r>
              <a:rPr sz="7000" spc="-5" dirty="0"/>
              <a:t>Loss</a:t>
            </a:r>
            <a:endParaRPr sz="7000"/>
          </a:p>
        </p:txBody>
      </p:sp>
      <p:sp>
        <p:nvSpPr>
          <p:cNvPr id="7" name="object 7"/>
          <p:cNvSpPr txBox="1"/>
          <p:nvPr/>
        </p:nvSpPr>
        <p:spPr>
          <a:xfrm>
            <a:off x="4013200" y="2260600"/>
            <a:ext cx="985519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i="1" spc="-30" dirty="0">
                <a:latin typeface="Times New Roman"/>
                <a:cs typeface="Times New Roman"/>
              </a:rPr>
              <a:t>L</a:t>
            </a:r>
            <a:r>
              <a:rPr sz="4125" i="1" spc="-44" baseline="-24242" dirty="0">
                <a:latin typeface="Times New Roman"/>
                <a:cs typeface="Times New Roman"/>
              </a:rPr>
              <a:t>i</a:t>
            </a:r>
            <a:r>
              <a:rPr sz="4125" i="1" spc="157" baseline="-24242" dirty="0">
                <a:latin typeface="Times New Roman"/>
                <a:cs typeface="Times New Roman"/>
              </a:rPr>
              <a:t> </a:t>
            </a:r>
            <a:r>
              <a:rPr sz="4800" dirty="0">
                <a:latin typeface="Symbol"/>
                <a:cs typeface="Symbol"/>
              </a:rPr>
              <a:t></a:t>
            </a:r>
            <a:endParaRPr sz="48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67312" y="1868487"/>
            <a:ext cx="330200" cy="77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dirty="0">
                <a:latin typeface="Times New Roman"/>
                <a:cs typeface="Times New Roman"/>
              </a:rPr>
              <a:t>1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67312" y="2720975"/>
            <a:ext cx="330200" cy="77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dirty="0">
                <a:latin typeface="Times New Roman"/>
                <a:cs typeface="Times New Roman"/>
              </a:rPr>
              <a:t>2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145087" y="2705893"/>
            <a:ext cx="374650" cy="0"/>
          </a:xfrm>
          <a:custGeom>
            <a:avLst/>
            <a:gdLst/>
            <a:ahLst/>
            <a:cxnLst/>
            <a:rect l="l" t="t" r="r" b="b"/>
            <a:pathLst>
              <a:path w="374650">
                <a:moveTo>
                  <a:pt x="0" y="0"/>
                </a:moveTo>
                <a:lnTo>
                  <a:pt x="374650" y="0"/>
                </a:lnTo>
              </a:path>
            </a:pathLst>
          </a:custGeom>
          <a:ln w="301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685212" y="2247900"/>
            <a:ext cx="201930" cy="450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50" spc="10" dirty="0">
                <a:latin typeface="Times New Roman"/>
                <a:cs typeface="Times New Roman"/>
              </a:rPr>
              <a:t>2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84825" y="2108200"/>
            <a:ext cx="3122930" cy="145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260"/>
              </a:lnSpc>
            </a:pPr>
            <a:r>
              <a:rPr sz="10800" spc="787" baseline="1929" dirty="0">
                <a:latin typeface="Symbol"/>
                <a:cs typeface="Symbol"/>
              </a:rPr>
              <a:t></a:t>
            </a:r>
            <a:r>
              <a:rPr sz="7200" spc="262" baseline="13888" dirty="0">
                <a:latin typeface="Times New Roman"/>
                <a:cs typeface="Times New Roman"/>
              </a:rPr>
              <a:t>(</a:t>
            </a:r>
            <a:r>
              <a:rPr sz="7200" i="1" spc="-67" baseline="13888" dirty="0">
                <a:latin typeface="Times New Roman"/>
                <a:cs typeface="Times New Roman"/>
              </a:rPr>
              <a:t>z</a:t>
            </a:r>
            <a:r>
              <a:rPr sz="2750" i="1" spc="195" dirty="0">
                <a:latin typeface="Times New Roman"/>
                <a:cs typeface="Times New Roman"/>
              </a:rPr>
              <a:t>i</a:t>
            </a:r>
            <a:r>
              <a:rPr sz="2750" spc="5" dirty="0">
                <a:latin typeface="Times New Roman"/>
                <a:cs typeface="Times New Roman"/>
              </a:rPr>
              <a:t>,</a:t>
            </a:r>
            <a:r>
              <a:rPr sz="2750" spc="-260" dirty="0">
                <a:latin typeface="Times New Roman"/>
                <a:cs typeface="Times New Roman"/>
              </a:rPr>
              <a:t> </a:t>
            </a:r>
            <a:r>
              <a:rPr sz="2750" i="1" spc="5" dirty="0">
                <a:latin typeface="Times New Roman"/>
                <a:cs typeface="Times New Roman"/>
              </a:rPr>
              <a:t>j</a:t>
            </a:r>
            <a:r>
              <a:rPr sz="2750" i="1" spc="95" dirty="0">
                <a:latin typeface="Times New Roman"/>
                <a:cs typeface="Times New Roman"/>
              </a:rPr>
              <a:t> </a:t>
            </a:r>
            <a:r>
              <a:rPr sz="7200" baseline="13888" dirty="0">
                <a:latin typeface="Symbol"/>
                <a:cs typeface="Symbol"/>
              </a:rPr>
              <a:t></a:t>
            </a:r>
            <a:r>
              <a:rPr sz="7200" spc="-127" baseline="13888" dirty="0">
                <a:latin typeface="Times New Roman"/>
                <a:cs typeface="Times New Roman"/>
              </a:rPr>
              <a:t> </a:t>
            </a:r>
            <a:r>
              <a:rPr sz="7200" i="1" spc="-165" baseline="13888" dirty="0">
                <a:latin typeface="Times New Roman"/>
                <a:cs typeface="Times New Roman"/>
              </a:rPr>
              <a:t>y</a:t>
            </a:r>
            <a:r>
              <a:rPr sz="2750" i="1" spc="195" dirty="0">
                <a:latin typeface="Times New Roman"/>
                <a:cs typeface="Times New Roman"/>
              </a:rPr>
              <a:t>i</a:t>
            </a:r>
            <a:r>
              <a:rPr sz="2750" spc="5" dirty="0">
                <a:latin typeface="Times New Roman"/>
                <a:cs typeface="Times New Roman"/>
              </a:rPr>
              <a:t>,</a:t>
            </a:r>
            <a:r>
              <a:rPr sz="2750" spc="-260" dirty="0">
                <a:latin typeface="Times New Roman"/>
                <a:cs typeface="Times New Roman"/>
              </a:rPr>
              <a:t> </a:t>
            </a:r>
            <a:r>
              <a:rPr sz="2750" i="1" spc="5" dirty="0">
                <a:latin typeface="Times New Roman"/>
                <a:cs typeface="Times New Roman"/>
              </a:rPr>
              <a:t>j</a:t>
            </a:r>
            <a:r>
              <a:rPr sz="2750" i="1" spc="-295" dirty="0">
                <a:latin typeface="Times New Roman"/>
                <a:cs typeface="Times New Roman"/>
              </a:rPr>
              <a:t> </a:t>
            </a:r>
            <a:r>
              <a:rPr sz="7200" baseline="13888" dirty="0">
                <a:latin typeface="Times New Roman"/>
                <a:cs typeface="Times New Roman"/>
              </a:rPr>
              <a:t>)</a:t>
            </a:r>
            <a:endParaRPr sz="7200" baseline="13888">
              <a:latin typeface="Times New Roman"/>
              <a:cs typeface="Times New Roman"/>
            </a:endParaRPr>
          </a:p>
          <a:p>
            <a:pPr marL="317500">
              <a:lnSpc>
                <a:spcPts val="2915"/>
              </a:lnSpc>
            </a:pPr>
            <a:r>
              <a:rPr sz="2750" i="1" spc="5" dirty="0">
                <a:latin typeface="Times New Roman"/>
                <a:cs typeface="Times New Roman"/>
              </a:rPr>
              <a:t>j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30802" y="4152333"/>
            <a:ext cx="62611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50" spc="225" dirty="0">
                <a:latin typeface="Symbol"/>
                <a:cs typeface="Symbol"/>
              </a:rPr>
              <a:t></a:t>
            </a:r>
            <a:r>
              <a:rPr sz="3750" i="1" spc="-50" dirty="0">
                <a:latin typeface="Times New Roman"/>
                <a:cs typeface="Times New Roman"/>
              </a:rPr>
              <a:t>L</a:t>
            </a:r>
            <a:r>
              <a:rPr sz="3225" i="1" baseline="-24547" dirty="0">
                <a:latin typeface="Times New Roman"/>
                <a:cs typeface="Times New Roman"/>
              </a:rPr>
              <a:t>i</a:t>
            </a:r>
            <a:endParaRPr sz="3225" baseline="-24547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68889" y="4822144"/>
            <a:ext cx="466090" cy="629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50" spc="150" dirty="0">
                <a:latin typeface="Symbol"/>
                <a:cs typeface="Symbol"/>
              </a:rPr>
              <a:t></a:t>
            </a:r>
            <a:r>
              <a:rPr sz="3750" i="1" spc="-5" dirty="0">
                <a:latin typeface="Times New Roman"/>
                <a:cs typeface="Times New Roman"/>
              </a:rPr>
              <a:t>z</a:t>
            </a:r>
            <a:endParaRPr sz="37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04753" y="5145087"/>
            <a:ext cx="308610" cy="35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spc="75" dirty="0">
                <a:latin typeface="Times New Roman"/>
                <a:cs typeface="Times New Roman"/>
              </a:rPr>
              <a:t>i</a:t>
            </a:r>
            <a:r>
              <a:rPr sz="2150" spc="75" dirty="0">
                <a:latin typeface="Times New Roman"/>
                <a:cs typeface="Times New Roman"/>
              </a:rPr>
              <a:t>,</a:t>
            </a:r>
            <a:r>
              <a:rPr sz="2150" spc="-300" dirty="0">
                <a:latin typeface="Times New Roman"/>
                <a:cs typeface="Times New Roman"/>
              </a:rPr>
              <a:t> </a:t>
            </a:r>
            <a:r>
              <a:rPr sz="2150" i="1" dirty="0">
                <a:latin typeface="Times New Roman"/>
                <a:cs typeface="Times New Roman"/>
              </a:rPr>
              <a:t>j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054347" y="4807573"/>
            <a:ext cx="823594" cy="0"/>
          </a:xfrm>
          <a:custGeom>
            <a:avLst/>
            <a:gdLst/>
            <a:ahLst/>
            <a:cxnLst/>
            <a:rect l="l" t="t" r="r" b="b"/>
            <a:pathLst>
              <a:path w="823595">
                <a:moveTo>
                  <a:pt x="0" y="0"/>
                </a:moveTo>
                <a:lnTo>
                  <a:pt x="823436" y="0"/>
                </a:lnTo>
              </a:path>
            </a:pathLst>
          </a:custGeom>
          <a:ln w="236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982717" y="4580165"/>
            <a:ext cx="1864360" cy="558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395"/>
              </a:lnSpc>
            </a:pPr>
            <a:r>
              <a:rPr sz="5625" spc="-7" baseline="14074" dirty="0">
                <a:latin typeface="Symbol"/>
                <a:cs typeface="Symbol"/>
              </a:rPr>
              <a:t></a:t>
            </a:r>
            <a:r>
              <a:rPr sz="5625" spc="-7" baseline="14074" dirty="0">
                <a:latin typeface="Times New Roman"/>
                <a:cs typeface="Times New Roman"/>
              </a:rPr>
              <a:t> </a:t>
            </a:r>
            <a:r>
              <a:rPr sz="5625" i="1" spc="52" baseline="14074" dirty="0">
                <a:latin typeface="Times New Roman"/>
                <a:cs typeface="Times New Roman"/>
              </a:rPr>
              <a:t>z</a:t>
            </a:r>
            <a:r>
              <a:rPr sz="2150" i="1" spc="35" dirty="0">
                <a:latin typeface="Times New Roman"/>
                <a:cs typeface="Times New Roman"/>
              </a:rPr>
              <a:t>i</a:t>
            </a:r>
            <a:r>
              <a:rPr sz="2150" spc="35" dirty="0">
                <a:latin typeface="Times New Roman"/>
                <a:cs typeface="Times New Roman"/>
              </a:rPr>
              <a:t>, </a:t>
            </a:r>
            <a:r>
              <a:rPr sz="2150" i="1" dirty="0">
                <a:latin typeface="Times New Roman"/>
                <a:cs typeface="Times New Roman"/>
              </a:rPr>
              <a:t>j </a:t>
            </a:r>
            <a:r>
              <a:rPr sz="5625" spc="-7" baseline="14074" dirty="0">
                <a:latin typeface="Symbol"/>
                <a:cs typeface="Symbol"/>
              </a:rPr>
              <a:t></a:t>
            </a:r>
            <a:r>
              <a:rPr sz="5625" spc="-742" baseline="14074" dirty="0">
                <a:latin typeface="Times New Roman"/>
                <a:cs typeface="Times New Roman"/>
              </a:rPr>
              <a:t> </a:t>
            </a:r>
            <a:r>
              <a:rPr sz="5625" i="1" spc="30" baseline="14074" dirty="0">
                <a:latin typeface="Times New Roman"/>
                <a:cs typeface="Times New Roman"/>
              </a:rPr>
              <a:t>y</a:t>
            </a:r>
            <a:r>
              <a:rPr sz="2150" i="1" spc="20" dirty="0">
                <a:latin typeface="Times New Roman"/>
                <a:cs typeface="Times New Roman"/>
              </a:rPr>
              <a:t>i</a:t>
            </a:r>
            <a:r>
              <a:rPr sz="2150" spc="20" dirty="0">
                <a:latin typeface="Times New Roman"/>
                <a:cs typeface="Times New Roman"/>
              </a:rPr>
              <a:t>, </a:t>
            </a:r>
            <a:r>
              <a:rPr sz="2150" i="1" dirty="0">
                <a:latin typeface="Times New Roman"/>
                <a:cs typeface="Times New Roman"/>
              </a:rPr>
              <a:t>j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45660" y="5932589"/>
            <a:ext cx="626110" cy="669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spc="250" dirty="0">
                <a:latin typeface="Symbol"/>
                <a:cs typeface="Symbol"/>
              </a:rPr>
              <a:t></a:t>
            </a:r>
            <a:r>
              <a:rPr sz="3700" i="1" spc="-25" dirty="0">
                <a:latin typeface="Times New Roman"/>
                <a:cs typeface="Times New Roman"/>
              </a:rPr>
              <a:t>L</a:t>
            </a:r>
            <a:r>
              <a:rPr sz="3225" i="1" baseline="-24547" dirty="0">
                <a:latin typeface="Times New Roman"/>
                <a:cs typeface="Times New Roman"/>
              </a:rPr>
              <a:t>i</a:t>
            </a:r>
            <a:endParaRPr sz="3225" baseline="-24547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68889" y="6596311"/>
            <a:ext cx="501650" cy="62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spc="250" dirty="0">
                <a:latin typeface="Symbol"/>
                <a:cs typeface="Symbol"/>
              </a:rPr>
              <a:t></a:t>
            </a:r>
            <a:r>
              <a:rPr sz="3700" i="1" spc="15" dirty="0">
                <a:latin typeface="Times New Roman"/>
                <a:cs typeface="Times New Roman"/>
              </a:rPr>
              <a:t>y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34471" y="6911816"/>
            <a:ext cx="308610" cy="35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spc="75" dirty="0">
                <a:latin typeface="Times New Roman"/>
                <a:cs typeface="Times New Roman"/>
              </a:rPr>
              <a:t>i</a:t>
            </a:r>
            <a:r>
              <a:rPr sz="2150" spc="75" dirty="0">
                <a:latin typeface="Times New Roman"/>
                <a:cs typeface="Times New Roman"/>
              </a:rPr>
              <a:t>,</a:t>
            </a:r>
            <a:r>
              <a:rPr sz="2150" spc="-300" dirty="0">
                <a:latin typeface="Times New Roman"/>
                <a:cs typeface="Times New Roman"/>
              </a:rPr>
              <a:t> </a:t>
            </a:r>
            <a:r>
              <a:rPr sz="2150" i="1" dirty="0">
                <a:latin typeface="Times New Roman"/>
                <a:cs typeface="Times New Roman"/>
              </a:rPr>
              <a:t>j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054347" y="6579852"/>
            <a:ext cx="853440" cy="0"/>
          </a:xfrm>
          <a:custGeom>
            <a:avLst/>
            <a:gdLst/>
            <a:ahLst/>
            <a:cxnLst/>
            <a:rect l="l" t="t" r="r" b="b"/>
            <a:pathLst>
              <a:path w="853439">
                <a:moveTo>
                  <a:pt x="0" y="0"/>
                </a:moveTo>
                <a:lnTo>
                  <a:pt x="853154" y="0"/>
                </a:lnTo>
              </a:path>
            </a:pathLst>
          </a:custGeom>
          <a:ln w="234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608034" y="6553381"/>
            <a:ext cx="308610" cy="35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spc="75" dirty="0">
                <a:latin typeface="Times New Roman"/>
                <a:cs typeface="Times New Roman"/>
              </a:rPr>
              <a:t>i</a:t>
            </a:r>
            <a:r>
              <a:rPr sz="2150" spc="75" dirty="0">
                <a:latin typeface="Times New Roman"/>
                <a:cs typeface="Times New Roman"/>
              </a:rPr>
              <a:t>,</a:t>
            </a:r>
            <a:r>
              <a:rPr sz="2150" spc="-300" dirty="0">
                <a:latin typeface="Times New Roman"/>
                <a:cs typeface="Times New Roman"/>
              </a:rPr>
              <a:t> </a:t>
            </a:r>
            <a:r>
              <a:rPr sz="2150" i="1" dirty="0">
                <a:latin typeface="Times New Roman"/>
                <a:cs typeface="Times New Roman"/>
              </a:rPr>
              <a:t>j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55700" y="7814047"/>
            <a:ext cx="9453245" cy="1028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579"/>
              </a:lnSpc>
            </a:pPr>
            <a:r>
              <a:rPr sz="3600" b="1" spc="-5" dirty="0">
                <a:latin typeface="Arial"/>
                <a:cs typeface="Arial"/>
              </a:rPr>
              <a:t>Q: </a:t>
            </a:r>
            <a:r>
              <a:rPr sz="3600" dirty="0">
                <a:latin typeface="Arial"/>
                <a:cs typeface="Arial"/>
              </a:rPr>
              <a:t>If </a:t>
            </a:r>
            <a:r>
              <a:rPr sz="3600" spc="-5" dirty="0">
                <a:latin typeface="Arial"/>
                <a:cs typeface="Arial"/>
              </a:rPr>
              <a:t>you </a:t>
            </a:r>
            <a:r>
              <a:rPr sz="3600" spc="40" dirty="0">
                <a:latin typeface="Arial"/>
                <a:cs typeface="Arial"/>
              </a:rPr>
              <a:t>scale </a:t>
            </a:r>
            <a:r>
              <a:rPr sz="3600" dirty="0">
                <a:latin typeface="Arial"/>
                <a:cs typeface="Arial"/>
              </a:rPr>
              <a:t>the </a:t>
            </a:r>
            <a:r>
              <a:rPr sz="3600" spc="-5" dirty="0">
                <a:latin typeface="Arial"/>
                <a:cs typeface="Arial"/>
              </a:rPr>
              <a:t>loss </a:t>
            </a:r>
            <a:r>
              <a:rPr sz="3600" spc="95" dirty="0">
                <a:latin typeface="Arial"/>
                <a:cs typeface="Arial"/>
              </a:rPr>
              <a:t>by </a:t>
            </a:r>
            <a:r>
              <a:rPr sz="3600" i="1" dirty="0">
                <a:latin typeface="Arial"/>
                <a:cs typeface="Arial"/>
              </a:rPr>
              <a:t>C</a:t>
            </a:r>
            <a:r>
              <a:rPr sz="3600" dirty="0">
                <a:latin typeface="Arial"/>
                <a:cs typeface="Arial"/>
              </a:rPr>
              <a:t>, </a:t>
            </a:r>
            <a:r>
              <a:rPr sz="3600" spc="-5" dirty="0">
                <a:latin typeface="Arial"/>
                <a:cs typeface="Arial"/>
              </a:rPr>
              <a:t>what </a:t>
            </a:r>
            <a:r>
              <a:rPr sz="3600" spc="55" dirty="0">
                <a:latin typeface="Arial"/>
                <a:cs typeface="Arial"/>
              </a:rPr>
              <a:t>happens</a:t>
            </a:r>
            <a:r>
              <a:rPr sz="3600" spc="-14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to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ts val="4310"/>
              </a:lnSpc>
            </a:pPr>
            <a:r>
              <a:rPr sz="3600" spc="45" dirty="0">
                <a:latin typeface="Arial"/>
                <a:cs typeface="Arial"/>
              </a:rPr>
              <a:t>gradient </a:t>
            </a:r>
            <a:r>
              <a:rPr sz="3600" spc="70" dirty="0">
                <a:latin typeface="Arial"/>
                <a:cs typeface="Arial"/>
              </a:rPr>
              <a:t>computed </a:t>
            </a:r>
            <a:r>
              <a:rPr sz="3600" spc="-5" dirty="0">
                <a:latin typeface="Arial"/>
                <a:cs typeface="Arial"/>
              </a:rPr>
              <a:t>in </a:t>
            </a:r>
            <a:r>
              <a:rPr sz="3600" dirty="0">
                <a:latin typeface="Arial"/>
                <a:cs typeface="Arial"/>
              </a:rPr>
              <a:t>the </a:t>
            </a:r>
            <a:r>
              <a:rPr sz="3600" spc="55" dirty="0">
                <a:latin typeface="Arial"/>
                <a:cs typeface="Arial"/>
              </a:rPr>
              <a:t>backwards</a:t>
            </a:r>
            <a:r>
              <a:rPr sz="3600" spc="-8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pass?</a:t>
            </a:r>
            <a:endParaRPr sz="3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05180" y="7856211"/>
            <a:ext cx="196850" cy="368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2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012435" y="6237876"/>
            <a:ext cx="1584960" cy="62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25525" algn="l"/>
              </a:tabLst>
            </a:pPr>
            <a:r>
              <a:rPr sz="3700" spc="20" dirty="0">
                <a:latin typeface="Symbol"/>
                <a:cs typeface="Symbol"/>
              </a:rPr>
              <a:t></a:t>
            </a:r>
            <a:r>
              <a:rPr sz="3700" spc="130" dirty="0">
                <a:latin typeface="Times New Roman"/>
                <a:cs typeface="Times New Roman"/>
              </a:rPr>
              <a:t> </a:t>
            </a:r>
            <a:r>
              <a:rPr sz="3700" i="1" spc="15" dirty="0">
                <a:latin typeface="Times New Roman"/>
                <a:cs typeface="Times New Roman"/>
              </a:rPr>
              <a:t>y	</a:t>
            </a:r>
            <a:r>
              <a:rPr sz="3700" spc="20" dirty="0">
                <a:latin typeface="Symbol"/>
                <a:cs typeface="Symbol"/>
              </a:rPr>
              <a:t></a:t>
            </a:r>
            <a:r>
              <a:rPr sz="3700" spc="-229" dirty="0">
                <a:latin typeface="Times New Roman"/>
                <a:cs typeface="Times New Roman"/>
              </a:rPr>
              <a:t> </a:t>
            </a:r>
            <a:r>
              <a:rPr sz="3700" i="1" spc="15" dirty="0">
                <a:latin typeface="Times New Roman"/>
                <a:cs typeface="Times New Roman"/>
              </a:rPr>
              <a:t>z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567678" y="6553381"/>
            <a:ext cx="308610" cy="35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spc="75" dirty="0">
                <a:latin typeface="Times New Roman"/>
                <a:cs typeface="Times New Roman"/>
              </a:rPr>
              <a:t>i</a:t>
            </a:r>
            <a:r>
              <a:rPr sz="2150" spc="75" dirty="0">
                <a:latin typeface="Times New Roman"/>
                <a:cs typeface="Times New Roman"/>
              </a:rPr>
              <a:t>,</a:t>
            </a:r>
            <a:r>
              <a:rPr sz="2150" spc="-300" dirty="0">
                <a:latin typeface="Times New Roman"/>
                <a:cs typeface="Times New Roman"/>
              </a:rPr>
              <a:t> </a:t>
            </a:r>
            <a:r>
              <a:rPr sz="2150" i="1" dirty="0">
                <a:latin typeface="Times New Roman"/>
                <a:cs typeface="Times New Roman"/>
              </a:rPr>
              <a:t>j</a:t>
            </a:r>
            <a:endParaRPr sz="2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5180" y="2392541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5700" y="2324100"/>
            <a:ext cx="182118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40" dirty="0">
                <a:latin typeface="Arial"/>
                <a:cs typeface="Arial"/>
              </a:rPr>
              <a:t>Forwa</a:t>
            </a:r>
            <a:r>
              <a:rPr sz="3600" spc="-90" dirty="0">
                <a:latin typeface="Arial"/>
                <a:cs typeface="Arial"/>
              </a:rPr>
              <a:t>r</a:t>
            </a:r>
            <a:r>
              <a:rPr sz="3600" spc="95" dirty="0">
                <a:latin typeface="Arial"/>
                <a:cs typeface="Arial"/>
              </a:rPr>
              <a:t>d: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5180" y="4551541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5700" y="4483100"/>
            <a:ext cx="220218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30" dirty="0">
                <a:latin typeface="Arial"/>
                <a:cs typeface="Arial"/>
              </a:rPr>
              <a:t>Backwa</a:t>
            </a:r>
            <a:r>
              <a:rPr sz="3600" spc="-50" dirty="0">
                <a:latin typeface="Arial"/>
                <a:cs typeface="Arial"/>
              </a:rPr>
              <a:t>r</a:t>
            </a:r>
            <a:r>
              <a:rPr sz="3600" spc="95" dirty="0">
                <a:latin typeface="Arial"/>
                <a:cs typeface="Arial"/>
              </a:rPr>
              <a:t>d: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73200" y="342900"/>
            <a:ext cx="10054590" cy="1106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0" spc="-5" dirty="0"/>
              <a:t>Example: </a:t>
            </a:r>
            <a:r>
              <a:rPr sz="7000" spc="40" dirty="0"/>
              <a:t>Euclidean</a:t>
            </a:r>
            <a:r>
              <a:rPr sz="7000" spc="-35" dirty="0"/>
              <a:t> </a:t>
            </a:r>
            <a:r>
              <a:rPr sz="7000" spc="-5" dirty="0"/>
              <a:t>Loss</a:t>
            </a:r>
            <a:endParaRPr sz="7000"/>
          </a:p>
        </p:txBody>
      </p:sp>
      <p:sp>
        <p:nvSpPr>
          <p:cNvPr id="7" name="object 7"/>
          <p:cNvSpPr txBox="1"/>
          <p:nvPr/>
        </p:nvSpPr>
        <p:spPr>
          <a:xfrm>
            <a:off x="4013200" y="2260600"/>
            <a:ext cx="985519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i="1" spc="-30" dirty="0">
                <a:latin typeface="Times New Roman"/>
                <a:cs typeface="Times New Roman"/>
              </a:rPr>
              <a:t>L</a:t>
            </a:r>
            <a:r>
              <a:rPr sz="4125" i="1" spc="-44" baseline="-24242" dirty="0">
                <a:latin typeface="Times New Roman"/>
                <a:cs typeface="Times New Roman"/>
              </a:rPr>
              <a:t>i</a:t>
            </a:r>
            <a:r>
              <a:rPr sz="4125" i="1" spc="157" baseline="-24242" dirty="0">
                <a:latin typeface="Times New Roman"/>
                <a:cs typeface="Times New Roman"/>
              </a:rPr>
              <a:t> </a:t>
            </a:r>
            <a:r>
              <a:rPr sz="4800" dirty="0">
                <a:latin typeface="Symbol"/>
                <a:cs typeface="Symbol"/>
              </a:rPr>
              <a:t></a:t>
            </a:r>
            <a:endParaRPr sz="48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67312" y="1868487"/>
            <a:ext cx="330200" cy="77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dirty="0">
                <a:latin typeface="Times New Roman"/>
                <a:cs typeface="Times New Roman"/>
              </a:rPr>
              <a:t>1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67312" y="2720975"/>
            <a:ext cx="330200" cy="77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dirty="0">
                <a:latin typeface="Times New Roman"/>
                <a:cs typeface="Times New Roman"/>
              </a:rPr>
              <a:t>2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145087" y="2705893"/>
            <a:ext cx="374650" cy="0"/>
          </a:xfrm>
          <a:custGeom>
            <a:avLst/>
            <a:gdLst/>
            <a:ahLst/>
            <a:cxnLst/>
            <a:rect l="l" t="t" r="r" b="b"/>
            <a:pathLst>
              <a:path w="374650">
                <a:moveTo>
                  <a:pt x="0" y="0"/>
                </a:moveTo>
                <a:lnTo>
                  <a:pt x="374650" y="0"/>
                </a:lnTo>
              </a:path>
            </a:pathLst>
          </a:custGeom>
          <a:ln w="301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685212" y="2247900"/>
            <a:ext cx="201930" cy="450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50" spc="10" dirty="0">
                <a:latin typeface="Times New Roman"/>
                <a:cs typeface="Times New Roman"/>
              </a:rPr>
              <a:t>2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84825" y="2108200"/>
            <a:ext cx="3122930" cy="145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260"/>
              </a:lnSpc>
            </a:pPr>
            <a:r>
              <a:rPr sz="10800" spc="787" baseline="1929" dirty="0">
                <a:latin typeface="Symbol"/>
                <a:cs typeface="Symbol"/>
              </a:rPr>
              <a:t></a:t>
            </a:r>
            <a:r>
              <a:rPr sz="7200" spc="262" baseline="13888" dirty="0">
                <a:latin typeface="Times New Roman"/>
                <a:cs typeface="Times New Roman"/>
              </a:rPr>
              <a:t>(</a:t>
            </a:r>
            <a:r>
              <a:rPr sz="7200" i="1" spc="-67" baseline="13888" dirty="0">
                <a:latin typeface="Times New Roman"/>
                <a:cs typeface="Times New Roman"/>
              </a:rPr>
              <a:t>z</a:t>
            </a:r>
            <a:r>
              <a:rPr sz="2750" i="1" spc="195" dirty="0">
                <a:latin typeface="Times New Roman"/>
                <a:cs typeface="Times New Roman"/>
              </a:rPr>
              <a:t>i</a:t>
            </a:r>
            <a:r>
              <a:rPr sz="2750" spc="5" dirty="0">
                <a:latin typeface="Times New Roman"/>
                <a:cs typeface="Times New Roman"/>
              </a:rPr>
              <a:t>,</a:t>
            </a:r>
            <a:r>
              <a:rPr sz="2750" spc="-260" dirty="0">
                <a:latin typeface="Times New Roman"/>
                <a:cs typeface="Times New Roman"/>
              </a:rPr>
              <a:t> </a:t>
            </a:r>
            <a:r>
              <a:rPr sz="2750" i="1" spc="5" dirty="0">
                <a:latin typeface="Times New Roman"/>
                <a:cs typeface="Times New Roman"/>
              </a:rPr>
              <a:t>j</a:t>
            </a:r>
            <a:r>
              <a:rPr sz="2750" i="1" spc="95" dirty="0">
                <a:latin typeface="Times New Roman"/>
                <a:cs typeface="Times New Roman"/>
              </a:rPr>
              <a:t> </a:t>
            </a:r>
            <a:r>
              <a:rPr sz="7200" baseline="13888" dirty="0">
                <a:latin typeface="Symbol"/>
                <a:cs typeface="Symbol"/>
              </a:rPr>
              <a:t></a:t>
            </a:r>
            <a:r>
              <a:rPr sz="7200" spc="-127" baseline="13888" dirty="0">
                <a:latin typeface="Times New Roman"/>
                <a:cs typeface="Times New Roman"/>
              </a:rPr>
              <a:t> </a:t>
            </a:r>
            <a:r>
              <a:rPr sz="7200" i="1" spc="-165" baseline="13888" dirty="0">
                <a:latin typeface="Times New Roman"/>
                <a:cs typeface="Times New Roman"/>
              </a:rPr>
              <a:t>y</a:t>
            </a:r>
            <a:r>
              <a:rPr sz="2750" i="1" spc="195" dirty="0">
                <a:latin typeface="Times New Roman"/>
                <a:cs typeface="Times New Roman"/>
              </a:rPr>
              <a:t>i</a:t>
            </a:r>
            <a:r>
              <a:rPr sz="2750" spc="5" dirty="0">
                <a:latin typeface="Times New Roman"/>
                <a:cs typeface="Times New Roman"/>
              </a:rPr>
              <a:t>,</a:t>
            </a:r>
            <a:r>
              <a:rPr sz="2750" spc="-260" dirty="0">
                <a:latin typeface="Times New Roman"/>
                <a:cs typeface="Times New Roman"/>
              </a:rPr>
              <a:t> </a:t>
            </a:r>
            <a:r>
              <a:rPr sz="2750" i="1" spc="5" dirty="0">
                <a:latin typeface="Times New Roman"/>
                <a:cs typeface="Times New Roman"/>
              </a:rPr>
              <a:t>j</a:t>
            </a:r>
            <a:r>
              <a:rPr sz="2750" i="1" spc="-295" dirty="0">
                <a:latin typeface="Times New Roman"/>
                <a:cs typeface="Times New Roman"/>
              </a:rPr>
              <a:t> </a:t>
            </a:r>
            <a:r>
              <a:rPr sz="7200" baseline="13888" dirty="0">
                <a:latin typeface="Times New Roman"/>
                <a:cs typeface="Times New Roman"/>
              </a:rPr>
              <a:t>)</a:t>
            </a:r>
            <a:endParaRPr sz="7200" baseline="13888">
              <a:latin typeface="Times New Roman"/>
              <a:cs typeface="Times New Roman"/>
            </a:endParaRPr>
          </a:p>
          <a:p>
            <a:pPr marL="317500">
              <a:lnSpc>
                <a:spcPts val="2915"/>
              </a:lnSpc>
            </a:pPr>
            <a:r>
              <a:rPr sz="2750" i="1" spc="5" dirty="0">
                <a:latin typeface="Times New Roman"/>
                <a:cs typeface="Times New Roman"/>
              </a:rPr>
              <a:t>j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30802" y="4152333"/>
            <a:ext cx="62611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50" spc="225" dirty="0">
                <a:latin typeface="Symbol"/>
                <a:cs typeface="Symbol"/>
              </a:rPr>
              <a:t></a:t>
            </a:r>
            <a:r>
              <a:rPr sz="3750" i="1" spc="-50" dirty="0">
                <a:latin typeface="Times New Roman"/>
                <a:cs typeface="Times New Roman"/>
              </a:rPr>
              <a:t>L</a:t>
            </a:r>
            <a:r>
              <a:rPr sz="3225" i="1" baseline="-24547" dirty="0">
                <a:latin typeface="Times New Roman"/>
                <a:cs typeface="Times New Roman"/>
              </a:rPr>
              <a:t>i</a:t>
            </a:r>
            <a:endParaRPr sz="3225" baseline="-24547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68889" y="4822144"/>
            <a:ext cx="466090" cy="629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50" spc="150" dirty="0">
                <a:latin typeface="Symbol"/>
                <a:cs typeface="Symbol"/>
              </a:rPr>
              <a:t></a:t>
            </a:r>
            <a:r>
              <a:rPr sz="3750" i="1" spc="-5" dirty="0">
                <a:latin typeface="Times New Roman"/>
                <a:cs typeface="Times New Roman"/>
              </a:rPr>
              <a:t>z</a:t>
            </a:r>
            <a:endParaRPr sz="37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04753" y="5145087"/>
            <a:ext cx="308610" cy="35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spc="75" dirty="0">
                <a:latin typeface="Times New Roman"/>
                <a:cs typeface="Times New Roman"/>
              </a:rPr>
              <a:t>i</a:t>
            </a:r>
            <a:r>
              <a:rPr sz="2150" spc="75" dirty="0">
                <a:latin typeface="Times New Roman"/>
                <a:cs typeface="Times New Roman"/>
              </a:rPr>
              <a:t>,</a:t>
            </a:r>
            <a:r>
              <a:rPr sz="2150" spc="-300" dirty="0">
                <a:latin typeface="Times New Roman"/>
                <a:cs typeface="Times New Roman"/>
              </a:rPr>
              <a:t> </a:t>
            </a:r>
            <a:r>
              <a:rPr sz="2150" i="1" dirty="0">
                <a:latin typeface="Times New Roman"/>
                <a:cs typeface="Times New Roman"/>
              </a:rPr>
              <a:t>j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054347" y="4807573"/>
            <a:ext cx="823594" cy="0"/>
          </a:xfrm>
          <a:custGeom>
            <a:avLst/>
            <a:gdLst/>
            <a:ahLst/>
            <a:cxnLst/>
            <a:rect l="l" t="t" r="r" b="b"/>
            <a:pathLst>
              <a:path w="823595">
                <a:moveTo>
                  <a:pt x="0" y="0"/>
                </a:moveTo>
                <a:lnTo>
                  <a:pt x="823436" y="0"/>
                </a:lnTo>
              </a:path>
            </a:pathLst>
          </a:custGeom>
          <a:ln w="236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982717" y="4580165"/>
            <a:ext cx="1864360" cy="558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395"/>
              </a:lnSpc>
            </a:pPr>
            <a:r>
              <a:rPr sz="5625" spc="-7" baseline="14074" dirty="0">
                <a:latin typeface="Symbol"/>
                <a:cs typeface="Symbol"/>
              </a:rPr>
              <a:t></a:t>
            </a:r>
            <a:r>
              <a:rPr sz="5625" spc="-7" baseline="14074" dirty="0">
                <a:latin typeface="Times New Roman"/>
                <a:cs typeface="Times New Roman"/>
              </a:rPr>
              <a:t> </a:t>
            </a:r>
            <a:r>
              <a:rPr sz="5625" i="1" spc="52" baseline="14074" dirty="0">
                <a:latin typeface="Times New Roman"/>
                <a:cs typeface="Times New Roman"/>
              </a:rPr>
              <a:t>z</a:t>
            </a:r>
            <a:r>
              <a:rPr sz="2150" i="1" spc="35" dirty="0">
                <a:latin typeface="Times New Roman"/>
                <a:cs typeface="Times New Roman"/>
              </a:rPr>
              <a:t>i</a:t>
            </a:r>
            <a:r>
              <a:rPr sz="2150" spc="35" dirty="0">
                <a:latin typeface="Times New Roman"/>
                <a:cs typeface="Times New Roman"/>
              </a:rPr>
              <a:t>, </a:t>
            </a:r>
            <a:r>
              <a:rPr sz="2150" i="1" dirty="0">
                <a:latin typeface="Times New Roman"/>
                <a:cs typeface="Times New Roman"/>
              </a:rPr>
              <a:t>j </a:t>
            </a:r>
            <a:r>
              <a:rPr sz="5625" spc="-7" baseline="14074" dirty="0">
                <a:latin typeface="Symbol"/>
                <a:cs typeface="Symbol"/>
              </a:rPr>
              <a:t></a:t>
            </a:r>
            <a:r>
              <a:rPr sz="5625" spc="-742" baseline="14074" dirty="0">
                <a:latin typeface="Times New Roman"/>
                <a:cs typeface="Times New Roman"/>
              </a:rPr>
              <a:t> </a:t>
            </a:r>
            <a:r>
              <a:rPr sz="5625" i="1" spc="30" baseline="14074" dirty="0">
                <a:latin typeface="Times New Roman"/>
                <a:cs typeface="Times New Roman"/>
              </a:rPr>
              <a:t>y</a:t>
            </a:r>
            <a:r>
              <a:rPr sz="2150" i="1" spc="20" dirty="0">
                <a:latin typeface="Times New Roman"/>
                <a:cs typeface="Times New Roman"/>
              </a:rPr>
              <a:t>i</a:t>
            </a:r>
            <a:r>
              <a:rPr sz="2150" spc="20" dirty="0">
                <a:latin typeface="Times New Roman"/>
                <a:cs typeface="Times New Roman"/>
              </a:rPr>
              <a:t>, </a:t>
            </a:r>
            <a:r>
              <a:rPr sz="2150" i="1" dirty="0">
                <a:latin typeface="Times New Roman"/>
                <a:cs typeface="Times New Roman"/>
              </a:rPr>
              <a:t>j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41647" y="5932589"/>
            <a:ext cx="878840" cy="62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65505" algn="l"/>
              </a:tabLst>
            </a:pPr>
            <a:r>
              <a:rPr sz="3700" u="heavy" spc="-110" dirty="0">
                <a:latin typeface="Times New Roman"/>
                <a:cs typeface="Times New Roman"/>
              </a:rPr>
              <a:t> </a:t>
            </a:r>
            <a:r>
              <a:rPr sz="3700" u="heavy" spc="140" dirty="0">
                <a:latin typeface="Symbol"/>
                <a:cs typeface="Symbol"/>
              </a:rPr>
              <a:t></a:t>
            </a:r>
            <a:r>
              <a:rPr sz="3700" i="1" u="heavy" spc="140" dirty="0">
                <a:latin typeface="Times New Roman"/>
                <a:cs typeface="Times New Roman"/>
              </a:rPr>
              <a:t>L	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69440" y="6248093"/>
            <a:ext cx="102235" cy="35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dirty="0">
                <a:latin typeface="Times New Roman"/>
                <a:cs typeface="Times New Roman"/>
              </a:rPr>
              <a:t>i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68889" y="6596311"/>
            <a:ext cx="501650" cy="62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spc="250" dirty="0">
                <a:latin typeface="Symbol"/>
                <a:cs typeface="Symbol"/>
              </a:rPr>
              <a:t></a:t>
            </a:r>
            <a:r>
              <a:rPr sz="3700" i="1" spc="15" dirty="0">
                <a:latin typeface="Times New Roman"/>
                <a:cs typeface="Times New Roman"/>
              </a:rPr>
              <a:t>y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34471" y="6911816"/>
            <a:ext cx="308610" cy="35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spc="75" dirty="0">
                <a:latin typeface="Times New Roman"/>
                <a:cs typeface="Times New Roman"/>
              </a:rPr>
              <a:t>i</a:t>
            </a:r>
            <a:r>
              <a:rPr sz="2150" spc="75" dirty="0">
                <a:latin typeface="Times New Roman"/>
                <a:cs typeface="Times New Roman"/>
              </a:rPr>
              <a:t>,</a:t>
            </a:r>
            <a:r>
              <a:rPr sz="2150" spc="-300" dirty="0">
                <a:latin typeface="Times New Roman"/>
                <a:cs typeface="Times New Roman"/>
              </a:rPr>
              <a:t> </a:t>
            </a:r>
            <a:r>
              <a:rPr sz="2150" i="1" dirty="0">
                <a:latin typeface="Times New Roman"/>
                <a:cs typeface="Times New Roman"/>
              </a:rPr>
              <a:t>j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608034" y="6553381"/>
            <a:ext cx="308610" cy="35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spc="75" dirty="0">
                <a:latin typeface="Times New Roman"/>
                <a:cs typeface="Times New Roman"/>
              </a:rPr>
              <a:t>i</a:t>
            </a:r>
            <a:r>
              <a:rPr sz="2150" spc="75" dirty="0">
                <a:latin typeface="Times New Roman"/>
                <a:cs typeface="Times New Roman"/>
              </a:rPr>
              <a:t>,</a:t>
            </a:r>
            <a:r>
              <a:rPr sz="2150" spc="-300" dirty="0">
                <a:latin typeface="Times New Roman"/>
                <a:cs typeface="Times New Roman"/>
              </a:rPr>
              <a:t> </a:t>
            </a:r>
            <a:r>
              <a:rPr sz="2150" i="1" dirty="0">
                <a:latin typeface="Times New Roman"/>
                <a:cs typeface="Times New Roman"/>
              </a:rPr>
              <a:t>j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012435" y="6237876"/>
            <a:ext cx="1584960" cy="62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25525" algn="l"/>
              </a:tabLst>
            </a:pPr>
            <a:r>
              <a:rPr sz="3700" spc="20" dirty="0">
                <a:latin typeface="Symbol"/>
                <a:cs typeface="Symbol"/>
              </a:rPr>
              <a:t></a:t>
            </a:r>
            <a:r>
              <a:rPr sz="3700" spc="130" dirty="0">
                <a:latin typeface="Times New Roman"/>
                <a:cs typeface="Times New Roman"/>
              </a:rPr>
              <a:t> </a:t>
            </a:r>
            <a:r>
              <a:rPr sz="3700" i="1" spc="15" dirty="0">
                <a:latin typeface="Times New Roman"/>
                <a:cs typeface="Times New Roman"/>
              </a:rPr>
              <a:t>y	</a:t>
            </a:r>
            <a:r>
              <a:rPr sz="3700" spc="20" dirty="0">
                <a:latin typeface="Symbol"/>
                <a:cs typeface="Symbol"/>
              </a:rPr>
              <a:t></a:t>
            </a:r>
            <a:r>
              <a:rPr sz="3700" spc="-229" dirty="0">
                <a:latin typeface="Times New Roman"/>
                <a:cs typeface="Times New Roman"/>
              </a:rPr>
              <a:t> </a:t>
            </a:r>
            <a:r>
              <a:rPr sz="3700" i="1" spc="15" dirty="0">
                <a:latin typeface="Times New Roman"/>
                <a:cs typeface="Times New Roman"/>
              </a:rPr>
              <a:t>z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567678" y="6553381"/>
            <a:ext cx="308610" cy="35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spc="75" dirty="0">
                <a:latin typeface="Times New Roman"/>
                <a:cs typeface="Times New Roman"/>
              </a:rPr>
              <a:t>i</a:t>
            </a:r>
            <a:r>
              <a:rPr sz="2150" spc="75" dirty="0">
                <a:latin typeface="Times New Roman"/>
                <a:cs typeface="Times New Roman"/>
              </a:rPr>
              <a:t>,</a:t>
            </a:r>
            <a:r>
              <a:rPr sz="2150" spc="-300" dirty="0">
                <a:latin typeface="Times New Roman"/>
                <a:cs typeface="Times New Roman"/>
              </a:rPr>
              <a:t> </a:t>
            </a:r>
            <a:r>
              <a:rPr sz="2150" i="1" dirty="0">
                <a:latin typeface="Times New Roman"/>
                <a:cs typeface="Times New Roman"/>
              </a:rPr>
              <a:t>j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670800" y="5283200"/>
            <a:ext cx="3498215" cy="938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 marR="5080" indent="-88900">
              <a:lnSpc>
                <a:spcPct val="100000"/>
              </a:lnSpc>
            </a:pPr>
            <a:r>
              <a:rPr sz="3000" spc="-5" dirty="0">
                <a:solidFill>
                  <a:srgbClr val="C82506"/>
                </a:solidFill>
                <a:latin typeface="Arial"/>
                <a:cs typeface="Arial"/>
              </a:rPr>
              <a:t>(note </a:t>
            </a:r>
            <a:r>
              <a:rPr sz="3000" dirty="0">
                <a:solidFill>
                  <a:srgbClr val="C82506"/>
                </a:solidFill>
                <a:latin typeface="Arial"/>
                <a:cs typeface="Arial"/>
              </a:rPr>
              <a:t>that this </a:t>
            </a:r>
            <a:r>
              <a:rPr sz="3000" spc="-5" dirty="0">
                <a:solidFill>
                  <a:srgbClr val="C82506"/>
                </a:solidFill>
                <a:latin typeface="Arial"/>
                <a:cs typeface="Arial"/>
              </a:rPr>
              <a:t>is</a:t>
            </a:r>
            <a:r>
              <a:rPr sz="3000" spc="-45" dirty="0">
                <a:solidFill>
                  <a:srgbClr val="C82506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C82506"/>
                </a:solidFill>
                <a:latin typeface="Arial"/>
                <a:cs typeface="Arial"/>
              </a:rPr>
              <a:t>with  </a:t>
            </a:r>
            <a:r>
              <a:rPr sz="3000" spc="35" dirty="0">
                <a:solidFill>
                  <a:srgbClr val="C82506"/>
                </a:solidFill>
                <a:latin typeface="Arial"/>
                <a:cs typeface="Arial"/>
              </a:rPr>
              <a:t>respect </a:t>
            </a:r>
            <a:r>
              <a:rPr sz="3000" dirty="0">
                <a:solidFill>
                  <a:srgbClr val="C82506"/>
                </a:solidFill>
                <a:latin typeface="Arial"/>
                <a:cs typeface="Arial"/>
              </a:rPr>
              <a:t>to </a:t>
            </a:r>
            <a:r>
              <a:rPr sz="3000" spc="-5" dirty="0">
                <a:solidFill>
                  <a:srgbClr val="C82506"/>
                </a:solidFill>
                <a:latin typeface="Arial"/>
                <a:cs typeface="Arial"/>
              </a:rPr>
              <a:t>Li, </a:t>
            </a:r>
            <a:r>
              <a:rPr sz="3000" dirty="0">
                <a:solidFill>
                  <a:srgbClr val="C82506"/>
                </a:solidFill>
                <a:latin typeface="Arial"/>
                <a:cs typeface="Arial"/>
              </a:rPr>
              <a:t>not</a:t>
            </a:r>
            <a:r>
              <a:rPr sz="3000" spc="-75" dirty="0">
                <a:solidFill>
                  <a:srgbClr val="C82506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C82506"/>
                </a:solidFill>
                <a:latin typeface="Arial"/>
                <a:cs typeface="Arial"/>
              </a:rPr>
              <a:t>L)</a:t>
            </a:r>
            <a:endParaRPr sz="3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384699" y="4240891"/>
            <a:ext cx="451484" cy="528955"/>
          </a:xfrm>
          <a:custGeom>
            <a:avLst/>
            <a:gdLst/>
            <a:ahLst/>
            <a:cxnLst/>
            <a:rect l="l" t="t" r="r" b="b"/>
            <a:pathLst>
              <a:path w="451485" h="528954">
                <a:moveTo>
                  <a:pt x="0" y="0"/>
                </a:moveTo>
                <a:lnTo>
                  <a:pt x="451114" y="0"/>
                </a:lnTo>
                <a:lnTo>
                  <a:pt x="451114" y="528652"/>
                </a:lnTo>
                <a:lnTo>
                  <a:pt x="0" y="528652"/>
                </a:lnTo>
                <a:lnTo>
                  <a:pt x="0" y="0"/>
                </a:lnTo>
                <a:close/>
              </a:path>
            </a:pathLst>
          </a:custGeom>
          <a:ln w="50799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155700" y="7814047"/>
            <a:ext cx="9453245" cy="1028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579"/>
              </a:lnSpc>
            </a:pPr>
            <a:r>
              <a:rPr sz="3600" b="1" spc="-5" dirty="0">
                <a:latin typeface="Arial"/>
                <a:cs typeface="Arial"/>
              </a:rPr>
              <a:t>Q: </a:t>
            </a:r>
            <a:r>
              <a:rPr sz="3600" dirty="0">
                <a:latin typeface="Arial"/>
                <a:cs typeface="Arial"/>
              </a:rPr>
              <a:t>If </a:t>
            </a:r>
            <a:r>
              <a:rPr sz="3600" spc="-5" dirty="0">
                <a:latin typeface="Arial"/>
                <a:cs typeface="Arial"/>
              </a:rPr>
              <a:t>you </a:t>
            </a:r>
            <a:r>
              <a:rPr sz="3600" spc="40" dirty="0">
                <a:latin typeface="Arial"/>
                <a:cs typeface="Arial"/>
              </a:rPr>
              <a:t>scale </a:t>
            </a:r>
            <a:r>
              <a:rPr sz="3600" dirty="0">
                <a:latin typeface="Arial"/>
                <a:cs typeface="Arial"/>
              </a:rPr>
              <a:t>the </a:t>
            </a:r>
            <a:r>
              <a:rPr sz="3600" spc="-5" dirty="0">
                <a:latin typeface="Arial"/>
                <a:cs typeface="Arial"/>
              </a:rPr>
              <a:t>loss </a:t>
            </a:r>
            <a:r>
              <a:rPr sz="3600" spc="95" dirty="0">
                <a:latin typeface="Arial"/>
                <a:cs typeface="Arial"/>
              </a:rPr>
              <a:t>by </a:t>
            </a:r>
            <a:r>
              <a:rPr sz="3600" i="1" dirty="0">
                <a:latin typeface="Arial"/>
                <a:cs typeface="Arial"/>
              </a:rPr>
              <a:t>C</a:t>
            </a:r>
            <a:r>
              <a:rPr sz="3600" dirty="0">
                <a:latin typeface="Arial"/>
                <a:cs typeface="Arial"/>
              </a:rPr>
              <a:t>, </a:t>
            </a:r>
            <a:r>
              <a:rPr sz="3600" spc="-5" dirty="0">
                <a:latin typeface="Arial"/>
                <a:cs typeface="Arial"/>
              </a:rPr>
              <a:t>what </a:t>
            </a:r>
            <a:r>
              <a:rPr sz="3600" spc="55" dirty="0">
                <a:latin typeface="Arial"/>
                <a:cs typeface="Arial"/>
              </a:rPr>
              <a:t>happens</a:t>
            </a:r>
            <a:r>
              <a:rPr sz="3600" spc="-14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to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ts val="4310"/>
              </a:lnSpc>
            </a:pPr>
            <a:r>
              <a:rPr sz="3600" spc="45" dirty="0">
                <a:latin typeface="Arial"/>
                <a:cs typeface="Arial"/>
              </a:rPr>
              <a:t>gradient </a:t>
            </a:r>
            <a:r>
              <a:rPr sz="3600" spc="70" dirty="0">
                <a:latin typeface="Arial"/>
                <a:cs typeface="Arial"/>
              </a:rPr>
              <a:t>computed </a:t>
            </a:r>
            <a:r>
              <a:rPr sz="3600" spc="-5" dirty="0">
                <a:latin typeface="Arial"/>
                <a:cs typeface="Arial"/>
              </a:rPr>
              <a:t>in </a:t>
            </a:r>
            <a:r>
              <a:rPr sz="3600" dirty="0">
                <a:latin typeface="Arial"/>
                <a:cs typeface="Arial"/>
              </a:rPr>
              <a:t>the </a:t>
            </a:r>
            <a:r>
              <a:rPr sz="3600" spc="55" dirty="0">
                <a:latin typeface="Arial"/>
                <a:cs typeface="Arial"/>
              </a:rPr>
              <a:t>backwards</a:t>
            </a:r>
            <a:r>
              <a:rPr sz="3600" spc="-8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pass?</a:t>
            </a:r>
            <a:endParaRPr sz="36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05180" y="7856211"/>
            <a:ext cx="196850" cy="368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2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3200" y="342900"/>
            <a:ext cx="10054590" cy="1106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0" spc="-5" dirty="0"/>
              <a:t>Example: </a:t>
            </a:r>
            <a:r>
              <a:rPr sz="7000" spc="40" dirty="0"/>
              <a:t>Euclidean</a:t>
            </a:r>
            <a:r>
              <a:rPr sz="7000" spc="-35" dirty="0"/>
              <a:t> </a:t>
            </a:r>
            <a:r>
              <a:rPr sz="7000" spc="-5" dirty="0"/>
              <a:t>Loss</a:t>
            </a:r>
            <a:endParaRPr sz="700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2392541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35100" y="2324100"/>
            <a:ext cx="774192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10" dirty="0">
                <a:latin typeface="Arial"/>
                <a:cs typeface="Arial"/>
              </a:rPr>
              <a:t>Forward </a:t>
            </a:r>
            <a:r>
              <a:rPr sz="3600" spc="35" dirty="0">
                <a:latin typeface="Arial"/>
                <a:cs typeface="Arial"/>
              </a:rPr>
              <a:t>pass, </a:t>
            </a:r>
            <a:r>
              <a:rPr sz="3600" dirty="0">
                <a:latin typeface="Arial"/>
                <a:cs typeface="Arial"/>
              </a:rPr>
              <a:t>for </a:t>
            </a:r>
            <a:r>
              <a:rPr sz="3600" spc="-5" dirty="0">
                <a:latin typeface="Arial"/>
                <a:cs typeface="Arial"/>
              </a:rPr>
              <a:t>a </a:t>
            </a:r>
            <a:r>
              <a:rPr sz="3600" spc="75" dirty="0">
                <a:latin typeface="Arial"/>
                <a:cs typeface="Arial"/>
              </a:rPr>
              <a:t>batch </a:t>
            </a:r>
            <a:r>
              <a:rPr sz="3600" dirty="0">
                <a:latin typeface="Arial"/>
                <a:cs typeface="Arial"/>
              </a:rPr>
              <a:t>of </a:t>
            </a:r>
            <a:r>
              <a:rPr sz="3600" spc="-5" dirty="0">
                <a:latin typeface="Arial"/>
                <a:cs typeface="Arial"/>
              </a:rPr>
              <a:t>N</a:t>
            </a:r>
            <a:r>
              <a:rPr sz="3600" spc="-114" dirty="0">
                <a:latin typeface="Arial"/>
                <a:cs typeface="Arial"/>
              </a:rPr>
              <a:t> </a:t>
            </a:r>
            <a:r>
              <a:rPr sz="3600" spc="25" dirty="0">
                <a:latin typeface="Arial"/>
                <a:cs typeface="Arial"/>
              </a:rPr>
              <a:t>inputs: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73200" y="342900"/>
            <a:ext cx="10054590" cy="1106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0" spc="-5" dirty="0"/>
              <a:t>Example: </a:t>
            </a:r>
            <a:r>
              <a:rPr sz="7000" spc="40" dirty="0"/>
              <a:t>Euclidean</a:t>
            </a:r>
            <a:r>
              <a:rPr sz="7000" spc="-35" dirty="0"/>
              <a:t> </a:t>
            </a:r>
            <a:r>
              <a:rPr sz="7000" spc="-5" dirty="0"/>
              <a:t>Loss</a:t>
            </a:r>
            <a:endParaRPr sz="700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2392541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35100" y="2324100"/>
            <a:ext cx="774192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10" dirty="0">
                <a:latin typeface="Arial"/>
                <a:cs typeface="Arial"/>
              </a:rPr>
              <a:t>Forward </a:t>
            </a:r>
            <a:r>
              <a:rPr sz="3600" spc="35" dirty="0">
                <a:latin typeface="Arial"/>
                <a:cs typeface="Arial"/>
              </a:rPr>
              <a:t>pass, </a:t>
            </a:r>
            <a:r>
              <a:rPr sz="3600" dirty="0">
                <a:latin typeface="Arial"/>
                <a:cs typeface="Arial"/>
              </a:rPr>
              <a:t>for </a:t>
            </a:r>
            <a:r>
              <a:rPr sz="3600" spc="-5" dirty="0">
                <a:latin typeface="Arial"/>
                <a:cs typeface="Arial"/>
              </a:rPr>
              <a:t>a </a:t>
            </a:r>
            <a:r>
              <a:rPr sz="3600" spc="75" dirty="0">
                <a:latin typeface="Arial"/>
                <a:cs typeface="Arial"/>
              </a:rPr>
              <a:t>batch </a:t>
            </a:r>
            <a:r>
              <a:rPr sz="3600" dirty="0">
                <a:latin typeface="Arial"/>
                <a:cs typeface="Arial"/>
              </a:rPr>
              <a:t>of </a:t>
            </a:r>
            <a:r>
              <a:rPr sz="3600" spc="-5" dirty="0">
                <a:latin typeface="Arial"/>
                <a:cs typeface="Arial"/>
              </a:rPr>
              <a:t>N</a:t>
            </a:r>
            <a:r>
              <a:rPr sz="3600" spc="-114" dirty="0">
                <a:latin typeface="Arial"/>
                <a:cs typeface="Arial"/>
              </a:rPr>
              <a:t> </a:t>
            </a:r>
            <a:r>
              <a:rPr sz="3600" spc="25" dirty="0">
                <a:latin typeface="Arial"/>
                <a:cs typeface="Arial"/>
              </a:rPr>
              <a:t>inputs: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73200" y="342900"/>
            <a:ext cx="10054590" cy="1106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0" spc="-5" dirty="0"/>
              <a:t>Example: </a:t>
            </a:r>
            <a:r>
              <a:rPr sz="7000" spc="40" dirty="0"/>
              <a:t>Euclidean</a:t>
            </a:r>
            <a:r>
              <a:rPr sz="7000" spc="-35" dirty="0"/>
              <a:t> </a:t>
            </a:r>
            <a:r>
              <a:rPr sz="7000" spc="-5" dirty="0"/>
              <a:t>Loss</a:t>
            </a:r>
            <a:endParaRPr sz="7000"/>
          </a:p>
        </p:txBody>
      </p:sp>
      <p:sp>
        <p:nvSpPr>
          <p:cNvPr id="5" name="object 5"/>
          <p:cNvSpPr txBox="1"/>
          <p:nvPr/>
        </p:nvSpPr>
        <p:spPr>
          <a:xfrm>
            <a:off x="7316787" y="3994150"/>
            <a:ext cx="123825" cy="450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50" i="1" spc="5" dirty="0">
                <a:latin typeface="Times New Roman"/>
                <a:cs typeface="Times New Roman"/>
              </a:rPr>
              <a:t>i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85000" y="3581400"/>
            <a:ext cx="985519" cy="801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37540" algn="l"/>
              </a:tabLst>
            </a:pPr>
            <a:r>
              <a:rPr sz="4800" i="1" dirty="0">
                <a:latin typeface="Times New Roman"/>
                <a:cs typeface="Times New Roman"/>
              </a:rPr>
              <a:t>L	</a:t>
            </a:r>
            <a:r>
              <a:rPr sz="4800" dirty="0">
                <a:latin typeface="Symbol"/>
                <a:cs typeface="Symbol"/>
              </a:rPr>
              <a:t></a:t>
            </a:r>
            <a:endParaRPr sz="48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39112" y="3189287"/>
            <a:ext cx="330200" cy="1627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u="heavy" dirty="0">
                <a:latin typeface="Times New Roman"/>
                <a:cs typeface="Times New Roman"/>
              </a:rPr>
              <a:t>1</a:t>
            </a:r>
            <a:endParaRPr sz="4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4800" dirty="0">
                <a:latin typeface="Times New Roman"/>
                <a:cs typeface="Times New Roman"/>
              </a:rPr>
              <a:t>2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32962" y="3994150"/>
            <a:ext cx="388620" cy="450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50" i="1" spc="100" dirty="0">
                <a:latin typeface="Times New Roman"/>
                <a:cs typeface="Times New Roman"/>
              </a:rPr>
              <a:t>i</a:t>
            </a:r>
            <a:r>
              <a:rPr sz="2750" spc="100" dirty="0">
                <a:latin typeface="Times New Roman"/>
                <a:cs typeface="Times New Roman"/>
              </a:rPr>
              <a:t>,</a:t>
            </a:r>
            <a:r>
              <a:rPr sz="2750" spc="-355" dirty="0">
                <a:latin typeface="Times New Roman"/>
                <a:cs typeface="Times New Roman"/>
              </a:rPr>
              <a:t> </a:t>
            </a:r>
            <a:r>
              <a:rPr sz="2750" i="1" spc="5" dirty="0">
                <a:latin typeface="Times New Roman"/>
                <a:cs typeface="Times New Roman"/>
              </a:rPr>
              <a:t>j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75762" y="3581400"/>
            <a:ext cx="1764664" cy="801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04569" algn="l"/>
              </a:tabLst>
            </a:pPr>
            <a:r>
              <a:rPr sz="4800" spc="85" dirty="0">
                <a:latin typeface="Times New Roman"/>
                <a:cs typeface="Times New Roman"/>
              </a:rPr>
              <a:t>(</a:t>
            </a:r>
            <a:r>
              <a:rPr sz="4800" i="1" spc="85" dirty="0">
                <a:latin typeface="Times New Roman"/>
                <a:cs typeface="Times New Roman"/>
              </a:rPr>
              <a:t>z	</a:t>
            </a:r>
            <a:r>
              <a:rPr sz="4800" dirty="0">
                <a:latin typeface="Symbol"/>
                <a:cs typeface="Symbol"/>
              </a:rPr>
              <a:t></a:t>
            </a:r>
            <a:r>
              <a:rPr sz="4800" spc="-185" dirty="0">
                <a:latin typeface="Times New Roman"/>
                <a:cs typeface="Times New Roman"/>
              </a:rPr>
              <a:t> </a:t>
            </a:r>
            <a:r>
              <a:rPr sz="4800" i="1" dirty="0">
                <a:latin typeface="Times New Roman"/>
                <a:cs typeface="Times New Roman"/>
              </a:rPr>
              <a:t>y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001375" y="3994150"/>
            <a:ext cx="388620" cy="450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50" i="1" spc="100" dirty="0">
                <a:latin typeface="Times New Roman"/>
                <a:cs typeface="Times New Roman"/>
              </a:rPr>
              <a:t>i</a:t>
            </a:r>
            <a:r>
              <a:rPr sz="2750" spc="100" dirty="0">
                <a:latin typeface="Times New Roman"/>
                <a:cs typeface="Times New Roman"/>
              </a:rPr>
              <a:t>,</a:t>
            </a:r>
            <a:r>
              <a:rPr sz="2750" spc="-355" dirty="0">
                <a:latin typeface="Times New Roman"/>
                <a:cs typeface="Times New Roman"/>
              </a:rPr>
              <a:t> </a:t>
            </a:r>
            <a:r>
              <a:rPr sz="2750" i="1" spc="5" dirty="0">
                <a:latin typeface="Times New Roman"/>
                <a:cs typeface="Times New Roman"/>
              </a:rPr>
              <a:t>j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450637" y="3308350"/>
            <a:ext cx="408305" cy="1047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spc="37" baseline="-24884" dirty="0">
                <a:latin typeface="Times New Roman"/>
                <a:cs typeface="Times New Roman"/>
              </a:rPr>
              <a:t>)</a:t>
            </a:r>
            <a:r>
              <a:rPr sz="2750" spc="10" dirty="0">
                <a:latin typeface="Times New Roman"/>
                <a:cs typeface="Times New Roman"/>
              </a:rPr>
              <a:t>2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56625" y="3397250"/>
            <a:ext cx="677545" cy="1482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8380"/>
              </a:lnSpc>
            </a:pPr>
            <a:r>
              <a:rPr sz="7200" dirty="0">
                <a:latin typeface="Symbol"/>
                <a:cs typeface="Symbol"/>
              </a:rPr>
              <a:t></a:t>
            </a:r>
            <a:endParaRPr sz="7200">
              <a:latin typeface="Symbol"/>
              <a:cs typeface="Symbol"/>
            </a:endParaRPr>
          </a:p>
          <a:p>
            <a:pPr marL="55244" algn="ctr">
              <a:lnSpc>
                <a:spcPts val="3045"/>
              </a:lnSpc>
            </a:pPr>
            <a:r>
              <a:rPr sz="2750" i="1" spc="5" dirty="0">
                <a:latin typeface="Times New Roman"/>
                <a:cs typeface="Times New Roman"/>
              </a:rPr>
              <a:t>j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63875" y="4022076"/>
            <a:ext cx="422275" cy="758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-15" dirty="0">
                <a:latin typeface="Times New Roman"/>
                <a:cs typeface="Times New Roman"/>
              </a:rPr>
              <a:t>N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82018" y="3975100"/>
            <a:ext cx="121285" cy="441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i="1" dirty="0">
                <a:latin typeface="Times New Roman"/>
                <a:cs typeface="Times New Roman"/>
              </a:rPr>
              <a:t>i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92302" y="4400189"/>
            <a:ext cx="121285" cy="441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i="1" dirty="0">
                <a:latin typeface="Times New Roman"/>
                <a:cs typeface="Times New Roman"/>
              </a:rPr>
              <a:t>i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41889" y="3280063"/>
            <a:ext cx="2672715" cy="1281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-10" dirty="0">
                <a:latin typeface="Times New Roman"/>
                <a:cs typeface="Times New Roman"/>
              </a:rPr>
              <a:t>L </a:t>
            </a:r>
            <a:r>
              <a:rPr sz="4650" spc="-10" dirty="0">
                <a:latin typeface="Symbol"/>
                <a:cs typeface="Symbol"/>
              </a:rPr>
              <a:t></a:t>
            </a:r>
            <a:r>
              <a:rPr sz="4650" spc="-10" dirty="0">
                <a:latin typeface="Times New Roman"/>
                <a:cs typeface="Times New Roman"/>
              </a:rPr>
              <a:t>  </a:t>
            </a:r>
            <a:r>
              <a:rPr sz="6975" u="heavy" spc="-15" baseline="35842" dirty="0">
                <a:latin typeface="Times New Roman"/>
                <a:cs typeface="Times New Roman"/>
              </a:rPr>
              <a:t>1 </a:t>
            </a:r>
            <a:r>
              <a:rPr sz="10500" spc="22" baseline="-7539" dirty="0">
                <a:latin typeface="Symbol"/>
                <a:cs typeface="Symbol"/>
              </a:rPr>
              <a:t></a:t>
            </a:r>
            <a:r>
              <a:rPr sz="10500" spc="-1927" baseline="-7539" dirty="0">
                <a:latin typeface="Times New Roman"/>
                <a:cs typeface="Times New Roman"/>
              </a:rPr>
              <a:t> </a:t>
            </a:r>
            <a:r>
              <a:rPr sz="4650" i="1" spc="-10" dirty="0">
                <a:latin typeface="Times New Roman"/>
                <a:cs typeface="Times New Roman"/>
              </a:rPr>
              <a:t>L</a:t>
            </a:r>
            <a:endParaRPr sz="46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2392541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35100" y="2324100"/>
            <a:ext cx="774192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10" dirty="0">
                <a:latin typeface="Arial"/>
                <a:cs typeface="Arial"/>
              </a:rPr>
              <a:t>Forward </a:t>
            </a:r>
            <a:r>
              <a:rPr sz="3600" spc="35" dirty="0">
                <a:latin typeface="Arial"/>
                <a:cs typeface="Arial"/>
              </a:rPr>
              <a:t>pass, </a:t>
            </a:r>
            <a:r>
              <a:rPr sz="3600" dirty="0">
                <a:latin typeface="Arial"/>
                <a:cs typeface="Arial"/>
              </a:rPr>
              <a:t>for </a:t>
            </a:r>
            <a:r>
              <a:rPr sz="3600" spc="-5" dirty="0">
                <a:latin typeface="Arial"/>
                <a:cs typeface="Arial"/>
              </a:rPr>
              <a:t>a </a:t>
            </a:r>
            <a:r>
              <a:rPr sz="3600" spc="75" dirty="0">
                <a:latin typeface="Arial"/>
                <a:cs typeface="Arial"/>
              </a:rPr>
              <a:t>batch </a:t>
            </a:r>
            <a:r>
              <a:rPr sz="3600" dirty="0">
                <a:latin typeface="Arial"/>
                <a:cs typeface="Arial"/>
              </a:rPr>
              <a:t>of </a:t>
            </a:r>
            <a:r>
              <a:rPr sz="3600" spc="-5" dirty="0">
                <a:latin typeface="Arial"/>
                <a:cs typeface="Arial"/>
              </a:rPr>
              <a:t>N</a:t>
            </a:r>
            <a:r>
              <a:rPr sz="3600" spc="-114" dirty="0">
                <a:latin typeface="Arial"/>
                <a:cs typeface="Arial"/>
              </a:rPr>
              <a:t> </a:t>
            </a:r>
            <a:r>
              <a:rPr sz="3600" spc="25" dirty="0">
                <a:latin typeface="Arial"/>
                <a:cs typeface="Arial"/>
              </a:rPr>
              <a:t>inputs: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0600" y="5631041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35100" y="5562600"/>
            <a:ext cx="332041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40" dirty="0">
                <a:latin typeface="Arial"/>
                <a:cs typeface="Arial"/>
              </a:rPr>
              <a:t>Backward</a:t>
            </a:r>
            <a:r>
              <a:rPr sz="3600" spc="-70" dirty="0">
                <a:latin typeface="Arial"/>
                <a:cs typeface="Arial"/>
              </a:rPr>
              <a:t> </a:t>
            </a:r>
            <a:r>
              <a:rPr sz="3600" spc="35" dirty="0">
                <a:latin typeface="Arial"/>
                <a:cs typeface="Arial"/>
              </a:rPr>
              <a:t>pass: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73200" y="342900"/>
            <a:ext cx="10054590" cy="1106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0" spc="-5" dirty="0"/>
              <a:t>Example: </a:t>
            </a:r>
            <a:r>
              <a:rPr sz="7000" spc="40" dirty="0"/>
              <a:t>Euclidean</a:t>
            </a:r>
            <a:r>
              <a:rPr sz="7000" spc="-35" dirty="0"/>
              <a:t> </a:t>
            </a:r>
            <a:r>
              <a:rPr sz="7000" spc="-5" dirty="0"/>
              <a:t>Loss</a:t>
            </a:r>
            <a:endParaRPr sz="7000"/>
          </a:p>
        </p:txBody>
      </p:sp>
      <p:sp>
        <p:nvSpPr>
          <p:cNvPr id="7" name="object 7"/>
          <p:cNvSpPr txBox="1"/>
          <p:nvPr/>
        </p:nvSpPr>
        <p:spPr>
          <a:xfrm>
            <a:off x="7316787" y="3994150"/>
            <a:ext cx="123825" cy="450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50" i="1" spc="5" dirty="0">
                <a:latin typeface="Times New Roman"/>
                <a:cs typeface="Times New Roman"/>
              </a:rPr>
              <a:t>i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85000" y="3581400"/>
            <a:ext cx="985519" cy="801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37540" algn="l"/>
              </a:tabLst>
            </a:pPr>
            <a:r>
              <a:rPr sz="4800" i="1" dirty="0">
                <a:latin typeface="Times New Roman"/>
                <a:cs typeface="Times New Roman"/>
              </a:rPr>
              <a:t>L	</a:t>
            </a:r>
            <a:r>
              <a:rPr sz="4800" dirty="0">
                <a:latin typeface="Symbol"/>
                <a:cs typeface="Symbol"/>
              </a:rPr>
              <a:t></a:t>
            </a:r>
            <a:endParaRPr sz="480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39112" y="3189287"/>
            <a:ext cx="330200" cy="1627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u="heavy" dirty="0">
                <a:latin typeface="Times New Roman"/>
                <a:cs typeface="Times New Roman"/>
              </a:rPr>
              <a:t>1</a:t>
            </a:r>
            <a:endParaRPr sz="4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4800" dirty="0">
                <a:latin typeface="Times New Roman"/>
                <a:cs typeface="Times New Roman"/>
              </a:rPr>
              <a:t>2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732962" y="3994150"/>
            <a:ext cx="388620" cy="450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50" i="1" spc="100" dirty="0">
                <a:latin typeface="Times New Roman"/>
                <a:cs typeface="Times New Roman"/>
              </a:rPr>
              <a:t>i</a:t>
            </a:r>
            <a:r>
              <a:rPr sz="2750" spc="100" dirty="0">
                <a:latin typeface="Times New Roman"/>
                <a:cs typeface="Times New Roman"/>
              </a:rPr>
              <a:t>,</a:t>
            </a:r>
            <a:r>
              <a:rPr sz="2750" spc="-355" dirty="0">
                <a:latin typeface="Times New Roman"/>
                <a:cs typeface="Times New Roman"/>
              </a:rPr>
              <a:t> </a:t>
            </a:r>
            <a:r>
              <a:rPr sz="2750" i="1" spc="5" dirty="0">
                <a:latin typeface="Times New Roman"/>
                <a:cs typeface="Times New Roman"/>
              </a:rPr>
              <a:t>j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75762" y="3581400"/>
            <a:ext cx="1764664" cy="801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04569" algn="l"/>
              </a:tabLst>
            </a:pPr>
            <a:r>
              <a:rPr sz="4800" spc="85" dirty="0">
                <a:latin typeface="Times New Roman"/>
                <a:cs typeface="Times New Roman"/>
              </a:rPr>
              <a:t>(</a:t>
            </a:r>
            <a:r>
              <a:rPr sz="4800" i="1" spc="85" dirty="0">
                <a:latin typeface="Times New Roman"/>
                <a:cs typeface="Times New Roman"/>
              </a:rPr>
              <a:t>z	</a:t>
            </a:r>
            <a:r>
              <a:rPr sz="4800" dirty="0">
                <a:latin typeface="Symbol"/>
                <a:cs typeface="Symbol"/>
              </a:rPr>
              <a:t></a:t>
            </a:r>
            <a:r>
              <a:rPr sz="4800" spc="-185" dirty="0">
                <a:latin typeface="Times New Roman"/>
                <a:cs typeface="Times New Roman"/>
              </a:rPr>
              <a:t> </a:t>
            </a:r>
            <a:r>
              <a:rPr sz="4800" i="1" dirty="0">
                <a:latin typeface="Times New Roman"/>
                <a:cs typeface="Times New Roman"/>
              </a:rPr>
              <a:t>y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001375" y="3994150"/>
            <a:ext cx="388620" cy="450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50" i="1" spc="100" dirty="0">
                <a:latin typeface="Times New Roman"/>
                <a:cs typeface="Times New Roman"/>
              </a:rPr>
              <a:t>i</a:t>
            </a:r>
            <a:r>
              <a:rPr sz="2750" spc="100" dirty="0">
                <a:latin typeface="Times New Roman"/>
                <a:cs typeface="Times New Roman"/>
              </a:rPr>
              <a:t>,</a:t>
            </a:r>
            <a:r>
              <a:rPr sz="2750" spc="-355" dirty="0">
                <a:latin typeface="Times New Roman"/>
                <a:cs typeface="Times New Roman"/>
              </a:rPr>
              <a:t> </a:t>
            </a:r>
            <a:r>
              <a:rPr sz="2750" i="1" spc="5" dirty="0">
                <a:latin typeface="Times New Roman"/>
                <a:cs typeface="Times New Roman"/>
              </a:rPr>
              <a:t>j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450637" y="3308350"/>
            <a:ext cx="408305" cy="1047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spc="37" baseline="-24884" dirty="0">
                <a:latin typeface="Times New Roman"/>
                <a:cs typeface="Times New Roman"/>
              </a:rPr>
              <a:t>)</a:t>
            </a:r>
            <a:r>
              <a:rPr sz="2750" spc="10" dirty="0">
                <a:latin typeface="Times New Roman"/>
                <a:cs typeface="Times New Roman"/>
              </a:rPr>
              <a:t>2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556625" y="3397250"/>
            <a:ext cx="677545" cy="1482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8380"/>
              </a:lnSpc>
            </a:pPr>
            <a:r>
              <a:rPr sz="7200" dirty="0">
                <a:latin typeface="Symbol"/>
                <a:cs typeface="Symbol"/>
              </a:rPr>
              <a:t></a:t>
            </a:r>
            <a:endParaRPr sz="7200">
              <a:latin typeface="Symbol"/>
              <a:cs typeface="Symbol"/>
            </a:endParaRPr>
          </a:p>
          <a:p>
            <a:pPr marL="55244" algn="ctr">
              <a:lnSpc>
                <a:spcPts val="3045"/>
              </a:lnSpc>
            </a:pPr>
            <a:r>
              <a:rPr sz="2750" i="1" spc="5" dirty="0">
                <a:latin typeface="Times New Roman"/>
                <a:cs typeface="Times New Roman"/>
              </a:rPr>
              <a:t>j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63875" y="4022076"/>
            <a:ext cx="422275" cy="758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-15" dirty="0">
                <a:latin typeface="Times New Roman"/>
                <a:cs typeface="Times New Roman"/>
              </a:rPr>
              <a:t>N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82018" y="3975100"/>
            <a:ext cx="121285" cy="441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i="1" dirty="0">
                <a:latin typeface="Times New Roman"/>
                <a:cs typeface="Times New Roman"/>
              </a:rPr>
              <a:t>i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92302" y="4400189"/>
            <a:ext cx="121285" cy="441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i="1" dirty="0">
                <a:latin typeface="Times New Roman"/>
                <a:cs typeface="Times New Roman"/>
              </a:rPr>
              <a:t>i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41889" y="3280063"/>
            <a:ext cx="2672715" cy="1281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-10" dirty="0">
                <a:latin typeface="Times New Roman"/>
                <a:cs typeface="Times New Roman"/>
              </a:rPr>
              <a:t>L </a:t>
            </a:r>
            <a:r>
              <a:rPr sz="4650" spc="-10" dirty="0">
                <a:latin typeface="Symbol"/>
                <a:cs typeface="Symbol"/>
              </a:rPr>
              <a:t></a:t>
            </a:r>
            <a:r>
              <a:rPr sz="4650" spc="-10" dirty="0">
                <a:latin typeface="Times New Roman"/>
                <a:cs typeface="Times New Roman"/>
              </a:rPr>
              <a:t>  </a:t>
            </a:r>
            <a:r>
              <a:rPr sz="6975" u="heavy" spc="-15" baseline="35842" dirty="0">
                <a:latin typeface="Times New Roman"/>
                <a:cs typeface="Times New Roman"/>
              </a:rPr>
              <a:t>1 </a:t>
            </a:r>
            <a:r>
              <a:rPr sz="10500" spc="22" baseline="-7539" dirty="0">
                <a:latin typeface="Symbol"/>
                <a:cs typeface="Symbol"/>
              </a:rPr>
              <a:t></a:t>
            </a:r>
            <a:r>
              <a:rPr sz="10500" spc="-1927" baseline="-7539" dirty="0">
                <a:latin typeface="Times New Roman"/>
                <a:cs typeface="Times New Roman"/>
              </a:rPr>
              <a:t> </a:t>
            </a:r>
            <a:r>
              <a:rPr sz="4650" i="1" spc="-10" dirty="0">
                <a:latin typeface="Times New Roman"/>
                <a:cs typeface="Times New Roman"/>
              </a:rPr>
              <a:t>L</a:t>
            </a:r>
            <a:endParaRPr sz="46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2392541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35100" y="2324100"/>
            <a:ext cx="774192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10" dirty="0">
                <a:latin typeface="Arial"/>
                <a:cs typeface="Arial"/>
              </a:rPr>
              <a:t>Forward </a:t>
            </a:r>
            <a:r>
              <a:rPr sz="3600" spc="35" dirty="0">
                <a:latin typeface="Arial"/>
                <a:cs typeface="Arial"/>
              </a:rPr>
              <a:t>pass, </a:t>
            </a:r>
            <a:r>
              <a:rPr sz="3600" dirty="0">
                <a:latin typeface="Arial"/>
                <a:cs typeface="Arial"/>
              </a:rPr>
              <a:t>for </a:t>
            </a:r>
            <a:r>
              <a:rPr sz="3600" spc="-5" dirty="0">
                <a:latin typeface="Arial"/>
                <a:cs typeface="Arial"/>
              </a:rPr>
              <a:t>a </a:t>
            </a:r>
            <a:r>
              <a:rPr sz="3600" spc="75" dirty="0">
                <a:latin typeface="Arial"/>
                <a:cs typeface="Arial"/>
              </a:rPr>
              <a:t>batch </a:t>
            </a:r>
            <a:r>
              <a:rPr sz="3600" dirty="0">
                <a:latin typeface="Arial"/>
                <a:cs typeface="Arial"/>
              </a:rPr>
              <a:t>of </a:t>
            </a:r>
            <a:r>
              <a:rPr sz="3600" spc="-5" dirty="0">
                <a:latin typeface="Arial"/>
                <a:cs typeface="Arial"/>
              </a:rPr>
              <a:t>N</a:t>
            </a:r>
            <a:r>
              <a:rPr sz="3600" spc="-114" dirty="0">
                <a:latin typeface="Arial"/>
                <a:cs typeface="Arial"/>
              </a:rPr>
              <a:t> </a:t>
            </a:r>
            <a:r>
              <a:rPr sz="3600" spc="25" dirty="0">
                <a:latin typeface="Arial"/>
                <a:cs typeface="Arial"/>
              </a:rPr>
              <a:t>inputs: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0600" y="5631041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35100" y="5562600"/>
            <a:ext cx="332041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40" dirty="0">
                <a:latin typeface="Arial"/>
                <a:cs typeface="Arial"/>
              </a:rPr>
              <a:t>Backward</a:t>
            </a:r>
            <a:r>
              <a:rPr sz="3600" spc="-70" dirty="0">
                <a:latin typeface="Arial"/>
                <a:cs typeface="Arial"/>
              </a:rPr>
              <a:t> </a:t>
            </a:r>
            <a:r>
              <a:rPr sz="3600" spc="35" dirty="0">
                <a:latin typeface="Arial"/>
                <a:cs typeface="Arial"/>
              </a:rPr>
              <a:t>pass: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73200" y="342900"/>
            <a:ext cx="10054590" cy="1106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0" spc="-5" dirty="0"/>
              <a:t>Example: </a:t>
            </a:r>
            <a:r>
              <a:rPr sz="7000" spc="40" dirty="0"/>
              <a:t>Euclidean</a:t>
            </a:r>
            <a:r>
              <a:rPr sz="7000" spc="-35" dirty="0"/>
              <a:t> </a:t>
            </a:r>
            <a:r>
              <a:rPr sz="7000" spc="-5" dirty="0"/>
              <a:t>Loss</a:t>
            </a:r>
            <a:endParaRPr sz="7000"/>
          </a:p>
        </p:txBody>
      </p:sp>
      <p:sp>
        <p:nvSpPr>
          <p:cNvPr id="7" name="object 7"/>
          <p:cNvSpPr txBox="1"/>
          <p:nvPr/>
        </p:nvSpPr>
        <p:spPr>
          <a:xfrm>
            <a:off x="7316787" y="3994150"/>
            <a:ext cx="123825" cy="450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50" i="1" spc="5" dirty="0">
                <a:latin typeface="Times New Roman"/>
                <a:cs typeface="Times New Roman"/>
              </a:rPr>
              <a:t>i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85000" y="3581400"/>
            <a:ext cx="985519" cy="801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37540" algn="l"/>
              </a:tabLst>
            </a:pPr>
            <a:r>
              <a:rPr sz="4800" i="1" dirty="0">
                <a:latin typeface="Times New Roman"/>
                <a:cs typeface="Times New Roman"/>
              </a:rPr>
              <a:t>L	</a:t>
            </a:r>
            <a:r>
              <a:rPr sz="4800" dirty="0">
                <a:latin typeface="Symbol"/>
                <a:cs typeface="Symbol"/>
              </a:rPr>
              <a:t></a:t>
            </a:r>
            <a:endParaRPr sz="480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39112" y="3189287"/>
            <a:ext cx="330200" cy="1627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u="heavy" dirty="0">
                <a:latin typeface="Times New Roman"/>
                <a:cs typeface="Times New Roman"/>
              </a:rPr>
              <a:t>1</a:t>
            </a:r>
            <a:endParaRPr sz="4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4800" dirty="0">
                <a:latin typeface="Times New Roman"/>
                <a:cs typeface="Times New Roman"/>
              </a:rPr>
              <a:t>2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732962" y="3994150"/>
            <a:ext cx="388620" cy="450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50" i="1" spc="100" dirty="0">
                <a:latin typeface="Times New Roman"/>
                <a:cs typeface="Times New Roman"/>
              </a:rPr>
              <a:t>i</a:t>
            </a:r>
            <a:r>
              <a:rPr sz="2750" spc="100" dirty="0">
                <a:latin typeface="Times New Roman"/>
                <a:cs typeface="Times New Roman"/>
              </a:rPr>
              <a:t>,</a:t>
            </a:r>
            <a:r>
              <a:rPr sz="2750" spc="-355" dirty="0">
                <a:latin typeface="Times New Roman"/>
                <a:cs typeface="Times New Roman"/>
              </a:rPr>
              <a:t> </a:t>
            </a:r>
            <a:r>
              <a:rPr sz="2750" i="1" spc="5" dirty="0">
                <a:latin typeface="Times New Roman"/>
                <a:cs typeface="Times New Roman"/>
              </a:rPr>
              <a:t>j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75762" y="3581400"/>
            <a:ext cx="1764664" cy="801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04569" algn="l"/>
              </a:tabLst>
            </a:pPr>
            <a:r>
              <a:rPr sz="4800" spc="85" dirty="0">
                <a:latin typeface="Times New Roman"/>
                <a:cs typeface="Times New Roman"/>
              </a:rPr>
              <a:t>(</a:t>
            </a:r>
            <a:r>
              <a:rPr sz="4800" i="1" spc="85" dirty="0">
                <a:latin typeface="Times New Roman"/>
                <a:cs typeface="Times New Roman"/>
              </a:rPr>
              <a:t>z	</a:t>
            </a:r>
            <a:r>
              <a:rPr sz="4800" dirty="0">
                <a:latin typeface="Symbol"/>
                <a:cs typeface="Symbol"/>
              </a:rPr>
              <a:t></a:t>
            </a:r>
            <a:r>
              <a:rPr sz="4800" spc="-185" dirty="0">
                <a:latin typeface="Times New Roman"/>
                <a:cs typeface="Times New Roman"/>
              </a:rPr>
              <a:t> </a:t>
            </a:r>
            <a:r>
              <a:rPr sz="4800" i="1" dirty="0">
                <a:latin typeface="Times New Roman"/>
                <a:cs typeface="Times New Roman"/>
              </a:rPr>
              <a:t>y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001375" y="3994150"/>
            <a:ext cx="388620" cy="450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50" i="1" spc="100" dirty="0">
                <a:latin typeface="Times New Roman"/>
                <a:cs typeface="Times New Roman"/>
              </a:rPr>
              <a:t>i</a:t>
            </a:r>
            <a:r>
              <a:rPr sz="2750" spc="100" dirty="0">
                <a:latin typeface="Times New Roman"/>
                <a:cs typeface="Times New Roman"/>
              </a:rPr>
              <a:t>,</a:t>
            </a:r>
            <a:r>
              <a:rPr sz="2750" spc="-355" dirty="0">
                <a:latin typeface="Times New Roman"/>
                <a:cs typeface="Times New Roman"/>
              </a:rPr>
              <a:t> </a:t>
            </a:r>
            <a:r>
              <a:rPr sz="2750" i="1" spc="5" dirty="0">
                <a:latin typeface="Times New Roman"/>
                <a:cs typeface="Times New Roman"/>
              </a:rPr>
              <a:t>j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450637" y="3308350"/>
            <a:ext cx="408305" cy="1047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spc="37" baseline="-24884" dirty="0">
                <a:latin typeface="Times New Roman"/>
                <a:cs typeface="Times New Roman"/>
              </a:rPr>
              <a:t>)</a:t>
            </a:r>
            <a:r>
              <a:rPr sz="2750" spc="10" dirty="0">
                <a:latin typeface="Times New Roman"/>
                <a:cs typeface="Times New Roman"/>
              </a:rPr>
              <a:t>2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556625" y="3397250"/>
            <a:ext cx="677545" cy="1482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8380"/>
              </a:lnSpc>
            </a:pPr>
            <a:r>
              <a:rPr sz="7200" dirty="0">
                <a:latin typeface="Symbol"/>
                <a:cs typeface="Symbol"/>
              </a:rPr>
              <a:t></a:t>
            </a:r>
            <a:endParaRPr sz="7200">
              <a:latin typeface="Symbol"/>
              <a:cs typeface="Symbol"/>
            </a:endParaRPr>
          </a:p>
          <a:p>
            <a:pPr marL="55244" algn="ctr">
              <a:lnSpc>
                <a:spcPts val="3045"/>
              </a:lnSpc>
            </a:pPr>
            <a:r>
              <a:rPr sz="2750" i="1" spc="5" dirty="0">
                <a:latin typeface="Times New Roman"/>
                <a:cs typeface="Times New Roman"/>
              </a:rPr>
              <a:t>j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63875" y="4022076"/>
            <a:ext cx="422275" cy="758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-15" dirty="0">
                <a:latin typeface="Times New Roman"/>
                <a:cs typeface="Times New Roman"/>
              </a:rPr>
              <a:t>N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82018" y="3975100"/>
            <a:ext cx="121285" cy="441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i="1" dirty="0">
                <a:latin typeface="Times New Roman"/>
                <a:cs typeface="Times New Roman"/>
              </a:rPr>
              <a:t>i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92302" y="4400189"/>
            <a:ext cx="121285" cy="441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i="1" dirty="0">
                <a:latin typeface="Times New Roman"/>
                <a:cs typeface="Times New Roman"/>
              </a:rPr>
              <a:t>i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41889" y="3280063"/>
            <a:ext cx="2672715" cy="1281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-10" dirty="0">
                <a:latin typeface="Times New Roman"/>
                <a:cs typeface="Times New Roman"/>
              </a:rPr>
              <a:t>L </a:t>
            </a:r>
            <a:r>
              <a:rPr sz="4650" spc="-10" dirty="0">
                <a:latin typeface="Symbol"/>
                <a:cs typeface="Symbol"/>
              </a:rPr>
              <a:t></a:t>
            </a:r>
            <a:r>
              <a:rPr sz="4650" spc="-10" dirty="0">
                <a:latin typeface="Times New Roman"/>
                <a:cs typeface="Times New Roman"/>
              </a:rPr>
              <a:t>  </a:t>
            </a:r>
            <a:r>
              <a:rPr sz="6975" u="heavy" spc="-15" baseline="35842" dirty="0">
                <a:latin typeface="Times New Roman"/>
                <a:cs typeface="Times New Roman"/>
              </a:rPr>
              <a:t>1 </a:t>
            </a:r>
            <a:r>
              <a:rPr sz="10500" spc="22" baseline="-7539" dirty="0">
                <a:latin typeface="Symbol"/>
                <a:cs typeface="Symbol"/>
              </a:rPr>
              <a:t></a:t>
            </a:r>
            <a:r>
              <a:rPr sz="10500" spc="-1927" baseline="-7539" dirty="0">
                <a:latin typeface="Times New Roman"/>
                <a:cs typeface="Times New Roman"/>
              </a:rPr>
              <a:t> </a:t>
            </a:r>
            <a:r>
              <a:rPr sz="4650" i="1" spc="-10" dirty="0">
                <a:latin typeface="Times New Roman"/>
                <a:cs typeface="Times New Roman"/>
              </a:rPr>
              <a:t>L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19181" y="7400925"/>
            <a:ext cx="782955" cy="551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340"/>
              </a:lnSpc>
            </a:pPr>
            <a:r>
              <a:rPr sz="5550" spc="150" baseline="14264" dirty="0">
                <a:latin typeface="Symbol"/>
                <a:cs typeface="Symbol"/>
              </a:rPr>
              <a:t></a:t>
            </a:r>
            <a:r>
              <a:rPr sz="5550" i="1" spc="150" baseline="14264" dirty="0">
                <a:latin typeface="Times New Roman"/>
                <a:cs typeface="Times New Roman"/>
              </a:rPr>
              <a:t>x</a:t>
            </a:r>
            <a:r>
              <a:rPr sz="2150" i="1" spc="100" dirty="0">
                <a:latin typeface="Times New Roman"/>
                <a:cs typeface="Times New Roman"/>
              </a:rPr>
              <a:t>i</a:t>
            </a:r>
            <a:r>
              <a:rPr sz="2150" spc="100" dirty="0">
                <a:latin typeface="Times New Roman"/>
                <a:cs typeface="Times New Roman"/>
              </a:rPr>
              <a:t>,</a:t>
            </a:r>
            <a:r>
              <a:rPr sz="2150" spc="-290" dirty="0">
                <a:latin typeface="Times New Roman"/>
                <a:cs typeface="Times New Roman"/>
              </a:rPr>
              <a:t> </a:t>
            </a:r>
            <a:r>
              <a:rPr sz="2150" i="1" dirty="0">
                <a:latin typeface="Times New Roman"/>
                <a:cs typeface="Times New Roman"/>
              </a:rPr>
              <a:t>j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91993" y="6690959"/>
            <a:ext cx="2876550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50" u="heavy" spc="487" baseline="8258" dirty="0">
                <a:latin typeface="Times New Roman"/>
                <a:cs typeface="Times New Roman"/>
              </a:rPr>
              <a:t> </a:t>
            </a:r>
            <a:r>
              <a:rPr sz="5550" u="heavy" spc="202" baseline="8258" dirty="0">
                <a:latin typeface="Symbol"/>
                <a:cs typeface="Symbol"/>
              </a:rPr>
              <a:t></a:t>
            </a:r>
            <a:r>
              <a:rPr sz="5550" i="1" u="heavy" spc="202" baseline="8258" dirty="0">
                <a:latin typeface="Times New Roman"/>
                <a:cs typeface="Times New Roman"/>
              </a:rPr>
              <a:t>L  </a:t>
            </a:r>
            <a:r>
              <a:rPr sz="5550" spc="30" baseline="-27777" dirty="0">
                <a:latin typeface="Symbol"/>
                <a:cs typeface="Symbol"/>
              </a:rPr>
              <a:t></a:t>
            </a:r>
            <a:r>
              <a:rPr sz="5550" spc="30" baseline="-27777" dirty="0">
                <a:latin typeface="Times New Roman"/>
                <a:cs typeface="Times New Roman"/>
              </a:rPr>
              <a:t> </a:t>
            </a:r>
            <a:r>
              <a:rPr sz="5550" i="1" spc="60" baseline="14264" dirty="0">
                <a:latin typeface="Times New Roman"/>
                <a:cs typeface="Times New Roman"/>
              </a:rPr>
              <a:t>z</a:t>
            </a:r>
            <a:r>
              <a:rPr sz="2150" i="1" spc="40" dirty="0">
                <a:latin typeface="Times New Roman"/>
                <a:cs typeface="Times New Roman"/>
              </a:rPr>
              <a:t>i</a:t>
            </a:r>
            <a:r>
              <a:rPr sz="2150" spc="40" dirty="0">
                <a:latin typeface="Times New Roman"/>
                <a:cs typeface="Times New Roman"/>
              </a:rPr>
              <a:t>, </a:t>
            </a:r>
            <a:r>
              <a:rPr sz="2150" i="1" dirty="0">
                <a:latin typeface="Times New Roman"/>
                <a:cs typeface="Times New Roman"/>
              </a:rPr>
              <a:t>j </a:t>
            </a:r>
            <a:r>
              <a:rPr sz="5550" spc="30" baseline="14264" dirty="0">
                <a:latin typeface="Symbol"/>
                <a:cs typeface="Symbol"/>
              </a:rPr>
              <a:t></a:t>
            </a:r>
            <a:r>
              <a:rPr sz="5550" spc="30" baseline="14264" dirty="0">
                <a:latin typeface="Times New Roman"/>
                <a:cs typeface="Times New Roman"/>
              </a:rPr>
              <a:t> </a:t>
            </a:r>
            <a:r>
              <a:rPr sz="5550" i="1" spc="37" baseline="14264" dirty="0">
                <a:latin typeface="Times New Roman"/>
                <a:cs typeface="Times New Roman"/>
              </a:rPr>
              <a:t>y</a:t>
            </a:r>
            <a:r>
              <a:rPr sz="2150" i="1" spc="25" dirty="0">
                <a:latin typeface="Times New Roman"/>
                <a:cs typeface="Times New Roman"/>
              </a:rPr>
              <a:t>i</a:t>
            </a:r>
            <a:r>
              <a:rPr sz="2150" spc="25" dirty="0">
                <a:latin typeface="Times New Roman"/>
                <a:cs typeface="Times New Roman"/>
              </a:rPr>
              <a:t>,</a:t>
            </a:r>
            <a:r>
              <a:rPr sz="2150" spc="-50" dirty="0">
                <a:latin typeface="Times New Roman"/>
                <a:cs typeface="Times New Roman"/>
              </a:rPr>
              <a:t> </a:t>
            </a:r>
            <a:r>
              <a:rPr sz="2150" i="1" dirty="0">
                <a:latin typeface="Times New Roman"/>
                <a:cs typeface="Times New Roman"/>
              </a:rPr>
              <a:t>j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669334" y="7282391"/>
            <a:ext cx="342265" cy="601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i="1" spc="20" dirty="0">
                <a:latin typeface="Times New Roman"/>
                <a:cs typeface="Times New Roman"/>
              </a:rPr>
              <a:t>N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067823" y="7266428"/>
            <a:ext cx="1564640" cy="0"/>
          </a:xfrm>
          <a:custGeom>
            <a:avLst/>
            <a:gdLst/>
            <a:ahLst/>
            <a:cxnLst/>
            <a:rect l="l" t="t" r="r" b="b"/>
            <a:pathLst>
              <a:path w="1564639">
                <a:moveTo>
                  <a:pt x="0" y="0"/>
                </a:moveTo>
                <a:lnTo>
                  <a:pt x="1564571" y="0"/>
                </a:lnTo>
              </a:path>
            </a:pathLst>
          </a:custGeom>
          <a:ln w="234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866032" y="7426325"/>
            <a:ext cx="773430" cy="551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340"/>
              </a:lnSpc>
            </a:pPr>
            <a:r>
              <a:rPr sz="5550" spc="120" baseline="14264" dirty="0">
                <a:latin typeface="Symbol"/>
                <a:cs typeface="Symbol"/>
              </a:rPr>
              <a:t></a:t>
            </a:r>
            <a:r>
              <a:rPr sz="5550" i="1" spc="120" baseline="14264" dirty="0">
                <a:latin typeface="Times New Roman"/>
                <a:cs typeface="Times New Roman"/>
              </a:rPr>
              <a:t>y</a:t>
            </a:r>
            <a:r>
              <a:rPr sz="2150" i="1" spc="80" dirty="0">
                <a:latin typeface="Times New Roman"/>
                <a:cs typeface="Times New Roman"/>
              </a:rPr>
              <a:t>i</a:t>
            </a:r>
            <a:r>
              <a:rPr sz="2150" spc="80" dirty="0">
                <a:latin typeface="Times New Roman"/>
                <a:cs typeface="Times New Roman"/>
              </a:rPr>
              <a:t>,</a:t>
            </a:r>
            <a:r>
              <a:rPr sz="2150" spc="-285" dirty="0">
                <a:latin typeface="Times New Roman"/>
                <a:cs typeface="Times New Roman"/>
              </a:rPr>
              <a:t> </a:t>
            </a:r>
            <a:r>
              <a:rPr sz="2150" i="1" dirty="0">
                <a:latin typeface="Times New Roman"/>
                <a:cs typeface="Times New Roman"/>
              </a:rPr>
              <a:t>j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838830" y="6716359"/>
            <a:ext cx="2867660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50" u="heavy" spc="427" baseline="8258" dirty="0">
                <a:latin typeface="Times New Roman"/>
                <a:cs typeface="Times New Roman"/>
              </a:rPr>
              <a:t> </a:t>
            </a:r>
            <a:r>
              <a:rPr sz="5550" u="heavy" spc="202" baseline="8258" dirty="0">
                <a:latin typeface="Symbol"/>
                <a:cs typeface="Symbol"/>
              </a:rPr>
              <a:t></a:t>
            </a:r>
            <a:r>
              <a:rPr sz="5550" i="1" u="heavy" spc="202" baseline="8258" dirty="0">
                <a:latin typeface="Times New Roman"/>
                <a:cs typeface="Times New Roman"/>
              </a:rPr>
              <a:t>L  </a:t>
            </a:r>
            <a:r>
              <a:rPr sz="5550" spc="30" baseline="-27777" dirty="0">
                <a:latin typeface="Symbol"/>
                <a:cs typeface="Symbol"/>
              </a:rPr>
              <a:t></a:t>
            </a:r>
            <a:r>
              <a:rPr sz="5550" spc="30" baseline="-27777" dirty="0">
                <a:latin typeface="Times New Roman"/>
                <a:cs typeface="Times New Roman"/>
              </a:rPr>
              <a:t> </a:t>
            </a:r>
            <a:r>
              <a:rPr sz="5550" i="1" spc="37" baseline="14264" dirty="0">
                <a:latin typeface="Times New Roman"/>
                <a:cs typeface="Times New Roman"/>
              </a:rPr>
              <a:t>y</a:t>
            </a:r>
            <a:r>
              <a:rPr sz="2150" i="1" spc="25" dirty="0">
                <a:latin typeface="Times New Roman"/>
                <a:cs typeface="Times New Roman"/>
              </a:rPr>
              <a:t>i</a:t>
            </a:r>
            <a:r>
              <a:rPr sz="2150" spc="25" dirty="0">
                <a:latin typeface="Times New Roman"/>
                <a:cs typeface="Times New Roman"/>
              </a:rPr>
              <a:t>, </a:t>
            </a:r>
            <a:r>
              <a:rPr sz="2150" i="1" dirty="0">
                <a:latin typeface="Times New Roman"/>
                <a:cs typeface="Times New Roman"/>
              </a:rPr>
              <a:t>j </a:t>
            </a:r>
            <a:r>
              <a:rPr sz="5550" spc="30" baseline="14264" dirty="0">
                <a:latin typeface="Symbol"/>
                <a:cs typeface="Symbol"/>
              </a:rPr>
              <a:t></a:t>
            </a:r>
            <a:r>
              <a:rPr sz="5550" spc="30" baseline="14264" dirty="0">
                <a:latin typeface="Times New Roman"/>
                <a:cs typeface="Times New Roman"/>
              </a:rPr>
              <a:t> </a:t>
            </a:r>
            <a:r>
              <a:rPr sz="5550" i="1" spc="60" baseline="14264" dirty="0">
                <a:latin typeface="Times New Roman"/>
                <a:cs typeface="Times New Roman"/>
              </a:rPr>
              <a:t>z</a:t>
            </a:r>
            <a:r>
              <a:rPr sz="2150" i="1" spc="40" dirty="0">
                <a:latin typeface="Times New Roman"/>
                <a:cs typeface="Times New Roman"/>
              </a:rPr>
              <a:t>i</a:t>
            </a:r>
            <a:r>
              <a:rPr sz="2150" spc="40" dirty="0">
                <a:latin typeface="Times New Roman"/>
                <a:cs typeface="Times New Roman"/>
              </a:rPr>
              <a:t>,</a:t>
            </a:r>
            <a:r>
              <a:rPr sz="2150" spc="-65" dirty="0">
                <a:latin typeface="Times New Roman"/>
                <a:cs typeface="Times New Roman"/>
              </a:rPr>
              <a:t> </a:t>
            </a:r>
            <a:r>
              <a:rPr sz="2150" i="1" dirty="0">
                <a:latin typeface="Times New Roman"/>
                <a:cs typeface="Times New Roman"/>
              </a:rPr>
              <a:t>j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807209" y="7307791"/>
            <a:ext cx="342265" cy="601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i="1" spc="25" dirty="0">
                <a:latin typeface="Times New Roman"/>
                <a:cs typeface="Times New Roman"/>
              </a:rPr>
              <a:t>N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205408" y="7291828"/>
            <a:ext cx="1565910" cy="0"/>
          </a:xfrm>
          <a:custGeom>
            <a:avLst/>
            <a:gdLst/>
            <a:ahLst/>
            <a:cxnLst/>
            <a:rect l="l" t="t" r="r" b="b"/>
            <a:pathLst>
              <a:path w="1565909">
                <a:moveTo>
                  <a:pt x="0" y="0"/>
                </a:moveTo>
                <a:lnTo>
                  <a:pt x="1565305" y="0"/>
                </a:lnTo>
              </a:path>
            </a:pathLst>
          </a:custGeom>
          <a:ln w="234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2392541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35100" y="2324100"/>
            <a:ext cx="774192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10" dirty="0">
                <a:latin typeface="Arial"/>
                <a:cs typeface="Arial"/>
              </a:rPr>
              <a:t>Forward </a:t>
            </a:r>
            <a:r>
              <a:rPr sz="3600" spc="35" dirty="0">
                <a:latin typeface="Arial"/>
                <a:cs typeface="Arial"/>
              </a:rPr>
              <a:t>pass, </a:t>
            </a:r>
            <a:r>
              <a:rPr sz="3600" dirty="0">
                <a:latin typeface="Arial"/>
                <a:cs typeface="Arial"/>
              </a:rPr>
              <a:t>for </a:t>
            </a:r>
            <a:r>
              <a:rPr sz="3600" spc="-5" dirty="0">
                <a:latin typeface="Arial"/>
                <a:cs typeface="Arial"/>
              </a:rPr>
              <a:t>a </a:t>
            </a:r>
            <a:r>
              <a:rPr sz="3600" spc="75" dirty="0">
                <a:latin typeface="Arial"/>
                <a:cs typeface="Arial"/>
              </a:rPr>
              <a:t>batch </a:t>
            </a:r>
            <a:r>
              <a:rPr sz="3600" dirty="0">
                <a:latin typeface="Arial"/>
                <a:cs typeface="Arial"/>
              </a:rPr>
              <a:t>of </a:t>
            </a:r>
            <a:r>
              <a:rPr sz="3600" spc="-5" dirty="0">
                <a:latin typeface="Arial"/>
                <a:cs typeface="Arial"/>
              </a:rPr>
              <a:t>N</a:t>
            </a:r>
            <a:r>
              <a:rPr sz="3600" spc="-114" dirty="0">
                <a:latin typeface="Arial"/>
                <a:cs typeface="Arial"/>
              </a:rPr>
              <a:t> </a:t>
            </a:r>
            <a:r>
              <a:rPr sz="3600" spc="25" dirty="0">
                <a:latin typeface="Arial"/>
                <a:cs typeface="Arial"/>
              </a:rPr>
              <a:t>inputs: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0600" y="5631041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35100" y="5562600"/>
            <a:ext cx="332041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40" dirty="0">
                <a:latin typeface="Arial"/>
                <a:cs typeface="Arial"/>
              </a:rPr>
              <a:t>Backward</a:t>
            </a:r>
            <a:r>
              <a:rPr sz="3600" spc="-70" dirty="0">
                <a:latin typeface="Arial"/>
                <a:cs typeface="Arial"/>
              </a:rPr>
              <a:t> </a:t>
            </a:r>
            <a:r>
              <a:rPr sz="3600" spc="35" dirty="0">
                <a:latin typeface="Arial"/>
                <a:cs typeface="Arial"/>
              </a:rPr>
              <a:t>pass: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73200" y="342900"/>
            <a:ext cx="10054590" cy="1106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0" spc="-5" dirty="0"/>
              <a:t>Example: </a:t>
            </a:r>
            <a:r>
              <a:rPr sz="7000" spc="40" dirty="0"/>
              <a:t>Euclidean</a:t>
            </a:r>
            <a:r>
              <a:rPr sz="7000" spc="-35" dirty="0"/>
              <a:t> </a:t>
            </a:r>
            <a:r>
              <a:rPr sz="7000" spc="-5" dirty="0"/>
              <a:t>Loss</a:t>
            </a:r>
            <a:endParaRPr sz="7000"/>
          </a:p>
        </p:txBody>
      </p:sp>
      <p:sp>
        <p:nvSpPr>
          <p:cNvPr id="7" name="object 7"/>
          <p:cNvSpPr txBox="1"/>
          <p:nvPr/>
        </p:nvSpPr>
        <p:spPr>
          <a:xfrm>
            <a:off x="7316787" y="3994150"/>
            <a:ext cx="123825" cy="450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50" i="1" spc="5" dirty="0">
                <a:latin typeface="Times New Roman"/>
                <a:cs typeface="Times New Roman"/>
              </a:rPr>
              <a:t>i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85000" y="3581400"/>
            <a:ext cx="985519" cy="801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37540" algn="l"/>
              </a:tabLst>
            </a:pPr>
            <a:r>
              <a:rPr sz="4800" i="1" dirty="0">
                <a:latin typeface="Times New Roman"/>
                <a:cs typeface="Times New Roman"/>
              </a:rPr>
              <a:t>L	</a:t>
            </a:r>
            <a:r>
              <a:rPr sz="4800" dirty="0">
                <a:latin typeface="Symbol"/>
                <a:cs typeface="Symbol"/>
              </a:rPr>
              <a:t></a:t>
            </a:r>
            <a:endParaRPr sz="480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39112" y="3189287"/>
            <a:ext cx="330200" cy="1627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u="heavy" dirty="0">
                <a:latin typeface="Times New Roman"/>
                <a:cs typeface="Times New Roman"/>
              </a:rPr>
              <a:t>1</a:t>
            </a:r>
            <a:endParaRPr sz="4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4800" dirty="0">
                <a:latin typeface="Times New Roman"/>
                <a:cs typeface="Times New Roman"/>
              </a:rPr>
              <a:t>2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732962" y="3994150"/>
            <a:ext cx="388620" cy="450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50" i="1" spc="100" dirty="0">
                <a:latin typeface="Times New Roman"/>
                <a:cs typeface="Times New Roman"/>
              </a:rPr>
              <a:t>i</a:t>
            </a:r>
            <a:r>
              <a:rPr sz="2750" spc="100" dirty="0">
                <a:latin typeface="Times New Roman"/>
                <a:cs typeface="Times New Roman"/>
              </a:rPr>
              <a:t>,</a:t>
            </a:r>
            <a:r>
              <a:rPr sz="2750" spc="-355" dirty="0">
                <a:latin typeface="Times New Roman"/>
                <a:cs typeface="Times New Roman"/>
              </a:rPr>
              <a:t> </a:t>
            </a:r>
            <a:r>
              <a:rPr sz="2750" i="1" spc="5" dirty="0">
                <a:latin typeface="Times New Roman"/>
                <a:cs typeface="Times New Roman"/>
              </a:rPr>
              <a:t>j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75762" y="3581400"/>
            <a:ext cx="1764664" cy="801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04569" algn="l"/>
              </a:tabLst>
            </a:pPr>
            <a:r>
              <a:rPr sz="4800" spc="85" dirty="0">
                <a:latin typeface="Times New Roman"/>
                <a:cs typeface="Times New Roman"/>
              </a:rPr>
              <a:t>(</a:t>
            </a:r>
            <a:r>
              <a:rPr sz="4800" i="1" spc="85" dirty="0">
                <a:latin typeface="Times New Roman"/>
                <a:cs typeface="Times New Roman"/>
              </a:rPr>
              <a:t>z	</a:t>
            </a:r>
            <a:r>
              <a:rPr sz="4800" dirty="0">
                <a:latin typeface="Symbol"/>
                <a:cs typeface="Symbol"/>
              </a:rPr>
              <a:t></a:t>
            </a:r>
            <a:r>
              <a:rPr sz="4800" spc="-185" dirty="0">
                <a:latin typeface="Times New Roman"/>
                <a:cs typeface="Times New Roman"/>
              </a:rPr>
              <a:t> </a:t>
            </a:r>
            <a:r>
              <a:rPr sz="4800" i="1" dirty="0">
                <a:latin typeface="Times New Roman"/>
                <a:cs typeface="Times New Roman"/>
              </a:rPr>
              <a:t>y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001375" y="3994150"/>
            <a:ext cx="388620" cy="450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50" i="1" spc="100" dirty="0">
                <a:latin typeface="Times New Roman"/>
                <a:cs typeface="Times New Roman"/>
              </a:rPr>
              <a:t>i</a:t>
            </a:r>
            <a:r>
              <a:rPr sz="2750" spc="100" dirty="0">
                <a:latin typeface="Times New Roman"/>
                <a:cs typeface="Times New Roman"/>
              </a:rPr>
              <a:t>,</a:t>
            </a:r>
            <a:r>
              <a:rPr sz="2750" spc="-355" dirty="0">
                <a:latin typeface="Times New Roman"/>
                <a:cs typeface="Times New Roman"/>
              </a:rPr>
              <a:t> </a:t>
            </a:r>
            <a:r>
              <a:rPr sz="2750" i="1" spc="5" dirty="0">
                <a:latin typeface="Times New Roman"/>
                <a:cs typeface="Times New Roman"/>
              </a:rPr>
              <a:t>j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450637" y="3308350"/>
            <a:ext cx="408305" cy="1047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spc="37" baseline="-24884" dirty="0">
                <a:latin typeface="Times New Roman"/>
                <a:cs typeface="Times New Roman"/>
              </a:rPr>
              <a:t>)</a:t>
            </a:r>
            <a:r>
              <a:rPr sz="2750" spc="10" dirty="0">
                <a:latin typeface="Times New Roman"/>
                <a:cs typeface="Times New Roman"/>
              </a:rPr>
              <a:t>2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556625" y="3397250"/>
            <a:ext cx="677545" cy="1482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8380"/>
              </a:lnSpc>
            </a:pPr>
            <a:r>
              <a:rPr sz="7200" dirty="0">
                <a:latin typeface="Symbol"/>
                <a:cs typeface="Symbol"/>
              </a:rPr>
              <a:t></a:t>
            </a:r>
            <a:endParaRPr sz="7200">
              <a:latin typeface="Symbol"/>
              <a:cs typeface="Symbol"/>
            </a:endParaRPr>
          </a:p>
          <a:p>
            <a:pPr marL="55244" algn="ctr">
              <a:lnSpc>
                <a:spcPts val="3045"/>
              </a:lnSpc>
            </a:pPr>
            <a:r>
              <a:rPr sz="2750" i="1" spc="5" dirty="0">
                <a:latin typeface="Times New Roman"/>
                <a:cs typeface="Times New Roman"/>
              </a:rPr>
              <a:t>j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63875" y="4022076"/>
            <a:ext cx="422275" cy="758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-15" dirty="0">
                <a:latin typeface="Times New Roman"/>
                <a:cs typeface="Times New Roman"/>
              </a:rPr>
              <a:t>N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82018" y="3975100"/>
            <a:ext cx="121285" cy="441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i="1" dirty="0">
                <a:latin typeface="Times New Roman"/>
                <a:cs typeface="Times New Roman"/>
              </a:rPr>
              <a:t>i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92302" y="4400189"/>
            <a:ext cx="121285" cy="441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i="1" dirty="0">
                <a:latin typeface="Times New Roman"/>
                <a:cs typeface="Times New Roman"/>
              </a:rPr>
              <a:t>i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41889" y="3280063"/>
            <a:ext cx="2672715" cy="1281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-10" dirty="0">
                <a:latin typeface="Times New Roman"/>
                <a:cs typeface="Times New Roman"/>
              </a:rPr>
              <a:t>L </a:t>
            </a:r>
            <a:r>
              <a:rPr sz="4650" spc="-10" dirty="0">
                <a:latin typeface="Symbol"/>
                <a:cs typeface="Symbol"/>
              </a:rPr>
              <a:t></a:t>
            </a:r>
            <a:r>
              <a:rPr sz="4650" spc="-10" dirty="0">
                <a:latin typeface="Times New Roman"/>
                <a:cs typeface="Times New Roman"/>
              </a:rPr>
              <a:t>  </a:t>
            </a:r>
            <a:r>
              <a:rPr sz="6975" u="heavy" spc="-15" baseline="35842" dirty="0">
                <a:latin typeface="Times New Roman"/>
                <a:cs typeface="Times New Roman"/>
              </a:rPr>
              <a:t>1 </a:t>
            </a:r>
            <a:r>
              <a:rPr sz="10500" spc="22" baseline="-7539" dirty="0">
                <a:latin typeface="Symbol"/>
                <a:cs typeface="Symbol"/>
              </a:rPr>
              <a:t></a:t>
            </a:r>
            <a:r>
              <a:rPr sz="10500" spc="-1927" baseline="-7539" dirty="0">
                <a:latin typeface="Times New Roman"/>
                <a:cs typeface="Times New Roman"/>
              </a:rPr>
              <a:t> </a:t>
            </a:r>
            <a:r>
              <a:rPr sz="4650" i="1" spc="-10" dirty="0">
                <a:latin typeface="Times New Roman"/>
                <a:cs typeface="Times New Roman"/>
              </a:rPr>
              <a:t>L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19181" y="7400925"/>
            <a:ext cx="782955" cy="551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340"/>
              </a:lnSpc>
            </a:pPr>
            <a:r>
              <a:rPr sz="5550" spc="150" baseline="14264" dirty="0">
                <a:latin typeface="Symbol"/>
                <a:cs typeface="Symbol"/>
              </a:rPr>
              <a:t></a:t>
            </a:r>
            <a:r>
              <a:rPr sz="5550" i="1" spc="150" baseline="14264" dirty="0">
                <a:latin typeface="Times New Roman"/>
                <a:cs typeface="Times New Roman"/>
              </a:rPr>
              <a:t>x</a:t>
            </a:r>
            <a:r>
              <a:rPr sz="2150" i="1" spc="100" dirty="0">
                <a:latin typeface="Times New Roman"/>
                <a:cs typeface="Times New Roman"/>
              </a:rPr>
              <a:t>i</a:t>
            </a:r>
            <a:r>
              <a:rPr sz="2150" spc="100" dirty="0">
                <a:latin typeface="Times New Roman"/>
                <a:cs typeface="Times New Roman"/>
              </a:rPr>
              <a:t>,</a:t>
            </a:r>
            <a:r>
              <a:rPr sz="2150" spc="-290" dirty="0">
                <a:latin typeface="Times New Roman"/>
                <a:cs typeface="Times New Roman"/>
              </a:rPr>
              <a:t> </a:t>
            </a:r>
            <a:r>
              <a:rPr sz="2150" i="1" dirty="0">
                <a:latin typeface="Times New Roman"/>
                <a:cs typeface="Times New Roman"/>
              </a:rPr>
              <a:t>j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91993" y="6690959"/>
            <a:ext cx="2876550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50" u="heavy" spc="487" baseline="8258" dirty="0">
                <a:latin typeface="Times New Roman"/>
                <a:cs typeface="Times New Roman"/>
              </a:rPr>
              <a:t> </a:t>
            </a:r>
            <a:r>
              <a:rPr sz="5550" u="heavy" spc="202" baseline="8258" dirty="0">
                <a:latin typeface="Symbol"/>
                <a:cs typeface="Symbol"/>
              </a:rPr>
              <a:t></a:t>
            </a:r>
            <a:r>
              <a:rPr sz="5550" i="1" u="heavy" spc="202" baseline="8258" dirty="0">
                <a:latin typeface="Times New Roman"/>
                <a:cs typeface="Times New Roman"/>
              </a:rPr>
              <a:t>L  </a:t>
            </a:r>
            <a:r>
              <a:rPr sz="5550" spc="30" baseline="-27777" dirty="0">
                <a:latin typeface="Symbol"/>
                <a:cs typeface="Symbol"/>
              </a:rPr>
              <a:t></a:t>
            </a:r>
            <a:r>
              <a:rPr sz="5550" spc="30" baseline="-27777" dirty="0">
                <a:latin typeface="Times New Roman"/>
                <a:cs typeface="Times New Roman"/>
              </a:rPr>
              <a:t> </a:t>
            </a:r>
            <a:r>
              <a:rPr sz="5550" i="1" spc="60" baseline="14264" dirty="0">
                <a:latin typeface="Times New Roman"/>
                <a:cs typeface="Times New Roman"/>
              </a:rPr>
              <a:t>z</a:t>
            </a:r>
            <a:r>
              <a:rPr sz="2150" i="1" spc="40" dirty="0">
                <a:latin typeface="Times New Roman"/>
                <a:cs typeface="Times New Roman"/>
              </a:rPr>
              <a:t>i</a:t>
            </a:r>
            <a:r>
              <a:rPr sz="2150" spc="40" dirty="0">
                <a:latin typeface="Times New Roman"/>
                <a:cs typeface="Times New Roman"/>
              </a:rPr>
              <a:t>, </a:t>
            </a:r>
            <a:r>
              <a:rPr sz="2150" i="1" dirty="0">
                <a:latin typeface="Times New Roman"/>
                <a:cs typeface="Times New Roman"/>
              </a:rPr>
              <a:t>j </a:t>
            </a:r>
            <a:r>
              <a:rPr sz="5550" spc="30" baseline="14264" dirty="0">
                <a:latin typeface="Symbol"/>
                <a:cs typeface="Symbol"/>
              </a:rPr>
              <a:t></a:t>
            </a:r>
            <a:r>
              <a:rPr sz="5550" spc="30" baseline="14264" dirty="0">
                <a:latin typeface="Times New Roman"/>
                <a:cs typeface="Times New Roman"/>
              </a:rPr>
              <a:t> </a:t>
            </a:r>
            <a:r>
              <a:rPr sz="5550" i="1" spc="37" baseline="14264" dirty="0">
                <a:latin typeface="Times New Roman"/>
                <a:cs typeface="Times New Roman"/>
              </a:rPr>
              <a:t>y</a:t>
            </a:r>
            <a:r>
              <a:rPr sz="2150" i="1" spc="25" dirty="0">
                <a:latin typeface="Times New Roman"/>
                <a:cs typeface="Times New Roman"/>
              </a:rPr>
              <a:t>i</a:t>
            </a:r>
            <a:r>
              <a:rPr sz="2150" spc="25" dirty="0">
                <a:latin typeface="Times New Roman"/>
                <a:cs typeface="Times New Roman"/>
              </a:rPr>
              <a:t>,</a:t>
            </a:r>
            <a:r>
              <a:rPr sz="2150" spc="-50" dirty="0">
                <a:latin typeface="Times New Roman"/>
                <a:cs typeface="Times New Roman"/>
              </a:rPr>
              <a:t> </a:t>
            </a:r>
            <a:r>
              <a:rPr sz="2150" i="1" dirty="0">
                <a:latin typeface="Times New Roman"/>
                <a:cs typeface="Times New Roman"/>
              </a:rPr>
              <a:t>j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669334" y="7282391"/>
            <a:ext cx="342265" cy="601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i="1" spc="20" dirty="0">
                <a:latin typeface="Times New Roman"/>
                <a:cs typeface="Times New Roman"/>
              </a:rPr>
              <a:t>N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067823" y="7266428"/>
            <a:ext cx="1564640" cy="0"/>
          </a:xfrm>
          <a:custGeom>
            <a:avLst/>
            <a:gdLst/>
            <a:ahLst/>
            <a:cxnLst/>
            <a:rect l="l" t="t" r="r" b="b"/>
            <a:pathLst>
              <a:path w="1564639">
                <a:moveTo>
                  <a:pt x="0" y="0"/>
                </a:moveTo>
                <a:lnTo>
                  <a:pt x="1564571" y="0"/>
                </a:lnTo>
              </a:path>
            </a:pathLst>
          </a:custGeom>
          <a:ln w="234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866032" y="7426325"/>
            <a:ext cx="773430" cy="551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340"/>
              </a:lnSpc>
            </a:pPr>
            <a:r>
              <a:rPr sz="5550" spc="120" baseline="14264" dirty="0">
                <a:latin typeface="Symbol"/>
                <a:cs typeface="Symbol"/>
              </a:rPr>
              <a:t></a:t>
            </a:r>
            <a:r>
              <a:rPr sz="5550" i="1" spc="120" baseline="14264" dirty="0">
                <a:latin typeface="Times New Roman"/>
                <a:cs typeface="Times New Roman"/>
              </a:rPr>
              <a:t>y</a:t>
            </a:r>
            <a:r>
              <a:rPr sz="2150" i="1" spc="80" dirty="0">
                <a:latin typeface="Times New Roman"/>
                <a:cs typeface="Times New Roman"/>
              </a:rPr>
              <a:t>i</a:t>
            </a:r>
            <a:r>
              <a:rPr sz="2150" spc="80" dirty="0">
                <a:latin typeface="Times New Roman"/>
                <a:cs typeface="Times New Roman"/>
              </a:rPr>
              <a:t>,</a:t>
            </a:r>
            <a:r>
              <a:rPr sz="2150" spc="-285" dirty="0">
                <a:latin typeface="Times New Roman"/>
                <a:cs typeface="Times New Roman"/>
              </a:rPr>
              <a:t> </a:t>
            </a:r>
            <a:r>
              <a:rPr sz="2150" i="1" dirty="0">
                <a:latin typeface="Times New Roman"/>
                <a:cs typeface="Times New Roman"/>
              </a:rPr>
              <a:t>j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838830" y="6716359"/>
            <a:ext cx="2867660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50" u="heavy" spc="427" baseline="8258" dirty="0">
                <a:latin typeface="Times New Roman"/>
                <a:cs typeface="Times New Roman"/>
              </a:rPr>
              <a:t> </a:t>
            </a:r>
            <a:r>
              <a:rPr sz="5550" u="heavy" spc="202" baseline="8258" dirty="0">
                <a:latin typeface="Symbol"/>
                <a:cs typeface="Symbol"/>
              </a:rPr>
              <a:t></a:t>
            </a:r>
            <a:r>
              <a:rPr sz="5550" i="1" u="heavy" spc="202" baseline="8258" dirty="0">
                <a:latin typeface="Times New Roman"/>
                <a:cs typeface="Times New Roman"/>
              </a:rPr>
              <a:t>L  </a:t>
            </a:r>
            <a:r>
              <a:rPr sz="5550" spc="30" baseline="-27777" dirty="0">
                <a:latin typeface="Symbol"/>
                <a:cs typeface="Symbol"/>
              </a:rPr>
              <a:t></a:t>
            </a:r>
            <a:r>
              <a:rPr sz="5550" spc="30" baseline="-27777" dirty="0">
                <a:latin typeface="Times New Roman"/>
                <a:cs typeface="Times New Roman"/>
              </a:rPr>
              <a:t> </a:t>
            </a:r>
            <a:r>
              <a:rPr sz="5550" i="1" spc="37" baseline="14264" dirty="0">
                <a:latin typeface="Times New Roman"/>
                <a:cs typeface="Times New Roman"/>
              </a:rPr>
              <a:t>y</a:t>
            </a:r>
            <a:r>
              <a:rPr sz="2150" i="1" spc="25" dirty="0">
                <a:latin typeface="Times New Roman"/>
                <a:cs typeface="Times New Roman"/>
              </a:rPr>
              <a:t>i</a:t>
            </a:r>
            <a:r>
              <a:rPr sz="2150" spc="25" dirty="0">
                <a:latin typeface="Times New Roman"/>
                <a:cs typeface="Times New Roman"/>
              </a:rPr>
              <a:t>, </a:t>
            </a:r>
            <a:r>
              <a:rPr sz="2150" i="1" dirty="0">
                <a:latin typeface="Times New Roman"/>
                <a:cs typeface="Times New Roman"/>
              </a:rPr>
              <a:t>j </a:t>
            </a:r>
            <a:r>
              <a:rPr sz="5550" spc="30" baseline="14264" dirty="0">
                <a:latin typeface="Symbol"/>
                <a:cs typeface="Symbol"/>
              </a:rPr>
              <a:t></a:t>
            </a:r>
            <a:r>
              <a:rPr sz="5550" spc="30" baseline="14264" dirty="0">
                <a:latin typeface="Times New Roman"/>
                <a:cs typeface="Times New Roman"/>
              </a:rPr>
              <a:t> </a:t>
            </a:r>
            <a:r>
              <a:rPr sz="5550" i="1" spc="60" baseline="14264" dirty="0">
                <a:latin typeface="Times New Roman"/>
                <a:cs typeface="Times New Roman"/>
              </a:rPr>
              <a:t>z</a:t>
            </a:r>
            <a:r>
              <a:rPr sz="2150" i="1" spc="40" dirty="0">
                <a:latin typeface="Times New Roman"/>
                <a:cs typeface="Times New Roman"/>
              </a:rPr>
              <a:t>i</a:t>
            </a:r>
            <a:r>
              <a:rPr sz="2150" spc="40" dirty="0">
                <a:latin typeface="Times New Roman"/>
                <a:cs typeface="Times New Roman"/>
              </a:rPr>
              <a:t>,</a:t>
            </a:r>
            <a:r>
              <a:rPr sz="2150" spc="-65" dirty="0">
                <a:latin typeface="Times New Roman"/>
                <a:cs typeface="Times New Roman"/>
              </a:rPr>
              <a:t> </a:t>
            </a:r>
            <a:r>
              <a:rPr sz="2150" i="1" dirty="0">
                <a:latin typeface="Times New Roman"/>
                <a:cs typeface="Times New Roman"/>
              </a:rPr>
              <a:t>j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807209" y="7307791"/>
            <a:ext cx="342265" cy="601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i="1" spc="25" dirty="0">
                <a:latin typeface="Times New Roman"/>
                <a:cs typeface="Times New Roman"/>
              </a:rPr>
              <a:t>N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205408" y="7291828"/>
            <a:ext cx="1565910" cy="0"/>
          </a:xfrm>
          <a:custGeom>
            <a:avLst/>
            <a:gdLst/>
            <a:ahLst/>
            <a:cxnLst/>
            <a:rect l="l" t="t" r="r" b="b"/>
            <a:pathLst>
              <a:path w="1565909">
                <a:moveTo>
                  <a:pt x="0" y="0"/>
                </a:moveTo>
                <a:lnTo>
                  <a:pt x="1565305" y="0"/>
                </a:lnTo>
              </a:path>
            </a:pathLst>
          </a:custGeom>
          <a:ln w="234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743200" y="8686800"/>
            <a:ext cx="699643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i="1" spc="-135" dirty="0">
                <a:solidFill>
                  <a:srgbClr val="C82506"/>
                </a:solidFill>
                <a:latin typeface="Arial"/>
                <a:cs typeface="Arial"/>
              </a:rPr>
              <a:t>(You </a:t>
            </a:r>
            <a:r>
              <a:rPr sz="3600" i="1" spc="30" dirty="0">
                <a:solidFill>
                  <a:srgbClr val="C82506"/>
                </a:solidFill>
                <a:latin typeface="Arial"/>
                <a:cs typeface="Arial"/>
              </a:rPr>
              <a:t>should </a:t>
            </a:r>
            <a:r>
              <a:rPr sz="3600" i="1" spc="95" dirty="0">
                <a:solidFill>
                  <a:srgbClr val="C82506"/>
                </a:solidFill>
                <a:latin typeface="Arial"/>
                <a:cs typeface="Arial"/>
              </a:rPr>
              <a:t>be </a:t>
            </a:r>
            <a:r>
              <a:rPr sz="3600" i="1" spc="45" dirty="0">
                <a:solidFill>
                  <a:srgbClr val="C82506"/>
                </a:solidFill>
                <a:latin typeface="Arial"/>
                <a:cs typeface="Arial"/>
              </a:rPr>
              <a:t>able </a:t>
            </a:r>
            <a:r>
              <a:rPr sz="3600" i="1" dirty="0">
                <a:solidFill>
                  <a:srgbClr val="C82506"/>
                </a:solidFill>
                <a:latin typeface="Arial"/>
                <a:cs typeface="Arial"/>
              </a:rPr>
              <a:t>to </a:t>
            </a:r>
            <a:r>
              <a:rPr sz="3600" i="1" spc="30" dirty="0">
                <a:solidFill>
                  <a:srgbClr val="C82506"/>
                </a:solidFill>
                <a:latin typeface="Arial"/>
                <a:cs typeface="Arial"/>
              </a:rPr>
              <a:t>derive</a:t>
            </a:r>
            <a:r>
              <a:rPr sz="3600" i="1" spc="-80" dirty="0">
                <a:solidFill>
                  <a:srgbClr val="C82506"/>
                </a:solidFill>
                <a:latin typeface="Arial"/>
                <a:cs typeface="Arial"/>
              </a:rPr>
              <a:t> </a:t>
            </a:r>
            <a:r>
              <a:rPr sz="3600" i="1" dirty="0">
                <a:solidFill>
                  <a:srgbClr val="C82506"/>
                </a:solidFill>
                <a:latin typeface="Arial"/>
                <a:cs typeface="Arial"/>
              </a:rPr>
              <a:t>this)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51639" y="7865358"/>
            <a:ext cx="0" cy="734060"/>
          </a:xfrm>
          <a:custGeom>
            <a:avLst/>
            <a:gdLst/>
            <a:ahLst/>
            <a:cxnLst/>
            <a:rect l="l" t="t" r="r" b="b"/>
            <a:pathLst>
              <a:path h="734059">
                <a:moveTo>
                  <a:pt x="0" y="733825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0242" y="2866390"/>
            <a:ext cx="289560" cy="751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10" dirty="0">
                <a:latin typeface="Times New Roman"/>
                <a:cs typeface="Times New Roman"/>
              </a:rPr>
              <a:t>x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87188" y="3303404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42133" y="324244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19"/>
                </a:lnTo>
                <a:lnTo>
                  <a:pt x="121919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83465" y="2698537"/>
            <a:ext cx="750570" cy="1008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900" i="1" spc="337" baseline="-25362" dirty="0">
                <a:latin typeface="Times New Roman"/>
                <a:cs typeface="Times New Roman"/>
              </a:rPr>
              <a:t>h</a:t>
            </a:r>
            <a:r>
              <a:rPr sz="2650" spc="-15" dirty="0">
                <a:latin typeface="Times New Roman"/>
                <a:cs typeface="Times New Roman"/>
              </a:rPr>
              <a:t>(</a:t>
            </a:r>
            <a:r>
              <a:rPr sz="2650" spc="55" dirty="0">
                <a:latin typeface="Times New Roman"/>
                <a:cs typeface="Times New Roman"/>
              </a:rPr>
              <a:t>1</a:t>
            </a:r>
            <a:r>
              <a:rPr sz="2650" spc="25" dirty="0">
                <a:latin typeface="Times New Roman"/>
                <a:cs typeface="Times New Roman"/>
              </a:rPr>
              <a:t>)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84997" y="3303404"/>
            <a:ext cx="267970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39942" y="324244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0" y="0"/>
                </a:moveTo>
                <a:lnTo>
                  <a:pt x="0" y="121919"/>
                </a:lnTo>
                <a:lnTo>
                  <a:pt x="121920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88137" y="3303404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43082" y="324244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19"/>
                </a:lnTo>
                <a:lnTo>
                  <a:pt x="121920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211910" y="3303404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466855" y="324244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19"/>
                </a:lnTo>
                <a:lnTo>
                  <a:pt x="121919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960802" y="4258733"/>
            <a:ext cx="356870" cy="74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00" i="1" spc="50" dirty="0">
                <a:latin typeface="Times New Roman"/>
                <a:cs typeface="Times New Roman"/>
              </a:rPr>
              <a:t>L</a:t>
            </a:r>
            <a:endParaRPr sz="4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47737" y="2668404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338455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latin typeface="Arial"/>
                <a:cs typeface="Arial"/>
              </a:rPr>
              <a:t>Function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458472" y="3303404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713417" y="324244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19"/>
                </a:lnTo>
                <a:lnTo>
                  <a:pt x="121920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040060" y="2698537"/>
            <a:ext cx="800100" cy="1008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900" i="1" spc="209" baseline="-25362" dirty="0">
                <a:latin typeface="Times New Roman"/>
                <a:cs typeface="Times New Roman"/>
              </a:rPr>
              <a:t>h</a:t>
            </a:r>
            <a:r>
              <a:rPr sz="2650" spc="140" dirty="0">
                <a:latin typeface="Times New Roman"/>
                <a:cs typeface="Times New Roman"/>
              </a:rPr>
              <a:t>(2</a:t>
            </a:r>
            <a:r>
              <a:rPr sz="2650" spc="-500" dirty="0">
                <a:latin typeface="Times New Roman"/>
                <a:cs typeface="Times New Roman"/>
              </a:rPr>
              <a:t> </a:t>
            </a:r>
            <a:r>
              <a:rPr sz="2650" spc="15" dirty="0">
                <a:latin typeface="Times New Roman"/>
                <a:cs typeface="Times New Roman"/>
              </a:rPr>
              <a:t>)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943534" y="3303404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198479" y="324244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19"/>
                </a:lnTo>
                <a:lnTo>
                  <a:pt x="121920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70242" y="4226168"/>
            <a:ext cx="289560" cy="743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00" i="1" spc="35" dirty="0">
                <a:latin typeface="Times New Roman"/>
                <a:cs typeface="Times New Roman"/>
              </a:rPr>
              <a:t>y</a:t>
            </a:r>
            <a:endParaRPr sz="46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806459" y="2064569"/>
            <a:ext cx="548005" cy="492759"/>
          </a:xfrm>
          <a:custGeom>
            <a:avLst/>
            <a:gdLst/>
            <a:ahLst/>
            <a:cxnLst/>
            <a:rect l="l" t="t" r="r" b="b"/>
            <a:pathLst>
              <a:path w="548004" h="492760">
                <a:moveTo>
                  <a:pt x="0" y="0"/>
                </a:moveTo>
                <a:lnTo>
                  <a:pt x="56518" y="36585"/>
                </a:lnTo>
                <a:lnTo>
                  <a:pt x="110299" y="72825"/>
                </a:lnTo>
                <a:lnTo>
                  <a:pt x="161345" y="108721"/>
                </a:lnTo>
                <a:lnTo>
                  <a:pt x="209655" y="144272"/>
                </a:lnTo>
                <a:lnTo>
                  <a:pt x="255228" y="179478"/>
                </a:lnTo>
                <a:lnTo>
                  <a:pt x="298066" y="214340"/>
                </a:lnTo>
                <a:lnTo>
                  <a:pt x="338167" y="248856"/>
                </a:lnTo>
                <a:lnTo>
                  <a:pt x="375532" y="283028"/>
                </a:lnTo>
                <a:lnTo>
                  <a:pt x="410161" y="316855"/>
                </a:lnTo>
                <a:lnTo>
                  <a:pt x="442054" y="350338"/>
                </a:lnTo>
                <a:lnTo>
                  <a:pt x="471211" y="383475"/>
                </a:lnTo>
                <a:lnTo>
                  <a:pt x="497632" y="416268"/>
                </a:lnTo>
                <a:lnTo>
                  <a:pt x="521316" y="448716"/>
                </a:lnTo>
                <a:lnTo>
                  <a:pt x="542265" y="480819"/>
                </a:lnTo>
                <a:lnTo>
                  <a:pt x="547693" y="492337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93596" y="2519431"/>
            <a:ext cx="110489" cy="136525"/>
          </a:xfrm>
          <a:custGeom>
            <a:avLst/>
            <a:gdLst/>
            <a:ahLst/>
            <a:cxnLst/>
            <a:rect l="l" t="t" r="r" b="b"/>
            <a:pathLst>
              <a:path w="110489" h="136525">
                <a:moveTo>
                  <a:pt x="110286" y="0"/>
                </a:moveTo>
                <a:lnTo>
                  <a:pt x="0" y="51976"/>
                </a:lnTo>
                <a:lnTo>
                  <a:pt x="107119" y="136273"/>
                </a:lnTo>
                <a:lnTo>
                  <a:pt x="1102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1985977" y="2866390"/>
            <a:ext cx="256540" cy="751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5" dirty="0">
                <a:latin typeface="Times New Roman"/>
                <a:cs typeface="Times New Roman"/>
              </a:rPr>
              <a:t>s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2133388" y="3737002"/>
            <a:ext cx="0" cy="386080"/>
          </a:xfrm>
          <a:custGeom>
            <a:avLst/>
            <a:gdLst/>
            <a:ahLst/>
            <a:cxnLst/>
            <a:rect l="l" t="t" r="r" b="b"/>
            <a:pathLst>
              <a:path h="386079">
                <a:moveTo>
                  <a:pt x="0" y="0"/>
                </a:moveTo>
                <a:lnTo>
                  <a:pt x="0" y="38607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072428" y="411038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0"/>
                </a:lnTo>
                <a:lnTo>
                  <a:pt x="60960" y="121920"/>
                </a:lnTo>
                <a:lnTo>
                  <a:pt x="121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87174" y="4738411"/>
            <a:ext cx="10443845" cy="0"/>
          </a:xfrm>
          <a:custGeom>
            <a:avLst/>
            <a:gdLst/>
            <a:ahLst/>
            <a:cxnLst/>
            <a:rect l="l" t="t" r="r" b="b"/>
            <a:pathLst>
              <a:path w="10443845">
                <a:moveTo>
                  <a:pt x="0" y="0"/>
                </a:moveTo>
                <a:lnTo>
                  <a:pt x="10430610" y="0"/>
                </a:lnTo>
                <a:lnTo>
                  <a:pt x="1044331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617784" y="467745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3238500" y="254000"/>
            <a:ext cx="6518909" cy="2291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spc="-65" dirty="0"/>
              <a:t>Review:</a:t>
            </a:r>
            <a:r>
              <a:rPr sz="8000" spc="-80" dirty="0"/>
              <a:t> </a:t>
            </a:r>
            <a:r>
              <a:rPr sz="8000" spc="-5" dirty="0"/>
              <a:t>Setup</a:t>
            </a:r>
            <a:endParaRPr sz="8000"/>
          </a:p>
          <a:p>
            <a:pPr marR="316230" algn="ctr">
              <a:lnSpc>
                <a:spcPct val="100000"/>
              </a:lnSpc>
              <a:spcBef>
                <a:spcPts val="55"/>
              </a:spcBef>
            </a:pPr>
            <a:r>
              <a:rPr sz="7200" i="1" spc="-97" baseline="-24305" dirty="0">
                <a:latin typeface="Symbol"/>
                <a:cs typeface="Symbol"/>
              </a:rPr>
              <a:t></a:t>
            </a:r>
            <a:r>
              <a:rPr sz="7200" i="1" spc="-1080" baseline="-24305" dirty="0">
                <a:latin typeface="Times New Roman"/>
                <a:cs typeface="Times New Roman"/>
              </a:rPr>
              <a:t> </a:t>
            </a:r>
            <a:r>
              <a:rPr sz="2650" spc="120" dirty="0">
                <a:latin typeface="Times New Roman"/>
                <a:cs typeface="Times New Roman"/>
              </a:rPr>
              <a:t>(2</a:t>
            </a:r>
            <a:r>
              <a:rPr sz="2650" spc="-440" dirty="0">
                <a:latin typeface="Times New Roman"/>
                <a:cs typeface="Times New Roman"/>
              </a:rPr>
              <a:t> </a:t>
            </a:r>
            <a:r>
              <a:rPr sz="2650" spc="15" dirty="0">
                <a:latin typeface="Times New Roman"/>
                <a:cs typeface="Times New Roman"/>
              </a:rPr>
              <a:t>)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925824" y="2013769"/>
            <a:ext cx="641985" cy="539115"/>
          </a:xfrm>
          <a:custGeom>
            <a:avLst/>
            <a:gdLst/>
            <a:ahLst/>
            <a:cxnLst/>
            <a:rect l="l" t="t" r="r" b="b"/>
            <a:pathLst>
              <a:path w="641984" h="539114">
                <a:moveTo>
                  <a:pt x="0" y="0"/>
                </a:moveTo>
                <a:lnTo>
                  <a:pt x="58273" y="31696"/>
                </a:lnTo>
                <a:lnTo>
                  <a:pt x="113950" y="63304"/>
                </a:lnTo>
                <a:lnTo>
                  <a:pt x="167030" y="94823"/>
                </a:lnTo>
                <a:lnTo>
                  <a:pt x="217513" y="126254"/>
                </a:lnTo>
                <a:lnTo>
                  <a:pt x="265399" y="157595"/>
                </a:lnTo>
                <a:lnTo>
                  <a:pt x="310689" y="188847"/>
                </a:lnTo>
                <a:lnTo>
                  <a:pt x="353382" y="220010"/>
                </a:lnTo>
                <a:lnTo>
                  <a:pt x="393478" y="251085"/>
                </a:lnTo>
                <a:lnTo>
                  <a:pt x="430978" y="282070"/>
                </a:lnTo>
                <a:lnTo>
                  <a:pt x="465880" y="312967"/>
                </a:lnTo>
                <a:lnTo>
                  <a:pt x="498186" y="343775"/>
                </a:lnTo>
                <a:lnTo>
                  <a:pt x="527895" y="374494"/>
                </a:lnTo>
                <a:lnTo>
                  <a:pt x="555008" y="405123"/>
                </a:lnTo>
                <a:lnTo>
                  <a:pt x="579523" y="435664"/>
                </a:lnTo>
                <a:lnTo>
                  <a:pt x="620764" y="496480"/>
                </a:lnTo>
                <a:lnTo>
                  <a:pt x="637490" y="526754"/>
                </a:lnTo>
                <a:lnTo>
                  <a:pt x="641670" y="53877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505745" y="2520529"/>
            <a:ext cx="115570" cy="135255"/>
          </a:xfrm>
          <a:custGeom>
            <a:avLst/>
            <a:gdLst/>
            <a:ahLst/>
            <a:cxnLst/>
            <a:rect l="l" t="t" r="r" b="b"/>
            <a:pathLst>
              <a:path w="115570" h="135255">
                <a:moveTo>
                  <a:pt x="115157" y="0"/>
                </a:moveTo>
                <a:lnTo>
                  <a:pt x="0" y="40040"/>
                </a:lnTo>
                <a:lnTo>
                  <a:pt x="97618" y="135177"/>
                </a:lnTo>
                <a:lnTo>
                  <a:pt x="1151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53303" y="5698016"/>
            <a:ext cx="0" cy="897890"/>
          </a:xfrm>
          <a:custGeom>
            <a:avLst/>
            <a:gdLst/>
            <a:ahLst/>
            <a:cxnLst/>
            <a:rect l="l" t="t" r="r" b="b"/>
            <a:pathLst>
              <a:path h="897890">
                <a:moveTo>
                  <a:pt x="0" y="0"/>
                </a:moveTo>
                <a:lnTo>
                  <a:pt x="0" y="897342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53303" y="7865358"/>
            <a:ext cx="0" cy="1007110"/>
          </a:xfrm>
          <a:custGeom>
            <a:avLst/>
            <a:gdLst/>
            <a:ahLst/>
            <a:cxnLst/>
            <a:rect l="l" t="t" r="r" b="b"/>
            <a:pathLst>
              <a:path h="1007109">
                <a:moveTo>
                  <a:pt x="0" y="0"/>
                </a:moveTo>
                <a:lnTo>
                  <a:pt x="0" y="1006562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392343" y="5588796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60960" y="0"/>
                </a:moveTo>
                <a:lnTo>
                  <a:pt x="0" y="121919"/>
                </a:lnTo>
                <a:lnTo>
                  <a:pt x="121920" y="121919"/>
                </a:lnTo>
                <a:lnTo>
                  <a:pt x="609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62803" y="8657240"/>
            <a:ext cx="5114925" cy="0"/>
          </a:xfrm>
          <a:custGeom>
            <a:avLst/>
            <a:gdLst/>
            <a:ahLst/>
            <a:cxnLst/>
            <a:rect l="l" t="t" r="r" b="b"/>
            <a:pathLst>
              <a:path w="5114925">
                <a:moveTo>
                  <a:pt x="0" y="0"/>
                </a:moveTo>
                <a:lnTo>
                  <a:pt x="5101922" y="0"/>
                </a:lnTo>
                <a:lnTo>
                  <a:pt x="5114622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364724" y="859628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801861" y="5540947"/>
            <a:ext cx="4001135" cy="2552065"/>
          </a:xfrm>
          <a:custGeom>
            <a:avLst/>
            <a:gdLst/>
            <a:ahLst/>
            <a:cxnLst/>
            <a:rect l="l" t="t" r="r" b="b"/>
            <a:pathLst>
              <a:path w="4001134" h="2552065">
                <a:moveTo>
                  <a:pt x="0" y="581223"/>
                </a:moveTo>
                <a:lnTo>
                  <a:pt x="36655" y="634193"/>
                </a:lnTo>
                <a:lnTo>
                  <a:pt x="73166" y="686441"/>
                </a:lnTo>
                <a:lnTo>
                  <a:pt x="109533" y="737967"/>
                </a:lnTo>
                <a:lnTo>
                  <a:pt x="145756" y="788772"/>
                </a:lnTo>
                <a:lnTo>
                  <a:pt x="181834" y="838856"/>
                </a:lnTo>
                <a:lnTo>
                  <a:pt x="217767" y="888217"/>
                </a:lnTo>
                <a:lnTo>
                  <a:pt x="253557" y="936857"/>
                </a:lnTo>
                <a:lnTo>
                  <a:pt x="289202" y="984776"/>
                </a:lnTo>
                <a:lnTo>
                  <a:pt x="324702" y="1031972"/>
                </a:lnTo>
                <a:lnTo>
                  <a:pt x="360058" y="1078447"/>
                </a:lnTo>
                <a:lnTo>
                  <a:pt x="395270" y="1124201"/>
                </a:lnTo>
                <a:lnTo>
                  <a:pt x="430338" y="1169233"/>
                </a:lnTo>
                <a:lnTo>
                  <a:pt x="465261" y="1213543"/>
                </a:lnTo>
                <a:lnTo>
                  <a:pt x="500040" y="1257131"/>
                </a:lnTo>
                <a:lnTo>
                  <a:pt x="534674" y="1299998"/>
                </a:lnTo>
                <a:lnTo>
                  <a:pt x="569164" y="1342144"/>
                </a:lnTo>
                <a:lnTo>
                  <a:pt x="603510" y="1383567"/>
                </a:lnTo>
                <a:lnTo>
                  <a:pt x="637711" y="1424269"/>
                </a:lnTo>
                <a:lnTo>
                  <a:pt x="671768" y="1464250"/>
                </a:lnTo>
                <a:lnTo>
                  <a:pt x="705680" y="1503508"/>
                </a:lnTo>
                <a:lnTo>
                  <a:pt x="739448" y="1542045"/>
                </a:lnTo>
                <a:lnTo>
                  <a:pt x="773072" y="1579861"/>
                </a:lnTo>
                <a:lnTo>
                  <a:pt x="806552" y="1616955"/>
                </a:lnTo>
                <a:lnTo>
                  <a:pt x="839887" y="1653327"/>
                </a:lnTo>
                <a:lnTo>
                  <a:pt x="873077" y="1688977"/>
                </a:lnTo>
                <a:lnTo>
                  <a:pt x="906124" y="1723906"/>
                </a:lnTo>
                <a:lnTo>
                  <a:pt x="939026" y="1758114"/>
                </a:lnTo>
                <a:lnTo>
                  <a:pt x="971783" y="1791599"/>
                </a:lnTo>
                <a:lnTo>
                  <a:pt x="1004396" y="1824363"/>
                </a:lnTo>
                <a:lnTo>
                  <a:pt x="1036865" y="1856406"/>
                </a:lnTo>
                <a:lnTo>
                  <a:pt x="1069189" y="1887726"/>
                </a:lnTo>
                <a:lnTo>
                  <a:pt x="1101370" y="1918325"/>
                </a:lnTo>
                <a:lnTo>
                  <a:pt x="1133405" y="1948203"/>
                </a:lnTo>
                <a:lnTo>
                  <a:pt x="1165297" y="1977359"/>
                </a:lnTo>
                <a:lnTo>
                  <a:pt x="1197044" y="2005793"/>
                </a:lnTo>
                <a:lnTo>
                  <a:pt x="1228646" y="2033505"/>
                </a:lnTo>
                <a:lnTo>
                  <a:pt x="1260104" y="2060496"/>
                </a:lnTo>
                <a:lnTo>
                  <a:pt x="1291418" y="2086766"/>
                </a:lnTo>
                <a:lnTo>
                  <a:pt x="1322588" y="2112313"/>
                </a:lnTo>
                <a:lnTo>
                  <a:pt x="1353613" y="2137139"/>
                </a:lnTo>
                <a:lnTo>
                  <a:pt x="1384493" y="2161244"/>
                </a:lnTo>
                <a:lnTo>
                  <a:pt x="1415230" y="2184626"/>
                </a:lnTo>
                <a:lnTo>
                  <a:pt x="1476269" y="2229227"/>
                </a:lnTo>
                <a:lnTo>
                  <a:pt x="1536731" y="2270941"/>
                </a:lnTo>
                <a:lnTo>
                  <a:pt x="1596616" y="2309768"/>
                </a:lnTo>
                <a:lnTo>
                  <a:pt x="1655923" y="2345709"/>
                </a:lnTo>
                <a:lnTo>
                  <a:pt x="1714653" y="2378764"/>
                </a:lnTo>
                <a:lnTo>
                  <a:pt x="1772805" y="2408931"/>
                </a:lnTo>
                <a:lnTo>
                  <a:pt x="1830380" y="2436213"/>
                </a:lnTo>
                <a:lnTo>
                  <a:pt x="1887377" y="2460607"/>
                </a:lnTo>
                <a:lnTo>
                  <a:pt x="1943797" y="2482116"/>
                </a:lnTo>
                <a:lnTo>
                  <a:pt x="1999639" y="2500737"/>
                </a:lnTo>
                <a:lnTo>
                  <a:pt x="2054904" y="2516472"/>
                </a:lnTo>
                <a:lnTo>
                  <a:pt x="2109591" y="2529321"/>
                </a:lnTo>
                <a:lnTo>
                  <a:pt x="2163701" y="2539283"/>
                </a:lnTo>
                <a:lnTo>
                  <a:pt x="2217233" y="2546358"/>
                </a:lnTo>
                <a:lnTo>
                  <a:pt x="2270188" y="2550547"/>
                </a:lnTo>
                <a:lnTo>
                  <a:pt x="2322565" y="2551850"/>
                </a:lnTo>
                <a:lnTo>
                  <a:pt x="2348537" y="2551418"/>
                </a:lnTo>
                <a:lnTo>
                  <a:pt x="2400049" y="2548391"/>
                </a:lnTo>
                <a:lnTo>
                  <a:pt x="2450982" y="2542477"/>
                </a:lnTo>
                <a:lnTo>
                  <a:pt x="2501338" y="2533676"/>
                </a:lnTo>
                <a:lnTo>
                  <a:pt x="2551117" y="2521989"/>
                </a:lnTo>
                <a:lnTo>
                  <a:pt x="2600318" y="2507416"/>
                </a:lnTo>
                <a:lnTo>
                  <a:pt x="2648942" y="2489955"/>
                </a:lnTo>
                <a:lnTo>
                  <a:pt x="2696988" y="2469609"/>
                </a:lnTo>
                <a:lnTo>
                  <a:pt x="2744457" y="2446375"/>
                </a:lnTo>
                <a:lnTo>
                  <a:pt x="2791348" y="2420256"/>
                </a:lnTo>
                <a:lnTo>
                  <a:pt x="2837662" y="2391249"/>
                </a:lnTo>
                <a:lnTo>
                  <a:pt x="2883398" y="2359356"/>
                </a:lnTo>
                <a:lnTo>
                  <a:pt x="2928557" y="2324577"/>
                </a:lnTo>
                <a:lnTo>
                  <a:pt x="2973138" y="2286911"/>
                </a:lnTo>
                <a:lnTo>
                  <a:pt x="3017142" y="2246358"/>
                </a:lnTo>
                <a:lnTo>
                  <a:pt x="3060568" y="2202919"/>
                </a:lnTo>
                <a:lnTo>
                  <a:pt x="3103417" y="2156594"/>
                </a:lnTo>
                <a:lnTo>
                  <a:pt x="3145689" y="2107382"/>
                </a:lnTo>
                <a:lnTo>
                  <a:pt x="3187383" y="2055283"/>
                </a:lnTo>
                <a:lnTo>
                  <a:pt x="3228499" y="2000298"/>
                </a:lnTo>
                <a:lnTo>
                  <a:pt x="3269038" y="1942426"/>
                </a:lnTo>
                <a:lnTo>
                  <a:pt x="3308999" y="1881667"/>
                </a:lnTo>
                <a:lnTo>
                  <a:pt x="3348383" y="1818023"/>
                </a:lnTo>
                <a:lnTo>
                  <a:pt x="3367859" y="1785118"/>
                </a:lnTo>
                <a:lnTo>
                  <a:pt x="3387190" y="1751491"/>
                </a:lnTo>
                <a:lnTo>
                  <a:pt x="3406377" y="1717143"/>
                </a:lnTo>
                <a:lnTo>
                  <a:pt x="3425419" y="1682073"/>
                </a:lnTo>
                <a:lnTo>
                  <a:pt x="3444317" y="1646282"/>
                </a:lnTo>
                <a:lnTo>
                  <a:pt x="3463070" y="1609769"/>
                </a:lnTo>
                <a:lnTo>
                  <a:pt x="3481680" y="1572534"/>
                </a:lnTo>
                <a:lnTo>
                  <a:pt x="3500145" y="1534578"/>
                </a:lnTo>
                <a:lnTo>
                  <a:pt x="3518465" y="1495900"/>
                </a:lnTo>
                <a:lnTo>
                  <a:pt x="3536641" y="1456500"/>
                </a:lnTo>
                <a:lnTo>
                  <a:pt x="3554673" y="1416379"/>
                </a:lnTo>
                <a:lnTo>
                  <a:pt x="3572560" y="1375536"/>
                </a:lnTo>
                <a:lnTo>
                  <a:pt x="3590303" y="1333971"/>
                </a:lnTo>
                <a:lnTo>
                  <a:pt x="3607902" y="1291685"/>
                </a:lnTo>
                <a:lnTo>
                  <a:pt x="3625356" y="1248677"/>
                </a:lnTo>
                <a:lnTo>
                  <a:pt x="3642666" y="1204948"/>
                </a:lnTo>
                <a:lnTo>
                  <a:pt x="3659831" y="1160497"/>
                </a:lnTo>
                <a:lnTo>
                  <a:pt x="3676852" y="1115324"/>
                </a:lnTo>
                <a:lnTo>
                  <a:pt x="3693729" y="1069430"/>
                </a:lnTo>
                <a:lnTo>
                  <a:pt x="3710462" y="1022814"/>
                </a:lnTo>
                <a:lnTo>
                  <a:pt x="3727050" y="975476"/>
                </a:lnTo>
                <a:lnTo>
                  <a:pt x="3743493" y="927417"/>
                </a:lnTo>
                <a:lnTo>
                  <a:pt x="3759793" y="878636"/>
                </a:lnTo>
                <a:lnTo>
                  <a:pt x="3775947" y="829134"/>
                </a:lnTo>
                <a:lnTo>
                  <a:pt x="3791958" y="778909"/>
                </a:lnTo>
                <a:lnTo>
                  <a:pt x="3807824" y="727964"/>
                </a:lnTo>
                <a:lnTo>
                  <a:pt x="3823546" y="676296"/>
                </a:lnTo>
                <a:lnTo>
                  <a:pt x="3839123" y="623907"/>
                </a:lnTo>
                <a:lnTo>
                  <a:pt x="3854556" y="570796"/>
                </a:lnTo>
                <a:lnTo>
                  <a:pt x="3869845" y="516964"/>
                </a:lnTo>
                <a:lnTo>
                  <a:pt x="3884989" y="462410"/>
                </a:lnTo>
                <a:lnTo>
                  <a:pt x="3899989" y="407135"/>
                </a:lnTo>
                <a:lnTo>
                  <a:pt x="3914845" y="351137"/>
                </a:lnTo>
                <a:lnTo>
                  <a:pt x="3929556" y="294418"/>
                </a:lnTo>
                <a:lnTo>
                  <a:pt x="3944123" y="236978"/>
                </a:lnTo>
                <a:lnTo>
                  <a:pt x="3958545" y="178816"/>
                </a:lnTo>
                <a:lnTo>
                  <a:pt x="3972823" y="119932"/>
                </a:lnTo>
                <a:lnTo>
                  <a:pt x="3986957" y="60327"/>
                </a:lnTo>
                <a:lnTo>
                  <a:pt x="4000947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919104" y="5211233"/>
            <a:ext cx="349250" cy="74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00" i="1" spc="-15" dirty="0">
                <a:latin typeface="Times New Roman"/>
                <a:cs typeface="Times New Roman"/>
              </a:rPr>
              <a:t>L</a:t>
            </a:r>
            <a:endParaRPr sz="46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250602" y="6830364"/>
            <a:ext cx="22225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125" y="0"/>
                </a:moveTo>
                <a:lnTo>
                  <a:pt x="69308" y="8136"/>
                </a:lnTo>
                <a:lnTo>
                  <a:pt x="32547" y="32547"/>
                </a:lnTo>
                <a:lnTo>
                  <a:pt x="8136" y="69308"/>
                </a:lnTo>
                <a:lnTo>
                  <a:pt x="0" y="111125"/>
                </a:lnTo>
                <a:lnTo>
                  <a:pt x="8136" y="152941"/>
                </a:lnTo>
                <a:lnTo>
                  <a:pt x="32547" y="189702"/>
                </a:lnTo>
                <a:lnTo>
                  <a:pt x="69308" y="214112"/>
                </a:lnTo>
                <a:lnTo>
                  <a:pt x="111125" y="222249"/>
                </a:lnTo>
                <a:lnTo>
                  <a:pt x="152941" y="214112"/>
                </a:lnTo>
                <a:lnTo>
                  <a:pt x="189702" y="189702"/>
                </a:lnTo>
                <a:lnTo>
                  <a:pt x="214113" y="152941"/>
                </a:lnTo>
                <a:lnTo>
                  <a:pt x="222250" y="111125"/>
                </a:lnTo>
                <a:lnTo>
                  <a:pt x="214113" y="69308"/>
                </a:lnTo>
                <a:lnTo>
                  <a:pt x="189702" y="32547"/>
                </a:lnTo>
                <a:lnTo>
                  <a:pt x="152941" y="8136"/>
                </a:lnTo>
                <a:lnTo>
                  <a:pt x="111125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250603" y="6830364"/>
            <a:ext cx="22225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89702" y="32547"/>
                </a:moveTo>
                <a:lnTo>
                  <a:pt x="214113" y="69308"/>
                </a:lnTo>
                <a:lnTo>
                  <a:pt x="222249" y="111125"/>
                </a:lnTo>
                <a:lnTo>
                  <a:pt x="214113" y="152941"/>
                </a:lnTo>
                <a:lnTo>
                  <a:pt x="189702" y="189702"/>
                </a:lnTo>
                <a:lnTo>
                  <a:pt x="152941" y="214113"/>
                </a:lnTo>
                <a:lnTo>
                  <a:pt x="111125" y="222249"/>
                </a:lnTo>
                <a:lnTo>
                  <a:pt x="69308" y="214113"/>
                </a:lnTo>
                <a:lnTo>
                  <a:pt x="32547" y="189702"/>
                </a:lnTo>
                <a:lnTo>
                  <a:pt x="8136" y="152941"/>
                </a:lnTo>
                <a:lnTo>
                  <a:pt x="0" y="111125"/>
                </a:lnTo>
                <a:lnTo>
                  <a:pt x="8136" y="69308"/>
                </a:lnTo>
                <a:lnTo>
                  <a:pt x="32547" y="32547"/>
                </a:lnTo>
                <a:lnTo>
                  <a:pt x="69308" y="8136"/>
                </a:lnTo>
                <a:lnTo>
                  <a:pt x="111125" y="0"/>
                </a:lnTo>
                <a:lnTo>
                  <a:pt x="152941" y="8136"/>
                </a:lnTo>
                <a:lnTo>
                  <a:pt x="189702" y="3254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252980" y="8546115"/>
            <a:ext cx="22225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125" y="0"/>
                </a:moveTo>
                <a:lnTo>
                  <a:pt x="69308" y="8136"/>
                </a:lnTo>
                <a:lnTo>
                  <a:pt x="32547" y="32547"/>
                </a:lnTo>
                <a:lnTo>
                  <a:pt x="8136" y="69308"/>
                </a:lnTo>
                <a:lnTo>
                  <a:pt x="0" y="111125"/>
                </a:lnTo>
                <a:lnTo>
                  <a:pt x="8136" y="152941"/>
                </a:lnTo>
                <a:lnTo>
                  <a:pt x="32547" y="189702"/>
                </a:lnTo>
                <a:lnTo>
                  <a:pt x="69308" y="214113"/>
                </a:lnTo>
                <a:lnTo>
                  <a:pt x="111125" y="222250"/>
                </a:lnTo>
                <a:lnTo>
                  <a:pt x="152941" y="214113"/>
                </a:lnTo>
                <a:lnTo>
                  <a:pt x="189702" y="189702"/>
                </a:lnTo>
                <a:lnTo>
                  <a:pt x="214113" y="152941"/>
                </a:lnTo>
                <a:lnTo>
                  <a:pt x="222250" y="111125"/>
                </a:lnTo>
                <a:lnTo>
                  <a:pt x="214113" y="69308"/>
                </a:lnTo>
                <a:lnTo>
                  <a:pt x="189702" y="32547"/>
                </a:lnTo>
                <a:lnTo>
                  <a:pt x="152941" y="8136"/>
                </a:lnTo>
                <a:lnTo>
                  <a:pt x="111125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252980" y="8546115"/>
            <a:ext cx="22225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89702" y="32547"/>
                </a:moveTo>
                <a:lnTo>
                  <a:pt x="214113" y="69308"/>
                </a:lnTo>
                <a:lnTo>
                  <a:pt x="222249" y="111125"/>
                </a:lnTo>
                <a:lnTo>
                  <a:pt x="214113" y="152941"/>
                </a:lnTo>
                <a:lnTo>
                  <a:pt x="189702" y="189702"/>
                </a:lnTo>
                <a:lnTo>
                  <a:pt x="152941" y="214113"/>
                </a:lnTo>
                <a:lnTo>
                  <a:pt x="111125" y="222249"/>
                </a:lnTo>
                <a:lnTo>
                  <a:pt x="69308" y="214113"/>
                </a:lnTo>
                <a:lnTo>
                  <a:pt x="32547" y="189702"/>
                </a:lnTo>
                <a:lnTo>
                  <a:pt x="8136" y="152941"/>
                </a:lnTo>
                <a:lnTo>
                  <a:pt x="0" y="111125"/>
                </a:lnTo>
                <a:lnTo>
                  <a:pt x="8136" y="69308"/>
                </a:lnTo>
                <a:lnTo>
                  <a:pt x="32547" y="32547"/>
                </a:lnTo>
                <a:lnTo>
                  <a:pt x="69308" y="8136"/>
                </a:lnTo>
                <a:lnTo>
                  <a:pt x="111125" y="0"/>
                </a:lnTo>
                <a:lnTo>
                  <a:pt x="152941" y="8136"/>
                </a:lnTo>
                <a:lnTo>
                  <a:pt x="189702" y="3254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337019" y="5976390"/>
            <a:ext cx="640715" cy="0"/>
          </a:xfrm>
          <a:custGeom>
            <a:avLst/>
            <a:gdLst/>
            <a:ahLst/>
            <a:cxnLst/>
            <a:rect l="l" t="t" r="r" b="b"/>
            <a:pathLst>
              <a:path w="640715">
                <a:moveTo>
                  <a:pt x="0" y="0"/>
                </a:moveTo>
                <a:lnTo>
                  <a:pt x="640724" y="0"/>
                </a:lnTo>
              </a:path>
            </a:pathLst>
          </a:custGeom>
          <a:ln w="1583224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813413" y="5175594"/>
            <a:ext cx="243840" cy="288290"/>
          </a:xfrm>
          <a:custGeom>
            <a:avLst/>
            <a:gdLst/>
            <a:ahLst/>
            <a:cxnLst/>
            <a:rect l="l" t="t" r="r" b="b"/>
            <a:pathLst>
              <a:path w="243840" h="288289">
                <a:moveTo>
                  <a:pt x="210446" y="0"/>
                </a:moveTo>
                <a:lnTo>
                  <a:pt x="0" y="199035"/>
                </a:lnTo>
                <a:lnTo>
                  <a:pt x="243406" y="287779"/>
                </a:lnTo>
                <a:lnTo>
                  <a:pt x="210446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013690" y="5187960"/>
            <a:ext cx="0" cy="1407795"/>
          </a:xfrm>
          <a:custGeom>
            <a:avLst/>
            <a:gdLst/>
            <a:ahLst/>
            <a:cxnLst/>
            <a:rect l="l" t="t" r="r" b="b"/>
            <a:pathLst>
              <a:path h="1407795">
                <a:moveTo>
                  <a:pt x="0" y="0"/>
                </a:moveTo>
                <a:lnTo>
                  <a:pt x="0" y="1407398"/>
                </a:lnTo>
              </a:path>
            </a:pathLst>
          </a:custGeom>
          <a:ln w="635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9179495" y="5195946"/>
            <a:ext cx="1747520" cy="1617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050"/>
              </a:lnSpc>
              <a:tabLst>
                <a:tab pos="533400" algn="l"/>
                <a:tab pos="1734185" algn="l"/>
              </a:tabLst>
            </a:pPr>
            <a:r>
              <a:rPr sz="4700" u="heavy" spc="-10" dirty="0">
                <a:latin typeface="Times New Roman"/>
                <a:cs typeface="Times New Roman"/>
              </a:rPr>
              <a:t> 	</a:t>
            </a:r>
            <a:r>
              <a:rPr sz="4700" u="heavy" spc="135" dirty="0">
                <a:latin typeface="Symbol"/>
                <a:cs typeface="Symbol"/>
              </a:rPr>
              <a:t></a:t>
            </a:r>
            <a:r>
              <a:rPr sz="4700" i="1" u="heavy" spc="135" dirty="0">
                <a:latin typeface="Times New Roman"/>
                <a:cs typeface="Times New Roman"/>
              </a:rPr>
              <a:t>L	</a:t>
            </a:r>
            <a:endParaRPr sz="4700">
              <a:latin typeface="Times New Roman"/>
              <a:cs typeface="Times New Roman"/>
            </a:endParaRPr>
          </a:p>
          <a:p>
            <a:pPr marL="46355">
              <a:lnSpc>
                <a:spcPts val="5050"/>
              </a:lnSpc>
            </a:pPr>
            <a:r>
              <a:rPr sz="7050" spc="-172" baseline="-24822" dirty="0">
                <a:latin typeface="Symbol"/>
                <a:cs typeface="Symbol"/>
              </a:rPr>
              <a:t></a:t>
            </a:r>
            <a:r>
              <a:rPr sz="7050" i="1" spc="-172" baseline="-24822" dirty="0">
                <a:latin typeface="Times New Roman"/>
                <a:cs typeface="Times New Roman"/>
              </a:rPr>
              <a:t>W</a:t>
            </a:r>
            <a:r>
              <a:rPr sz="7050" i="1" spc="-630" baseline="-24822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(1)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473200" y="6517078"/>
            <a:ext cx="10373995" cy="1348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010285" algn="r">
              <a:lnSpc>
                <a:spcPts val="1630"/>
              </a:lnSpc>
            </a:pPr>
            <a:r>
              <a:rPr sz="2700" dirty="0">
                <a:latin typeface="Times New Roman"/>
                <a:cs typeface="Times New Roman"/>
              </a:rPr>
              <a:t>12</a:t>
            </a:r>
            <a:endParaRPr sz="2700">
              <a:latin typeface="Times New Roman"/>
              <a:cs typeface="Times New Roman"/>
            </a:endParaRPr>
          </a:p>
          <a:p>
            <a:pPr marL="1866900">
              <a:lnSpc>
                <a:spcPts val="4695"/>
              </a:lnSpc>
              <a:tabLst>
                <a:tab pos="7355205" algn="r"/>
              </a:tabLst>
            </a:pPr>
            <a:r>
              <a:rPr sz="3200" spc="-5" dirty="0">
                <a:latin typeface="Arial"/>
                <a:cs typeface="Arial"/>
              </a:rPr>
              <a:t>Loss</a:t>
            </a:r>
            <a:r>
              <a:rPr sz="7050" spc="-7" baseline="-21276" dirty="0">
                <a:latin typeface="Times New Roman"/>
                <a:cs typeface="Times New Roman"/>
              </a:rPr>
              <a:t>	</a:t>
            </a:r>
            <a:r>
              <a:rPr sz="7050" spc="-37" baseline="-21276" dirty="0">
                <a:latin typeface="Times New Roman"/>
                <a:cs typeface="Times New Roman"/>
              </a:rPr>
              <a:t>1</a:t>
            </a:r>
            <a:endParaRPr sz="7050" baseline="-21276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473200" y="6595358"/>
            <a:ext cx="10373995" cy="1270000"/>
          </a:xfrm>
          <a:custGeom>
            <a:avLst/>
            <a:gdLst/>
            <a:ahLst/>
            <a:cxnLst/>
            <a:rect l="l" t="t" r="r" b="b"/>
            <a:pathLst>
              <a:path w="10373995" h="1270000">
                <a:moveTo>
                  <a:pt x="0" y="0"/>
                </a:moveTo>
                <a:lnTo>
                  <a:pt x="10373866" y="0"/>
                </a:lnTo>
                <a:lnTo>
                  <a:pt x="10373866" y="1269999"/>
                </a:lnTo>
                <a:lnTo>
                  <a:pt x="0" y="1269999"/>
                </a:ln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73200" y="6595358"/>
            <a:ext cx="10373995" cy="1270000"/>
          </a:xfrm>
          <a:custGeom>
            <a:avLst/>
            <a:gdLst/>
            <a:ahLst/>
            <a:cxnLst/>
            <a:rect l="l" t="t" r="r" b="b"/>
            <a:pathLst>
              <a:path w="10373995" h="1270000">
                <a:moveTo>
                  <a:pt x="0" y="0"/>
                </a:moveTo>
                <a:lnTo>
                  <a:pt x="10373866" y="0"/>
                </a:lnTo>
                <a:lnTo>
                  <a:pt x="10373866" y="1270000"/>
                </a:lnTo>
                <a:lnTo>
                  <a:pt x="0" y="12700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1676400" y="6946900"/>
            <a:ext cx="9909175" cy="2073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161405" algn="l"/>
              </a:tabLst>
            </a:pPr>
            <a:r>
              <a:rPr sz="3600" spc="-5" dirty="0">
                <a:latin typeface="Arial"/>
                <a:cs typeface="Arial"/>
              </a:rPr>
              <a:t>How </a:t>
            </a:r>
            <a:r>
              <a:rPr sz="3600" spc="95" dirty="0">
                <a:latin typeface="Arial"/>
                <a:cs typeface="Arial"/>
              </a:rPr>
              <a:t>do </a:t>
            </a:r>
            <a:r>
              <a:rPr sz="3600" spc="-5" dirty="0">
                <a:latin typeface="Arial"/>
                <a:cs typeface="Arial"/>
              </a:rPr>
              <a:t>we </a:t>
            </a:r>
            <a:r>
              <a:rPr sz="3600" spc="65" dirty="0">
                <a:latin typeface="Arial"/>
                <a:cs typeface="Arial"/>
              </a:rPr>
              <a:t>get</a:t>
            </a:r>
            <a:r>
              <a:rPr sz="3600" spc="-6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the</a:t>
            </a:r>
            <a:r>
              <a:rPr sz="3600" spc="5" dirty="0">
                <a:latin typeface="Arial"/>
                <a:cs typeface="Arial"/>
              </a:rPr>
              <a:t> </a:t>
            </a:r>
            <a:r>
              <a:rPr sz="3600" spc="20" dirty="0">
                <a:latin typeface="Arial"/>
                <a:cs typeface="Arial"/>
              </a:rPr>
              <a:t>gradient?	</a:t>
            </a:r>
            <a:r>
              <a:rPr sz="3600" b="1" spc="-5" dirty="0">
                <a:latin typeface="Arial"/>
                <a:cs typeface="Arial"/>
              </a:rPr>
              <a:t>Backpropagation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450">
              <a:latin typeface="Times New Roman"/>
              <a:cs typeface="Times New Roman"/>
            </a:endParaRPr>
          </a:p>
          <a:p>
            <a:pPr marR="912494" algn="r">
              <a:lnSpc>
                <a:spcPct val="100000"/>
              </a:lnSpc>
            </a:pPr>
            <a:r>
              <a:rPr sz="6975" i="1" spc="37" baseline="-25089" dirty="0">
                <a:latin typeface="Times New Roman"/>
                <a:cs typeface="Times New Roman"/>
              </a:rPr>
              <a:t>W</a:t>
            </a:r>
            <a:r>
              <a:rPr sz="6975" i="1" spc="-630" baseline="-25089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(1)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0641330" y="8737445"/>
            <a:ext cx="369570" cy="368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65"/>
              </a:lnSpc>
            </a:pPr>
            <a:r>
              <a:rPr sz="2700" dirty="0">
                <a:latin typeface="Times New Roman"/>
                <a:cs typeface="Times New Roman"/>
              </a:rPr>
              <a:t>12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670300" y="9059671"/>
            <a:ext cx="645541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204"/>
              </a:lnSpc>
            </a:pPr>
            <a:r>
              <a:rPr sz="3200" dirty="0">
                <a:latin typeface="Arial"/>
                <a:cs typeface="Arial"/>
              </a:rPr>
              <a:t>A </a:t>
            </a:r>
            <a:r>
              <a:rPr sz="3200" spc="25" dirty="0">
                <a:latin typeface="Arial"/>
                <a:cs typeface="Arial"/>
              </a:rPr>
              <a:t>weight </a:t>
            </a:r>
            <a:r>
              <a:rPr sz="3200" spc="-10" dirty="0">
                <a:latin typeface="Arial"/>
                <a:cs typeface="Arial"/>
              </a:rPr>
              <a:t>somewhere </a:t>
            </a:r>
            <a:r>
              <a:rPr sz="3200" spc="-5" dirty="0">
                <a:latin typeface="Arial"/>
                <a:cs typeface="Arial"/>
              </a:rPr>
              <a:t>in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network</a:t>
            </a:r>
            <a:endParaRPr sz="32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0972800" y="5740400"/>
            <a:ext cx="1877060" cy="513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15" dirty="0">
                <a:latin typeface="Arial"/>
                <a:cs typeface="Arial"/>
              </a:rPr>
              <a:t>(Gradient)</a:t>
            </a:r>
            <a:endParaRPr sz="32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50900" y="5443220"/>
            <a:ext cx="1832610" cy="97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46100">
              <a:lnSpc>
                <a:spcPts val="3800"/>
              </a:lnSpc>
            </a:pPr>
            <a:r>
              <a:rPr sz="3200" b="1" spc="-80" dirty="0">
                <a:latin typeface="Arial"/>
                <a:cs typeface="Arial"/>
              </a:rPr>
              <a:t>Toy  </a:t>
            </a:r>
            <a:r>
              <a:rPr sz="3200" b="1" dirty="0">
                <a:latin typeface="Arial"/>
                <a:cs typeface="Arial"/>
              </a:rPr>
              <a:t>Exam</a:t>
            </a:r>
            <a:r>
              <a:rPr sz="3200" b="1" spc="-5" dirty="0">
                <a:latin typeface="Arial"/>
                <a:cs typeface="Arial"/>
              </a:rPr>
              <a:t>pl</a:t>
            </a:r>
            <a:r>
              <a:rPr sz="3200" b="1" dirty="0">
                <a:latin typeface="Arial"/>
                <a:cs typeface="Arial"/>
              </a:rPr>
              <a:t>e:</a:t>
            </a:r>
            <a:endParaRPr sz="32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95519" y="1449106"/>
            <a:ext cx="2139950" cy="1016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975" i="1" spc="22" baseline="-25089" dirty="0">
                <a:latin typeface="Times New Roman"/>
                <a:cs typeface="Times New Roman"/>
              </a:rPr>
              <a:t>W </a:t>
            </a:r>
            <a:r>
              <a:rPr sz="2700" spc="30" dirty="0">
                <a:latin typeface="Times New Roman"/>
                <a:cs typeface="Times New Roman"/>
              </a:rPr>
              <a:t>(1)</a:t>
            </a:r>
            <a:r>
              <a:rPr sz="6975" spc="44" baseline="-25089" dirty="0">
                <a:latin typeface="Times New Roman"/>
                <a:cs typeface="Times New Roman"/>
              </a:rPr>
              <a:t>,</a:t>
            </a:r>
            <a:r>
              <a:rPr sz="6975" spc="195" baseline="-25089" dirty="0">
                <a:latin typeface="Times New Roman"/>
                <a:cs typeface="Times New Roman"/>
              </a:rPr>
              <a:t> </a:t>
            </a:r>
            <a:r>
              <a:rPr sz="6975" i="1" spc="52" baseline="-25089" dirty="0">
                <a:latin typeface="Times New Roman"/>
                <a:cs typeface="Times New Roman"/>
              </a:rPr>
              <a:t>b</a:t>
            </a:r>
            <a:r>
              <a:rPr sz="2700" spc="35" dirty="0">
                <a:latin typeface="Times New Roman"/>
                <a:cs typeface="Times New Roman"/>
              </a:rPr>
              <a:t>(1)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700801" y="2668404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85725" rIns="0" bIns="0" rtlCol="0">
            <a:spAutoFit/>
          </a:bodyPr>
          <a:lstStyle/>
          <a:p>
            <a:pPr marL="141605">
              <a:lnSpc>
                <a:spcPct val="100000"/>
              </a:lnSpc>
              <a:spcBef>
                <a:spcPts val="675"/>
              </a:spcBef>
            </a:pPr>
            <a:r>
              <a:rPr sz="5475" i="1" spc="44" baseline="-25114" dirty="0">
                <a:latin typeface="Times New Roman"/>
                <a:cs typeface="Times New Roman"/>
              </a:rPr>
              <a:t>W</a:t>
            </a:r>
            <a:r>
              <a:rPr sz="5475" i="1" spc="-419" baseline="-25114" dirty="0">
                <a:latin typeface="Times New Roman"/>
                <a:cs typeface="Times New Roman"/>
              </a:rPr>
              <a:t> </a:t>
            </a:r>
            <a:r>
              <a:rPr sz="2100" spc="40" dirty="0">
                <a:latin typeface="Times New Roman"/>
                <a:cs typeface="Times New Roman"/>
              </a:rPr>
              <a:t>(1)</a:t>
            </a:r>
            <a:r>
              <a:rPr sz="5475" i="1" spc="60" baseline="-25114" dirty="0">
                <a:latin typeface="Times New Roman"/>
                <a:cs typeface="Times New Roman"/>
              </a:rPr>
              <a:t>x</a:t>
            </a:r>
            <a:r>
              <a:rPr sz="5475" i="1" spc="-367" baseline="-25114" dirty="0">
                <a:latin typeface="Times New Roman"/>
                <a:cs typeface="Times New Roman"/>
              </a:rPr>
              <a:t> </a:t>
            </a:r>
            <a:r>
              <a:rPr sz="5475" spc="30" baseline="-25114" dirty="0">
                <a:latin typeface="Symbol"/>
                <a:cs typeface="Symbol"/>
              </a:rPr>
              <a:t></a:t>
            </a:r>
            <a:r>
              <a:rPr sz="5475" spc="-480" baseline="-25114" dirty="0">
                <a:latin typeface="Times New Roman"/>
                <a:cs typeface="Times New Roman"/>
              </a:rPr>
              <a:t> </a:t>
            </a:r>
            <a:r>
              <a:rPr sz="5475" i="1" spc="60" baseline="-25114" dirty="0">
                <a:latin typeface="Times New Roman"/>
                <a:cs typeface="Times New Roman"/>
              </a:rPr>
              <a:t>b</a:t>
            </a:r>
            <a:r>
              <a:rPr sz="2100" spc="40" dirty="0">
                <a:latin typeface="Times New Roman"/>
                <a:cs typeface="Times New Roman"/>
              </a:rPr>
              <a:t>(1)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9000" y="190500"/>
            <a:ext cx="11236325" cy="944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200" spc="10" dirty="0"/>
              <a:t>Example: </a:t>
            </a:r>
            <a:r>
              <a:rPr sz="6200" spc="-35" dirty="0"/>
              <a:t>Softmax </a:t>
            </a:r>
            <a:r>
              <a:rPr sz="6200" spc="10" dirty="0"/>
              <a:t>(for </a:t>
            </a:r>
            <a:r>
              <a:rPr sz="6200" spc="20" dirty="0"/>
              <a:t>N</a:t>
            </a:r>
            <a:r>
              <a:rPr sz="6200" spc="-10" dirty="0"/>
              <a:t> </a:t>
            </a:r>
            <a:r>
              <a:rPr sz="6200" spc="60" dirty="0"/>
              <a:t>inputs)</a:t>
            </a:r>
            <a:endParaRPr sz="6200"/>
          </a:p>
        </p:txBody>
      </p:sp>
      <p:sp>
        <p:nvSpPr>
          <p:cNvPr id="3" name="object 3"/>
          <p:cNvSpPr txBox="1"/>
          <p:nvPr/>
        </p:nvSpPr>
        <p:spPr>
          <a:xfrm>
            <a:off x="1612900" y="1460500"/>
            <a:ext cx="9789160" cy="1094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35" algn="ctr">
              <a:lnSpc>
                <a:spcPts val="4310"/>
              </a:lnSpc>
            </a:pPr>
            <a:r>
              <a:rPr sz="3600" b="1" spc="-5" dirty="0">
                <a:latin typeface="Arial"/>
                <a:cs typeface="Arial"/>
              </a:rPr>
              <a:t>Remember</a:t>
            </a:r>
            <a:r>
              <a:rPr sz="3600" b="1" spc="-3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Softmax?</a:t>
            </a:r>
            <a:endParaRPr sz="3600">
              <a:latin typeface="Arial"/>
              <a:cs typeface="Arial"/>
            </a:endParaRPr>
          </a:p>
          <a:p>
            <a:pPr algn="ctr">
              <a:lnSpc>
                <a:spcPts val="4310"/>
              </a:lnSpc>
            </a:pPr>
            <a:r>
              <a:rPr sz="3600" b="1" spc="-35" dirty="0">
                <a:latin typeface="Arial"/>
                <a:cs typeface="Arial"/>
              </a:rPr>
              <a:t>It’s </a:t>
            </a:r>
            <a:r>
              <a:rPr sz="3600" b="1" dirty="0">
                <a:latin typeface="Arial"/>
                <a:cs typeface="Arial"/>
              </a:rPr>
              <a:t>a </a:t>
            </a:r>
            <a:r>
              <a:rPr sz="3600" b="1" spc="-5" dirty="0">
                <a:latin typeface="Arial"/>
                <a:cs typeface="Arial"/>
              </a:rPr>
              <a:t>loss function for predicting</a:t>
            </a:r>
            <a:r>
              <a:rPr sz="3600" b="1" spc="4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categories?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9000" y="190500"/>
            <a:ext cx="11236325" cy="944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200" spc="10" dirty="0"/>
              <a:t>Example: </a:t>
            </a:r>
            <a:r>
              <a:rPr sz="6200" spc="-35" dirty="0"/>
              <a:t>Softmax </a:t>
            </a:r>
            <a:r>
              <a:rPr sz="6200" spc="10" dirty="0"/>
              <a:t>(for </a:t>
            </a:r>
            <a:r>
              <a:rPr sz="6200" spc="20" dirty="0"/>
              <a:t>N</a:t>
            </a:r>
            <a:r>
              <a:rPr sz="6200" spc="-10" dirty="0"/>
              <a:t> </a:t>
            </a:r>
            <a:r>
              <a:rPr sz="6200" spc="60" dirty="0"/>
              <a:t>inputs)</a:t>
            </a:r>
            <a:endParaRPr sz="6200"/>
          </a:p>
        </p:txBody>
      </p:sp>
      <p:sp>
        <p:nvSpPr>
          <p:cNvPr id="3" name="object 3"/>
          <p:cNvSpPr txBox="1"/>
          <p:nvPr/>
        </p:nvSpPr>
        <p:spPr>
          <a:xfrm>
            <a:off x="896937" y="4776787"/>
            <a:ext cx="285115" cy="751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-25" dirty="0">
                <a:latin typeface="Times New Roman"/>
                <a:cs typeface="Times New Roman"/>
              </a:rPr>
              <a:t>x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5567" y="5178425"/>
            <a:ext cx="11938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50" i="1" dirty="0">
                <a:latin typeface="Times New Roman"/>
                <a:cs typeface="Times New Roman"/>
              </a:rPr>
              <a:t>i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50049" y="5205432"/>
            <a:ext cx="267970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04993" y="514447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0" y="0"/>
                </a:moveTo>
                <a:lnTo>
                  <a:pt x="0" y="121920"/>
                </a:lnTo>
                <a:lnTo>
                  <a:pt x="121919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13357" y="5205432"/>
            <a:ext cx="267970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68302" y="514447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0" y="0"/>
                </a:moveTo>
                <a:lnTo>
                  <a:pt x="0" y="121920"/>
                </a:lnTo>
                <a:lnTo>
                  <a:pt x="121919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74797" y="5205432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29742" y="514447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34988" y="5205432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89933" y="514447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337791" y="4764087"/>
            <a:ext cx="257810" cy="751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15" dirty="0">
                <a:latin typeface="Times New Roman"/>
                <a:cs typeface="Times New Roman"/>
              </a:rPr>
              <a:t>s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64298" y="5165725"/>
            <a:ext cx="121285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50" i="1" spc="15" dirty="0">
                <a:latin typeface="Times New Roman"/>
                <a:cs typeface="Times New Roman"/>
              </a:rPr>
              <a:t>i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80569" y="4764087"/>
            <a:ext cx="324485" cy="751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25" dirty="0">
                <a:latin typeface="Times New Roman"/>
                <a:cs typeface="Times New Roman"/>
              </a:rPr>
              <a:t>p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70166" y="5165725"/>
            <a:ext cx="12192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50" i="1" spc="20" dirty="0">
                <a:latin typeface="Times New Roman"/>
                <a:cs typeface="Times New Roman"/>
              </a:rPr>
              <a:t>i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545452" y="4570432"/>
            <a:ext cx="2252345" cy="1270000"/>
          </a:xfrm>
          <a:custGeom>
            <a:avLst/>
            <a:gdLst/>
            <a:ahLst/>
            <a:cxnLst/>
            <a:rect l="l" t="t" r="r" b="b"/>
            <a:pathLst>
              <a:path w="2252345" h="1270000">
                <a:moveTo>
                  <a:pt x="0" y="0"/>
                </a:moveTo>
                <a:lnTo>
                  <a:pt x="2251801" y="0"/>
                </a:lnTo>
                <a:lnTo>
                  <a:pt x="2251801" y="1270000"/>
                </a:lnTo>
                <a:lnTo>
                  <a:pt x="0" y="1270000"/>
                </a:ln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545452" y="4570432"/>
            <a:ext cx="2252345" cy="12700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500">
              <a:latin typeface="Times New Roman"/>
              <a:cs typeface="Times New Roman"/>
            </a:endParaRPr>
          </a:p>
          <a:p>
            <a:pPr marL="381635">
              <a:lnSpc>
                <a:spcPct val="100000"/>
              </a:lnSpc>
            </a:pPr>
            <a:r>
              <a:rPr sz="3200" spc="-30" dirty="0">
                <a:latin typeface="Arial"/>
                <a:cs typeface="Arial"/>
              </a:rPr>
              <a:t>Softmax</a:t>
            </a:r>
            <a:endParaRPr sz="32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226359" y="5205432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481304" y="514447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1758002" y="4764087"/>
            <a:ext cx="358140" cy="751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30" dirty="0">
                <a:latin typeface="Times New Roman"/>
                <a:cs typeface="Times New Roman"/>
              </a:rPr>
              <a:t>L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083409" y="5165725"/>
            <a:ext cx="12192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50" i="1" spc="20" dirty="0">
                <a:latin typeface="Times New Roman"/>
                <a:cs typeface="Times New Roman"/>
              </a:rPr>
              <a:t>i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96937" y="1460500"/>
            <a:ext cx="10505440" cy="317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7390" algn="ctr">
              <a:lnSpc>
                <a:spcPts val="4310"/>
              </a:lnSpc>
            </a:pPr>
            <a:r>
              <a:rPr sz="3600" b="1" spc="-5" dirty="0">
                <a:latin typeface="Arial"/>
                <a:cs typeface="Arial"/>
              </a:rPr>
              <a:t>Remember</a:t>
            </a:r>
            <a:r>
              <a:rPr sz="3600" b="1" spc="-3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Softmax?</a:t>
            </a:r>
            <a:endParaRPr sz="3600">
              <a:latin typeface="Arial"/>
              <a:cs typeface="Arial"/>
            </a:endParaRPr>
          </a:p>
          <a:p>
            <a:pPr marL="715645" algn="ctr">
              <a:lnSpc>
                <a:spcPts val="4310"/>
              </a:lnSpc>
            </a:pPr>
            <a:r>
              <a:rPr sz="3600" b="1" spc="-35" dirty="0">
                <a:latin typeface="Arial"/>
                <a:cs typeface="Arial"/>
              </a:rPr>
              <a:t>It’s </a:t>
            </a:r>
            <a:r>
              <a:rPr sz="3600" b="1" dirty="0">
                <a:latin typeface="Arial"/>
                <a:cs typeface="Arial"/>
              </a:rPr>
              <a:t>a </a:t>
            </a:r>
            <a:r>
              <a:rPr sz="3600" b="1" spc="-5" dirty="0">
                <a:latin typeface="Arial"/>
                <a:cs typeface="Arial"/>
              </a:rPr>
              <a:t>loss function for predicting</a:t>
            </a:r>
            <a:r>
              <a:rPr sz="3600" b="1" spc="4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categories?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4650" i="1" spc="-65" dirty="0">
                <a:latin typeface="Times New Roman"/>
                <a:cs typeface="Times New Roman"/>
              </a:rPr>
              <a:t>y</a:t>
            </a:r>
            <a:r>
              <a:rPr sz="3975" i="1" spc="-97" baseline="-24109" dirty="0">
                <a:latin typeface="Times New Roman"/>
                <a:cs typeface="Times New Roman"/>
              </a:rPr>
              <a:t>i</a:t>
            </a:r>
            <a:endParaRPr sz="3975" baseline="-24109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460402" y="4134574"/>
            <a:ext cx="7115809" cy="530225"/>
          </a:xfrm>
          <a:custGeom>
            <a:avLst/>
            <a:gdLst/>
            <a:ahLst/>
            <a:cxnLst/>
            <a:rect l="l" t="t" r="r" b="b"/>
            <a:pathLst>
              <a:path w="7115809" h="530225">
                <a:moveTo>
                  <a:pt x="0" y="63256"/>
                </a:moveTo>
                <a:lnTo>
                  <a:pt x="67566" y="59820"/>
                </a:lnTo>
                <a:lnTo>
                  <a:pt x="134888" y="56479"/>
                </a:lnTo>
                <a:lnTo>
                  <a:pt x="201964" y="53234"/>
                </a:lnTo>
                <a:lnTo>
                  <a:pt x="268794" y="50086"/>
                </a:lnTo>
                <a:lnTo>
                  <a:pt x="335379" y="47033"/>
                </a:lnTo>
                <a:lnTo>
                  <a:pt x="401718" y="44076"/>
                </a:lnTo>
                <a:lnTo>
                  <a:pt x="467812" y="41216"/>
                </a:lnTo>
                <a:lnTo>
                  <a:pt x="533660" y="38451"/>
                </a:lnTo>
                <a:lnTo>
                  <a:pt x="599263" y="35782"/>
                </a:lnTo>
                <a:lnTo>
                  <a:pt x="664620" y="33210"/>
                </a:lnTo>
                <a:lnTo>
                  <a:pt x="729732" y="30733"/>
                </a:lnTo>
                <a:lnTo>
                  <a:pt x="794598" y="28352"/>
                </a:lnTo>
                <a:lnTo>
                  <a:pt x="859218" y="26067"/>
                </a:lnTo>
                <a:lnTo>
                  <a:pt x="923593" y="23878"/>
                </a:lnTo>
                <a:lnTo>
                  <a:pt x="987722" y="21785"/>
                </a:lnTo>
                <a:lnTo>
                  <a:pt x="1051606" y="19788"/>
                </a:lnTo>
                <a:lnTo>
                  <a:pt x="1115245" y="17887"/>
                </a:lnTo>
                <a:lnTo>
                  <a:pt x="1178637" y="16082"/>
                </a:lnTo>
                <a:lnTo>
                  <a:pt x="1241785" y="14373"/>
                </a:lnTo>
                <a:lnTo>
                  <a:pt x="1304686" y="12760"/>
                </a:lnTo>
                <a:lnTo>
                  <a:pt x="1367343" y="11243"/>
                </a:lnTo>
                <a:lnTo>
                  <a:pt x="1429753" y="9822"/>
                </a:lnTo>
                <a:lnTo>
                  <a:pt x="1491918" y="8497"/>
                </a:lnTo>
                <a:lnTo>
                  <a:pt x="1553838" y="7268"/>
                </a:lnTo>
                <a:lnTo>
                  <a:pt x="1615512" y="6135"/>
                </a:lnTo>
                <a:lnTo>
                  <a:pt x="1676940" y="5097"/>
                </a:lnTo>
                <a:lnTo>
                  <a:pt x="1738123" y="4156"/>
                </a:lnTo>
                <a:lnTo>
                  <a:pt x="1799061" y="3311"/>
                </a:lnTo>
                <a:lnTo>
                  <a:pt x="1859752" y="2562"/>
                </a:lnTo>
                <a:lnTo>
                  <a:pt x="1920199" y="1908"/>
                </a:lnTo>
                <a:lnTo>
                  <a:pt x="1980399" y="1351"/>
                </a:lnTo>
                <a:lnTo>
                  <a:pt x="2040355" y="890"/>
                </a:lnTo>
                <a:lnTo>
                  <a:pt x="2100064" y="524"/>
                </a:lnTo>
                <a:lnTo>
                  <a:pt x="2159529" y="255"/>
                </a:lnTo>
                <a:lnTo>
                  <a:pt x="2218747" y="81"/>
                </a:lnTo>
                <a:lnTo>
                  <a:pt x="2277720" y="4"/>
                </a:lnTo>
                <a:lnTo>
                  <a:pt x="2336448" y="23"/>
                </a:lnTo>
                <a:lnTo>
                  <a:pt x="2394930" y="137"/>
                </a:lnTo>
                <a:lnTo>
                  <a:pt x="2453166" y="347"/>
                </a:lnTo>
                <a:lnTo>
                  <a:pt x="2511157" y="654"/>
                </a:lnTo>
                <a:lnTo>
                  <a:pt x="2568902" y="1056"/>
                </a:lnTo>
                <a:lnTo>
                  <a:pt x="2626402" y="1555"/>
                </a:lnTo>
                <a:lnTo>
                  <a:pt x="2683656" y="2149"/>
                </a:lnTo>
                <a:lnTo>
                  <a:pt x="2740665" y="2839"/>
                </a:lnTo>
                <a:lnTo>
                  <a:pt x="2797428" y="3626"/>
                </a:lnTo>
                <a:lnTo>
                  <a:pt x="2853946" y="4508"/>
                </a:lnTo>
                <a:lnTo>
                  <a:pt x="2910218" y="5486"/>
                </a:lnTo>
                <a:lnTo>
                  <a:pt x="2966245" y="6560"/>
                </a:lnTo>
                <a:lnTo>
                  <a:pt x="3022026" y="7731"/>
                </a:lnTo>
                <a:lnTo>
                  <a:pt x="3077561" y="8997"/>
                </a:lnTo>
                <a:lnTo>
                  <a:pt x="3132851" y="10359"/>
                </a:lnTo>
                <a:lnTo>
                  <a:pt x="3187895" y="11817"/>
                </a:lnTo>
                <a:lnTo>
                  <a:pt x="3242694" y="13371"/>
                </a:lnTo>
                <a:lnTo>
                  <a:pt x="3297247" y="15021"/>
                </a:lnTo>
                <a:lnTo>
                  <a:pt x="3351555" y="16767"/>
                </a:lnTo>
                <a:lnTo>
                  <a:pt x="3405617" y="18609"/>
                </a:lnTo>
                <a:lnTo>
                  <a:pt x="3459434" y="20547"/>
                </a:lnTo>
                <a:lnTo>
                  <a:pt x="3513005" y="22581"/>
                </a:lnTo>
                <a:lnTo>
                  <a:pt x="3566331" y="24711"/>
                </a:lnTo>
                <a:lnTo>
                  <a:pt x="3619411" y="26937"/>
                </a:lnTo>
                <a:lnTo>
                  <a:pt x="3672245" y="29259"/>
                </a:lnTo>
                <a:lnTo>
                  <a:pt x="3724834" y="31677"/>
                </a:lnTo>
                <a:lnTo>
                  <a:pt x="3777178" y="34190"/>
                </a:lnTo>
                <a:lnTo>
                  <a:pt x="3829276" y="36800"/>
                </a:lnTo>
                <a:lnTo>
                  <a:pt x="3881128" y="39506"/>
                </a:lnTo>
                <a:lnTo>
                  <a:pt x="3932735" y="42308"/>
                </a:lnTo>
                <a:lnTo>
                  <a:pt x="3984096" y="45205"/>
                </a:lnTo>
                <a:lnTo>
                  <a:pt x="4035212" y="48199"/>
                </a:lnTo>
                <a:lnTo>
                  <a:pt x="4086082" y="51289"/>
                </a:lnTo>
                <a:lnTo>
                  <a:pt x="4136707" y="54474"/>
                </a:lnTo>
                <a:lnTo>
                  <a:pt x="4187086" y="57756"/>
                </a:lnTo>
                <a:lnTo>
                  <a:pt x="4237219" y="61134"/>
                </a:lnTo>
                <a:lnTo>
                  <a:pt x="4287107" y="64607"/>
                </a:lnTo>
                <a:lnTo>
                  <a:pt x="4336750" y="68177"/>
                </a:lnTo>
                <a:lnTo>
                  <a:pt x="4386147" y="71842"/>
                </a:lnTo>
                <a:lnTo>
                  <a:pt x="4435298" y="75604"/>
                </a:lnTo>
                <a:lnTo>
                  <a:pt x="4484204" y="79461"/>
                </a:lnTo>
                <a:lnTo>
                  <a:pt x="4532864" y="83414"/>
                </a:lnTo>
                <a:lnTo>
                  <a:pt x="4581279" y="87464"/>
                </a:lnTo>
                <a:lnTo>
                  <a:pt x="4629448" y="91609"/>
                </a:lnTo>
                <a:lnTo>
                  <a:pt x="4677372" y="95851"/>
                </a:lnTo>
                <a:lnTo>
                  <a:pt x="4725050" y="100188"/>
                </a:lnTo>
                <a:lnTo>
                  <a:pt x="4772483" y="104621"/>
                </a:lnTo>
                <a:lnTo>
                  <a:pt x="4819670" y="109150"/>
                </a:lnTo>
                <a:lnTo>
                  <a:pt x="4866611" y="113776"/>
                </a:lnTo>
                <a:lnTo>
                  <a:pt x="4913307" y="118497"/>
                </a:lnTo>
                <a:lnTo>
                  <a:pt x="4959758" y="123314"/>
                </a:lnTo>
                <a:lnTo>
                  <a:pt x="5005963" y="128227"/>
                </a:lnTo>
                <a:lnTo>
                  <a:pt x="5051922" y="133236"/>
                </a:lnTo>
                <a:lnTo>
                  <a:pt x="5097636" y="138341"/>
                </a:lnTo>
                <a:lnTo>
                  <a:pt x="5143104" y="143543"/>
                </a:lnTo>
                <a:lnTo>
                  <a:pt x="5188327" y="148840"/>
                </a:lnTo>
                <a:lnTo>
                  <a:pt x="5233304" y="154233"/>
                </a:lnTo>
                <a:lnTo>
                  <a:pt x="5278036" y="159722"/>
                </a:lnTo>
                <a:lnTo>
                  <a:pt x="5322522" y="165307"/>
                </a:lnTo>
                <a:lnTo>
                  <a:pt x="5366762" y="170987"/>
                </a:lnTo>
                <a:lnTo>
                  <a:pt x="5410757" y="176764"/>
                </a:lnTo>
                <a:lnTo>
                  <a:pt x="5454507" y="182637"/>
                </a:lnTo>
                <a:lnTo>
                  <a:pt x="5498011" y="188606"/>
                </a:lnTo>
                <a:lnTo>
                  <a:pt x="5541269" y="194671"/>
                </a:lnTo>
                <a:lnTo>
                  <a:pt x="5584282" y="200832"/>
                </a:lnTo>
                <a:lnTo>
                  <a:pt x="5627049" y="207089"/>
                </a:lnTo>
                <a:lnTo>
                  <a:pt x="5669571" y="213441"/>
                </a:lnTo>
                <a:lnTo>
                  <a:pt x="5711847" y="219890"/>
                </a:lnTo>
                <a:lnTo>
                  <a:pt x="5753878" y="226435"/>
                </a:lnTo>
                <a:lnTo>
                  <a:pt x="5795663" y="233075"/>
                </a:lnTo>
                <a:lnTo>
                  <a:pt x="5837203" y="239812"/>
                </a:lnTo>
                <a:lnTo>
                  <a:pt x="5878497" y="246645"/>
                </a:lnTo>
                <a:lnTo>
                  <a:pt x="5919546" y="253573"/>
                </a:lnTo>
                <a:lnTo>
                  <a:pt x="5960349" y="260598"/>
                </a:lnTo>
                <a:lnTo>
                  <a:pt x="6000906" y="267718"/>
                </a:lnTo>
                <a:lnTo>
                  <a:pt x="6041218" y="274935"/>
                </a:lnTo>
                <a:lnTo>
                  <a:pt x="6081284" y="282247"/>
                </a:lnTo>
                <a:lnTo>
                  <a:pt x="6121105" y="289656"/>
                </a:lnTo>
                <a:lnTo>
                  <a:pt x="6160680" y="297160"/>
                </a:lnTo>
                <a:lnTo>
                  <a:pt x="6200010" y="304761"/>
                </a:lnTo>
                <a:lnTo>
                  <a:pt x="6239094" y="312457"/>
                </a:lnTo>
                <a:lnTo>
                  <a:pt x="6277933" y="320249"/>
                </a:lnTo>
                <a:lnTo>
                  <a:pt x="6316526" y="328138"/>
                </a:lnTo>
                <a:lnTo>
                  <a:pt x="6354874" y="336122"/>
                </a:lnTo>
                <a:lnTo>
                  <a:pt x="6392976" y="344202"/>
                </a:lnTo>
                <a:lnTo>
                  <a:pt x="6430832" y="352379"/>
                </a:lnTo>
                <a:lnTo>
                  <a:pt x="6468443" y="360651"/>
                </a:lnTo>
                <a:lnTo>
                  <a:pt x="6505808" y="369019"/>
                </a:lnTo>
                <a:lnTo>
                  <a:pt x="6579803" y="386043"/>
                </a:lnTo>
                <a:lnTo>
                  <a:pt x="6652815" y="403452"/>
                </a:lnTo>
                <a:lnTo>
                  <a:pt x="6724844" y="421244"/>
                </a:lnTo>
                <a:lnTo>
                  <a:pt x="6795892" y="439420"/>
                </a:lnTo>
                <a:lnTo>
                  <a:pt x="6865958" y="457980"/>
                </a:lnTo>
                <a:lnTo>
                  <a:pt x="6935041" y="476923"/>
                </a:lnTo>
                <a:lnTo>
                  <a:pt x="7003142" y="496251"/>
                </a:lnTo>
                <a:lnTo>
                  <a:pt x="7070261" y="515963"/>
                </a:lnTo>
                <a:lnTo>
                  <a:pt x="7103452" y="525962"/>
                </a:lnTo>
                <a:lnTo>
                  <a:pt x="7115528" y="529744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45592" y="4602345"/>
            <a:ext cx="134620" cy="116839"/>
          </a:xfrm>
          <a:custGeom>
            <a:avLst/>
            <a:gdLst/>
            <a:ahLst/>
            <a:cxnLst/>
            <a:rect l="l" t="t" r="r" b="b"/>
            <a:pathLst>
              <a:path w="134620" h="116839">
                <a:moveTo>
                  <a:pt x="36436" y="0"/>
                </a:moveTo>
                <a:lnTo>
                  <a:pt x="0" y="116348"/>
                </a:lnTo>
                <a:lnTo>
                  <a:pt x="134566" y="94609"/>
                </a:lnTo>
                <a:lnTo>
                  <a:pt x="364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692853" y="4584984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146685" rIns="0" bIns="0" rtlCol="0">
            <a:spAutoFit/>
          </a:bodyPr>
          <a:lstStyle/>
          <a:p>
            <a:pPr marL="412750" marR="412750" indent="101600">
              <a:lnSpc>
                <a:spcPts val="3800"/>
              </a:lnSpc>
              <a:spcBef>
                <a:spcPts val="1155"/>
              </a:spcBef>
            </a:pPr>
            <a:r>
              <a:rPr sz="3200" spc="-15" dirty="0">
                <a:latin typeface="Arial"/>
                <a:cs typeface="Arial"/>
              </a:rPr>
              <a:t>Cross-  </a:t>
            </a:r>
            <a:r>
              <a:rPr sz="3200" spc="-10" dirty="0">
                <a:latin typeface="Arial"/>
                <a:cs typeface="Arial"/>
              </a:rPr>
              <a:t>Entropy</a:t>
            </a:r>
            <a:endParaRPr sz="32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1118303" y="5219985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373248" y="5159025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19"/>
                </a:lnTo>
                <a:lnTo>
                  <a:pt x="121920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9000" y="190500"/>
            <a:ext cx="11236325" cy="944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200" spc="10" dirty="0"/>
              <a:t>Example: </a:t>
            </a:r>
            <a:r>
              <a:rPr sz="6200" spc="-35" dirty="0"/>
              <a:t>Softmax </a:t>
            </a:r>
            <a:r>
              <a:rPr sz="6200" spc="10" dirty="0"/>
              <a:t>(for </a:t>
            </a:r>
            <a:r>
              <a:rPr sz="6200" spc="20" dirty="0"/>
              <a:t>N</a:t>
            </a:r>
            <a:r>
              <a:rPr sz="6200" spc="-10" dirty="0"/>
              <a:t> </a:t>
            </a:r>
            <a:r>
              <a:rPr sz="6200" spc="60" dirty="0"/>
              <a:t>inputs)</a:t>
            </a:r>
            <a:endParaRPr sz="6200"/>
          </a:p>
        </p:txBody>
      </p:sp>
      <p:sp>
        <p:nvSpPr>
          <p:cNvPr id="3" name="object 3"/>
          <p:cNvSpPr txBox="1"/>
          <p:nvPr/>
        </p:nvSpPr>
        <p:spPr>
          <a:xfrm>
            <a:off x="896937" y="4776787"/>
            <a:ext cx="285115" cy="751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-25" dirty="0">
                <a:latin typeface="Times New Roman"/>
                <a:cs typeface="Times New Roman"/>
              </a:rPr>
              <a:t>x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5567" y="5178425"/>
            <a:ext cx="11938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50" i="1" dirty="0">
                <a:latin typeface="Times New Roman"/>
                <a:cs typeface="Times New Roman"/>
              </a:rPr>
              <a:t>i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50049" y="5205432"/>
            <a:ext cx="267970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04993" y="514447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0" y="0"/>
                </a:moveTo>
                <a:lnTo>
                  <a:pt x="0" y="121920"/>
                </a:lnTo>
                <a:lnTo>
                  <a:pt x="121919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13357" y="5205432"/>
            <a:ext cx="267970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68302" y="514447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0" y="0"/>
                </a:moveTo>
                <a:lnTo>
                  <a:pt x="0" y="121920"/>
                </a:lnTo>
                <a:lnTo>
                  <a:pt x="121919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74797" y="5205432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29742" y="514447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34988" y="5205432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89933" y="514447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337791" y="4764087"/>
            <a:ext cx="257810" cy="751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15" dirty="0">
                <a:latin typeface="Times New Roman"/>
                <a:cs typeface="Times New Roman"/>
              </a:rPr>
              <a:t>s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64298" y="5165725"/>
            <a:ext cx="121285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50" i="1" spc="15" dirty="0">
                <a:latin typeface="Times New Roman"/>
                <a:cs typeface="Times New Roman"/>
              </a:rPr>
              <a:t>i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80569" y="4764087"/>
            <a:ext cx="324485" cy="751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25" dirty="0">
                <a:latin typeface="Times New Roman"/>
                <a:cs typeface="Times New Roman"/>
              </a:rPr>
              <a:t>p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70166" y="5165725"/>
            <a:ext cx="12192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50" i="1" spc="20" dirty="0">
                <a:latin typeface="Times New Roman"/>
                <a:cs typeface="Times New Roman"/>
              </a:rPr>
              <a:t>i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545452" y="4570432"/>
            <a:ext cx="2252345" cy="1270000"/>
          </a:xfrm>
          <a:custGeom>
            <a:avLst/>
            <a:gdLst/>
            <a:ahLst/>
            <a:cxnLst/>
            <a:rect l="l" t="t" r="r" b="b"/>
            <a:pathLst>
              <a:path w="2252345" h="1270000">
                <a:moveTo>
                  <a:pt x="0" y="0"/>
                </a:moveTo>
                <a:lnTo>
                  <a:pt x="2251801" y="0"/>
                </a:lnTo>
                <a:lnTo>
                  <a:pt x="2251801" y="1270000"/>
                </a:lnTo>
                <a:lnTo>
                  <a:pt x="0" y="1270000"/>
                </a:ln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545452" y="4570432"/>
            <a:ext cx="2252345" cy="12700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500">
              <a:latin typeface="Times New Roman"/>
              <a:cs typeface="Times New Roman"/>
            </a:endParaRPr>
          </a:p>
          <a:p>
            <a:pPr marL="381635">
              <a:lnSpc>
                <a:spcPct val="100000"/>
              </a:lnSpc>
            </a:pPr>
            <a:r>
              <a:rPr sz="3200" spc="-30" dirty="0">
                <a:latin typeface="Arial"/>
                <a:cs typeface="Arial"/>
              </a:rPr>
              <a:t>Softmax</a:t>
            </a:r>
            <a:endParaRPr sz="32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226359" y="5205432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481304" y="514447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1758002" y="4764087"/>
            <a:ext cx="358140" cy="751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30" dirty="0">
                <a:latin typeface="Times New Roman"/>
                <a:cs typeface="Times New Roman"/>
              </a:rPr>
              <a:t>L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083409" y="5165725"/>
            <a:ext cx="12192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50" i="1" spc="20" dirty="0">
                <a:latin typeface="Times New Roman"/>
                <a:cs typeface="Times New Roman"/>
              </a:rPr>
              <a:t>i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460402" y="4134574"/>
            <a:ext cx="7115809" cy="530225"/>
          </a:xfrm>
          <a:custGeom>
            <a:avLst/>
            <a:gdLst/>
            <a:ahLst/>
            <a:cxnLst/>
            <a:rect l="l" t="t" r="r" b="b"/>
            <a:pathLst>
              <a:path w="7115809" h="530225">
                <a:moveTo>
                  <a:pt x="0" y="63256"/>
                </a:moveTo>
                <a:lnTo>
                  <a:pt x="67566" y="59820"/>
                </a:lnTo>
                <a:lnTo>
                  <a:pt x="134888" y="56479"/>
                </a:lnTo>
                <a:lnTo>
                  <a:pt x="201964" y="53234"/>
                </a:lnTo>
                <a:lnTo>
                  <a:pt x="268794" y="50086"/>
                </a:lnTo>
                <a:lnTo>
                  <a:pt x="335379" y="47033"/>
                </a:lnTo>
                <a:lnTo>
                  <a:pt x="401718" y="44076"/>
                </a:lnTo>
                <a:lnTo>
                  <a:pt x="467812" y="41216"/>
                </a:lnTo>
                <a:lnTo>
                  <a:pt x="533660" y="38451"/>
                </a:lnTo>
                <a:lnTo>
                  <a:pt x="599263" y="35782"/>
                </a:lnTo>
                <a:lnTo>
                  <a:pt x="664620" y="33210"/>
                </a:lnTo>
                <a:lnTo>
                  <a:pt x="729732" y="30733"/>
                </a:lnTo>
                <a:lnTo>
                  <a:pt x="794598" y="28352"/>
                </a:lnTo>
                <a:lnTo>
                  <a:pt x="859218" y="26067"/>
                </a:lnTo>
                <a:lnTo>
                  <a:pt x="923593" y="23878"/>
                </a:lnTo>
                <a:lnTo>
                  <a:pt x="987722" y="21785"/>
                </a:lnTo>
                <a:lnTo>
                  <a:pt x="1051606" y="19788"/>
                </a:lnTo>
                <a:lnTo>
                  <a:pt x="1115245" y="17887"/>
                </a:lnTo>
                <a:lnTo>
                  <a:pt x="1178637" y="16082"/>
                </a:lnTo>
                <a:lnTo>
                  <a:pt x="1241785" y="14373"/>
                </a:lnTo>
                <a:lnTo>
                  <a:pt x="1304686" y="12760"/>
                </a:lnTo>
                <a:lnTo>
                  <a:pt x="1367343" y="11243"/>
                </a:lnTo>
                <a:lnTo>
                  <a:pt x="1429753" y="9822"/>
                </a:lnTo>
                <a:lnTo>
                  <a:pt x="1491918" y="8497"/>
                </a:lnTo>
                <a:lnTo>
                  <a:pt x="1553838" y="7268"/>
                </a:lnTo>
                <a:lnTo>
                  <a:pt x="1615512" y="6135"/>
                </a:lnTo>
                <a:lnTo>
                  <a:pt x="1676940" y="5097"/>
                </a:lnTo>
                <a:lnTo>
                  <a:pt x="1738123" y="4156"/>
                </a:lnTo>
                <a:lnTo>
                  <a:pt x="1799061" y="3311"/>
                </a:lnTo>
                <a:lnTo>
                  <a:pt x="1859752" y="2562"/>
                </a:lnTo>
                <a:lnTo>
                  <a:pt x="1920199" y="1908"/>
                </a:lnTo>
                <a:lnTo>
                  <a:pt x="1980399" y="1351"/>
                </a:lnTo>
                <a:lnTo>
                  <a:pt x="2040355" y="890"/>
                </a:lnTo>
                <a:lnTo>
                  <a:pt x="2100064" y="524"/>
                </a:lnTo>
                <a:lnTo>
                  <a:pt x="2159529" y="255"/>
                </a:lnTo>
                <a:lnTo>
                  <a:pt x="2218747" y="81"/>
                </a:lnTo>
                <a:lnTo>
                  <a:pt x="2277720" y="4"/>
                </a:lnTo>
                <a:lnTo>
                  <a:pt x="2336448" y="23"/>
                </a:lnTo>
                <a:lnTo>
                  <a:pt x="2394930" y="137"/>
                </a:lnTo>
                <a:lnTo>
                  <a:pt x="2453166" y="347"/>
                </a:lnTo>
                <a:lnTo>
                  <a:pt x="2511157" y="654"/>
                </a:lnTo>
                <a:lnTo>
                  <a:pt x="2568902" y="1056"/>
                </a:lnTo>
                <a:lnTo>
                  <a:pt x="2626402" y="1555"/>
                </a:lnTo>
                <a:lnTo>
                  <a:pt x="2683656" y="2149"/>
                </a:lnTo>
                <a:lnTo>
                  <a:pt x="2740665" y="2839"/>
                </a:lnTo>
                <a:lnTo>
                  <a:pt x="2797428" y="3626"/>
                </a:lnTo>
                <a:lnTo>
                  <a:pt x="2853946" y="4508"/>
                </a:lnTo>
                <a:lnTo>
                  <a:pt x="2910218" y="5486"/>
                </a:lnTo>
                <a:lnTo>
                  <a:pt x="2966245" y="6560"/>
                </a:lnTo>
                <a:lnTo>
                  <a:pt x="3022026" y="7731"/>
                </a:lnTo>
                <a:lnTo>
                  <a:pt x="3077561" y="8997"/>
                </a:lnTo>
                <a:lnTo>
                  <a:pt x="3132851" y="10359"/>
                </a:lnTo>
                <a:lnTo>
                  <a:pt x="3187895" y="11817"/>
                </a:lnTo>
                <a:lnTo>
                  <a:pt x="3242694" y="13371"/>
                </a:lnTo>
                <a:lnTo>
                  <a:pt x="3297247" y="15021"/>
                </a:lnTo>
                <a:lnTo>
                  <a:pt x="3351555" y="16767"/>
                </a:lnTo>
                <a:lnTo>
                  <a:pt x="3405617" y="18609"/>
                </a:lnTo>
                <a:lnTo>
                  <a:pt x="3459434" y="20547"/>
                </a:lnTo>
                <a:lnTo>
                  <a:pt x="3513005" y="22581"/>
                </a:lnTo>
                <a:lnTo>
                  <a:pt x="3566331" y="24711"/>
                </a:lnTo>
                <a:lnTo>
                  <a:pt x="3619411" y="26937"/>
                </a:lnTo>
                <a:lnTo>
                  <a:pt x="3672245" y="29259"/>
                </a:lnTo>
                <a:lnTo>
                  <a:pt x="3724834" y="31677"/>
                </a:lnTo>
                <a:lnTo>
                  <a:pt x="3777178" y="34190"/>
                </a:lnTo>
                <a:lnTo>
                  <a:pt x="3829276" y="36800"/>
                </a:lnTo>
                <a:lnTo>
                  <a:pt x="3881128" y="39506"/>
                </a:lnTo>
                <a:lnTo>
                  <a:pt x="3932735" y="42308"/>
                </a:lnTo>
                <a:lnTo>
                  <a:pt x="3984096" y="45205"/>
                </a:lnTo>
                <a:lnTo>
                  <a:pt x="4035212" y="48199"/>
                </a:lnTo>
                <a:lnTo>
                  <a:pt x="4086082" y="51289"/>
                </a:lnTo>
                <a:lnTo>
                  <a:pt x="4136707" y="54474"/>
                </a:lnTo>
                <a:lnTo>
                  <a:pt x="4187086" y="57756"/>
                </a:lnTo>
                <a:lnTo>
                  <a:pt x="4237219" y="61134"/>
                </a:lnTo>
                <a:lnTo>
                  <a:pt x="4287107" y="64607"/>
                </a:lnTo>
                <a:lnTo>
                  <a:pt x="4336750" y="68177"/>
                </a:lnTo>
                <a:lnTo>
                  <a:pt x="4386147" y="71842"/>
                </a:lnTo>
                <a:lnTo>
                  <a:pt x="4435298" y="75604"/>
                </a:lnTo>
                <a:lnTo>
                  <a:pt x="4484204" y="79461"/>
                </a:lnTo>
                <a:lnTo>
                  <a:pt x="4532864" y="83414"/>
                </a:lnTo>
                <a:lnTo>
                  <a:pt x="4581279" y="87464"/>
                </a:lnTo>
                <a:lnTo>
                  <a:pt x="4629448" y="91609"/>
                </a:lnTo>
                <a:lnTo>
                  <a:pt x="4677372" y="95851"/>
                </a:lnTo>
                <a:lnTo>
                  <a:pt x="4725050" y="100188"/>
                </a:lnTo>
                <a:lnTo>
                  <a:pt x="4772483" y="104621"/>
                </a:lnTo>
                <a:lnTo>
                  <a:pt x="4819670" y="109150"/>
                </a:lnTo>
                <a:lnTo>
                  <a:pt x="4866611" y="113776"/>
                </a:lnTo>
                <a:lnTo>
                  <a:pt x="4913307" y="118497"/>
                </a:lnTo>
                <a:lnTo>
                  <a:pt x="4959758" y="123314"/>
                </a:lnTo>
                <a:lnTo>
                  <a:pt x="5005963" y="128227"/>
                </a:lnTo>
                <a:lnTo>
                  <a:pt x="5051922" y="133236"/>
                </a:lnTo>
                <a:lnTo>
                  <a:pt x="5097636" y="138341"/>
                </a:lnTo>
                <a:lnTo>
                  <a:pt x="5143104" y="143543"/>
                </a:lnTo>
                <a:lnTo>
                  <a:pt x="5188327" y="148840"/>
                </a:lnTo>
                <a:lnTo>
                  <a:pt x="5233304" y="154233"/>
                </a:lnTo>
                <a:lnTo>
                  <a:pt x="5278036" y="159722"/>
                </a:lnTo>
                <a:lnTo>
                  <a:pt x="5322522" y="165307"/>
                </a:lnTo>
                <a:lnTo>
                  <a:pt x="5366762" y="170987"/>
                </a:lnTo>
                <a:lnTo>
                  <a:pt x="5410757" y="176764"/>
                </a:lnTo>
                <a:lnTo>
                  <a:pt x="5454507" y="182637"/>
                </a:lnTo>
                <a:lnTo>
                  <a:pt x="5498011" y="188606"/>
                </a:lnTo>
                <a:lnTo>
                  <a:pt x="5541269" y="194671"/>
                </a:lnTo>
                <a:lnTo>
                  <a:pt x="5584282" y="200832"/>
                </a:lnTo>
                <a:lnTo>
                  <a:pt x="5627049" y="207089"/>
                </a:lnTo>
                <a:lnTo>
                  <a:pt x="5669571" y="213441"/>
                </a:lnTo>
                <a:lnTo>
                  <a:pt x="5711847" y="219890"/>
                </a:lnTo>
                <a:lnTo>
                  <a:pt x="5753878" y="226435"/>
                </a:lnTo>
                <a:lnTo>
                  <a:pt x="5795663" y="233075"/>
                </a:lnTo>
                <a:lnTo>
                  <a:pt x="5837203" y="239812"/>
                </a:lnTo>
                <a:lnTo>
                  <a:pt x="5878497" y="246645"/>
                </a:lnTo>
                <a:lnTo>
                  <a:pt x="5919546" y="253573"/>
                </a:lnTo>
                <a:lnTo>
                  <a:pt x="5960349" y="260598"/>
                </a:lnTo>
                <a:lnTo>
                  <a:pt x="6000906" y="267718"/>
                </a:lnTo>
                <a:lnTo>
                  <a:pt x="6041218" y="274935"/>
                </a:lnTo>
                <a:lnTo>
                  <a:pt x="6081284" y="282247"/>
                </a:lnTo>
                <a:lnTo>
                  <a:pt x="6121105" y="289656"/>
                </a:lnTo>
                <a:lnTo>
                  <a:pt x="6160680" y="297160"/>
                </a:lnTo>
                <a:lnTo>
                  <a:pt x="6200010" y="304761"/>
                </a:lnTo>
                <a:lnTo>
                  <a:pt x="6239094" y="312457"/>
                </a:lnTo>
                <a:lnTo>
                  <a:pt x="6277933" y="320249"/>
                </a:lnTo>
                <a:lnTo>
                  <a:pt x="6316526" y="328138"/>
                </a:lnTo>
                <a:lnTo>
                  <a:pt x="6354874" y="336122"/>
                </a:lnTo>
                <a:lnTo>
                  <a:pt x="6392976" y="344202"/>
                </a:lnTo>
                <a:lnTo>
                  <a:pt x="6430832" y="352379"/>
                </a:lnTo>
                <a:lnTo>
                  <a:pt x="6468443" y="360651"/>
                </a:lnTo>
                <a:lnTo>
                  <a:pt x="6505808" y="369019"/>
                </a:lnTo>
                <a:lnTo>
                  <a:pt x="6579803" y="386043"/>
                </a:lnTo>
                <a:lnTo>
                  <a:pt x="6652815" y="403452"/>
                </a:lnTo>
                <a:lnTo>
                  <a:pt x="6724844" y="421244"/>
                </a:lnTo>
                <a:lnTo>
                  <a:pt x="6795892" y="439420"/>
                </a:lnTo>
                <a:lnTo>
                  <a:pt x="6865958" y="457980"/>
                </a:lnTo>
                <a:lnTo>
                  <a:pt x="6935041" y="476923"/>
                </a:lnTo>
                <a:lnTo>
                  <a:pt x="7003142" y="496251"/>
                </a:lnTo>
                <a:lnTo>
                  <a:pt x="7070261" y="515963"/>
                </a:lnTo>
                <a:lnTo>
                  <a:pt x="7103452" y="525962"/>
                </a:lnTo>
                <a:lnTo>
                  <a:pt x="7115528" y="529744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545592" y="4602345"/>
            <a:ext cx="134620" cy="116839"/>
          </a:xfrm>
          <a:custGeom>
            <a:avLst/>
            <a:gdLst/>
            <a:ahLst/>
            <a:cxnLst/>
            <a:rect l="l" t="t" r="r" b="b"/>
            <a:pathLst>
              <a:path w="134620" h="116839">
                <a:moveTo>
                  <a:pt x="36436" y="0"/>
                </a:moveTo>
                <a:lnTo>
                  <a:pt x="0" y="116348"/>
                </a:lnTo>
                <a:lnTo>
                  <a:pt x="134566" y="94609"/>
                </a:lnTo>
                <a:lnTo>
                  <a:pt x="364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692853" y="4584984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146685" rIns="0" bIns="0" rtlCol="0">
            <a:spAutoFit/>
          </a:bodyPr>
          <a:lstStyle/>
          <a:p>
            <a:pPr marL="412750" marR="412750" indent="101600">
              <a:lnSpc>
                <a:spcPts val="3800"/>
              </a:lnSpc>
              <a:spcBef>
                <a:spcPts val="1155"/>
              </a:spcBef>
            </a:pPr>
            <a:r>
              <a:rPr sz="3200" spc="-15" dirty="0">
                <a:latin typeface="Arial"/>
                <a:cs typeface="Arial"/>
              </a:rPr>
              <a:t>Cross-  </a:t>
            </a:r>
            <a:r>
              <a:rPr sz="3200" spc="-10" dirty="0">
                <a:latin typeface="Arial"/>
                <a:cs typeface="Arial"/>
              </a:rPr>
              <a:t>Entropy</a:t>
            </a:r>
            <a:endParaRPr sz="32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1118303" y="5219985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373248" y="5159025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19"/>
                </a:lnTo>
                <a:lnTo>
                  <a:pt x="121920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540000" y="6057900"/>
            <a:ext cx="169418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i="1" spc="40" dirty="0">
                <a:solidFill>
                  <a:srgbClr val="C82506"/>
                </a:solidFill>
                <a:latin typeface="Arial"/>
                <a:cs typeface="Arial"/>
              </a:rPr>
              <a:t>(sco</a:t>
            </a:r>
            <a:r>
              <a:rPr sz="3600" i="1" spc="-35" dirty="0">
                <a:solidFill>
                  <a:srgbClr val="C82506"/>
                </a:solidFill>
                <a:latin typeface="Arial"/>
                <a:cs typeface="Arial"/>
              </a:rPr>
              <a:t>r</a:t>
            </a:r>
            <a:r>
              <a:rPr sz="3600" i="1" spc="-5" dirty="0">
                <a:solidFill>
                  <a:srgbClr val="C82506"/>
                </a:solidFill>
                <a:latin typeface="Arial"/>
                <a:cs typeface="Arial"/>
              </a:rPr>
              <a:t>es)</a:t>
            </a:r>
            <a:endParaRPr sz="36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350000" y="6057900"/>
            <a:ext cx="283654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i="1" spc="70" dirty="0">
                <a:solidFill>
                  <a:srgbClr val="C82506"/>
                </a:solidFill>
                <a:latin typeface="Arial"/>
                <a:cs typeface="Arial"/>
              </a:rPr>
              <a:t>(p</a:t>
            </a:r>
            <a:r>
              <a:rPr sz="3600" i="1" spc="-15" dirty="0">
                <a:solidFill>
                  <a:srgbClr val="C82506"/>
                </a:solidFill>
                <a:latin typeface="Arial"/>
                <a:cs typeface="Arial"/>
              </a:rPr>
              <a:t>r</a:t>
            </a:r>
            <a:r>
              <a:rPr sz="3600" i="1" spc="30" dirty="0">
                <a:solidFill>
                  <a:srgbClr val="C82506"/>
                </a:solidFill>
                <a:latin typeface="Arial"/>
                <a:cs typeface="Arial"/>
              </a:rPr>
              <a:t>obabilities)</a:t>
            </a:r>
            <a:endParaRPr sz="36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303000" y="6057900"/>
            <a:ext cx="114300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i="1" spc="-5" dirty="0">
                <a:solidFill>
                  <a:srgbClr val="C82506"/>
                </a:solidFill>
                <a:latin typeface="Arial"/>
                <a:cs typeface="Arial"/>
              </a:rPr>
              <a:t>(loss)</a:t>
            </a:r>
            <a:endParaRPr sz="36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06400" y="6057900"/>
            <a:ext cx="134683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i="1" spc="25" dirty="0">
                <a:solidFill>
                  <a:srgbClr val="C82506"/>
                </a:solidFill>
                <a:latin typeface="Arial"/>
                <a:cs typeface="Arial"/>
              </a:rPr>
              <a:t>(input)</a:t>
            </a:r>
            <a:endParaRPr sz="3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54000" y="1460500"/>
            <a:ext cx="11148060" cy="317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62400">
              <a:lnSpc>
                <a:spcPts val="4310"/>
              </a:lnSpc>
            </a:pPr>
            <a:r>
              <a:rPr sz="3600" b="1" spc="-5" dirty="0">
                <a:latin typeface="Arial"/>
                <a:cs typeface="Arial"/>
              </a:rPr>
              <a:t>Remember</a:t>
            </a:r>
            <a:r>
              <a:rPr sz="3600" b="1" spc="-3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Softmax?</a:t>
            </a:r>
            <a:endParaRPr sz="3600">
              <a:latin typeface="Arial"/>
              <a:cs typeface="Arial"/>
            </a:endParaRPr>
          </a:p>
          <a:p>
            <a:pPr marL="1371600">
              <a:lnSpc>
                <a:spcPts val="4310"/>
              </a:lnSpc>
            </a:pPr>
            <a:r>
              <a:rPr sz="3600" b="1" spc="-35" dirty="0">
                <a:latin typeface="Arial"/>
                <a:cs typeface="Arial"/>
              </a:rPr>
              <a:t>It’s </a:t>
            </a:r>
            <a:r>
              <a:rPr sz="3600" b="1" dirty="0">
                <a:latin typeface="Arial"/>
                <a:cs typeface="Arial"/>
              </a:rPr>
              <a:t>a </a:t>
            </a:r>
            <a:r>
              <a:rPr sz="3600" b="1" spc="-5" dirty="0">
                <a:latin typeface="Arial"/>
                <a:cs typeface="Arial"/>
              </a:rPr>
              <a:t>loss function for predicting</a:t>
            </a:r>
            <a:r>
              <a:rPr sz="3600" b="1" spc="4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categories?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600" i="1" spc="45" dirty="0">
                <a:solidFill>
                  <a:srgbClr val="C82506"/>
                </a:solidFill>
                <a:latin typeface="Arial"/>
                <a:cs typeface="Arial"/>
              </a:rPr>
              <a:t>(ground </a:t>
            </a:r>
            <a:r>
              <a:rPr sz="3600" i="1" dirty="0">
                <a:solidFill>
                  <a:srgbClr val="C82506"/>
                </a:solidFill>
                <a:latin typeface="Arial"/>
                <a:cs typeface="Arial"/>
              </a:rPr>
              <a:t>truth</a:t>
            </a:r>
            <a:r>
              <a:rPr sz="3600" i="1" spc="-114" dirty="0">
                <a:solidFill>
                  <a:srgbClr val="C82506"/>
                </a:solidFill>
                <a:latin typeface="Arial"/>
                <a:cs typeface="Arial"/>
              </a:rPr>
              <a:t> </a:t>
            </a:r>
            <a:r>
              <a:rPr sz="3600" i="1" spc="25" dirty="0">
                <a:solidFill>
                  <a:srgbClr val="C82506"/>
                </a:solidFill>
                <a:latin typeface="Arial"/>
                <a:cs typeface="Arial"/>
              </a:rPr>
              <a:t>labels)</a:t>
            </a:r>
            <a:endParaRPr sz="3600">
              <a:latin typeface="Arial"/>
              <a:cs typeface="Arial"/>
            </a:endParaRPr>
          </a:p>
          <a:p>
            <a:pPr marL="655320">
              <a:lnSpc>
                <a:spcPct val="100000"/>
              </a:lnSpc>
              <a:spcBef>
                <a:spcPts val="690"/>
              </a:spcBef>
            </a:pPr>
            <a:r>
              <a:rPr sz="4650" i="1" spc="-65" dirty="0">
                <a:latin typeface="Times New Roman"/>
                <a:cs typeface="Times New Roman"/>
              </a:rPr>
              <a:t>y</a:t>
            </a:r>
            <a:r>
              <a:rPr sz="3975" i="1" spc="-97" baseline="-24109" dirty="0">
                <a:latin typeface="Times New Roman"/>
                <a:cs typeface="Times New Roman"/>
              </a:rPr>
              <a:t>i</a:t>
            </a:r>
            <a:endParaRPr sz="3975" baseline="-24109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9000" y="190500"/>
            <a:ext cx="11236325" cy="944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200" spc="10" dirty="0"/>
              <a:t>Example: </a:t>
            </a:r>
            <a:r>
              <a:rPr sz="6200" spc="-35" dirty="0"/>
              <a:t>Softmax </a:t>
            </a:r>
            <a:r>
              <a:rPr sz="6200" spc="10" dirty="0"/>
              <a:t>(for </a:t>
            </a:r>
            <a:r>
              <a:rPr sz="6200" spc="20" dirty="0"/>
              <a:t>N</a:t>
            </a:r>
            <a:r>
              <a:rPr sz="6200" spc="-10" dirty="0"/>
              <a:t> </a:t>
            </a:r>
            <a:r>
              <a:rPr sz="6200" spc="60" dirty="0"/>
              <a:t>inputs)</a:t>
            </a:r>
            <a:endParaRPr sz="6200"/>
          </a:p>
        </p:txBody>
      </p:sp>
      <p:sp>
        <p:nvSpPr>
          <p:cNvPr id="3" name="object 3"/>
          <p:cNvSpPr txBox="1"/>
          <p:nvPr/>
        </p:nvSpPr>
        <p:spPr>
          <a:xfrm>
            <a:off x="1612900" y="1460500"/>
            <a:ext cx="9789160" cy="1094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35" algn="ctr">
              <a:lnSpc>
                <a:spcPts val="4310"/>
              </a:lnSpc>
            </a:pPr>
            <a:r>
              <a:rPr sz="3600" b="1" spc="-5" dirty="0">
                <a:latin typeface="Arial"/>
                <a:cs typeface="Arial"/>
              </a:rPr>
              <a:t>Remember</a:t>
            </a:r>
            <a:r>
              <a:rPr sz="3600" b="1" spc="-3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Softmax?</a:t>
            </a:r>
            <a:endParaRPr sz="3600">
              <a:latin typeface="Arial"/>
              <a:cs typeface="Arial"/>
            </a:endParaRPr>
          </a:p>
          <a:p>
            <a:pPr algn="ctr">
              <a:lnSpc>
                <a:spcPts val="4310"/>
              </a:lnSpc>
            </a:pPr>
            <a:r>
              <a:rPr sz="3600" b="1" spc="-35" dirty="0">
                <a:latin typeface="Arial"/>
                <a:cs typeface="Arial"/>
              </a:rPr>
              <a:t>It’s </a:t>
            </a:r>
            <a:r>
              <a:rPr sz="3600" b="1" dirty="0">
                <a:latin typeface="Arial"/>
                <a:cs typeface="Arial"/>
              </a:rPr>
              <a:t>a </a:t>
            </a:r>
            <a:r>
              <a:rPr sz="3600" b="1" spc="-5" dirty="0">
                <a:latin typeface="Arial"/>
                <a:cs typeface="Arial"/>
              </a:rPr>
              <a:t>loss function for predicting</a:t>
            </a:r>
            <a:r>
              <a:rPr sz="3600" b="1" spc="4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categories?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6937" y="4776787"/>
            <a:ext cx="285115" cy="751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-25" dirty="0">
                <a:latin typeface="Times New Roman"/>
                <a:cs typeface="Times New Roman"/>
              </a:rPr>
              <a:t>x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5567" y="5178425"/>
            <a:ext cx="11938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50" i="1" dirty="0">
                <a:latin typeface="Times New Roman"/>
                <a:cs typeface="Times New Roman"/>
              </a:rPr>
              <a:t>i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50049" y="5205432"/>
            <a:ext cx="267970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04993" y="514447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0" y="0"/>
                </a:moveTo>
                <a:lnTo>
                  <a:pt x="0" y="121920"/>
                </a:lnTo>
                <a:lnTo>
                  <a:pt x="121919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13357" y="5205432"/>
            <a:ext cx="267970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68302" y="514447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0" y="0"/>
                </a:moveTo>
                <a:lnTo>
                  <a:pt x="0" y="121920"/>
                </a:lnTo>
                <a:lnTo>
                  <a:pt x="121919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74797" y="5205432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29742" y="514447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34988" y="5205432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89933" y="514447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337791" y="4764087"/>
            <a:ext cx="257810" cy="751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15" dirty="0">
                <a:latin typeface="Times New Roman"/>
                <a:cs typeface="Times New Roman"/>
              </a:rPr>
              <a:t>s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64298" y="5165725"/>
            <a:ext cx="121285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50" i="1" spc="15" dirty="0">
                <a:latin typeface="Times New Roman"/>
                <a:cs typeface="Times New Roman"/>
              </a:rPr>
              <a:t>i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80569" y="4764087"/>
            <a:ext cx="324485" cy="751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25" dirty="0">
                <a:latin typeface="Times New Roman"/>
                <a:cs typeface="Times New Roman"/>
              </a:rPr>
              <a:t>p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970166" y="5165725"/>
            <a:ext cx="12192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50" i="1" spc="20" dirty="0">
                <a:latin typeface="Times New Roman"/>
                <a:cs typeface="Times New Roman"/>
              </a:rPr>
              <a:t>i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545452" y="4570432"/>
            <a:ext cx="2252345" cy="1270000"/>
          </a:xfrm>
          <a:custGeom>
            <a:avLst/>
            <a:gdLst/>
            <a:ahLst/>
            <a:cxnLst/>
            <a:rect l="l" t="t" r="r" b="b"/>
            <a:pathLst>
              <a:path w="2252345" h="1270000">
                <a:moveTo>
                  <a:pt x="0" y="0"/>
                </a:moveTo>
                <a:lnTo>
                  <a:pt x="2251801" y="0"/>
                </a:lnTo>
                <a:lnTo>
                  <a:pt x="2251801" y="1270000"/>
                </a:lnTo>
                <a:lnTo>
                  <a:pt x="0" y="1270000"/>
                </a:ln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545452" y="4570432"/>
            <a:ext cx="2252345" cy="12700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500">
              <a:latin typeface="Times New Roman"/>
              <a:cs typeface="Times New Roman"/>
            </a:endParaRPr>
          </a:p>
          <a:p>
            <a:pPr marL="381635">
              <a:lnSpc>
                <a:spcPct val="100000"/>
              </a:lnSpc>
            </a:pPr>
            <a:r>
              <a:rPr sz="3200" spc="-30" dirty="0">
                <a:latin typeface="Arial"/>
                <a:cs typeface="Arial"/>
              </a:rPr>
              <a:t>Softmax</a:t>
            </a:r>
            <a:endParaRPr sz="3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226359" y="5205432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81304" y="514447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1758002" y="4764087"/>
            <a:ext cx="358140" cy="751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30" dirty="0">
                <a:latin typeface="Times New Roman"/>
                <a:cs typeface="Times New Roman"/>
              </a:rPr>
              <a:t>L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083409" y="5165725"/>
            <a:ext cx="12192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50" i="1" spc="20" dirty="0">
                <a:latin typeface="Times New Roman"/>
                <a:cs typeface="Times New Roman"/>
              </a:rPr>
              <a:t>i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96937" y="3798887"/>
            <a:ext cx="285115" cy="751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-25" dirty="0">
                <a:latin typeface="Times New Roman"/>
                <a:cs typeface="Times New Roman"/>
              </a:rPr>
              <a:t>y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43396" y="4200525"/>
            <a:ext cx="11938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50" i="1" dirty="0">
                <a:latin typeface="Times New Roman"/>
                <a:cs typeface="Times New Roman"/>
              </a:rPr>
              <a:t>i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460402" y="4134574"/>
            <a:ext cx="7115809" cy="530225"/>
          </a:xfrm>
          <a:custGeom>
            <a:avLst/>
            <a:gdLst/>
            <a:ahLst/>
            <a:cxnLst/>
            <a:rect l="l" t="t" r="r" b="b"/>
            <a:pathLst>
              <a:path w="7115809" h="530225">
                <a:moveTo>
                  <a:pt x="0" y="63256"/>
                </a:moveTo>
                <a:lnTo>
                  <a:pt x="67566" y="59820"/>
                </a:lnTo>
                <a:lnTo>
                  <a:pt x="134888" y="56479"/>
                </a:lnTo>
                <a:lnTo>
                  <a:pt x="201964" y="53234"/>
                </a:lnTo>
                <a:lnTo>
                  <a:pt x="268794" y="50086"/>
                </a:lnTo>
                <a:lnTo>
                  <a:pt x="335379" y="47033"/>
                </a:lnTo>
                <a:lnTo>
                  <a:pt x="401718" y="44076"/>
                </a:lnTo>
                <a:lnTo>
                  <a:pt x="467812" y="41216"/>
                </a:lnTo>
                <a:lnTo>
                  <a:pt x="533660" y="38451"/>
                </a:lnTo>
                <a:lnTo>
                  <a:pt x="599263" y="35782"/>
                </a:lnTo>
                <a:lnTo>
                  <a:pt x="664620" y="33210"/>
                </a:lnTo>
                <a:lnTo>
                  <a:pt x="729732" y="30733"/>
                </a:lnTo>
                <a:lnTo>
                  <a:pt x="794598" y="28352"/>
                </a:lnTo>
                <a:lnTo>
                  <a:pt x="859218" y="26067"/>
                </a:lnTo>
                <a:lnTo>
                  <a:pt x="923593" y="23878"/>
                </a:lnTo>
                <a:lnTo>
                  <a:pt x="987722" y="21785"/>
                </a:lnTo>
                <a:lnTo>
                  <a:pt x="1051606" y="19788"/>
                </a:lnTo>
                <a:lnTo>
                  <a:pt x="1115245" y="17887"/>
                </a:lnTo>
                <a:lnTo>
                  <a:pt x="1178637" y="16082"/>
                </a:lnTo>
                <a:lnTo>
                  <a:pt x="1241785" y="14373"/>
                </a:lnTo>
                <a:lnTo>
                  <a:pt x="1304686" y="12760"/>
                </a:lnTo>
                <a:lnTo>
                  <a:pt x="1367343" y="11243"/>
                </a:lnTo>
                <a:lnTo>
                  <a:pt x="1429753" y="9822"/>
                </a:lnTo>
                <a:lnTo>
                  <a:pt x="1491918" y="8497"/>
                </a:lnTo>
                <a:lnTo>
                  <a:pt x="1553838" y="7268"/>
                </a:lnTo>
                <a:lnTo>
                  <a:pt x="1615512" y="6135"/>
                </a:lnTo>
                <a:lnTo>
                  <a:pt x="1676940" y="5097"/>
                </a:lnTo>
                <a:lnTo>
                  <a:pt x="1738123" y="4156"/>
                </a:lnTo>
                <a:lnTo>
                  <a:pt x="1799061" y="3311"/>
                </a:lnTo>
                <a:lnTo>
                  <a:pt x="1859752" y="2562"/>
                </a:lnTo>
                <a:lnTo>
                  <a:pt x="1920199" y="1908"/>
                </a:lnTo>
                <a:lnTo>
                  <a:pt x="1980399" y="1351"/>
                </a:lnTo>
                <a:lnTo>
                  <a:pt x="2040355" y="890"/>
                </a:lnTo>
                <a:lnTo>
                  <a:pt x="2100064" y="524"/>
                </a:lnTo>
                <a:lnTo>
                  <a:pt x="2159529" y="255"/>
                </a:lnTo>
                <a:lnTo>
                  <a:pt x="2218747" y="81"/>
                </a:lnTo>
                <a:lnTo>
                  <a:pt x="2277720" y="4"/>
                </a:lnTo>
                <a:lnTo>
                  <a:pt x="2336448" y="23"/>
                </a:lnTo>
                <a:lnTo>
                  <a:pt x="2394930" y="137"/>
                </a:lnTo>
                <a:lnTo>
                  <a:pt x="2453166" y="347"/>
                </a:lnTo>
                <a:lnTo>
                  <a:pt x="2511157" y="654"/>
                </a:lnTo>
                <a:lnTo>
                  <a:pt x="2568902" y="1056"/>
                </a:lnTo>
                <a:lnTo>
                  <a:pt x="2626402" y="1555"/>
                </a:lnTo>
                <a:lnTo>
                  <a:pt x="2683656" y="2149"/>
                </a:lnTo>
                <a:lnTo>
                  <a:pt x="2740665" y="2839"/>
                </a:lnTo>
                <a:lnTo>
                  <a:pt x="2797428" y="3626"/>
                </a:lnTo>
                <a:lnTo>
                  <a:pt x="2853946" y="4508"/>
                </a:lnTo>
                <a:lnTo>
                  <a:pt x="2910218" y="5486"/>
                </a:lnTo>
                <a:lnTo>
                  <a:pt x="2966245" y="6560"/>
                </a:lnTo>
                <a:lnTo>
                  <a:pt x="3022026" y="7731"/>
                </a:lnTo>
                <a:lnTo>
                  <a:pt x="3077561" y="8997"/>
                </a:lnTo>
                <a:lnTo>
                  <a:pt x="3132851" y="10359"/>
                </a:lnTo>
                <a:lnTo>
                  <a:pt x="3187895" y="11817"/>
                </a:lnTo>
                <a:lnTo>
                  <a:pt x="3242694" y="13371"/>
                </a:lnTo>
                <a:lnTo>
                  <a:pt x="3297247" y="15021"/>
                </a:lnTo>
                <a:lnTo>
                  <a:pt x="3351555" y="16767"/>
                </a:lnTo>
                <a:lnTo>
                  <a:pt x="3405617" y="18609"/>
                </a:lnTo>
                <a:lnTo>
                  <a:pt x="3459434" y="20547"/>
                </a:lnTo>
                <a:lnTo>
                  <a:pt x="3513005" y="22581"/>
                </a:lnTo>
                <a:lnTo>
                  <a:pt x="3566331" y="24711"/>
                </a:lnTo>
                <a:lnTo>
                  <a:pt x="3619411" y="26937"/>
                </a:lnTo>
                <a:lnTo>
                  <a:pt x="3672245" y="29259"/>
                </a:lnTo>
                <a:lnTo>
                  <a:pt x="3724834" y="31677"/>
                </a:lnTo>
                <a:lnTo>
                  <a:pt x="3777178" y="34190"/>
                </a:lnTo>
                <a:lnTo>
                  <a:pt x="3829276" y="36800"/>
                </a:lnTo>
                <a:lnTo>
                  <a:pt x="3881128" y="39506"/>
                </a:lnTo>
                <a:lnTo>
                  <a:pt x="3932735" y="42308"/>
                </a:lnTo>
                <a:lnTo>
                  <a:pt x="3984096" y="45205"/>
                </a:lnTo>
                <a:lnTo>
                  <a:pt x="4035212" y="48199"/>
                </a:lnTo>
                <a:lnTo>
                  <a:pt x="4086082" y="51289"/>
                </a:lnTo>
                <a:lnTo>
                  <a:pt x="4136707" y="54474"/>
                </a:lnTo>
                <a:lnTo>
                  <a:pt x="4187086" y="57756"/>
                </a:lnTo>
                <a:lnTo>
                  <a:pt x="4237219" y="61134"/>
                </a:lnTo>
                <a:lnTo>
                  <a:pt x="4287107" y="64607"/>
                </a:lnTo>
                <a:lnTo>
                  <a:pt x="4336750" y="68177"/>
                </a:lnTo>
                <a:lnTo>
                  <a:pt x="4386147" y="71842"/>
                </a:lnTo>
                <a:lnTo>
                  <a:pt x="4435298" y="75604"/>
                </a:lnTo>
                <a:lnTo>
                  <a:pt x="4484204" y="79461"/>
                </a:lnTo>
                <a:lnTo>
                  <a:pt x="4532864" y="83414"/>
                </a:lnTo>
                <a:lnTo>
                  <a:pt x="4581279" y="87464"/>
                </a:lnTo>
                <a:lnTo>
                  <a:pt x="4629448" y="91609"/>
                </a:lnTo>
                <a:lnTo>
                  <a:pt x="4677372" y="95851"/>
                </a:lnTo>
                <a:lnTo>
                  <a:pt x="4725050" y="100188"/>
                </a:lnTo>
                <a:lnTo>
                  <a:pt x="4772483" y="104621"/>
                </a:lnTo>
                <a:lnTo>
                  <a:pt x="4819670" y="109150"/>
                </a:lnTo>
                <a:lnTo>
                  <a:pt x="4866611" y="113776"/>
                </a:lnTo>
                <a:lnTo>
                  <a:pt x="4913307" y="118497"/>
                </a:lnTo>
                <a:lnTo>
                  <a:pt x="4959758" y="123314"/>
                </a:lnTo>
                <a:lnTo>
                  <a:pt x="5005963" y="128227"/>
                </a:lnTo>
                <a:lnTo>
                  <a:pt x="5051922" y="133236"/>
                </a:lnTo>
                <a:lnTo>
                  <a:pt x="5097636" y="138341"/>
                </a:lnTo>
                <a:lnTo>
                  <a:pt x="5143104" y="143543"/>
                </a:lnTo>
                <a:lnTo>
                  <a:pt x="5188327" y="148840"/>
                </a:lnTo>
                <a:lnTo>
                  <a:pt x="5233304" y="154233"/>
                </a:lnTo>
                <a:lnTo>
                  <a:pt x="5278036" y="159722"/>
                </a:lnTo>
                <a:lnTo>
                  <a:pt x="5322522" y="165307"/>
                </a:lnTo>
                <a:lnTo>
                  <a:pt x="5366762" y="170987"/>
                </a:lnTo>
                <a:lnTo>
                  <a:pt x="5410757" y="176764"/>
                </a:lnTo>
                <a:lnTo>
                  <a:pt x="5454507" y="182637"/>
                </a:lnTo>
                <a:lnTo>
                  <a:pt x="5498011" y="188606"/>
                </a:lnTo>
                <a:lnTo>
                  <a:pt x="5541269" y="194671"/>
                </a:lnTo>
                <a:lnTo>
                  <a:pt x="5584282" y="200832"/>
                </a:lnTo>
                <a:lnTo>
                  <a:pt x="5627049" y="207089"/>
                </a:lnTo>
                <a:lnTo>
                  <a:pt x="5669571" y="213441"/>
                </a:lnTo>
                <a:lnTo>
                  <a:pt x="5711847" y="219890"/>
                </a:lnTo>
                <a:lnTo>
                  <a:pt x="5753878" y="226435"/>
                </a:lnTo>
                <a:lnTo>
                  <a:pt x="5795663" y="233075"/>
                </a:lnTo>
                <a:lnTo>
                  <a:pt x="5837203" y="239812"/>
                </a:lnTo>
                <a:lnTo>
                  <a:pt x="5878497" y="246645"/>
                </a:lnTo>
                <a:lnTo>
                  <a:pt x="5919546" y="253573"/>
                </a:lnTo>
                <a:lnTo>
                  <a:pt x="5960349" y="260598"/>
                </a:lnTo>
                <a:lnTo>
                  <a:pt x="6000906" y="267718"/>
                </a:lnTo>
                <a:lnTo>
                  <a:pt x="6041218" y="274935"/>
                </a:lnTo>
                <a:lnTo>
                  <a:pt x="6081284" y="282247"/>
                </a:lnTo>
                <a:lnTo>
                  <a:pt x="6121105" y="289656"/>
                </a:lnTo>
                <a:lnTo>
                  <a:pt x="6160680" y="297160"/>
                </a:lnTo>
                <a:lnTo>
                  <a:pt x="6200010" y="304761"/>
                </a:lnTo>
                <a:lnTo>
                  <a:pt x="6239094" y="312457"/>
                </a:lnTo>
                <a:lnTo>
                  <a:pt x="6277933" y="320249"/>
                </a:lnTo>
                <a:lnTo>
                  <a:pt x="6316526" y="328138"/>
                </a:lnTo>
                <a:lnTo>
                  <a:pt x="6354874" y="336122"/>
                </a:lnTo>
                <a:lnTo>
                  <a:pt x="6392976" y="344202"/>
                </a:lnTo>
                <a:lnTo>
                  <a:pt x="6430832" y="352379"/>
                </a:lnTo>
                <a:lnTo>
                  <a:pt x="6468443" y="360651"/>
                </a:lnTo>
                <a:lnTo>
                  <a:pt x="6505808" y="369019"/>
                </a:lnTo>
                <a:lnTo>
                  <a:pt x="6579803" y="386043"/>
                </a:lnTo>
                <a:lnTo>
                  <a:pt x="6652815" y="403452"/>
                </a:lnTo>
                <a:lnTo>
                  <a:pt x="6724844" y="421244"/>
                </a:lnTo>
                <a:lnTo>
                  <a:pt x="6795892" y="439420"/>
                </a:lnTo>
                <a:lnTo>
                  <a:pt x="6865958" y="457980"/>
                </a:lnTo>
                <a:lnTo>
                  <a:pt x="6935041" y="476923"/>
                </a:lnTo>
                <a:lnTo>
                  <a:pt x="7003142" y="496251"/>
                </a:lnTo>
                <a:lnTo>
                  <a:pt x="7070261" y="515963"/>
                </a:lnTo>
                <a:lnTo>
                  <a:pt x="7103452" y="525962"/>
                </a:lnTo>
                <a:lnTo>
                  <a:pt x="7115528" y="529744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545592" y="4602345"/>
            <a:ext cx="134620" cy="116839"/>
          </a:xfrm>
          <a:custGeom>
            <a:avLst/>
            <a:gdLst/>
            <a:ahLst/>
            <a:cxnLst/>
            <a:rect l="l" t="t" r="r" b="b"/>
            <a:pathLst>
              <a:path w="134620" h="116839">
                <a:moveTo>
                  <a:pt x="36436" y="0"/>
                </a:moveTo>
                <a:lnTo>
                  <a:pt x="0" y="116348"/>
                </a:lnTo>
                <a:lnTo>
                  <a:pt x="134566" y="94609"/>
                </a:lnTo>
                <a:lnTo>
                  <a:pt x="364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692853" y="4584984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146685" rIns="0" bIns="0" rtlCol="0">
            <a:spAutoFit/>
          </a:bodyPr>
          <a:lstStyle/>
          <a:p>
            <a:pPr marL="412750" marR="412750" indent="101600">
              <a:lnSpc>
                <a:spcPts val="3800"/>
              </a:lnSpc>
              <a:spcBef>
                <a:spcPts val="1155"/>
              </a:spcBef>
            </a:pPr>
            <a:r>
              <a:rPr sz="3200" spc="-15" dirty="0">
                <a:latin typeface="Arial"/>
                <a:cs typeface="Arial"/>
              </a:rPr>
              <a:t>Cross-  </a:t>
            </a:r>
            <a:r>
              <a:rPr sz="3200" spc="-10" dirty="0">
                <a:latin typeface="Arial"/>
                <a:cs typeface="Arial"/>
              </a:rPr>
              <a:t>Entropy</a:t>
            </a:r>
            <a:endParaRPr sz="32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1118303" y="5219985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373248" y="5159025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19"/>
                </a:lnTo>
                <a:lnTo>
                  <a:pt x="121920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540000" y="6057900"/>
            <a:ext cx="169418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i="1" spc="40" dirty="0">
                <a:solidFill>
                  <a:srgbClr val="C82506"/>
                </a:solidFill>
                <a:latin typeface="Arial"/>
                <a:cs typeface="Arial"/>
              </a:rPr>
              <a:t>(sco</a:t>
            </a:r>
            <a:r>
              <a:rPr sz="3600" i="1" spc="-35" dirty="0">
                <a:solidFill>
                  <a:srgbClr val="C82506"/>
                </a:solidFill>
                <a:latin typeface="Arial"/>
                <a:cs typeface="Arial"/>
              </a:rPr>
              <a:t>r</a:t>
            </a:r>
            <a:r>
              <a:rPr sz="3600" i="1" spc="-5" dirty="0">
                <a:solidFill>
                  <a:srgbClr val="C82506"/>
                </a:solidFill>
                <a:latin typeface="Arial"/>
                <a:cs typeface="Arial"/>
              </a:rPr>
              <a:t>es)</a:t>
            </a:r>
            <a:endParaRPr sz="3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350000" y="6057900"/>
            <a:ext cx="283654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i="1" spc="70" dirty="0">
                <a:solidFill>
                  <a:srgbClr val="C82506"/>
                </a:solidFill>
                <a:latin typeface="Arial"/>
                <a:cs typeface="Arial"/>
              </a:rPr>
              <a:t>(p</a:t>
            </a:r>
            <a:r>
              <a:rPr sz="3600" i="1" spc="-15" dirty="0">
                <a:solidFill>
                  <a:srgbClr val="C82506"/>
                </a:solidFill>
                <a:latin typeface="Arial"/>
                <a:cs typeface="Arial"/>
              </a:rPr>
              <a:t>r</a:t>
            </a:r>
            <a:r>
              <a:rPr sz="3600" i="1" spc="30" dirty="0">
                <a:solidFill>
                  <a:srgbClr val="C82506"/>
                </a:solidFill>
                <a:latin typeface="Arial"/>
                <a:cs typeface="Arial"/>
              </a:rPr>
              <a:t>obabilities)</a:t>
            </a:r>
            <a:endParaRPr sz="36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303000" y="6057900"/>
            <a:ext cx="114300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i="1" spc="-5" dirty="0">
                <a:solidFill>
                  <a:srgbClr val="C82506"/>
                </a:solidFill>
                <a:latin typeface="Arial"/>
                <a:cs typeface="Arial"/>
              </a:rPr>
              <a:t>(loss)</a:t>
            </a:r>
            <a:endParaRPr sz="36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06400" y="6057900"/>
            <a:ext cx="134683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i="1" spc="25" dirty="0">
                <a:solidFill>
                  <a:srgbClr val="C82506"/>
                </a:solidFill>
                <a:latin typeface="Arial"/>
                <a:cs typeface="Arial"/>
              </a:rPr>
              <a:t>(input)</a:t>
            </a:r>
            <a:endParaRPr sz="36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54000" y="3162300"/>
            <a:ext cx="418401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i="1" spc="45" dirty="0">
                <a:solidFill>
                  <a:srgbClr val="C82506"/>
                </a:solidFill>
                <a:latin typeface="Arial"/>
                <a:cs typeface="Arial"/>
              </a:rPr>
              <a:t>(ground </a:t>
            </a:r>
            <a:r>
              <a:rPr sz="3600" i="1" dirty="0">
                <a:solidFill>
                  <a:srgbClr val="C82506"/>
                </a:solidFill>
                <a:latin typeface="Arial"/>
                <a:cs typeface="Arial"/>
              </a:rPr>
              <a:t>truth</a:t>
            </a:r>
            <a:r>
              <a:rPr sz="3600" i="1" spc="-114" dirty="0">
                <a:solidFill>
                  <a:srgbClr val="C82506"/>
                </a:solidFill>
                <a:latin typeface="Arial"/>
                <a:cs typeface="Arial"/>
              </a:rPr>
              <a:t> </a:t>
            </a:r>
            <a:r>
              <a:rPr sz="3600" i="1" spc="25" dirty="0">
                <a:solidFill>
                  <a:srgbClr val="C82506"/>
                </a:solidFill>
                <a:latin typeface="Arial"/>
                <a:cs typeface="Arial"/>
              </a:rPr>
              <a:t>labels)</a:t>
            </a:r>
            <a:endParaRPr sz="36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661400" y="3055620"/>
            <a:ext cx="3947160" cy="1101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85800">
              <a:lnSpc>
                <a:spcPts val="4300"/>
              </a:lnSpc>
            </a:pPr>
            <a:r>
              <a:rPr sz="3600" spc="-15" dirty="0">
                <a:solidFill>
                  <a:srgbClr val="C82506"/>
                </a:solidFill>
                <a:latin typeface="Arial"/>
                <a:cs typeface="Arial"/>
              </a:rPr>
              <a:t>(here, </a:t>
            </a:r>
            <a:r>
              <a:rPr sz="3600" spc="130" dirty="0">
                <a:solidFill>
                  <a:srgbClr val="C82506"/>
                </a:solidFill>
                <a:latin typeface="Arial"/>
                <a:cs typeface="Arial"/>
              </a:rPr>
              <a:t>“i” </a:t>
            </a:r>
            <a:r>
              <a:rPr sz="3600" spc="-25" dirty="0">
                <a:solidFill>
                  <a:srgbClr val="C82506"/>
                </a:solidFill>
                <a:latin typeface="Arial"/>
                <a:cs typeface="Arial"/>
              </a:rPr>
              <a:t>are  </a:t>
            </a:r>
            <a:r>
              <a:rPr sz="3600" spc="5" dirty="0">
                <a:solidFill>
                  <a:srgbClr val="C82506"/>
                </a:solidFill>
                <a:latin typeface="Arial"/>
                <a:cs typeface="Arial"/>
              </a:rPr>
              <a:t>different</a:t>
            </a:r>
            <a:r>
              <a:rPr sz="3600" spc="-65" dirty="0">
                <a:solidFill>
                  <a:srgbClr val="C82506"/>
                </a:solidFill>
                <a:latin typeface="Arial"/>
                <a:cs typeface="Arial"/>
              </a:rPr>
              <a:t> </a:t>
            </a:r>
            <a:r>
              <a:rPr sz="3600" spc="20" dirty="0">
                <a:solidFill>
                  <a:srgbClr val="C82506"/>
                </a:solidFill>
                <a:latin typeface="Arial"/>
                <a:cs typeface="Arial"/>
              </a:rPr>
              <a:t>examples)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9000" y="190500"/>
            <a:ext cx="11236325" cy="944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200" spc="10" dirty="0"/>
              <a:t>Example: </a:t>
            </a:r>
            <a:r>
              <a:rPr sz="6200" spc="-35" dirty="0"/>
              <a:t>Softmax </a:t>
            </a:r>
            <a:r>
              <a:rPr sz="6200" spc="10" dirty="0"/>
              <a:t>(for </a:t>
            </a:r>
            <a:r>
              <a:rPr sz="6200" spc="20" dirty="0"/>
              <a:t>N</a:t>
            </a:r>
            <a:r>
              <a:rPr sz="6200" spc="-10" dirty="0"/>
              <a:t> </a:t>
            </a:r>
            <a:r>
              <a:rPr sz="6200" spc="60" dirty="0"/>
              <a:t>inputs)</a:t>
            </a:r>
            <a:endParaRPr sz="6200"/>
          </a:p>
        </p:txBody>
      </p:sp>
      <p:sp>
        <p:nvSpPr>
          <p:cNvPr id="3" name="object 3"/>
          <p:cNvSpPr txBox="1"/>
          <p:nvPr/>
        </p:nvSpPr>
        <p:spPr>
          <a:xfrm>
            <a:off x="1612900" y="1460500"/>
            <a:ext cx="9789160" cy="1094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35" algn="ctr">
              <a:lnSpc>
                <a:spcPts val="4310"/>
              </a:lnSpc>
            </a:pPr>
            <a:r>
              <a:rPr sz="3600" b="1" spc="-5" dirty="0">
                <a:latin typeface="Arial"/>
                <a:cs typeface="Arial"/>
              </a:rPr>
              <a:t>Remember</a:t>
            </a:r>
            <a:r>
              <a:rPr sz="3600" b="1" spc="-3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Softmax?</a:t>
            </a:r>
            <a:endParaRPr sz="3600">
              <a:latin typeface="Arial"/>
              <a:cs typeface="Arial"/>
            </a:endParaRPr>
          </a:p>
          <a:p>
            <a:pPr algn="ctr">
              <a:lnSpc>
                <a:spcPts val="4310"/>
              </a:lnSpc>
            </a:pPr>
            <a:r>
              <a:rPr sz="3600" b="1" spc="-35" dirty="0">
                <a:latin typeface="Arial"/>
                <a:cs typeface="Arial"/>
              </a:rPr>
              <a:t>It’s </a:t>
            </a:r>
            <a:r>
              <a:rPr sz="3600" b="1" dirty="0">
                <a:latin typeface="Arial"/>
                <a:cs typeface="Arial"/>
              </a:rPr>
              <a:t>a </a:t>
            </a:r>
            <a:r>
              <a:rPr sz="3600" b="1" spc="-5" dirty="0">
                <a:latin typeface="Arial"/>
                <a:cs typeface="Arial"/>
              </a:rPr>
              <a:t>loss function for predicting</a:t>
            </a:r>
            <a:r>
              <a:rPr sz="3600" b="1" spc="4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categories?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1671" y="7401278"/>
            <a:ext cx="1192530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480"/>
              </a:lnSpc>
            </a:pPr>
            <a:r>
              <a:rPr sz="7050" i="1" spc="52" baseline="13593" dirty="0">
                <a:latin typeface="Times New Roman"/>
                <a:cs typeface="Times New Roman"/>
              </a:rPr>
              <a:t>p</a:t>
            </a:r>
            <a:r>
              <a:rPr sz="2700" i="1" spc="35" dirty="0">
                <a:latin typeface="Times New Roman"/>
                <a:cs typeface="Times New Roman"/>
              </a:rPr>
              <a:t>i</a:t>
            </a:r>
            <a:r>
              <a:rPr sz="2700" spc="35" dirty="0">
                <a:latin typeface="Times New Roman"/>
                <a:cs typeface="Times New Roman"/>
              </a:rPr>
              <a:t>, </a:t>
            </a:r>
            <a:r>
              <a:rPr sz="2700" i="1" dirty="0">
                <a:latin typeface="Times New Roman"/>
                <a:cs typeface="Times New Roman"/>
              </a:rPr>
              <a:t>j</a:t>
            </a:r>
            <a:r>
              <a:rPr sz="2700" i="1" spc="-165" dirty="0">
                <a:latin typeface="Times New Roman"/>
                <a:cs typeface="Times New Roman"/>
              </a:rPr>
              <a:t> </a:t>
            </a:r>
            <a:r>
              <a:rPr sz="7050" spc="-15" baseline="13593" dirty="0">
                <a:latin typeface="Symbol"/>
                <a:cs typeface="Symbol"/>
              </a:rPr>
              <a:t></a:t>
            </a:r>
            <a:endParaRPr sz="7050" baseline="13593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37920" y="7664591"/>
            <a:ext cx="159385" cy="441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i="1" dirty="0">
                <a:latin typeface="Times New Roman"/>
                <a:cs typeface="Times New Roman"/>
              </a:rPr>
              <a:t>s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68095" y="7845212"/>
            <a:ext cx="303530" cy="323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i="1" dirty="0">
                <a:latin typeface="Times New Roman"/>
                <a:cs typeface="Times New Roman"/>
              </a:rPr>
              <a:t>i</a:t>
            </a:r>
            <a:r>
              <a:rPr sz="1950" i="1" spc="-360" dirty="0">
                <a:latin typeface="Times New Roman"/>
                <a:cs typeface="Times New Roman"/>
              </a:rPr>
              <a:t> </a:t>
            </a:r>
            <a:r>
              <a:rPr sz="1950" spc="30" dirty="0">
                <a:latin typeface="Times New Roman"/>
                <a:cs typeface="Times New Roman"/>
              </a:rPr>
              <a:t>,</a:t>
            </a:r>
            <a:r>
              <a:rPr sz="1950" i="1" spc="30" dirty="0">
                <a:latin typeface="Times New Roman"/>
                <a:cs typeface="Times New Roman"/>
              </a:rPr>
              <a:t>k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41462" y="7416517"/>
            <a:ext cx="1003935" cy="1282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0" spc="30" baseline="-7539" dirty="0">
                <a:latin typeface="Symbol"/>
                <a:cs typeface="Symbol"/>
              </a:rPr>
              <a:t></a:t>
            </a:r>
            <a:r>
              <a:rPr sz="10500" spc="-1860" baseline="-7539" dirty="0">
                <a:latin typeface="Times New Roman"/>
                <a:cs typeface="Times New Roman"/>
              </a:rPr>
              <a:t> </a:t>
            </a:r>
            <a:r>
              <a:rPr sz="4700" i="1" spc="-10" dirty="0">
                <a:latin typeface="Times New Roman"/>
                <a:cs typeface="Times New Roman"/>
              </a:rPr>
              <a:t>e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26267" y="7688509"/>
            <a:ext cx="1554480" cy="0"/>
          </a:xfrm>
          <a:custGeom>
            <a:avLst/>
            <a:gdLst/>
            <a:ahLst/>
            <a:cxnLst/>
            <a:rect l="l" t="t" r="r" b="b"/>
            <a:pathLst>
              <a:path w="1554479">
                <a:moveTo>
                  <a:pt x="0" y="0"/>
                </a:moveTo>
                <a:lnTo>
                  <a:pt x="1554351" y="0"/>
                </a:lnTo>
              </a:path>
            </a:pathLst>
          </a:custGeom>
          <a:ln w="294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52500" y="8536940"/>
            <a:ext cx="1981835" cy="9791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0534" algn="ctr">
              <a:lnSpc>
                <a:spcPts val="3210"/>
              </a:lnSpc>
            </a:pPr>
            <a:r>
              <a:rPr sz="2700" i="1" dirty="0">
                <a:latin typeface="Times New Roman"/>
                <a:cs typeface="Times New Roman"/>
              </a:rPr>
              <a:t>k</a:t>
            </a: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ts val="4290"/>
              </a:lnSpc>
            </a:pPr>
            <a:r>
              <a:rPr sz="3600" spc="-25" dirty="0">
                <a:latin typeface="Arial"/>
                <a:cs typeface="Arial"/>
              </a:rPr>
              <a:t>(Softmax)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6937" y="4776787"/>
            <a:ext cx="285115" cy="751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-25" dirty="0">
                <a:latin typeface="Times New Roman"/>
                <a:cs typeface="Times New Roman"/>
              </a:rPr>
              <a:t>x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55567" y="5178425"/>
            <a:ext cx="11938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50" i="1" dirty="0">
                <a:latin typeface="Times New Roman"/>
                <a:cs typeface="Times New Roman"/>
              </a:rPr>
              <a:t>i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750049" y="5205432"/>
            <a:ext cx="267970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04993" y="514447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0" y="0"/>
                </a:moveTo>
                <a:lnTo>
                  <a:pt x="0" y="121920"/>
                </a:lnTo>
                <a:lnTo>
                  <a:pt x="121919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13357" y="5205432"/>
            <a:ext cx="267970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68302" y="514447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0" y="0"/>
                </a:moveTo>
                <a:lnTo>
                  <a:pt x="0" y="121920"/>
                </a:lnTo>
                <a:lnTo>
                  <a:pt x="121919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74797" y="5205432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29742" y="514447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34988" y="5205432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89933" y="514447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337791" y="4764087"/>
            <a:ext cx="257810" cy="751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15" dirty="0">
                <a:latin typeface="Times New Roman"/>
                <a:cs typeface="Times New Roman"/>
              </a:rPr>
              <a:t>s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64298" y="5165725"/>
            <a:ext cx="121285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50" i="1" spc="15" dirty="0">
                <a:latin typeface="Times New Roman"/>
                <a:cs typeface="Times New Roman"/>
              </a:rPr>
              <a:t>i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680569" y="4764087"/>
            <a:ext cx="324485" cy="751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25" dirty="0">
                <a:latin typeface="Times New Roman"/>
                <a:cs typeface="Times New Roman"/>
              </a:rPr>
              <a:t>p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970166" y="5165725"/>
            <a:ext cx="12192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50" i="1" spc="20" dirty="0">
                <a:latin typeface="Times New Roman"/>
                <a:cs typeface="Times New Roman"/>
              </a:rPr>
              <a:t>i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545452" y="4570432"/>
            <a:ext cx="2252345" cy="1270000"/>
          </a:xfrm>
          <a:custGeom>
            <a:avLst/>
            <a:gdLst/>
            <a:ahLst/>
            <a:cxnLst/>
            <a:rect l="l" t="t" r="r" b="b"/>
            <a:pathLst>
              <a:path w="2252345" h="1270000">
                <a:moveTo>
                  <a:pt x="0" y="0"/>
                </a:moveTo>
                <a:lnTo>
                  <a:pt x="2251801" y="0"/>
                </a:lnTo>
                <a:lnTo>
                  <a:pt x="2251801" y="1270000"/>
                </a:lnTo>
                <a:lnTo>
                  <a:pt x="0" y="1270000"/>
                </a:ln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545452" y="4570432"/>
            <a:ext cx="2252345" cy="12700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500">
              <a:latin typeface="Times New Roman"/>
              <a:cs typeface="Times New Roman"/>
            </a:endParaRPr>
          </a:p>
          <a:p>
            <a:pPr marL="381635">
              <a:lnSpc>
                <a:spcPct val="100000"/>
              </a:lnSpc>
            </a:pPr>
            <a:r>
              <a:rPr sz="3200" spc="-30" dirty="0">
                <a:latin typeface="Arial"/>
                <a:cs typeface="Arial"/>
              </a:rPr>
              <a:t>Softmax</a:t>
            </a:r>
            <a:endParaRPr sz="32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226359" y="5205432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481304" y="514447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1758002" y="4764087"/>
            <a:ext cx="358140" cy="751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30" dirty="0">
                <a:latin typeface="Times New Roman"/>
                <a:cs typeface="Times New Roman"/>
              </a:rPr>
              <a:t>L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2083409" y="5165725"/>
            <a:ext cx="12192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50" i="1" spc="20" dirty="0">
                <a:latin typeface="Times New Roman"/>
                <a:cs typeface="Times New Roman"/>
              </a:rPr>
              <a:t>i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96937" y="3798887"/>
            <a:ext cx="285115" cy="751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-25" dirty="0">
                <a:latin typeface="Times New Roman"/>
                <a:cs typeface="Times New Roman"/>
              </a:rPr>
              <a:t>y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43396" y="4200525"/>
            <a:ext cx="11938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50" i="1" dirty="0">
                <a:latin typeface="Times New Roman"/>
                <a:cs typeface="Times New Roman"/>
              </a:rPr>
              <a:t>i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460402" y="4134574"/>
            <a:ext cx="7115809" cy="530225"/>
          </a:xfrm>
          <a:custGeom>
            <a:avLst/>
            <a:gdLst/>
            <a:ahLst/>
            <a:cxnLst/>
            <a:rect l="l" t="t" r="r" b="b"/>
            <a:pathLst>
              <a:path w="7115809" h="530225">
                <a:moveTo>
                  <a:pt x="0" y="63256"/>
                </a:moveTo>
                <a:lnTo>
                  <a:pt x="67566" y="59820"/>
                </a:lnTo>
                <a:lnTo>
                  <a:pt x="134888" y="56479"/>
                </a:lnTo>
                <a:lnTo>
                  <a:pt x="201964" y="53234"/>
                </a:lnTo>
                <a:lnTo>
                  <a:pt x="268794" y="50086"/>
                </a:lnTo>
                <a:lnTo>
                  <a:pt x="335379" y="47033"/>
                </a:lnTo>
                <a:lnTo>
                  <a:pt x="401718" y="44076"/>
                </a:lnTo>
                <a:lnTo>
                  <a:pt x="467812" y="41216"/>
                </a:lnTo>
                <a:lnTo>
                  <a:pt x="533660" y="38451"/>
                </a:lnTo>
                <a:lnTo>
                  <a:pt x="599263" y="35782"/>
                </a:lnTo>
                <a:lnTo>
                  <a:pt x="664620" y="33210"/>
                </a:lnTo>
                <a:lnTo>
                  <a:pt x="729732" y="30733"/>
                </a:lnTo>
                <a:lnTo>
                  <a:pt x="794598" y="28352"/>
                </a:lnTo>
                <a:lnTo>
                  <a:pt x="859218" y="26067"/>
                </a:lnTo>
                <a:lnTo>
                  <a:pt x="923593" y="23878"/>
                </a:lnTo>
                <a:lnTo>
                  <a:pt x="987722" y="21785"/>
                </a:lnTo>
                <a:lnTo>
                  <a:pt x="1051606" y="19788"/>
                </a:lnTo>
                <a:lnTo>
                  <a:pt x="1115245" y="17887"/>
                </a:lnTo>
                <a:lnTo>
                  <a:pt x="1178637" y="16082"/>
                </a:lnTo>
                <a:lnTo>
                  <a:pt x="1241785" y="14373"/>
                </a:lnTo>
                <a:lnTo>
                  <a:pt x="1304686" y="12760"/>
                </a:lnTo>
                <a:lnTo>
                  <a:pt x="1367343" y="11243"/>
                </a:lnTo>
                <a:lnTo>
                  <a:pt x="1429753" y="9822"/>
                </a:lnTo>
                <a:lnTo>
                  <a:pt x="1491918" y="8497"/>
                </a:lnTo>
                <a:lnTo>
                  <a:pt x="1553838" y="7268"/>
                </a:lnTo>
                <a:lnTo>
                  <a:pt x="1615512" y="6135"/>
                </a:lnTo>
                <a:lnTo>
                  <a:pt x="1676940" y="5097"/>
                </a:lnTo>
                <a:lnTo>
                  <a:pt x="1738123" y="4156"/>
                </a:lnTo>
                <a:lnTo>
                  <a:pt x="1799061" y="3311"/>
                </a:lnTo>
                <a:lnTo>
                  <a:pt x="1859752" y="2562"/>
                </a:lnTo>
                <a:lnTo>
                  <a:pt x="1920199" y="1908"/>
                </a:lnTo>
                <a:lnTo>
                  <a:pt x="1980399" y="1351"/>
                </a:lnTo>
                <a:lnTo>
                  <a:pt x="2040355" y="890"/>
                </a:lnTo>
                <a:lnTo>
                  <a:pt x="2100064" y="524"/>
                </a:lnTo>
                <a:lnTo>
                  <a:pt x="2159529" y="255"/>
                </a:lnTo>
                <a:lnTo>
                  <a:pt x="2218747" y="81"/>
                </a:lnTo>
                <a:lnTo>
                  <a:pt x="2277720" y="4"/>
                </a:lnTo>
                <a:lnTo>
                  <a:pt x="2336448" y="23"/>
                </a:lnTo>
                <a:lnTo>
                  <a:pt x="2394930" y="137"/>
                </a:lnTo>
                <a:lnTo>
                  <a:pt x="2453166" y="347"/>
                </a:lnTo>
                <a:lnTo>
                  <a:pt x="2511157" y="654"/>
                </a:lnTo>
                <a:lnTo>
                  <a:pt x="2568902" y="1056"/>
                </a:lnTo>
                <a:lnTo>
                  <a:pt x="2626402" y="1555"/>
                </a:lnTo>
                <a:lnTo>
                  <a:pt x="2683656" y="2149"/>
                </a:lnTo>
                <a:lnTo>
                  <a:pt x="2740665" y="2839"/>
                </a:lnTo>
                <a:lnTo>
                  <a:pt x="2797428" y="3626"/>
                </a:lnTo>
                <a:lnTo>
                  <a:pt x="2853946" y="4508"/>
                </a:lnTo>
                <a:lnTo>
                  <a:pt x="2910218" y="5486"/>
                </a:lnTo>
                <a:lnTo>
                  <a:pt x="2966245" y="6560"/>
                </a:lnTo>
                <a:lnTo>
                  <a:pt x="3022026" y="7731"/>
                </a:lnTo>
                <a:lnTo>
                  <a:pt x="3077561" y="8997"/>
                </a:lnTo>
                <a:lnTo>
                  <a:pt x="3132851" y="10359"/>
                </a:lnTo>
                <a:lnTo>
                  <a:pt x="3187895" y="11817"/>
                </a:lnTo>
                <a:lnTo>
                  <a:pt x="3242694" y="13371"/>
                </a:lnTo>
                <a:lnTo>
                  <a:pt x="3297247" y="15021"/>
                </a:lnTo>
                <a:lnTo>
                  <a:pt x="3351555" y="16767"/>
                </a:lnTo>
                <a:lnTo>
                  <a:pt x="3405617" y="18609"/>
                </a:lnTo>
                <a:lnTo>
                  <a:pt x="3459434" y="20547"/>
                </a:lnTo>
                <a:lnTo>
                  <a:pt x="3513005" y="22581"/>
                </a:lnTo>
                <a:lnTo>
                  <a:pt x="3566331" y="24711"/>
                </a:lnTo>
                <a:lnTo>
                  <a:pt x="3619411" y="26937"/>
                </a:lnTo>
                <a:lnTo>
                  <a:pt x="3672245" y="29259"/>
                </a:lnTo>
                <a:lnTo>
                  <a:pt x="3724834" y="31677"/>
                </a:lnTo>
                <a:lnTo>
                  <a:pt x="3777178" y="34190"/>
                </a:lnTo>
                <a:lnTo>
                  <a:pt x="3829276" y="36800"/>
                </a:lnTo>
                <a:lnTo>
                  <a:pt x="3881128" y="39506"/>
                </a:lnTo>
                <a:lnTo>
                  <a:pt x="3932735" y="42308"/>
                </a:lnTo>
                <a:lnTo>
                  <a:pt x="3984096" y="45205"/>
                </a:lnTo>
                <a:lnTo>
                  <a:pt x="4035212" y="48199"/>
                </a:lnTo>
                <a:lnTo>
                  <a:pt x="4086082" y="51289"/>
                </a:lnTo>
                <a:lnTo>
                  <a:pt x="4136707" y="54474"/>
                </a:lnTo>
                <a:lnTo>
                  <a:pt x="4187086" y="57756"/>
                </a:lnTo>
                <a:lnTo>
                  <a:pt x="4237219" y="61134"/>
                </a:lnTo>
                <a:lnTo>
                  <a:pt x="4287107" y="64607"/>
                </a:lnTo>
                <a:lnTo>
                  <a:pt x="4336750" y="68177"/>
                </a:lnTo>
                <a:lnTo>
                  <a:pt x="4386147" y="71842"/>
                </a:lnTo>
                <a:lnTo>
                  <a:pt x="4435298" y="75604"/>
                </a:lnTo>
                <a:lnTo>
                  <a:pt x="4484204" y="79461"/>
                </a:lnTo>
                <a:lnTo>
                  <a:pt x="4532864" y="83414"/>
                </a:lnTo>
                <a:lnTo>
                  <a:pt x="4581279" y="87464"/>
                </a:lnTo>
                <a:lnTo>
                  <a:pt x="4629448" y="91609"/>
                </a:lnTo>
                <a:lnTo>
                  <a:pt x="4677372" y="95851"/>
                </a:lnTo>
                <a:lnTo>
                  <a:pt x="4725050" y="100188"/>
                </a:lnTo>
                <a:lnTo>
                  <a:pt x="4772483" y="104621"/>
                </a:lnTo>
                <a:lnTo>
                  <a:pt x="4819670" y="109150"/>
                </a:lnTo>
                <a:lnTo>
                  <a:pt x="4866611" y="113776"/>
                </a:lnTo>
                <a:lnTo>
                  <a:pt x="4913307" y="118497"/>
                </a:lnTo>
                <a:lnTo>
                  <a:pt x="4959758" y="123314"/>
                </a:lnTo>
                <a:lnTo>
                  <a:pt x="5005963" y="128227"/>
                </a:lnTo>
                <a:lnTo>
                  <a:pt x="5051922" y="133236"/>
                </a:lnTo>
                <a:lnTo>
                  <a:pt x="5097636" y="138341"/>
                </a:lnTo>
                <a:lnTo>
                  <a:pt x="5143104" y="143543"/>
                </a:lnTo>
                <a:lnTo>
                  <a:pt x="5188327" y="148840"/>
                </a:lnTo>
                <a:lnTo>
                  <a:pt x="5233304" y="154233"/>
                </a:lnTo>
                <a:lnTo>
                  <a:pt x="5278036" y="159722"/>
                </a:lnTo>
                <a:lnTo>
                  <a:pt x="5322522" y="165307"/>
                </a:lnTo>
                <a:lnTo>
                  <a:pt x="5366762" y="170987"/>
                </a:lnTo>
                <a:lnTo>
                  <a:pt x="5410757" y="176764"/>
                </a:lnTo>
                <a:lnTo>
                  <a:pt x="5454507" y="182637"/>
                </a:lnTo>
                <a:lnTo>
                  <a:pt x="5498011" y="188606"/>
                </a:lnTo>
                <a:lnTo>
                  <a:pt x="5541269" y="194671"/>
                </a:lnTo>
                <a:lnTo>
                  <a:pt x="5584282" y="200832"/>
                </a:lnTo>
                <a:lnTo>
                  <a:pt x="5627049" y="207089"/>
                </a:lnTo>
                <a:lnTo>
                  <a:pt x="5669571" y="213441"/>
                </a:lnTo>
                <a:lnTo>
                  <a:pt x="5711847" y="219890"/>
                </a:lnTo>
                <a:lnTo>
                  <a:pt x="5753878" y="226435"/>
                </a:lnTo>
                <a:lnTo>
                  <a:pt x="5795663" y="233075"/>
                </a:lnTo>
                <a:lnTo>
                  <a:pt x="5837203" y="239812"/>
                </a:lnTo>
                <a:lnTo>
                  <a:pt x="5878497" y="246645"/>
                </a:lnTo>
                <a:lnTo>
                  <a:pt x="5919546" y="253573"/>
                </a:lnTo>
                <a:lnTo>
                  <a:pt x="5960349" y="260598"/>
                </a:lnTo>
                <a:lnTo>
                  <a:pt x="6000906" y="267718"/>
                </a:lnTo>
                <a:lnTo>
                  <a:pt x="6041218" y="274935"/>
                </a:lnTo>
                <a:lnTo>
                  <a:pt x="6081284" y="282247"/>
                </a:lnTo>
                <a:lnTo>
                  <a:pt x="6121105" y="289656"/>
                </a:lnTo>
                <a:lnTo>
                  <a:pt x="6160680" y="297160"/>
                </a:lnTo>
                <a:lnTo>
                  <a:pt x="6200010" y="304761"/>
                </a:lnTo>
                <a:lnTo>
                  <a:pt x="6239094" y="312457"/>
                </a:lnTo>
                <a:lnTo>
                  <a:pt x="6277933" y="320249"/>
                </a:lnTo>
                <a:lnTo>
                  <a:pt x="6316526" y="328138"/>
                </a:lnTo>
                <a:lnTo>
                  <a:pt x="6354874" y="336122"/>
                </a:lnTo>
                <a:lnTo>
                  <a:pt x="6392976" y="344202"/>
                </a:lnTo>
                <a:lnTo>
                  <a:pt x="6430832" y="352379"/>
                </a:lnTo>
                <a:lnTo>
                  <a:pt x="6468443" y="360651"/>
                </a:lnTo>
                <a:lnTo>
                  <a:pt x="6505808" y="369019"/>
                </a:lnTo>
                <a:lnTo>
                  <a:pt x="6579803" y="386043"/>
                </a:lnTo>
                <a:lnTo>
                  <a:pt x="6652815" y="403452"/>
                </a:lnTo>
                <a:lnTo>
                  <a:pt x="6724844" y="421244"/>
                </a:lnTo>
                <a:lnTo>
                  <a:pt x="6795892" y="439420"/>
                </a:lnTo>
                <a:lnTo>
                  <a:pt x="6865958" y="457980"/>
                </a:lnTo>
                <a:lnTo>
                  <a:pt x="6935041" y="476923"/>
                </a:lnTo>
                <a:lnTo>
                  <a:pt x="7003142" y="496251"/>
                </a:lnTo>
                <a:lnTo>
                  <a:pt x="7070261" y="515963"/>
                </a:lnTo>
                <a:lnTo>
                  <a:pt x="7103452" y="525962"/>
                </a:lnTo>
                <a:lnTo>
                  <a:pt x="7115528" y="529744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545592" y="4602345"/>
            <a:ext cx="134620" cy="116839"/>
          </a:xfrm>
          <a:custGeom>
            <a:avLst/>
            <a:gdLst/>
            <a:ahLst/>
            <a:cxnLst/>
            <a:rect l="l" t="t" r="r" b="b"/>
            <a:pathLst>
              <a:path w="134620" h="116839">
                <a:moveTo>
                  <a:pt x="36436" y="0"/>
                </a:moveTo>
                <a:lnTo>
                  <a:pt x="0" y="116348"/>
                </a:lnTo>
                <a:lnTo>
                  <a:pt x="134566" y="94609"/>
                </a:lnTo>
                <a:lnTo>
                  <a:pt x="364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692853" y="4584984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146685" rIns="0" bIns="0" rtlCol="0">
            <a:spAutoFit/>
          </a:bodyPr>
          <a:lstStyle/>
          <a:p>
            <a:pPr marL="412750" marR="412750" indent="101600">
              <a:lnSpc>
                <a:spcPts val="3800"/>
              </a:lnSpc>
              <a:spcBef>
                <a:spcPts val="1155"/>
              </a:spcBef>
            </a:pPr>
            <a:r>
              <a:rPr sz="3200" spc="-15" dirty="0">
                <a:latin typeface="Arial"/>
                <a:cs typeface="Arial"/>
              </a:rPr>
              <a:t>Cross-  </a:t>
            </a:r>
            <a:r>
              <a:rPr sz="3200" spc="-10" dirty="0">
                <a:latin typeface="Arial"/>
                <a:cs typeface="Arial"/>
              </a:rPr>
              <a:t>Entropy</a:t>
            </a:r>
            <a:endParaRPr sz="32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1118303" y="5219985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373248" y="5159025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19"/>
                </a:lnTo>
                <a:lnTo>
                  <a:pt x="121920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207191" y="6057900"/>
            <a:ext cx="2026920" cy="1569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5440">
              <a:lnSpc>
                <a:spcPct val="100000"/>
              </a:lnSpc>
            </a:pPr>
            <a:r>
              <a:rPr sz="3600" i="1" spc="40" dirty="0">
                <a:solidFill>
                  <a:srgbClr val="C82506"/>
                </a:solidFill>
                <a:latin typeface="Arial"/>
                <a:cs typeface="Arial"/>
              </a:rPr>
              <a:t>(sco</a:t>
            </a:r>
            <a:r>
              <a:rPr sz="3600" i="1" spc="-35" dirty="0">
                <a:solidFill>
                  <a:srgbClr val="C82506"/>
                </a:solidFill>
                <a:latin typeface="Arial"/>
                <a:cs typeface="Arial"/>
              </a:rPr>
              <a:t>r</a:t>
            </a:r>
            <a:r>
              <a:rPr sz="3600" i="1" spc="-5" dirty="0">
                <a:solidFill>
                  <a:srgbClr val="C82506"/>
                </a:solidFill>
                <a:latin typeface="Arial"/>
                <a:cs typeface="Arial"/>
              </a:rPr>
              <a:t>es)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7050" i="1" spc="187" baseline="-21867" dirty="0">
                <a:latin typeface="Times New Roman"/>
                <a:cs typeface="Times New Roman"/>
              </a:rPr>
              <a:t>e</a:t>
            </a:r>
            <a:r>
              <a:rPr sz="4050" i="1" spc="-44" baseline="13374" dirty="0">
                <a:latin typeface="Times New Roman"/>
                <a:cs typeface="Times New Roman"/>
              </a:rPr>
              <a:t>s</a:t>
            </a:r>
            <a:r>
              <a:rPr sz="1950" i="1" dirty="0">
                <a:latin typeface="Times New Roman"/>
                <a:cs typeface="Times New Roman"/>
              </a:rPr>
              <a:t>i</a:t>
            </a:r>
            <a:r>
              <a:rPr sz="1950" i="1" spc="-26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,</a:t>
            </a:r>
            <a:r>
              <a:rPr sz="1950" spc="-190" dirty="0">
                <a:latin typeface="Times New Roman"/>
                <a:cs typeface="Times New Roman"/>
              </a:rPr>
              <a:t> </a:t>
            </a:r>
            <a:r>
              <a:rPr sz="1950" i="1" dirty="0">
                <a:latin typeface="Times New Roman"/>
                <a:cs typeface="Times New Roman"/>
              </a:rPr>
              <a:t>j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350000" y="6057900"/>
            <a:ext cx="283654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i="1" spc="70" dirty="0">
                <a:solidFill>
                  <a:srgbClr val="C82506"/>
                </a:solidFill>
                <a:latin typeface="Arial"/>
                <a:cs typeface="Arial"/>
              </a:rPr>
              <a:t>(p</a:t>
            </a:r>
            <a:r>
              <a:rPr sz="3600" i="1" spc="-15" dirty="0">
                <a:solidFill>
                  <a:srgbClr val="C82506"/>
                </a:solidFill>
                <a:latin typeface="Arial"/>
                <a:cs typeface="Arial"/>
              </a:rPr>
              <a:t>r</a:t>
            </a:r>
            <a:r>
              <a:rPr sz="3600" i="1" spc="30" dirty="0">
                <a:solidFill>
                  <a:srgbClr val="C82506"/>
                </a:solidFill>
                <a:latin typeface="Arial"/>
                <a:cs typeface="Arial"/>
              </a:rPr>
              <a:t>obabilities)</a:t>
            </a:r>
            <a:endParaRPr sz="3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303000" y="6057900"/>
            <a:ext cx="114300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i="1" spc="-5" dirty="0">
                <a:solidFill>
                  <a:srgbClr val="C82506"/>
                </a:solidFill>
                <a:latin typeface="Arial"/>
                <a:cs typeface="Arial"/>
              </a:rPr>
              <a:t>(loss)</a:t>
            </a:r>
            <a:endParaRPr sz="3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6400" y="6057900"/>
            <a:ext cx="134683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i="1" spc="25" dirty="0">
                <a:solidFill>
                  <a:srgbClr val="C82506"/>
                </a:solidFill>
                <a:latin typeface="Arial"/>
                <a:cs typeface="Arial"/>
              </a:rPr>
              <a:t>(input)</a:t>
            </a:r>
            <a:endParaRPr sz="3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54000" y="3162300"/>
            <a:ext cx="418401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i="1" spc="45" dirty="0">
                <a:solidFill>
                  <a:srgbClr val="C82506"/>
                </a:solidFill>
                <a:latin typeface="Arial"/>
                <a:cs typeface="Arial"/>
              </a:rPr>
              <a:t>(ground </a:t>
            </a:r>
            <a:r>
              <a:rPr sz="3600" i="1" dirty="0">
                <a:solidFill>
                  <a:srgbClr val="C82506"/>
                </a:solidFill>
                <a:latin typeface="Arial"/>
                <a:cs typeface="Arial"/>
              </a:rPr>
              <a:t>truth</a:t>
            </a:r>
            <a:r>
              <a:rPr sz="3600" i="1" spc="-114" dirty="0">
                <a:solidFill>
                  <a:srgbClr val="C82506"/>
                </a:solidFill>
                <a:latin typeface="Arial"/>
                <a:cs typeface="Arial"/>
              </a:rPr>
              <a:t> </a:t>
            </a:r>
            <a:r>
              <a:rPr sz="3600" i="1" spc="25" dirty="0">
                <a:solidFill>
                  <a:srgbClr val="C82506"/>
                </a:solidFill>
                <a:latin typeface="Arial"/>
                <a:cs typeface="Arial"/>
              </a:rPr>
              <a:t>labels)</a:t>
            </a:r>
            <a:endParaRPr sz="36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661400" y="3055620"/>
            <a:ext cx="3947160" cy="1101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85800">
              <a:lnSpc>
                <a:spcPts val="4300"/>
              </a:lnSpc>
            </a:pPr>
            <a:r>
              <a:rPr sz="3600" spc="-15" dirty="0">
                <a:solidFill>
                  <a:srgbClr val="C82506"/>
                </a:solidFill>
                <a:latin typeface="Arial"/>
                <a:cs typeface="Arial"/>
              </a:rPr>
              <a:t>(here, </a:t>
            </a:r>
            <a:r>
              <a:rPr sz="3600" spc="130" dirty="0">
                <a:solidFill>
                  <a:srgbClr val="C82506"/>
                </a:solidFill>
                <a:latin typeface="Arial"/>
                <a:cs typeface="Arial"/>
              </a:rPr>
              <a:t>“i” </a:t>
            </a:r>
            <a:r>
              <a:rPr sz="3600" spc="-25" dirty="0">
                <a:solidFill>
                  <a:srgbClr val="C82506"/>
                </a:solidFill>
                <a:latin typeface="Arial"/>
                <a:cs typeface="Arial"/>
              </a:rPr>
              <a:t>are  </a:t>
            </a:r>
            <a:r>
              <a:rPr sz="3600" spc="5" dirty="0">
                <a:solidFill>
                  <a:srgbClr val="C82506"/>
                </a:solidFill>
                <a:latin typeface="Arial"/>
                <a:cs typeface="Arial"/>
              </a:rPr>
              <a:t>different</a:t>
            </a:r>
            <a:r>
              <a:rPr sz="3600" spc="-65" dirty="0">
                <a:solidFill>
                  <a:srgbClr val="C82506"/>
                </a:solidFill>
                <a:latin typeface="Arial"/>
                <a:cs typeface="Arial"/>
              </a:rPr>
              <a:t> </a:t>
            </a:r>
            <a:r>
              <a:rPr sz="3600" spc="20" dirty="0">
                <a:solidFill>
                  <a:srgbClr val="C82506"/>
                </a:solidFill>
                <a:latin typeface="Arial"/>
                <a:cs typeface="Arial"/>
              </a:rPr>
              <a:t>examples)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9000" y="190500"/>
            <a:ext cx="11236325" cy="944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200" spc="10" dirty="0"/>
              <a:t>Example: </a:t>
            </a:r>
            <a:r>
              <a:rPr sz="6200" spc="-35" dirty="0"/>
              <a:t>Softmax </a:t>
            </a:r>
            <a:r>
              <a:rPr sz="6200" spc="10" dirty="0"/>
              <a:t>(for </a:t>
            </a:r>
            <a:r>
              <a:rPr sz="6200" spc="20" dirty="0"/>
              <a:t>N</a:t>
            </a:r>
            <a:r>
              <a:rPr sz="6200" spc="-10" dirty="0"/>
              <a:t> </a:t>
            </a:r>
            <a:r>
              <a:rPr sz="6200" spc="60" dirty="0"/>
              <a:t>inputs)</a:t>
            </a:r>
            <a:endParaRPr sz="6200"/>
          </a:p>
        </p:txBody>
      </p:sp>
      <p:sp>
        <p:nvSpPr>
          <p:cNvPr id="3" name="object 3"/>
          <p:cNvSpPr txBox="1"/>
          <p:nvPr/>
        </p:nvSpPr>
        <p:spPr>
          <a:xfrm>
            <a:off x="1612900" y="1460500"/>
            <a:ext cx="9789160" cy="1094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35" algn="ctr">
              <a:lnSpc>
                <a:spcPts val="4310"/>
              </a:lnSpc>
            </a:pPr>
            <a:r>
              <a:rPr sz="3600" b="1" spc="-5" dirty="0">
                <a:latin typeface="Arial"/>
                <a:cs typeface="Arial"/>
              </a:rPr>
              <a:t>Remember</a:t>
            </a:r>
            <a:r>
              <a:rPr sz="3600" b="1" spc="-3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Softmax?</a:t>
            </a:r>
            <a:endParaRPr sz="3600">
              <a:latin typeface="Arial"/>
              <a:cs typeface="Arial"/>
            </a:endParaRPr>
          </a:p>
          <a:p>
            <a:pPr algn="ctr">
              <a:lnSpc>
                <a:spcPts val="4310"/>
              </a:lnSpc>
            </a:pPr>
            <a:r>
              <a:rPr sz="3600" b="1" spc="-35" dirty="0">
                <a:latin typeface="Arial"/>
                <a:cs typeface="Arial"/>
              </a:rPr>
              <a:t>It’s </a:t>
            </a:r>
            <a:r>
              <a:rPr sz="3600" b="1" dirty="0">
                <a:latin typeface="Arial"/>
                <a:cs typeface="Arial"/>
              </a:rPr>
              <a:t>a </a:t>
            </a:r>
            <a:r>
              <a:rPr sz="3600" b="1" spc="-5" dirty="0">
                <a:latin typeface="Arial"/>
                <a:cs typeface="Arial"/>
              </a:rPr>
              <a:t>loss function for predicting</a:t>
            </a:r>
            <a:r>
              <a:rPr sz="3600" b="1" spc="4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categories?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55874" y="7708617"/>
            <a:ext cx="289560" cy="758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700" i="1" spc="-10" dirty="0">
                <a:latin typeface="Times New Roman"/>
                <a:cs typeface="Times New Roman"/>
              </a:rPr>
              <a:t>e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37920" y="7749962"/>
            <a:ext cx="433705" cy="418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50" i="1" spc="-22" baseline="13374" dirty="0">
                <a:latin typeface="Times New Roman"/>
                <a:cs typeface="Times New Roman"/>
              </a:rPr>
              <a:t>s</a:t>
            </a:r>
            <a:r>
              <a:rPr sz="1950" i="1" spc="-15" dirty="0">
                <a:latin typeface="Times New Roman"/>
                <a:cs typeface="Times New Roman"/>
              </a:rPr>
              <a:t>i</a:t>
            </a:r>
            <a:r>
              <a:rPr sz="1950" i="1" spc="-355" dirty="0">
                <a:latin typeface="Times New Roman"/>
                <a:cs typeface="Times New Roman"/>
              </a:rPr>
              <a:t> </a:t>
            </a:r>
            <a:r>
              <a:rPr sz="1950" spc="30" dirty="0">
                <a:latin typeface="Times New Roman"/>
                <a:cs typeface="Times New Roman"/>
              </a:rPr>
              <a:t>,</a:t>
            </a:r>
            <a:r>
              <a:rPr sz="1950" i="1" spc="30" dirty="0">
                <a:latin typeface="Times New Roman"/>
                <a:cs typeface="Times New Roman"/>
              </a:rPr>
              <a:t>k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1671" y="7109178"/>
            <a:ext cx="2011680" cy="158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50" i="1" spc="52" baseline="13593" dirty="0">
                <a:latin typeface="Times New Roman"/>
                <a:cs typeface="Times New Roman"/>
              </a:rPr>
              <a:t>p</a:t>
            </a:r>
            <a:r>
              <a:rPr sz="2700" i="1" spc="35" dirty="0">
                <a:latin typeface="Times New Roman"/>
                <a:cs typeface="Times New Roman"/>
              </a:rPr>
              <a:t>i</a:t>
            </a:r>
            <a:r>
              <a:rPr sz="2700" spc="35" dirty="0">
                <a:latin typeface="Times New Roman"/>
                <a:cs typeface="Times New Roman"/>
              </a:rPr>
              <a:t>, </a:t>
            </a:r>
            <a:r>
              <a:rPr sz="2700" i="1" dirty="0">
                <a:latin typeface="Times New Roman"/>
                <a:cs typeface="Times New Roman"/>
              </a:rPr>
              <a:t>j </a:t>
            </a:r>
            <a:r>
              <a:rPr sz="7050" spc="-15" baseline="13593" dirty="0">
                <a:latin typeface="Symbol"/>
                <a:cs typeface="Symbol"/>
              </a:rPr>
              <a:t></a:t>
            </a:r>
            <a:r>
              <a:rPr sz="7050" spc="-569" baseline="13593" dirty="0">
                <a:latin typeface="Times New Roman"/>
                <a:cs typeface="Times New Roman"/>
              </a:rPr>
              <a:t> </a:t>
            </a:r>
            <a:r>
              <a:rPr sz="10500" spc="30" baseline="-26587" dirty="0">
                <a:latin typeface="Symbol"/>
                <a:cs typeface="Symbol"/>
              </a:rPr>
              <a:t></a:t>
            </a:r>
            <a:endParaRPr sz="10500" baseline="-26587">
              <a:latin typeface="Symbol"/>
              <a:cs typeface="Symbo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26267" y="7688509"/>
            <a:ext cx="1554480" cy="0"/>
          </a:xfrm>
          <a:custGeom>
            <a:avLst/>
            <a:gdLst/>
            <a:ahLst/>
            <a:cxnLst/>
            <a:rect l="l" t="t" r="r" b="b"/>
            <a:pathLst>
              <a:path w="1554479">
                <a:moveTo>
                  <a:pt x="0" y="0"/>
                </a:moveTo>
                <a:lnTo>
                  <a:pt x="1554351" y="0"/>
                </a:lnTo>
              </a:path>
            </a:pathLst>
          </a:custGeom>
          <a:ln w="294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52500" y="8536940"/>
            <a:ext cx="1981835" cy="9791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0534" algn="ctr">
              <a:lnSpc>
                <a:spcPts val="3210"/>
              </a:lnSpc>
            </a:pPr>
            <a:r>
              <a:rPr sz="2700" i="1" dirty="0">
                <a:latin typeface="Times New Roman"/>
                <a:cs typeface="Times New Roman"/>
              </a:rPr>
              <a:t>k</a:t>
            </a: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ts val="4290"/>
              </a:lnSpc>
            </a:pPr>
            <a:r>
              <a:rPr sz="3600" spc="-25" dirty="0">
                <a:latin typeface="Arial"/>
                <a:cs typeface="Arial"/>
              </a:rPr>
              <a:t>(Softmax)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28807" y="7803443"/>
            <a:ext cx="121285" cy="44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i="1" dirty="0">
                <a:latin typeface="Times New Roman"/>
                <a:cs typeface="Times New Roman"/>
              </a:rPr>
              <a:t>i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05558" y="7407628"/>
            <a:ext cx="2690495" cy="777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21665" algn="l"/>
              </a:tabLst>
            </a:pPr>
            <a:r>
              <a:rPr sz="4650" i="1" spc="10" dirty="0">
                <a:latin typeface="Times New Roman"/>
                <a:cs typeface="Times New Roman"/>
              </a:rPr>
              <a:t>L	</a:t>
            </a:r>
            <a:r>
              <a:rPr sz="4650" spc="10" dirty="0">
                <a:latin typeface="Symbol"/>
                <a:cs typeface="Symbol"/>
              </a:rPr>
              <a:t></a:t>
            </a:r>
            <a:r>
              <a:rPr sz="4650" spc="10" dirty="0">
                <a:latin typeface="Times New Roman"/>
                <a:cs typeface="Times New Roman"/>
              </a:rPr>
              <a:t> </a:t>
            </a:r>
            <a:r>
              <a:rPr sz="4650" spc="10" dirty="0">
                <a:latin typeface="Symbol"/>
                <a:cs typeface="Symbol"/>
              </a:rPr>
              <a:t></a:t>
            </a:r>
            <a:r>
              <a:rPr sz="4650" spc="10" dirty="0">
                <a:latin typeface="Times New Roman"/>
                <a:cs typeface="Times New Roman"/>
              </a:rPr>
              <a:t> </a:t>
            </a:r>
            <a:r>
              <a:rPr sz="4650" spc="-5" dirty="0">
                <a:latin typeface="Times New Roman"/>
                <a:cs typeface="Times New Roman"/>
              </a:rPr>
              <a:t>log</a:t>
            </a:r>
            <a:r>
              <a:rPr sz="4650" spc="-819" dirty="0">
                <a:latin typeface="Times New Roman"/>
                <a:cs typeface="Times New Roman"/>
              </a:rPr>
              <a:t> </a:t>
            </a:r>
            <a:r>
              <a:rPr sz="4650" i="1" spc="10" dirty="0">
                <a:latin typeface="Times New Roman"/>
                <a:cs typeface="Times New Roman"/>
              </a:rPr>
              <a:t>p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61148" y="7803443"/>
            <a:ext cx="461645" cy="502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i="1" spc="185" dirty="0">
                <a:latin typeface="Times New Roman"/>
                <a:cs typeface="Times New Roman"/>
              </a:rPr>
              <a:t>i</a:t>
            </a:r>
            <a:r>
              <a:rPr sz="2700" spc="140" dirty="0">
                <a:latin typeface="Times New Roman"/>
                <a:cs typeface="Times New Roman"/>
              </a:rPr>
              <a:t>,</a:t>
            </a:r>
            <a:r>
              <a:rPr sz="2700" i="1" spc="-70" dirty="0">
                <a:latin typeface="Times New Roman"/>
                <a:cs typeface="Times New Roman"/>
              </a:rPr>
              <a:t>y</a:t>
            </a:r>
            <a:r>
              <a:rPr sz="2925" i="1" baseline="-18518" dirty="0">
                <a:latin typeface="Times New Roman"/>
                <a:cs typeface="Times New Roman"/>
              </a:rPr>
              <a:t>i</a:t>
            </a:r>
            <a:endParaRPr sz="2925" baseline="-18518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83100" y="8915400"/>
            <a:ext cx="320992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(Cross-entropy)</a:t>
            </a:r>
            <a:endParaRPr sz="3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96937" y="4776787"/>
            <a:ext cx="285115" cy="751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-25" dirty="0">
                <a:latin typeface="Times New Roman"/>
                <a:cs typeface="Times New Roman"/>
              </a:rPr>
              <a:t>x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55567" y="5178425"/>
            <a:ext cx="11938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50" i="1" dirty="0">
                <a:latin typeface="Times New Roman"/>
                <a:cs typeface="Times New Roman"/>
              </a:rPr>
              <a:t>i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750049" y="5205432"/>
            <a:ext cx="267970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04993" y="514447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0" y="0"/>
                </a:moveTo>
                <a:lnTo>
                  <a:pt x="0" y="121920"/>
                </a:lnTo>
                <a:lnTo>
                  <a:pt x="121919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13357" y="5205432"/>
            <a:ext cx="267970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68302" y="514447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0" y="0"/>
                </a:moveTo>
                <a:lnTo>
                  <a:pt x="0" y="121920"/>
                </a:lnTo>
                <a:lnTo>
                  <a:pt x="121919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74797" y="5205432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29742" y="514447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34988" y="5205432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89933" y="514447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337791" y="4764087"/>
            <a:ext cx="257810" cy="751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15" dirty="0">
                <a:latin typeface="Times New Roman"/>
                <a:cs typeface="Times New Roman"/>
              </a:rPr>
              <a:t>s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64298" y="5165725"/>
            <a:ext cx="121285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50" i="1" spc="15" dirty="0">
                <a:latin typeface="Times New Roman"/>
                <a:cs typeface="Times New Roman"/>
              </a:rPr>
              <a:t>i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680569" y="4764087"/>
            <a:ext cx="324485" cy="751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25" dirty="0">
                <a:latin typeface="Times New Roman"/>
                <a:cs typeface="Times New Roman"/>
              </a:rPr>
              <a:t>p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970166" y="5165725"/>
            <a:ext cx="12192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50" i="1" spc="20" dirty="0">
                <a:latin typeface="Times New Roman"/>
                <a:cs typeface="Times New Roman"/>
              </a:rPr>
              <a:t>i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545452" y="4570432"/>
            <a:ext cx="2252345" cy="1270000"/>
          </a:xfrm>
          <a:custGeom>
            <a:avLst/>
            <a:gdLst/>
            <a:ahLst/>
            <a:cxnLst/>
            <a:rect l="l" t="t" r="r" b="b"/>
            <a:pathLst>
              <a:path w="2252345" h="1270000">
                <a:moveTo>
                  <a:pt x="0" y="0"/>
                </a:moveTo>
                <a:lnTo>
                  <a:pt x="2251801" y="0"/>
                </a:lnTo>
                <a:lnTo>
                  <a:pt x="2251801" y="1270000"/>
                </a:lnTo>
                <a:lnTo>
                  <a:pt x="0" y="1270000"/>
                </a:ln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545452" y="4570432"/>
            <a:ext cx="2252345" cy="12700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500">
              <a:latin typeface="Times New Roman"/>
              <a:cs typeface="Times New Roman"/>
            </a:endParaRPr>
          </a:p>
          <a:p>
            <a:pPr marL="381635">
              <a:lnSpc>
                <a:spcPct val="100000"/>
              </a:lnSpc>
            </a:pPr>
            <a:r>
              <a:rPr sz="3200" spc="-30" dirty="0">
                <a:latin typeface="Arial"/>
                <a:cs typeface="Arial"/>
              </a:rPr>
              <a:t>Softmax</a:t>
            </a:r>
            <a:endParaRPr sz="32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226359" y="5205432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481304" y="514447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1758002" y="4764087"/>
            <a:ext cx="358140" cy="751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30" dirty="0">
                <a:latin typeface="Times New Roman"/>
                <a:cs typeface="Times New Roman"/>
              </a:rPr>
              <a:t>L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083409" y="5165725"/>
            <a:ext cx="12192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50" i="1" spc="20" dirty="0">
                <a:latin typeface="Times New Roman"/>
                <a:cs typeface="Times New Roman"/>
              </a:rPr>
              <a:t>i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96937" y="3798887"/>
            <a:ext cx="285115" cy="751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-25" dirty="0">
                <a:latin typeface="Times New Roman"/>
                <a:cs typeface="Times New Roman"/>
              </a:rPr>
              <a:t>y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43396" y="4200525"/>
            <a:ext cx="11938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50" i="1" dirty="0">
                <a:latin typeface="Times New Roman"/>
                <a:cs typeface="Times New Roman"/>
              </a:rPr>
              <a:t>i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460402" y="4134574"/>
            <a:ext cx="7115809" cy="530225"/>
          </a:xfrm>
          <a:custGeom>
            <a:avLst/>
            <a:gdLst/>
            <a:ahLst/>
            <a:cxnLst/>
            <a:rect l="l" t="t" r="r" b="b"/>
            <a:pathLst>
              <a:path w="7115809" h="530225">
                <a:moveTo>
                  <a:pt x="0" y="63256"/>
                </a:moveTo>
                <a:lnTo>
                  <a:pt x="67566" y="59820"/>
                </a:lnTo>
                <a:lnTo>
                  <a:pt x="134888" y="56479"/>
                </a:lnTo>
                <a:lnTo>
                  <a:pt x="201964" y="53234"/>
                </a:lnTo>
                <a:lnTo>
                  <a:pt x="268794" y="50086"/>
                </a:lnTo>
                <a:lnTo>
                  <a:pt x="335379" y="47033"/>
                </a:lnTo>
                <a:lnTo>
                  <a:pt x="401718" y="44076"/>
                </a:lnTo>
                <a:lnTo>
                  <a:pt x="467812" y="41216"/>
                </a:lnTo>
                <a:lnTo>
                  <a:pt x="533660" y="38451"/>
                </a:lnTo>
                <a:lnTo>
                  <a:pt x="599263" y="35782"/>
                </a:lnTo>
                <a:lnTo>
                  <a:pt x="664620" y="33210"/>
                </a:lnTo>
                <a:lnTo>
                  <a:pt x="729732" y="30733"/>
                </a:lnTo>
                <a:lnTo>
                  <a:pt x="794598" y="28352"/>
                </a:lnTo>
                <a:lnTo>
                  <a:pt x="859218" y="26067"/>
                </a:lnTo>
                <a:lnTo>
                  <a:pt x="923593" y="23878"/>
                </a:lnTo>
                <a:lnTo>
                  <a:pt x="987722" y="21785"/>
                </a:lnTo>
                <a:lnTo>
                  <a:pt x="1051606" y="19788"/>
                </a:lnTo>
                <a:lnTo>
                  <a:pt x="1115245" y="17887"/>
                </a:lnTo>
                <a:lnTo>
                  <a:pt x="1178637" y="16082"/>
                </a:lnTo>
                <a:lnTo>
                  <a:pt x="1241785" y="14373"/>
                </a:lnTo>
                <a:lnTo>
                  <a:pt x="1304686" y="12760"/>
                </a:lnTo>
                <a:lnTo>
                  <a:pt x="1367343" y="11243"/>
                </a:lnTo>
                <a:lnTo>
                  <a:pt x="1429753" y="9822"/>
                </a:lnTo>
                <a:lnTo>
                  <a:pt x="1491918" y="8497"/>
                </a:lnTo>
                <a:lnTo>
                  <a:pt x="1553838" y="7268"/>
                </a:lnTo>
                <a:lnTo>
                  <a:pt x="1615512" y="6135"/>
                </a:lnTo>
                <a:lnTo>
                  <a:pt x="1676940" y="5097"/>
                </a:lnTo>
                <a:lnTo>
                  <a:pt x="1738123" y="4156"/>
                </a:lnTo>
                <a:lnTo>
                  <a:pt x="1799061" y="3311"/>
                </a:lnTo>
                <a:lnTo>
                  <a:pt x="1859752" y="2562"/>
                </a:lnTo>
                <a:lnTo>
                  <a:pt x="1920199" y="1908"/>
                </a:lnTo>
                <a:lnTo>
                  <a:pt x="1980399" y="1351"/>
                </a:lnTo>
                <a:lnTo>
                  <a:pt x="2040355" y="890"/>
                </a:lnTo>
                <a:lnTo>
                  <a:pt x="2100064" y="524"/>
                </a:lnTo>
                <a:lnTo>
                  <a:pt x="2159529" y="255"/>
                </a:lnTo>
                <a:lnTo>
                  <a:pt x="2218747" y="81"/>
                </a:lnTo>
                <a:lnTo>
                  <a:pt x="2277720" y="4"/>
                </a:lnTo>
                <a:lnTo>
                  <a:pt x="2336448" y="23"/>
                </a:lnTo>
                <a:lnTo>
                  <a:pt x="2394930" y="137"/>
                </a:lnTo>
                <a:lnTo>
                  <a:pt x="2453166" y="347"/>
                </a:lnTo>
                <a:lnTo>
                  <a:pt x="2511157" y="654"/>
                </a:lnTo>
                <a:lnTo>
                  <a:pt x="2568902" y="1056"/>
                </a:lnTo>
                <a:lnTo>
                  <a:pt x="2626402" y="1555"/>
                </a:lnTo>
                <a:lnTo>
                  <a:pt x="2683656" y="2149"/>
                </a:lnTo>
                <a:lnTo>
                  <a:pt x="2740665" y="2839"/>
                </a:lnTo>
                <a:lnTo>
                  <a:pt x="2797428" y="3626"/>
                </a:lnTo>
                <a:lnTo>
                  <a:pt x="2853946" y="4508"/>
                </a:lnTo>
                <a:lnTo>
                  <a:pt x="2910218" y="5486"/>
                </a:lnTo>
                <a:lnTo>
                  <a:pt x="2966245" y="6560"/>
                </a:lnTo>
                <a:lnTo>
                  <a:pt x="3022026" y="7731"/>
                </a:lnTo>
                <a:lnTo>
                  <a:pt x="3077561" y="8997"/>
                </a:lnTo>
                <a:lnTo>
                  <a:pt x="3132851" y="10359"/>
                </a:lnTo>
                <a:lnTo>
                  <a:pt x="3187895" y="11817"/>
                </a:lnTo>
                <a:lnTo>
                  <a:pt x="3242694" y="13371"/>
                </a:lnTo>
                <a:lnTo>
                  <a:pt x="3297247" y="15021"/>
                </a:lnTo>
                <a:lnTo>
                  <a:pt x="3351555" y="16767"/>
                </a:lnTo>
                <a:lnTo>
                  <a:pt x="3405617" y="18609"/>
                </a:lnTo>
                <a:lnTo>
                  <a:pt x="3459434" y="20547"/>
                </a:lnTo>
                <a:lnTo>
                  <a:pt x="3513005" y="22581"/>
                </a:lnTo>
                <a:lnTo>
                  <a:pt x="3566331" y="24711"/>
                </a:lnTo>
                <a:lnTo>
                  <a:pt x="3619411" y="26937"/>
                </a:lnTo>
                <a:lnTo>
                  <a:pt x="3672245" y="29259"/>
                </a:lnTo>
                <a:lnTo>
                  <a:pt x="3724834" y="31677"/>
                </a:lnTo>
                <a:lnTo>
                  <a:pt x="3777178" y="34190"/>
                </a:lnTo>
                <a:lnTo>
                  <a:pt x="3829276" y="36800"/>
                </a:lnTo>
                <a:lnTo>
                  <a:pt x="3881128" y="39506"/>
                </a:lnTo>
                <a:lnTo>
                  <a:pt x="3932735" y="42308"/>
                </a:lnTo>
                <a:lnTo>
                  <a:pt x="3984096" y="45205"/>
                </a:lnTo>
                <a:lnTo>
                  <a:pt x="4035212" y="48199"/>
                </a:lnTo>
                <a:lnTo>
                  <a:pt x="4086082" y="51289"/>
                </a:lnTo>
                <a:lnTo>
                  <a:pt x="4136707" y="54474"/>
                </a:lnTo>
                <a:lnTo>
                  <a:pt x="4187086" y="57756"/>
                </a:lnTo>
                <a:lnTo>
                  <a:pt x="4237219" y="61134"/>
                </a:lnTo>
                <a:lnTo>
                  <a:pt x="4287107" y="64607"/>
                </a:lnTo>
                <a:lnTo>
                  <a:pt x="4336750" y="68177"/>
                </a:lnTo>
                <a:lnTo>
                  <a:pt x="4386147" y="71842"/>
                </a:lnTo>
                <a:lnTo>
                  <a:pt x="4435298" y="75604"/>
                </a:lnTo>
                <a:lnTo>
                  <a:pt x="4484204" y="79461"/>
                </a:lnTo>
                <a:lnTo>
                  <a:pt x="4532864" y="83414"/>
                </a:lnTo>
                <a:lnTo>
                  <a:pt x="4581279" y="87464"/>
                </a:lnTo>
                <a:lnTo>
                  <a:pt x="4629448" y="91609"/>
                </a:lnTo>
                <a:lnTo>
                  <a:pt x="4677372" y="95851"/>
                </a:lnTo>
                <a:lnTo>
                  <a:pt x="4725050" y="100188"/>
                </a:lnTo>
                <a:lnTo>
                  <a:pt x="4772483" y="104621"/>
                </a:lnTo>
                <a:lnTo>
                  <a:pt x="4819670" y="109150"/>
                </a:lnTo>
                <a:lnTo>
                  <a:pt x="4866611" y="113776"/>
                </a:lnTo>
                <a:lnTo>
                  <a:pt x="4913307" y="118497"/>
                </a:lnTo>
                <a:lnTo>
                  <a:pt x="4959758" y="123314"/>
                </a:lnTo>
                <a:lnTo>
                  <a:pt x="5005963" y="128227"/>
                </a:lnTo>
                <a:lnTo>
                  <a:pt x="5051922" y="133236"/>
                </a:lnTo>
                <a:lnTo>
                  <a:pt x="5097636" y="138341"/>
                </a:lnTo>
                <a:lnTo>
                  <a:pt x="5143104" y="143543"/>
                </a:lnTo>
                <a:lnTo>
                  <a:pt x="5188327" y="148840"/>
                </a:lnTo>
                <a:lnTo>
                  <a:pt x="5233304" y="154233"/>
                </a:lnTo>
                <a:lnTo>
                  <a:pt x="5278036" y="159722"/>
                </a:lnTo>
                <a:lnTo>
                  <a:pt x="5322522" y="165307"/>
                </a:lnTo>
                <a:lnTo>
                  <a:pt x="5366762" y="170987"/>
                </a:lnTo>
                <a:lnTo>
                  <a:pt x="5410757" y="176764"/>
                </a:lnTo>
                <a:lnTo>
                  <a:pt x="5454507" y="182637"/>
                </a:lnTo>
                <a:lnTo>
                  <a:pt x="5498011" y="188606"/>
                </a:lnTo>
                <a:lnTo>
                  <a:pt x="5541269" y="194671"/>
                </a:lnTo>
                <a:lnTo>
                  <a:pt x="5584282" y="200832"/>
                </a:lnTo>
                <a:lnTo>
                  <a:pt x="5627049" y="207089"/>
                </a:lnTo>
                <a:lnTo>
                  <a:pt x="5669571" y="213441"/>
                </a:lnTo>
                <a:lnTo>
                  <a:pt x="5711847" y="219890"/>
                </a:lnTo>
                <a:lnTo>
                  <a:pt x="5753878" y="226435"/>
                </a:lnTo>
                <a:lnTo>
                  <a:pt x="5795663" y="233075"/>
                </a:lnTo>
                <a:lnTo>
                  <a:pt x="5837203" y="239812"/>
                </a:lnTo>
                <a:lnTo>
                  <a:pt x="5878497" y="246645"/>
                </a:lnTo>
                <a:lnTo>
                  <a:pt x="5919546" y="253573"/>
                </a:lnTo>
                <a:lnTo>
                  <a:pt x="5960349" y="260598"/>
                </a:lnTo>
                <a:lnTo>
                  <a:pt x="6000906" y="267718"/>
                </a:lnTo>
                <a:lnTo>
                  <a:pt x="6041218" y="274935"/>
                </a:lnTo>
                <a:lnTo>
                  <a:pt x="6081284" y="282247"/>
                </a:lnTo>
                <a:lnTo>
                  <a:pt x="6121105" y="289656"/>
                </a:lnTo>
                <a:lnTo>
                  <a:pt x="6160680" y="297160"/>
                </a:lnTo>
                <a:lnTo>
                  <a:pt x="6200010" y="304761"/>
                </a:lnTo>
                <a:lnTo>
                  <a:pt x="6239094" y="312457"/>
                </a:lnTo>
                <a:lnTo>
                  <a:pt x="6277933" y="320249"/>
                </a:lnTo>
                <a:lnTo>
                  <a:pt x="6316526" y="328138"/>
                </a:lnTo>
                <a:lnTo>
                  <a:pt x="6354874" y="336122"/>
                </a:lnTo>
                <a:lnTo>
                  <a:pt x="6392976" y="344202"/>
                </a:lnTo>
                <a:lnTo>
                  <a:pt x="6430832" y="352379"/>
                </a:lnTo>
                <a:lnTo>
                  <a:pt x="6468443" y="360651"/>
                </a:lnTo>
                <a:lnTo>
                  <a:pt x="6505808" y="369019"/>
                </a:lnTo>
                <a:lnTo>
                  <a:pt x="6579803" y="386043"/>
                </a:lnTo>
                <a:lnTo>
                  <a:pt x="6652815" y="403452"/>
                </a:lnTo>
                <a:lnTo>
                  <a:pt x="6724844" y="421244"/>
                </a:lnTo>
                <a:lnTo>
                  <a:pt x="6795892" y="439420"/>
                </a:lnTo>
                <a:lnTo>
                  <a:pt x="6865958" y="457980"/>
                </a:lnTo>
                <a:lnTo>
                  <a:pt x="6935041" y="476923"/>
                </a:lnTo>
                <a:lnTo>
                  <a:pt x="7003142" y="496251"/>
                </a:lnTo>
                <a:lnTo>
                  <a:pt x="7070261" y="515963"/>
                </a:lnTo>
                <a:lnTo>
                  <a:pt x="7103452" y="525962"/>
                </a:lnTo>
                <a:lnTo>
                  <a:pt x="7115528" y="529744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545592" y="4602345"/>
            <a:ext cx="134620" cy="116839"/>
          </a:xfrm>
          <a:custGeom>
            <a:avLst/>
            <a:gdLst/>
            <a:ahLst/>
            <a:cxnLst/>
            <a:rect l="l" t="t" r="r" b="b"/>
            <a:pathLst>
              <a:path w="134620" h="116839">
                <a:moveTo>
                  <a:pt x="36436" y="0"/>
                </a:moveTo>
                <a:lnTo>
                  <a:pt x="0" y="116348"/>
                </a:lnTo>
                <a:lnTo>
                  <a:pt x="134566" y="94609"/>
                </a:lnTo>
                <a:lnTo>
                  <a:pt x="364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692853" y="4584984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146685" rIns="0" bIns="0" rtlCol="0">
            <a:spAutoFit/>
          </a:bodyPr>
          <a:lstStyle/>
          <a:p>
            <a:pPr marL="412750" marR="412750" indent="101600">
              <a:lnSpc>
                <a:spcPts val="3800"/>
              </a:lnSpc>
              <a:spcBef>
                <a:spcPts val="1155"/>
              </a:spcBef>
            </a:pPr>
            <a:r>
              <a:rPr sz="3200" spc="-15" dirty="0">
                <a:latin typeface="Arial"/>
                <a:cs typeface="Arial"/>
              </a:rPr>
              <a:t>Cross-  </a:t>
            </a:r>
            <a:r>
              <a:rPr sz="3200" spc="-10" dirty="0">
                <a:latin typeface="Arial"/>
                <a:cs typeface="Arial"/>
              </a:rPr>
              <a:t>Entropy</a:t>
            </a:r>
            <a:endParaRPr sz="32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1118303" y="5219985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373248" y="5159025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19"/>
                </a:lnTo>
                <a:lnTo>
                  <a:pt x="121920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207191" y="6057900"/>
            <a:ext cx="2026920" cy="1569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5440">
              <a:lnSpc>
                <a:spcPct val="100000"/>
              </a:lnSpc>
            </a:pPr>
            <a:r>
              <a:rPr sz="3600" i="1" spc="40" dirty="0">
                <a:solidFill>
                  <a:srgbClr val="C82506"/>
                </a:solidFill>
                <a:latin typeface="Arial"/>
                <a:cs typeface="Arial"/>
              </a:rPr>
              <a:t>(sco</a:t>
            </a:r>
            <a:r>
              <a:rPr sz="3600" i="1" spc="-35" dirty="0">
                <a:solidFill>
                  <a:srgbClr val="C82506"/>
                </a:solidFill>
                <a:latin typeface="Arial"/>
                <a:cs typeface="Arial"/>
              </a:rPr>
              <a:t>r</a:t>
            </a:r>
            <a:r>
              <a:rPr sz="3600" i="1" spc="-5" dirty="0">
                <a:solidFill>
                  <a:srgbClr val="C82506"/>
                </a:solidFill>
                <a:latin typeface="Arial"/>
                <a:cs typeface="Arial"/>
              </a:rPr>
              <a:t>es)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7050" i="1" spc="187" baseline="-21867" dirty="0">
                <a:latin typeface="Times New Roman"/>
                <a:cs typeface="Times New Roman"/>
              </a:rPr>
              <a:t>e</a:t>
            </a:r>
            <a:r>
              <a:rPr sz="4050" i="1" spc="-44" baseline="13374" dirty="0">
                <a:latin typeface="Times New Roman"/>
                <a:cs typeface="Times New Roman"/>
              </a:rPr>
              <a:t>s</a:t>
            </a:r>
            <a:r>
              <a:rPr sz="1950" i="1" dirty="0">
                <a:latin typeface="Times New Roman"/>
                <a:cs typeface="Times New Roman"/>
              </a:rPr>
              <a:t>i</a:t>
            </a:r>
            <a:r>
              <a:rPr sz="1950" i="1" spc="-26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,</a:t>
            </a:r>
            <a:r>
              <a:rPr sz="1950" spc="-190" dirty="0">
                <a:latin typeface="Times New Roman"/>
                <a:cs typeface="Times New Roman"/>
              </a:rPr>
              <a:t> </a:t>
            </a:r>
            <a:r>
              <a:rPr sz="1950" i="1" dirty="0">
                <a:latin typeface="Times New Roman"/>
                <a:cs typeface="Times New Roman"/>
              </a:rPr>
              <a:t>j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350000" y="6057900"/>
            <a:ext cx="283654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i="1" spc="70" dirty="0">
                <a:solidFill>
                  <a:srgbClr val="C82506"/>
                </a:solidFill>
                <a:latin typeface="Arial"/>
                <a:cs typeface="Arial"/>
              </a:rPr>
              <a:t>(p</a:t>
            </a:r>
            <a:r>
              <a:rPr sz="3600" i="1" spc="-15" dirty="0">
                <a:solidFill>
                  <a:srgbClr val="C82506"/>
                </a:solidFill>
                <a:latin typeface="Arial"/>
                <a:cs typeface="Arial"/>
              </a:rPr>
              <a:t>r</a:t>
            </a:r>
            <a:r>
              <a:rPr sz="3600" i="1" spc="30" dirty="0">
                <a:solidFill>
                  <a:srgbClr val="C82506"/>
                </a:solidFill>
                <a:latin typeface="Arial"/>
                <a:cs typeface="Arial"/>
              </a:rPr>
              <a:t>obabilities)</a:t>
            </a:r>
            <a:endParaRPr sz="36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303000" y="6057900"/>
            <a:ext cx="114300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i="1" spc="-5" dirty="0">
                <a:solidFill>
                  <a:srgbClr val="C82506"/>
                </a:solidFill>
                <a:latin typeface="Arial"/>
                <a:cs typeface="Arial"/>
              </a:rPr>
              <a:t>(loss)</a:t>
            </a:r>
            <a:endParaRPr sz="36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06400" y="6057900"/>
            <a:ext cx="134683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i="1" spc="25" dirty="0">
                <a:solidFill>
                  <a:srgbClr val="C82506"/>
                </a:solidFill>
                <a:latin typeface="Arial"/>
                <a:cs typeface="Arial"/>
              </a:rPr>
              <a:t>(input)</a:t>
            </a:r>
            <a:endParaRPr sz="3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54000" y="3162300"/>
            <a:ext cx="418401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i="1" spc="45" dirty="0">
                <a:solidFill>
                  <a:srgbClr val="C82506"/>
                </a:solidFill>
                <a:latin typeface="Arial"/>
                <a:cs typeface="Arial"/>
              </a:rPr>
              <a:t>(ground </a:t>
            </a:r>
            <a:r>
              <a:rPr sz="3600" i="1" dirty="0">
                <a:solidFill>
                  <a:srgbClr val="C82506"/>
                </a:solidFill>
                <a:latin typeface="Arial"/>
                <a:cs typeface="Arial"/>
              </a:rPr>
              <a:t>truth</a:t>
            </a:r>
            <a:r>
              <a:rPr sz="3600" i="1" spc="-114" dirty="0">
                <a:solidFill>
                  <a:srgbClr val="C82506"/>
                </a:solidFill>
                <a:latin typeface="Arial"/>
                <a:cs typeface="Arial"/>
              </a:rPr>
              <a:t> </a:t>
            </a:r>
            <a:r>
              <a:rPr sz="3600" i="1" spc="25" dirty="0">
                <a:solidFill>
                  <a:srgbClr val="C82506"/>
                </a:solidFill>
                <a:latin typeface="Arial"/>
                <a:cs typeface="Arial"/>
              </a:rPr>
              <a:t>labels)</a:t>
            </a:r>
            <a:endParaRPr sz="36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661400" y="3055620"/>
            <a:ext cx="3947160" cy="1101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85800">
              <a:lnSpc>
                <a:spcPts val="4300"/>
              </a:lnSpc>
            </a:pPr>
            <a:r>
              <a:rPr sz="3600" spc="-15" dirty="0">
                <a:solidFill>
                  <a:srgbClr val="C82506"/>
                </a:solidFill>
                <a:latin typeface="Arial"/>
                <a:cs typeface="Arial"/>
              </a:rPr>
              <a:t>(here, </a:t>
            </a:r>
            <a:r>
              <a:rPr sz="3600" spc="130" dirty="0">
                <a:solidFill>
                  <a:srgbClr val="C82506"/>
                </a:solidFill>
                <a:latin typeface="Arial"/>
                <a:cs typeface="Arial"/>
              </a:rPr>
              <a:t>“i” </a:t>
            </a:r>
            <a:r>
              <a:rPr sz="3600" spc="-25" dirty="0">
                <a:solidFill>
                  <a:srgbClr val="C82506"/>
                </a:solidFill>
                <a:latin typeface="Arial"/>
                <a:cs typeface="Arial"/>
              </a:rPr>
              <a:t>are  </a:t>
            </a:r>
            <a:r>
              <a:rPr sz="3600" spc="5" dirty="0">
                <a:solidFill>
                  <a:srgbClr val="C82506"/>
                </a:solidFill>
                <a:latin typeface="Arial"/>
                <a:cs typeface="Arial"/>
              </a:rPr>
              <a:t>different</a:t>
            </a:r>
            <a:r>
              <a:rPr sz="3600" spc="-65" dirty="0">
                <a:solidFill>
                  <a:srgbClr val="C82506"/>
                </a:solidFill>
                <a:latin typeface="Arial"/>
                <a:cs typeface="Arial"/>
              </a:rPr>
              <a:t> </a:t>
            </a:r>
            <a:r>
              <a:rPr sz="3600" spc="20" dirty="0">
                <a:solidFill>
                  <a:srgbClr val="C82506"/>
                </a:solidFill>
                <a:latin typeface="Arial"/>
                <a:cs typeface="Arial"/>
              </a:rPr>
              <a:t>examples)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9000" y="190500"/>
            <a:ext cx="11236325" cy="2391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6200" spc="10" dirty="0">
                <a:latin typeface="Arial"/>
                <a:cs typeface="Arial"/>
              </a:rPr>
              <a:t>Example: </a:t>
            </a:r>
            <a:r>
              <a:rPr sz="6200" spc="-35" dirty="0">
                <a:latin typeface="Arial"/>
                <a:cs typeface="Arial"/>
              </a:rPr>
              <a:t>Softmax </a:t>
            </a:r>
            <a:r>
              <a:rPr sz="6200" spc="10" dirty="0">
                <a:latin typeface="Arial"/>
                <a:cs typeface="Arial"/>
              </a:rPr>
              <a:t>(for </a:t>
            </a:r>
            <a:r>
              <a:rPr sz="6200" spc="20" dirty="0">
                <a:latin typeface="Arial"/>
                <a:cs typeface="Arial"/>
              </a:rPr>
              <a:t>N</a:t>
            </a:r>
            <a:r>
              <a:rPr sz="6200" spc="-10" dirty="0">
                <a:latin typeface="Arial"/>
                <a:cs typeface="Arial"/>
              </a:rPr>
              <a:t> </a:t>
            </a:r>
            <a:r>
              <a:rPr sz="6200" spc="60" dirty="0">
                <a:latin typeface="Arial"/>
                <a:cs typeface="Arial"/>
              </a:rPr>
              <a:t>inputs)</a:t>
            </a:r>
            <a:endParaRPr sz="6200">
              <a:latin typeface="Arial"/>
              <a:cs typeface="Arial"/>
            </a:endParaRPr>
          </a:p>
          <a:p>
            <a:pPr algn="ctr">
              <a:lnSpc>
                <a:spcPts val="4310"/>
              </a:lnSpc>
              <a:spcBef>
                <a:spcPts val="2560"/>
              </a:spcBef>
            </a:pPr>
            <a:r>
              <a:rPr sz="3600" b="1" spc="-5" dirty="0">
                <a:latin typeface="Arial"/>
                <a:cs typeface="Arial"/>
              </a:rPr>
              <a:t>Remember</a:t>
            </a:r>
            <a:r>
              <a:rPr sz="3600" b="1" spc="-3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Softmax?</a:t>
            </a:r>
            <a:endParaRPr sz="3600">
              <a:latin typeface="Arial"/>
              <a:cs typeface="Arial"/>
            </a:endParaRPr>
          </a:p>
          <a:p>
            <a:pPr marL="635" algn="ctr">
              <a:lnSpc>
                <a:spcPts val="4310"/>
              </a:lnSpc>
            </a:pPr>
            <a:r>
              <a:rPr sz="3600" b="1" spc="-35" dirty="0">
                <a:latin typeface="Arial"/>
                <a:cs typeface="Arial"/>
              </a:rPr>
              <a:t>It’s </a:t>
            </a:r>
            <a:r>
              <a:rPr sz="3600" b="1" dirty="0">
                <a:latin typeface="Arial"/>
                <a:cs typeface="Arial"/>
              </a:rPr>
              <a:t>a </a:t>
            </a:r>
            <a:r>
              <a:rPr sz="3600" b="1" spc="-5" dirty="0">
                <a:latin typeface="Arial"/>
                <a:cs typeface="Arial"/>
              </a:rPr>
              <a:t>loss function for predicting</a:t>
            </a:r>
            <a:r>
              <a:rPr sz="3600" b="1" spc="4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categories?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1671" y="7401278"/>
            <a:ext cx="1192530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480"/>
              </a:lnSpc>
            </a:pPr>
            <a:r>
              <a:rPr sz="7050" i="1" spc="52" baseline="13593" dirty="0">
                <a:latin typeface="Times New Roman"/>
                <a:cs typeface="Times New Roman"/>
              </a:rPr>
              <a:t>p</a:t>
            </a:r>
            <a:r>
              <a:rPr sz="2700" i="1" spc="35" dirty="0">
                <a:latin typeface="Times New Roman"/>
                <a:cs typeface="Times New Roman"/>
              </a:rPr>
              <a:t>i</a:t>
            </a:r>
            <a:r>
              <a:rPr sz="2700" spc="35" dirty="0">
                <a:latin typeface="Times New Roman"/>
                <a:cs typeface="Times New Roman"/>
              </a:rPr>
              <a:t>, </a:t>
            </a:r>
            <a:r>
              <a:rPr sz="2700" i="1" dirty="0">
                <a:latin typeface="Times New Roman"/>
                <a:cs typeface="Times New Roman"/>
              </a:rPr>
              <a:t>j</a:t>
            </a:r>
            <a:r>
              <a:rPr sz="2700" i="1" spc="-165" dirty="0">
                <a:latin typeface="Times New Roman"/>
                <a:cs typeface="Times New Roman"/>
              </a:rPr>
              <a:t> </a:t>
            </a:r>
            <a:r>
              <a:rPr sz="7050" spc="-15" baseline="13593" dirty="0">
                <a:latin typeface="Symbol"/>
                <a:cs typeface="Symbol"/>
              </a:rPr>
              <a:t></a:t>
            </a:r>
            <a:endParaRPr sz="7050" baseline="13593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37920" y="7664591"/>
            <a:ext cx="159385" cy="441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i="1" dirty="0">
                <a:latin typeface="Times New Roman"/>
                <a:cs typeface="Times New Roman"/>
              </a:rPr>
              <a:t>s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68095" y="7845212"/>
            <a:ext cx="303530" cy="323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i="1" dirty="0">
                <a:latin typeface="Times New Roman"/>
                <a:cs typeface="Times New Roman"/>
              </a:rPr>
              <a:t>i</a:t>
            </a:r>
            <a:r>
              <a:rPr sz="1950" i="1" spc="-360" dirty="0">
                <a:latin typeface="Times New Roman"/>
                <a:cs typeface="Times New Roman"/>
              </a:rPr>
              <a:t> </a:t>
            </a:r>
            <a:r>
              <a:rPr sz="1950" spc="30" dirty="0">
                <a:latin typeface="Times New Roman"/>
                <a:cs typeface="Times New Roman"/>
              </a:rPr>
              <a:t>,</a:t>
            </a:r>
            <a:r>
              <a:rPr sz="1950" i="1" spc="30" dirty="0">
                <a:latin typeface="Times New Roman"/>
                <a:cs typeface="Times New Roman"/>
              </a:rPr>
              <a:t>k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41462" y="7416517"/>
            <a:ext cx="1003935" cy="1282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0" spc="30" baseline="-7539" dirty="0">
                <a:latin typeface="Symbol"/>
                <a:cs typeface="Symbol"/>
              </a:rPr>
              <a:t></a:t>
            </a:r>
            <a:r>
              <a:rPr sz="10500" spc="-1860" baseline="-7539" dirty="0">
                <a:latin typeface="Times New Roman"/>
                <a:cs typeface="Times New Roman"/>
              </a:rPr>
              <a:t> </a:t>
            </a:r>
            <a:r>
              <a:rPr sz="4700" i="1" spc="-10" dirty="0">
                <a:latin typeface="Times New Roman"/>
                <a:cs typeface="Times New Roman"/>
              </a:rPr>
              <a:t>e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26267" y="7688509"/>
            <a:ext cx="1554480" cy="0"/>
          </a:xfrm>
          <a:custGeom>
            <a:avLst/>
            <a:gdLst/>
            <a:ahLst/>
            <a:cxnLst/>
            <a:rect l="l" t="t" r="r" b="b"/>
            <a:pathLst>
              <a:path w="1554479">
                <a:moveTo>
                  <a:pt x="0" y="0"/>
                </a:moveTo>
                <a:lnTo>
                  <a:pt x="1554351" y="0"/>
                </a:lnTo>
              </a:path>
            </a:pathLst>
          </a:custGeom>
          <a:ln w="294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52500" y="8536940"/>
            <a:ext cx="1981835" cy="9791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0534" algn="ctr">
              <a:lnSpc>
                <a:spcPts val="3210"/>
              </a:lnSpc>
            </a:pPr>
            <a:r>
              <a:rPr sz="2700" i="1" dirty="0">
                <a:latin typeface="Times New Roman"/>
                <a:cs typeface="Times New Roman"/>
              </a:rPr>
              <a:t>k</a:t>
            </a: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ts val="4290"/>
              </a:lnSpc>
            </a:pPr>
            <a:r>
              <a:rPr sz="3600" spc="-25" dirty="0">
                <a:latin typeface="Arial"/>
                <a:cs typeface="Arial"/>
              </a:rPr>
              <a:t>(Softmax)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28807" y="7803443"/>
            <a:ext cx="121285" cy="44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i="1" dirty="0">
                <a:latin typeface="Times New Roman"/>
                <a:cs typeface="Times New Roman"/>
              </a:rPr>
              <a:t>i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05558" y="7407628"/>
            <a:ext cx="2690495" cy="777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21665" algn="l"/>
              </a:tabLst>
            </a:pPr>
            <a:r>
              <a:rPr sz="4650" i="1" spc="10" dirty="0">
                <a:latin typeface="Times New Roman"/>
                <a:cs typeface="Times New Roman"/>
              </a:rPr>
              <a:t>L	</a:t>
            </a:r>
            <a:r>
              <a:rPr sz="4650" spc="10" dirty="0">
                <a:latin typeface="Symbol"/>
                <a:cs typeface="Symbol"/>
              </a:rPr>
              <a:t></a:t>
            </a:r>
            <a:r>
              <a:rPr sz="4650" spc="10" dirty="0">
                <a:latin typeface="Times New Roman"/>
                <a:cs typeface="Times New Roman"/>
              </a:rPr>
              <a:t> </a:t>
            </a:r>
            <a:r>
              <a:rPr sz="4650" spc="10" dirty="0">
                <a:latin typeface="Symbol"/>
                <a:cs typeface="Symbol"/>
              </a:rPr>
              <a:t></a:t>
            </a:r>
            <a:r>
              <a:rPr sz="4650" spc="10" dirty="0">
                <a:latin typeface="Times New Roman"/>
                <a:cs typeface="Times New Roman"/>
              </a:rPr>
              <a:t> </a:t>
            </a:r>
            <a:r>
              <a:rPr sz="4650" spc="-5" dirty="0">
                <a:latin typeface="Times New Roman"/>
                <a:cs typeface="Times New Roman"/>
              </a:rPr>
              <a:t>log</a:t>
            </a:r>
            <a:r>
              <a:rPr sz="4650" spc="-819" dirty="0">
                <a:latin typeface="Times New Roman"/>
                <a:cs typeface="Times New Roman"/>
              </a:rPr>
              <a:t> </a:t>
            </a:r>
            <a:r>
              <a:rPr sz="4650" i="1" spc="10" dirty="0">
                <a:latin typeface="Times New Roman"/>
                <a:cs typeface="Times New Roman"/>
              </a:rPr>
              <a:t>p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61148" y="7803443"/>
            <a:ext cx="461645" cy="502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i="1" spc="185" dirty="0">
                <a:latin typeface="Times New Roman"/>
                <a:cs typeface="Times New Roman"/>
              </a:rPr>
              <a:t>i</a:t>
            </a:r>
            <a:r>
              <a:rPr sz="2700" spc="140" dirty="0">
                <a:latin typeface="Times New Roman"/>
                <a:cs typeface="Times New Roman"/>
              </a:rPr>
              <a:t>,</a:t>
            </a:r>
            <a:r>
              <a:rPr sz="2700" i="1" spc="-70" dirty="0">
                <a:latin typeface="Times New Roman"/>
                <a:cs typeface="Times New Roman"/>
              </a:rPr>
              <a:t>y</a:t>
            </a:r>
            <a:r>
              <a:rPr sz="2925" i="1" baseline="-18518" dirty="0">
                <a:latin typeface="Times New Roman"/>
                <a:cs typeface="Times New Roman"/>
              </a:rPr>
              <a:t>i</a:t>
            </a:r>
            <a:endParaRPr sz="2925" baseline="-18518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83100" y="8915400"/>
            <a:ext cx="320992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(Cross-entropy)</a:t>
            </a:r>
            <a:endParaRPr sz="3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96937" y="4776787"/>
            <a:ext cx="285115" cy="751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-25" dirty="0">
                <a:latin typeface="Times New Roman"/>
                <a:cs typeface="Times New Roman"/>
              </a:rPr>
              <a:t>x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55567" y="5178425"/>
            <a:ext cx="11938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50" i="1" dirty="0">
                <a:latin typeface="Times New Roman"/>
                <a:cs typeface="Times New Roman"/>
              </a:rPr>
              <a:t>i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750049" y="5205432"/>
            <a:ext cx="267970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04993" y="514447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0" y="0"/>
                </a:moveTo>
                <a:lnTo>
                  <a:pt x="0" y="121920"/>
                </a:lnTo>
                <a:lnTo>
                  <a:pt x="121919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13357" y="5205432"/>
            <a:ext cx="267970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68302" y="514447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0" y="0"/>
                </a:moveTo>
                <a:lnTo>
                  <a:pt x="0" y="121920"/>
                </a:lnTo>
                <a:lnTo>
                  <a:pt x="121919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74797" y="5205432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29742" y="514447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34988" y="5205432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89933" y="514447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337791" y="4764087"/>
            <a:ext cx="257810" cy="751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15" dirty="0">
                <a:latin typeface="Times New Roman"/>
                <a:cs typeface="Times New Roman"/>
              </a:rPr>
              <a:t>s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64298" y="5165725"/>
            <a:ext cx="121285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50" i="1" spc="15" dirty="0">
                <a:latin typeface="Times New Roman"/>
                <a:cs typeface="Times New Roman"/>
              </a:rPr>
              <a:t>i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680569" y="4764087"/>
            <a:ext cx="324485" cy="751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25" dirty="0">
                <a:latin typeface="Times New Roman"/>
                <a:cs typeface="Times New Roman"/>
              </a:rPr>
              <a:t>p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970166" y="5165725"/>
            <a:ext cx="12192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50" i="1" spc="20" dirty="0">
                <a:latin typeface="Times New Roman"/>
                <a:cs typeface="Times New Roman"/>
              </a:rPr>
              <a:t>i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545452" y="4570432"/>
            <a:ext cx="2252345" cy="1270000"/>
          </a:xfrm>
          <a:custGeom>
            <a:avLst/>
            <a:gdLst/>
            <a:ahLst/>
            <a:cxnLst/>
            <a:rect l="l" t="t" r="r" b="b"/>
            <a:pathLst>
              <a:path w="2252345" h="1270000">
                <a:moveTo>
                  <a:pt x="0" y="0"/>
                </a:moveTo>
                <a:lnTo>
                  <a:pt x="2251801" y="0"/>
                </a:lnTo>
                <a:lnTo>
                  <a:pt x="2251801" y="1270000"/>
                </a:lnTo>
                <a:lnTo>
                  <a:pt x="0" y="1270000"/>
                </a:ln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545452" y="4570432"/>
            <a:ext cx="2252345" cy="12700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500">
              <a:latin typeface="Times New Roman"/>
              <a:cs typeface="Times New Roman"/>
            </a:endParaRPr>
          </a:p>
          <a:p>
            <a:pPr marL="381635">
              <a:lnSpc>
                <a:spcPct val="100000"/>
              </a:lnSpc>
            </a:pPr>
            <a:r>
              <a:rPr sz="3200" spc="-30" dirty="0">
                <a:latin typeface="Arial"/>
                <a:cs typeface="Arial"/>
              </a:rPr>
              <a:t>Softmax</a:t>
            </a:r>
            <a:endParaRPr sz="32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226359" y="5205432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481304" y="514447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1758002" y="4764087"/>
            <a:ext cx="358140" cy="751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30" dirty="0">
                <a:latin typeface="Times New Roman"/>
                <a:cs typeface="Times New Roman"/>
              </a:rPr>
              <a:t>L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083409" y="5165725"/>
            <a:ext cx="12192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50" i="1" spc="20" dirty="0">
                <a:latin typeface="Times New Roman"/>
                <a:cs typeface="Times New Roman"/>
              </a:rPr>
              <a:t>i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96937" y="3798887"/>
            <a:ext cx="285115" cy="751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-25" dirty="0">
                <a:latin typeface="Times New Roman"/>
                <a:cs typeface="Times New Roman"/>
              </a:rPr>
              <a:t>y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43396" y="4200525"/>
            <a:ext cx="11938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50" i="1" dirty="0">
                <a:latin typeface="Times New Roman"/>
                <a:cs typeface="Times New Roman"/>
              </a:rPr>
              <a:t>i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460402" y="4134574"/>
            <a:ext cx="7115809" cy="530225"/>
          </a:xfrm>
          <a:custGeom>
            <a:avLst/>
            <a:gdLst/>
            <a:ahLst/>
            <a:cxnLst/>
            <a:rect l="l" t="t" r="r" b="b"/>
            <a:pathLst>
              <a:path w="7115809" h="530225">
                <a:moveTo>
                  <a:pt x="0" y="63256"/>
                </a:moveTo>
                <a:lnTo>
                  <a:pt x="67566" y="59820"/>
                </a:lnTo>
                <a:lnTo>
                  <a:pt x="134888" y="56479"/>
                </a:lnTo>
                <a:lnTo>
                  <a:pt x="201964" y="53234"/>
                </a:lnTo>
                <a:lnTo>
                  <a:pt x="268794" y="50086"/>
                </a:lnTo>
                <a:lnTo>
                  <a:pt x="335379" y="47033"/>
                </a:lnTo>
                <a:lnTo>
                  <a:pt x="401718" y="44076"/>
                </a:lnTo>
                <a:lnTo>
                  <a:pt x="467812" y="41216"/>
                </a:lnTo>
                <a:lnTo>
                  <a:pt x="533660" y="38451"/>
                </a:lnTo>
                <a:lnTo>
                  <a:pt x="599263" y="35782"/>
                </a:lnTo>
                <a:lnTo>
                  <a:pt x="664620" y="33210"/>
                </a:lnTo>
                <a:lnTo>
                  <a:pt x="729732" y="30733"/>
                </a:lnTo>
                <a:lnTo>
                  <a:pt x="794598" y="28352"/>
                </a:lnTo>
                <a:lnTo>
                  <a:pt x="859218" y="26067"/>
                </a:lnTo>
                <a:lnTo>
                  <a:pt x="923593" y="23878"/>
                </a:lnTo>
                <a:lnTo>
                  <a:pt x="987722" y="21785"/>
                </a:lnTo>
                <a:lnTo>
                  <a:pt x="1051606" y="19788"/>
                </a:lnTo>
                <a:lnTo>
                  <a:pt x="1115245" y="17887"/>
                </a:lnTo>
                <a:lnTo>
                  <a:pt x="1178637" y="16082"/>
                </a:lnTo>
                <a:lnTo>
                  <a:pt x="1241785" y="14373"/>
                </a:lnTo>
                <a:lnTo>
                  <a:pt x="1304686" y="12760"/>
                </a:lnTo>
                <a:lnTo>
                  <a:pt x="1367343" y="11243"/>
                </a:lnTo>
                <a:lnTo>
                  <a:pt x="1429753" y="9822"/>
                </a:lnTo>
                <a:lnTo>
                  <a:pt x="1491918" y="8497"/>
                </a:lnTo>
                <a:lnTo>
                  <a:pt x="1553838" y="7268"/>
                </a:lnTo>
                <a:lnTo>
                  <a:pt x="1615512" y="6135"/>
                </a:lnTo>
                <a:lnTo>
                  <a:pt x="1676940" y="5097"/>
                </a:lnTo>
                <a:lnTo>
                  <a:pt x="1738123" y="4156"/>
                </a:lnTo>
                <a:lnTo>
                  <a:pt x="1799061" y="3311"/>
                </a:lnTo>
                <a:lnTo>
                  <a:pt x="1859752" y="2562"/>
                </a:lnTo>
                <a:lnTo>
                  <a:pt x="1920199" y="1908"/>
                </a:lnTo>
                <a:lnTo>
                  <a:pt x="1980399" y="1351"/>
                </a:lnTo>
                <a:lnTo>
                  <a:pt x="2040355" y="890"/>
                </a:lnTo>
                <a:lnTo>
                  <a:pt x="2100064" y="524"/>
                </a:lnTo>
                <a:lnTo>
                  <a:pt x="2159529" y="255"/>
                </a:lnTo>
                <a:lnTo>
                  <a:pt x="2218747" y="81"/>
                </a:lnTo>
                <a:lnTo>
                  <a:pt x="2277720" y="4"/>
                </a:lnTo>
                <a:lnTo>
                  <a:pt x="2336448" y="23"/>
                </a:lnTo>
                <a:lnTo>
                  <a:pt x="2394930" y="137"/>
                </a:lnTo>
                <a:lnTo>
                  <a:pt x="2453166" y="347"/>
                </a:lnTo>
                <a:lnTo>
                  <a:pt x="2511157" y="654"/>
                </a:lnTo>
                <a:lnTo>
                  <a:pt x="2568902" y="1056"/>
                </a:lnTo>
                <a:lnTo>
                  <a:pt x="2626402" y="1555"/>
                </a:lnTo>
                <a:lnTo>
                  <a:pt x="2683656" y="2149"/>
                </a:lnTo>
                <a:lnTo>
                  <a:pt x="2740665" y="2839"/>
                </a:lnTo>
                <a:lnTo>
                  <a:pt x="2797428" y="3626"/>
                </a:lnTo>
                <a:lnTo>
                  <a:pt x="2853946" y="4508"/>
                </a:lnTo>
                <a:lnTo>
                  <a:pt x="2910218" y="5486"/>
                </a:lnTo>
                <a:lnTo>
                  <a:pt x="2966245" y="6560"/>
                </a:lnTo>
                <a:lnTo>
                  <a:pt x="3022026" y="7731"/>
                </a:lnTo>
                <a:lnTo>
                  <a:pt x="3077561" y="8997"/>
                </a:lnTo>
                <a:lnTo>
                  <a:pt x="3132851" y="10359"/>
                </a:lnTo>
                <a:lnTo>
                  <a:pt x="3187895" y="11817"/>
                </a:lnTo>
                <a:lnTo>
                  <a:pt x="3242694" y="13371"/>
                </a:lnTo>
                <a:lnTo>
                  <a:pt x="3297247" y="15021"/>
                </a:lnTo>
                <a:lnTo>
                  <a:pt x="3351555" y="16767"/>
                </a:lnTo>
                <a:lnTo>
                  <a:pt x="3405617" y="18609"/>
                </a:lnTo>
                <a:lnTo>
                  <a:pt x="3459434" y="20547"/>
                </a:lnTo>
                <a:lnTo>
                  <a:pt x="3513005" y="22581"/>
                </a:lnTo>
                <a:lnTo>
                  <a:pt x="3566331" y="24711"/>
                </a:lnTo>
                <a:lnTo>
                  <a:pt x="3619411" y="26937"/>
                </a:lnTo>
                <a:lnTo>
                  <a:pt x="3672245" y="29259"/>
                </a:lnTo>
                <a:lnTo>
                  <a:pt x="3724834" y="31677"/>
                </a:lnTo>
                <a:lnTo>
                  <a:pt x="3777178" y="34190"/>
                </a:lnTo>
                <a:lnTo>
                  <a:pt x="3829276" y="36800"/>
                </a:lnTo>
                <a:lnTo>
                  <a:pt x="3881128" y="39506"/>
                </a:lnTo>
                <a:lnTo>
                  <a:pt x="3932735" y="42308"/>
                </a:lnTo>
                <a:lnTo>
                  <a:pt x="3984096" y="45205"/>
                </a:lnTo>
                <a:lnTo>
                  <a:pt x="4035212" y="48199"/>
                </a:lnTo>
                <a:lnTo>
                  <a:pt x="4086082" y="51289"/>
                </a:lnTo>
                <a:lnTo>
                  <a:pt x="4136707" y="54474"/>
                </a:lnTo>
                <a:lnTo>
                  <a:pt x="4187086" y="57756"/>
                </a:lnTo>
                <a:lnTo>
                  <a:pt x="4237219" y="61134"/>
                </a:lnTo>
                <a:lnTo>
                  <a:pt x="4287107" y="64607"/>
                </a:lnTo>
                <a:lnTo>
                  <a:pt x="4336750" y="68177"/>
                </a:lnTo>
                <a:lnTo>
                  <a:pt x="4386147" y="71842"/>
                </a:lnTo>
                <a:lnTo>
                  <a:pt x="4435298" y="75604"/>
                </a:lnTo>
                <a:lnTo>
                  <a:pt x="4484204" y="79461"/>
                </a:lnTo>
                <a:lnTo>
                  <a:pt x="4532864" y="83414"/>
                </a:lnTo>
                <a:lnTo>
                  <a:pt x="4581279" y="87464"/>
                </a:lnTo>
                <a:lnTo>
                  <a:pt x="4629448" y="91609"/>
                </a:lnTo>
                <a:lnTo>
                  <a:pt x="4677372" y="95851"/>
                </a:lnTo>
                <a:lnTo>
                  <a:pt x="4725050" y="100188"/>
                </a:lnTo>
                <a:lnTo>
                  <a:pt x="4772483" y="104621"/>
                </a:lnTo>
                <a:lnTo>
                  <a:pt x="4819670" y="109150"/>
                </a:lnTo>
                <a:lnTo>
                  <a:pt x="4866611" y="113776"/>
                </a:lnTo>
                <a:lnTo>
                  <a:pt x="4913307" y="118497"/>
                </a:lnTo>
                <a:lnTo>
                  <a:pt x="4959758" y="123314"/>
                </a:lnTo>
                <a:lnTo>
                  <a:pt x="5005963" y="128227"/>
                </a:lnTo>
                <a:lnTo>
                  <a:pt x="5051922" y="133236"/>
                </a:lnTo>
                <a:lnTo>
                  <a:pt x="5097636" y="138341"/>
                </a:lnTo>
                <a:lnTo>
                  <a:pt x="5143104" y="143543"/>
                </a:lnTo>
                <a:lnTo>
                  <a:pt x="5188327" y="148840"/>
                </a:lnTo>
                <a:lnTo>
                  <a:pt x="5233304" y="154233"/>
                </a:lnTo>
                <a:lnTo>
                  <a:pt x="5278036" y="159722"/>
                </a:lnTo>
                <a:lnTo>
                  <a:pt x="5322522" y="165307"/>
                </a:lnTo>
                <a:lnTo>
                  <a:pt x="5366762" y="170987"/>
                </a:lnTo>
                <a:lnTo>
                  <a:pt x="5410757" y="176764"/>
                </a:lnTo>
                <a:lnTo>
                  <a:pt x="5454507" y="182637"/>
                </a:lnTo>
                <a:lnTo>
                  <a:pt x="5498011" y="188606"/>
                </a:lnTo>
                <a:lnTo>
                  <a:pt x="5541269" y="194671"/>
                </a:lnTo>
                <a:lnTo>
                  <a:pt x="5584282" y="200832"/>
                </a:lnTo>
                <a:lnTo>
                  <a:pt x="5627049" y="207089"/>
                </a:lnTo>
                <a:lnTo>
                  <a:pt x="5669571" y="213441"/>
                </a:lnTo>
                <a:lnTo>
                  <a:pt x="5711847" y="219890"/>
                </a:lnTo>
                <a:lnTo>
                  <a:pt x="5753878" y="226435"/>
                </a:lnTo>
                <a:lnTo>
                  <a:pt x="5795663" y="233075"/>
                </a:lnTo>
                <a:lnTo>
                  <a:pt x="5837203" y="239812"/>
                </a:lnTo>
                <a:lnTo>
                  <a:pt x="5878497" y="246645"/>
                </a:lnTo>
                <a:lnTo>
                  <a:pt x="5919546" y="253573"/>
                </a:lnTo>
                <a:lnTo>
                  <a:pt x="5960349" y="260598"/>
                </a:lnTo>
                <a:lnTo>
                  <a:pt x="6000906" y="267718"/>
                </a:lnTo>
                <a:lnTo>
                  <a:pt x="6041218" y="274935"/>
                </a:lnTo>
                <a:lnTo>
                  <a:pt x="6081284" y="282247"/>
                </a:lnTo>
                <a:lnTo>
                  <a:pt x="6121105" y="289656"/>
                </a:lnTo>
                <a:lnTo>
                  <a:pt x="6160680" y="297160"/>
                </a:lnTo>
                <a:lnTo>
                  <a:pt x="6200010" y="304761"/>
                </a:lnTo>
                <a:lnTo>
                  <a:pt x="6239094" y="312457"/>
                </a:lnTo>
                <a:lnTo>
                  <a:pt x="6277933" y="320249"/>
                </a:lnTo>
                <a:lnTo>
                  <a:pt x="6316526" y="328138"/>
                </a:lnTo>
                <a:lnTo>
                  <a:pt x="6354874" y="336122"/>
                </a:lnTo>
                <a:lnTo>
                  <a:pt x="6392976" y="344202"/>
                </a:lnTo>
                <a:lnTo>
                  <a:pt x="6430832" y="352379"/>
                </a:lnTo>
                <a:lnTo>
                  <a:pt x="6468443" y="360651"/>
                </a:lnTo>
                <a:lnTo>
                  <a:pt x="6505808" y="369019"/>
                </a:lnTo>
                <a:lnTo>
                  <a:pt x="6579803" y="386043"/>
                </a:lnTo>
                <a:lnTo>
                  <a:pt x="6652815" y="403452"/>
                </a:lnTo>
                <a:lnTo>
                  <a:pt x="6724844" y="421244"/>
                </a:lnTo>
                <a:lnTo>
                  <a:pt x="6795892" y="439420"/>
                </a:lnTo>
                <a:lnTo>
                  <a:pt x="6865958" y="457980"/>
                </a:lnTo>
                <a:lnTo>
                  <a:pt x="6935041" y="476923"/>
                </a:lnTo>
                <a:lnTo>
                  <a:pt x="7003142" y="496251"/>
                </a:lnTo>
                <a:lnTo>
                  <a:pt x="7070261" y="515963"/>
                </a:lnTo>
                <a:lnTo>
                  <a:pt x="7103452" y="525962"/>
                </a:lnTo>
                <a:lnTo>
                  <a:pt x="7115528" y="529744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545592" y="4602345"/>
            <a:ext cx="134620" cy="116839"/>
          </a:xfrm>
          <a:custGeom>
            <a:avLst/>
            <a:gdLst/>
            <a:ahLst/>
            <a:cxnLst/>
            <a:rect l="l" t="t" r="r" b="b"/>
            <a:pathLst>
              <a:path w="134620" h="116839">
                <a:moveTo>
                  <a:pt x="36436" y="0"/>
                </a:moveTo>
                <a:lnTo>
                  <a:pt x="0" y="116348"/>
                </a:lnTo>
                <a:lnTo>
                  <a:pt x="134566" y="94609"/>
                </a:lnTo>
                <a:lnTo>
                  <a:pt x="364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692853" y="4584984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146685" rIns="0" bIns="0" rtlCol="0">
            <a:spAutoFit/>
          </a:bodyPr>
          <a:lstStyle/>
          <a:p>
            <a:pPr marL="412750" marR="412750" indent="101600">
              <a:lnSpc>
                <a:spcPts val="3800"/>
              </a:lnSpc>
              <a:spcBef>
                <a:spcPts val="1155"/>
              </a:spcBef>
            </a:pPr>
            <a:r>
              <a:rPr sz="3200" spc="-15" dirty="0">
                <a:latin typeface="Arial"/>
                <a:cs typeface="Arial"/>
              </a:rPr>
              <a:t>Cross-  </a:t>
            </a:r>
            <a:r>
              <a:rPr sz="3200" spc="-10" dirty="0">
                <a:latin typeface="Arial"/>
                <a:cs typeface="Arial"/>
              </a:rPr>
              <a:t>Entropy</a:t>
            </a:r>
            <a:endParaRPr sz="32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1118303" y="5219985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373248" y="5159025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19"/>
                </a:lnTo>
                <a:lnTo>
                  <a:pt x="121920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207191" y="6057900"/>
            <a:ext cx="2026920" cy="1569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5440">
              <a:lnSpc>
                <a:spcPct val="100000"/>
              </a:lnSpc>
            </a:pPr>
            <a:r>
              <a:rPr sz="3600" i="1" spc="40" dirty="0">
                <a:solidFill>
                  <a:srgbClr val="C82506"/>
                </a:solidFill>
                <a:latin typeface="Arial"/>
                <a:cs typeface="Arial"/>
              </a:rPr>
              <a:t>(sco</a:t>
            </a:r>
            <a:r>
              <a:rPr sz="3600" i="1" spc="-35" dirty="0">
                <a:solidFill>
                  <a:srgbClr val="C82506"/>
                </a:solidFill>
                <a:latin typeface="Arial"/>
                <a:cs typeface="Arial"/>
              </a:rPr>
              <a:t>r</a:t>
            </a:r>
            <a:r>
              <a:rPr sz="3600" i="1" spc="-5" dirty="0">
                <a:solidFill>
                  <a:srgbClr val="C82506"/>
                </a:solidFill>
                <a:latin typeface="Arial"/>
                <a:cs typeface="Arial"/>
              </a:rPr>
              <a:t>es)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7050" i="1" spc="187" baseline="-21867" dirty="0">
                <a:latin typeface="Times New Roman"/>
                <a:cs typeface="Times New Roman"/>
              </a:rPr>
              <a:t>e</a:t>
            </a:r>
            <a:r>
              <a:rPr sz="4050" i="1" spc="-44" baseline="13374" dirty="0">
                <a:latin typeface="Times New Roman"/>
                <a:cs typeface="Times New Roman"/>
              </a:rPr>
              <a:t>s</a:t>
            </a:r>
            <a:r>
              <a:rPr sz="1950" i="1" dirty="0">
                <a:latin typeface="Times New Roman"/>
                <a:cs typeface="Times New Roman"/>
              </a:rPr>
              <a:t>i</a:t>
            </a:r>
            <a:r>
              <a:rPr sz="1950" i="1" spc="-26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,</a:t>
            </a:r>
            <a:r>
              <a:rPr sz="1950" spc="-190" dirty="0">
                <a:latin typeface="Times New Roman"/>
                <a:cs typeface="Times New Roman"/>
              </a:rPr>
              <a:t> </a:t>
            </a:r>
            <a:r>
              <a:rPr sz="1950" i="1" dirty="0">
                <a:latin typeface="Times New Roman"/>
                <a:cs typeface="Times New Roman"/>
              </a:rPr>
              <a:t>j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350000" y="6057900"/>
            <a:ext cx="283654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i="1" spc="70" dirty="0">
                <a:solidFill>
                  <a:srgbClr val="C82506"/>
                </a:solidFill>
                <a:latin typeface="Arial"/>
                <a:cs typeface="Arial"/>
              </a:rPr>
              <a:t>(p</a:t>
            </a:r>
            <a:r>
              <a:rPr sz="3600" i="1" spc="-15" dirty="0">
                <a:solidFill>
                  <a:srgbClr val="C82506"/>
                </a:solidFill>
                <a:latin typeface="Arial"/>
                <a:cs typeface="Arial"/>
              </a:rPr>
              <a:t>r</a:t>
            </a:r>
            <a:r>
              <a:rPr sz="3600" i="1" spc="30" dirty="0">
                <a:solidFill>
                  <a:srgbClr val="C82506"/>
                </a:solidFill>
                <a:latin typeface="Arial"/>
                <a:cs typeface="Arial"/>
              </a:rPr>
              <a:t>obabilities)</a:t>
            </a:r>
            <a:endParaRPr sz="36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303000" y="6057900"/>
            <a:ext cx="114300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i="1" spc="-5" dirty="0">
                <a:solidFill>
                  <a:srgbClr val="C82506"/>
                </a:solidFill>
                <a:latin typeface="Arial"/>
                <a:cs typeface="Arial"/>
              </a:rPr>
              <a:t>(loss)</a:t>
            </a:r>
            <a:endParaRPr sz="36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06400" y="6057900"/>
            <a:ext cx="134683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i="1" spc="25" dirty="0">
                <a:solidFill>
                  <a:srgbClr val="C82506"/>
                </a:solidFill>
                <a:latin typeface="Arial"/>
                <a:cs typeface="Arial"/>
              </a:rPr>
              <a:t>(input)</a:t>
            </a:r>
            <a:endParaRPr sz="3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54000" y="3162300"/>
            <a:ext cx="418401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i="1" spc="45" dirty="0">
                <a:solidFill>
                  <a:srgbClr val="C82506"/>
                </a:solidFill>
                <a:latin typeface="Arial"/>
                <a:cs typeface="Arial"/>
              </a:rPr>
              <a:t>(ground </a:t>
            </a:r>
            <a:r>
              <a:rPr sz="3600" i="1" dirty="0">
                <a:solidFill>
                  <a:srgbClr val="C82506"/>
                </a:solidFill>
                <a:latin typeface="Arial"/>
                <a:cs typeface="Arial"/>
              </a:rPr>
              <a:t>truth</a:t>
            </a:r>
            <a:r>
              <a:rPr sz="3600" i="1" spc="-114" dirty="0">
                <a:solidFill>
                  <a:srgbClr val="C82506"/>
                </a:solidFill>
                <a:latin typeface="Arial"/>
                <a:cs typeface="Arial"/>
              </a:rPr>
              <a:t> </a:t>
            </a:r>
            <a:r>
              <a:rPr sz="3600" i="1" spc="25" dirty="0">
                <a:solidFill>
                  <a:srgbClr val="C82506"/>
                </a:solidFill>
                <a:latin typeface="Arial"/>
                <a:cs typeface="Arial"/>
              </a:rPr>
              <a:t>labels)</a:t>
            </a:r>
            <a:endParaRPr sz="36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661400" y="3055620"/>
            <a:ext cx="3947160" cy="1101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85800">
              <a:lnSpc>
                <a:spcPts val="4300"/>
              </a:lnSpc>
            </a:pPr>
            <a:r>
              <a:rPr sz="3600" spc="-15" dirty="0">
                <a:solidFill>
                  <a:srgbClr val="C82506"/>
                </a:solidFill>
                <a:latin typeface="Arial"/>
                <a:cs typeface="Arial"/>
              </a:rPr>
              <a:t>(here, </a:t>
            </a:r>
            <a:r>
              <a:rPr sz="3600" spc="130" dirty="0">
                <a:solidFill>
                  <a:srgbClr val="C82506"/>
                </a:solidFill>
                <a:latin typeface="Arial"/>
                <a:cs typeface="Arial"/>
              </a:rPr>
              <a:t>“i” </a:t>
            </a:r>
            <a:r>
              <a:rPr sz="3600" spc="-25" dirty="0">
                <a:solidFill>
                  <a:srgbClr val="C82506"/>
                </a:solidFill>
                <a:latin typeface="Arial"/>
                <a:cs typeface="Arial"/>
              </a:rPr>
              <a:t>are  </a:t>
            </a:r>
            <a:r>
              <a:rPr sz="3600" spc="5" dirty="0">
                <a:solidFill>
                  <a:srgbClr val="C82506"/>
                </a:solidFill>
                <a:latin typeface="Arial"/>
                <a:cs typeface="Arial"/>
              </a:rPr>
              <a:t>different</a:t>
            </a:r>
            <a:r>
              <a:rPr sz="3600" spc="-65" dirty="0">
                <a:solidFill>
                  <a:srgbClr val="C82506"/>
                </a:solidFill>
                <a:latin typeface="Arial"/>
                <a:cs typeface="Arial"/>
              </a:rPr>
              <a:t> </a:t>
            </a:r>
            <a:r>
              <a:rPr sz="3600" spc="20" dirty="0">
                <a:solidFill>
                  <a:srgbClr val="C82506"/>
                </a:solidFill>
                <a:latin typeface="Arial"/>
                <a:cs typeface="Arial"/>
              </a:rPr>
              <a:t>examples)</a:t>
            </a:r>
            <a:endParaRPr sz="36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026421" y="7533602"/>
            <a:ext cx="829944" cy="776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5" dirty="0">
                <a:latin typeface="Times New Roman"/>
                <a:cs typeface="Times New Roman"/>
              </a:rPr>
              <a:t>L</a:t>
            </a:r>
            <a:r>
              <a:rPr sz="4650" i="1" spc="-80" dirty="0">
                <a:latin typeface="Times New Roman"/>
                <a:cs typeface="Times New Roman"/>
              </a:rPr>
              <a:t> </a:t>
            </a:r>
            <a:r>
              <a:rPr sz="4650" spc="5" dirty="0">
                <a:latin typeface="Symbol"/>
                <a:cs typeface="Symbol"/>
              </a:rPr>
              <a:t></a:t>
            </a:r>
            <a:endParaRPr sz="4650">
              <a:latin typeface="Symbol"/>
              <a:cs typeface="Symbo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985518" y="7153371"/>
            <a:ext cx="479425" cy="157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u="heavy" spc="-220" dirty="0">
                <a:latin typeface="Times New Roman"/>
                <a:cs typeface="Times New Roman"/>
              </a:rPr>
              <a:t> </a:t>
            </a:r>
            <a:r>
              <a:rPr sz="4650" u="heavy" spc="5" dirty="0">
                <a:latin typeface="Times New Roman"/>
                <a:cs typeface="Times New Roman"/>
              </a:rPr>
              <a:t>1</a:t>
            </a:r>
            <a:endParaRPr sz="4650">
              <a:latin typeface="Times New Roman"/>
              <a:cs typeface="Times New Roman"/>
            </a:endParaRPr>
          </a:p>
          <a:p>
            <a:pPr marL="71120">
              <a:lnSpc>
                <a:spcPct val="100000"/>
              </a:lnSpc>
              <a:spcBef>
                <a:spcPts val="930"/>
              </a:spcBef>
            </a:pPr>
            <a:r>
              <a:rPr sz="4650" i="1" spc="5" dirty="0">
                <a:latin typeface="Times New Roman"/>
                <a:cs typeface="Times New Roman"/>
              </a:rPr>
              <a:t>N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1333188" y="7533602"/>
            <a:ext cx="354965" cy="751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5" dirty="0">
                <a:latin typeface="Times New Roman"/>
                <a:cs typeface="Times New Roman"/>
              </a:rPr>
              <a:t>L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1655456" y="7929033"/>
            <a:ext cx="120650" cy="44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50" i="1" spc="-5" dirty="0">
                <a:latin typeface="Times New Roman"/>
                <a:cs typeface="Times New Roman"/>
              </a:rPr>
              <a:t>i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0869059" y="8350827"/>
            <a:ext cx="120650" cy="44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50" i="1" spc="-5" dirty="0">
                <a:latin typeface="Times New Roman"/>
                <a:cs typeface="Times New Roman"/>
              </a:rPr>
              <a:t>i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597674" y="7358495"/>
            <a:ext cx="659130" cy="1155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950" spc="30" dirty="0">
                <a:latin typeface="Symbol"/>
                <a:cs typeface="Symbol"/>
              </a:rPr>
              <a:t></a:t>
            </a:r>
            <a:endParaRPr sz="6950">
              <a:latin typeface="Symbol"/>
              <a:cs typeface="Symbo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407400" y="8940800"/>
            <a:ext cx="438721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25" dirty="0">
                <a:latin typeface="Arial"/>
                <a:cs typeface="Arial"/>
              </a:rPr>
              <a:t>(Avg. </a:t>
            </a:r>
            <a:r>
              <a:rPr sz="3600" spc="-5" dirty="0">
                <a:latin typeface="Arial"/>
                <a:cs typeface="Arial"/>
              </a:rPr>
              <a:t>over</a:t>
            </a:r>
            <a:r>
              <a:rPr sz="3600" spc="-85" dirty="0">
                <a:latin typeface="Arial"/>
                <a:cs typeface="Arial"/>
              </a:rPr>
              <a:t> </a:t>
            </a:r>
            <a:r>
              <a:rPr sz="3600" spc="20" dirty="0">
                <a:latin typeface="Arial"/>
                <a:cs typeface="Arial"/>
              </a:rPr>
              <a:t>examples)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6937" y="3217068"/>
            <a:ext cx="285115" cy="760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700" i="1" spc="-45" dirty="0">
                <a:latin typeface="Times New Roman"/>
                <a:cs typeface="Times New Roman"/>
              </a:rPr>
              <a:t>x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5567" y="3621087"/>
            <a:ext cx="119380" cy="44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i="1" spc="-15" dirty="0">
                <a:latin typeface="Times New Roman"/>
                <a:cs typeface="Times New Roman"/>
              </a:rPr>
              <a:t>i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50049" y="3664499"/>
            <a:ext cx="267970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04993" y="3603539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0" y="0"/>
                </a:moveTo>
                <a:lnTo>
                  <a:pt x="0" y="121920"/>
                </a:lnTo>
                <a:lnTo>
                  <a:pt x="121919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13358" y="3664499"/>
            <a:ext cx="267970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68302" y="3603539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0" y="0"/>
                </a:moveTo>
                <a:lnTo>
                  <a:pt x="0" y="121920"/>
                </a:lnTo>
                <a:lnTo>
                  <a:pt x="121919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74797" y="3664499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29742" y="3603539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34988" y="3664499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89933" y="3603539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388591" y="3217068"/>
            <a:ext cx="257810" cy="760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700" i="1" spc="-5" dirty="0">
                <a:latin typeface="Times New Roman"/>
                <a:cs typeface="Times New Roman"/>
              </a:rPr>
              <a:t>s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15098" y="3621087"/>
            <a:ext cx="121285" cy="44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i="1" dirty="0">
                <a:latin typeface="Times New Roman"/>
                <a:cs typeface="Times New Roman"/>
              </a:rPr>
              <a:t>i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29769" y="3217068"/>
            <a:ext cx="324485" cy="760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700" i="1" dirty="0">
                <a:latin typeface="Times New Roman"/>
                <a:cs typeface="Times New Roman"/>
              </a:rPr>
              <a:t>p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19366" y="3621087"/>
            <a:ext cx="121920" cy="44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i="1" spc="5" dirty="0">
                <a:latin typeface="Times New Roman"/>
                <a:cs typeface="Times New Roman"/>
              </a:rPr>
              <a:t>i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545452" y="3029499"/>
            <a:ext cx="2252345" cy="1270000"/>
          </a:xfrm>
          <a:custGeom>
            <a:avLst/>
            <a:gdLst/>
            <a:ahLst/>
            <a:cxnLst/>
            <a:rect l="l" t="t" r="r" b="b"/>
            <a:pathLst>
              <a:path w="2252345" h="1270000">
                <a:moveTo>
                  <a:pt x="0" y="0"/>
                </a:moveTo>
                <a:lnTo>
                  <a:pt x="2251801" y="0"/>
                </a:lnTo>
                <a:lnTo>
                  <a:pt x="2251801" y="1269999"/>
                </a:lnTo>
                <a:lnTo>
                  <a:pt x="0" y="1269999"/>
                </a:ln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545452" y="3029499"/>
            <a:ext cx="2252345" cy="12700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361315" rIns="0" bIns="0" rtlCol="0">
            <a:spAutoFit/>
          </a:bodyPr>
          <a:lstStyle/>
          <a:p>
            <a:pPr marL="381635">
              <a:lnSpc>
                <a:spcPct val="100000"/>
              </a:lnSpc>
              <a:spcBef>
                <a:spcPts val="2845"/>
              </a:spcBef>
            </a:pPr>
            <a:r>
              <a:rPr sz="3200" spc="-30" dirty="0">
                <a:latin typeface="Arial"/>
                <a:cs typeface="Arial"/>
              </a:rPr>
              <a:t>Softmax</a:t>
            </a:r>
            <a:endParaRPr sz="3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226359" y="3664499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481304" y="3603539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1758002" y="3229768"/>
            <a:ext cx="358140" cy="760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700" i="1" dirty="0">
                <a:latin typeface="Times New Roman"/>
                <a:cs typeface="Times New Roman"/>
              </a:rPr>
              <a:t>L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083409" y="3633787"/>
            <a:ext cx="121920" cy="44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i="1" spc="5" dirty="0">
                <a:latin typeface="Times New Roman"/>
                <a:cs typeface="Times New Roman"/>
              </a:rPr>
              <a:t>i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96937" y="2109787"/>
            <a:ext cx="365760" cy="836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-130" dirty="0">
                <a:latin typeface="Times New Roman"/>
                <a:cs typeface="Times New Roman"/>
              </a:rPr>
              <a:t>y</a:t>
            </a:r>
            <a:r>
              <a:rPr sz="3975" i="1" baseline="-24109" dirty="0">
                <a:latin typeface="Times New Roman"/>
                <a:cs typeface="Times New Roman"/>
              </a:rPr>
              <a:t>i</a:t>
            </a:r>
            <a:endParaRPr sz="3975" baseline="-24109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460402" y="2593641"/>
            <a:ext cx="7115809" cy="530225"/>
          </a:xfrm>
          <a:custGeom>
            <a:avLst/>
            <a:gdLst/>
            <a:ahLst/>
            <a:cxnLst/>
            <a:rect l="l" t="t" r="r" b="b"/>
            <a:pathLst>
              <a:path w="7115809" h="530225">
                <a:moveTo>
                  <a:pt x="0" y="63256"/>
                </a:moveTo>
                <a:lnTo>
                  <a:pt x="67566" y="59820"/>
                </a:lnTo>
                <a:lnTo>
                  <a:pt x="134888" y="56479"/>
                </a:lnTo>
                <a:lnTo>
                  <a:pt x="201964" y="53234"/>
                </a:lnTo>
                <a:lnTo>
                  <a:pt x="268794" y="50086"/>
                </a:lnTo>
                <a:lnTo>
                  <a:pt x="335379" y="47033"/>
                </a:lnTo>
                <a:lnTo>
                  <a:pt x="401718" y="44076"/>
                </a:lnTo>
                <a:lnTo>
                  <a:pt x="467812" y="41216"/>
                </a:lnTo>
                <a:lnTo>
                  <a:pt x="533660" y="38451"/>
                </a:lnTo>
                <a:lnTo>
                  <a:pt x="599263" y="35782"/>
                </a:lnTo>
                <a:lnTo>
                  <a:pt x="664620" y="33210"/>
                </a:lnTo>
                <a:lnTo>
                  <a:pt x="729732" y="30733"/>
                </a:lnTo>
                <a:lnTo>
                  <a:pt x="794598" y="28352"/>
                </a:lnTo>
                <a:lnTo>
                  <a:pt x="859218" y="26067"/>
                </a:lnTo>
                <a:lnTo>
                  <a:pt x="923593" y="23878"/>
                </a:lnTo>
                <a:lnTo>
                  <a:pt x="987722" y="21785"/>
                </a:lnTo>
                <a:lnTo>
                  <a:pt x="1051606" y="19788"/>
                </a:lnTo>
                <a:lnTo>
                  <a:pt x="1115245" y="17887"/>
                </a:lnTo>
                <a:lnTo>
                  <a:pt x="1178637" y="16082"/>
                </a:lnTo>
                <a:lnTo>
                  <a:pt x="1241785" y="14373"/>
                </a:lnTo>
                <a:lnTo>
                  <a:pt x="1304686" y="12760"/>
                </a:lnTo>
                <a:lnTo>
                  <a:pt x="1367343" y="11243"/>
                </a:lnTo>
                <a:lnTo>
                  <a:pt x="1429753" y="9822"/>
                </a:lnTo>
                <a:lnTo>
                  <a:pt x="1491918" y="8497"/>
                </a:lnTo>
                <a:lnTo>
                  <a:pt x="1553838" y="7268"/>
                </a:lnTo>
                <a:lnTo>
                  <a:pt x="1615512" y="6135"/>
                </a:lnTo>
                <a:lnTo>
                  <a:pt x="1676940" y="5097"/>
                </a:lnTo>
                <a:lnTo>
                  <a:pt x="1738123" y="4156"/>
                </a:lnTo>
                <a:lnTo>
                  <a:pt x="1799061" y="3311"/>
                </a:lnTo>
                <a:lnTo>
                  <a:pt x="1859752" y="2562"/>
                </a:lnTo>
                <a:lnTo>
                  <a:pt x="1920199" y="1908"/>
                </a:lnTo>
                <a:lnTo>
                  <a:pt x="1980399" y="1351"/>
                </a:lnTo>
                <a:lnTo>
                  <a:pt x="2040355" y="890"/>
                </a:lnTo>
                <a:lnTo>
                  <a:pt x="2100064" y="524"/>
                </a:lnTo>
                <a:lnTo>
                  <a:pt x="2159529" y="255"/>
                </a:lnTo>
                <a:lnTo>
                  <a:pt x="2218747" y="81"/>
                </a:lnTo>
                <a:lnTo>
                  <a:pt x="2277720" y="4"/>
                </a:lnTo>
                <a:lnTo>
                  <a:pt x="2336448" y="23"/>
                </a:lnTo>
                <a:lnTo>
                  <a:pt x="2394930" y="137"/>
                </a:lnTo>
                <a:lnTo>
                  <a:pt x="2453166" y="347"/>
                </a:lnTo>
                <a:lnTo>
                  <a:pt x="2511157" y="654"/>
                </a:lnTo>
                <a:lnTo>
                  <a:pt x="2568902" y="1056"/>
                </a:lnTo>
                <a:lnTo>
                  <a:pt x="2626402" y="1555"/>
                </a:lnTo>
                <a:lnTo>
                  <a:pt x="2683656" y="2149"/>
                </a:lnTo>
                <a:lnTo>
                  <a:pt x="2740665" y="2839"/>
                </a:lnTo>
                <a:lnTo>
                  <a:pt x="2797428" y="3626"/>
                </a:lnTo>
                <a:lnTo>
                  <a:pt x="2853946" y="4508"/>
                </a:lnTo>
                <a:lnTo>
                  <a:pt x="2910218" y="5486"/>
                </a:lnTo>
                <a:lnTo>
                  <a:pt x="2966245" y="6560"/>
                </a:lnTo>
                <a:lnTo>
                  <a:pt x="3022026" y="7731"/>
                </a:lnTo>
                <a:lnTo>
                  <a:pt x="3077561" y="8997"/>
                </a:lnTo>
                <a:lnTo>
                  <a:pt x="3132851" y="10359"/>
                </a:lnTo>
                <a:lnTo>
                  <a:pt x="3187895" y="11817"/>
                </a:lnTo>
                <a:lnTo>
                  <a:pt x="3242694" y="13371"/>
                </a:lnTo>
                <a:lnTo>
                  <a:pt x="3297247" y="15021"/>
                </a:lnTo>
                <a:lnTo>
                  <a:pt x="3351555" y="16767"/>
                </a:lnTo>
                <a:lnTo>
                  <a:pt x="3405617" y="18609"/>
                </a:lnTo>
                <a:lnTo>
                  <a:pt x="3459434" y="20547"/>
                </a:lnTo>
                <a:lnTo>
                  <a:pt x="3513005" y="22581"/>
                </a:lnTo>
                <a:lnTo>
                  <a:pt x="3566331" y="24711"/>
                </a:lnTo>
                <a:lnTo>
                  <a:pt x="3619411" y="26937"/>
                </a:lnTo>
                <a:lnTo>
                  <a:pt x="3672245" y="29259"/>
                </a:lnTo>
                <a:lnTo>
                  <a:pt x="3724834" y="31677"/>
                </a:lnTo>
                <a:lnTo>
                  <a:pt x="3777178" y="34190"/>
                </a:lnTo>
                <a:lnTo>
                  <a:pt x="3829276" y="36800"/>
                </a:lnTo>
                <a:lnTo>
                  <a:pt x="3881128" y="39506"/>
                </a:lnTo>
                <a:lnTo>
                  <a:pt x="3932735" y="42308"/>
                </a:lnTo>
                <a:lnTo>
                  <a:pt x="3984096" y="45205"/>
                </a:lnTo>
                <a:lnTo>
                  <a:pt x="4035212" y="48199"/>
                </a:lnTo>
                <a:lnTo>
                  <a:pt x="4086082" y="51289"/>
                </a:lnTo>
                <a:lnTo>
                  <a:pt x="4136707" y="54474"/>
                </a:lnTo>
                <a:lnTo>
                  <a:pt x="4187086" y="57756"/>
                </a:lnTo>
                <a:lnTo>
                  <a:pt x="4237219" y="61134"/>
                </a:lnTo>
                <a:lnTo>
                  <a:pt x="4287107" y="64607"/>
                </a:lnTo>
                <a:lnTo>
                  <a:pt x="4336750" y="68177"/>
                </a:lnTo>
                <a:lnTo>
                  <a:pt x="4386147" y="71842"/>
                </a:lnTo>
                <a:lnTo>
                  <a:pt x="4435298" y="75604"/>
                </a:lnTo>
                <a:lnTo>
                  <a:pt x="4484204" y="79461"/>
                </a:lnTo>
                <a:lnTo>
                  <a:pt x="4532864" y="83414"/>
                </a:lnTo>
                <a:lnTo>
                  <a:pt x="4581279" y="87464"/>
                </a:lnTo>
                <a:lnTo>
                  <a:pt x="4629448" y="91609"/>
                </a:lnTo>
                <a:lnTo>
                  <a:pt x="4677372" y="95851"/>
                </a:lnTo>
                <a:lnTo>
                  <a:pt x="4725050" y="100188"/>
                </a:lnTo>
                <a:lnTo>
                  <a:pt x="4772483" y="104621"/>
                </a:lnTo>
                <a:lnTo>
                  <a:pt x="4819670" y="109150"/>
                </a:lnTo>
                <a:lnTo>
                  <a:pt x="4866611" y="113776"/>
                </a:lnTo>
                <a:lnTo>
                  <a:pt x="4913307" y="118497"/>
                </a:lnTo>
                <a:lnTo>
                  <a:pt x="4959758" y="123314"/>
                </a:lnTo>
                <a:lnTo>
                  <a:pt x="5005963" y="128227"/>
                </a:lnTo>
                <a:lnTo>
                  <a:pt x="5051922" y="133236"/>
                </a:lnTo>
                <a:lnTo>
                  <a:pt x="5097636" y="138341"/>
                </a:lnTo>
                <a:lnTo>
                  <a:pt x="5143104" y="143543"/>
                </a:lnTo>
                <a:lnTo>
                  <a:pt x="5188327" y="148840"/>
                </a:lnTo>
                <a:lnTo>
                  <a:pt x="5233304" y="154233"/>
                </a:lnTo>
                <a:lnTo>
                  <a:pt x="5278036" y="159722"/>
                </a:lnTo>
                <a:lnTo>
                  <a:pt x="5322522" y="165307"/>
                </a:lnTo>
                <a:lnTo>
                  <a:pt x="5366762" y="170987"/>
                </a:lnTo>
                <a:lnTo>
                  <a:pt x="5410757" y="176764"/>
                </a:lnTo>
                <a:lnTo>
                  <a:pt x="5454507" y="182637"/>
                </a:lnTo>
                <a:lnTo>
                  <a:pt x="5498011" y="188606"/>
                </a:lnTo>
                <a:lnTo>
                  <a:pt x="5541269" y="194671"/>
                </a:lnTo>
                <a:lnTo>
                  <a:pt x="5584282" y="200832"/>
                </a:lnTo>
                <a:lnTo>
                  <a:pt x="5627049" y="207089"/>
                </a:lnTo>
                <a:lnTo>
                  <a:pt x="5669571" y="213441"/>
                </a:lnTo>
                <a:lnTo>
                  <a:pt x="5711847" y="219890"/>
                </a:lnTo>
                <a:lnTo>
                  <a:pt x="5753878" y="226435"/>
                </a:lnTo>
                <a:lnTo>
                  <a:pt x="5795663" y="233075"/>
                </a:lnTo>
                <a:lnTo>
                  <a:pt x="5837203" y="239812"/>
                </a:lnTo>
                <a:lnTo>
                  <a:pt x="5878497" y="246645"/>
                </a:lnTo>
                <a:lnTo>
                  <a:pt x="5919546" y="253573"/>
                </a:lnTo>
                <a:lnTo>
                  <a:pt x="5960349" y="260598"/>
                </a:lnTo>
                <a:lnTo>
                  <a:pt x="6000906" y="267718"/>
                </a:lnTo>
                <a:lnTo>
                  <a:pt x="6041218" y="274935"/>
                </a:lnTo>
                <a:lnTo>
                  <a:pt x="6081284" y="282247"/>
                </a:lnTo>
                <a:lnTo>
                  <a:pt x="6121105" y="289656"/>
                </a:lnTo>
                <a:lnTo>
                  <a:pt x="6160680" y="297160"/>
                </a:lnTo>
                <a:lnTo>
                  <a:pt x="6200010" y="304761"/>
                </a:lnTo>
                <a:lnTo>
                  <a:pt x="6239094" y="312457"/>
                </a:lnTo>
                <a:lnTo>
                  <a:pt x="6277933" y="320249"/>
                </a:lnTo>
                <a:lnTo>
                  <a:pt x="6316526" y="328138"/>
                </a:lnTo>
                <a:lnTo>
                  <a:pt x="6354874" y="336122"/>
                </a:lnTo>
                <a:lnTo>
                  <a:pt x="6392976" y="344202"/>
                </a:lnTo>
                <a:lnTo>
                  <a:pt x="6430832" y="352379"/>
                </a:lnTo>
                <a:lnTo>
                  <a:pt x="6468443" y="360651"/>
                </a:lnTo>
                <a:lnTo>
                  <a:pt x="6505808" y="369019"/>
                </a:lnTo>
                <a:lnTo>
                  <a:pt x="6579803" y="386043"/>
                </a:lnTo>
                <a:lnTo>
                  <a:pt x="6652815" y="403452"/>
                </a:lnTo>
                <a:lnTo>
                  <a:pt x="6724844" y="421244"/>
                </a:lnTo>
                <a:lnTo>
                  <a:pt x="6795892" y="439420"/>
                </a:lnTo>
                <a:lnTo>
                  <a:pt x="6865958" y="457980"/>
                </a:lnTo>
                <a:lnTo>
                  <a:pt x="6935041" y="476923"/>
                </a:lnTo>
                <a:lnTo>
                  <a:pt x="7003142" y="496251"/>
                </a:lnTo>
                <a:lnTo>
                  <a:pt x="7070261" y="515963"/>
                </a:lnTo>
                <a:lnTo>
                  <a:pt x="7103452" y="525962"/>
                </a:lnTo>
                <a:lnTo>
                  <a:pt x="7115528" y="529744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545593" y="3061412"/>
            <a:ext cx="134620" cy="116839"/>
          </a:xfrm>
          <a:custGeom>
            <a:avLst/>
            <a:gdLst/>
            <a:ahLst/>
            <a:cxnLst/>
            <a:rect l="l" t="t" r="r" b="b"/>
            <a:pathLst>
              <a:path w="134620" h="116839">
                <a:moveTo>
                  <a:pt x="36435" y="0"/>
                </a:moveTo>
                <a:lnTo>
                  <a:pt x="0" y="116348"/>
                </a:lnTo>
                <a:lnTo>
                  <a:pt x="134565" y="94609"/>
                </a:lnTo>
                <a:lnTo>
                  <a:pt x="364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692853" y="3044051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138430" rIns="0" bIns="0" rtlCol="0">
            <a:spAutoFit/>
          </a:bodyPr>
          <a:lstStyle/>
          <a:p>
            <a:pPr marL="412750" marR="412750" indent="101600">
              <a:lnSpc>
                <a:spcPts val="3800"/>
              </a:lnSpc>
              <a:spcBef>
                <a:spcPts val="1090"/>
              </a:spcBef>
            </a:pPr>
            <a:r>
              <a:rPr sz="3200" spc="-15" dirty="0">
                <a:latin typeface="Arial"/>
                <a:cs typeface="Arial"/>
              </a:rPr>
              <a:t>Cross-  </a:t>
            </a:r>
            <a:r>
              <a:rPr sz="3200" spc="-10" dirty="0">
                <a:latin typeface="Arial"/>
                <a:cs typeface="Arial"/>
              </a:rPr>
              <a:t>Entropy</a:t>
            </a:r>
            <a:endParaRPr sz="32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1118303" y="3679051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373248" y="3618091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889000" y="190500"/>
            <a:ext cx="11236325" cy="982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200" spc="10" dirty="0"/>
              <a:t>Example: </a:t>
            </a:r>
            <a:r>
              <a:rPr sz="6200" spc="-35" dirty="0"/>
              <a:t>Softmax </a:t>
            </a:r>
            <a:r>
              <a:rPr sz="6200" spc="10" dirty="0"/>
              <a:t>(for </a:t>
            </a:r>
            <a:r>
              <a:rPr sz="6200" spc="20" dirty="0"/>
              <a:t>N</a:t>
            </a:r>
            <a:r>
              <a:rPr sz="6200" spc="-10" dirty="0"/>
              <a:t> </a:t>
            </a:r>
            <a:r>
              <a:rPr sz="6200" spc="60" dirty="0"/>
              <a:t>inputs)</a:t>
            </a:r>
            <a:endParaRPr sz="620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6937" y="3217068"/>
            <a:ext cx="285115" cy="760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700" i="1" spc="-45" dirty="0">
                <a:latin typeface="Times New Roman"/>
                <a:cs typeface="Times New Roman"/>
              </a:rPr>
              <a:t>x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5567" y="3621087"/>
            <a:ext cx="119380" cy="44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i="1" spc="-15" dirty="0">
                <a:latin typeface="Times New Roman"/>
                <a:cs typeface="Times New Roman"/>
              </a:rPr>
              <a:t>i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50049" y="3664499"/>
            <a:ext cx="267970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04993" y="3603539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0" y="0"/>
                </a:moveTo>
                <a:lnTo>
                  <a:pt x="0" y="121920"/>
                </a:lnTo>
                <a:lnTo>
                  <a:pt x="121919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13358" y="3664499"/>
            <a:ext cx="267970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68302" y="3603539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0" y="0"/>
                </a:moveTo>
                <a:lnTo>
                  <a:pt x="0" y="121920"/>
                </a:lnTo>
                <a:lnTo>
                  <a:pt x="121919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74797" y="3664499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29742" y="3603539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34988" y="3664499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89933" y="3603539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388591" y="3217068"/>
            <a:ext cx="257810" cy="760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700" i="1" spc="-5" dirty="0">
                <a:latin typeface="Times New Roman"/>
                <a:cs typeface="Times New Roman"/>
              </a:rPr>
              <a:t>s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15098" y="3621087"/>
            <a:ext cx="121285" cy="44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i="1" dirty="0">
                <a:latin typeface="Times New Roman"/>
                <a:cs typeface="Times New Roman"/>
              </a:rPr>
              <a:t>i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29769" y="3217068"/>
            <a:ext cx="324485" cy="760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700" i="1" dirty="0">
                <a:latin typeface="Times New Roman"/>
                <a:cs typeface="Times New Roman"/>
              </a:rPr>
              <a:t>p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19366" y="3621087"/>
            <a:ext cx="121920" cy="44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i="1" spc="5" dirty="0">
                <a:latin typeface="Times New Roman"/>
                <a:cs typeface="Times New Roman"/>
              </a:rPr>
              <a:t>i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545452" y="3029499"/>
            <a:ext cx="2252345" cy="1270000"/>
          </a:xfrm>
          <a:custGeom>
            <a:avLst/>
            <a:gdLst/>
            <a:ahLst/>
            <a:cxnLst/>
            <a:rect l="l" t="t" r="r" b="b"/>
            <a:pathLst>
              <a:path w="2252345" h="1270000">
                <a:moveTo>
                  <a:pt x="0" y="0"/>
                </a:moveTo>
                <a:lnTo>
                  <a:pt x="2251801" y="0"/>
                </a:lnTo>
                <a:lnTo>
                  <a:pt x="2251801" y="1269999"/>
                </a:lnTo>
                <a:lnTo>
                  <a:pt x="0" y="1269999"/>
                </a:ln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545452" y="3029499"/>
            <a:ext cx="2252345" cy="12700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361315" rIns="0" bIns="0" rtlCol="0">
            <a:spAutoFit/>
          </a:bodyPr>
          <a:lstStyle/>
          <a:p>
            <a:pPr marL="381635">
              <a:lnSpc>
                <a:spcPct val="100000"/>
              </a:lnSpc>
              <a:spcBef>
                <a:spcPts val="2845"/>
              </a:spcBef>
            </a:pPr>
            <a:r>
              <a:rPr sz="3200" spc="-30" dirty="0">
                <a:latin typeface="Arial"/>
                <a:cs typeface="Arial"/>
              </a:rPr>
              <a:t>Softmax</a:t>
            </a:r>
            <a:endParaRPr sz="3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226359" y="3664499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481304" y="3603539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1758002" y="3229768"/>
            <a:ext cx="358140" cy="760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700" i="1" dirty="0">
                <a:latin typeface="Times New Roman"/>
                <a:cs typeface="Times New Roman"/>
              </a:rPr>
              <a:t>L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083409" y="3633787"/>
            <a:ext cx="121920" cy="44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i="1" spc="5" dirty="0">
                <a:latin typeface="Times New Roman"/>
                <a:cs typeface="Times New Roman"/>
              </a:rPr>
              <a:t>i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96937" y="2109787"/>
            <a:ext cx="365760" cy="836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-130" dirty="0">
                <a:latin typeface="Times New Roman"/>
                <a:cs typeface="Times New Roman"/>
              </a:rPr>
              <a:t>y</a:t>
            </a:r>
            <a:r>
              <a:rPr sz="3975" i="1" baseline="-24109" dirty="0">
                <a:latin typeface="Times New Roman"/>
                <a:cs typeface="Times New Roman"/>
              </a:rPr>
              <a:t>i</a:t>
            </a:r>
            <a:endParaRPr sz="3975" baseline="-24109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460402" y="2593641"/>
            <a:ext cx="7115809" cy="530225"/>
          </a:xfrm>
          <a:custGeom>
            <a:avLst/>
            <a:gdLst/>
            <a:ahLst/>
            <a:cxnLst/>
            <a:rect l="l" t="t" r="r" b="b"/>
            <a:pathLst>
              <a:path w="7115809" h="530225">
                <a:moveTo>
                  <a:pt x="0" y="63256"/>
                </a:moveTo>
                <a:lnTo>
                  <a:pt x="67566" y="59820"/>
                </a:lnTo>
                <a:lnTo>
                  <a:pt x="134888" y="56479"/>
                </a:lnTo>
                <a:lnTo>
                  <a:pt x="201964" y="53234"/>
                </a:lnTo>
                <a:lnTo>
                  <a:pt x="268794" y="50086"/>
                </a:lnTo>
                <a:lnTo>
                  <a:pt x="335379" y="47033"/>
                </a:lnTo>
                <a:lnTo>
                  <a:pt x="401718" y="44076"/>
                </a:lnTo>
                <a:lnTo>
                  <a:pt x="467812" y="41216"/>
                </a:lnTo>
                <a:lnTo>
                  <a:pt x="533660" y="38451"/>
                </a:lnTo>
                <a:lnTo>
                  <a:pt x="599263" y="35782"/>
                </a:lnTo>
                <a:lnTo>
                  <a:pt x="664620" y="33210"/>
                </a:lnTo>
                <a:lnTo>
                  <a:pt x="729732" y="30733"/>
                </a:lnTo>
                <a:lnTo>
                  <a:pt x="794598" y="28352"/>
                </a:lnTo>
                <a:lnTo>
                  <a:pt x="859218" y="26067"/>
                </a:lnTo>
                <a:lnTo>
                  <a:pt x="923593" y="23878"/>
                </a:lnTo>
                <a:lnTo>
                  <a:pt x="987722" y="21785"/>
                </a:lnTo>
                <a:lnTo>
                  <a:pt x="1051606" y="19788"/>
                </a:lnTo>
                <a:lnTo>
                  <a:pt x="1115245" y="17887"/>
                </a:lnTo>
                <a:lnTo>
                  <a:pt x="1178637" y="16082"/>
                </a:lnTo>
                <a:lnTo>
                  <a:pt x="1241785" y="14373"/>
                </a:lnTo>
                <a:lnTo>
                  <a:pt x="1304686" y="12760"/>
                </a:lnTo>
                <a:lnTo>
                  <a:pt x="1367343" y="11243"/>
                </a:lnTo>
                <a:lnTo>
                  <a:pt x="1429753" y="9822"/>
                </a:lnTo>
                <a:lnTo>
                  <a:pt x="1491918" y="8497"/>
                </a:lnTo>
                <a:lnTo>
                  <a:pt x="1553838" y="7268"/>
                </a:lnTo>
                <a:lnTo>
                  <a:pt x="1615512" y="6135"/>
                </a:lnTo>
                <a:lnTo>
                  <a:pt x="1676940" y="5097"/>
                </a:lnTo>
                <a:lnTo>
                  <a:pt x="1738123" y="4156"/>
                </a:lnTo>
                <a:lnTo>
                  <a:pt x="1799061" y="3311"/>
                </a:lnTo>
                <a:lnTo>
                  <a:pt x="1859752" y="2562"/>
                </a:lnTo>
                <a:lnTo>
                  <a:pt x="1920199" y="1908"/>
                </a:lnTo>
                <a:lnTo>
                  <a:pt x="1980399" y="1351"/>
                </a:lnTo>
                <a:lnTo>
                  <a:pt x="2040355" y="890"/>
                </a:lnTo>
                <a:lnTo>
                  <a:pt x="2100064" y="524"/>
                </a:lnTo>
                <a:lnTo>
                  <a:pt x="2159529" y="255"/>
                </a:lnTo>
                <a:lnTo>
                  <a:pt x="2218747" y="81"/>
                </a:lnTo>
                <a:lnTo>
                  <a:pt x="2277720" y="4"/>
                </a:lnTo>
                <a:lnTo>
                  <a:pt x="2336448" y="23"/>
                </a:lnTo>
                <a:lnTo>
                  <a:pt x="2394930" y="137"/>
                </a:lnTo>
                <a:lnTo>
                  <a:pt x="2453166" y="347"/>
                </a:lnTo>
                <a:lnTo>
                  <a:pt x="2511157" y="654"/>
                </a:lnTo>
                <a:lnTo>
                  <a:pt x="2568902" y="1056"/>
                </a:lnTo>
                <a:lnTo>
                  <a:pt x="2626402" y="1555"/>
                </a:lnTo>
                <a:lnTo>
                  <a:pt x="2683656" y="2149"/>
                </a:lnTo>
                <a:lnTo>
                  <a:pt x="2740665" y="2839"/>
                </a:lnTo>
                <a:lnTo>
                  <a:pt x="2797428" y="3626"/>
                </a:lnTo>
                <a:lnTo>
                  <a:pt x="2853946" y="4508"/>
                </a:lnTo>
                <a:lnTo>
                  <a:pt x="2910218" y="5486"/>
                </a:lnTo>
                <a:lnTo>
                  <a:pt x="2966245" y="6560"/>
                </a:lnTo>
                <a:lnTo>
                  <a:pt x="3022026" y="7731"/>
                </a:lnTo>
                <a:lnTo>
                  <a:pt x="3077561" y="8997"/>
                </a:lnTo>
                <a:lnTo>
                  <a:pt x="3132851" y="10359"/>
                </a:lnTo>
                <a:lnTo>
                  <a:pt x="3187895" y="11817"/>
                </a:lnTo>
                <a:lnTo>
                  <a:pt x="3242694" y="13371"/>
                </a:lnTo>
                <a:lnTo>
                  <a:pt x="3297247" y="15021"/>
                </a:lnTo>
                <a:lnTo>
                  <a:pt x="3351555" y="16767"/>
                </a:lnTo>
                <a:lnTo>
                  <a:pt x="3405617" y="18609"/>
                </a:lnTo>
                <a:lnTo>
                  <a:pt x="3459434" y="20547"/>
                </a:lnTo>
                <a:lnTo>
                  <a:pt x="3513005" y="22581"/>
                </a:lnTo>
                <a:lnTo>
                  <a:pt x="3566331" y="24711"/>
                </a:lnTo>
                <a:lnTo>
                  <a:pt x="3619411" y="26937"/>
                </a:lnTo>
                <a:lnTo>
                  <a:pt x="3672245" y="29259"/>
                </a:lnTo>
                <a:lnTo>
                  <a:pt x="3724834" y="31677"/>
                </a:lnTo>
                <a:lnTo>
                  <a:pt x="3777178" y="34190"/>
                </a:lnTo>
                <a:lnTo>
                  <a:pt x="3829276" y="36800"/>
                </a:lnTo>
                <a:lnTo>
                  <a:pt x="3881128" y="39506"/>
                </a:lnTo>
                <a:lnTo>
                  <a:pt x="3932735" y="42308"/>
                </a:lnTo>
                <a:lnTo>
                  <a:pt x="3984096" y="45205"/>
                </a:lnTo>
                <a:lnTo>
                  <a:pt x="4035212" y="48199"/>
                </a:lnTo>
                <a:lnTo>
                  <a:pt x="4086082" y="51289"/>
                </a:lnTo>
                <a:lnTo>
                  <a:pt x="4136707" y="54474"/>
                </a:lnTo>
                <a:lnTo>
                  <a:pt x="4187086" y="57756"/>
                </a:lnTo>
                <a:lnTo>
                  <a:pt x="4237219" y="61134"/>
                </a:lnTo>
                <a:lnTo>
                  <a:pt x="4287107" y="64607"/>
                </a:lnTo>
                <a:lnTo>
                  <a:pt x="4336750" y="68177"/>
                </a:lnTo>
                <a:lnTo>
                  <a:pt x="4386147" y="71842"/>
                </a:lnTo>
                <a:lnTo>
                  <a:pt x="4435298" y="75604"/>
                </a:lnTo>
                <a:lnTo>
                  <a:pt x="4484204" y="79461"/>
                </a:lnTo>
                <a:lnTo>
                  <a:pt x="4532864" y="83414"/>
                </a:lnTo>
                <a:lnTo>
                  <a:pt x="4581279" y="87464"/>
                </a:lnTo>
                <a:lnTo>
                  <a:pt x="4629448" y="91609"/>
                </a:lnTo>
                <a:lnTo>
                  <a:pt x="4677372" y="95851"/>
                </a:lnTo>
                <a:lnTo>
                  <a:pt x="4725050" y="100188"/>
                </a:lnTo>
                <a:lnTo>
                  <a:pt x="4772483" y="104621"/>
                </a:lnTo>
                <a:lnTo>
                  <a:pt x="4819670" y="109150"/>
                </a:lnTo>
                <a:lnTo>
                  <a:pt x="4866611" y="113776"/>
                </a:lnTo>
                <a:lnTo>
                  <a:pt x="4913307" y="118497"/>
                </a:lnTo>
                <a:lnTo>
                  <a:pt x="4959758" y="123314"/>
                </a:lnTo>
                <a:lnTo>
                  <a:pt x="5005963" y="128227"/>
                </a:lnTo>
                <a:lnTo>
                  <a:pt x="5051922" y="133236"/>
                </a:lnTo>
                <a:lnTo>
                  <a:pt x="5097636" y="138341"/>
                </a:lnTo>
                <a:lnTo>
                  <a:pt x="5143104" y="143543"/>
                </a:lnTo>
                <a:lnTo>
                  <a:pt x="5188327" y="148840"/>
                </a:lnTo>
                <a:lnTo>
                  <a:pt x="5233304" y="154233"/>
                </a:lnTo>
                <a:lnTo>
                  <a:pt x="5278036" y="159722"/>
                </a:lnTo>
                <a:lnTo>
                  <a:pt x="5322522" y="165307"/>
                </a:lnTo>
                <a:lnTo>
                  <a:pt x="5366762" y="170987"/>
                </a:lnTo>
                <a:lnTo>
                  <a:pt x="5410757" y="176764"/>
                </a:lnTo>
                <a:lnTo>
                  <a:pt x="5454507" y="182637"/>
                </a:lnTo>
                <a:lnTo>
                  <a:pt x="5498011" y="188606"/>
                </a:lnTo>
                <a:lnTo>
                  <a:pt x="5541269" y="194671"/>
                </a:lnTo>
                <a:lnTo>
                  <a:pt x="5584282" y="200832"/>
                </a:lnTo>
                <a:lnTo>
                  <a:pt x="5627049" y="207089"/>
                </a:lnTo>
                <a:lnTo>
                  <a:pt x="5669571" y="213441"/>
                </a:lnTo>
                <a:lnTo>
                  <a:pt x="5711847" y="219890"/>
                </a:lnTo>
                <a:lnTo>
                  <a:pt x="5753878" y="226435"/>
                </a:lnTo>
                <a:lnTo>
                  <a:pt x="5795663" y="233075"/>
                </a:lnTo>
                <a:lnTo>
                  <a:pt x="5837203" y="239812"/>
                </a:lnTo>
                <a:lnTo>
                  <a:pt x="5878497" y="246645"/>
                </a:lnTo>
                <a:lnTo>
                  <a:pt x="5919546" y="253573"/>
                </a:lnTo>
                <a:lnTo>
                  <a:pt x="5960349" y="260598"/>
                </a:lnTo>
                <a:lnTo>
                  <a:pt x="6000906" y="267718"/>
                </a:lnTo>
                <a:lnTo>
                  <a:pt x="6041218" y="274935"/>
                </a:lnTo>
                <a:lnTo>
                  <a:pt x="6081284" y="282247"/>
                </a:lnTo>
                <a:lnTo>
                  <a:pt x="6121105" y="289656"/>
                </a:lnTo>
                <a:lnTo>
                  <a:pt x="6160680" y="297160"/>
                </a:lnTo>
                <a:lnTo>
                  <a:pt x="6200010" y="304761"/>
                </a:lnTo>
                <a:lnTo>
                  <a:pt x="6239094" y="312457"/>
                </a:lnTo>
                <a:lnTo>
                  <a:pt x="6277933" y="320249"/>
                </a:lnTo>
                <a:lnTo>
                  <a:pt x="6316526" y="328138"/>
                </a:lnTo>
                <a:lnTo>
                  <a:pt x="6354874" y="336122"/>
                </a:lnTo>
                <a:lnTo>
                  <a:pt x="6392976" y="344202"/>
                </a:lnTo>
                <a:lnTo>
                  <a:pt x="6430832" y="352379"/>
                </a:lnTo>
                <a:lnTo>
                  <a:pt x="6468443" y="360651"/>
                </a:lnTo>
                <a:lnTo>
                  <a:pt x="6505808" y="369019"/>
                </a:lnTo>
                <a:lnTo>
                  <a:pt x="6579803" y="386043"/>
                </a:lnTo>
                <a:lnTo>
                  <a:pt x="6652815" y="403452"/>
                </a:lnTo>
                <a:lnTo>
                  <a:pt x="6724844" y="421244"/>
                </a:lnTo>
                <a:lnTo>
                  <a:pt x="6795892" y="439420"/>
                </a:lnTo>
                <a:lnTo>
                  <a:pt x="6865958" y="457980"/>
                </a:lnTo>
                <a:lnTo>
                  <a:pt x="6935041" y="476923"/>
                </a:lnTo>
                <a:lnTo>
                  <a:pt x="7003142" y="496251"/>
                </a:lnTo>
                <a:lnTo>
                  <a:pt x="7070261" y="515963"/>
                </a:lnTo>
                <a:lnTo>
                  <a:pt x="7103452" y="525962"/>
                </a:lnTo>
                <a:lnTo>
                  <a:pt x="7115528" y="529744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545593" y="3061412"/>
            <a:ext cx="134620" cy="116839"/>
          </a:xfrm>
          <a:custGeom>
            <a:avLst/>
            <a:gdLst/>
            <a:ahLst/>
            <a:cxnLst/>
            <a:rect l="l" t="t" r="r" b="b"/>
            <a:pathLst>
              <a:path w="134620" h="116839">
                <a:moveTo>
                  <a:pt x="36435" y="0"/>
                </a:moveTo>
                <a:lnTo>
                  <a:pt x="0" y="116348"/>
                </a:lnTo>
                <a:lnTo>
                  <a:pt x="134565" y="94609"/>
                </a:lnTo>
                <a:lnTo>
                  <a:pt x="364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692853" y="3044051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138430" rIns="0" bIns="0" rtlCol="0">
            <a:spAutoFit/>
          </a:bodyPr>
          <a:lstStyle/>
          <a:p>
            <a:pPr marL="412750" marR="412750" indent="101600">
              <a:lnSpc>
                <a:spcPts val="3800"/>
              </a:lnSpc>
              <a:spcBef>
                <a:spcPts val="1090"/>
              </a:spcBef>
            </a:pPr>
            <a:r>
              <a:rPr sz="3200" spc="-15" dirty="0">
                <a:latin typeface="Arial"/>
                <a:cs typeface="Arial"/>
              </a:rPr>
              <a:t>Cross-  </a:t>
            </a:r>
            <a:r>
              <a:rPr sz="3200" spc="-10" dirty="0">
                <a:latin typeface="Arial"/>
                <a:cs typeface="Arial"/>
              </a:rPr>
              <a:t>Entropy</a:t>
            </a:r>
            <a:endParaRPr sz="32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1118303" y="3679051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373248" y="3618091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931095" y="5362707"/>
            <a:ext cx="1054100" cy="1605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40765" algn="l"/>
              </a:tabLst>
            </a:pPr>
            <a:r>
              <a:rPr sz="4650" u="heavy" spc="210" dirty="0">
                <a:latin typeface="Times New Roman"/>
                <a:cs typeface="Times New Roman"/>
              </a:rPr>
              <a:t> </a:t>
            </a:r>
            <a:r>
              <a:rPr sz="4650" u="heavy" spc="160" dirty="0">
                <a:latin typeface="Symbol"/>
                <a:cs typeface="Symbol"/>
              </a:rPr>
              <a:t></a:t>
            </a:r>
            <a:r>
              <a:rPr sz="4650" i="1" u="heavy" spc="160" dirty="0">
                <a:latin typeface="Times New Roman"/>
                <a:cs typeface="Times New Roman"/>
              </a:rPr>
              <a:t>L	</a:t>
            </a:r>
            <a:endParaRPr sz="4650">
              <a:latin typeface="Times New Roman"/>
              <a:cs typeface="Times New Roman"/>
            </a:endParaRPr>
          </a:p>
          <a:p>
            <a:pPr marL="46355">
              <a:lnSpc>
                <a:spcPct val="100000"/>
              </a:lnSpc>
              <a:spcBef>
                <a:spcPts val="944"/>
              </a:spcBef>
            </a:pPr>
            <a:r>
              <a:rPr sz="4650" spc="105" dirty="0">
                <a:latin typeface="Symbol"/>
                <a:cs typeface="Symbol"/>
              </a:rPr>
              <a:t></a:t>
            </a:r>
            <a:r>
              <a:rPr sz="4650" i="1" spc="105" dirty="0">
                <a:latin typeface="Times New Roman"/>
                <a:cs typeface="Times New Roman"/>
              </a:rPr>
              <a:t>s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509596" y="6587331"/>
            <a:ext cx="379730" cy="44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i="1" spc="90" dirty="0">
                <a:latin typeface="Times New Roman"/>
                <a:cs typeface="Times New Roman"/>
              </a:rPr>
              <a:t>i</a:t>
            </a:r>
            <a:r>
              <a:rPr sz="2700" spc="90" dirty="0">
                <a:latin typeface="Times New Roman"/>
                <a:cs typeface="Times New Roman"/>
              </a:rPr>
              <a:t>,</a:t>
            </a:r>
            <a:r>
              <a:rPr sz="2700" spc="-350" dirty="0">
                <a:latin typeface="Times New Roman"/>
                <a:cs typeface="Times New Roman"/>
              </a:rPr>
              <a:t> </a:t>
            </a:r>
            <a:r>
              <a:rPr sz="2700" i="1" dirty="0">
                <a:latin typeface="Times New Roman"/>
                <a:cs typeface="Times New Roman"/>
              </a:rPr>
              <a:t>j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106659" y="5743928"/>
            <a:ext cx="351790" cy="777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spc="10" dirty="0">
                <a:latin typeface="Symbol"/>
                <a:cs typeface="Symbol"/>
              </a:rPr>
              <a:t></a:t>
            </a:r>
            <a:endParaRPr sz="4650">
              <a:latin typeface="Symbol"/>
              <a:cs typeface="Symbo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683614" y="5452224"/>
            <a:ext cx="1796414" cy="688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425"/>
              </a:lnSpc>
            </a:pPr>
            <a:r>
              <a:rPr sz="6975" i="1" spc="60" baseline="13739" dirty="0">
                <a:latin typeface="Times New Roman"/>
                <a:cs typeface="Times New Roman"/>
              </a:rPr>
              <a:t>p</a:t>
            </a:r>
            <a:r>
              <a:rPr sz="2700" i="1" spc="40" dirty="0">
                <a:latin typeface="Times New Roman"/>
                <a:cs typeface="Times New Roman"/>
              </a:rPr>
              <a:t>i</a:t>
            </a:r>
            <a:r>
              <a:rPr sz="2700" spc="40" dirty="0">
                <a:latin typeface="Times New Roman"/>
                <a:cs typeface="Times New Roman"/>
              </a:rPr>
              <a:t>,</a:t>
            </a:r>
            <a:r>
              <a:rPr sz="2700" spc="-270" dirty="0">
                <a:latin typeface="Times New Roman"/>
                <a:cs typeface="Times New Roman"/>
              </a:rPr>
              <a:t> </a:t>
            </a:r>
            <a:r>
              <a:rPr sz="2700" i="1" dirty="0">
                <a:latin typeface="Times New Roman"/>
                <a:cs typeface="Times New Roman"/>
              </a:rPr>
              <a:t>j</a:t>
            </a:r>
            <a:r>
              <a:rPr sz="2700" i="1" spc="55" dirty="0">
                <a:latin typeface="Times New Roman"/>
                <a:cs typeface="Times New Roman"/>
              </a:rPr>
              <a:t> </a:t>
            </a:r>
            <a:r>
              <a:rPr sz="6975" spc="15" baseline="13739" dirty="0">
                <a:latin typeface="Symbol"/>
                <a:cs typeface="Symbol"/>
              </a:rPr>
              <a:t></a:t>
            </a:r>
            <a:r>
              <a:rPr sz="6975" spc="-600" baseline="13739" dirty="0">
                <a:latin typeface="Times New Roman"/>
                <a:cs typeface="Times New Roman"/>
              </a:rPr>
              <a:t> </a:t>
            </a:r>
            <a:r>
              <a:rPr sz="6975" i="1" spc="157" baseline="13739" dirty="0">
                <a:latin typeface="Times New Roman"/>
                <a:cs typeface="Times New Roman"/>
              </a:rPr>
              <a:t>t</a:t>
            </a:r>
            <a:r>
              <a:rPr sz="2700" i="1" spc="105" dirty="0">
                <a:latin typeface="Times New Roman"/>
                <a:cs typeface="Times New Roman"/>
              </a:rPr>
              <a:t>i</a:t>
            </a:r>
            <a:r>
              <a:rPr sz="2700" spc="105" dirty="0">
                <a:latin typeface="Times New Roman"/>
                <a:cs typeface="Times New Roman"/>
              </a:rPr>
              <a:t>,</a:t>
            </a:r>
            <a:r>
              <a:rPr sz="2700" spc="-270" dirty="0">
                <a:latin typeface="Times New Roman"/>
                <a:cs typeface="Times New Roman"/>
              </a:rPr>
              <a:t> </a:t>
            </a:r>
            <a:r>
              <a:rPr sz="2700" i="1" dirty="0">
                <a:latin typeface="Times New Roman"/>
                <a:cs typeface="Times New Roman"/>
              </a:rPr>
              <a:t>j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358017" y="6191514"/>
            <a:ext cx="421640" cy="751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15" dirty="0">
                <a:latin typeface="Times New Roman"/>
                <a:cs typeface="Times New Roman"/>
              </a:rPr>
              <a:t>N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600412" y="6174735"/>
            <a:ext cx="1963420" cy="0"/>
          </a:xfrm>
          <a:custGeom>
            <a:avLst/>
            <a:gdLst/>
            <a:ahLst/>
            <a:cxnLst/>
            <a:rect l="l" t="t" r="r" b="b"/>
            <a:pathLst>
              <a:path w="1963420">
                <a:moveTo>
                  <a:pt x="0" y="0"/>
                </a:moveTo>
                <a:lnTo>
                  <a:pt x="1962882" y="0"/>
                </a:lnTo>
              </a:path>
            </a:pathLst>
          </a:custGeom>
          <a:ln w="29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95300" y="5816600"/>
            <a:ext cx="218503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>
                <a:latin typeface="Arial"/>
                <a:cs typeface="Arial"/>
              </a:rPr>
              <a:t>Derivative:</a:t>
            </a:r>
            <a:endParaRPr sz="3600">
              <a:latin typeface="Arial"/>
              <a:cs typeface="Arial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889000" y="190500"/>
            <a:ext cx="11236325" cy="982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200" spc="10" dirty="0"/>
              <a:t>Example: </a:t>
            </a:r>
            <a:r>
              <a:rPr sz="6200" spc="-35" dirty="0"/>
              <a:t>Softmax </a:t>
            </a:r>
            <a:r>
              <a:rPr sz="6200" spc="10" dirty="0"/>
              <a:t>(for </a:t>
            </a:r>
            <a:r>
              <a:rPr sz="6200" spc="20" dirty="0"/>
              <a:t>N</a:t>
            </a:r>
            <a:r>
              <a:rPr sz="6200" spc="-10" dirty="0"/>
              <a:t> </a:t>
            </a:r>
            <a:r>
              <a:rPr sz="6200" spc="60" dirty="0"/>
              <a:t>inputs)</a:t>
            </a:r>
            <a:endParaRPr sz="6200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6937" y="3217068"/>
            <a:ext cx="285115" cy="760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700" i="1" spc="-45" dirty="0">
                <a:latin typeface="Times New Roman"/>
                <a:cs typeface="Times New Roman"/>
              </a:rPr>
              <a:t>x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5567" y="3621087"/>
            <a:ext cx="119380" cy="44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i="1" spc="-15" dirty="0">
                <a:latin typeface="Times New Roman"/>
                <a:cs typeface="Times New Roman"/>
              </a:rPr>
              <a:t>i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50049" y="3664499"/>
            <a:ext cx="267970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04993" y="3603539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0" y="0"/>
                </a:moveTo>
                <a:lnTo>
                  <a:pt x="0" y="121920"/>
                </a:lnTo>
                <a:lnTo>
                  <a:pt x="121919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13358" y="3664499"/>
            <a:ext cx="267970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68302" y="3603539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0" y="0"/>
                </a:moveTo>
                <a:lnTo>
                  <a:pt x="0" y="121920"/>
                </a:lnTo>
                <a:lnTo>
                  <a:pt x="121919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74797" y="3664499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29742" y="3603539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34988" y="3664499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89933" y="3603539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388591" y="3217068"/>
            <a:ext cx="257810" cy="760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700" i="1" spc="-5" dirty="0">
                <a:latin typeface="Times New Roman"/>
                <a:cs typeface="Times New Roman"/>
              </a:rPr>
              <a:t>s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15098" y="3621087"/>
            <a:ext cx="121285" cy="44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i="1" dirty="0">
                <a:latin typeface="Times New Roman"/>
                <a:cs typeface="Times New Roman"/>
              </a:rPr>
              <a:t>i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29769" y="3217068"/>
            <a:ext cx="324485" cy="760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700" i="1" dirty="0">
                <a:latin typeface="Times New Roman"/>
                <a:cs typeface="Times New Roman"/>
              </a:rPr>
              <a:t>p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19366" y="3621087"/>
            <a:ext cx="121920" cy="44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i="1" spc="5" dirty="0">
                <a:latin typeface="Times New Roman"/>
                <a:cs typeface="Times New Roman"/>
              </a:rPr>
              <a:t>i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545452" y="3029499"/>
            <a:ext cx="2252345" cy="1270000"/>
          </a:xfrm>
          <a:custGeom>
            <a:avLst/>
            <a:gdLst/>
            <a:ahLst/>
            <a:cxnLst/>
            <a:rect l="l" t="t" r="r" b="b"/>
            <a:pathLst>
              <a:path w="2252345" h="1270000">
                <a:moveTo>
                  <a:pt x="0" y="0"/>
                </a:moveTo>
                <a:lnTo>
                  <a:pt x="2251801" y="0"/>
                </a:lnTo>
                <a:lnTo>
                  <a:pt x="2251801" y="1269999"/>
                </a:lnTo>
                <a:lnTo>
                  <a:pt x="0" y="1269999"/>
                </a:ln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545452" y="3029499"/>
            <a:ext cx="2252345" cy="12700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361315" rIns="0" bIns="0" rtlCol="0">
            <a:spAutoFit/>
          </a:bodyPr>
          <a:lstStyle/>
          <a:p>
            <a:pPr marL="381635">
              <a:lnSpc>
                <a:spcPct val="100000"/>
              </a:lnSpc>
              <a:spcBef>
                <a:spcPts val="2845"/>
              </a:spcBef>
            </a:pPr>
            <a:r>
              <a:rPr sz="3200" spc="-30" dirty="0">
                <a:latin typeface="Arial"/>
                <a:cs typeface="Arial"/>
              </a:rPr>
              <a:t>Softmax</a:t>
            </a:r>
            <a:endParaRPr sz="3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226359" y="3664499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481304" y="3603539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1758002" y="3229768"/>
            <a:ext cx="358140" cy="760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700" i="1" dirty="0">
                <a:latin typeface="Times New Roman"/>
                <a:cs typeface="Times New Roman"/>
              </a:rPr>
              <a:t>L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083409" y="3633787"/>
            <a:ext cx="121920" cy="44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i="1" spc="5" dirty="0">
                <a:latin typeface="Times New Roman"/>
                <a:cs typeface="Times New Roman"/>
              </a:rPr>
              <a:t>i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96937" y="2109787"/>
            <a:ext cx="365760" cy="836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-130" dirty="0">
                <a:latin typeface="Times New Roman"/>
                <a:cs typeface="Times New Roman"/>
              </a:rPr>
              <a:t>y</a:t>
            </a:r>
            <a:r>
              <a:rPr sz="3975" i="1" baseline="-24109" dirty="0">
                <a:latin typeface="Times New Roman"/>
                <a:cs typeface="Times New Roman"/>
              </a:rPr>
              <a:t>i</a:t>
            </a:r>
            <a:endParaRPr sz="3975" baseline="-24109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460402" y="2593641"/>
            <a:ext cx="7115809" cy="530225"/>
          </a:xfrm>
          <a:custGeom>
            <a:avLst/>
            <a:gdLst/>
            <a:ahLst/>
            <a:cxnLst/>
            <a:rect l="l" t="t" r="r" b="b"/>
            <a:pathLst>
              <a:path w="7115809" h="530225">
                <a:moveTo>
                  <a:pt x="0" y="63256"/>
                </a:moveTo>
                <a:lnTo>
                  <a:pt x="67566" y="59820"/>
                </a:lnTo>
                <a:lnTo>
                  <a:pt x="134888" y="56479"/>
                </a:lnTo>
                <a:lnTo>
                  <a:pt x="201964" y="53234"/>
                </a:lnTo>
                <a:lnTo>
                  <a:pt x="268794" y="50086"/>
                </a:lnTo>
                <a:lnTo>
                  <a:pt x="335379" y="47033"/>
                </a:lnTo>
                <a:lnTo>
                  <a:pt x="401718" y="44076"/>
                </a:lnTo>
                <a:lnTo>
                  <a:pt x="467812" y="41216"/>
                </a:lnTo>
                <a:lnTo>
                  <a:pt x="533660" y="38451"/>
                </a:lnTo>
                <a:lnTo>
                  <a:pt x="599263" y="35782"/>
                </a:lnTo>
                <a:lnTo>
                  <a:pt x="664620" y="33210"/>
                </a:lnTo>
                <a:lnTo>
                  <a:pt x="729732" y="30733"/>
                </a:lnTo>
                <a:lnTo>
                  <a:pt x="794598" y="28352"/>
                </a:lnTo>
                <a:lnTo>
                  <a:pt x="859218" y="26067"/>
                </a:lnTo>
                <a:lnTo>
                  <a:pt x="923593" y="23878"/>
                </a:lnTo>
                <a:lnTo>
                  <a:pt x="987722" y="21785"/>
                </a:lnTo>
                <a:lnTo>
                  <a:pt x="1051606" y="19788"/>
                </a:lnTo>
                <a:lnTo>
                  <a:pt x="1115245" y="17887"/>
                </a:lnTo>
                <a:lnTo>
                  <a:pt x="1178637" y="16082"/>
                </a:lnTo>
                <a:lnTo>
                  <a:pt x="1241785" y="14373"/>
                </a:lnTo>
                <a:lnTo>
                  <a:pt x="1304686" y="12760"/>
                </a:lnTo>
                <a:lnTo>
                  <a:pt x="1367343" y="11243"/>
                </a:lnTo>
                <a:lnTo>
                  <a:pt x="1429753" y="9822"/>
                </a:lnTo>
                <a:lnTo>
                  <a:pt x="1491918" y="8497"/>
                </a:lnTo>
                <a:lnTo>
                  <a:pt x="1553838" y="7268"/>
                </a:lnTo>
                <a:lnTo>
                  <a:pt x="1615512" y="6135"/>
                </a:lnTo>
                <a:lnTo>
                  <a:pt x="1676940" y="5097"/>
                </a:lnTo>
                <a:lnTo>
                  <a:pt x="1738123" y="4156"/>
                </a:lnTo>
                <a:lnTo>
                  <a:pt x="1799061" y="3311"/>
                </a:lnTo>
                <a:lnTo>
                  <a:pt x="1859752" y="2562"/>
                </a:lnTo>
                <a:lnTo>
                  <a:pt x="1920199" y="1908"/>
                </a:lnTo>
                <a:lnTo>
                  <a:pt x="1980399" y="1351"/>
                </a:lnTo>
                <a:lnTo>
                  <a:pt x="2040355" y="890"/>
                </a:lnTo>
                <a:lnTo>
                  <a:pt x="2100064" y="524"/>
                </a:lnTo>
                <a:lnTo>
                  <a:pt x="2159529" y="255"/>
                </a:lnTo>
                <a:lnTo>
                  <a:pt x="2218747" y="81"/>
                </a:lnTo>
                <a:lnTo>
                  <a:pt x="2277720" y="4"/>
                </a:lnTo>
                <a:lnTo>
                  <a:pt x="2336448" y="23"/>
                </a:lnTo>
                <a:lnTo>
                  <a:pt x="2394930" y="137"/>
                </a:lnTo>
                <a:lnTo>
                  <a:pt x="2453166" y="347"/>
                </a:lnTo>
                <a:lnTo>
                  <a:pt x="2511157" y="654"/>
                </a:lnTo>
                <a:lnTo>
                  <a:pt x="2568902" y="1056"/>
                </a:lnTo>
                <a:lnTo>
                  <a:pt x="2626402" y="1555"/>
                </a:lnTo>
                <a:lnTo>
                  <a:pt x="2683656" y="2149"/>
                </a:lnTo>
                <a:lnTo>
                  <a:pt x="2740665" y="2839"/>
                </a:lnTo>
                <a:lnTo>
                  <a:pt x="2797428" y="3626"/>
                </a:lnTo>
                <a:lnTo>
                  <a:pt x="2853946" y="4508"/>
                </a:lnTo>
                <a:lnTo>
                  <a:pt x="2910218" y="5486"/>
                </a:lnTo>
                <a:lnTo>
                  <a:pt x="2966245" y="6560"/>
                </a:lnTo>
                <a:lnTo>
                  <a:pt x="3022026" y="7731"/>
                </a:lnTo>
                <a:lnTo>
                  <a:pt x="3077561" y="8997"/>
                </a:lnTo>
                <a:lnTo>
                  <a:pt x="3132851" y="10359"/>
                </a:lnTo>
                <a:lnTo>
                  <a:pt x="3187895" y="11817"/>
                </a:lnTo>
                <a:lnTo>
                  <a:pt x="3242694" y="13371"/>
                </a:lnTo>
                <a:lnTo>
                  <a:pt x="3297247" y="15021"/>
                </a:lnTo>
                <a:lnTo>
                  <a:pt x="3351555" y="16767"/>
                </a:lnTo>
                <a:lnTo>
                  <a:pt x="3405617" y="18609"/>
                </a:lnTo>
                <a:lnTo>
                  <a:pt x="3459434" y="20547"/>
                </a:lnTo>
                <a:lnTo>
                  <a:pt x="3513005" y="22581"/>
                </a:lnTo>
                <a:lnTo>
                  <a:pt x="3566331" y="24711"/>
                </a:lnTo>
                <a:lnTo>
                  <a:pt x="3619411" y="26937"/>
                </a:lnTo>
                <a:lnTo>
                  <a:pt x="3672245" y="29259"/>
                </a:lnTo>
                <a:lnTo>
                  <a:pt x="3724834" y="31677"/>
                </a:lnTo>
                <a:lnTo>
                  <a:pt x="3777178" y="34190"/>
                </a:lnTo>
                <a:lnTo>
                  <a:pt x="3829276" y="36800"/>
                </a:lnTo>
                <a:lnTo>
                  <a:pt x="3881128" y="39506"/>
                </a:lnTo>
                <a:lnTo>
                  <a:pt x="3932735" y="42308"/>
                </a:lnTo>
                <a:lnTo>
                  <a:pt x="3984096" y="45205"/>
                </a:lnTo>
                <a:lnTo>
                  <a:pt x="4035212" y="48199"/>
                </a:lnTo>
                <a:lnTo>
                  <a:pt x="4086082" y="51289"/>
                </a:lnTo>
                <a:lnTo>
                  <a:pt x="4136707" y="54474"/>
                </a:lnTo>
                <a:lnTo>
                  <a:pt x="4187086" y="57756"/>
                </a:lnTo>
                <a:lnTo>
                  <a:pt x="4237219" y="61134"/>
                </a:lnTo>
                <a:lnTo>
                  <a:pt x="4287107" y="64607"/>
                </a:lnTo>
                <a:lnTo>
                  <a:pt x="4336750" y="68177"/>
                </a:lnTo>
                <a:lnTo>
                  <a:pt x="4386147" y="71842"/>
                </a:lnTo>
                <a:lnTo>
                  <a:pt x="4435298" y="75604"/>
                </a:lnTo>
                <a:lnTo>
                  <a:pt x="4484204" y="79461"/>
                </a:lnTo>
                <a:lnTo>
                  <a:pt x="4532864" y="83414"/>
                </a:lnTo>
                <a:lnTo>
                  <a:pt x="4581279" y="87464"/>
                </a:lnTo>
                <a:lnTo>
                  <a:pt x="4629448" y="91609"/>
                </a:lnTo>
                <a:lnTo>
                  <a:pt x="4677372" y="95851"/>
                </a:lnTo>
                <a:lnTo>
                  <a:pt x="4725050" y="100188"/>
                </a:lnTo>
                <a:lnTo>
                  <a:pt x="4772483" y="104621"/>
                </a:lnTo>
                <a:lnTo>
                  <a:pt x="4819670" y="109150"/>
                </a:lnTo>
                <a:lnTo>
                  <a:pt x="4866611" y="113776"/>
                </a:lnTo>
                <a:lnTo>
                  <a:pt x="4913307" y="118497"/>
                </a:lnTo>
                <a:lnTo>
                  <a:pt x="4959758" y="123314"/>
                </a:lnTo>
                <a:lnTo>
                  <a:pt x="5005963" y="128227"/>
                </a:lnTo>
                <a:lnTo>
                  <a:pt x="5051922" y="133236"/>
                </a:lnTo>
                <a:lnTo>
                  <a:pt x="5097636" y="138341"/>
                </a:lnTo>
                <a:lnTo>
                  <a:pt x="5143104" y="143543"/>
                </a:lnTo>
                <a:lnTo>
                  <a:pt x="5188327" y="148840"/>
                </a:lnTo>
                <a:lnTo>
                  <a:pt x="5233304" y="154233"/>
                </a:lnTo>
                <a:lnTo>
                  <a:pt x="5278036" y="159722"/>
                </a:lnTo>
                <a:lnTo>
                  <a:pt x="5322522" y="165307"/>
                </a:lnTo>
                <a:lnTo>
                  <a:pt x="5366762" y="170987"/>
                </a:lnTo>
                <a:lnTo>
                  <a:pt x="5410757" y="176764"/>
                </a:lnTo>
                <a:lnTo>
                  <a:pt x="5454507" y="182637"/>
                </a:lnTo>
                <a:lnTo>
                  <a:pt x="5498011" y="188606"/>
                </a:lnTo>
                <a:lnTo>
                  <a:pt x="5541269" y="194671"/>
                </a:lnTo>
                <a:lnTo>
                  <a:pt x="5584282" y="200832"/>
                </a:lnTo>
                <a:lnTo>
                  <a:pt x="5627049" y="207089"/>
                </a:lnTo>
                <a:lnTo>
                  <a:pt x="5669571" y="213441"/>
                </a:lnTo>
                <a:lnTo>
                  <a:pt x="5711847" y="219890"/>
                </a:lnTo>
                <a:lnTo>
                  <a:pt x="5753878" y="226435"/>
                </a:lnTo>
                <a:lnTo>
                  <a:pt x="5795663" y="233075"/>
                </a:lnTo>
                <a:lnTo>
                  <a:pt x="5837203" y="239812"/>
                </a:lnTo>
                <a:lnTo>
                  <a:pt x="5878497" y="246645"/>
                </a:lnTo>
                <a:lnTo>
                  <a:pt x="5919546" y="253573"/>
                </a:lnTo>
                <a:lnTo>
                  <a:pt x="5960349" y="260598"/>
                </a:lnTo>
                <a:lnTo>
                  <a:pt x="6000906" y="267718"/>
                </a:lnTo>
                <a:lnTo>
                  <a:pt x="6041218" y="274935"/>
                </a:lnTo>
                <a:lnTo>
                  <a:pt x="6081284" y="282247"/>
                </a:lnTo>
                <a:lnTo>
                  <a:pt x="6121105" y="289656"/>
                </a:lnTo>
                <a:lnTo>
                  <a:pt x="6160680" y="297160"/>
                </a:lnTo>
                <a:lnTo>
                  <a:pt x="6200010" y="304761"/>
                </a:lnTo>
                <a:lnTo>
                  <a:pt x="6239094" y="312457"/>
                </a:lnTo>
                <a:lnTo>
                  <a:pt x="6277933" y="320249"/>
                </a:lnTo>
                <a:lnTo>
                  <a:pt x="6316526" y="328138"/>
                </a:lnTo>
                <a:lnTo>
                  <a:pt x="6354874" y="336122"/>
                </a:lnTo>
                <a:lnTo>
                  <a:pt x="6392976" y="344202"/>
                </a:lnTo>
                <a:lnTo>
                  <a:pt x="6430832" y="352379"/>
                </a:lnTo>
                <a:lnTo>
                  <a:pt x="6468443" y="360651"/>
                </a:lnTo>
                <a:lnTo>
                  <a:pt x="6505808" y="369019"/>
                </a:lnTo>
                <a:lnTo>
                  <a:pt x="6579803" y="386043"/>
                </a:lnTo>
                <a:lnTo>
                  <a:pt x="6652815" y="403452"/>
                </a:lnTo>
                <a:lnTo>
                  <a:pt x="6724844" y="421244"/>
                </a:lnTo>
                <a:lnTo>
                  <a:pt x="6795892" y="439420"/>
                </a:lnTo>
                <a:lnTo>
                  <a:pt x="6865958" y="457980"/>
                </a:lnTo>
                <a:lnTo>
                  <a:pt x="6935041" y="476923"/>
                </a:lnTo>
                <a:lnTo>
                  <a:pt x="7003142" y="496251"/>
                </a:lnTo>
                <a:lnTo>
                  <a:pt x="7070261" y="515963"/>
                </a:lnTo>
                <a:lnTo>
                  <a:pt x="7103452" y="525962"/>
                </a:lnTo>
                <a:lnTo>
                  <a:pt x="7115528" y="529744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545593" y="3061412"/>
            <a:ext cx="134620" cy="116839"/>
          </a:xfrm>
          <a:custGeom>
            <a:avLst/>
            <a:gdLst/>
            <a:ahLst/>
            <a:cxnLst/>
            <a:rect l="l" t="t" r="r" b="b"/>
            <a:pathLst>
              <a:path w="134620" h="116839">
                <a:moveTo>
                  <a:pt x="36435" y="0"/>
                </a:moveTo>
                <a:lnTo>
                  <a:pt x="0" y="116348"/>
                </a:lnTo>
                <a:lnTo>
                  <a:pt x="134565" y="94609"/>
                </a:lnTo>
                <a:lnTo>
                  <a:pt x="364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692853" y="3044051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138430" rIns="0" bIns="0" rtlCol="0">
            <a:spAutoFit/>
          </a:bodyPr>
          <a:lstStyle/>
          <a:p>
            <a:pPr marL="412750" marR="412750" indent="101600">
              <a:lnSpc>
                <a:spcPts val="3800"/>
              </a:lnSpc>
              <a:spcBef>
                <a:spcPts val="1090"/>
              </a:spcBef>
            </a:pPr>
            <a:r>
              <a:rPr sz="3200" spc="-15" dirty="0">
                <a:latin typeface="Arial"/>
                <a:cs typeface="Arial"/>
              </a:rPr>
              <a:t>Cross-  </a:t>
            </a:r>
            <a:r>
              <a:rPr sz="3200" spc="-10" dirty="0">
                <a:latin typeface="Arial"/>
                <a:cs typeface="Arial"/>
              </a:rPr>
              <a:t>Entropy</a:t>
            </a:r>
            <a:endParaRPr sz="32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1118303" y="3679051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373248" y="3618091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965124" y="6339681"/>
            <a:ext cx="923925" cy="688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425"/>
              </a:lnSpc>
            </a:pPr>
            <a:r>
              <a:rPr sz="6975" spc="135" baseline="13739" dirty="0">
                <a:latin typeface="Symbol"/>
                <a:cs typeface="Symbol"/>
              </a:rPr>
              <a:t></a:t>
            </a:r>
            <a:r>
              <a:rPr sz="6975" i="1" spc="135" baseline="13739" dirty="0">
                <a:latin typeface="Times New Roman"/>
                <a:cs typeface="Times New Roman"/>
              </a:rPr>
              <a:t>s</a:t>
            </a:r>
            <a:r>
              <a:rPr sz="2700" i="1" spc="90" dirty="0">
                <a:latin typeface="Times New Roman"/>
                <a:cs typeface="Times New Roman"/>
              </a:rPr>
              <a:t>i</a:t>
            </a:r>
            <a:r>
              <a:rPr sz="2700" spc="90" dirty="0">
                <a:latin typeface="Times New Roman"/>
                <a:cs typeface="Times New Roman"/>
              </a:rPr>
              <a:t>,</a:t>
            </a:r>
            <a:r>
              <a:rPr sz="2700" spc="-355" dirty="0">
                <a:latin typeface="Times New Roman"/>
                <a:cs typeface="Times New Roman"/>
              </a:rPr>
              <a:t> </a:t>
            </a:r>
            <a:r>
              <a:rPr sz="2700" i="1" dirty="0">
                <a:latin typeface="Times New Roman"/>
                <a:cs typeface="Times New Roman"/>
              </a:rPr>
              <a:t>j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931095" y="5452224"/>
            <a:ext cx="3549015" cy="1068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764664" algn="l"/>
              </a:tabLst>
            </a:pPr>
            <a:r>
              <a:rPr sz="6975" u="heavy" spc="315" baseline="8363" dirty="0">
                <a:latin typeface="Times New Roman"/>
                <a:cs typeface="Times New Roman"/>
              </a:rPr>
              <a:t> </a:t>
            </a:r>
            <a:r>
              <a:rPr sz="6975" u="heavy" spc="240" baseline="8363" dirty="0">
                <a:latin typeface="Symbol"/>
                <a:cs typeface="Symbol"/>
              </a:rPr>
              <a:t></a:t>
            </a:r>
            <a:r>
              <a:rPr sz="6975" i="1" u="heavy" spc="240" baseline="8363" dirty="0">
                <a:latin typeface="Times New Roman"/>
                <a:cs typeface="Times New Roman"/>
              </a:rPr>
              <a:t>L </a:t>
            </a:r>
            <a:r>
              <a:rPr sz="6975" i="1" u="heavy" spc="270" baseline="8363" dirty="0">
                <a:latin typeface="Times New Roman"/>
                <a:cs typeface="Times New Roman"/>
              </a:rPr>
              <a:t> </a:t>
            </a:r>
            <a:r>
              <a:rPr sz="6975" spc="15" baseline="-27479" dirty="0">
                <a:latin typeface="Symbol"/>
                <a:cs typeface="Symbol"/>
              </a:rPr>
              <a:t></a:t>
            </a:r>
            <a:r>
              <a:rPr sz="6975" spc="15" baseline="-27479" dirty="0">
                <a:latin typeface="Times New Roman"/>
                <a:cs typeface="Times New Roman"/>
              </a:rPr>
              <a:t>	</a:t>
            </a:r>
            <a:r>
              <a:rPr sz="6975" i="1" spc="60" baseline="13739" dirty="0">
                <a:latin typeface="Times New Roman"/>
                <a:cs typeface="Times New Roman"/>
              </a:rPr>
              <a:t>p</a:t>
            </a:r>
            <a:r>
              <a:rPr sz="2700" i="1" spc="40" dirty="0">
                <a:latin typeface="Times New Roman"/>
                <a:cs typeface="Times New Roman"/>
              </a:rPr>
              <a:t>i</a:t>
            </a:r>
            <a:r>
              <a:rPr sz="2700" spc="40" dirty="0">
                <a:latin typeface="Times New Roman"/>
                <a:cs typeface="Times New Roman"/>
              </a:rPr>
              <a:t>,</a:t>
            </a:r>
            <a:r>
              <a:rPr sz="2700" spc="-270" dirty="0">
                <a:latin typeface="Times New Roman"/>
                <a:cs typeface="Times New Roman"/>
              </a:rPr>
              <a:t> </a:t>
            </a:r>
            <a:r>
              <a:rPr sz="2700" i="1" dirty="0">
                <a:latin typeface="Times New Roman"/>
                <a:cs typeface="Times New Roman"/>
              </a:rPr>
              <a:t>j</a:t>
            </a:r>
            <a:r>
              <a:rPr sz="2700" i="1" spc="55" dirty="0">
                <a:latin typeface="Times New Roman"/>
                <a:cs typeface="Times New Roman"/>
              </a:rPr>
              <a:t> </a:t>
            </a:r>
            <a:r>
              <a:rPr sz="6975" spc="15" baseline="13739" dirty="0">
                <a:latin typeface="Symbol"/>
                <a:cs typeface="Symbol"/>
              </a:rPr>
              <a:t></a:t>
            </a:r>
            <a:r>
              <a:rPr sz="6975" spc="-600" baseline="13739" dirty="0">
                <a:latin typeface="Times New Roman"/>
                <a:cs typeface="Times New Roman"/>
              </a:rPr>
              <a:t> </a:t>
            </a:r>
            <a:r>
              <a:rPr sz="6975" i="1" spc="157" baseline="13739" dirty="0">
                <a:latin typeface="Times New Roman"/>
                <a:cs typeface="Times New Roman"/>
              </a:rPr>
              <a:t>t</a:t>
            </a:r>
            <a:r>
              <a:rPr sz="2700" i="1" spc="105" dirty="0">
                <a:latin typeface="Times New Roman"/>
                <a:cs typeface="Times New Roman"/>
              </a:rPr>
              <a:t>i</a:t>
            </a:r>
            <a:r>
              <a:rPr sz="2700" spc="105" dirty="0">
                <a:latin typeface="Times New Roman"/>
                <a:cs typeface="Times New Roman"/>
              </a:rPr>
              <a:t>,</a:t>
            </a:r>
            <a:r>
              <a:rPr sz="2700" spc="-270" dirty="0">
                <a:latin typeface="Times New Roman"/>
                <a:cs typeface="Times New Roman"/>
              </a:rPr>
              <a:t> </a:t>
            </a:r>
            <a:r>
              <a:rPr sz="2700" i="1" dirty="0">
                <a:latin typeface="Times New Roman"/>
                <a:cs typeface="Times New Roman"/>
              </a:rPr>
              <a:t>j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358017" y="6191514"/>
            <a:ext cx="421640" cy="751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15" dirty="0">
                <a:latin typeface="Times New Roman"/>
                <a:cs typeface="Times New Roman"/>
              </a:rPr>
              <a:t>N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600412" y="6174735"/>
            <a:ext cx="1963420" cy="0"/>
          </a:xfrm>
          <a:custGeom>
            <a:avLst/>
            <a:gdLst/>
            <a:ahLst/>
            <a:cxnLst/>
            <a:rect l="l" t="t" r="r" b="b"/>
            <a:pathLst>
              <a:path w="1963420">
                <a:moveTo>
                  <a:pt x="0" y="0"/>
                </a:moveTo>
                <a:lnTo>
                  <a:pt x="1962882" y="0"/>
                </a:lnTo>
              </a:path>
            </a:pathLst>
          </a:custGeom>
          <a:ln w="29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95300" y="5816600"/>
            <a:ext cx="218503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>
                <a:latin typeface="Arial"/>
                <a:cs typeface="Arial"/>
              </a:rPr>
              <a:t>Derivative:</a:t>
            </a:r>
            <a:endParaRPr sz="36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010400" y="5503068"/>
            <a:ext cx="5248275" cy="846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08760" algn="l"/>
              </a:tabLst>
            </a:pPr>
            <a:r>
              <a:rPr sz="5400" spc="-22" baseline="-2314" dirty="0">
                <a:latin typeface="Arial"/>
                <a:cs typeface="Arial"/>
              </a:rPr>
              <a:t>where	</a:t>
            </a:r>
            <a:r>
              <a:rPr sz="4700" i="1" spc="55" dirty="0">
                <a:latin typeface="Times New Roman"/>
                <a:cs typeface="Times New Roman"/>
              </a:rPr>
              <a:t>t</a:t>
            </a:r>
            <a:r>
              <a:rPr sz="4050" i="1" spc="82" baseline="-24691" dirty="0">
                <a:latin typeface="Times New Roman"/>
                <a:cs typeface="Times New Roman"/>
              </a:rPr>
              <a:t>i </a:t>
            </a:r>
            <a:r>
              <a:rPr sz="4700" spc="-15" dirty="0">
                <a:latin typeface="Symbol"/>
                <a:cs typeface="Symbol"/>
              </a:rPr>
              <a:t></a:t>
            </a:r>
            <a:r>
              <a:rPr sz="4700" spc="-15" dirty="0">
                <a:latin typeface="Times New Roman"/>
                <a:cs typeface="Times New Roman"/>
              </a:rPr>
              <a:t> </a:t>
            </a:r>
            <a:r>
              <a:rPr sz="4700" spc="75" dirty="0">
                <a:latin typeface="Times New Roman"/>
                <a:cs typeface="Times New Roman"/>
              </a:rPr>
              <a:t>[0 </a:t>
            </a:r>
            <a:r>
              <a:rPr sz="4700" spc="-10" dirty="0">
                <a:latin typeface="Times New Roman"/>
                <a:cs typeface="Times New Roman"/>
              </a:rPr>
              <a:t>... </a:t>
            </a:r>
            <a:r>
              <a:rPr sz="4700" spc="-15" dirty="0">
                <a:latin typeface="Times New Roman"/>
                <a:cs typeface="Times New Roman"/>
              </a:rPr>
              <a:t>1 </a:t>
            </a:r>
            <a:r>
              <a:rPr sz="4700" spc="-10" dirty="0">
                <a:latin typeface="Times New Roman"/>
                <a:cs typeface="Times New Roman"/>
              </a:rPr>
              <a:t>...</a:t>
            </a:r>
            <a:r>
              <a:rPr sz="4700" spc="-75" dirty="0">
                <a:latin typeface="Times New Roman"/>
                <a:cs typeface="Times New Roman"/>
              </a:rPr>
              <a:t> </a:t>
            </a:r>
            <a:r>
              <a:rPr sz="4700" spc="-10" dirty="0">
                <a:latin typeface="Times New Roman"/>
                <a:cs typeface="Times New Roman"/>
              </a:rPr>
              <a:t>0]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511688" y="6350000"/>
            <a:ext cx="167767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set to</a:t>
            </a:r>
            <a:r>
              <a:rPr sz="3600" spc="-9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1)</a:t>
            </a:r>
            <a:endParaRPr sz="36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547100" y="6216650"/>
            <a:ext cx="1717039" cy="819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25" dirty="0">
                <a:latin typeface="Arial"/>
                <a:cs typeface="Arial"/>
              </a:rPr>
              <a:t>(Entry</a:t>
            </a:r>
            <a:r>
              <a:rPr sz="3600" spc="-235" dirty="0">
                <a:latin typeface="Arial"/>
                <a:cs typeface="Arial"/>
              </a:rPr>
              <a:t> </a:t>
            </a:r>
            <a:r>
              <a:rPr sz="6975" i="1" spc="-52" baseline="1792" dirty="0">
                <a:latin typeface="Times New Roman"/>
                <a:cs typeface="Times New Roman"/>
              </a:rPr>
              <a:t>y</a:t>
            </a:r>
            <a:r>
              <a:rPr sz="3975" i="1" spc="-52" baseline="-22012" dirty="0">
                <a:latin typeface="Times New Roman"/>
                <a:cs typeface="Times New Roman"/>
              </a:rPr>
              <a:t>i</a:t>
            </a:r>
            <a:endParaRPr sz="3975" baseline="-22012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889000" y="190500"/>
            <a:ext cx="11236325" cy="982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200" spc="10" dirty="0"/>
              <a:t>Example: </a:t>
            </a:r>
            <a:r>
              <a:rPr sz="6200" spc="-35" dirty="0"/>
              <a:t>Softmax </a:t>
            </a:r>
            <a:r>
              <a:rPr sz="6200" spc="10" dirty="0"/>
              <a:t>(for </a:t>
            </a:r>
            <a:r>
              <a:rPr sz="6200" spc="20" dirty="0"/>
              <a:t>N</a:t>
            </a:r>
            <a:r>
              <a:rPr sz="6200" spc="-10" dirty="0"/>
              <a:t> </a:t>
            </a:r>
            <a:r>
              <a:rPr sz="6200" spc="60" dirty="0"/>
              <a:t>inputs)</a:t>
            </a:r>
            <a:endParaRPr sz="6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67200" y="4241800"/>
            <a:ext cx="4467860" cy="1219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spc="175" dirty="0">
                <a:latin typeface="Arial"/>
                <a:cs typeface="Arial"/>
              </a:rPr>
              <a:t>Backp</a:t>
            </a:r>
            <a:r>
              <a:rPr sz="8000" spc="-145" dirty="0">
                <a:latin typeface="Arial"/>
                <a:cs typeface="Arial"/>
              </a:rPr>
              <a:t>r</a:t>
            </a:r>
            <a:r>
              <a:rPr sz="8000" spc="215" dirty="0">
                <a:latin typeface="Arial"/>
                <a:cs typeface="Arial"/>
              </a:rPr>
              <a:t>op</a:t>
            </a:r>
            <a:endParaRPr sz="8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43400" y="5854700"/>
            <a:ext cx="4311650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70" dirty="0">
                <a:latin typeface="Arial"/>
                <a:cs typeface="Arial"/>
              </a:rPr>
              <a:t>It’s </a:t>
            </a:r>
            <a:r>
              <a:rPr sz="3600" dirty="0">
                <a:latin typeface="Arial"/>
                <a:cs typeface="Arial"/>
              </a:rPr>
              <a:t>just the </a:t>
            </a:r>
            <a:r>
              <a:rPr sz="3600" spc="35" dirty="0">
                <a:latin typeface="Arial"/>
                <a:cs typeface="Arial"/>
              </a:rPr>
              <a:t>chain</a:t>
            </a:r>
            <a:r>
              <a:rPr sz="3600" spc="2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rule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6937" y="3217068"/>
            <a:ext cx="285115" cy="760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700" i="1" spc="-45" dirty="0">
                <a:latin typeface="Times New Roman"/>
                <a:cs typeface="Times New Roman"/>
              </a:rPr>
              <a:t>x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5567" y="3621087"/>
            <a:ext cx="119380" cy="44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i="1" spc="-15" dirty="0">
                <a:latin typeface="Times New Roman"/>
                <a:cs typeface="Times New Roman"/>
              </a:rPr>
              <a:t>i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50049" y="3664499"/>
            <a:ext cx="267970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04993" y="3603539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0" y="0"/>
                </a:moveTo>
                <a:lnTo>
                  <a:pt x="0" y="121920"/>
                </a:lnTo>
                <a:lnTo>
                  <a:pt x="121919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13358" y="3664499"/>
            <a:ext cx="267970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68302" y="3603539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0" y="0"/>
                </a:moveTo>
                <a:lnTo>
                  <a:pt x="0" y="121920"/>
                </a:lnTo>
                <a:lnTo>
                  <a:pt x="121919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74797" y="3664499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29742" y="3603539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34988" y="3664499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89933" y="3603539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259666" y="3233235"/>
            <a:ext cx="626110" cy="871219"/>
          </a:xfrm>
          <a:prstGeom prst="rect">
            <a:avLst/>
          </a:prstGeom>
          <a:ln w="50800">
            <a:solidFill>
              <a:srgbClr val="C8250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16205">
              <a:lnSpc>
                <a:spcPts val="5315"/>
              </a:lnSpc>
            </a:pPr>
            <a:r>
              <a:rPr sz="4700" i="1" spc="-25" dirty="0">
                <a:latin typeface="Times New Roman"/>
                <a:cs typeface="Times New Roman"/>
              </a:rPr>
              <a:t>s</a:t>
            </a:r>
            <a:r>
              <a:rPr sz="4050" i="1" spc="-37" baseline="-24691" dirty="0">
                <a:latin typeface="Times New Roman"/>
                <a:cs typeface="Times New Roman"/>
              </a:rPr>
              <a:t>i</a:t>
            </a:r>
            <a:endParaRPr sz="4050" baseline="-24691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29769" y="3217068"/>
            <a:ext cx="324485" cy="760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700" i="1" dirty="0">
                <a:latin typeface="Times New Roman"/>
                <a:cs typeface="Times New Roman"/>
              </a:rPr>
              <a:t>p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19366" y="3621087"/>
            <a:ext cx="121920" cy="44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i="1" spc="5" dirty="0">
                <a:latin typeface="Times New Roman"/>
                <a:cs typeface="Times New Roman"/>
              </a:rPr>
              <a:t>i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45452" y="3029499"/>
            <a:ext cx="2252345" cy="1270000"/>
          </a:xfrm>
          <a:custGeom>
            <a:avLst/>
            <a:gdLst/>
            <a:ahLst/>
            <a:cxnLst/>
            <a:rect l="l" t="t" r="r" b="b"/>
            <a:pathLst>
              <a:path w="2252345" h="1270000">
                <a:moveTo>
                  <a:pt x="0" y="0"/>
                </a:moveTo>
                <a:lnTo>
                  <a:pt x="2251801" y="0"/>
                </a:lnTo>
                <a:lnTo>
                  <a:pt x="2251801" y="1269999"/>
                </a:lnTo>
                <a:lnTo>
                  <a:pt x="0" y="1269999"/>
                </a:ln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545452" y="3029499"/>
            <a:ext cx="2252345" cy="12700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361315" rIns="0" bIns="0" rtlCol="0">
            <a:spAutoFit/>
          </a:bodyPr>
          <a:lstStyle/>
          <a:p>
            <a:pPr marL="381635">
              <a:lnSpc>
                <a:spcPct val="100000"/>
              </a:lnSpc>
              <a:spcBef>
                <a:spcPts val="2845"/>
              </a:spcBef>
            </a:pPr>
            <a:r>
              <a:rPr sz="3200" spc="-30" dirty="0">
                <a:latin typeface="Arial"/>
                <a:cs typeface="Arial"/>
              </a:rPr>
              <a:t>Softmax</a:t>
            </a:r>
            <a:endParaRPr sz="3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226359" y="3664499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81304" y="3603539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1758002" y="3229768"/>
            <a:ext cx="358140" cy="760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700" i="1" dirty="0">
                <a:latin typeface="Times New Roman"/>
                <a:cs typeface="Times New Roman"/>
              </a:rPr>
              <a:t>L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083409" y="3633787"/>
            <a:ext cx="121920" cy="44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i="1" spc="5" dirty="0">
                <a:latin typeface="Times New Roman"/>
                <a:cs typeface="Times New Roman"/>
              </a:rPr>
              <a:t>i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96937" y="2109787"/>
            <a:ext cx="365760" cy="836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-130" dirty="0">
                <a:latin typeface="Times New Roman"/>
                <a:cs typeface="Times New Roman"/>
              </a:rPr>
              <a:t>y</a:t>
            </a:r>
            <a:r>
              <a:rPr sz="3975" i="1" baseline="-24109" dirty="0">
                <a:latin typeface="Times New Roman"/>
                <a:cs typeface="Times New Roman"/>
              </a:rPr>
              <a:t>i</a:t>
            </a:r>
            <a:endParaRPr sz="3975" baseline="-24109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460402" y="2593641"/>
            <a:ext cx="7115809" cy="530225"/>
          </a:xfrm>
          <a:custGeom>
            <a:avLst/>
            <a:gdLst/>
            <a:ahLst/>
            <a:cxnLst/>
            <a:rect l="l" t="t" r="r" b="b"/>
            <a:pathLst>
              <a:path w="7115809" h="530225">
                <a:moveTo>
                  <a:pt x="0" y="63256"/>
                </a:moveTo>
                <a:lnTo>
                  <a:pt x="67566" y="59820"/>
                </a:lnTo>
                <a:lnTo>
                  <a:pt x="134888" y="56479"/>
                </a:lnTo>
                <a:lnTo>
                  <a:pt x="201964" y="53234"/>
                </a:lnTo>
                <a:lnTo>
                  <a:pt x="268794" y="50086"/>
                </a:lnTo>
                <a:lnTo>
                  <a:pt x="335379" y="47033"/>
                </a:lnTo>
                <a:lnTo>
                  <a:pt x="401718" y="44076"/>
                </a:lnTo>
                <a:lnTo>
                  <a:pt x="467812" y="41216"/>
                </a:lnTo>
                <a:lnTo>
                  <a:pt x="533660" y="38451"/>
                </a:lnTo>
                <a:lnTo>
                  <a:pt x="599263" y="35782"/>
                </a:lnTo>
                <a:lnTo>
                  <a:pt x="664620" y="33210"/>
                </a:lnTo>
                <a:lnTo>
                  <a:pt x="729732" y="30733"/>
                </a:lnTo>
                <a:lnTo>
                  <a:pt x="794598" y="28352"/>
                </a:lnTo>
                <a:lnTo>
                  <a:pt x="859218" y="26067"/>
                </a:lnTo>
                <a:lnTo>
                  <a:pt x="923593" y="23878"/>
                </a:lnTo>
                <a:lnTo>
                  <a:pt x="987722" y="21785"/>
                </a:lnTo>
                <a:lnTo>
                  <a:pt x="1051606" y="19788"/>
                </a:lnTo>
                <a:lnTo>
                  <a:pt x="1115245" y="17887"/>
                </a:lnTo>
                <a:lnTo>
                  <a:pt x="1178637" y="16082"/>
                </a:lnTo>
                <a:lnTo>
                  <a:pt x="1241785" y="14373"/>
                </a:lnTo>
                <a:lnTo>
                  <a:pt x="1304686" y="12760"/>
                </a:lnTo>
                <a:lnTo>
                  <a:pt x="1367343" y="11243"/>
                </a:lnTo>
                <a:lnTo>
                  <a:pt x="1429753" y="9822"/>
                </a:lnTo>
                <a:lnTo>
                  <a:pt x="1491918" y="8497"/>
                </a:lnTo>
                <a:lnTo>
                  <a:pt x="1553838" y="7268"/>
                </a:lnTo>
                <a:lnTo>
                  <a:pt x="1615512" y="6135"/>
                </a:lnTo>
                <a:lnTo>
                  <a:pt x="1676940" y="5097"/>
                </a:lnTo>
                <a:lnTo>
                  <a:pt x="1738123" y="4156"/>
                </a:lnTo>
                <a:lnTo>
                  <a:pt x="1799061" y="3311"/>
                </a:lnTo>
                <a:lnTo>
                  <a:pt x="1859752" y="2562"/>
                </a:lnTo>
                <a:lnTo>
                  <a:pt x="1920199" y="1908"/>
                </a:lnTo>
                <a:lnTo>
                  <a:pt x="1980399" y="1351"/>
                </a:lnTo>
                <a:lnTo>
                  <a:pt x="2040355" y="890"/>
                </a:lnTo>
                <a:lnTo>
                  <a:pt x="2100064" y="524"/>
                </a:lnTo>
                <a:lnTo>
                  <a:pt x="2159529" y="255"/>
                </a:lnTo>
                <a:lnTo>
                  <a:pt x="2218747" y="81"/>
                </a:lnTo>
                <a:lnTo>
                  <a:pt x="2277720" y="4"/>
                </a:lnTo>
                <a:lnTo>
                  <a:pt x="2336448" y="23"/>
                </a:lnTo>
                <a:lnTo>
                  <a:pt x="2394930" y="137"/>
                </a:lnTo>
                <a:lnTo>
                  <a:pt x="2453166" y="347"/>
                </a:lnTo>
                <a:lnTo>
                  <a:pt x="2511157" y="654"/>
                </a:lnTo>
                <a:lnTo>
                  <a:pt x="2568902" y="1056"/>
                </a:lnTo>
                <a:lnTo>
                  <a:pt x="2626402" y="1555"/>
                </a:lnTo>
                <a:lnTo>
                  <a:pt x="2683656" y="2149"/>
                </a:lnTo>
                <a:lnTo>
                  <a:pt x="2740665" y="2839"/>
                </a:lnTo>
                <a:lnTo>
                  <a:pt x="2797428" y="3626"/>
                </a:lnTo>
                <a:lnTo>
                  <a:pt x="2853946" y="4508"/>
                </a:lnTo>
                <a:lnTo>
                  <a:pt x="2910218" y="5486"/>
                </a:lnTo>
                <a:lnTo>
                  <a:pt x="2966245" y="6560"/>
                </a:lnTo>
                <a:lnTo>
                  <a:pt x="3022026" y="7731"/>
                </a:lnTo>
                <a:lnTo>
                  <a:pt x="3077561" y="8997"/>
                </a:lnTo>
                <a:lnTo>
                  <a:pt x="3132851" y="10359"/>
                </a:lnTo>
                <a:lnTo>
                  <a:pt x="3187895" y="11817"/>
                </a:lnTo>
                <a:lnTo>
                  <a:pt x="3242694" y="13371"/>
                </a:lnTo>
                <a:lnTo>
                  <a:pt x="3297247" y="15021"/>
                </a:lnTo>
                <a:lnTo>
                  <a:pt x="3351555" y="16767"/>
                </a:lnTo>
                <a:lnTo>
                  <a:pt x="3405617" y="18609"/>
                </a:lnTo>
                <a:lnTo>
                  <a:pt x="3459434" y="20547"/>
                </a:lnTo>
                <a:lnTo>
                  <a:pt x="3513005" y="22581"/>
                </a:lnTo>
                <a:lnTo>
                  <a:pt x="3566331" y="24711"/>
                </a:lnTo>
                <a:lnTo>
                  <a:pt x="3619411" y="26937"/>
                </a:lnTo>
                <a:lnTo>
                  <a:pt x="3672245" y="29259"/>
                </a:lnTo>
                <a:lnTo>
                  <a:pt x="3724834" y="31677"/>
                </a:lnTo>
                <a:lnTo>
                  <a:pt x="3777178" y="34190"/>
                </a:lnTo>
                <a:lnTo>
                  <a:pt x="3829276" y="36800"/>
                </a:lnTo>
                <a:lnTo>
                  <a:pt x="3881128" y="39506"/>
                </a:lnTo>
                <a:lnTo>
                  <a:pt x="3932735" y="42308"/>
                </a:lnTo>
                <a:lnTo>
                  <a:pt x="3984096" y="45205"/>
                </a:lnTo>
                <a:lnTo>
                  <a:pt x="4035212" y="48199"/>
                </a:lnTo>
                <a:lnTo>
                  <a:pt x="4086082" y="51289"/>
                </a:lnTo>
                <a:lnTo>
                  <a:pt x="4136707" y="54474"/>
                </a:lnTo>
                <a:lnTo>
                  <a:pt x="4187086" y="57756"/>
                </a:lnTo>
                <a:lnTo>
                  <a:pt x="4237219" y="61134"/>
                </a:lnTo>
                <a:lnTo>
                  <a:pt x="4287107" y="64607"/>
                </a:lnTo>
                <a:lnTo>
                  <a:pt x="4336750" y="68177"/>
                </a:lnTo>
                <a:lnTo>
                  <a:pt x="4386147" y="71842"/>
                </a:lnTo>
                <a:lnTo>
                  <a:pt x="4435298" y="75604"/>
                </a:lnTo>
                <a:lnTo>
                  <a:pt x="4484204" y="79461"/>
                </a:lnTo>
                <a:lnTo>
                  <a:pt x="4532864" y="83414"/>
                </a:lnTo>
                <a:lnTo>
                  <a:pt x="4581279" y="87464"/>
                </a:lnTo>
                <a:lnTo>
                  <a:pt x="4629448" y="91609"/>
                </a:lnTo>
                <a:lnTo>
                  <a:pt x="4677372" y="95851"/>
                </a:lnTo>
                <a:lnTo>
                  <a:pt x="4725050" y="100188"/>
                </a:lnTo>
                <a:lnTo>
                  <a:pt x="4772483" y="104621"/>
                </a:lnTo>
                <a:lnTo>
                  <a:pt x="4819670" y="109150"/>
                </a:lnTo>
                <a:lnTo>
                  <a:pt x="4866611" y="113776"/>
                </a:lnTo>
                <a:lnTo>
                  <a:pt x="4913307" y="118497"/>
                </a:lnTo>
                <a:lnTo>
                  <a:pt x="4959758" y="123314"/>
                </a:lnTo>
                <a:lnTo>
                  <a:pt x="5005963" y="128227"/>
                </a:lnTo>
                <a:lnTo>
                  <a:pt x="5051922" y="133236"/>
                </a:lnTo>
                <a:lnTo>
                  <a:pt x="5097636" y="138341"/>
                </a:lnTo>
                <a:lnTo>
                  <a:pt x="5143104" y="143543"/>
                </a:lnTo>
                <a:lnTo>
                  <a:pt x="5188327" y="148840"/>
                </a:lnTo>
                <a:lnTo>
                  <a:pt x="5233304" y="154233"/>
                </a:lnTo>
                <a:lnTo>
                  <a:pt x="5278036" y="159722"/>
                </a:lnTo>
                <a:lnTo>
                  <a:pt x="5322522" y="165307"/>
                </a:lnTo>
                <a:lnTo>
                  <a:pt x="5366762" y="170987"/>
                </a:lnTo>
                <a:lnTo>
                  <a:pt x="5410757" y="176764"/>
                </a:lnTo>
                <a:lnTo>
                  <a:pt x="5454507" y="182637"/>
                </a:lnTo>
                <a:lnTo>
                  <a:pt x="5498011" y="188606"/>
                </a:lnTo>
                <a:lnTo>
                  <a:pt x="5541269" y="194671"/>
                </a:lnTo>
                <a:lnTo>
                  <a:pt x="5584282" y="200832"/>
                </a:lnTo>
                <a:lnTo>
                  <a:pt x="5627049" y="207089"/>
                </a:lnTo>
                <a:lnTo>
                  <a:pt x="5669571" y="213441"/>
                </a:lnTo>
                <a:lnTo>
                  <a:pt x="5711847" y="219890"/>
                </a:lnTo>
                <a:lnTo>
                  <a:pt x="5753878" y="226435"/>
                </a:lnTo>
                <a:lnTo>
                  <a:pt x="5795663" y="233075"/>
                </a:lnTo>
                <a:lnTo>
                  <a:pt x="5837203" y="239812"/>
                </a:lnTo>
                <a:lnTo>
                  <a:pt x="5878497" y="246645"/>
                </a:lnTo>
                <a:lnTo>
                  <a:pt x="5919546" y="253573"/>
                </a:lnTo>
                <a:lnTo>
                  <a:pt x="5960349" y="260598"/>
                </a:lnTo>
                <a:lnTo>
                  <a:pt x="6000906" y="267718"/>
                </a:lnTo>
                <a:lnTo>
                  <a:pt x="6041218" y="274935"/>
                </a:lnTo>
                <a:lnTo>
                  <a:pt x="6081284" y="282247"/>
                </a:lnTo>
                <a:lnTo>
                  <a:pt x="6121105" y="289656"/>
                </a:lnTo>
                <a:lnTo>
                  <a:pt x="6160680" y="297160"/>
                </a:lnTo>
                <a:lnTo>
                  <a:pt x="6200010" y="304761"/>
                </a:lnTo>
                <a:lnTo>
                  <a:pt x="6239094" y="312457"/>
                </a:lnTo>
                <a:lnTo>
                  <a:pt x="6277933" y="320249"/>
                </a:lnTo>
                <a:lnTo>
                  <a:pt x="6316526" y="328138"/>
                </a:lnTo>
                <a:lnTo>
                  <a:pt x="6354874" y="336122"/>
                </a:lnTo>
                <a:lnTo>
                  <a:pt x="6392976" y="344202"/>
                </a:lnTo>
                <a:lnTo>
                  <a:pt x="6430832" y="352379"/>
                </a:lnTo>
                <a:lnTo>
                  <a:pt x="6468443" y="360651"/>
                </a:lnTo>
                <a:lnTo>
                  <a:pt x="6505808" y="369019"/>
                </a:lnTo>
                <a:lnTo>
                  <a:pt x="6579803" y="386043"/>
                </a:lnTo>
                <a:lnTo>
                  <a:pt x="6652815" y="403452"/>
                </a:lnTo>
                <a:lnTo>
                  <a:pt x="6724844" y="421244"/>
                </a:lnTo>
                <a:lnTo>
                  <a:pt x="6795892" y="439420"/>
                </a:lnTo>
                <a:lnTo>
                  <a:pt x="6865958" y="457980"/>
                </a:lnTo>
                <a:lnTo>
                  <a:pt x="6935041" y="476923"/>
                </a:lnTo>
                <a:lnTo>
                  <a:pt x="7003142" y="496251"/>
                </a:lnTo>
                <a:lnTo>
                  <a:pt x="7070261" y="515963"/>
                </a:lnTo>
                <a:lnTo>
                  <a:pt x="7103452" y="525962"/>
                </a:lnTo>
                <a:lnTo>
                  <a:pt x="7115528" y="529744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45593" y="3061412"/>
            <a:ext cx="134620" cy="116839"/>
          </a:xfrm>
          <a:custGeom>
            <a:avLst/>
            <a:gdLst/>
            <a:ahLst/>
            <a:cxnLst/>
            <a:rect l="l" t="t" r="r" b="b"/>
            <a:pathLst>
              <a:path w="134620" h="116839">
                <a:moveTo>
                  <a:pt x="36435" y="0"/>
                </a:moveTo>
                <a:lnTo>
                  <a:pt x="0" y="116348"/>
                </a:lnTo>
                <a:lnTo>
                  <a:pt x="134565" y="94609"/>
                </a:lnTo>
                <a:lnTo>
                  <a:pt x="364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692853" y="3044051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138430" rIns="0" bIns="0" rtlCol="0">
            <a:spAutoFit/>
          </a:bodyPr>
          <a:lstStyle/>
          <a:p>
            <a:pPr marL="412750" marR="412750" indent="101600">
              <a:lnSpc>
                <a:spcPts val="3800"/>
              </a:lnSpc>
              <a:spcBef>
                <a:spcPts val="1090"/>
              </a:spcBef>
            </a:pPr>
            <a:r>
              <a:rPr sz="3200" spc="-15" dirty="0">
                <a:latin typeface="Arial"/>
                <a:cs typeface="Arial"/>
              </a:rPr>
              <a:t>Cross-  </a:t>
            </a:r>
            <a:r>
              <a:rPr sz="3200" spc="-10" dirty="0">
                <a:latin typeface="Arial"/>
                <a:cs typeface="Arial"/>
              </a:rPr>
              <a:t>Entropy</a:t>
            </a:r>
            <a:endParaRPr sz="32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1118303" y="3679051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373248" y="3618091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862460" y="5242505"/>
            <a:ext cx="1164590" cy="1804035"/>
          </a:xfrm>
          <a:prstGeom prst="rect">
            <a:avLst/>
          </a:prstGeom>
          <a:ln w="50800">
            <a:solidFill>
              <a:srgbClr val="C82506"/>
            </a:solidFill>
          </a:ln>
        </p:spPr>
        <p:txBody>
          <a:bodyPr vert="horz" wrap="square" lIns="0" tIns="94615" rIns="0" bIns="0" rtlCol="0">
            <a:spAutoFit/>
          </a:bodyPr>
          <a:lstStyle/>
          <a:p>
            <a:pPr marL="55880">
              <a:lnSpc>
                <a:spcPct val="100000"/>
              </a:lnSpc>
              <a:spcBef>
                <a:spcPts val="745"/>
              </a:spcBef>
              <a:tabLst>
                <a:tab pos="1083945" algn="l"/>
              </a:tabLst>
            </a:pPr>
            <a:r>
              <a:rPr sz="4650" u="heavy" spc="210" dirty="0">
                <a:latin typeface="Times New Roman"/>
                <a:cs typeface="Times New Roman"/>
              </a:rPr>
              <a:t> </a:t>
            </a:r>
            <a:r>
              <a:rPr sz="4650" u="heavy" spc="160" dirty="0">
                <a:latin typeface="Symbol"/>
                <a:cs typeface="Symbol"/>
              </a:rPr>
              <a:t></a:t>
            </a:r>
            <a:r>
              <a:rPr sz="4650" i="1" u="heavy" spc="160" dirty="0">
                <a:latin typeface="Times New Roman"/>
                <a:cs typeface="Times New Roman"/>
              </a:rPr>
              <a:t>L	</a:t>
            </a:r>
            <a:endParaRPr sz="4650">
              <a:latin typeface="Times New Roman"/>
              <a:cs typeface="Times New Roman"/>
            </a:endParaRPr>
          </a:p>
          <a:p>
            <a:pPr marL="89535">
              <a:lnSpc>
                <a:spcPts val="5365"/>
              </a:lnSpc>
              <a:spcBef>
                <a:spcPts val="2110"/>
              </a:spcBef>
            </a:pPr>
            <a:r>
              <a:rPr sz="6975" spc="135" baseline="13739" dirty="0">
                <a:latin typeface="Symbol"/>
                <a:cs typeface="Symbol"/>
              </a:rPr>
              <a:t></a:t>
            </a:r>
            <a:r>
              <a:rPr sz="6975" i="1" spc="135" baseline="13739" dirty="0">
                <a:latin typeface="Times New Roman"/>
                <a:cs typeface="Times New Roman"/>
              </a:rPr>
              <a:t>s</a:t>
            </a:r>
            <a:r>
              <a:rPr sz="2700" i="1" spc="90" dirty="0">
                <a:latin typeface="Times New Roman"/>
                <a:cs typeface="Times New Roman"/>
              </a:rPr>
              <a:t>i</a:t>
            </a:r>
            <a:r>
              <a:rPr sz="2700" spc="90" dirty="0">
                <a:latin typeface="Times New Roman"/>
                <a:cs typeface="Times New Roman"/>
              </a:rPr>
              <a:t>,</a:t>
            </a:r>
            <a:r>
              <a:rPr sz="2700" spc="-355" dirty="0">
                <a:latin typeface="Times New Roman"/>
                <a:cs typeface="Times New Roman"/>
              </a:rPr>
              <a:t> </a:t>
            </a:r>
            <a:r>
              <a:rPr sz="2700" i="1" dirty="0">
                <a:latin typeface="Times New Roman"/>
                <a:cs typeface="Times New Roman"/>
              </a:rPr>
              <a:t>j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106659" y="5452224"/>
            <a:ext cx="2372995" cy="1068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89280" algn="l"/>
              </a:tabLst>
            </a:pPr>
            <a:r>
              <a:rPr sz="6975" spc="15" baseline="-27479" dirty="0">
                <a:latin typeface="Symbol"/>
                <a:cs typeface="Symbol"/>
              </a:rPr>
              <a:t></a:t>
            </a:r>
            <a:r>
              <a:rPr sz="6975" spc="15" baseline="-27479" dirty="0">
                <a:latin typeface="Times New Roman"/>
                <a:cs typeface="Times New Roman"/>
              </a:rPr>
              <a:t>	</a:t>
            </a:r>
            <a:r>
              <a:rPr sz="6975" i="1" spc="60" baseline="13739" dirty="0">
                <a:latin typeface="Times New Roman"/>
                <a:cs typeface="Times New Roman"/>
              </a:rPr>
              <a:t>p</a:t>
            </a:r>
            <a:r>
              <a:rPr sz="2700" i="1" spc="40" dirty="0">
                <a:latin typeface="Times New Roman"/>
                <a:cs typeface="Times New Roman"/>
              </a:rPr>
              <a:t>i</a:t>
            </a:r>
            <a:r>
              <a:rPr sz="2700" spc="40" dirty="0">
                <a:latin typeface="Times New Roman"/>
                <a:cs typeface="Times New Roman"/>
              </a:rPr>
              <a:t>,</a:t>
            </a:r>
            <a:r>
              <a:rPr sz="2700" spc="-270" dirty="0">
                <a:latin typeface="Times New Roman"/>
                <a:cs typeface="Times New Roman"/>
              </a:rPr>
              <a:t> </a:t>
            </a:r>
            <a:r>
              <a:rPr sz="2700" i="1" dirty="0">
                <a:latin typeface="Times New Roman"/>
                <a:cs typeface="Times New Roman"/>
              </a:rPr>
              <a:t>j</a:t>
            </a:r>
            <a:r>
              <a:rPr sz="2700" i="1" spc="55" dirty="0">
                <a:latin typeface="Times New Roman"/>
                <a:cs typeface="Times New Roman"/>
              </a:rPr>
              <a:t> </a:t>
            </a:r>
            <a:r>
              <a:rPr sz="6975" spc="15" baseline="13739" dirty="0">
                <a:latin typeface="Symbol"/>
                <a:cs typeface="Symbol"/>
              </a:rPr>
              <a:t></a:t>
            </a:r>
            <a:r>
              <a:rPr sz="6975" spc="-600" baseline="13739" dirty="0">
                <a:latin typeface="Times New Roman"/>
                <a:cs typeface="Times New Roman"/>
              </a:rPr>
              <a:t> </a:t>
            </a:r>
            <a:r>
              <a:rPr sz="6975" i="1" spc="157" baseline="13739" dirty="0">
                <a:latin typeface="Times New Roman"/>
                <a:cs typeface="Times New Roman"/>
              </a:rPr>
              <a:t>t</a:t>
            </a:r>
            <a:r>
              <a:rPr sz="2700" i="1" spc="105" dirty="0">
                <a:latin typeface="Times New Roman"/>
                <a:cs typeface="Times New Roman"/>
              </a:rPr>
              <a:t>i</a:t>
            </a:r>
            <a:r>
              <a:rPr sz="2700" spc="105" dirty="0">
                <a:latin typeface="Times New Roman"/>
                <a:cs typeface="Times New Roman"/>
              </a:rPr>
              <a:t>,</a:t>
            </a:r>
            <a:r>
              <a:rPr sz="2700" spc="-270" dirty="0">
                <a:latin typeface="Times New Roman"/>
                <a:cs typeface="Times New Roman"/>
              </a:rPr>
              <a:t> </a:t>
            </a:r>
            <a:r>
              <a:rPr sz="2700" i="1" dirty="0">
                <a:latin typeface="Times New Roman"/>
                <a:cs typeface="Times New Roman"/>
              </a:rPr>
              <a:t>j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358017" y="6191514"/>
            <a:ext cx="421640" cy="751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15" dirty="0">
                <a:latin typeface="Times New Roman"/>
                <a:cs typeface="Times New Roman"/>
              </a:rPr>
              <a:t>N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600412" y="6174735"/>
            <a:ext cx="1963420" cy="0"/>
          </a:xfrm>
          <a:custGeom>
            <a:avLst/>
            <a:gdLst/>
            <a:ahLst/>
            <a:cxnLst/>
            <a:rect l="l" t="t" r="r" b="b"/>
            <a:pathLst>
              <a:path w="1963420">
                <a:moveTo>
                  <a:pt x="0" y="0"/>
                </a:moveTo>
                <a:lnTo>
                  <a:pt x="1962882" y="0"/>
                </a:lnTo>
              </a:path>
            </a:pathLst>
          </a:custGeom>
          <a:ln w="29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95300" y="5816600"/>
            <a:ext cx="218503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>
                <a:latin typeface="Arial"/>
                <a:cs typeface="Arial"/>
              </a:rPr>
              <a:t>Derivative:</a:t>
            </a:r>
            <a:endParaRPr sz="3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010400" y="5503068"/>
            <a:ext cx="5248275" cy="846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08760" algn="l"/>
              </a:tabLst>
            </a:pPr>
            <a:r>
              <a:rPr sz="5400" spc="-22" baseline="-2314" dirty="0">
                <a:latin typeface="Arial"/>
                <a:cs typeface="Arial"/>
              </a:rPr>
              <a:t>where	</a:t>
            </a:r>
            <a:r>
              <a:rPr sz="4700" i="1" spc="55" dirty="0">
                <a:latin typeface="Times New Roman"/>
                <a:cs typeface="Times New Roman"/>
              </a:rPr>
              <a:t>t</a:t>
            </a:r>
            <a:r>
              <a:rPr sz="4050" i="1" spc="82" baseline="-24691" dirty="0">
                <a:latin typeface="Times New Roman"/>
                <a:cs typeface="Times New Roman"/>
              </a:rPr>
              <a:t>i </a:t>
            </a:r>
            <a:r>
              <a:rPr sz="4700" spc="-15" dirty="0">
                <a:latin typeface="Symbol"/>
                <a:cs typeface="Symbol"/>
              </a:rPr>
              <a:t></a:t>
            </a:r>
            <a:r>
              <a:rPr sz="4700" spc="-15" dirty="0">
                <a:latin typeface="Times New Roman"/>
                <a:cs typeface="Times New Roman"/>
              </a:rPr>
              <a:t> </a:t>
            </a:r>
            <a:r>
              <a:rPr sz="4700" spc="75" dirty="0">
                <a:latin typeface="Times New Roman"/>
                <a:cs typeface="Times New Roman"/>
              </a:rPr>
              <a:t>[0 </a:t>
            </a:r>
            <a:r>
              <a:rPr sz="4700" spc="-10" dirty="0">
                <a:latin typeface="Times New Roman"/>
                <a:cs typeface="Times New Roman"/>
              </a:rPr>
              <a:t>... </a:t>
            </a:r>
            <a:r>
              <a:rPr sz="4700" spc="-15" dirty="0">
                <a:latin typeface="Times New Roman"/>
                <a:cs typeface="Times New Roman"/>
              </a:rPr>
              <a:t>1 </a:t>
            </a:r>
            <a:r>
              <a:rPr sz="4700" spc="-10" dirty="0">
                <a:latin typeface="Times New Roman"/>
                <a:cs typeface="Times New Roman"/>
              </a:rPr>
              <a:t>...</a:t>
            </a:r>
            <a:r>
              <a:rPr sz="4700" spc="-75" dirty="0">
                <a:latin typeface="Times New Roman"/>
                <a:cs typeface="Times New Roman"/>
              </a:rPr>
              <a:t> </a:t>
            </a:r>
            <a:r>
              <a:rPr sz="4700" spc="-10" dirty="0">
                <a:latin typeface="Times New Roman"/>
                <a:cs typeface="Times New Roman"/>
              </a:rPr>
              <a:t>0]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511688" y="6350000"/>
            <a:ext cx="167767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set to</a:t>
            </a:r>
            <a:r>
              <a:rPr sz="3600" spc="-9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1)</a:t>
            </a:r>
            <a:endParaRPr sz="36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547100" y="6216650"/>
            <a:ext cx="1717039" cy="819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25" dirty="0">
                <a:latin typeface="Arial"/>
                <a:cs typeface="Arial"/>
              </a:rPr>
              <a:t>(Entry</a:t>
            </a:r>
            <a:r>
              <a:rPr sz="3600" spc="-235" dirty="0">
                <a:latin typeface="Arial"/>
                <a:cs typeface="Arial"/>
              </a:rPr>
              <a:t> </a:t>
            </a:r>
            <a:r>
              <a:rPr sz="6975" i="1" spc="-52" baseline="1792" dirty="0">
                <a:latin typeface="Times New Roman"/>
                <a:cs typeface="Times New Roman"/>
              </a:rPr>
              <a:t>y</a:t>
            </a:r>
            <a:r>
              <a:rPr sz="3975" i="1" spc="-52" baseline="-22012" dirty="0">
                <a:latin typeface="Times New Roman"/>
                <a:cs typeface="Times New Roman"/>
              </a:rPr>
              <a:t>i</a:t>
            </a:r>
            <a:endParaRPr sz="3975" baseline="-22012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646912" y="4357228"/>
            <a:ext cx="302895" cy="763270"/>
          </a:xfrm>
          <a:custGeom>
            <a:avLst/>
            <a:gdLst/>
            <a:ahLst/>
            <a:cxnLst/>
            <a:rect l="l" t="t" r="r" b="b"/>
            <a:pathLst>
              <a:path w="302895" h="763270">
                <a:moveTo>
                  <a:pt x="0" y="381521"/>
                </a:moveTo>
                <a:lnTo>
                  <a:pt x="302853" y="381521"/>
                </a:lnTo>
              </a:path>
            </a:pathLst>
          </a:custGeom>
          <a:ln w="763042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76031" y="4219119"/>
            <a:ext cx="156210" cy="187325"/>
          </a:xfrm>
          <a:custGeom>
            <a:avLst/>
            <a:gdLst/>
            <a:ahLst/>
            <a:cxnLst/>
            <a:rect l="l" t="t" r="r" b="b"/>
            <a:pathLst>
              <a:path w="156210" h="187325">
                <a:moveTo>
                  <a:pt x="16064" y="0"/>
                </a:moveTo>
                <a:lnTo>
                  <a:pt x="0" y="186738"/>
                </a:lnTo>
                <a:lnTo>
                  <a:pt x="155816" y="124894"/>
                </a:lnTo>
                <a:lnTo>
                  <a:pt x="16064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889000" y="190500"/>
            <a:ext cx="11236325" cy="982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200" spc="10" dirty="0"/>
              <a:t>Example: </a:t>
            </a:r>
            <a:r>
              <a:rPr sz="6200" spc="-35" dirty="0"/>
              <a:t>Softmax </a:t>
            </a:r>
            <a:r>
              <a:rPr sz="6200" spc="10" dirty="0"/>
              <a:t>(for </a:t>
            </a:r>
            <a:r>
              <a:rPr sz="6200" spc="20" dirty="0"/>
              <a:t>N</a:t>
            </a:r>
            <a:r>
              <a:rPr sz="6200" spc="-10" dirty="0"/>
              <a:t> </a:t>
            </a:r>
            <a:r>
              <a:rPr sz="6200" spc="60" dirty="0"/>
              <a:t>inputs)</a:t>
            </a:r>
            <a:endParaRPr sz="6200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6937" y="3217068"/>
            <a:ext cx="285115" cy="760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700" i="1" spc="-45" dirty="0">
                <a:latin typeface="Times New Roman"/>
                <a:cs typeface="Times New Roman"/>
              </a:rPr>
              <a:t>x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5567" y="3621087"/>
            <a:ext cx="119380" cy="44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i="1" spc="-15" dirty="0">
                <a:latin typeface="Times New Roman"/>
                <a:cs typeface="Times New Roman"/>
              </a:rPr>
              <a:t>i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50049" y="3664499"/>
            <a:ext cx="267970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04993" y="3603539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0" y="0"/>
                </a:moveTo>
                <a:lnTo>
                  <a:pt x="0" y="121920"/>
                </a:lnTo>
                <a:lnTo>
                  <a:pt x="121919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13358" y="3664499"/>
            <a:ext cx="267970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68302" y="3603539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0" y="0"/>
                </a:moveTo>
                <a:lnTo>
                  <a:pt x="0" y="121920"/>
                </a:lnTo>
                <a:lnTo>
                  <a:pt x="121919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74797" y="3664499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29742" y="3603539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34988" y="3664499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89933" y="3603539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259666" y="3233235"/>
            <a:ext cx="626110" cy="871219"/>
          </a:xfrm>
          <a:prstGeom prst="rect">
            <a:avLst/>
          </a:prstGeom>
          <a:ln w="50800">
            <a:solidFill>
              <a:srgbClr val="C8250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16205">
              <a:lnSpc>
                <a:spcPts val="5315"/>
              </a:lnSpc>
            </a:pPr>
            <a:r>
              <a:rPr sz="4700" i="1" spc="-25" dirty="0">
                <a:latin typeface="Times New Roman"/>
                <a:cs typeface="Times New Roman"/>
              </a:rPr>
              <a:t>s</a:t>
            </a:r>
            <a:r>
              <a:rPr sz="4050" i="1" spc="-37" baseline="-24691" dirty="0">
                <a:latin typeface="Times New Roman"/>
                <a:cs typeface="Times New Roman"/>
              </a:rPr>
              <a:t>i</a:t>
            </a:r>
            <a:endParaRPr sz="4050" baseline="-24691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29769" y="3217068"/>
            <a:ext cx="324485" cy="760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700" i="1" dirty="0">
                <a:latin typeface="Times New Roman"/>
                <a:cs typeface="Times New Roman"/>
              </a:rPr>
              <a:t>p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19366" y="3621087"/>
            <a:ext cx="121920" cy="44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i="1" spc="5" dirty="0">
                <a:latin typeface="Times New Roman"/>
                <a:cs typeface="Times New Roman"/>
              </a:rPr>
              <a:t>i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45452" y="3029499"/>
            <a:ext cx="2252345" cy="1270000"/>
          </a:xfrm>
          <a:custGeom>
            <a:avLst/>
            <a:gdLst/>
            <a:ahLst/>
            <a:cxnLst/>
            <a:rect l="l" t="t" r="r" b="b"/>
            <a:pathLst>
              <a:path w="2252345" h="1270000">
                <a:moveTo>
                  <a:pt x="0" y="0"/>
                </a:moveTo>
                <a:lnTo>
                  <a:pt x="2251801" y="0"/>
                </a:lnTo>
                <a:lnTo>
                  <a:pt x="2251801" y="1269999"/>
                </a:lnTo>
                <a:lnTo>
                  <a:pt x="0" y="1269999"/>
                </a:ln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545452" y="3029499"/>
            <a:ext cx="2252345" cy="12700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361315" rIns="0" bIns="0" rtlCol="0">
            <a:spAutoFit/>
          </a:bodyPr>
          <a:lstStyle/>
          <a:p>
            <a:pPr marL="381635">
              <a:lnSpc>
                <a:spcPct val="100000"/>
              </a:lnSpc>
              <a:spcBef>
                <a:spcPts val="2845"/>
              </a:spcBef>
            </a:pPr>
            <a:r>
              <a:rPr sz="3200" spc="-30" dirty="0">
                <a:latin typeface="Arial"/>
                <a:cs typeface="Arial"/>
              </a:rPr>
              <a:t>Softmax</a:t>
            </a:r>
            <a:endParaRPr sz="3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226359" y="3664499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81304" y="3603539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1758002" y="3229768"/>
            <a:ext cx="358140" cy="760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700" i="1" dirty="0">
                <a:latin typeface="Times New Roman"/>
                <a:cs typeface="Times New Roman"/>
              </a:rPr>
              <a:t>L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083409" y="3633787"/>
            <a:ext cx="121920" cy="44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i="1" spc="5" dirty="0">
                <a:latin typeface="Times New Roman"/>
                <a:cs typeface="Times New Roman"/>
              </a:rPr>
              <a:t>i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96937" y="2109787"/>
            <a:ext cx="365760" cy="836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-130" dirty="0">
                <a:latin typeface="Times New Roman"/>
                <a:cs typeface="Times New Roman"/>
              </a:rPr>
              <a:t>y</a:t>
            </a:r>
            <a:r>
              <a:rPr sz="3975" i="1" baseline="-24109" dirty="0">
                <a:latin typeface="Times New Roman"/>
                <a:cs typeface="Times New Roman"/>
              </a:rPr>
              <a:t>i</a:t>
            </a:r>
            <a:endParaRPr sz="3975" baseline="-24109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460402" y="2593641"/>
            <a:ext cx="7115809" cy="530225"/>
          </a:xfrm>
          <a:custGeom>
            <a:avLst/>
            <a:gdLst/>
            <a:ahLst/>
            <a:cxnLst/>
            <a:rect l="l" t="t" r="r" b="b"/>
            <a:pathLst>
              <a:path w="7115809" h="530225">
                <a:moveTo>
                  <a:pt x="0" y="63256"/>
                </a:moveTo>
                <a:lnTo>
                  <a:pt x="67566" y="59820"/>
                </a:lnTo>
                <a:lnTo>
                  <a:pt x="134888" y="56479"/>
                </a:lnTo>
                <a:lnTo>
                  <a:pt x="201964" y="53234"/>
                </a:lnTo>
                <a:lnTo>
                  <a:pt x="268794" y="50086"/>
                </a:lnTo>
                <a:lnTo>
                  <a:pt x="335379" y="47033"/>
                </a:lnTo>
                <a:lnTo>
                  <a:pt x="401718" y="44076"/>
                </a:lnTo>
                <a:lnTo>
                  <a:pt x="467812" y="41216"/>
                </a:lnTo>
                <a:lnTo>
                  <a:pt x="533660" y="38451"/>
                </a:lnTo>
                <a:lnTo>
                  <a:pt x="599263" y="35782"/>
                </a:lnTo>
                <a:lnTo>
                  <a:pt x="664620" y="33210"/>
                </a:lnTo>
                <a:lnTo>
                  <a:pt x="729732" y="30733"/>
                </a:lnTo>
                <a:lnTo>
                  <a:pt x="794598" y="28352"/>
                </a:lnTo>
                <a:lnTo>
                  <a:pt x="859218" y="26067"/>
                </a:lnTo>
                <a:lnTo>
                  <a:pt x="923593" y="23878"/>
                </a:lnTo>
                <a:lnTo>
                  <a:pt x="987722" y="21785"/>
                </a:lnTo>
                <a:lnTo>
                  <a:pt x="1051606" y="19788"/>
                </a:lnTo>
                <a:lnTo>
                  <a:pt x="1115245" y="17887"/>
                </a:lnTo>
                <a:lnTo>
                  <a:pt x="1178637" y="16082"/>
                </a:lnTo>
                <a:lnTo>
                  <a:pt x="1241785" y="14373"/>
                </a:lnTo>
                <a:lnTo>
                  <a:pt x="1304686" y="12760"/>
                </a:lnTo>
                <a:lnTo>
                  <a:pt x="1367343" y="11243"/>
                </a:lnTo>
                <a:lnTo>
                  <a:pt x="1429753" y="9822"/>
                </a:lnTo>
                <a:lnTo>
                  <a:pt x="1491918" y="8497"/>
                </a:lnTo>
                <a:lnTo>
                  <a:pt x="1553838" y="7268"/>
                </a:lnTo>
                <a:lnTo>
                  <a:pt x="1615512" y="6135"/>
                </a:lnTo>
                <a:lnTo>
                  <a:pt x="1676940" y="5097"/>
                </a:lnTo>
                <a:lnTo>
                  <a:pt x="1738123" y="4156"/>
                </a:lnTo>
                <a:lnTo>
                  <a:pt x="1799061" y="3311"/>
                </a:lnTo>
                <a:lnTo>
                  <a:pt x="1859752" y="2562"/>
                </a:lnTo>
                <a:lnTo>
                  <a:pt x="1920199" y="1908"/>
                </a:lnTo>
                <a:lnTo>
                  <a:pt x="1980399" y="1351"/>
                </a:lnTo>
                <a:lnTo>
                  <a:pt x="2040355" y="890"/>
                </a:lnTo>
                <a:lnTo>
                  <a:pt x="2100064" y="524"/>
                </a:lnTo>
                <a:lnTo>
                  <a:pt x="2159529" y="255"/>
                </a:lnTo>
                <a:lnTo>
                  <a:pt x="2218747" y="81"/>
                </a:lnTo>
                <a:lnTo>
                  <a:pt x="2277720" y="4"/>
                </a:lnTo>
                <a:lnTo>
                  <a:pt x="2336448" y="23"/>
                </a:lnTo>
                <a:lnTo>
                  <a:pt x="2394930" y="137"/>
                </a:lnTo>
                <a:lnTo>
                  <a:pt x="2453166" y="347"/>
                </a:lnTo>
                <a:lnTo>
                  <a:pt x="2511157" y="654"/>
                </a:lnTo>
                <a:lnTo>
                  <a:pt x="2568902" y="1056"/>
                </a:lnTo>
                <a:lnTo>
                  <a:pt x="2626402" y="1555"/>
                </a:lnTo>
                <a:lnTo>
                  <a:pt x="2683656" y="2149"/>
                </a:lnTo>
                <a:lnTo>
                  <a:pt x="2740665" y="2839"/>
                </a:lnTo>
                <a:lnTo>
                  <a:pt x="2797428" y="3626"/>
                </a:lnTo>
                <a:lnTo>
                  <a:pt x="2853946" y="4508"/>
                </a:lnTo>
                <a:lnTo>
                  <a:pt x="2910218" y="5486"/>
                </a:lnTo>
                <a:lnTo>
                  <a:pt x="2966245" y="6560"/>
                </a:lnTo>
                <a:lnTo>
                  <a:pt x="3022026" y="7731"/>
                </a:lnTo>
                <a:lnTo>
                  <a:pt x="3077561" y="8997"/>
                </a:lnTo>
                <a:lnTo>
                  <a:pt x="3132851" y="10359"/>
                </a:lnTo>
                <a:lnTo>
                  <a:pt x="3187895" y="11817"/>
                </a:lnTo>
                <a:lnTo>
                  <a:pt x="3242694" y="13371"/>
                </a:lnTo>
                <a:lnTo>
                  <a:pt x="3297247" y="15021"/>
                </a:lnTo>
                <a:lnTo>
                  <a:pt x="3351555" y="16767"/>
                </a:lnTo>
                <a:lnTo>
                  <a:pt x="3405617" y="18609"/>
                </a:lnTo>
                <a:lnTo>
                  <a:pt x="3459434" y="20547"/>
                </a:lnTo>
                <a:lnTo>
                  <a:pt x="3513005" y="22581"/>
                </a:lnTo>
                <a:lnTo>
                  <a:pt x="3566331" y="24711"/>
                </a:lnTo>
                <a:lnTo>
                  <a:pt x="3619411" y="26937"/>
                </a:lnTo>
                <a:lnTo>
                  <a:pt x="3672245" y="29259"/>
                </a:lnTo>
                <a:lnTo>
                  <a:pt x="3724834" y="31677"/>
                </a:lnTo>
                <a:lnTo>
                  <a:pt x="3777178" y="34190"/>
                </a:lnTo>
                <a:lnTo>
                  <a:pt x="3829276" y="36800"/>
                </a:lnTo>
                <a:lnTo>
                  <a:pt x="3881128" y="39506"/>
                </a:lnTo>
                <a:lnTo>
                  <a:pt x="3932735" y="42308"/>
                </a:lnTo>
                <a:lnTo>
                  <a:pt x="3984096" y="45205"/>
                </a:lnTo>
                <a:lnTo>
                  <a:pt x="4035212" y="48199"/>
                </a:lnTo>
                <a:lnTo>
                  <a:pt x="4086082" y="51289"/>
                </a:lnTo>
                <a:lnTo>
                  <a:pt x="4136707" y="54474"/>
                </a:lnTo>
                <a:lnTo>
                  <a:pt x="4187086" y="57756"/>
                </a:lnTo>
                <a:lnTo>
                  <a:pt x="4237219" y="61134"/>
                </a:lnTo>
                <a:lnTo>
                  <a:pt x="4287107" y="64607"/>
                </a:lnTo>
                <a:lnTo>
                  <a:pt x="4336750" y="68177"/>
                </a:lnTo>
                <a:lnTo>
                  <a:pt x="4386147" y="71842"/>
                </a:lnTo>
                <a:lnTo>
                  <a:pt x="4435298" y="75604"/>
                </a:lnTo>
                <a:lnTo>
                  <a:pt x="4484204" y="79461"/>
                </a:lnTo>
                <a:lnTo>
                  <a:pt x="4532864" y="83414"/>
                </a:lnTo>
                <a:lnTo>
                  <a:pt x="4581279" y="87464"/>
                </a:lnTo>
                <a:lnTo>
                  <a:pt x="4629448" y="91609"/>
                </a:lnTo>
                <a:lnTo>
                  <a:pt x="4677372" y="95851"/>
                </a:lnTo>
                <a:lnTo>
                  <a:pt x="4725050" y="100188"/>
                </a:lnTo>
                <a:lnTo>
                  <a:pt x="4772483" y="104621"/>
                </a:lnTo>
                <a:lnTo>
                  <a:pt x="4819670" y="109150"/>
                </a:lnTo>
                <a:lnTo>
                  <a:pt x="4866611" y="113776"/>
                </a:lnTo>
                <a:lnTo>
                  <a:pt x="4913307" y="118497"/>
                </a:lnTo>
                <a:lnTo>
                  <a:pt x="4959758" y="123314"/>
                </a:lnTo>
                <a:lnTo>
                  <a:pt x="5005963" y="128227"/>
                </a:lnTo>
                <a:lnTo>
                  <a:pt x="5051922" y="133236"/>
                </a:lnTo>
                <a:lnTo>
                  <a:pt x="5097636" y="138341"/>
                </a:lnTo>
                <a:lnTo>
                  <a:pt x="5143104" y="143543"/>
                </a:lnTo>
                <a:lnTo>
                  <a:pt x="5188327" y="148840"/>
                </a:lnTo>
                <a:lnTo>
                  <a:pt x="5233304" y="154233"/>
                </a:lnTo>
                <a:lnTo>
                  <a:pt x="5278036" y="159722"/>
                </a:lnTo>
                <a:lnTo>
                  <a:pt x="5322522" y="165307"/>
                </a:lnTo>
                <a:lnTo>
                  <a:pt x="5366762" y="170987"/>
                </a:lnTo>
                <a:lnTo>
                  <a:pt x="5410757" y="176764"/>
                </a:lnTo>
                <a:lnTo>
                  <a:pt x="5454507" y="182637"/>
                </a:lnTo>
                <a:lnTo>
                  <a:pt x="5498011" y="188606"/>
                </a:lnTo>
                <a:lnTo>
                  <a:pt x="5541269" y="194671"/>
                </a:lnTo>
                <a:lnTo>
                  <a:pt x="5584282" y="200832"/>
                </a:lnTo>
                <a:lnTo>
                  <a:pt x="5627049" y="207089"/>
                </a:lnTo>
                <a:lnTo>
                  <a:pt x="5669571" y="213441"/>
                </a:lnTo>
                <a:lnTo>
                  <a:pt x="5711847" y="219890"/>
                </a:lnTo>
                <a:lnTo>
                  <a:pt x="5753878" y="226435"/>
                </a:lnTo>
                <a:lnTo>
                  <a:pt x="5795663" y="233075"/>
                </a:lnTo>
                <a:lnTo>
                  <a:pt x="5837203" y="239812"/>
                </a:lnTo>
                <a:lnTo>
                  <a:pt x="5878497" y="246645"/>
                </a:lnTo>
                <a:lnTo>
                  <a:pt x="5919546" y="253573"/>
                </a:lnTo>
                <a:lnTo>
                  <a:pt x="5960349" y="260598"/>
                </a:lnTo>
                <a:lnTo>
                  <a:pt x="6000906" y="267718"/>
                </a:lnTo>
                <a:lnTo>
                  <a:pt x="6041218" y="274935"/>
                </a:lnTo>
                <a:lnTo>
                  <a:pt x="6081284" y="282247"/>
                </a:lnTo>
                <a:lnTo>
                  <a:pt x="6121105" y="289656"/>
                </a:lnTo>
                <a:lnTo>
                  <a:pt x="6160680" y="297160"/>
                </a:lnTo>
                <a:lnTo>
                  <a:pt x="6200010" y="304761"/>
                </a:lnTo>
                <a:lnTo>
                  <a:pt x="6239094" y="312457"/>
                </a:lnTo>
                <a:lnTo>
                  <a:pt x="6277933" y="320249"/>
                </a:lnTo>
                <a:lnTo>
                  <a:pt x="6316526" y="328138"/>
                </a:lnTo>
                <a:lnTo>
                  <a:pt x="6354874" y="336122"/>
                </a:lnTo>
                <a:lnTo>
                  <a:pt x="6392976" y="344202"/>
                </a:lnTo>
                <a:lnTo>
                  <a:pt x="6430832" y="352379"/>
                </a:lnTo>
                <a:lnTo>
                  <a:pt x="6468443" y="360651"/>
                </a:lnTo>
                <a:lnTo>
                  <a:pt x="6505808" y="369019"/>
                </a:lnTo>
                <a:lnTo>
                  <a:pt x="6579803" y="386043"/>
                </a:lnTo>
                <a:lnTo>
                  <a:pt x="6652815" y="403452"/>
                </a:lnTo>
                <a:lnTo>
                  <a:pt x="6724844" y="421244"/>
                </a:lnTo>
                <a:lnTo>
                  <a:pt x="6795892" y="439420"/>
                </a:lnTo>
                <a:lnTo>
                  <a:pt x="6865958" y="457980"/>
                </a:lnTo>
                <a:lnTo>
                  <a:pt x="6935041" y="476923"/>
                </a:lnTo>
                <a:lnTo>
                  <a:pt x="7003142" y="496251"/>
                </a:lnTo>
                <a:lnTo>
                  <a:pt x="7070261" y="515963"/>
                </a:lnTo>
                <a:lnTo>
                  <a:pt x="7103452" y="525962"/>
                </a:lnTo>
                <a:lnTo>
                  <a:pt x="7115528" y="529744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45593" y="3061412"/>
            <a:ext cx="134620" cy="116839"/>
          </a:xfrm>
          <a:custGeom>
            <a:avLst/>
            <a:gdLst/>
            <a:ahLst/>
            <a:cxnLst/>
            <a:rect l="l" t="t" r="r" b="b"/>
            <a:pathLst>
              <a:path w="134620" h="116839">
                <a:moveTo>
                  <a:pt x="36435" y="0"/>
                </a:moveTo>
                <a:lnTo>
                  <a:pt x="0" y="116348"/>
                </a:lnTo>
                <a:lnTo>
                  <a:pt x="134565" y="94609"/>
                </a:lnTo>
                <a:lnTo>
                  <a:pt x="364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692853" y="3044051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138430" rIns="0" bIns="0" rtlCol="0">
            <a:spAutoFit/>
          </a:bodyPr>
          <a:lstStyle/>
          <a:p>
            <a:pPr marL="412750" marR="412750" indent="101600">
              <a:lnSpc>
                <a:spcPts val="3800"/>
              </a:lnSpc>
              <a:spcBef>
                <a:spcPts val="1090"/>
              </a:spcBef>
            </a:pPr>
            <a:r>
              <a:rPr sz="3200" spc="-15" dirty="0">
                <a:latin typeface="Arial"/>
                <a:cs typeface="Arial"/>
              </a:rPr>
              <a:t>Cross-  </a:t>
            </a:r>
            <a:r>
              <a:rPr sz="3200" spc="-10" dirty="0">
                <a:latin typeface="Arial"/>
                <a:cs typeface="Arial"/>
              </a:rPr>
              <a:t>Entropy</a:t>
            </a:r>
            <a:endParaRPr sz="32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1118303" y="3679051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373248" y="3618091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862460" y="5242505"/>
            <a:ext cx="1164590" cy="1804035"/>
          </a:xfrm>
          <a:prstGeom prst="rect">
            <a:avLst/>
          </a:prstGeom>
          <a:ln w="50800">
            <a:solidFill>
              <a:srgbClr val="C82506"/>
            </a:solidFill>
          </a:ln>
        </p:spPr>
        <p:txBody>
          <a:bodyPr vert="horz" wrap="square" lIns="0" tIns="94615" rIns="0" bIns="0" rtlCol="0">
            <a:spAutoFit/>
          </a:bodyPr>
          <a:lstStyle/>
          <a:p>
            <a:pPr marL="55880">
              <a:lnSpc>
                <a:spcPct val="100000"/>
              </a:lnSpc>
              <a:spcBef>
                <a:spcPts val="745"/>
              </a:spcBef>
              <a:tabLst>
                <a:tab pos="1083945" algn="l"/>
              </a:tabLst>
            </a:pPr>
            <a:r>
              <a:rPr sz="4650" u="heavy" spc="210" dirty="0">
                <a:latin typeface="Times New Roman"/>
                <a:cs typeface="Times New Roman"/>
              </a:rPr>
              <a:t> </a:t>
            </a:r>
            <a:r>
              <a:rPr sz="4650" u="heavy" spc="160" dirty="0">
                <a:latin typeface="Symbol"/>
                <a:cs typeface="Symbol"/>
              </a:rPr>
              <a:t></a:t>
            </a:r>
            <a:r>
              <a:rPr sz="4650" i="1" u="heavy" spc="160" dirty="0">
                <a:latin typeface="Times New Roman"/>
                <a:cs typeface="Times New Roman"/>
              </a:rPr>
              <a:t>L	</a:t>
            </a:r>
            <a:endParaRPr sz="4650">
              <a:latin typeface="Times New Roman"/>
              <a:cs typeface="Times New Roman"/>
            </a:endParaRPr>
          </a:p>
          <a:p>
            <a:pPr marL="89535">
              <a:lnSpc>
                <a:spcPts val="5365"/>
              </a:lnSpc>
              <a:spcBef>
                <a:spcPts val="2110"/>
              </a:spcBef>
            </a:pPr>
            <a:r>
              <a:rPr sz="6975" spc="135" baseline="13739" dirty="0">
                <a:latin typeface="Symbol"/>
                <a:cs typeface="Symbol"/>
              </a:rPr>
              <a:t></a:t>
            </a:r>
            <a:r>
              <a:rPr sz="6975" i="1" spc="135" baseline="13739" dirty="0">
                <a:latin typeface="Times New Roman"/>
                <a:cs typeface="Times New Roman"/>
              </a:rPr>
              <a:t>s</a:t>
            </a:r>
            <a:r>
              <a:rPr sz="2700" i="1" spc="90" dirty="0">
                <a:latin typeface="Times New Roman"/>
                <a:cs typeface="Times New Roman"/>
              </a:rPr>
              <a:t>i</a:t>
            </a:r>
            <a:r>
              <a:rPr sz="2700" spc="90" dirty="0">
                <a:latin typeface="Times New Roman"/>
                <a:cs typeface="Times New Roman"/>
              </a:rPr>
              <a:t>,</a:t>
            </a:r>
            <a:r>
              <a:rPr sz="2700" spc="-355" dirty="0">
                <a:latin typeface="Times New Roman"/>
                <a:cs typeface="Times New Roman"/>
              </a:rPr>
              <a:t> </a:t>
            </a:r>
            <a:r>
              <a:rPr sz="2700" i="1" dirty="0">
                <a:latin typeface="Times New Roman"/>
                <a:cs typeface="Times New Roman"/>
              </a:rPr>
              <a:t>j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106659" y="5452224"/>
            <a:ext cx="2372995" cy="1068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89280" algn="l"/>
              </a:tabLst>
            </a:pPr>
            <a:r>
              <a:rPr sz="6975" spc="15" baseline="-27479" dirty="0">
                <a:latin typeface="Symbol"/>
                <a:cs typeface="Symbol"/>
              </a:rPr>
              <a:t></a:t>
            </a:r>
            <a:r>
              <a:rPr sz="6975" spc="15" baseline="-27479" dirty="0">
                <a:latin typeface="Times New Roman"/>
                <a:cs typeface="Times New Roman"/>
              </a:rPr>
              <a:t>	</a:t>
            </a:r>
            <a:r>
              <a:rPr sz="6975" i="1" spc="60" baseline="13739" dirty="0">
                <a:latin typeface="Times New Roman"/>
                <a:cs typeface="Times New Roman"/>
              </a:rPr>
              <a:t>p</a:t>
            </a:r>
            <a:r>
              <a:rPr sz="2700" i="1" spc="40" dirty="0">
                <a:latin typeface="Times New Roman"/>
                <a:cs typeface="Times New Roman"/>
              </a:rPr>
              <a:t>i</a:t>
            </a:r>
            <a:r>
              <a:rPr sz="2700" spc="40" dirty="0">
                <a:latin typeface="Times New Roman"/>
                <a:cs typeface="Times New Roman"/>
              </a:rPr>
              <a:t>,</a:t>
            </a:r>
            <a:r>
              <a:rPr sz="2700" spc="-270" dirty="0">
                <a:latin typeface="Times New Roman"/>
                <a:cs typeface="Times New Roman"/>
              </a:rPr>
              <a:t> </a:t>
            </a:r>
            <a:r>
              <a:rPr sz="2700" i="1" dirty="0">
                <a:latin typeface="Times New Roman"/>
                <a:cs typeface="Times New Roman"/>
              </a:rPr>
              <a:t>j</a:t>
            </a:r>
            <a:r>
              <a:rPr sz="2700" i="1" spc="55" dirty="0">
                <a:latin typeface="Times New Roman"/>
                <a:cs typeface="Times New Roman"/>
              </a:rPr>
              <a:t> </a:t>
            </a:r>
            <a:r>
              <a:rPr sz="6975" spc="15" baseline="13739" dirty="0">
                <a:latin typeface="Symbol"/>
                <a:cs typeface="Symbol"/>
              </a:rPr>
              <a:t></a:t>
            </a:r>
            <a:r>
              <a:rPr sz="6975" spc="-600" baseline="13739" dirty="0">
                <a:latin typeface="Times New Roman"/>
                <a:cs typeface="Times New Roman"/>
              </a:rPr>
              <a:t> </a:t>
            </a:r>
            <a:r>
              <a:rPr sz="6975" i="1" spc="157" baseline="13739" dirty="0">
                <a:latin typeface="Times New Roman"/>
                <a:cs typeface="Times New Roman"/>
              </a:rPr>
              <a:t>t</a:t>
            </a:r>
            <a:r>
              <a:rPr sz="2700" i="1" spc="105" dirty="0">
                <a:latin typeface="Times New Roman"/>
                <a:cs typeface="Times New Roman"/>
              </a:rPr>
              <a:t>i</a:t>
            </a:r>
            <a:r>
              <a:rPr sz="2700" spc="105" dirty="0">
                <a:latin typeface="Times New Roman"/>
                <a:cs typeface="Times New Roman"/>
              </a:rPr>
              <a:t>,</a:t>
            </a:r>
            <a:r>
              <a:rPr sz="2700" spc="-270" dirty="0">
                <a:latin typeface="Times New Roman"/>
                <a:cs typeface="Times New Roman"/>
              </a:rPr>
              <a:t> </a:t>
            </a:r>
            <a:r>
              <a:rPr sz="2700" i="1" dirty="0">
                <a:latin typeface="Times New Roman"/>
                <a:cs typeface="Times New Roman"/>
              </a:rPr>
              <a:t>j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358017" y="6191514"/>
            <a:ext cx="421640" cy="751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15" dirty="0">
                <a:latin typeface="Times New Roman"/>
                <a:cs typeface="Times New Roman"/>
              </a:rPr>
              <a:t>N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600412" y="6174735"/>
            <a:ext cx="1963420" cy="0"/>
          </a:xfrm>
          <a:custGeom>
            <a:avLst/>
            <a:gdLst/>
            <a:ahLst/>
            <a:cxnLst/>
            <a:rect l="l" t="t" r="r" b="b"/>
            <a:pathLst>
              <a:path w="1963420">
                <a:moveTo>
                  <a:pt x="0" y="0"/>
                </a:moveTo>
                <a:lnTo>
                  <a:pt x="1962882" y="0"/>
                </a:lnTo>
              </a:path>
            </a:pathLst>
          </a:custGeom>
          <a:ln w="29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95300" y="5816600"/>
            <a:ext cx="218503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>
                <a:latin typeface="Arial"/>
                <a:cs typeface="Arial"/>
              </a:rPr>
              <a:t>Derivative:</a:t>
            </a:r>
            <a:endParaRPr sz="3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010400" y="5503068"/>
            <a:ext cx="5248275" cy="846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08760" algn="l"/>
              </a:tabLst>
            </a:pPr>
            <a:r>
              <a:rPr sz="5400" spc="-22" baseline="-2314" dirty="0">
                <a:latin typeface="Arial"/>
                <a:cs typeface="Arial"/>
              </a:rPr>
              <a:t>where	</a:t>
            </a:r>
            <a:r>
              <a:rPr sz="4700" i="1" spc="55" dirty="0">
                <a:latin typeface="Times New Roman"/>
                <a:cs typeface="Times New Roman"/>
              </a:rPr>
              <a:t>t</a:t>
            </a:r>
            <a:r>
              <a:rPr sz="4050" i="1" spc="82" baseline="-24691" dirty="0">
                <a:latin typeface="Times New Roman"/>
                <a:cs typeface="Times New Roman"/>
              </a:rPr>
              <a:t>i </a:t>
            </a:r>
            <a:r>
              <a:rPr sz="4700" spc="-15" dirty="0">
                <a:latin typeface="Symbol"/>
                <a:cs typeface="Symbol"/>
              </a:rPr>
              <a:t></a:t>
            </a:r>
            <a:r>
              <a:rPr sz="4700" spc="-15" dirty="0">
                <a:latin typeface="Times New Roman"/>
                <a:cs typeface="Times New Roman"/>
              </a:rPr>
              <a:t> </a:t>
            </a:r>
            <a:r>
              <a:rPr sz="4700" spc="75" dirty="0">
                <a:latin typeface="Times New Roman"/>
                <a:cs typeface="Times New Roman"/>
              </a:rPr>
              <a:t>[0 </a:t>
            </a:r>
            <a:r>
              <a:rPr sz="4700" spc="-10" dirty="0">
                <a:latin typeface="Times New Roman"/>
                <a:cs typeface="Times New Roman"/>
              </a:rPr>
              <a:t>... </a:t>
            </a:r>
            <a:r>
              <a:rPr sz="4700" spc="-15" dirty="0">
                <a:latin typeface="Times New Roman"/>
                <a:cs typeface="Times New Roman"/>
              </a:rPr>
              <a:t>1 </a:t>
            </a:r>
            <a:r>
              <a:rPr sz="4700" spc="-10" dirty="0">
                <a:latin typeface="Times New Roman"/>
                <a:cs typeface="Times New Roman"/>
              </a:rPr>
              <a:t>...</a:t>
            </a:r>
            <a:r>
              <a:rPr sz="4700" spc="-75" dirty="0">
                <a:latin typeface="Times New Roman"/>
                <a:cs typeface="Times New Roman"/>
              </a:rPr>
              <a:t> </a:t>
            </a:r>
            <a:r>
              <a:rPr sz="4700" spc="-10" dirty="0">
                <a:latin typeface="Times New Roman"/>
                <a:cs typeface="Times New Roman"/>
              </a:rPr>
              <a:t>0]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511688" y="6350000"/>
            <a:ext cx="167767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set to</a:t>
            </a:r>
            <a:r>
              <a:rPr sz="3600" spc="-9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1)</a:t>
            </a:r>
            <a:endParaRPr sz="36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547100" y="6216650"/>
            <a:ext cx="1717039" cy="819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25" dirty="0">
                <a:latin typeface="Arial"/>
                <a:cs typeface="Arial"/>
              </a:rPr>
              <a:t>(Entry</a:t>
            </a:r>
            <a:r>
              <a:rPr sz="3600" spc="-235" dirty="0">
                <a:latin typeface="Arial"/>
                <a:cs typeface="Arial"/>
              </a:rPr>
              <a:t> </a:t>
            </a:r>
            <a:r>
              <a:rPr sz="6975" i="1" spc="-52" baseline="1792" dirty="0">
                <a:latin typeface="Times New Roman"/>
                <a:cs typeface="Times New Roman"/>
              </a:rPr>
              <a:t>y</a:t>
            </a:r>
            <a:r>
              <a:rPr sz="3975" i="1" spc="-52" baseline="-22012" dirty="0">
                <a:latin typeface="Times New Roman"/>
                <a:cs typeface="Times New Roman"/>
              </a:rPr>
              <a:t>i</a:t>
            </a:r>
            <a:endParaRPr sz="3975" baseline="-22012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759200" y="7404100"/>
            <a:ext cx="548767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i="1" spc="-135" dirty="0">
                <a:latin typeface="Arial"/>
                <a:cs typeface="Arial"/>
              </a:rPr>
              <a:t>(You </a:t>
            </a:r>
            <a:r>
              <a:rPr sz="3600" i="1" spc="-5" dirty="0">
                <a:latin typeface="Arial"/>
                <a:cs typeface="Arial"/>
              </a:rPr>
              <a:t>will </a:t>
            </a:r>
            <a:r>
              <a:rPr sz="3600" i="1" spc="30" dirty="0">
                <a:latin typeface="Arial"/>
                <a:cs typeface="Arial"/>
              </a:rPr>
              <a:t>derive </a:t>
            </a:r>
            <a:r>
              <a:rPr sz="3600" i="1" dirty="0">
                <a:latin typeface="Arial"/>
                <a:cs typeface="Arial"/>
              </a:rPr>
              <a:t>this </a:t>
            </a:r>
            <a:r>
              <a:rPr sz="3600" i="1" spc="-5" dirty="0">
                <a:latin typeface="Arial"/>
                <a:cs typeface="Arial"/>
              </a:rPr>
              <a:t>in</a:t>
            </a:r>
            <a:r>
              <a:rPr sz="3600" i="1" spc="60" dirty="0">
                <a:latin typeface="Arial"/>
                <a:cs typeface="Arial"/>
              </a:rPr>
              <a:t> </a:t>
            </a:r>
            <a:r>
              <a:rPr sz="3600" i="1" spc="-120" dirty="0">
                <a:latin typeface="Arial"/>
                <a:cs typeface="Arial"/>
              </a:rPr>
              <a:t>PA5)</a:t>
            </a:r>
            <a:endParaRPr sz="36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646912" y="4357228"/>
            <a:ext cx="302895" cy="763270"/>
          </a:xfrm>
          <a:custGeom>
            <a:avLst/>
            <a:gdLst/>
            <a:ahLst/>
            <a:cxnLst/>
            <a:rect l="l" t="t" r="r" b="b"/>
            <a:pathLst>
              <a:path w="302895" h="763270">
                <a:moveTo>
                  <a:pt x="0" y="381521"/>
                </a:moveTo>
                <a:lnTo>
                  <a:pt x="302853" y="381521"/>
                </a:lnTo>
              </a:path>
            </a:pathLst>
          </a:custGeom>
          <a:ln w="763042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76031" y="4219119"/>
            <a:ext cx="156210" cy="187325"/>
          </a:xfrm>
          <a:custGeom>
            <a:avLst/>
            <a:gdLst/>
            <a:ahLst/>
            <a:cxnLst/>
            <a:rect l="l" t="t" r="r" b="b"/>
            <a:pathLst>
              <a:path w="156210" h="187325">
                <a:moveTo>
                  <a:pt x="16064" y="0"/>
                </a:moveTo>
                <a:lnTo>
                  <a:pt x="0" y="186738"/>
                </a:lnTo>
                <a:lnTo>
                  <a:pt x="155816" y="124894"/>
                </a:lnTo>
                <a:lnTo>
                  <a:pt x="16064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889000" y="190500"/>
            <a:ext cx="11236325" cy="982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200" spc="10" dirty="0"/>
              <a:t>Example: </a:t>
            </a:r>
            <a:r>
              <a:rPr sz="6200" spc="-35" dirty="0"/>
              <a:t>Softmax </a:t>
            </a:r>
            <a:r>
              <a:rPr sz="6200" spc="10" dirty="0"/>
              <a:t>(for </a:t>
            </a:r>
            <a:r>
              <a:rPr sz="6200" spc="20" dirty="0"/>
              <a:t>N</a:t>
            </a:r>
            <a:r>
              <a:rPr sz="6200" spc="-10" dirty="0"/>
              <a:t> </a:t>
            </a:r>
            <a:r>
              <a:rPr sz="6200" spc="60" dirty="0"/>
              <a:t>inputs)</a:t>
            </a:r>
            <a:endParaRPr sz="6200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6937" y="3217068"/>
            <a:ext cx="285115" cy="760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700" i="1" spc="-45" dirty="0">
                <a:latin typeface="Times New Roman"/>
                <a:cs typeface="Times New Roman"/>
              </a:rPr>
              <a:t>x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5567" y="3621087"/>
            <a:ext cx="119380" cy="44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i="1" spc="-15" dirty="0">
                <a:latin typeface="Times New Roman"/>
                <a:cs typeface="Times New Roman"/>
              </a:rPr>
              <a:t>i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50049" y="3664499"/>
            <a:ext cx="267970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04993" y="3603539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0" y="0"/>
                </a:moveTo>
                <a:lnTo>
                  <a:pt x="0" y="121920"/>
                </a:lnTo>
                <a:lnTo>
                  <a:pt x="121919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13358" y="3664499"/>
            <a:ext cx="267970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68302" y="3603539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0" y="0"/>
                </a:moveTo>
                <a:lnTo>
                  <a:pt x="0" y="121920"/>
                </a:lnTo>
                <a:lnTo>
                  <a:pt x="121919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74797" y="3664499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29742" y="3603539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34988" y="3664499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89933" y="3603539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259666" y="3233235"/>
            <a:ext cx="626110" cy="871219"/>
          </a:xfrm>
          <a:prstGeom prst="rect">
            <a:avLst/>
          </a:prstGeom>
          <a:ln w="50800">
            <a:solidFill>
              <a:srgbClr val="C8250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16205">
              <a:lnSpc>
                <a:spcPts val="5315"/>
              </a:lnSpc>
            </a:pPr>
            <a:r>
              <a:rPr sz="4700" i="1" spc="-25" dirty="0">
                <a:latin typeface="Times New Roman"/>
                <a:cs typeface="Times New Roman"/>
              </a:rPr>
              <a:t>s</a:t>
            </a:r>
            <a:r>
              <a:rPr sz="4050" i="1" spc="-37" baseline="-24691" dirty="0">
                <a:latin typeface="Times New Roman"/>
                <a:cs typeface="Times New Roman"/>
              </a:rPr>
              <a:t>i</a:t>
            </a:r>
            <a:endParaRPr sz="4050" baseline="-24691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29769" y="3217068"/>
            <a:ext cx="324485" cy="760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700" i="1" dirty="0">
                <a:latin typeface="Times New Roman"/>
                <a:cs typeface="Times New Roman"/>
              </a:rPr>
              <a:t>p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19366" y="3621087"/>
            <a:ext cx="121920" cy="44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i="1" spc="5" dirty="0">
                <a:latin typeface="Times New Roman"/>
                <a:cs typeface="Times New Roman"/>
              </a:rPr>
              <a:t>i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45452" y="3029499"/>
            <a:ext cx="2252345" cy="1270000"/>
          </a:xfrm>
          <a:custGeom>
            <a:avLst/>
            <a:gdLst/>
            <a:ahLst/>
            <a:cxnLst/>
            <a:rect l="l" t="t" r="r" b="b"/>
            <a:pathLst>
              <a:path w="2252345" h="1270000">
                <a:moveTo>
                  <a:pt x="0" y="0"/>
                </a:moveTo>
                <a:lnTo>
                  <a:pt x="2251801" y="0"/>
                </a:lnTo>
                <a:lnTo>
                  <a:pt x="2251801" y="1269999"/>
                </a:lnTo>
                <a:lnTo>
                  <a:pt x="0" y="1269999"/>
                </a:ln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545452" y="3029499"/>
            <a:ext cx="2252345" cy="12700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361315" rIns="0" bIns="0" rtlCol="0">
            <a:spAutoFit/>
          </a:bodyPr>
          <a:lstStyle/>
          <a:p>
            <a:pPr marL="381635">
              <a:lnSpc>
                <a:spcPct val="100000"/>
              </a:lnSpc>
              <a:spcBef>
                <a:spcPts val="2845"/>
              </a:spcBef>
            </a:pPr>
            <a:r>
              <a:rPr sz="3200" spc="-30" dirty="0">
                <a:latin typeface="Arial"/>
                <a:cs typeface="Arial"/>
              </a:rPr>
              <a:t>Softmax</a:t>
            </a:r>
            <a:endParaRPr sz="3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226359" y="3664499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81304" y="3603539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1758002" y="3229768"/>
            <a:ext cx="358140" cy="760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700" i="1" dirty="0">
                <a:latin typeface="Times New Roman"/>
                <a:cs typeface="Times New Roman"/>
              </a:rPr>
              <a:t>L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083409" y="3633787"/>
            <a:ext cx="121920" cy="44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i="1" spc="5" dirty="0">
                <a:latin typeface="Times New Roman"/>
                <a:cs typeface="Times New Roman"/>
              </a:rPr>
              <a:t>i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96937" y="2109787"/>
            <a:ext cx="365760" cy="836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-130" dirty="0">
                <a:latin typeface="Times New Roman"/>
                <a:cs typeface="Times New Roman"/>
              </a:rPr>
              <a:t>y</a:t>
            </a:r>
            <a:r>
              <a:rPr sz="3975" i="1" baseline="-24109" dirty="0">
                <a:latin typeface="Times New Roman"/>
                <a:cs typeface="Times New Roman"/>
              </a:rPr>
              <a:t>i</a:t>
            </a:r>
            <a:endParaRPr sz="3975" baseline="-24109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460402" y="2593641"/>
            <a:ext cx="7115809" cy="530225"/>
          </a:xfrm>
          <a:custGeom>
            <a:avLst/>
            <a:gdLst/>
            <a:ahLst/>
            <a:cxnLst/>
            <a:rect l="l" t="t" r="r" b="b"/>
            <a:pathLst>
              <a:path w="7115809" h="530225">
                <a:moveTo>
                  <a:pt x="0" y="63256"/>
                </a:moveTo>
                <a:lnTo>
                  <a:pt x="67566" y="59820"/>
                </a:lnTo>
                <a:lnTo>
                  <a:pt x="134888" y="56479"/>
                </a:lnTo>
                <a:lnTo>
                  <a:pt x="201964" y="53234"/>
                </a:lnTo>
                <a:lnTo>
                  <a:pt x="268794" y="50086"/>
                </a:lnTo>
                <a:lnTo>
                  <a:pt x="335379" y="47033"/>
                </a:lnTo>
                <a:lnTo>
                  <a:pt x="401718" y="44076"/>
                </a:lnTo>
                <a:lnTo>
                  <a:pt x="467812" y="41216"/>
                </a:lnTo>
                <a:lnTo>
                  <a:pt x="533660" y="38451"/>
                </a:lnTo>
                <a:lnTo>
                  <a:pt x="599263" y="35782"/>
                </a:lnTo>
                <a:lnTo>
                  <a:pt x="664620" y="33210"/>
                </a:lnTo>
                <a:lnTo>
                  <a:pt x="729732" y="30733"/>
                </a:lnTo>
                <a:lnTo>
                  <a:pt x="794598" y="28352"/>
                </a:lnTo>
                <a:lnTo>
                  <a:pt x="859218" y="26067"/>
                </a:lnTo>
                <a:lnTo>
                  <a:pt x="923593" y="23878"/>
                </a:lnTo>
                <a:lnTo>
                  <a:pt x="987722" y="21785"/>
                </a:lnTo>
                <a:lnTo>
                  <a:pt x="1051606" y="19788"/>
                </a:lnTo>
                <a:lnTo>
                  <a:pt x="1115245" y="17887"/>
                </a:lnTo>
                <a:lnTo>
                  <a:pt x="1178637" y="16082"/>
                </a:lnTo>
                <a:lnTo>
                  <a:pt x="1241785" y="14373"/>
                </a:lnTo>
                <a:lnTo>
                  <a:pt x="1304686" y="12760"/>
                </a:lnTo>
                <a:lnTo>
                  <a:pt x="1367343" y="11243"/>
                </a:lnTo>
                <a:lnTo>
                  <a:pt x="1429753" y="9822"/>
                </a:lnTo>
                <a:lnTo>
                  <a:pt x="1491918" y="8497"/>
                </a:lnTo>
                <a:lnTo>
                  <a:pt x="1553838" y="7268"/>
                </a:lnTo>
                <a:lnTo>
                  <a:pt x="1615512" y="6135"/>
                </a:lnTo>
                <a:lnTo>
                  <a:pt x="1676940" y="5097"/>
                </a:lnTo>
                <a:lnTo>
                  <a:pt x="1738123" y="4156"/>
                </a:lnTo>
                <a:lnTo>
                  <a:pt x="1799061" y="3311"/>
                </a:lnTo>
                <a:lnTo>
                  <a:pt x="1859752" y="2562"/>
                </a:lnTo>
                <a:lnTo>
                  <a:pt x="1920199" y="1908"/>
                </a:lnTo>
                <a:lnTo>
                  <a:pt x="1980399" y="1351"/>
                </a:lnTo>
                <a:lnTo>
                  <a:pt x="2040355" y="890"/>
                </a:lnTo>
                <a:lnTo>
                  <a:pt x="2100064" y="524"/>
                </a:lnTo>
                <a:lnTo>
                  <a:pt x="2159529" y="255"/>
                </a:lnTo>
                <a:lnTo>
                  <a:pt x="2218747" y="81"/>
                </a:lnTo>
                <a:lnTo>
                  <a:pt x="2277720" y="4"/>
                </a:lnTo>
                <a:lnTo>
                  <a:pt x="2336448" y="23"/>
                </a:lnTo>
                <a:lnTo>
                  <a:pt x="2394930" y="137"/>
                </a:lnTo>
                <a:lnTo>
                  <a:pt x="2453166" y="347"/>
                </a:lnTo>
                <a:lnTo>
                  <a:pt x="2511157" y="654"/>
                </a:lnTo>
                <a:lnTo>
                  <a:pt x="2568902" y="1056"/>
                </a:lnTo>
                <a:lnTo>
                  <a:pt x="2626402" y="1555"/>
                </a:lnTo>
                <a:lnTo>
                  <a:pt x="2683656" y="2149"/>
                </a:lnTo>
                <a:lnTo>
                  <a:pt x="2740665" y="2839"/>
                </a:lnTo>
                <a:lnTo>
                  <a:pt x="2797428" y="3626"/>
                </a:lnTo>
                <a:lnTo>
                  <a:pt x="2853946" y="4508"/>
                </a:lnTo>
                <a:lnTo>
                  <a:pt x="2910218" y="5486"/>
                </a:lnTo>
                <a:lnTo>
                  <a:pt x="2966245" y="6560"/>
                </a:lnTo>
                <a:lnTo>
                  <a:pt x="3022026" y="7731"/>
                </a:lnTo>
                <a:lnTo>
                  <a:pt x="3077561" y="8997"/>
                </a:lnTo>
                <a:lnTo>
                  <a:pt x="3132851" y="10359"/>
                </a:lnTo>
                <a:lnTo>
                  <a:pt x="3187895" y="11817"/>
                </a:lnTo>
                <a:lnTo>
                  <a:pt x="3242694" y="13371"/>
                </a:lnTo>
                <a:lnTo>
                  <a:pt x="3297247" y="15021"/>
                </a:lnTo>
                <a:lnTo>
                  <a:pt x="3351555" y="16767"/>
                </a:lnTo>
                <a:lnTo>
                  <a:pt x="3405617" y="18609"/>
                </a:lnTo>
                <a:lnTo>
                  <a:pt x="3459434" y="20547"/>
                </a:lnTo>
                <a:lnTo>
                  <a:pt x="3513005" y="22581"/>
                </a:lnTo>
                <a:lnTo>
                  <a:pt x="3566331" y="24711"/>
                </a:lnTo>
                <a:lnTo>
                  <a:pt x="3619411" y="26937"/>
                </a:lnTo>
                <a:lnTo>
                  <a:pt x="3672245" y="29259"/>
                </a:lnTo>
                <a:lnTo>
                  <a:pt x="3724834" y="31677"/>
                </a:lnTo>
                <a:lnTo>
                  <a:pt x="3777178" y="34190"/>
                </a:lnTo>
                <a:lnTo>
                  <a:pt x="3829276" y="36800"/>
                </a:lnTo>
                <a:lnTo>
                  <a:pt x="3881128" y="39506"/>
                </a:lnTo>
                <a:lnTo>
                  <a:pt x="3932735" y="42308"/>
                </a:lnTo>
                <a:lnTo>
                  <a:pt x="3984096" y="45205"/>
                </a:lnTo>
                <a:lnTo>
                  <a:pt x="4035212" y="48199"/>
                </a:lnTo>
                <a:lnTo>
                  <a:pt x="4086082" y="51289"/>
                </a:lnTo>
                <a:lnTo>
                  <a:pt x="4136707" y="54474"/>
                </a:lnTo>
                <a:lnTo>
                  <a:pt x="4187086" y="57756"/>
                </a:lnTo>
                <a:lnTo>
                  <a:pt x="4237219" y="61134"/>
                </a:lnTo>
                <a:lnTo>
                  <a:pt x="4287107" y="64607"/>
                </a:lnTo>
                <a:lnTo>
                  <a:pt x="4336750" y="68177"/>
                </a:lnTo>
                <a:lnTo>
                  <a:pt x="4386147" y="71842"/>
                </a:lnTo>
                <a:lnTo>
                  <a:pt x="4435298" y="75604"/>
                </a:lnTo>
                <a:lnTo>
                  <a:pt x="4484204" y="79461"/>
                </a:lnTo>
                <a:lnTo>
                  <a:pt x="4532864" y="83414"/>
                </a:lnTo>
                <a:lnTo>
                  <a:pt x="4581279" y="87464"/>
                </a:lnTo>
                <a:lnTo>
                  <a:pt x="4629448" y="91609"/>
                </a:lnTo>
                <a:lnTo>
                  <a:pt x="4677372" y="95851"/>
                </a:lnTo>
                <a:lnTo>
                  <a:pt x="4725050" y="100188"/>
                </a:lnTo>
                <a:lnTo>
                  <a:pt x="4772483" y="104621"/>
                </a:lnTo>
                <a:lnTo>
                  <a:pt x="4819670" y="109150"/>
                </a:lnTo>
                <a:lnTo>
                  <a:pt x="4866611" y="113776"/>
                </a:lnTo>
                <a:lnTo>
                  <a:pt x="4913307" y="118497"/>
                </a:lnTo>
                <a:lnTo>
                  <a:pt x="4959758" y="123314"/>
                </a:lnTo>
                <a:lnTo>
                  <a:pt x="5005963" y="128227"/>
                </a:lnTo>
                <a:lnTo>
                  <a:pt x="5051922" y="133236"/>
                </a:lnTo>
                <a:lnTo>
                  <a:pt x="5097636" y="138341"/>
                </a:lnTo>
                <a:lnTo>
                  <a:pt x="5143104" y="143543"/>
                </a:lnTo>
                <a:lnTo>
                  <a:pt x="5188327" y="148840"/>
                </a:lnTo>
                <a:lnTo>
                  <a:pt x="5233304" y="154233"/>
                </a:lnTo>
                <a:lnTo>
                  <a:pt x="5278036" y="159722"/>
                </a:lnTo>
                <a:lnTo>
                  <a:pt x="5322522" y="165307"/>
                </a:lnTo>
                <a:lnTo>
                  <a:pt x="5366762" y="170987"/>
                </a:lnTo>
                <a:lnTo>
                  <a:pt x="5410757" y="176764"/>
                </a:lnTo>
                <a:lnTo>
                  <a:pt x="5454507" y="182637"/>
                </a:lnTo>
                <a:lnTo>
                  <a:pt x="5498011" y="188606"/>
                </a:lnTo>
                <a:lnTo>
                  <a:pt x="5541269" y="194671"/>
                </a:lnTo>
                <a:lnTo>
                  <a:pt x="5584282" y="200832"/>
                </a:lnTo>
                <a:lnTo>
                  <a:pt x="5627049" y="207089"/>
                </a:lnTo>
                <a:lnTo>
                  <a:pt x="5669571" y="213441"/>
                </a:lnTo>
                <a:lnTo>
                  <a:pt x="5711847" y="219890"/>
                </a:lnTo>
                <a:lnTo>
                  <a:pt x="5753878" y="226435"/>
                </a:lnTo>
                <a:lnTo>
                  <a:pt x="5795663" y="233075"/>
                </a:lnTo>
                <a:lnTo>
                  <a:pt x="5837203" y="239812"/>
                </a:lnTo>
                <a:lnTo>
                  <a:pt x="5878497" y="246645"/>
                </a:lnTo>
                <a:lnTo>
                  <a:pt x="5919546" y="253573"/>
                </a:lnTo>
                <a:lnTo>
                  <a:pt x="5960349" y="260598"/>
                </a:lnTo>
                <a:lnTo>
                  <a:pt x="6000906" y="267718"/>
                </a:lnTo>
                <a:lnTo>
                  <a:pt x="6041218" y="274935"/>
                </a:lnTo>
                <a:lnTo>
                  <a:pt x="6081284" y="282247"/>
                </a:lnTo>
                <a:lnTo>
                  <a:pt x="6121105" y="289656"/>
                </a:lnTo>
                <a:lnTo>
                  <a:pt x="6160680" y="297160"/>
                </a:lnTo>
                <a:lnTo>
                  <a:pt x="6200010" y="304761"/>
                </a:lnTo>
                <a:lnTo>
                  <a:pt x="6239094" y="312457"/>
                </a:lnTo>
                <a:lnTo>
                  <a:pt x="6277933" y="320249"/>
                </a:lnTo>
                <a:lnTo>
                  <a:pt x="6316526" y="328138"/>
                </a:lnTo>
                <a:lnTo>
                  <a:pt x="6354874" y="336122"/>
                </a:lnTo>
                <a:lnTo>
                  <a:pt x="6392976" y="344202"/>
                </a:lnTo>
                <a:lnTo>
                  <a:pt x="6430832" y="352379"/>
                </a:lnTo>
                <a:lnTo>
                  <a:pt x="6468443" y="360651"/>
                </a:lnTo>
                <a:lnTo>
                  <a:pt x="6505808" y="369019"/>
                </a:lnTo>
                <a:lnTo>
                  <a:pt x="6579803" y="386043"/>
                </a:lnTo>
                <a:lnTo>
                  <a:pt x="6652815" y="403452"/>
                </a:lnTo>
                <a:lnTo>
                  <a:pt x="6724844" y="421244"/>
                </a:lnTo>
                <a:lnTo>
                  <a:pt x="6795892" y="439420"/>
                </a:lnTo>
                <a:lnTo>
                  <a:pt x="6865958" y="457980"/>
                </a:lnTo>
                <a:lnTo>
                  <a:pt x="6935041" y="476923"/>
                </a:lnTo>
                <a:lnTo>
                  <a:pt x="7003142" y="496251"/>
                </a:lnTo>
                <a:lnTo>
                  <a:pt x="7070261" y="515963"/>
                </a:lnTo>
                <a:lnTo>
                  <a:pt x="7103452" y="525962"/>
                </a:lnTo>
                <a:lnTo>
                  <a:pt x="7115528" y="529744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45593" y="3061412"/>
            <a:ext cx="134620" cy="116839"/>
          </a:xfrm>
          <a:custGeom>
            <a:avLst/>
            <a:gdLst/>
            <a:ahLst/>
            <a:cxnLst/>
            <a:rect l="l" t="t" r="r" b="b"/>
            <a:pathLst>
              <a:path w="134620" h="116839">
                <a:moveTo>
                  <a:pt x="36435" y="0"/>
                </a:moveTo>
                <a:lnTo>
                  <a:pt x="0" y="116348"/>
                </a:lnTo>
                <a:lnTo>
                  <a:pt x="134565" y="94609"/>
                </a:lnTo>
                <a:lnTo>
                  <a:pt x="364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692853" y="3044051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138430" rIns="0" bIns="0" rtlCol="0">
            <a:spAutoFit/>
          </a:bodyPr>
          <a:lstStyle/>
          <a:p>
            <a:pPr marL="412750" marR="412750" indent="101600">
              <a:lnSpc>
                <a:spcPts val="3800"/>
              </a:lnSpc>
              <a:spcBef>
                <a:spcPts val="1090"/>
              </a:spcBef>
            </a:pPr>
            <a:r>
              <a:rPr sz="3200" spc="-15" dirty="0">
                <a:latin typeface="Arial"/>
                <a:cs typeface="Arial"/>
              </a:rPr>
              <a:t>Cross-  </a:t>
            </a:r>
            <a:r>
              <a:rPr sz="3200" spc="-10" dirty="0">
                <a:latin typeface="Arial"/>
                <a:cs typeface="Arial"/>
              </a:rPr>
              <a:t>Entropy</a:t>
            </a:r>
            <a:endParaRPr sz="32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1118303" y="3679051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373248" y="3618091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862460" y="5242505"/>
            <a:ext cx="1164590" cy="1804035"/>
          </a:xfrm>
          <a:prstGeom prst="rect">
            <a:avLst/>
          </a:prstGeom>
          <a:ln w="50800">
            <a:solidFill>
              <a:srgbClr val="C82506"/>
            </a:solidFill>
          </a:ln>
        </p:spPr>
        <p:txBody>
          <a:bodyPr vert="horz" wrap="square" lIns="0" tIns="94615" rIns="0" bIns="0" rtlCol="0">
            <a:spAutoFit/>
          </a:bodyPr>
          <a:lstStyle/>
          <a:p>
            <a:pPr marL="55880">
              <a:lnSpc>
                <a:spcPct val="100000"/>
              </a:lnSpc>
              <a:spcBef>
                <a:spcPts val="745"/>
              </a:spcBef>
              <a:tabLst>
                <a:tab pos="1083945" algn="l"/>
              </a:tabLst>
            </a:pPr>
            <a:r>
              <a:rPr sz="4650" u="heavy" spc="210" dirty="0">
                <a:latin typeface="Times New Roman"/>
                <a:cs typeface="Times New Roman"/>
              </a:rPr>
              <a:t> </a:t>
            </a:r>
            <a:r>
              <a:rPr sz="4650" u="heavy" spc="160" dirty="0">
                <a:latin typeface="Symbol"/>
                <a:cs typeface="Symbol"/>
              </a:rPr>
              <a:t></a:t>
            </a:r>
            <a:r>
              <a:rPr sz="4650" i="1" u="heavy" spc="160" dirty="0">
                <a:latin typeface="Times New Roman"/>
                <a:cs typeface="Times New Roman"/>
              </a:rPr>
              <a:t>L	</a:t>
            </a:r>
            <a:endParaRPr sz="4650">
              <a:latin typeface="Times New Roman"/>
              <a:cs typeface="Times New Roman"/>
            </a:endParaRPr>
          </a:p>
          <a:p>
            <a:pPr marL="89535">
              <a:lnSpc>
                <a:spcPts val="5365"/>
              </a:lnSpc>
              <a:spcBef>
                <a:spcPts val="2110"/>
              </a:spcBef>
            </a:pPr>
            <a:r>
              <a:rPr sz="6975" spc="135" baseline="13739" dirty="0">
                <a:latin typeface="Symbol"/>
                <a:cs typeface="Symbol"/>
              </a:rPr>
              <a:t></a:t>
            </a:r>
            <a:r>
              <a:rPr sz="6975" i="1" spc="135" baseline="13739" dirty="0">
                <a:latin typeface="Times New Roman"/>
                <a:cs typeface="Times New Roman"/>
              </a:rPr>
              <a:t>s</a:t>
            </a:r>
            <a:r>
              <a:rPr sz="2700" i="1" spc="90" dirty="0">
                <a:latin typeface="Times New Roman"/>
                <a:cs typeface="Times New Roman"/>
              </a:rPr>
              <a:t>i</a:t>
            </a:r>
            <a:r>
              <a:rPr sz="2700" spc="90" dirty="0">
                <a:latin typeface="Times New Roman"/>
                <a:cs typeface="Times New Roman"/>
              </a:rPr>
              <a:t>,</a:t>
            </a:r>
            <a:r>
              <a:rPr sz="2700" spc="-355" dirty="0">
                <a:latin typeface="Times New Roman"/>
                <a:cs typeface="Times New Roman"/>
              </a:rPr>
              <a:t> </a:t>
            </a:r>
            <a:r>
              <a:rPr sz="2700" i="1" dirty="0">
                <a:latin typeface="Times New Roman"/>
                <a:cs typeface="Times New Roman"/>
              </a:rPr>
              <a:t>j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106659" y="5452224"/>
            <a:ext cx="2372995" cy="1068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89280" algn="l"/>
              </a:tabLst>
            </a:pPr>
            <a:r>
              <a:rPr sz="6975" spc="15" baseline="-27479" dirty="0">
                <a:latin typeface="Symbol"/>
                <a:cs typeface="Symbol"/>
              </a:rPr>
              <a:t></a:t>
            </a:r>
            <a:r>
              <a:rPr sz="6975" spc="15" baseline="-27479" dirty="0">
                <a:latin typeface="Times New Roman"/>
                <a:cs typeface="Times New Roman"/>
              </a:rPr>
              <a:t>	</a:t>
            </a:r>
            <a:r>
              <a:rPr sz="6975" i="1" spc="60" baseline="13739" dirty="0">
                <a:latin typeface="Times New Roman"/>
                <a:cs typeface="Times New Roman"/>
              </a:rPr>
              <a:t>p</a:t>
            </a:r>
            <a:r>
              <a:rPr sz="2700" i="1" spc="40" dirty="0">
                <a:latin typeface="Times New Roman"/>
                <a:cs typeface="Times New Roman"/>
              </a:rPr>
              <a:t>i</a:t>
            </a:r>
            <a:r>
              <a:rPr sz="2700" spc="40" dirty="0">
                <a:latin typeface="Times New Roman"/>
                <a:cs typeface="Times New Roman"/>
              </a:rPr>
              <a:t>,</a:t>
            </a:r>
            <a:r>
              <a:rPr sz="2700" spc="-270" dirty="0">
                <a:latin typeface="Times New Roman"/>
                <a:cs typeface="Times New Roman"/>
              </a:rPr>
              <a:t> </a:t>
            </a:r>
            <a:r>
              <a:rPr sz="2700" i="1" dirty="0">
                <a:latin typeface="Times New Roman"/>
                <a:cs typeface="Times New Roman"/>
              </a:rPr>
              <a:t>j</a:t>
            </a:r>
            <a:r>
              <a:rPr sz="2700" i="1" spc="55" dirty="0">
                <a:latin typeface="Times New Roman"/>
                <a:cs typeface="Times New Roman"/>
              </a:rPr>
              <a:t> </a:t>
            </a:r>
            <a:r>
              <a:rPr sz="6975" spc="15" baseline="13739" dirty="0">
                <a:latin typeface="Symbol"/>
                <a:cs typeface="Symbol"/>
              </a:rPr>
              <a:t></a:t>
            </a:r>
            <a:r>
              <a:rPr sz="6975" spc="-600" baseline="13739" dirty="0">
                <a:latin typeface="Times New Roman"/>
                <a:cs typeface="Times New Roman"/>
              </a:rPr>
              <a:t> </a:t>
            </a:r>
            <a:r>
              <a:rPr sz="6975" i="1" spc="157" baseline="13739" dirty="0">
                <a:latin typeface="Times New Roman"/>
                <a:cs typeface="Times New Roman"/>
              </a:rPr>
              <a:t>t</a:t>
            </a:r>
            <a:r>
              <a:rPr sz="2700" i="1" spc="105" dirty="0">
                <a:latin typeface="Times New Roman"/>
                <a:cs typeface="Times New Roman"/>
              </a:rPr>
              <a:t>i</a:t>
            </a:r>
            <a:r>
              <a:rPr sz="2700" spc="105" dirty="0">
                <a:latin typeface="Times New Roman"/>
                <a:cs typeface="Times New Roman"/>
              </a:rPr>
              <a:t>,</a:t>
            </a:r>
            <a:r>
              <a:rPr sz="2700" spc="-270" dirty="0">
                <a:latin typeface="Times New Roman"/>
                <a:cs typeface="Times New Roman"/>
              </a:rPr>
              <a:t> </a:t>
            </a:r>
            <a:r>
              <a:rPr sz="2700" i="1" dirty="0">
                <a:latin typeface="Times New Roman"/>
                <a:cs typeface="Times New Roman"/>
              </a:rPr>
              <a:t>j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358017" y="6191514"/>
            <a:ext cx="421640" cy="751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15" dirty="0">
                <a:latin typeface="Times New Roman"/>
                <a:cs typeface="Times New Roman"/>
              </a:rPr>
              <a:t>N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600412" y="6174735"/>
            <a:ext cx="1963420" cy="0"/>
          </a:xfrm>
          <a:custGeom>
            <a:avLst/>
            <a:gdLst/>
            <a:ahLst/>
            <a:cxnLst/>
            <a:rect l="l" t="t" r="r" b="b"/>
            <a:pathLst>
              <a:path w="1963420">
                <a:moveTo>
                  <a:pt x="0" y="0"/>
                </a:moveTo>
                <a:lnTo>
                  <a:pt x="1962882" y="0"/>
                </a:lnTo>
              </a:path>
            </a:pathLst>
          </a:custGeom>
          <a:ln w="293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95300" y="5816600"/>
            <a:ext cx="218503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>
                <a:latin typeface="Arial"/>
                <a:cs typeface="Arial"/>
              </a:rPr>
              <a:t>Derivative:</a:t>
            </a:r>
            <a:endParaRPr sz="3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010400" y="5503068"/>
            <a:ext cx="5248275" cy="846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08760" algn="l"/>
              </a:tabLst>
            </a:pPr>
            <a:r>
              <a:rPr sz="5400" spc="-22" baseline="-2314" dirty="0">
                <a:latin typeface="Arial"/>
                <a:cs typeface="Arial"/>
              </a:rPr>
              <a:t>where	</a:t>
            </a:r>
            <a:r>
              <a:rPr sz="4700" i="1" spc="55" dirty="0">
                <a:latin typeface="Times New Roman"/>
                <a:cs typeface="Times New Roman"/>
              </a:rPr>
              <a:t>t</a:t>
            </a:r>
            <a:r>
              <a:rPr sz="4050" i="1" spc="82" baseline="-24691" dirty="0">
                <a:latin typeface="Times New Roman"/>
                <a:cs typeface="Times New Roman"/>
              </a:rPr>
              <a:t>i </a:t>
            </a:r>
            <a:r>
              <a:rPr sz="4700" spc="-15" dirty="0">
                <a:latin typeface="Symbol"/>
                <a:cs typeface="Symbol"/>
              </a:rPr>
              <a:t></a:t>
            </a:r>
            <a:r>
              <a:rPr sz="4700" spc="-15" dirty="0">
                <a:latin typeface="Times New Roman"/>
                <a:cs typeface="Times New Roman"/>
              </a:rPr>
              <a:t> </a:t>
            </a:r>
            <a:r>
              <a:rPr sz="4700" spc="75" dirty="0">
                <a:latin typeface="Times New Roman"/>
                <a:cs typeface="Times New Roman"/>
              </a:rPr>
              <a:t>[0 </a:t>
            </a:r>
            <a:r>
              <a:rPr sz="4700" spc="-10" dirty="0">
                <a:latin typeface="Times New Roman"/>
                <a:cs typeface="Times New Roman"/>
              </a:rPr>
              <a:t>... </a:t>
            </a:r>
            <a:r>
              <a:rPr sz="4700" spc="-15" dirty="0">
                <a:latin typeface="Times New Roman"/>
                <a:cs typeface="Times New Roman"/>
              </a:rPr>
              <a:t>1 </a:t>
            </a:r>
            <a:r>
              <a:rPr sz="4700" spc="-10" dirty="0">
                <a:latin typeface="Times New Roman"/>
                <a:cs typeface="Times New Roman"/>
              </a:rPr>
              <a:t>...</a:t>
            </a:r>
            <a:r>
              <a:rPr sz="4700" spc="-75" dirty="0">
                <a:latin typeface="Times New Roman"/>
                <a:cs typeface="Times New Roman"/>
              </a:rPr>
              <a:t> </a:t>
            </a:r>
            <a:r>
              <a:rPr sz="4700" spc="-10" dirty="0">
                <a:latin typeface="Times New Roman"/>
                <a:cs typeface="Times New Roman"/>
              </a:rPr>
              <a:t>0]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511688" y="6350000"/>
            <a:ext cx="167767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set to</a:t>
            </a:r>
            <a:r>
              <a:rPr sz="3600" spc="-9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1)</a:t>
            </a:r>
            <a:endParaRPr sz="36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547100" y="6216650"/>
            <a:ext cx="1717039" cy="819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25" dirty="0">
                <a:latin typeface="Arial"/>
                <a:cs typeface="Arial"/>
              </a:rPr>
              <a:t>(Entry</a:t>
            </a:r>
            <a:r>
              <a:rPr sz="3600" spc="-235" dirty="0">
                <a:latin typeface="Arial"/>
                <a:cs typeface="Arial"/>
              </a:rPr>
              <a:t> </a:t>
            </a:r>
            <a:r>
              <a:rPr sz="6975" i="1" spc="-52" baseline="1792" dirty="0">
                <a:latin typeface="Times New Roman"/>
                <a:cs typeface="Times New Roman"/>
              </a:rPr>
              <a:t>y</a:t>
            </a:r>
            <a:r>
              <a:rPr sz="3975" i="1" spc="-52" baseline="-22012" dirty="0">
                <a:latin typeface="Times New Roman"/>
                <a:cs typeface="Times New Roman"/>
              </a:rPr>
              <a:t>i</a:t>
            </a:r>
            <a:endParaRPr sz="3975" baseline="-22012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646912" y="4357228"/>
            <a:ext cx="302895" cy="763270"/>
          </a:xfrm>
          <a:custGeom>
            <a:avLst/>
            <a:gdLst/>
            <a:ahLst/>
            <a:cxnLst/>
            <a:rect l="l" t="t" r="r" b="b"/>
            <a:pathLst>
              <a:path w="302895" h="763270">
                <a:moveTo>
                  <a:pt x="0" y="381521"/>
                </a:moveTo>
                <a:lnTo>
                  <a:pt x="302853" y="381521"/>
                </a:lnTo>
              </a:path>
            </a:pathLst>
          </a:custGeom>
          <a:ln w="763042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76031" y="4219119"/>
            <a:ext cx="156210" cy="187325"/>
          </a:xfrm>
          <a:custGeom>
            <a:avLst/>
            <a:gdLst/>
            <a:ahLst/>
            <a:cxnLst/>
            <a:rect l="l" t="t" r="r" b="b"/>
            <a:pathLst>
              <a:path w="156210" h="187325">
                <a:moveTo>
                  <a:pt x="16064" y="0"/>
                </a:moveTo>
                <a:lnTo>
                  <a:pt x="0" y="186738"/>
                </a:lnTo>
                <a:lnTo>
                  <a:pt x="155816" y="124894"/>
                </a:lnTo>
                <a:lnTo>
                  <a:pt x="16064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41300" y="7404100"/>
            <a:ext cx="12511405" cy="2010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algn="ctr">
              <a:lnSpc>
                <a:spcPct val="100000"/>
              </a:lnSpc>
            </a:pPr>
            <a:r>
              <a:rPr sz="3600" i="1" spc="-135" dirty="0">
                <a:latin typeface="Arial"/>
                <a:cs typeface="Arial"/>
              </a:rPr>
              <a:t>(You </a:t>
            </a:r>
            <a:r>
              <a:rPr sz="3600" i="1" spc="-5" dirty="0">
                <a:latin typeface="Arial"/>
                <a:cs typeface="Arial"/>
              </a:rPr>
              <a:t>will </a:t>
            </a:r>
            <a:r>
              <a:rPr sz="3600" i="1" spc="30" dirty="0">
                <a:latin typeface="Arial"/>
                <a:cs typeface="Arial"/>
              </a:rPr>
              <a:t>derive </a:t>
            </a:r>
            <a:r>
              <a:rPr sz="3600" i="1" dirty="0">
                <a:latin typeface="Arial"/>
                <a:cs typeface="Arial"/>
              </a:rPr>
              <a:t>this </a:t>
            </a:r>
            <a:r>
              <a:rPr sz="3600" i="1" spc="-5" dirty="0">
                <a:latin typeface="Arial"/>
                <a:cs typeface="Arial"/>
              </a:rPr>
              <a:t>in</a:t>
            </a:r>
            <a:r>
              <a:rPr sz="3600" i="1" spc="60" dirty="0">
                <a:latin typeface="Arial"/>
                <a:cs typeface="Arial"/>
              </a:rPr>
              <a:t> </a:t>
            </a:r>
            <a:r>
              <a:rPr sz="3600" i="1" spc="-120" dirty="0">
                <a:latin typeface="Arial"/>
                <a:cs typeface="Arial"/>
              </a:rPr>
              <a:t>PA5)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840"/>
              </a:spcBef>
            </a:pPr>
            <a:r>
              <a:rPr sz="3600" spc="-5" dirty="0">
                <a:latin typeface="Arial"/>
                <a:cs typeface="Arial"/>
              </a:rPr>
              <a:t>Now we </a:t>
            </a:r>
            <a:r>
              <a:rPr sz="3600" spc="65" dirty="0">
                <a:latin typeface="Arial"/>
                <a:cs typeface="Arial"/>
              </a:rPr>
              <a:t>can </a:t>
            </a:r>
            <a:r>
              <a:rPr sz="3600" spc="20" dirty="0">
                <a:latin typeface="Arial"/>
                <a:cs typeface="Arial"/>
              </a:rPr>
              <a:t>continue </a:t>
            </a:r>
            <a:r>
              <a:rPr sz="3600" spc="70" dirty="0">
                <a:latin typeface="Arial"/>
                <a:cs typeface="Arial"/>
              </a:rPr>
              <a:t>backpropagating </a:t>
            </a:r>
            <a:r>
              <a:rPr sz="3600" dirty="0">
                <a:latin typeface="Arial"/>
                <a:cs typeface="Arial"/>
              </a:rPr>
              <a:t>to the </a:t>
            </a:r>
            <a:r>
              <a:rPr sz="3600" spc="-5" dirty="0">
                <a:latin typeface="Arial"/>
                <a:cs typeface="Arial"/>
              </a:rPr>
              <a:t>layer </a:t>
            </a:r>
            <a:r>
              <a:rPr sz="3600" spc="20" dirty="0">
                <a:latin typeface="Arial"/>
                <a:cs typeface="Arial"/>
              </a:rPr>
              <a:t>before</a:t>
            </a:r>
            <a:r>
              <a:rPr sz="3600" spc="-55" dirty="0">
                <a:latin typeface="Arial"/>
                <a:cs typeface="Arial"/>
              </a:rPr>
              <a:t> </a:t>
            </a:r>
            <a:r>
              <a:rPr sz="3600" spc="130" dirty="0">
                <a:latin typeface="Arial"/>
                <a:cs typeface="Arial"/>
              </a:rPr>
              <a:t>“f”</a:t>
            </a:r>
            <a:endParaRPr sz="3600">
              <a:latin typeface="Arial"/>
              <a:cs typeface="Arial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889000" y="190500"/>
            <a:ext cx="11236325" cy="982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200" spc="10" dirty="0"/>
              <a:t>Example: </a:t>
            </a:r>
            <a:r>
              <a:rPr sz="6200" spc="-35" dirty="0"/>
              <a:t>Softmax </a:t>
            </a:r>
            <a:r>
              <a:rPr sz="6200" spc="10" dirty="0"/>
              <a:t>(for </a:t>
            </a:r>
            <a:r>
              <a:rPr sz="6200" spc="20" dirty="0"/>
              <a:t>N</a:t>
            </a:r>
            <a:r>
              <a:rPr sz="6200" spc="-10" dirty="0"/>
              <a:t> </a:t>
            </a:r>
            <a:r>
              <a:rPr sz="6200" spc="60" dirty="0"/>
              <a:t>inputs)</a:t>
            </a:r>
            <a:endParaRPr sz="6200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>
              <a:lnSpc>
                <a:spcPct val="100000"/>
              </a:lnSpc>
            </a:pPr>
            <a:r>
              <a:rPr spc="-114" dirty="0"/>
              <a:t>What </a:t>
            </a:r>
            <a:r>
              <a:rPr spc="80" dirty="0"/>
              <a:t>about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weights?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2100" y="1803400"/>
            <a:ext cx="12426950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300" dirty="0">
                <a:latin typeface="Arial"/>
                <a:cs typeface="Arial"/>
              </a:rPr>
              <a:t>To </a:t>
            </a:r>
            <a:r>
              <a:rPr sz="3600" spc="65" dirty="0">
                <a:latin typeface="Arial"/>
                <a:cs typeface="Arial"/>
              </a:rPr>
              <a:t>get </a:t>
            </a:r>
            <a:r>
              <a:rPr sz="3600" dirty="0">
                <a:latin typeface="Arial"/>
                <a:cs typeface="Arial"/>
              </a:rPr>
              <a:t>the </a:t>
            </a:r>
            <a:r>
              <a:rPr sz="3600" spc="15" dirty="0">
                <a:latin typeface="Arial"/>
                <a:cs typeface="Arial"/>
              </a:rPr>
              <a:t>derivative </a:t>
            </a:r>
            <a:r>
              <a:rPr sz="3600" dirty="0">
                <a:latin typeface="Arial"/>
                <a:cs typeface="Arial"/>
              </a:rPr>
              <a:t>of the </a:t>
            </a:r>
            <a:r>
              <a:rPr sz="3600" spc="20" dirty="0">
                <a:latin typeface="Arial"/>
                <a:cs typeface="Arial"/>
              </a:rPr>
              <a:t>weights, </a:t>
            </a:r>
            <a:r>
              <a:rPr sz="3600" spc="-5" dirty="0">
                <a:latin typeface="Arial"/>
                <a:cs typeface="Arial"/>
              </a:rPr>
              <a:t>use </a:t>
            </a:r>
            <a:r>
              <a:rPr sz="3600" dirty="0">
                <a:latin typeface="Arial"/>
                <a:cs typeface="Arial"/>
              </a:rPr>
              <a:t>the </a:t>
            </a:r>
            <a:r>
              <a:rPr sz="3600" spc="35" dirty="0">
                <a:latin typeface="Arial"/>
                <a:cs typeface="Arial"/>
              </a:rPr>
              <a:t>chain </a:t>
            </a:r>
            <a:r>
              <a:rPr sz="3600" spc="-5" dirty="0">
                <a:latin typeface="Arial"/>
                <a:cs typeface="Arial"/>
              </a:rPr>
              <a:t>rule</a:t>
            </a:r>
            <a:r>
              <a:rPr sz="3600" spc="215" dirty="0">
                <a:latin typeface="Arial"/>
                <a:cs typeface="Arial"/>
              </a:rPr>
              <a:t> </a:t>
            </a:r>
            <a:r>
              <a:rPr sz="3600" spc="65" dirty="0">
                <a:latin typeface="Arial"/>
                <a:cs typeface="Arial"/>
              </a:rPr>
              <a:t>again!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273050"/>
            <a:ext cx="10982960" cy="1196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800" spc="-114" dirty="0"/>
              <a:t>What </a:t>
            </a:r>
            <a:r>
              <a:rPr sz="7800" spc="80" dirty="0"/>
              <a:t>about </a:t>
            </a:r>
            <a:r>
              <a:rPr sz="7800" spc="-5" dirty="0"/>
              <a:t>the</a:t>
            </a:r>
            <a:r>
              <a:rPr sz="7800" dirty="0"/>
              <a:t> </a:t>
            </a:r>
            <a:r>
              <a:rPr sz="7800" spc="-10" dirty="0"/>
              <a:t>weights?</a:t>
            </a:r>
            <a:endParaRPr sz="7800"/>
          </a:p>
        </p:txBody>
      </p:sp>
      <p:sp>
        <p:nvSpPr>
          <p:cNvPr id="3" name="object 3"/>
          <p:cNvSpPr txBox="1"/>
          <p:nvPr/>
        </p:nvSpPr>
        <p:spPr>
          <a:xfrm>
            <a:off x="292100" y="1803400"/>
            <a:ext cx="12426950" cy="1642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600" spc="-300" dirty="0">
                <a:latin typeface="Arial"/>
                <a:cs typeface="Arial"/>
              </a:rPr>
              <a:t>To </a:t>
            </a:r>
            <a:r>
              <a:rPr sz="3600" spc="65" dirty="0">
                <a:latin typeface="Arial"/>
                <a:cs typeface="Arial"/>
              </a:rPr>
              <a:t>get </a:t>
            </a:r>
            <a:r>
              <a:rPr sz="3600" dirty="0">
                <a:latin typeface="Arial"/>
                <a:cs typeface="Arial"/>
              </a:rPr>
              <a:t>the </a:t>
            </a:r>
            <a:r>
              <a:rPr sz="3600" spc="15" dirty="0">
                <a:latin typeface="Arial"/>
                <a:cs typeface="Arial"/>
              </a:rPr>
              <a:t>derivative </a:t>
            </a:r>
            <a:r>
              <a:rPr sz="3600" dirty="0">
                <a:latin typeface="Arial"/>
                <a:cs typeface="Arial"/>
              </a:rPr>
              <a:t>of the </a:t>
            </a:r>
            <a:r>
              <a:rPr sz="3600" spc="20" dirty="0">
                <a:latin typeface="Arial"/>
                <a:cs typeface="Arial"/>
              </a:rPr>
              <a:t>weights, </a:t>
            </a:r>
            <a:r>
              <a:rPr sz="3600" spc="-5" dirty="0">
                <a:latin typeface="Arial"/>
                <a:cs typeface="Arial"/>
              </a:rPr>
              <a:t>use </a:t>
            </a:r>
            <a:r>
              <a:rPr sz="3600" dirty="0">
                <a:latin typeface="Arial"/>
                <a:cs typeface="Arial"/>
              </a:rPr>
              <a:t>the </a:t>
            </a:r>
            <a:r>
              <a:rPr sz="3600" spc="35" dirty="0">
                <a:latin typeface="Arial"/>
                <a:cs typeface="Arial"/>
              </a:rPr>
              <a:t>chain </a:t>
            </a:r>
            <a:r>
              <a:rPr sz="3600" spc="-5" dirty="0">
                <a:latin typeface="Arial"/>
                <a:cs typeface="Arial"/>
              </a:rPr>
              <a:t>rule</a:t>
            </a:r>
            <a:r>
              <a:rPr sz="3600" spc="215" dirty="0">
                <a:latin typeface="Arial"/>
                <a:cs typeface="Arial"/>
              </a:rPr>
              <a:t> </a:t>
            </a:r>
            <a:r>
              <a:rPr sz="3600" spc="65" dirty="0">
                <a:latin typeface="Arial"/>
                <a:cs typeface="Arial"/>
              </a:rPr>
              <a:t>again!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600" b="1" spc="-5" dirty="0">
                <a:latin typeface="Arial"/>
                <a:cs typeface="Arial"/>
              </a:rPr>
              <a:t>Example: </a:t>
            </a:r>
            <a:r>
              <a:rPr sz="3600" spc="-5" dirty="0">
                <a:latin typeface="Arial"/>
                <a:cs typeface="Arial"/>
              </a:rPr>
              <a:t>2D </a:t>
            </a:r>
            <a:r>
              <a:rPr sz="3600" spc="20" dirty="0">
                <a:latin typeface="Arial"/>
                <a:cs typeface="Arial"/>
              </a:rPr>
              <a:t>weights, </a:t>
            </a:r>
            <a:r>
              <a:rPr sz="3600" spc="-5" dirty="0">
                <a:latin typeface="Arial"/>
                <a:cs typeface="Arial"/>
              </a:rPr>
              <a:t>1D </a:t>
            </a:r>
            <a:r>
              <a:rPr sz="3600" spc="35" dirty="0">
                <a:latin typeface="Arial"/>
                <a:cs typeface="Arial"/>
              </a:rPr>
              <a:t>bias, </a:t>
            </a:r>
            <a:r>
              <a:rPr sz="3600" spc="-5" dirty="0">
                <a:latin typeface="Arial"/>
                <a:cs typeface="Arial"/>
              </a:rPr>
              <a:t>1D </a:t>
            </a:r>
            <a:r>
              <a:rPr sz="3600" spc="65" dirty="0">
                <a:latin typeface="Arial"/>
                <a:cs typeface="Arial"/>
              </a:rPr>
              <a:t>hidden</a:t>
            </a:r>
            <a:r>
              <a:rPr sz="3600" dirty="0">
                <a:latin typeface="Arial"/>
                <a:cs typeface="Arial"/>
              </a:rPr>
              <a:t> </a:t>
            </a:r>
            <a:r>
              <a:rPr sz="3600" spc="15" dirty="0">
                <a:latin typeface="Arial"/>
                <a:cs typeface="Arial"/>
              </a:rPr>
              <a:t>activations: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273050"/>
            <a:ext cx="10982960" cy="1196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800" spc="-114" dirty="0"/>
              <a:t>What </a:t>
            </a:r>
            <a:r>
              <a:rPr sz="7800" spc="80" dirty="0"/>
              <a:t>about </a:t>
            </a:r>
            <a:r>
              <a:rPr sz="7800" spc="-5" dirty="0"/>
              <a:t>the</a:t>
            </a:r>
            <a:r>
              <a:rPr sz="7800" dirty="0"/>
              <a:t> </a:t>
            </a:r>
            <a:r>
              <a:rPr sz="7800" spc="-10" dirty="0"/>
              <a:t>weights?</a:t>
            </a:r>
            <a:endParaRPr sz="7800"/>
          </a:p>
        </p:txBody>
      </p:sp>
      <p:sp>
        <p:nvSpPr>
          <p:cNvPr id="3" name="object 3"/>
          <p:cNvSpPr txBox="1"/>
          <p:nvPr/>
        </p:nvSpPr>
        <p:spPr>
          <a:xfrm>
            <a:off x="2638742" y="4618990"/>
            <a:ext cx="289560" cy="751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10" dirty="0">
                <a:latin typeface="Times New Roman"/>
                <a:cs typeface="Times New Roman"/>
              </a:rPr>
              <a:t>x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58657" y="5063066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13601" y="5002107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19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589077" y="4612053"/>
            <a:ext cx="322580" cy="759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700" i="1" spc="-10" dirty="0">
                <a:latin typeface="Times New Roman"/>
                <a:cs typeface="Times New Roman"/>
              </a:rPr>
              <a:t>h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14878" y="5018616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69823" y="4957657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72283" y="4428066"/>
            <a:ext cx="2205990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321310" rIns="0" bIns="0" rtlCol="0">
            <a:spAutoFit/>
          </a:bodyPr>
          <a:lstStyle/>
          <a:p>
            <a:pPr marL="581660">
              <a:lnSpc>
                <a:spcPct val="100000"/>
              </a:lnSpc>
              <a:spcBef>
                <a:spcPts val="2530"/>
              </a:spcBef>
            </a:pPr>
            <a:r>
              <a:rPr sz="3200" spc="-5" dirty="0">
                <a:latin typeface="Arial"/>
                <a:cs typeface="Arial"/>
              </a:rPr>
              <a:t>Layer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2100" y="1803400"/>
            <a:ext cx="12426950" cy="2566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600" spc="-300" dirty="0">
                <a:latin typeface="Arial"/>
                <a:cs typeface="Arial"/>
              </a:rPr>
              <a:t>To </a:t>
            </a:r>
            <a:r>
              <a:rPr sz="3600" spc="65" dirty="0">
                <a:latin typeface="Arial"/>
                <a:cs typeface="Arial"/>
              </a:rPr>
              <a:t>get </a:t>
            </a:r>
            <a:r>
              <a:rPr sz="3600" dirty="0">
                <a:latin typeface="Arial"/>
                <a:cs typeface="Arial"/>
              </a:rPr>
              <a:t>the </a:t>
            </a:r>
            <a:r>
              <a:rPr sz="3600" spc="15" dirty="0">
                <a:latin typeface="Arial"/>
                <a:cs typeface="Arial"/>
              </a:rPr>
              <a:t>derivative </a:t>
            </a:r>
            <a:r>
              <a:rPr sz="3600" dirty="0">
                <a:latin typeface="Arial"/>
                <a:cs typeface="Arial"/>
              </a:rPr>
              <a:t>of the </a:t>
            </a:r>
            <a:r>
              <a:rPr sz="3600" spc="20" dirty="0">
                <a:latin typeface="Arial"/>
                <a:cs typeface="Arial"/>
              </a:rPr>
              <a:t>weights, </a:t>
            </a:r>
            <a:r>
              <a:rPr sz="3600" spc="-5" dirty="0">
                <a:latin typeface="Arial"/>
                <a:cs typeface="Arial"/>
              </a:rPr>
              <a:t>use </a:t>
            </a:r>
            <a:r>
              <a:rPr sz="3600" dirty="0">
                <a:latin typeface="Arial"/>
                <a:cs typeface="Arial"/>
              </a:rPr>
              <a:t>the </a:t>
            </a:r>
            <a:r>
              <a:rPr sz="3600" spc="35" dirty="0">
                <a:latin typeface="Arial"/>
                <a:cs typeface="Arial"/>
              </a:rPr>
              <a:t>chain </a:t>
            </a:r>
            <a:r>
              <a:rPr sz="3600" spc="-5" dirty="0">
                <a:latin typeface="Arial"/>
                <a:cs typeface="Arial"/>
              </a:rPr>
              <a:t>rule</a:t>
            </a:r>
            <a:r>
              <a:rPr sz="3600" spc="215" dirty="0">
                <a:latin typeface="Arial"/>
                <a:cs typeface="Arial"/>
              </a:rPr>
              <a:t> </a:t>
            </a:r>
            <a:r>
              <a:rPr sz="3600" spc="65" dirty="0">
                <a:latin typeface="Arial"/>
                <a:cs typeface="Arial"/>
              </a:rPr>
              <a:t>again!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600" b="1" spc="-5" dirty="0">
                <a:latin typeface="Arial"/>
                <a:cs typeface="Arial"/>
              </a:rPr>
              <a:t>Example: </a:t>
            </a:r>
            <a:r>
              <a:rPr sz="3600" spc="-5" dirty="0">
                <a:latin typeface="Arial"/>
                <a:cs typeface="Arial"/>
              </a:rPr>
              <a:t>2D </a:t>
            </a:r>
            <a:r>
              <a:rPr sz="3600" spc="20" dirty="0">
                <a:latin typeface="Arial"/>
                <a:cs typeface="Arial"/>
              </a:rPr>
              <a:t>weights, </a:t>
            </a:r>
            <a:r>
              <a:rPr sz="3600" spc="-5" dirty="0">
                <a:latin typeface="Arial"/>
                <a:cs typeface="Arial"/>
              </a:rPr>
              <a:t>1D </a:t>
            </a:r>
            <a:r>
              <a:rPr sz="3600" spc="35" dirty="0">
                <a:latin typeface="Arial"/>
                <a:cs typeface="Arial"/>
              </a:rPr>
              <a:t>bias, </a:t>
            </a:r>
            <a:r>
              <a:rPr sz="3600" spc="-5" dirty="0">
                <a:latin typeface="Arial"/>
                <a:cs typeface="Arial"/>
              </a:rPr>
              <a:t>1D </a:t>
            </a:r>
            <a:r>
              <a:rPr sz="3600" spc="65" dirty="0">
                <a:latin typeface="Arial"/>
                <a:cs typeface="Arial"/>
              </a:rPr>
              <a:t>hidden</a:t>
            </a:r>
            <a:r>
              <a:rPr sz="3600" dirty="0">
                <a:latin typeface="Arial"/>
                <a:cs typeface="Arial"/>
              </a:rPr>
              <a:t> </a:t>
            </a:r>
            <a:r>
              <a:rPr sz="3600" spc="15" dirty="0">
                <a:latin typeface="Arial"/>
                <a:cs typeface="Arial"/>
              </a:rPr>
              <a:t>activations:</a:t>
            </a:r>
            <a:endParaRPr sz="3600">
              <a:latin typeface="Arial"/>
              <a:cs typeface="Arial"/>
            </a:endParaRPr>
          </a:p>
          <a:p>
            <a:pPr marL="3300095">
              <a:lnSpc>
                <a:spcPct val="100000"/>
              </a:lnSpc>
              <a:spcBef>
                <a:spcPts val="1505"/>
              </a:spcBef>
            </a:pPr>
            <a:r>
              <a:rPr sz="4700" i="1" spc="-40" dirty="0">
                <a:latin typeface="Times New Roman"/>
                <a:cs typeface="Times New Roman"/>
              </a:rPr>
              <a:t>W</a:t>
            </a:r>
            <a:r>
              <a:rPr sz="4700" i="1" spc="-610" dirty="0">
                <a:latin typeface="Times New Roman"/>
                <a:cs typeface="Times New Roman"/>
              </a:rPr>
              <a:t> </a:t>
            </a:r>
            <a:r>
              <a:rPr sz="4700" spc="155" dirty="0">
                <a:latin typeface="Times New Roman"/>
                <a:cs typeface="Times New Roman"/>
              </a:rPr>
              <a:t>,</a:t>
            </a:r>
            <a:r>
              <a:rPr sz="4700" i="1" spc="155" dirty="0">
                <a:latin typeface="Times New Roman"/>
                <a:cs typeface="Times New Roman"/>
              </a:rPr>
              <a:t>b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27411" y="4041493"/>
            <a:ext cx="246379" cy="267335"/>
          </a:xfrm>
          <a:custGeom>
            <a:avLst/>
            <a:gdLst/>
            <a:ahLst/>
            <a:cxnLst/>
            <a:rect l="l" t="t" r="r" b="b"/>
            <a:pathLst>
              <a:path w="246379" h="267335">
                <a:moveTo>
                  <a:pt x="0" y="0"/>
                </a:moveTo>
                <a:lnTo>
                  <a:pt x="50787" y="31099"/>
                </a:lnTo>
                <a:lnTo>
                  <a:pt x="96253" y="63946"/>
                </a:lnTo>
                <a:lnTo>
                  <a:pt x="136399" y="98540"/>
                </a:lnTo>
                <a:lnTo>
                  <a:pt x="171224" y="134880"/>
                </a:lnTo>
                <a:lnTo>
                  <a:pt x="200729" y="172968"/>
                </a:lnTo>
                <a:lnTo>
                  <a:pt x="224913" y="212803"/>
                </a:lnTo>
                <a:lnTo>
                  <a:pt x="243776" y="254385"/>
                </a:lnTo>
                <a:lnTo>
                  <a:pt x="246309" y="266843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11453" y="4283745"/>
            <a:ext cx="120014" cy="132080"/>
          </a:xfrm>
          <a:custGeom>
            <a:avLst/>
            <a:gdLst/>
            <a:ahLst/>
            <a:cxnLst/>
            <a:rect l="l" t="t" r="r" b="b"/>
            <a:pathLst>
              <a:path w="120014" h="132079">
                <a:moveTo>
                  <a:pt x="119475" y="0"/>
                </a:moveTo>
                <a:lnTo>
                  <a:pt x="0" y="24290"/>
                </a:lnTo>
                <a:lnTo>
                  <a:pt x="84027" y="131621"/>
                </a:lnTo>
                <a:lnTo>
                  <a:pt x="1194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951200" y="4614068"/>
            <a:ext cx="2702560" cy="785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700" i="1" spc="-15" dirty="0">
                <a:latin typeface="Times New Roman"/>
                <a:cs typeface="Times New Roman"/>
              </a:rPr>
              <a:t>h </a:t>
            </a:r>
            <a:r>
              <a:rPr sz="4700" spc="-15" dirty="0">
                <a:latin typeface="Symbol"/>
                <a:cs typeface="Symbol"/>
              </a:rPr>
              <a:t></a:t>
            </a:r>
            <a:r>
              <a:rPr sz="4700" spc="-15" dirty="0">
                <a:latin typeface="Times New Roman"/>
                <a:cs typeface="Times New Roman"/>
              </a:rPr>
              <a:t> </a:t>
            </a:r>
            <a:r>
              <a:rPr sz="4700" i="1" spc="65" dirty="0">
                <a:latin typeface="Times New Roman"/>
                <a:cs typeface="Times New Roman"/>
              </a:rPr>
              <a:t>h</a:t>
            </a:r>
            <a:r>
              <a:rPr sz="4700" spc="65" dirty="0">
                <a:latin typeface="Times New Roman"/>
                <a:cs typeface="Times New Roman"/>
              </a:rPr>
              <a:t>(</a:t>
            </a:r>
            <a:r>
              <a:rPr sz="4700" i="1" spc="65" dirty="0">
                <a:latin typeface="Times New Roman"/>
                <a:cs typeface="Times New Roman"/>
              </a:rPr>
              <a:t>x</a:t>
            </a:r>
            <a:r>
              <a:rPr sz="4700" spc="65" dirty="0">
                <a:latin typeface="Times New Roman"/>
                <a:cs typeface="Times New Roman"/>
              </a:rPr>
              <a:t>;</a:t>
            </a:r>
            <a:r>
              <a:rPr sz="4700" i="1" spc="65" dirty="0">
                <a:latin typeface="Times New Roman"/>
                <a:cs typeface="Times New Roman"/>
              </a:rPr>
              <a:t>W</a:t>
            </a:r>
            <a:r>
              <a:rPr sz="4700" i="1" spc="-545" dirty="0">
                <a:latin typeface="Times New Roman"/>
                <a:cs typeface="Times New Roman"/>
              </a:rPr>
              <a:t> </a:t>
            </a:r>
            <a:r>
              <a:rPr sz="4700" spc="-10" dirty="0">
                <a:latin typeface="Times New Roman"/>
                <a:cs typeface="Times New Roman"/>
              </a:rPr>
              <a:t>)</a:t>
            </a:r>
            <a:endParaRPr sz="4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273050"/>
            <a:ext cx="10982960" cy="1196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800" spc="-114" dirty="0"/>
              <a:t>What </a:t>
            </a:r>
            <a:r>
              <a:rPr sz="7800" spc="80" dirty="0"/>
              <a:t>about </a:t>
            </a:r>
            <a:r>
              <a:rPr sz="7800" spc="-5" dirty="0"/>
              <a:t>the</a:t>
            </a:r>
            <a:r>
              <a:rPr sz="7800" dirty="0"/>
              <a:t> </a:t>
            </a:r>
            <a:r>
              <a:rPr sz="7800" spc="-10" dirty="0"/>
              <a:t>weights?</a:t>
            </a:r>
            <a:endParaRPr sz="7800"/>
          </a:p>
        </p:txBody>
      </p:sp>
      <p:sp>
        <p:nvSpPr>
          <p:cNvPr id="3" name="object 3"/>
          <p:cNvSpPr txBox="1"/>
          <p:nvPr/>
        </p:nvSpPr>
        <p:spPr>
          <a:xfrm>
            <a:off x="2638742" y="4618990"/>
            <a:ext cx="289560" cy="751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10" dirty="0">
                <a:latin typeface="Times New Roman"/>
                <a:cs typeface="Times New Roman"/>
              </a:rPr>
              <a:t>x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58657" y="5063066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13601" y="5002107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19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589077" y="4612053"/>
            <a:ext cx="322580" cy="759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700" i="1" spc="-10" dirty="0">
                <a:latin typeface="Times New Roman"/>
                <a:cs typeface="Times New Roman"/>
              </a:rPr>
              <a:t>h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14878" y="5018616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69823" y="4957657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72283" y="4428066"/>
            <a:ext cx="2205990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321310" rIns="0" bIns="0" rtlCol="0">
            <a:spAutoFit/>
          </a:bodyPr>
          <a:lstStyle/>
          <a:p>
            <a:pPr marL="581660">
              <a:lnSpc>
                <a:spcPct val="100000"/>
              </a:lnSpc>
              <a:spcBef>
                <a:spcPts val="2530"/>
              </a:spcBef>
            </a:pPr>
            <a:r>
              <a:rPr sz="3200" spc="-5" dirty="0">
                <a:latin typeface="Arial"/>
                <a:cs typeface="Arial"/>
              </a:rPr>
              <a:t>Layer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2100" y="1803400"/>
            <a:ext cx="12426950" cy="2566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600" spc="-300" dirty="0">
                <a:latin typeface="Arial"/>
                <a:cs typeface="Arial"/>
              </a:rPr>
              <a:t>To </a:t>
            </a:r>
            <a:r>
              <a:rPr sz="3600" spc="65" dirty="0">
                <a:latin typeface="Arial"/>
                <a:cs typeface="Arial"/>
              </a:rPr>
              <a:t>get </a:t>
            </a:r>
            <a:r>
              <a:rPr sz="3600" dirty="0">
                <a:latin typeface="Arial"/>
                <a:cs typeface="Arial"/>
              </a:rPr>
              <a:t>the </a:t>
            </a:r>
            <a:r>
              <a:rPr sz="3600" spc="15" dirty="0">
                <a:latin typeface="Arial"/>
                <a:cs typeface="Arial"/>
              </a:rPr>
              <a:t>derivative </a:t>
            </a:r>
            <a:r>
              <a:rPr sz="3600" dirty="0">
                <a:latin typeface="Arial"/>
                <a:cs typeface="Arial"/>
              </a:rPr>
              <a:t>of the </a:t>
            </a:r>
            <a:r>
              <a:rPr sz="3600" spc="20" dirty="0">
                <a:latin typeface="Arial"/>
                <a:cs typeface="Arial"/>
              </a:rPr>
              <a:t>weights, </a:t>
            </a:r>
            <a:r>
              <a:rPr sz="3600" spc="-5" dirty="0">
                <a:latin typeface="Arial"/>
                <a:cs typeface="Arial"/>
              </a:rPr>
              <a:t>use </a:t>
            </a:r>
            <a:r>
              <a:rPr sz="3600" dirty="0">
                <a:latin typeface="Arial"/>
                <a:cs typeface="Arial"/>
              </a:rPr>
              <a:t>the </a:t>
            </a:r>
            <a:r>
              <a:rPr sz="3600" spc="35" dirty="0">
                <a:latin typeface="Arial"/>
                <a:cs typeface="Arial"/>
              </a:rPr>
              <a:t>chain </a:t>
            </a:r>
            <a:r>
              <a:rPr sz="3600" spc="-5" dirty="0">
                <a:latin typeface="Arial"/>
                <a:cs typeface="Arial"/>
              </a:rPr>
              <a:t>rule</a:t>
            </a:r>
            <a:r>
              <a:rPr sz="3600" spc="215" dirty="0">
                <a:latin typeface="Arial"/>
                <a:cs typeface="Arial"/>
              </a:rPr>
              <a:t> </a:t>
            </a:r>
            <a:r>
              <a:rPr sz="3600" spc="65" dirty="0">
                <a:latin typeface="Arial"/>
                <a:cs typeface="Arial"/>
              </a:rPr>
              <a:t>again!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600" b="1" spc="-5" dirty="0">
                <a:latin typeface="Arial"/>
                <a:cs typeface="Arial"/>
              </a:rPr>
              <a:t>Example: </a:t>
            </a:r>
            <a:r>
              <a:rPr sz="3600" spc="-5" dirty="0">
                <a:latin typeface="Arial"/>
                <a:cs typeface="Arial"/>
              </a:rPr>
              <a:t>2D </a:t>
            </a:r>
            <a:r>
              <a:rPr sz="3600" spc="20" dirty="0">
                <a:latin typeface="Arial"/>
                <a:cs typeface="Arial"/>
              </a:rPr>
              <a:t>weights, </a:t>
            </a:r>
            <a:r>
              <a:rPr sz="3600" spc="-5" dirty="0">
                <a:latin typeface="Arial"/>
                <a:cs typeface="Arial"/>
              </a:rPr>
              <a:t>1D </a:t>
            </a:r>
            <a:r>
              <a:rPr sz="3600" spc="35" dirty="0">
                <a:latin typeface="Arial"/>
                <a:cs typeface="Arial"/>
              </a:rPr>
              <a:t>bias, </a:t>
            </a:r>
            <a:r>
              <a:rPr sz="3600" spc="-5" dirty="0">
                <a:latin typeface="Arial"/>
                <a:cs typeface="Arial"/>
              </a:rPr>
              <a:t>1D </a:t>
            </a:r>
            <a:r>
              <a:rPr sz="3600" spc="65" dirty="0">
                <a:latin typeface="Arial"/>
                <a:cs typeface="Arial"/>
              </a:rPr>
              <a:t>hidden</a:t>
            </a:r>
            <a:r>
              <a:rPr sz="3600" dirty="0">
                <a:latin typeface="Arial"/>
                <a:cs typeface="Arial"/>
              </a:rPr>
              <a:t> </a:t>
            </a:r>
            <a:r>
              <a:rPr sz="3600" spc="15" dirty="0">
                <a:latin typeface="Arial"/>
                <a:cs typeface="Arial"/>
              </a:rPr>
              <a:t>activations:</a:t>
            </a:r>
            <a:endParaRPr sz="3600">
              <a:latin typeface="Arial"/>
              <a:cs typeface="Arial"/>
            </a:endParaRPr>
          </a:p>
          <a:p>
            <a:pPr marL="3300095">
              <a:lnSpc>
                <a:spcPct val="100000"/>
              </a:lnSpc>
              <a:spcBef>
                <a:spcPts val="1505"/>
              </a:spcBef>
            </a:pPr>
            <a:r>
              <a:rPr sz="4700" i="1" spc="-40" dirty="0">
                <a:latin typeface="Times New Roman"/>
                <a:cs typeface="Times New Roman"/>
              </a:rPr>
              <a:t>W</a:t>
            </a:r>
            <a:r>
              <a:rPr sz="4700" i="1" spc="-610" dirty="0">
                <a:latin typeface="Times New Roman"/>
                <a:cs typeface="Times New Roman"/>
              </a:rPr>
              <a:t> </a:t>
            </a:r>
            <a:r>
              <a:rPr sz="4700" spc="155" dirty="0">
                <a:latin typeface="Times New Roman"/>
                <a:cs typeface="Times New Roman"/>
              </a:rPr>
              <a:t>,</a:t>
            </a:r>
            <a:r>
              <a:rPr sz="4700" i="1" spc="155" dirty="0">
                <a:latin typeface="Times New Roman"/>
                <a:cs typeface="Times New Roman"/>
              </a:rPr>
              <a:t>b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27411" y="4041493"/>
            <a:ext cx="246379" cy="267335"/>
          </a:xfrm>
          <a:custGeom>
            <a:avLst/>
            <a:gdLst/>
            <a:ahLst/>
            <a:cxnLst/>
            <a:rect l="l" t="t" r="r" b="b"/>
            <a:pathLst>
              <a:path w="246379" h="267335">
                <a:moveTo>
                  <a:pt x="0" y="0"/>
                </a:moveTo>
                <a:lnTo>
                  <a:pt x="50787" y="31099"/>
                </a:lnTo>
                <a:lnTo>
                  <a:pt x="96253" y="63946"/>
                </a:lnTo>
                <a:lnTo>
                  <a:pt x="136399" y="98540"/>
                </a:lnTo>
                <a:lnTo>
                  <a:pt x="171224" y="134880"/>
                </a:lnTo>
                <a:lnTo>
                  <a:pt x="200729" y="172968"/>
                </a:lnTo>
                <a:lnTo>
                  <a:pt x="224913" y="212803"/>
                </a:lnTo>
                <a:lnTo>
                  <a:pt x="243776" y="254385"/>
                </a:lnTo>
                <a:lnTo>
                  <a:pt x="246309" y="266843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11453" y="4283745"/>
            <a:ext cx="120014" cy="132080"/>
          </a:xfrm>
          <a:custGeom>
            <a:avLst/>
            <a:gdLst/>
            <a:ahLst/>
            <a:cxnLst/>
            <a:rect l="l" t="t" r="r" b="b"/>
            <a:pathLst>
              <a:path w="120014" h="132079">
                <a:moveTo>
                  <a:pt x="119475" y="0"/>
                </a:moveTo>
                <a:lnTo>
                  <a:pt x="0" y="24290"/>
                </a:lnTo>
                <a:lnTo>
                  <a:pt x="84027" y="131621"/>
                </a:lnTo>
                <a:lnTo>
                  <a:pt x="1194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951200" y="4614068"/>
            <a:ext cx="2702560" cy="785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700" i="1" spc="-15" dirty="0">
                <a:latin typeface="Times New Roman"/>
                <a:cs typeface="Times New Roman"/>
              </a:rPr>
              <a:t>h </a:t>
            </a:r>
            <a:r>
              <a:rPr sz="4700" spc="-15" dirty="0">
                <a:latin typeface="Symbol"/>
                <a:cs typeface="Symbol"/>
              </a:rPr>
              <a:t></a:t>
            </a:r>
            <a:r>
              <a:rPr sz="4700" spc="-15" dirty="0">
                <a:latin typeface="Times New Roman"/>
                <a:cs typeface="Times New Roman"/>
              </a:rPr>
              <a:t> </a:t>
            </a:r>
            <a:r>
              <a:rPr sz="4700" i="1" spc="65" dirty="0">
                <a:latin typeface="Times New Roman"/>
                <a:cs typeface="Times New Roman"/>
              </a:rPr>
              <a:t>h</a:t>
            </a:r>
            <a:r>
              <a:rPr sz="4700" spc="65" dirty="0">
                <a:latin typeface="Times New Roman"/>
                <a:cs typeface="Times New Roman"/>
              </a:rPr>
              <a:t>(</a:t>
            </a:r>
            <a:r>
              <a:rPr sz="4700" i="1" spc="65" dirty="0">
                <a:latin typeface="Times New Roman"/>
                <a:cs typeface="Times New Roman"/>
              </a:rPr>
              <a:t>x</a:t>
            </a:r>
            <a:r>
              <a:rPr sz="4700" spc="65" dirty="0">
                <a:latin typeface="Times New Roman"/>
                <a:cs typeface="Times New Roman"/>
              </a:rPr>
              <a:t>;</a:t>
            </a:r>
            <a:r>
              <a:rPr sz="4700" i="1" spc="65" dirty="0">
                <a:latin typeface="Times New Roman"/>
                <a:cs typeface="Times New Roman"/>
              </a:rPr>
              <a:t>W</a:t>
            </a:r>
            <a:r>
              <a:rPr sz="4700" i="1" spc="-545" dirty="0">
                <a:latin typeface="Times New Roman"/>
                <a:cs typeface="Times New Roman"/>
              </a:rPr>
              <a:t> </a:t>
            </a:r>
            <a:r>
              <a:rPr sz="4700" spc="-10" dirty="0">
                <a:latin typeface="Times New Roman"/>
                <a:cs typeface="Times New Roman"/>
              </a:rPr>
              <a:t>)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08125" y="6873875"/>
            <a:ext cx="4458970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482215" algn="l"/>
                <a:tab pos="3479165" algn="l"/>
              </a:tabLst>
            </a:pPr>
            <a:r>
              <a:rPr sz="4800" spc="-200" dirty="0">
                <a:latin typeface="Symbol"/>
                <a:cs typeface="Symbol"/>
              </a:rPr>
              <a:t></a:t>
            </a:r>
            <a:r>
              <a:rPr sz="4800" i="1" spc="-90" dirty="0">
                <a:latin typeface="Times New Roman"/>
                <a:cs typeface="Times New Roman"/>
              </a:rPr>
              <a:t>W</a:t>
            </a:r>
            <a:r>
              <a:rPr sz="4125" i="1" spc="-30" baseline="-24242" dirty="0">
                <a:latin typeface="Times New Roman"/>
                <a:cs typeface="Times New Roman"/>
              </a:rPr>
              <a:t>i</a:t>
            </a:r>
            <a:r>
              <a:rPr sz="4125" i="1" spc="7" baseline="-24242" dirty="0">
                <a:latin typeface="Times New Roman"/>
                <a:cs typeface="Times New Roman"/>
              </a:rPr>
              <a:t>j</a:t>
            </a:r>
            <a:r>
              <a:rPr sz="4125" i="1" baseline="-24242" dirty="0">
                <a:latin typeface="Times New Roman"/>
                <a:cs typeface="Times New Roman"/>
              </a:rPr>
              <a:t>	</a:t>
            </a:r>
            <a:r>
              <a:rPr sz="4800" spc="100" dirty="0">
                <a:latin typeface="Symbol"/>
                <a:cs typeface="Symbol"/>
              </a:rPr>
              <a:t></a:t>
            </a:r>
            <a:r>
              <a:rPr sz="4800" i="1" spc="-75" dirty="0">
                <a:latin typeface="Times New Roman"/>
                <a:cs typeface="Times New Roman"/>
              </a:rPr>
              <a:t>h</a:t>
            </a:r>
            <a:r>
              <a:rPr sz="4125" i="1" spc="15" baseline="-24242" dirty="0">
                <a:latin typeface="Times New Roman"/>
                <a:cs typeface="Times New Roman"/>
              </a:rPr>
              <a:t>k</a:t>
            </a:r>
            <a:r>
              <a:rPr sz="4125" i="1" baseline="-24242" dirty="0">
                <a:latin typeface="Times New Roman"/>
                <a:cs typeface="Times New Roman"/>
              </a:rPr>
              <a:t>	</a:t>
            </a:r>
            <a:r>
              <a:rPr sz="4800" spc="-200" dirty="0">
                <a:latin typeface="Symbol"/>
                <a:cs typeface="Symbol"/>
              </a:rPr>
              <a:t></a:t>
            </a:r>
            <a:r>
              <a:rPr sz="4800" i="1" spc="-90" dirty="0">
                <a:latin typeface="Times New Roman"/>
                <a:cs typeface="Times New Roman"/>
              </a:rPr>
              <a:t>W</a:t>
            </a:r>
            <a:r>
              <a:rPr sz="4125" i="1" spc="-30" baseline="-24242" dirty="0">
                <a:latin typeface="Times New Roman"/>
                <a:cs typeface="Times New Roman"/>
              </a:rPr>
              <a:t>i</a:t>
            </a:r>
            <a:r>
              <a:rPr sz="4125" i="1" spc="7" baseline="-24242" dirty="0">
                <a:latin typeface="Times New Roman"/>
                <a:cs typeface="Times New Roman"/>
              </a:rPr>
              <a:t>j</a:t>
            </a:r>
            <a:endParaRPr sz="4125" baseline="-24242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953000" y="6858793"/>
            <a:ext cx="1100455" cy="0"/>
          </a:xfrm>
          <a:custGeom>
            <a:avLst/>
            <a:gdLst/>
            <a:ahLst/>
            <a:cxnLst/>
            <a:rect l="l" t="t" r="r" b="b"/>
            <a:pathLst>
              <a:path w="1100454">
                <a:moveTo>
                  <a:pt x="0" y="0"/>
                </a:moveTo>
                <a:lnTo>
                  <a:pt x="1100137" y="0"/>
                </a:lnTo>
              </a:path>
            </a:pathLst>
          </a:custGeom>
          <a:ln w="301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452812" y="7261225"/>
            <a:ext cx="182245" cy="450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50" i="1" spc="10" dirty="0">
                <a:latin typeface="Times New Roman"/>
                <a:cs typeface="Times New Roman"/>
              </a:rPr>
              <a:t>k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73200" y="5716587"/>
            <a:ext cx="4393565" cy="170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614420" algn="l"/>
              </a:tabLst>
            </a:pPr>
            <a:r>
              <a:rPr sz="4800" u="heavy" spc="385" dirty="0">
                <a:latin typeface="Times New Roman"/>
                <a:cs typeface="Times New Roman"/>
              </a:rPr>
              <a:t> </a:t>
            </a:r>
            <a:r>
              <a:rPr sz="4800" u="heavy" spc="300" dirty="0">
                <a:latin typeface="Symbol"/>
                <a:cs typeface="Symbol"/>
              </a:rPr>
              <a:t></a:t>
            </a:r>
            <a:r>
              <a:rPr sz="4800" i="1" u="heavy" dirty="0">
                <a:latin typeface="Times New Roman"/>
                <a:cs typeface="Times New Roman"/>
              </a:rPr>
              <a:t>L</a:t>
            </a:r>
            <a:r>
              <a:rPr sz="4800" i="1" u="heavy" spc="530" dirty="0">
                <a:latin typeface="Times New Roman"/>
                <a:cs typeface="Times New Roman"/>
              </a:rPr>
              <a:t> </a:t>
            </a:r>
            <a:r>
              <a:rPr sz="4800" i="1" spc="-15" dirty="0">
                <a:latin typeface="Times New Roman"/>
                <a:cs typeface="Times New Roman"/>
              </a:rPr>
              <a:t> </a:t>
            </a:r>
            <a:r>
              <a:rPr sz="7200" baseline="-35879" dirty="0">
                <a:latin typeface="Symbol"/>
                <a:cs typeface="Symbol"/>
              </a:rPr>
              <a:t></a:t>
            </a:r>
            <a:r>
              <a:rPr sz="7200" spc="-697" baseline="-35879" dirty="0">
                <a:latin typeface="Times New Roman"/>
                <a:cs typeface="Times New Roman"/>
              </a:rPr>
              <a:t> </a:t>
            </a:r>
            <a:r>
              <a:rPr sz="10800" spc="1087" baseline="-31250" dirty="0">
                <a:latin typeface="Symbol"/>
                <a:cs typeface="Symbol"/>
              </a:rPr>
              <a:t></a:t>
            </a:r>
            <a:r>
              <a:rPr sz="4800" u="heavy" spc="-400" dirty="0">
                <a:latin typeface="Times New Roman"/>
                <a:cs typeface="Times New Roman"/>
              </a:rPr>
              <a:t> </a:t>
            </a:r>
            <a:r>
              <a:rPr sz="4800" u="heavy" spc="300" dirty="0">
                <a:latin typeface="Symbol"/>
                <a:cs typeface="Symbol"/>
              </a:rPr>
              <a:t></a:t>
            </a:r>
            <a:r>
              <a:rPr sz="4800" i="1" u="heavy" dirty="0">
                <a:latin typeface="Times New Roman"/>
                <a:cs typeface="Times New Roman"/>
              </a:rPr>
              <a:t>L</a:t>
            </a:r>
            <a:r>
              <a:rPr sz="4800" i="1" dirty="0">
                <a:latin typeface="Times New Roman"/>
                <a:cs typeface="Times New Roman"/>
              </a:rPr>
              <a:t>	</a:t>
            </a:r>
            <a:r>
              <a:rPr sz="4800" spc="100" dirty="0">
                <a:latin typeface="Symbol"/>
                <a:cs typeface="Symbol"/>
              </a:rPr>
              <a:t></a:t>
            </a:r>
            <a:r>
              <a:rPr sz="4800" i="1" spc="-75" dirty="0">
                <a:latin typeface="Times New Roman"/>
                <a:cs typeface="Times New Roman"/>
              </a:rPr>
              <a:t>h</a:t>
            </a:r>
            <a:r>
              <a:rPr sz="4125" i="1" spc="15" baseline="-24242" dirty="0">
                <a:latin typeface="Times New Roman"/>
                <a:cs typeface="Times New Roman"/>
              </a:rPr>
              <a:t>k</a:t>
            </a:r>
            <a:endParaRPr sz="4125" baseline="-24242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273050"/>
            <a:ext cx="10982960" cy="1196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800" spc="-114" dirty="0"/>
              <a:t>What </a:t>
            </a:r>
            <a:r>
              <a:rPr sz="7800" spc="80" dirty="0"/>
              <a:t>about </a:t>
            </a:r>
            <a:r>
              <a:rPr sz="7800" spc="-5" dirty="0"/>
              <a:t>the</a:t>
            </a:r>
            <a:r>
              <a:rPr sz="7800" dirty="0"/>
              <a:t> </a:t>
            </a:r>
            <a:r>
              <a:rPr sz="7800" spc="-10" dirty="0"/>
              <a:t>weights?</a:t>
            </a:r>
            <a:endParaRPr sz="7800"/>
          </a:p>
        </p:txBody>
      </p:sp>
      <p:sp>
        <p:nvSpPr>
          <p:cNvPr id="3" name="object 3"/>
          <p:cNvSpPr txBox="1"/>
          <p:nvPr/>
        </p:nvSpPr>
        <p:spPr>
          <a:xfrm>
            <a:off x="2638742" y="4618990"/>
            <a:ext cx="289560" cy="751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10" dirty="0">
                <a:latin typeface="Times New Roman"/>
                <a:cs typeface="Times New Roman"/>
              </a:rPr>
              <a:t>x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58657" y="5063066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13601" y="5002107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19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589077" y="4612053"/>
            <a:ext cx="322580" cy="759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700" i="1" spc="-10" dirty="0">
                <a:latin typeface="Times New Roman"/>
                <a:cs typeface="Times New Roman"/>
              </a:rPr>
              <a:t>h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14878" y="5018616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69823" y="4957657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72283" y="4428066"/>
            <a:ext cx="2205990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321310" rIns="0" bIns="0" rtlCol="0">
            <a:spAutoFit/>
          </a:bodyPr>
          <a:lstStyle/>
          <a:p>
            <a:pPr marL="581660">
              <a:lnSpc>
                <a:spcPct val="100000"/>
              </a:lnSpc>
              <a:spcBef>
                <a:spcPts val="2530"/>
              </a:spcBef>
            </a:pPr>
            <a:r>
              <a:rPr sz="3200" spc="-5" dirty="0">
                <a:latin typeface="Arial"/>
                <a:cs typeface="Arial"/>
              </a:rPr>
              <a:t>Layer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2100" y="1803400"/>
            <a:ext cx="12426950" cy="2566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600" spc="-300" dirty="0">
                <a:latin typeface="Arial"/>
                <a:cs typeface="Arial"/>
              </a:rPr>
              <a:t>To </a:t>
            </a:r>
            <a:r>
              <a:rPr sz="3600" spc="65" dirty="0">
                <a:latin typeface="Arial"/>
                <a:cs typeface="Arial"/>
              </a:rPr>
              <a:t>get </a:t>
            </a:r>
            <a:r>
              <a:rPr sz="3600" dirty="0">
                <a:latin typeface="Arial"/>
                <a:cs typeface="Arial"/>
              </a:rPr>
              <a:t>the </a:t>
            </a:r>
            <a:r>
              <a:rPr sz="3600" spc="15" dirty="0">
                <a:latin typeface="Arial"/>
                <a:cs typeface="Arial"/>
              </a:rPr>
              <a:t>derivative </a:t>
            </a:r>
            <a:r>
              <a:rPr sz="3600" dirty="0">
                <a:latin typeface="Arial"/>
                <a:cs typeface="Arial"/>
              </a:rPr>
              <a:t>of the </a:t>
            </a:r>
            <a:r>
              <a:rPr sz="3600" spc="20" dirty="0">
                <a:latin typeface="Arial"/>
                <a:cs typeface="Arial"/>
              </a:rPr>
              <a:t>weights, </a:t>
            </a:r>
            <a:r>
              <a:rPr sz="3600" spc="-5" dirty="0">
                <a:latin typeface="Arial"/>
                <a:cs typeface="Arial"/>
              </a:rPr>
              <a:t>use </a:t>
            </a:r>
            <a:r>
              <a:rPr sz="3600" dirty="0">
                <a:latin typeface="Arial"/>
                <a:cs typeface="Arial"/>
              </a:rPr>
              <a:t>the </a:t>
            </a:r>
            <a:r>
              <a:rPr sz="3600" spc="35" dirty="0">
                <a:latin typeface="Arial"/>
                <a:cs typeface="Arial"/>
              </a:rPr>
              <a:t>chain </a:t>
            </a:r>
            <a:r>
              <a:rPr sz="3600" spc="-5" dirty="0">
                <a:latin typeface="Arial"/>
                <a:cs typeface="Arial"/>
              </a:rPr>
              <a:t>rule</a:t>
            </a:r>
            <a:r>
              <a:rPr sz="3600" spc="215" dirty="0">
                <a:latin typeface="Arial"/>
                <a:cs typeface="Arial"/>
              </a:rPr>
              <a:t> </a:t>
            </a:r>
            <a:r>
              <a:rPr sz="3600" spc="65" dirty="0">
                <a:latin typeface="Arial"/>
                <a:cs typeface="Arial"/>
              </a:rPr>
              <a:t>again!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600" b="1" spc="-5" dirty="0">
                <a:latin typeface="Arial"/>
                <a:cs typeface="Arial"/>
              </a:rPr>
              <a:t>Example: </a:t>
            </a:r>
            <a:r>
              <a:rPr sz="3600" spc="-5" dirty="0">
                <a:latin typeface="Arial"/>
                <a:cs typeface="Arial"/>
              </a:rPr>
              <a:t>2D </a:t>
            </a:r>
            <a:r>
              <a:rPr sz="3600" spc="20" dirty="0">
                <a:latin typeface="Arial"/>
                <a:cs typeface="Arial"/>
              </a:rPr>
              <a:t>weights, </a:t>
            </a:r>
            <a:r>
              <a:rPr sz="3600" spc="-5" dirty="0">
                <a:latin typeface="Arial"/>
                <a:cs typeface="Arial"/>
              </a:rPr>
              <a:t>1D </a:t>
            </a:r>
            <a:r>
              <a:rPr sz="3600" spc="35" dirty="0">
                <a:latin typeface="Arial"/>
                <a:cs typeface="Arial"/>
              </a:rPr>
              <a:t>bias, </a:t>
            </a:r>
            <a:r>
              <a:rPr sz="3600" spc="-5" dirty="0">
                <a:latin typeface="Arial"/>
                <a:cs typeface="Arial"/>
              </a:rPr>
              <a:t>1D </a:t>
            </a:r>
            <a:r>
              <a:rPr sz="3600" spc="65" dirty="0">
                <a:latin typeface="Arial"/>
                <a:cs typeface="Arial"/>
              </a:rPr>
              <a:t>hidden</a:t>
            </a:r>
            <a:r>
              <a:rPr sz="3600" dirty="0">
                <a:latin typeface="Arial"/>
                <a:cs typeface="Arial"/>
              </a:rPr>
              <a:t> </a:t>
            </a:r>
            <a:r>
              <a:rPr sz="3600" spc="15" dirty="0">
                <a:latin typeface="Arial"/>
                <a:cs typeface="Arial"/>
              </a:rPr>
              <a:t>activations:</a:t>
            </a:r>
            <a:endParaRPr sz="3600">
              <a:latin typeface="Arial"/>
              <a:cs typeface="Arial"/>
            </a:endParaRPr>
          </a:p>
          <a:p>
            <a:pPr marL="3300095">
              <a:lnSpc>
                <a:spcPct val="100000"/>
              </a:lnSpc>
              <a:spcBef>
                <a:spcPts val="1505"/>
              </a:spcBef>
            </a:pPr>
            <a:r>
              <a:rPr sz="4700" i="1" spc="-40" dirty="0">
                <a:latin typeface="Times New Roman"/>
                <a:cs typeface="Times New Roman"/>
              </a:rPr>
              <a:t>W</a:t>
            </a:r>
            <a:r>
              <a:rPr sz="4700" i="1" spc="-610" dirty="0">
                <a:latin typeface="Times New Roman"/>
                <a:cs typeface="Times New Roman"/>
              </a:rPr>
              <a:t> </a:t>
            </a:r>
            <a:r>
              <a:rPr sz="4700" spc="155" dirty="0">
                <a:latin typeface="Times New Roman"/>
                <a:cs typeface="Times New Roman"/>
              </a:rPr>
              <a:t>,</a:t>
            </a:r>
            <a:r>
              <a:rPr sz="4700" i="1" spc="155" dirty="0">
                <a:latin typeface="Times New Roman"/>
                <a:cs typeface="Times New Roman"/>
              </a:rPr>
              <a:t>b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27411" y="4041493"/>
            <a:ext cx="246379" cy="267335"/>
          </a:xfrm>
          <a:custGeom>
            <a:avLst/>
            <a:gdLst/>
            <a:ahLst/>
            <a:cxnLst/>
            <a:rect l="l" t="t" r="r" b="b"/>
            <a:pathLst>
              <a:path w="246379" h="267335">
                <a:moveTo>
                  <a:pt x="0" y="0"/>
                </a:moveTo>
                <a:lnTo>
                  <a:pt x="50787" y="31099"/>
                </a:lnTo>
                <a:lnTo>
                  <a:pt x="96253" y="63946"/>
                </a:lnTo>
                <a:lnTo>
                  <a:pt x="136399" y="98540"/>
                </a:lnTo>
                <a:lnTo>
                  <a:pt x="171224" y="134880"/>
                </a:lnTo>
                <a:lnTo>
                  <a:pt x="200729" y="172968"/>
                </a:lnTo>
                <a:lnTo>
                  <a:pt x="224913" y="212803"/>
                </a:lnTo>
                <a:lnTo>
                  <a:pt x="243776" y="254385"/>
                </a:lnTo>
                <a:lnTo>
                  <a:pt x="246309" y="266843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11453" y="4283745"/>
            <a:ext cx="120014" cy="132080"/>
          </a:xfrm>
          <a:custGeom>
            <a:avLst/>
            <a:gdLst/>
            <a:ahLst/>
            <a:cxnLst/>
            <a:rect l="l" t="t" r="r" b="b"/>
            <a:pathLst>
              <a:path w="120014" h="132079">
                <a:moveTo>
                  <a:pt x="119475" y="0"/>
                </a:moveTo>
                <a:lnTo>
                  <a:pt x="0" y="24290"/>
                </a:lnTo>
                <a:lnTo>
                  <a:pt x="84027" y="131621"/>
                </a:lnTo>
                <a:lnTo>
                  <a:pt x="1194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951200" y="4614068"/>
            <a:ext cx="2702560" cy="785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700" i="1" spc="-15" dirty="0">
                <a:latin typeface="Times New Roman"/>
                <a:cs typeface="Times New Roman"/>
              </a:rPr>
              <a:t>h </a:t>
            </a:r>
            <a:r>
              <a:rPr sz="4700" spc="-15" dirty="0">
                <a:latin typeface="Symbol"/>
                <a:cs typeface="Symbol"/>
              </a:rPr>
              <a:t></a:t>
            </a:r>
            <a:r>
              <a:rPr sz="4700" spc="-15" dirty="0">
                <a:latin typeface="Times New Roman"/>
                <a:cs typeface="Times New Roman"/>
              </a:rPr>
              <a:t> </a:t>
            </a:r>
            <a:r>
              <a:rPr sz="4700" i="1" spc="65" dirty="0">
                <a:latin typeface="Times New Roman"/>
                <a:cs typeface="Times New Roman"/>
              </a:rPr>
              <a:t>h</a:t>
            </a:r>
            <a:r>
              <a:rPr sz="4700" spc="65" dirty="0">
                <a:latin typeface="Times New Roman"/>
                <a:cs typeface="Times New Roman"/>
              </a:rPr>
              <a:t>(</a:t>
            </a:r>
            <a:r>
              <a:rPr sz="4700" i="1" spc="65" dirty="0">
                <a:latin typeface="Times New Roman"/>
                <a:cs typeface="Times New Roman"/>
              </a:rPr>
              <a:t>x</a:t>
            </a:r>
            <a:r>
              <a:rPr sz="4700" spc="65" dirty="0">
                <a:latin typeface="Times New Roman"/>
                <a:cs typeface="Times New Roman"/>
              </a:rPr>
              <a:t>;</a:t>
            </a:r>
            <a:r>
              <a:rPr sz="4700" i="1" spc="65" dirty="0">
                <a:latin typeface="Times New Roman"/>
                <a:cs typeface="Times New Roman"/>
              </a:rPr>
              <a:t>W</a:t>
            </a:r>
            <a:r>
              <a:rPr sz="4700" i="1" spc="-545" dirty="0">
                <a:latin typeface="Times New Roman"/>
                <a:cs typeface="Times New Roman"/>
              </a:rPr>
              <a:t> </a:t>
            </a:r>
            <a:r>
              <a:rPr sz="4700" spc="-10" dirty="0">
                <a:latin typeface="Times New Roman"/>
                <a:cs typeface="Times New Roman"/>
              </a:rPr>
              <a:t>)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08125" y="6873875"/>
            <a:ext cx="4458970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482215" algn="l"/>
                <a:tab pos="3479165" algn="l"/>
              </a:tabLst>
            </a:pPr>
            <a:r>
              <a:rPr sz="4800" spc="-200" dirty="0">
                <a:latin typeface="Symbol"/>
                <a:cs typeface="Symbol"/>
              </a:rPr>
              <a:t></a:t>
            </a:r>
            <a:r>
              <a:rPr sz="4800" i="1" spc="-90" dirty="0">
                <a:latin typeface="Times New Roman"/>
                <a:cs typeface="Times New Roman"/>
              </a:rPr>
              <a:t>W</a:t>
            </a:r>
            <a:r>
              <a:rPr sz="4125" i="1" spc="-30" baseline="-24242" dirty="0">
                <a:latin typeface="Times New Roman"/>
                <a:cs typeface="Times New Roman"/>
              </a:rPr>
              <a:t>i</a:t>
            </a:r>
            <a:r>
              <a:rPr sz="4125" i="1" spc="7" baseline="-24242" dirty="0">
                <a:latin typeface="Times New Roman"/>
                <a:cs typeface="Times New Roman"/>
              </a:rPr>
              <a:t>j</a:t>
            </a:r>
            <a:r>
              <a:rPr sz="4125" i="1" baseline="-24242" dirty="0">
                <a:latin typeface="Times New Roman"/>
                <a:cs typeface="Times New Roman"/>
              </a:rPr>
              <a:t>	</a:t>
            </a:r>
            <a:r>
              <a:rPr sz="4800" spc="100" dirty="0">
                <a:latin typeface="Symbol"/>
                <a:cs typeface="Symbol"/>
              </a:rPr>
              <a:t></a:t>
            </a:r>
            <a:r>
              <a:rPr sz="4800" i="1" spc="-75" dirty="0">
                <a:latin typeface="Times New Roman"/>
                <a:cs typeface="Times New Roman"/>
              </a:rPr>
              <a:t>h</a:t>
            </a:r>
            <a:r>
              <a:rPr sz="4125" i="1" spc="15" baseline="-24242" dirty="0">
                <a:latin typeface="Times New Roman"/>
                <a:cs typeface="Times New Roman"/>
              </a:rPr>
              <a:t>k</a:t>
            </a:r>
            <a:r>
              <a:rPr sz="4125" i="1" baseline="-24242" dirty="0">
                <a:latin typeface="Times New Roman"/>
                <a:cs typeface="Times New Roman"/>
              </a:rPr>
              <a:t>	</a:t>
            </a:r>
            <a:r>
              <a:rPr sz="4800" spc="-200" dirty="0">
                <a:latin typeface="Symbol"/>
                <a:cs typeface="Symbol"/>
              </a:rPr>
              <a:t></a:t>
            </a:r>
            <a:r>
              <a:rPr sz="4800" i="1" spc="-90" dirty="0">
                <a:latin typeface="Times New Roman"/>
                <a:cs typeface="Times New Roman"/>
              </a:rPr>
              <a:t>W</a:t>
            </a:r>
            <a:r>
              <a:rPr sz="4125" i="1" spc="-30" baseline="-24242" dirty="0">
                <a:latin typeface="Times New Roman"/>
                <a:cs typeface="Times New Roman"/>
              </a:rPr>
              <a:t>i</a:t>
            </a:r>
            <a:r>
              <a:rPr sz="4125" i="1" spc="7" baseline="-24242" dirty="0">
                <a:latin typeface="Times New Roman"/>
                <a:cs typeface="Times New Roman"/>
              </a:rPr>
              <a:t>j</a:t>
            </a:r>
            <a:endParaRPr sz="4125" baseline="-24242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953000" y="6858793"/>
            <a:ext cx="1100455" cy="0"/>
          </a:xfrm>
          <a:custGeom>
            <a:avLst/>
            <a:gdLst/>
            <a:ahLst/>
            <a:cxnLst/>
            <a:rect l="l" t="t" r="r" b="b"/>
            <a:pathLst>
              <a:path w="1100454">
                <a:moveTo>
                  <a:pt x="0" y="0"/>
                </a:moveTo>
                <a:lnTo>
                  <a:pt x="1100137" y="0"/>
                </a:lnTo>
              </a:path>
            </a:pathLst>
          </a:custGeom>
          <a:ln w="301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452812" y="7261225"/>
            <a:ext cx="182245" cy="450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50" i="1" spc="10" dirty="0">
                <a:latin typeface="Times New Roman"/>
                <a:cs typeface="Times New Roman"/>
              </a:rPr>
              <a:t>k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73200" y="5716587"/>
            <a:ext cx="4393565" cy="170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614420" algn="l"/>
              </a:tabLst>
            </a:pPr>
            <a:r>
              <a:rPr sz="4800" u="heavy" spc="385" dirty="0">
                <a:latin typeface="Times New Roman"/>
                <a:cs typeface="Times New Roman"/>
              </a:rPr>
              <a:t> </a:t>
            </a:r>
            <a:r>
              <a:rPr sz="4800" u="heavy" spc="300" dirty="0">
                <a:latin typeface="Symbol"/>
                <a:cs typeface="Symbol"/>
              </a:rPr>
              <a:t></a:t>
            </a:r>
            <a:r>
              <a:rPr sz="4800" i="1" u="heavy" dirty="0">
                <a:latin typeface="Times New Roman"/>
                <a:cs typeface="Times New Roman"/>
              </a:rPr>
              <a:t>L</a:t>
            </a:r>
            <a:r>
              <a:rPr sz="4800" i="1" u="heavy" spc="530" dirty="0">
                <a:latin typeface="Times New Roman"/>
                <a:cs typeface="Times New Roman"/>
              </a:rPr>
              <a:t> </a:t>
            </a:r>
            <a:r>
              <a:rPr sz="4800" i="1" spc="-15" dirty="0">
                <a:latin typeface="Times New Roman"/>
                <a:cs typeface="Times New Roman"/>
              </a:rPr>
              <a:t> </a:t>
            </a:r>
            <a:r>
              <a:rPr sz="7200" baseline="-35879" dirty="0">
                <a:latin typeface="Symbol"/>
                <a:cs typeface="Symbol"/>
              </a:rPr>
              <a:t></a:t>
            </a:r>
            <a:r>
              <a:rPr sz="7200" spc="-697" baseline="-35879" dirty="0">
                <a:latin typeface="Times New Roman"/>
                <a:cs typeface="Times New Roman"/>
              </a:rPr>
              <a:t> </a:t>
            </a:r>
            <a:r>
              <a:rPr sz="10800" spc="1087" baseline="-31250" dirty="0">
                <a:latin typeface="Symbol"/>
                <a:cs typeface="Symbol"/>
              </a:rPr>
              <a:t></a:t>
            </a:r>
            <a:r>
              <a:rPr sz="4800" u="heavy" spc="-400" dirty="0">
                <a:latin typeface="Times New Roman"/>
                <a:cs typeface="Times New Roman"/>
              </a:rPr>
              <a:t> </a:t>
            </a:r>
            <a:r>
              <a:rPr sz="4800" u="heavy" spc="300" dirty="0">
                <a:latin typeface="Symbol"/>
                <a:cs typeface="Symbol"/>
              </a:rPr>
              <a:t></a:t>
            </a:r>
            <a:r>
              <a:rPr sz="4800" i="1" u="heavy" dirty="0">
                <a:latin typeface="Times New Roman"/>
                <a:cs typeface="Times New Roman"/>
              </a:rPr>
              <a:t>L</a:t>
            </a:r>
            <a:r>
              <a:rPr sz="4800" i="1" dirty="0">
                <a:latin typeface="Times New Roman"/>
                <a:cs typeface="Times New Roman"/>
              </a:rPr>
              <a:t>	</a:t>
            </a:r>
            <a:r>
              <a:rPr sz="4800" spc="100" dirty="0">
                <a:latin typeface="Symbol"/>
                <a:cs typeface="Symbol"/>
              </a:rPr>
              <a:t></a:t>
            </a:r>
            <a:r>
              <a:rPr sz="4800" i="1" spc="-75" dirty="0">
                <a:latin typeface="Times New Roman"/>
                <a:cs typeface="Times New Roman"/>
              </a:rPr>
              <a:t>h</a:t>
            </a:r>
            <a:r>
              <a:rPr sz="4125" i="1" spc="15" baseline="-24242" dirty="0">
                <a:latin typeface="Times New Roman"/>
                <a:cs typeface="Times New Roman"/>
              </a:rPr>
              <a:t>k</a:t>
            </a:r>
            <a:endParaRPr sz="4125" baseline="-24242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67625" y="6873875"/>
            <a:ext cx="3927475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190115" algn="l"/>
                <a:tab pos="3233420" algn="l"/>
              </a:tabLst>
            </a:pPr>
            <a:r>
              <a:rPr sz="4800" dirty="0">
                <a:latin typeface="Symbol"/>
                <a:cs typeface="Symbol"/>
              </a:rPr>
              <a:t></a:t>
            </a:r>
            <a:r>
              <a:rPr sz="4800" i="1" spc="-190" dirty="0">
                <a:latin typeface="Times New Roman"/>
                <a:cs typeface="Times New Roman"/>
              </a:rPr>
              <a:t>b</a:t>
            </a:r>
            <a:r>
              <a:rPr sz="4125" i="1" spc="7" baseline="-24242" dirty="0">
                <a:latin typeface="Times New Roman"/>
                <a:cs typeface="Times New Roman"/>
              </a:rPr>
              <a:t>i</a:t>
            </a:r>
            <a:r>
              <a:rPr sz="4125" i="1" baseline="-24242" dirty="0">
                <a:latin typeface="Times New Roman"/>
                <a:cs typeface="Times New Roman"/>
              </a:rPr>
              <a:t>	</a:t>
            </a:r>
            <a:r>
              <a:rPr sz="4800" spc="100" dirty="0">
                <a:latin typeface="Symbol"/>
                <a:cs typeface="Symbol"/>
              </a:rPr>
              <a:t></a:t>
            </a:r>
            <a:r>
              <a:rPr sz="4800" i="1" spc="-75" dirty="0">
                <a:latin typeface="Times New Roman"/>
                <a:cs typeface="Times New Roman"/>
              </a:rPr>
              <a:t>h</a:t>
            </a:r>
            <a:r>
              <a:rPr sz="4125" i="1" spc="15" baseline="-24242" dirty="0">
                <a:latin typeface="Times New Roman"/>
                <a:cs typeface="Times New Roman"/>
              </a:rPr>
              <a:t>k</a:t>
            </a:r>
            <a:r>
              <a:rPr sz="4125" i="1" baseline="-24242" dirty="0">
                <a:latin typeface="Times New Roman"/>
                <a:cs typeface="Times New Roman"/>
              </a:rPr>
              <a:t>	</a:t>
            </a:r>
            <a:r>
              <a:rPr sz="4800" dirty="0">
                <a:latin typeface="Symbol"/>
                <a:cs typeface="Symbol"/>
              </a:rPr>
              <a:t></a:t>
            </a:r>
            <a:r>
              <a:rPr sz="4800" i="1" spc="-190" dirty="0">
                <a:latin typeface="Times New Roman"/>
                <a:cs typeface="Times New Roman"/>
              </a:rPr>
              <a:t>b</a:t>
            </a:r>
            <a:r>
              <a:rPr sz="4125" i="1" spc="7" baseline="-24242" dirty="0">
                <a:latin typeface="Times New Roman"/>
                <a:cs typeface="Times New Roman"/>
              </a:rPr>
              <a:t>i</a:t>
            </a:r>
            <a:endParaRPr sz="4125" baseline="-24242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820400" y="6858793"/>
            <a:ext cx="900430" cy="0"/>
          </a:xfrm>
          <a:custGeom>
            <a:avLst/>
            <a:gdLst/>
            <a:ahLst/>
            <a:cxnLst/>
            <a:rect l="l" t="t" r="r" b="b"/>
            <a:pathLst>
              <a:path w="900429">
                <a:moveTo>
                  <a:pt x="0" y="0"/>
                </a:moveTo>
                <a:lnTo>
                  <a:pt x="900112" y="0"/>
                </a:lnTo>
              </a:path>
            </a:pathLst>
          </a:custGeom>
          <a:ln w="301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320212" y="7261225"/>
            <a:ext cx="182245" cy="450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50" i="1" spc="10" dirty="0">
                <a:latin typeface="Times New Roman"/>
                <a:cs typeface="Times New Roman"/>
              </a:rPr>
              <a:t>k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688262" y="5716587"/>
            <a:ext cx="3945890" cy="170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166745" algn="l"/>
              </a:tabLst>
            </a:pPr>
            <a:r>
              <a:rPr sz="4800" u="heavy" spc="300" dirty="0">
                <a:latin typeface="Symbol"/>
                <a:cs typeface="Symbol"/>
              </a:rPr>
              <a:t></a:t>
            </a:r>
            <a:r>
              <a:rPr sz="4800" i="1" u="heavy" dirty="0">
                <a:latin typeface="Times New Roman"/>
                <a:cs typeface="Times New Roman"/>
              </a:rPr>
              <a:t>L</a:t>
            </a:r>
            <a:r>
              <a:rPr sz="4800" i="1" spc="565" dirty="0">
                <a:latin typeface="Times New Roman"/>
                <a:cs typeface="Times New Roman"/>
              </a:rPr>
              <a:t> </a:t>
            </a:r>
            <a:r>
              <a:rPr sz="7200" baseline="-35879" dirty="0">
                <a:latin typeface="Symbol"/>
                <a:cs typeface="Symbol"/>
              </a:rPr>
              <a:t></a:t>
            </a:r>
            <a:r>
              <a:rPr sz="7200" spc="-697" baseline="-35879" dirty="0">
                <a:latin typeface="Times New Roman"/>
                <a:cs typeface="Times New Roman"/>
              </a:rPr>
              <a:t> </a:t>
            </a:r>
            <a:r>
              <a:rPr sz="10800" spc="1087" baseline="-31250" dirty="0">
                <a:latin typeface="Symbol"/>
                <a:cs typeface="Symbol"/>
              </a:rPr>
              <a:t></a:t>
            </a:r>
            <a:r>
              <a:rPr sz="4800" u="heavy" spc="-400" dirty="0">
                <a:latin typeface="Times New Roman"/>
                <a:cs typeface="Times New Roman"/>
              </a:rPr>
              <a:t> </a:t>
            </a:r>
            <a:r>
              <a:rPr sz="4800" u="heavy" spc="300" dirty="0">
                <a:latin typeface="Symbol"/>
                <a:cs typeface="Symbol"/>
              </a:rPr>
              <a:t></a:t>
            </a:r>
            <a:r>
              <a:rPr sz="4800" i="1" u="heavy" dirty="0">
                <a:latin typeface="Times New Roman"/>
                <a:cs typeface="Times New Roman"/>
              </a:rPr>
              <a:t>L</a:t>
            </a:r>
            <a:r>
              <a:rPr sz="4800" i="1" dirty="0">
                <a:latin typeface="Times New Roman"/>
                <a:cs typeface="Times New Roman"/>
              </a:rPr>
              <a:t>	</a:t>
            </a:r>
            <a:r>
              <a:rPr sz="4800" spc="100" dirty="0">
                <a:latin typeface="Symbol"/>
                <a:cs typeface="Symbol"/>
              </a:rPr>
              <a:t></a:t>
            </a:r>
            <a:r>
              <a:rPr sz="4800" i="1" spc="-75" dirty="0">
                <a:latin typeface="Times New Roman"/>
                <a:cs typeface="Times New Roman"/>
              </a:rPr>
              <a:t>h</a:t>
            </a:r>
            <a:r>
              <a:rPr sz="4125" i="1" spc="15" baseline="-24242" dirty="0">
                <a:latin typeface="Times New Roman"/>
                <a:cs typeface="Times New Roman"/>
              </a:rPr>
              <a:t>k</a:t>
            </a:r>
            <a:endParaRPr sz="4125" baseline="-24242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273050"/>
            <a:ext cx="10982960" cy="1196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800" spc="-114" dirty="0"/>
              <a:t>What </a:t>
            </a:r>
            <a:r>
              <a:rPr sz="7800" spc="80" dirty="0"/>
              <a:t>about </a:t>
            </a:r>
            <a:r>
              <a:rPr sz="7800" spc="-5" dirty="0"/>
              <a:t>the</a:t>
            </a:r>
            <a:r>
              <a:rPr sz="7800" dirty="0"/>
              <a:t> </a:t>
            </a:r>
            <a:r>
              <a:rPr sz="7800" spc="-10" dirty="0"/>
              <a:t>weights?</a:t>
            </a:r>
            <a:endParaRPr sz="7800"/>
          </a:p>
        </p:txBody>
      </p:sp>
      <p:sp>
        <p:nvSpPr>
          <p:cNvPr id="3" name="object 3"/>
          <p:cNvSpPr txBox="1"/>
          <p:nvPr/>
        </p:nvSpPr>
        <p:spPr>
          <a:xfrm>
            <a:off x="2638742" y="4618990"/>
            <a:ext cx="289560" cy="751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10" dirty="0">
                <a:latin typeface="Times New Roman"/>
                <a:cs typeface="Times New Roman"/>
              </a:rPr>
              <a:t>x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58657" y="5063066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13601" y="5002107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19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589077" y="4612053"/>
            <a:ext cx="322580" cy="759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700" i="1" spc="-10" dirty="0">
                <a:latin typeface="Times New Roman"/>
                <a:cs typeface="Times New Roman"/>
              </a:rPr>
              <a:t>h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14878" y="5018616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69823" y="4957657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72283" y="4428066"/>
            <a:ext cx="2205990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321310" rIns="0" bIns="0" rtlCol="0">
            <a:spAutoFit/>
          </a:bodyPr>
          <a:lstStyle/>
          <a:p>
            <a:pPr marL="581660">
              <a:lnSpc>
                <a:spcPct val="100000"/>
              </a:lnSpc>
              <a:spcBef>
                <a:spcPts val="2530"/>
              </a:spcBef>
            </a:pPr>
            <a:r>
              <a:rPr sz="3200" spc="-5" dirty="0">
                <a:latin typeface="Arial"/>
                <a:cs typeface="Arial"/>
              </a:rPr>
              <a:t>Layer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2100" y="1803400"/>
            <a:ext cx="12426950" cy="2566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600" spc="-300" dirty="0">
                <a:latin typeface="Arial"/>
                <a:cs typeface="Arial"/>
              </a:rPr>
              <a:t>To </a:t>
            </a:r>
            <a:r>
              <a:rPr sz="3600" spc="65" dirty="0">
                <a:latin typeface="Arial"/>
                <a:cs typeface="Arial"/>
              </a:rPr>
              <a:t>get </a:t>
            </a:r>
            <a:r>
              <a:rPr sz="3600" dirty="0">
                <a:latin typeface="Arial"/>
                <a:cs typeface="Arial"/>
              </a:rPr>
              <a:t>the </a:t>
            </a:r>
            <a:r>
              <a:rPr sz="3600" spc="15" dirty="0">
                <a:latin typeface="Arial"/>
                <a:cs typeface="Arial"/>
              </a:rPr>
              <a:t>derivative </a:t>
            </a:r>
            <a:r>
              <a:rPr sz="3600" dirty="0">
                <a:latin typeface="Arial"/>
                <a:cs typeface="Arial"/>
              </a:rPr>
              <a:t>of the </a:t>
            </a:r>
            <a:r>
              <a:rPr sz="3600" spc="20" dirty="0">
                <a:latin typeface="Arial"/>
                <a:cs typeface="Arial"/>
              </a:rPr>
              <a:t>weights, </a:t>
            </a:r>
            <a:r>
              <a:rPr sz="3600" spc="-5" dirty="0">
                <a:latin typeface="Arial"/>
                <a:cs typeface="Arial"/>
              </a:rPr>
              <a:t>use </a:t>
            </a:r>
            <a:r>
              <a:rPr sz="3600" dirty="0">
                <a:latin typeface="Arial"/>
                <a:cs typeface="Arial"/>
              </a:rPr>
              <a:t>the </a:t>
            </a:r>
            <a:r>
              <a:rPr sz="3600" spc="35" dirty="0">
                <a:latin typeface="Arial"/>
                <a:cs typeface="Arial"/>
              </a:rPr>
              <a:t>chain </a:t>
            </a:r>
            <a:r>
              <a:rPr sz="3600" spc="-5" dirty="0">
                <a:latin typeface="Arial"/>
                <a:cs typeface="Arial"/>
              </a:rPr>
              <a:t>rule</a:t>
            </a:r>
            <a:r>
              <a:rPr sz="3600" spc="215" dirty="0">
                <a:latin typeface="Arial"/>
                <a:cs typeface="Arial"/>
              </a:rPr>
              <a:t> </a:t>
            </a:r>
            <a:r>
              <a:rPr sz="3600" spc="65" dirty="0">
                <a:latin typeface="Arial"/>
                <a:cs typeface="Arial"/>
              </a:rPr>
              <a:t>again!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600" b="1" spc="-5" dirty="0">
                <a:latin typeface="Arial"/>
                <a:cs typeface="Arial"/>
              </a:rPr>
              <a:t>Example: </a:t>
            </a:r>
            <a:r>
              <a:rPr sz="3600" spc="-5" dirty="0">
                <a:latin typeface="Arial"/>
                <a:cs typeface="Arial"/>
              </a:rPr>
              <a:t>2D </a:t>
            </a:r>
            <a:r>
              <a:rPr sz="3600" spc="20" dirty="0">
                <a:latin typeface="Arial"/>
                <a:cs typeface="Arial"/>
              </a:rPr>
              <a:t>weights, </a:t>
            </a:r>
            <a:r>
              <a:rPr sz="3600" spc="-5" dirty="0">
                <a:latin typeface="Arial"/>
                <a:cs typeface="Arial"/>
              </a:rPr>
              <a:t>1D </a:t>
            </a:r>
            <a:r>
              <a:rPr sz="3600" spc="35" dirty="0">
                <a:latin typeface="Arial"/>
                <a:cs typeface="Arial"/>
              </a:rPr>
              <a:t>bias, </a:t>
            </a:r>
            <a:r>
              <a:rPr sz="3600" spc="-5" dirty="0">
                <a:latin typeface="Arial"/>
                <a:cs typeface="Arial"/>
              </a:rPr>
              <a:t>1D </a:t>
            </a:r>
            <a:r>
              <a:rPr sz="3600" spc="65" dirty="0">
                <a:latin typeface="Arial"/>
                <a:cs typeface="Arial"/>
              </a:rPr>
              <a:t>hidden</a:t>
            </a:r>
            <a:r>
              <a:rPr sz="3600" dirty="0">
                <a:latin typeface="Arial"/>
                <a:cs typeface="Arial"/>
              </a:rPr>
              <a:t> </a:t>
            </a:r>
            <a:r>
              <a:rPr sz="3600" spc="15" dirty="0">
                <a:latin typeface="Arial"/>
                <a:cs typeface="Arial"/>
              </a:rPr>
              <a:t>activations:</a:t>
            </a:r>
            <a:endParaRPr sz="3600">
              <a:latin typeface="Arial"/>
              <a:cs typeface="Arial"/>
            </a:endParaRPr>
          </a:p>
          <a:p>
            <a:pPr marL="3300095">
              <a:lnSpc>
                <a:spcPct val="100000"/>
              </a:lnSpc>
              <a:spcBef>
                <a:spcPts val="1505"/>
              </a:spcBef>
            </a:pPr>
            <a:r>
              <a:rPr sz="4700" i="1" spc="-40" dirty="0">
                <a:latin typeface="Times New Roman"/>
                <a:cs typeface="Times New Roman"/>
              </a:rPr>
              <a:t>W</a:t>
            </a:r>
            <a:r>
              <a:rPr sz="4700" i="1" spc="-610" dirty="0">
                <a:latin typeface="Times New Roman"/>
                <a:cs typeface="Times New Roman"/>
              </a:rPr>
              <a:t> </a:t>
            </a:r>
            <a:r>
              <a:rPr sz="4700" spc="155" dirty="0">
                <a:latin typeface="Times New Roman"/>
                <a:cs typeface="Times New Roman"/>
              </a:rPr>
              <a:t>,</a:t>
            </a:r>
            <a:r>
              <a:rPr sz="4700" i="1" spc="155" dirty="0">
                <a:latin typeface="Times New Roman"/>
                <a:cs typeface="Times New Roman"/>
              </a:rPr>
              <a:t>b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27411" y="4041493"/>
            <a:ext cx="246379" cy="267335"/>
          </a:xfrm>
          <a:custGeom>
            <a:avLst/>
            <a:gdLst/>
            <a:ahLst/>
            <a:cxnLst/>
            <a:rect l="l" t="t" r="r" b="b"/>
            <a:pathLst>
              <a:path w="246379" h="267335">
                <a:moveTo>
                  <a:pt x="0" y="0"/>
                </a:moveTo>
                <a:lnTo>
                  <a:pt x="50787" y="31099"/>
                </a:lnTo>
                <a:lnTo>
                  <a:pt x="96253" y="63946"/>
                </a:lnTo>
                <a:lnTo>
                  <a:pt x="136399" y="98540"/>
                </a:lnTo>
                <a:lnTo>
                  <a:pt x="171224" y="134880"/>
                </a:lnTo>
                <a:lnTo>
                  <a:pt x="200729" y="172968"/>
                </a:lnTo>
                <a:lnTo>
                  <a:pt x="224913" y="212803"/>
                </a:lnTo>
                <a:lnTo>
                  <a:pt x="243776" y="254385"/>
                </a:lnTo>
                <a:lnTo>
                  <a:pt x="246309" y="266843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11453" y="4283745"/>
            <a:ext cx="120014" cy="132080"/>
          </a:xfrm>
          <a:custGeom>
            <a:avLst/>
            <a:gdLst/>
            <a:ahLst/>
            <a:cxnLst/>
            <a:rect l="l" t="t" r="r" b="b"/>
            <a:pathLst>
              <a:path w="120014" h="132079">
                <a:moveTo>
                  <a:pt x="119475" y="0"/>
                </a:moveTo>
                <a:lnTo>
                  <a:pt x="0" y="24290"/>
                </a:lnTo>
                <a:lnTo>
                  <a:pt x="84027" y="131621"/>
                </a:lnTo>
                <a:lnTo>
                  <a:pt x="1194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951200" y="4614068"/>
            <a:ext cx="2702560" cy="785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700" i="1" spc="-15" dirty="0">
                <a:latin typeface="Times New Roman"/>
                <a:cs typeface="Times New Roman"/>
              </a:rPr>
              <a:t>h </a:t>
            </a:r>
            <a:r>
              <a:rPr sz="4700" spc="-15" dirty="0">
                <a:latin typeface="Symbol"/>
                <a:cs typeface="Symbol"/>
              </a:rPr>
              <a:t></a:t>
            </a:r>
            <a:r>
              <a:rPr sz="4700" spc="-15" dirty="0">
                <a:latin typeface="Times New Roman"/>
                <a:cs typeface="Times New Roman"/>
              </a:rPr>
              <a:t> </a:t>
            </a:r>
            <a:r>
              <a:rPr sz="4700" i="1" spc="65" dirty="0">
                <a:latin typeface="Times New Roman"/>
                <a:cs typeface="Times New Roman"/>
              </a:rPr>
              <a:t>h</a:t>
            </a:r>
            <a:r>
              <a:rPr sz="4700" spc="65" dirty="0">
                <a:latin typeface="Times New Roman"/>
                <a:cs typeface="Times New Roman"/>
              </a:rPr>
              <a:t>(</a:t>
            </a:r>
            <a:r>
              <a:rPr sz="4700" i="1" spc="65" dirty="0">
                <a:latin typeface="Times New Roman"/>
                <a:cs typeface="Times New Roman"/>
              </a:rPr>
              <a:t>x</a:t>
            </a:r>
            <a:r>
              <a:rPr sz="4700" spc="65" dirty="0">
                <a:latin typeface="Times New Roman"/>
                <a:cs typeface="Times New Roman"/>
              </a:rPr>
              <a:t>;</a:t>
            </a:r>
            <a:r>
              <a:rPr sz="4700" i="1" spc="65" dirty="0">
                <a:latin typeface="Times New Roman"/>
                <a:cs typeface="Times New Roman"/>
              </a:rPr>
              <a:t>W</a:t>
            </a:r>
            <a:r>
              <a:rPr sz="4700" i="1" spc="-545" dirty="0">
                <a:latin typeface="Times New Roman"/>
                <a:cs typeface="Times New Roman"/>
              </a:rPr>
              <a:t> </a:t>
            </a:r>
            <a:r>
              <a:rPr sz="4700" spc="-10" dirty="0">
                <a:latin typeface="Times New Roman"/>
                <a:cs typeface="Times New Roman"/>
              </a:rPr>
              <a:t>)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953000" y="6858793"/>
            <a:ext cx="1100455" cy="0"/>
          </a:xfrm>
          <a:custGeom>
            <a:avLst/>
            <a:gdLst/>
            <a:ahLst/>
            <a:cxnLst/>
            <a:rect l="l" t="t" r="r" b="b"/>
            <a:pathLst>
              <a:path w="1100454">
                <a:moveTo>
                  <a:pt x="0" y="0"/>
                </a:moveTo>
                <a:lnTo>
                  <a:pt x="1100137" y="0"/>
                </a:lnTo>
              </a:path>
            </a:pathLst>
          </a:custGeom>
          <a:ln w="301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473200" y="5716587"/>
            <a:ext cx="4393565" cy="170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614420" algn="l"/>
              </a:tabLst>
            </a:pPr>
            <a:r>
              <a:rPr sz="4800" u="heavy" spc="385" dirty="0">
                <a:latin typeface="Times New Roman"/>
                <a:cs typeface="Times New Roman"/>
              </a:rPr>
              <a:t> </a:t>
            </a:r>
            <a:r>
              <a:rPr sz="4800" u="heavy" spc="300" dirty="0">
                <a:latin typeface="Symbol"/>
                <a:cs typeface="Symbol"/>
              </a:rPr>
              <a:t></a:t>
            </a:r>
            <a:r>
              <a:rPr sz="4800" i="1" u="heavy" dirty="0">
                <a:latin typeface="Times New Roman"/>
                <a:cs typeface="Times New Roman"/>
              </a:rPr>
              <a:t>L</a:t>
            </a:r>
            <a:r>
              <a:rPr sz="4800" i="1" u="heavy" spc="530" dirty="0">
                <a:latin typeface="Times New Roman"/>
                <a:cs typeface="Times New Roman"/>
              </a:rPr>
              <a:t> </a:t>
            </a:r>
            <a:r>
              <a:rPr sz="4800" i="1" spc="-15" dirty="0">
                <a:latin typeface="Times New Roman"/>
                <a:cs typeface="Times New Roman"/>
              </a:rPr>
              <a:t> </a:t>
            </a:r>
            <a:r>
              <a:rPr sz="7200" baseline="-35879" dirty="0">
                <a:latin typeface="Symbol"/>
                <a:cs typeface="Symbol"/>
              </a:rPr>
              <a:t></a:t>
            </a:r>
            <a:r>
              <a:rPr sz="7200" spc="-697" baseline="-35879" dirty="0">
                <a:latin typeface="Times New Roman"/>
                <a:cs typeface="Times New Roman"/>
              </a:rPr>
              <a:t> </a:t>
            </a:r>
            <a:r>
              <a:rPr sz="10800" spc="1087" baseline="-31250" dirty="0">
                <a:latin typeface="Symbol"/>
                <a:cs typeface="Symbol"/>
              </a:rPr>
              <a:t></a:t>
            </a:r>
            <a:r>
              <a:rPr sz="4800" u="heavy" spc="-400" dirty="0">
                <a:latin typeface="Times New Roman"/>
                <a:cs typeface="Times New Roman"/>
              </a:rPr>
              <a:t> </a:t>
            </a:r>
            <a:r>
              <a:rPr sz="4800" u="heavy" spc="300" dirty="0">
                <a:latin typeface="Symbol"/>
                <a:cs typeface="Symbol"/>
              </a:rPr>
              <a:t></a:t>
            </a:r>
            <a:r>
              <a:rPr sz="4800" i="1" u="heavy" dirty="0">
                <a:latin typeface="Times New Roman"/>
                <a:cs typeface="Times New Roman"/>
              </a:rPr>
              <a:t>L</a:t>
            </a:r>
            <a:r>
              <a:rPr sz="4800" i="1" dirty="0">
                <a:latin typeface="Times New Roman"/>
                <a:cs typeface="Times New Roman"/>
              </a:rPr>
              <a:t>	</a:t>
            </a:r>
            <a:r>
              <a:rPr sz="4800" spc="100" dirty="0">
                <a:latin typeface="Symbol"/>
                <a:cs typeface="Symbol"/>
              </a:rPr>
              <a:t></a:t>
            </a:r>
            <a:r>
              <a:rPr sz="4800" i="1" spc="-75" dirty="0">
                <a:latin typeface="Times New Roman"/>
                <a:cs typeface="Times New Roman"/>
              </a:rPr>
              <a:t>h</a:t>
            </a:r>
            <a:r>
              <a:rPr sz="4125" i="1" spc="15" baseline="-24242" dirty="0">
                <a:latin typeface="Times New Roman"/>
                <a:cs typeface="Times New Roman"/>
              </a:rPr>
              <a:t>k</a:t>
            </a:r>
            <a:endParaRPr sz="4125" baseline="-24242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55700" y="8021319"/>
            <a:ext cx="10697210" cy="1101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9600" marR="5080" indent="-596900">
              <a:lnSpc>
                <a:spcPts val="4300"/>
              </a:lnSpc>
            </a:pPr>
            <a:r>
              <a:rPr sz="3600" i="1" spc="-5" dirty="0">
                <a:latin typeface="Arial"/>
                <a:cs typeface="Arial"/>
              </a:rPr>
              <a:t>(the </a:t>
            </a:r>
            <a:r>
              <a:rPr sz="3600" i="1" spc="30" dirty="0">
                <a:latin typeface="Arial"/>
                <a:cs typeface="Arial"/>
              </a:rPr>
              <a:t>number </a:t>
            </a:r>
            <a:r>
              <a:rPr sz="3600" i="1" dirty="0">
                <a:latin typeface="Arial"/>
                <a:cs typeface="Arial"/>
              </a:rPr>
              <a:t>of </a:t>
            </a:r>
            <a:r>
              <a:rPr sz="3600" i="1" spc="55" dirty="0">
                <a:latin typeface="Arial"/>
                <a:cs typeface="Arial"/>
              </a:rPr>
              <a:t>subscripts </a:t>
            </a:r>
            <a:r>
              <a:rPr sz="3600" i="1" spc="65" dirty="0">
                <a:latin typeface="Arial"/>
                <a:cs typeface="Arial"/>
              </a:rPr>
              <a:t>and </a:t>
            </a:r>
            <a:r>
              <a:rPr sz="3600" i="1" spc="-5" dirty="0">
                <a:latin typeface="Arial"/>
                <a:cs typeface="Arial"/>
              </a:rPr>
              <a:t>summations</a:t>
            </a:r>
            <a:r>
              <a:rPr sz="3600" i="1" spc="-105" dirty="0">
                <a:latin typeface="Arial"/>
                <a:cs typeface="Arial"/>
              </a:rPr>
              <a:t> </a:t>
            </a:r>
            <a:r>
              <a:rPr sz="3600" i="1" spc="55" dirty="0">
                <a:latin typeface="Arial"/>
                <a:cs typeface="Arial"/>
              </a:rPr>
              <a:t>changes  </a:t>
            </a:r>
            <a:r>
              <a:rPr sz="3600" i="1" spc="85" dirty="0">
                <a:latin typeface="Arial"/>
                <a:cs typeface="Arial"/>
              </a:rPr>
              <a:t>depending </a:t>
            </a:r>
            <a:r>
              <a:rPr sz="3600" i="1" spc="-5" dirty="0">
                <a:latin typeface="Arial"/>
                <a:cs typeface="Arial"/>
              </a:rPr>
              <a:t>on your layer </a:t>
            </a:r>
            <a:r>
              <a:rPr sz="3600" i="1" spc="65" dirty="0">
                <a:latin typeface="Arial"/>
                <a:cs typeface="Arial"/>
              </a:rPr>
              <a:t>and </a:t>
            </a:r>
            <a:r>
              <a:rPr sz="3600" i="1" spc="20" dirty="0">
                <a:latin typeface="Arial"/>
                <a:cs typeface="Arial"/>
              </a:rPr>
              <a:t>parameter</a:t>
            </a:r>
            <a:r>
              <a:rPr sz="3600" i="1" spc="-120" dirty="0">
                <a:latin typeface="Arial"/>
                <a:cs typeface="Arial"/>
              </a:rPr>
              <a:t> </a:t>
            </a:r>
            <a:r>
              <a:rPr sz="3600" i="1" spc="-5" dirty="0">
                <a:latin typeface="Arial"/>
                <a:cs typeface="Arial"/>
              </a:rPr>
              <a:t>sizes)</a:t>
            </a:r>
            <a:endParaRPr sz="3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08125" y="6873875"/>
            <a:ext cx="10086975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482215" algn="l"/>
                <a:tab pos="3479165" algn="l"/>
                <a:tab pos="6171565" algn="l"/>
                <a:tab pos="8349615" algn="l"/>
                <a:tab pos="9392920" algn="l"/>
              </a:tabLst>
            </a:pPr>
            <a:r>
              <a:rPr sz="4800" spc="-200" dirty="0">
                <a:latin typeface="Symbol"/>
                <a:cs typeface="Symbol"/>
              </a:rPr>
              <a:t></a:t>
            </a:r>
            <a:r>
              <a:rPr sz="4800" i="1" spc="-90" dirty="0">
                <a:latin typeface="Times New Roman"/>
                <a:cs typeface="Times New Roman"/>
              </a:rPr>
              <a:t>W</a:t>
            </a:r>
            <a:r>
              <a:rPr sz="4125" i="1" spc="-30" baseline="-24242" dirty="0">
                <a:latin typeface="Times New Roman"/>
                <a:cs typeface="Times New Roman"/>
              </a:rPr>
              <a:t>i</a:t>
            </a:r>
            <a:r>
              <a:rPr sz="4125" i="1" spc="7" baseline="-24242" dirty="0">
                <a:latin typeface="Times New Roman"/>
                <a:cs typeface="Times New Roman"/>
              </a:rPr>
              <a:t>j</a:t>
            </a:r>
            <a:r>
              <a:rPr sz="4125" i="1" baseline="-24242" dirty="0">
                <a:latin typeface="Times New Roman"/>
                <a:cs typeface="Times New Roman"/>
              </a:rPr>
              <a:t>	</a:t>
            </a:r>
            <a:r>
              <a:rPr sz="4800" spc="100" dirty="0">
                <a:latin typeface="Symbol"/>
                <a:cs typeface="Symbol"/>
              </a:rPr>
              <a:t></a:t>
            </a:r>
            <a:r>
              <a:rPr sz="4800" i="1" spc="-75" dirty="0">
                <a:latin typeface="Times New Roman"/>
                <a:cs typeface="Times New Roman"/>
              </a:rPr>
              <a:t>h</a:t>
            </a:r>
            <a:r>
              <a:rPr sz="4125" i="1" spc="15" baseline="-24242" dirty="0">
                <a:latin typeface="Times New Roman"/>
                <a:cs typeface="Times New Roman"/>
              </a:rPr>
              <a:t>k</a:t>
            </a:r>
            <a:r>
              <a:rPr sz="4125" i="1" baseline="-24242" dirty="0">
                <a:latin typeface="Times New Roman"/>
                <a:cs typeface="Times New Roman"/>
              </a:rPr>
              <a:t>	</a:t>
            </a:r>
            <a:r>
              <a:rPr sz="4800" spc="-200" dirty="0">
                <a:latin typeface="Symbol"/>
                <a:cs typeface="Symbol"/>
              </a:rPr>
              <a:t></a:t>
            </a:r>
            <a:r>
              <a:rPr sz="4800" i="1" spc="-90" dirty="0">
                <a:latin typeface="Times New Roman"/>
                <a:cs typeface="Times New Roman"/>
              </a:rPr>
              <a:t>W</a:t>
            </a:r>
            <a:r>
              <a:rPr sz="4125" i="1" spc="-30" baseline="-24242" dirty="0">
                <a:latin typeface="Times New Roman"/>
                <a:cs typeface="Times New Roman"/>
              </a:rPr>
              <a:t>i</a:t>
            </a:r>
            <a:r>
              <a:rPr sz="4125" i="1" spc="7" baseline="-24242" dirty="0">
                <a:latin typeface="Times New Roman"/>
                <a:cs typeface="Times New Roman"/>
              </a:rPr>
              <a:t>j</a:t>
            </a:r>
            <a:r>
              <a:rPr sz="4125" i="1" baseline="-24242" dirty="0">
                <a:latin typeface="Times New Roman"/>
                <a:cs typeface="Times New Roman"/>
              </a:rPr>
              <a:t>	</a:t>
            </a:r>
            <a:r>
              <a:rPr sz="4800" dirty="0">
                <a:latin typeface="Symbol"/>
                <a:cs typeface="Symbol"/>
              </a:rPr>
              <a:t></a:t>
            </a:r>
            <a:r>
              <a:rPr sz="4800" i="1" spc="-190" dirty="0">
                <a:latin typeface="Times New Roman"/>
                <a:cs typeface="Times New Roman"/>
              </a:rPr>
              <a:t>b</a:t>
            </a:r>
            <a:r>
              <a:rPr sz="4125" i="1" spc="7" baseline="-24242" dirty="0">
                <a:latin typeface="Times New Roman"/>
                <a:cs typeface="Times New Roman"/>
              </a:rPr>
              <a:t>i</a:t>
            </a:r>
            <a:r>
              <a:rPr sz="4125" i="1" baseline="-24242" dirty="0">
                <a:latin typeface="Times New Roman"/>
                <a:cs typeface="Times New Roman"/>
              </a:rPr>
              <a:t>	</a:t>
            </a:r>
            <a:r>
              <a:rPr sz="4800" spc="100" dirty="0">
                <a:latin typeface="Symbol"/>
                <a:cs typeface="Symbol"/>
              </a:rPr>
              <a:t></a:t>
            </a:r>
            <a:r>
              <a:rPr sz="4800" i="1" spc="-75" dirty="0">
                <a:latin typeface="Times New Roman"/>
                <a:cs typeface="Times New Roman"/>
              </a:rPr>
              <a:t>h</a:t>
            </a:r>
            <a:r>
              <a:rPr sz="4125" i="1" spc="15" baseline="-24242" dirty="0">
                <a:latin typeface="Times New Roman"/>
                <a:cs typeface="Times New Roman"/>
              </a:rPr>
              <a:t>k</a:t>
            </a:r>
            <a:r>
              <a:rPr sz="4125" i="1" baseline="-24242" dirty="0">
                <a:latin typeface="Times New Roman"/>
                <a:cs typeface="Times New Roman"/>
              </a:rPr>
              <a:t>	</a:t>
            </a:r>
            <a:r>
              <a:rPr sz="4800" dirty="0">
                <a:latin typeface="Symbol"/>
                <a:cs typeface="Symbol"/>
              </a:rPr>
              <a:t></a:t>
            </a:r>
            <a:r>
              <a:rPr sz="4800" i="1" spc="-190" dirty="0">
                <a:latin typeface="Times New Roman"/>
                <a:cs typeface="Times New Roman"/>
              </a:rPr>
              <a:t>b</a:t>
            </a:r>
            <a:r>
              <a:rPr sz="4125" i="1" spc="7" baseline="-24242" dirty="0">
                <a:latin typeface="Times New Roman"/>
                <a:cs typeface="Times New Roman"/>
              </a:rPr>
              <a:t>i</a:t>
            </a:r>
            <a:endParaRPr sz="4125" baseline="-24242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820400" y="6858793"/>
            <a:ext cx="900430" cy="0"/>
          </a:xfrm>
          <a:custGeom>
            <a:avLst/>
            <a:gdLst/>
            <a:ahLst/>
            <a:cxnLst/>
            <a:rect l="l" t="t" r="r" b="b"/>
            <a:pathLst>
              <a:path w="900429">
                <a:moveTo>
                  <a:pt x="0" y="0"/>
                </a:moveTo>
                <a:lnTo>
                  <a:pt x="900112" y="0"/>
                </a:lnTo>
              </a:path>
            </a:pathLst>
          </a:custGeom>
          <a:ln w="301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452812" y="7261225"/>
            <a:ext cx="6049645" cy="450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879465" algn="l"/>
              </a:tabLst>
            </a:pPr>
            <a:r>
              <a:rPr sz="2750" i="1" spc="10" dirty="0">
                <a:latin typeface="Times New Roman"/>
                <a:cs typeface="Times New Roman"/>
              </a:rPr>
              <a:t>k	k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688262" y="5716587"/>
            <a:ext cx="3945890" cy="170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166745" algn="l"/>
              </a:tabLst>
            </a:pPr>
            <a:r>
              <a:rPr sz="4800" u="heavy" spc="300" dirty="0">
                <a:latin typeface="Symbol"/>
                <a:cs typeface="Symbol"/>
              </a:rPr>
              <a:t></a:t>
            </a:r>
            <a:r>
              <a:rPr sz="4800" i="1" u="heavy" dirty="0">
                <a:latin typeface="Times New Roman"/>
                <a:cs typeface="Times New Roman"/>
              </a:rPr>
              <a:t>L</a:t>
            </a:r>
            <a:r>
              <a:rPr sz="4800" i="1" spc="565" dirty="0">
                <a:latin typeface="Times New Roman"/>
                <a:cs typeface="Times New Roman"/>
              </a:rPr>
              <a:t> </a:t>
            </a:r>
            <a:r>
              <a:rPr sz="7200" baseline="-35879" dirty="0">
                <a:latin typeface="Symbol"/>
                <a:cs typeface="Symbol"/>
              </a:rPr>
              <a:t></a:t>
            </a:r>
            <a:r>
              <a:rPr sz="7200" spc="-697" baseline="-35879" dirty="0">
                <a:latin typeface="Times New Roman"/>
                <a:cs typeface="Times New Roman"/>
              </a:rPr>
              <a:t> </a:t>
            </a:r>
            <a:r>
              <a:rPr sz="10800" spc="1087" baseline="-31250" dirty="0">
                <a:latin typeface="Symbol"/>
                <a:cs typeface="Symbol"/>
              </a:rPr>
              <a:t></a:t>
            </a:r>
            <a:r>
              <a:rPr sz="4800" u="heavy" spc="-400" dirty="0">
                <a:latin typeface="Times New Roman"/>
                <a:cs typeface="Times New Roman"/>
              </a:rPr>
              <a:t> </a:t>
            </a:r>
            <a:r>
              <a:rPr sz="4800" u="heavy" spc="300" dirty="0">
                <a:latin typeface="Symbol"/>
                <a:cs typeface="Symbol"/>
              </a:rPr>
              <a:t></a:t>
            </a:r>
            <a:r>
              <a:rPr sz="4800" i="1" u="heavy" dirty="0">
                <a:latin typeface="Times New Roman"/>
                <a:cs typeface="Times New Roman"/>
              </a:rPr>
              <a:t>L</a:t>
            </a:r>
            <a:r>
              <a:rPr sz="4800" i="1" dirty="0">
                <a:latin typeface="Times New Roman"/>
                <a:cs typeface="Times New Roman"/>
              </a:rPr>
              <a:t>	</a:t>
            </a:r>
            <a:r>
              <a:rPr sz="4800" spc="100" dirty="0">
                <a:latin typeface="Symbol"/>
                <a:cs typeface="Symbol"/>
              </a:rPr>
              <a:t></a:t>
            </a:r>
            <a:r>
              <a:rPr sz="4800" i="1" spc="-75" dirty="0">
                <a:latin typeface="Times New Roman"/>
                <a:cs typeface="Times New Roman"/>
              </a:rPr>
              <a:t>h</a:t>
            </a:r>
            <a:r>
              <a:rPr sz="4125" i="1" spc="15" baseline="-24242" dirty="0">
                <a:latin typeface="Times New Roman"/>
                <a:cs typeface="Times New Roman"/>
              </a:rPr>
              <a:t>k</a:t>
            </a:r>
            <a:endParaRPr sz="4125" baseline="-24242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75000" y="4241800"/>
            <a:ext cx="6962140" cy="2543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2200">
              <a:lnSpc>
                <a:spcPct val="100000"/>
              </a:lnSpc>
            </a:pPr>
            <a:r>
              <a:rPr sz="8000" spc="-5" dirty="0">
                <a:latin typeface="Arial"/>
                <a:cs typeface="Arial"/>
              </a:rPr>
              <a:t>ConvNets</a:t>
            </a:r>
            <a:endParaRPr sz="8000">
              <a:latin typeface="Arial"/>
              <a:cs typeface="Arial"/>
            </a:endParaRPr>
          </a:p>
          <a:p>
            <a:pPr marL="12700" marR="5080" indent="152400">
              <a:lnSpc>
                <a:spcPts val="4300"/>
              </a:lnSpc>
              <a:spcBef>
                <a:spcPts val="1760"/>
              </a:spcBef>
            </a:pPr>
            <a:r>
              <a:rPr sz="3600" spc="-40" dirty="0">
                <a:latin typeface="Arial"/>
                <a:cs typeface="Arial"/>
              </a:rPr>
              <a:t>They’re </a:t>
            </a:r>
            <a:r>
              <a:rPr sz="3600" dirty="0">
                <a:latin typeface="Arial"/>
                <a:cs typeface="Arial"/>
              </a:rPr>
              <a:t>just </a:t>
            </a:r>
            <a:r>
              <a:rPr sz="3600" spc="-5" dirty="0">
                <a:latin typeface="Arial"/>
                <a:cs typeface="Arial"/>
              </a:rPr>
              <a:t>neural networks with  3D </a:t>
            </a:r>
            <a:r>
              <a:rPr sz="3600" spc="15" dirty="0">
                <a:latin typeface="Arial"/>
                <a:cs typeface="Arial"/>
              </a:rPr>
              <a:t>activations </a:t>
            </a:r>
            <a:r>
              <a:rPr sz="3600" spc="65" dirty="0">
                <a:latin typeface="Arial"/>
                <a:cs typeface="Arial"/>
              </a:rPr>
              <a:t>and </a:t>
            </a:r>
            <a:r>
              <a:rPr sz="3600" spc="30" dirty="0">
                <a:latin typeface="Arial"/>
                <a:cs typeface="Arial"/>
              </a:rPr>
              <a:t>weight</a:t>
            </a:r>
            <a:r>
              <a:rPr sz="3600" spc="-95" dirty="0">
                <a:latin typeface="Arial"/>
                <a:cs typeface="Arial"/>
              </a:rPr>
              <a:t> </a:t>
            </a:r>
            <a:r>
              <a:rPr sz="3600" spc="25" dirty="0">
                <a:latin typeface="Arial"/>
                <a:cs typeface="Arial"/>
              </a:rPr>
              <a:t>sharing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55900"/>
            <a:ext cx="13004800" cy="699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0200" y="127000"/>
            <a:ext cx="9793605" cy="18694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" algn="ctr">
              <a:lnSpc>
                <a:spcPct val="100000"/>
              </a:lnSpc>
            </a:pPr>
            <a:r>
              <a:rPr sz="8000" spc="105" dirty="0"/>
              <a:t>Backpropagation</a:t>
            </a:r>
            <a:endParaRPr sz="8000"/>
          </a:p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6811645" algn="l"/>
              </a:tabLst>
            </a:pPr>
            <a:r>
              <a:rPr sz="4000" spc="5" dirty="0"/>
              <a:t>[Rumelhart,</a:t>
            </a:r>
            <a:r>
              <a:rPr sz="4000" spc="10" dirty="0"/>
              <a:t> </a:t>
            </a:r>
            <a:r>
              <a:rPr sz="4000" spc="-5" dirty="0"/>
              <a:t>Hinton,</a:t>
            </a:r>
            <a:r>
              <a:rPr sz="4000" spc="10" dirty="0"/>
              <a:t> </a:t>
            </a:r>
            <a:r>
              <a:rPr sz="4000" spc="-25" dirty="0"/>
              <a:t>Williams.	</a:t>
            </a:r>
            <a:r>
              <a:rPr sz="4000" spc="-15" dirty="0"/>
              <a:t>Nature</a:t>
            </a:r>
            <a:r>
              <a:rPr sz="4000" spc="-70" dirty="0"/>
              <a:t> </a:t>
            </a:r>
            <a:r>
              <a:rPr sz="4000" spc="40" dirty="0"/>
              <a:t>1986]</a:t>
            </a:r>
            <a:endParaRPr sz="4000"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5500" y="25400"/>
            <a:ext cx="8801735" cy="2038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4900" marR="5080" indent="-1092200">
              <a:lnSpc>
                <a:spcPts val="8000"/>
              </a:lnSpc>
            </a:pPr>
            <a:r>
              <a:rPr sz="6700" spc="-85" dirty="0"/>
              <a:t>What </a:t>
            </a:r>
            <a:r>
              <a:rPr sz="6700" spc="80" dirty="0"/>
              <a:t>shape </a:t>
            </a:r>
            <a:r>
              <a:rPr sz="6700" spc="70" dirty="0"/>
              <a:t>should</a:t>
            </a:r>
            <a:r>
              <a:rPr sz="6700" spc="-30" dirty="0"/>
              <a:t> </a:t>
            </a:r>
            <a:r>
              <a:rPr sz="6700" spc="5" dirty="0"/>
              <a:t>the  </a:t>
            </a:r>
            <a:r>
              <a:rPr sz="6700" spc="40" dirty="0"/>
              <a:t>activations</a:t>
            </a:r>
            <a:r>
              <a:rPr sz="6700" spc="-45" dirty="0"/>
              <a:t> </a:t>
            </a:r>
            <a:r>
              <a:rPr sz="6700" spc="-70" dirty="0"/>
              <a:t>have?</a:t>
            </a:r>
            <a:endParaRPr sz="6700"/>
          </a:p>
        </p:txBody>
      </p:sp>
      <p:sp>
        <p:nvSpPr>
          <p:cNvPr id="3" name="object 3"/>
          <p:cNvSpPr txBox="1"/>
          <p:nvPr/>
        </p:nvSpPr>
        <p:spPr>
          <a:xfrm>
            <a:off x="695642" y="3234690"/>
            <a:ext cx="289560" cy="751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10" dirty="0">
                <a:latin typeface="Times New Roman"/>
                <a:cs typeface="Times New Roman"/>
              </a:rPr>
              <a:t>x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11316" y="3674533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66261" y="361357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34265" y="3047894"/>
            <a:ext cx="750570" cy="1028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50" i="1" spc="262" baseline="-24822" dirty="0">
                <a:latin typeface="Times New Roman"/>
                <a:cs typeface="Times New Roman"/>
              </a:rPr>
              <a:t>h</a:t>
            </a:r>
            <a:r>
              <a:rPr sz="2700" spc="-30" dirty="0">
                <a:latin typeface="Times New Roman"/>
                <a:cs typeface="Times New Roman"/>
              </a:rPr>
              <a:t>(</a:t>
            </a:r>
            <a:r>
              <a:rPr sz="2700" spc="30" dirty="0">
                <a:latin typeface="Times New Roman"/>
                <a:cs typeface="Times New Roman"/>
              </a:rPr>
              <a:t>1</a:t>
            </a:r>
            <a:r>
              <a:rPr sz="2700" spc="10" dirty="0">
                <a:latin typeface="Times New Roman"/>
                <a:cs typeface="Times New Roman"/>
              </a:rPr>
              <a:t>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09125" y="3674533"/>
            <a:ext cx="267970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64069" y="361357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58237" y="3674533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13182" y="361357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236038" y="3674533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490983" y="361357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19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2035270" y="3229768"/>
            <a:ext cx="191135" cy="760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700" i="1" spc="-5" dirty="0">
                <a:latin typeface="Times New Roman"/>
                <a:cs typeface="Times New Roman"/>
              </a:rPr>
              <a:t>f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24929" y="3039532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363855" rIns="0" bIns="0" rtlCol="0">
            <a:spAutoFit/>
          </a:bodyPr>
          <a:lstStyle/>
          <a:p>
            <a:pPr marL="598805">
              <a:lnSpc>
                <a:spcPct val="100000"/>
              </a:lnSpc>
              <a:spcBef>
                <a:spcPts val="2865"/>
              </a:spcBef>
            </a:pPr>
            <a:r>
              <a:rPr sz="3200" spc="-5" dirty="0">
                <a:latin typeface="Arial"/>
                <a:cs typeface="Arial"/>
              </a:rPr>
              <a:t>Layer</a:t>
            </a:r>
            <a:endParaRPr sz="3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71864" y="3039532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363855" rIns="0" bIns="0" rtlCol="0">
            <a:spAutoFit/>
          </a:bodyPr>
          <a:lstStyle/>
          <a:p>
            <a:pPr marL="606425">
              <a:lnSpc>
                <a:spcPct val="100000"/>
              </a:lnSpc>
              <a:spcBef>
                <a:spcPts val="2865"/>
              </a:spcBef>
            </a:pPr>
            <a:r>
              <a:rPr sz="3200" spc="-5" dirty="0">
                <a:latin typeface="Arial"/>
                <a:cs typeface="Arial"/>
              </a:rPr>
              <a:t>Layer</a:t>
            </a:r>
            <a:endParaRPr sz="32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482600" y="3674533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737545" y="361357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19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065460" y="3060594"/>
            <a:ext cx="800100" cy="1028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50" i="1" spc="165" baseline="-24822" dirty="0">
                <a:latin typeface="Times New Roman"/>
                <a:cs typeface="Times New Roman"/>
              </a:rPr>
              <a:t>h</a:t>
            </a:r>
            <a:r>
              <a:rPr sz="2700" spc="110" dirty="0">
                <a:latin typeface="Times New Roman"/>
                <a:cs typeface="Times New Roman"/>
              </a:rPr>
              <a:t>(2</a:t>
            </a:r>
            <a:r>
              <a:rPr sz="2700" spc="-5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952625" y="3674533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07570" y="361357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19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054100" y="5646420"/>
            <a:ext cx="7317740" cy="1101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300"/>
              </a:lnSpc>
            </a:pPr>
            <a:r>
              <a:rPr sz="3600" dirty="0">
                <a:latin typeface="Arial"/>
                <a:cs typeface="Arial"/>
              </a:rPr>
              <a:t>- </a:t>
            </a:r>
            <a:r>
              <a:rPr sz="3600" spc="-70" dirty="0">
                <a:latin typeface="Arial"/>
                <a:cs typeface="Arial"/>
              </a:rPr>
              <a:t>The </a:t>
            </a:r>
            <a:r>
              <a:rPr sz="3600" spc="35" dirty="0">
                <a:latin typeface="Arial"/>
                <a:cs typeface="Arial"/>
              </a:rPr>
              <a:t>input </a:t>
            </a:r>
            <a:r>
              <a:rPr sz="3600" spc="-5" dirty="0">
                <a:latin typeface="Arial"/>
                <a:cs typeface="Arial"/>
              </a:rPr>
              <a:t>is an </a:t>
            </a:r>
            <a:r>
              <a:rPr sz="3600" spc="30" dirty="0">
                <a:latin typeface="Arial"/>
                <a:cs typeface="Arial"/>
              </a:rPr>
              <a:t>image, </a:t>
            </a:r>
            <a:r>
              <a:rPr sz="3600" spc="35" dirty="0">
                <a:latin typeface="Arial"/>
                <a:cs typeface="Arial"/>
              </a:rPr>
              <a:t>which </a:t>
            </a:r>
            <a:r>
              <a:rPr sz="3600" spc="-5" dirty="0">
                <a:latin typeface="Arial"/>
                <a:cs typeface="Arial"/>
              </a:rPr>
              <a:t>is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3D  </a:t>
            </a:r>
            <a:r>
              <a:rPr sz="3600" spc="-50" dirty="0">
                <a:latin typeface="Arial"/>
                <a:cs typeface="Arial"/>
              </a:rPr>
              <a:t>(RGB </a:t>
            </a:r>
            <a:r>
              <a:rPr sz="3600" spc="20" dirty="0">
                <a:latin typeface="Arial"/>
                <a:cs typeface="Arial"/>
              </a:rPr>
              <a:t>channel, </a:t>
            </a:r>
            <a:r>
              <a:rPr sz="3600" spc="25" dirty="0">
                <a:latin typeface="Arial"/>
                <a:cs typeface="Arial"/>
              </a:rPr>
              <a:t>height,</a:t>
            </a:r>
            <a:r>
              <a:rPr sz="3600" spc="5" dirty="0">
                <a:latin typeface="Arial"/>
                <a:cs typeface="Arial"/>
              </a:rPr>
              <a:t> </a:t>
            </a:r>
            <a:r>
              <a:rPr sz="3600" spc="30" dirty="0">
                <a:latin typeface="Arial"/>
                <a:cs typeface="Arial"/>
              </a:rPr>
              <a:t>width)</a:t>
            </a:r>
            <a:endParaRPr sz="36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12404" y="4015293"/>
            <a:ext cx="545465" cy="1480185"/>
          </a:xfrm>
          <a:custGeom>
            <a:avLst/>
            <a:gdLst/>
            <a:ahLst/>
            <a:cxnLst/>
            <a:rect l="l" t="t" r="r" b="b"/>
            <a:pathLst>
              <a:path w="545465" h="1480185">
                <a:moveTo>
                  <a:pt x="23942" y="0"/>
                </a:moveTo>
                <a:lnTo>
                  <a:pt x="544977" y="1471218"/>
                </a:lnTo>
                <a:lnTo>
                  <a:pt x="521035" y="1479697"/>
                </a:lnTo>
                <a:lnTo>
                  <a:pt x="0" y="8479"/>
                </a:lnTo>
                <a:lnTo>
                  <a:pt x="239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5500" y="25400"/>
            <a:ext cx="8801735" cy="2038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4900" marR="5080" indent="-1092200">
              <a:lnSpc>
                <a:spcPts val="8000"/>
              </a:lnSpc>
            </a:pPr>
            <a:r>
              <a:rPr sz="6700" spc="-85" dirty="0"/>
              <a:t>What </a:t>
            </a:r>
            <a:r>
              <a:rPr sz="6700" spc="80" dirty="0"/>
              <a:t>shape </a:t>
            </a:r>
            <a:r>
              <a:rPr sz="6700" spc="70" dirty="0"/>
              <a:t>should</a:t>
            </a:r>
            <a:r>
              <a:rPr sz="6700" spc="-30" dirty="0"/>
              <a:t> </a:t>
            </a:r>
            <a:r>
              <a:rPr sz="6700" spc="5" dirty="0"/>
              <a:t>the  </a:t>
            </a:r>
            <a:r>
              <a:rPr sz="6700" spc="40" dirty="0"/>
              <a:t>activations</a:t>
            </a:r>
            <a:r>
              <a:rPr sz="6700" spc="-45" dirty="0"/>
              <a:t> </a:t>
            </a:r>
            <a:r>
              <a:rPr sz="6700" spc="-70" dirty="0"/>
              <a:t>have?</a:t>
            </a:r>
            <a:endParaRPr sz="6700"/>
          </a:p>
        </p:txBody>
      </p:sp>
      <p:sp>
        <p:nvSpPr>
          <p:cNvPr id="3" name="object 3"/>
          <p:cNvSpPr txBox="1"/>
          <p:nvPr/>
        </p:nvSpPr>
        <p:spPr>
          <a:xfrm>
            <a:off x="695642" y="3234690"/>
            <a:ext cx="289560" cy="751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10" dirty="0">
                <a:latin typeface="Times New Roman"/>
                <a:cs typeface="Times New Roman"/>
              </a:rPr>
              <a:t>x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11316" y="3674533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66261" y="361357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34265" y="3047894"/>
            <a:ext cx="750570" cy="1028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50" i="1" spc="262" baseline="-24822" dirty="0">
                <a:latin typeface="Times New Roman"/>
                <a:cs typeface="Times New Roman"/>
              </a:rPr>
              <a:t>h</a:t>
            </a:r>
            <a:r>
              <a:rPr sz="2700" spc="-30" dirty="0">
                <a:latin typeface="Times New Roman"/>
                <a:cs typeface="Times New Roman"/>
              </a:rPr>
              <a:t>(</a:t>
            </a:r>
            <a:r>
              <a:rPr sz="2700" spc="30" dirty="0">
                <a:latin typeface="Times New Roman"/>
                <a:cs typeface="Times New Roman"/>
              </a:rPr>
              <a:t>1</a:t>
            </a:r>
            <a:r>
              <a:rPr sz="2700" spc="10" dirty="0">
                <a:latin typeface="Times New Roman"/>
                <a:cs typeface="Times New Roman"/>
              </a:rPr>
              <a:t>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09125" y="3674533"/>
            <a:ext cx="267970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64069" y="361357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58237" y="3674533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13182" y="361357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236038" y="3674533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490983" y="361357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19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2035270" y="3229768"/>
            <a:ext cx="191135" cy="760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700" i="1" spc="-5" dirty="0">
                <a:latin typeface="Times New Roman"/>
                <a:cs typeface="Times New Roman"/>
              </a:rPr>
              <a:t>f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24929" y="3039532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363855" rIns="0" bIns="0" rtlCol="0">
            <a:spAutoFit/>
          </a:bodyPr>
          <a:lstStyle/>
          <a:p>
            <a:pPr marL="598805">
              <a:lnSpc>
                <a:spcPct val="100000"/>
              </a:lnSpc>
              <a:spcBef>
                <a:spcPts val="2865"/>
              </a:spcBef>
            </a:pPr>
            <a:r>
              <a:rPr sz="3200" spc="-5" dirty="0">
                <a:latin typeface="Arial"/>
                <a:cs typeface="Arial"/>
              </a:rPr>
              <a:t>Layer</a:t>
            </a:r>
            <a:endParaRPr sz="3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71864" y="3039532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363855" rIns="0" bIns="0" rtlCol="0">
            <a:spAutoFit/>
          </a:bodyPr>
          <a:lstStyle/>
          <a:p>
            <a:pPr marL="606425">
              <a:lnSpc>
                <a:spcPct val="100000"/>
              </a:lnSpc>
              <a:spcBef>
                <a:spcPts val="2865"/>
              </a:spcBef>
            </a:pPr>
            <a:r>
              <a:rPr sz="3200" spc="-5" dirty="0">
                <a:latin typeface="Arial"/>
                <a:cs typeface="Arial"/>
              </a:rPr>
              <a:t>Layer</a:t>
            </a:r>
            <a:endParaRPr sz="32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482600" y="3674533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737545" y="361357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19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065460" y="3060594"/>
            <a:ext cx="800100" cy="1028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50" i="1" spc="165" baseline="-24822" dirty="0">
                <a:latin typeface="Times New Roman"/>
                <a:cs typeface="Times New Roman"/>
              </a:rPr>
              <a:t>h</a:t>
            </a:r>
            <a:r>
              <a:rPr sz="2700" spc="110" dirty="0">
                <a:latin typeface="Times New Roman"/>
                <a:cs typeface="Times New Roman"/>
              </a:rPr>
              <a:t>(2</a:t>
            </a:r>
            <a:r>
              <a:rPr sz="2700" spc="-5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952625" y="3674533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07570" y="361357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19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2404" y="4015293"/>
            <a:ext cx="545465" cy="1480185"/>
          </a:xfrm>
          <a:custGeom>
            <a:avLst/>
            <a:gdLst/>
            <a:ahLst/>
            <a:cxnLst/>
            <a:rect l="l" t="t" r="r" b="b"/>
            <a:pathLst>
              <a:path w="545465" h="1480185">
                <a:moveTo>
                  <a:pt x="23942" y="0"/>
                </a:moveTo>
                <a:lnTo>
                  <a:pt x="544977" y="1471218"/>
                </a:lnTo>
                <a:lnTo>
                  <a:pt x="521035" y="1479697"/>
                </a:lnTo>
                <a:lnTo>
                  <a:pt x="0" y="8479"/>
                </a:lnTo>
                <a:lnTo>
                  <a:pt x="239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054100" y="5646420"/>
            <a:ext cx="8844915" cy="2663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531620">
              <a:lnSpc>
                <a:spcPts val="4300"/>
              </a:lnSpc>
              <a:buChar char="-"/>
              <a:tabLst>
                <a:tab pos="292100" algn="l"/>
              </a:tabLst>
            </a:pPr>
            <a:r>
              <a:rPr sz="3600" spc="-70" dirty="0">
                <a:latin typeface="Arial"/>
                <a:cs typeface="Arial"/>
              </a:rPr>
              <a:t>The </a:t>
            </a:r>
            <a:r>
              <a:rPr sz="3600" spc="35" dirty="0">
                <a:latin typeface="Arial"/>
                <a:cs typeface="Arial"/>
              </a:rPr>
              <a:t>input </a:t>
            </a:r>
            <a:r>
              <a:rPr sz="3600" spc="-5" dirty="0">
                <a:latin typeface="Arial"/>
                <a:cs typeface="Arial"/>
              </a:rPr>
              <a:t>is an </a:t>
            </a:r>
            <a:r>
              <a:rPr sz="3600" spc="30" dirty="0">
                <a:latin typeface="Arial"/>
                <a:cs typeface="Arial"/>
              </a:rPr>
              <a:t>image, </a:t>
            </a:r>
            <a:r>
              <a:rPr sz="3600" spc="35" dirty="0">
                <a:latin typeface="Arial"/>
                <a:cs typeface="Arial"/>
              </a:rPr>
              <a:t>which </a:t>
            </a:r>
            <a:r>
              <a:rPr sz="3600" spc="-5" dirty="0">
                <a:latin typeface="Arial"/>
                <a:cs typeface="Arial"/>
              </a:rPr>
              <a:t>is 3D  </a:t>
            </a:r>
            <a:r>
              <a:rPr sz="3600" spc="-50" dirty="0">
                <a:latin typeface="Arial"/>
                <a:cs typeface="Arial"/>
              </a:rPr>
              <a:t>(RGB </a:t>
            </a:r>
            <a:r>
              <a:rPr sz="3600" spc="20" dirty="0">
                <a:latin typeface="Arial"/>
                <a:cs typeface="Arial"/>
              </a:rPr>
              <a:t>channel, </a:t>
            </a:r>
            <a:r>
              <a:rPr sz="3600" spc="25" dirty="0">
                <a:latin typeface="Arial"/>
                <a:cs typeface="Arial"/>
              </a:rPr>
              <a:t>height,</a:t>
            </a:r>
            <a:r>
              <a:rPr sz="3600" spc="5" dirty="0">
                <a:latin typeface="Arial"/>
                <a:cs typeface="Arial"/>
              </a:rPr>
              <a:t> </a:t>
            </a:r>
            <a:r>
              <a:rPr sz="3600" spc="30" dirty="0">
                <a:latin typeface="Arial"/>
                <a:cs typeface="Arial"/>
              </a:rPr>
              <a:t>width)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-"/>
            </a:pP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ts val="4300"/>
              </a:lnSpc>
              <a:buChar char="-"/>
              <a:tabLst>
                <a:tab pos="292100" algn="l"/>
              </a:tabLst>
            </a:pPr>
            <a:r>
              <a:rPr sz="3600" spc="-135" dirty="0">
                <a:latin typeface="Arial"/>
                <a:cs typeface="Arial"/>
              </a:rPr>
              <a:t>We </a:t>
            </a:r>
            <a:r>
              <a:rPr sz="3600" spc="75" dirty="0">
                <a:latin typeface="Arial"/>
                <a:cs typeface="Arial"/>
              </a:rPr>
              <a:t>could </a:t>
            </a:r>
            <a:r>
              <a:rPr sz="3600" dirty="0">
                <a:latin typeface="Arial"/>
                <a:cs typeface="Arial"/>
              </a:rPr>
              <a:t>flatten it to </a:t>
            </a:r>
            <a:r>
              <a:rPr sz="3600" spc="-5" dirty="0">
                <a:latin typeface="Arial"/>
                <a:cs typeface="Arial"/>
              </a:rPr>
              <a:t>a 1D </a:t>
            </a:r>
            <a:r>
              <a:rPr sz="3600" spc="-20" dirty="0">
                <a:latin typeface="Arial"/>
                <a:cs typeface="Arial"/>
              </a:rPr>
              <a:t>vector, </a:t>
            </a:r>
            <a:r>
              <a:rPr sz="3600" spc="65" dirty="0">
                <a:latin typeface="Arial"/>
                <a:cs typeface="Arial"/>
              </a:rPr>
              <a:t>but </a:t>
            </a:r>
            <a:r>
              <a:rPr sz="3600" spc="-5" dirty="0">
                <a:latin typeface="Arial"/>
                <a:cs typeface="Arial"/>
              </a:rPr>
              <a:t>then  we lose</a:t>
            </a:r>
            <a:r>
              <a:rPr sz="3600" spc="-70" dirty="0">
                <a:latin typeface="Arial"/>
                <a:cs typeface="Arial"/>
              </a:rPr>
              <a:t> </a:t>
            </a:r>
            <a:r>
              <a:rPr sz="3600" spc="15" dirty="0">
                <a:latin typeface="Arial"/>
                <a:cs typeface="Arial"/>
              </a:rPr>
              <a:t>structure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5500" y="25400"/>
            <a:ext cx="8801735" cy="2038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4900" marR="5080" indent="-1092200">
              <a:lnSpc>
                <a:spcPts val="8000"/>
              </a:lnSpc>
            </a:pPr>
            <a:r>
              <a:rPr sz="6700" spc="-85" dirty="0"/>
              <a:t>What </a:t>
            </a:r>
            <a:r>
              <a:rPr sz="6700" spc="80" dirty="0"/>
              <a:t>shape </a:t>
            </a:r>
            <a:r>
              <a:rPr sz="6700" spc="70" dirty="0"/>
              <a:t>should</a:t>
            </a:r>
            <a:r>
              <a:rPr sz="6700" spc="-30" dirty="0"/>
              <a:t> </a:t>
            </a:r>
            <a:r>
              <a:rPr sz="6700" spc="5" dirty="0"/>
              <a:t>the  </a:t>
            </a:r>
            <a:r>
              <a:rPr sz="6700" spc="40" dirty="0"/>
              <a:t>activations</a:t>
            </a:r>
            <a:r>
              <a:rPr sz="6700" spc="-45" dirty="0"/>
              <a:t> </a:t>
            </a:r>
            <a:r>
              <a:rPr sz="6700" spc="-70" dirty="0"/>
              <a:t>have?</a:t>
            </a:r>
            <a:endParaRPr sz="6700"/>
          </a:p>
        </p:txBody>
      </p:sp>
      <p:sp>
        <p:nvSpPr>
          <p:cNvPr id="3" name="object 3"/>
          <p:cNvSpPr txBox="1"/>
          <p:nvPr/>
        </p:nvSpPr>
        <p:spPr>
          <a:xfrm>
            <a:off x="695642" y="3234690"/>
            <a:ext cx="289560" cy="751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10" dirty="0">
                <a:latin typeface="Times New Roman"/>
                <a:cs typeface="Times New Roman"/>
              </a:rPr>
              <a:t>x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11316" y="3674533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66261" y="361357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34265" y="3047894"/>
            <a:ext cx="750570" cy="1028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50" i="1" spc="262" baseline="-24822" dirty="0">
                <a:latin typeface="Times New Roman"/>
                <a:cs typeface="Times New Roman"/>
              </a:rPr>
              <a:t>h</a:t>
            </a:r>
            <a:r>
              <a:rPr sz="2700" spc="-30" dirty="0">
                <a:latin typeface="Times New Roman"/>
                <a:cs typeface="Times New Roman"/>
              </a:rPr>
              <a:t>(</a:t>
            </a:r>
            <a:r>
              <a:rPr sz="2700" spc="30" dirty="0">
                <a:latin typeface="Times New Roman"/>
                <a:cs typeface="Times New Roman"/>
              </a:rPr>
              <a:t>1</a:t>
            </a:r>
            <a:r>
              <a:rPr sz="2700" spc="10" dirty="0">
                <a:latin typeface="Times New Roman"/>
                <a:cs typeface="Times New Roman"/>
              </a:rPr>
              <a:t>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09125" y="3674533"/>
            <a:ext cx="267970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64069" y="361357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58237" y="3674533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13182" y="361357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236038" y="3674533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490983" y="361357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19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2035270" y="3229768"/>
            <a:ext cx="191135" cy="760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700" i="1" spc="-5" dirty="0">
                <a:latin typeface="Times New Roman"/>
                <a:cs typeface="Times New Roman"/>
              </a:rPr>
              <a:t>f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24929" y="3039532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363855" rIns="0" bIns="0" rtlCol="0">
            <a:spAutoFit/>
          </a:bodyPr>
          <a:lstStyle/>
          <a:p>
            <a:pPr marL="598805">
              <a:lnSpc>
                <a:spcPct val="100000"/>
              </a:lnSpc>
              <a:spcBef>
                <a:spcPts val="2865"/>
              </a:spcBef>
            </a:pPr>
            <a:r>
              <a:rPr sz="3200" spc="-5" dirty="0">
                <a:latin typeface="Arial"/>
                <a:cs typeface="Arial"/>
              </a:rPr>
              <a:t>Layer</a:t>
            </a:r>
            <a:endParaRPr sz="3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71864" y="3039532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363855" rIns="0" bIns="0" rtlCol="0">
            <a:spAutoFit/>
          </a:bodyPr>
          <a:lstStyle/>
          <a:p>
            <a:pPr marL="606425">
              <a:lnSpc>
                <a:spcPct val="100000"/>
              </a:lnSpc>
              <a:spcBef>
                <a:spcPts val="2865"/>
              </a:spcBef>
            </a:pPr>
            <a:r>
              <a:rPr sz="3200" spc="-5" dirty="0">
                <a:latin typeface="Arial"/>
                <a:cs typeface="Arial"/>
              </a:rPr>
              <a:t>Layer</a:t>
            </a:r>
            <a:endParaRPr sz="32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482600" y="3674533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737545" y="361357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19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065460" y="3060594"/>
            <a:ext cx="800100" cy="1028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50" i="1" spc="165" baseline="-24822" dirty="0">
                <a:latin typeface="Times New Roman"/>
                <a:cs typeface="Times New Roman"/>
              </a:rPr>
              <a:t>h</a:t>
            </a:r>
            <a:r>
              <a:rPr sz="2700" spc="110" dirty="0">
                <a:latin typeface="Times New Roman"/>
                <a:cs typeface="Times New Roman"/>
              </a:rPr>
              <a:t>(2</a:t>
            </a:r>
            <a:r>
              <a:rPr sz="2700" spc="-5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952625" y="3674533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07570" y="361357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19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2404" y="4015293"/>
            <a:ext cx="545465" cy="1480185"/>
          </a:xfrm>
          <a:custGeom>
            <a:avLst/>
            <a:gdLst/>
            <a:ahLst/>
            <a:cxnLst/>
            <a:rect l="l" t="t" r="r" b="b"/>
            <a:pathLst>
              <a:path w="545465" h="1480185">
                <a:moveTo>
                  <a:pt x="23942" y="0"/>
                </a:moveTo>
                <a:lnTo>
                  <a:pt x="544977" y="1471218"/>
                </a:lnTo>
                <a:lnTo>
                  <a:pt x="521035" y="1479697"/>
                </a:lnTo>
                <a:lnTo>
                  <a:pt x="0" y="8479"/>
                </a:lnTo>
                <a:lnTo>
                  <a:pt x="239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041400" y="5646420"/>
            <a:ext cx="8857615" cy="3641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1531620">
              <a:lnSpc>
                <a:spcPts val="4300"/>
              </a:lnSpc>
              <a:buChar char="-"/>
              <a:tabLst>
                <a:tab pos="304800" algn="l"/>
              </a:tabLst>
            </a:pPr>
            <a:r>
              <a:rPr sz="3600" spc="-70" dirty="0">
                <a:latin typeface="Arial"/>
                <a:cs typeface="Arial"/>
              </a:rPr>
              <a:t>The </a:t>
            </a:r>
            <a:r>
              <a:rPr sz="3600" spc="35" dirty="0">
                <a:latin typeface="Arial"/>
                <a:cs typeface="Arial"/>
              </a:rPr>
              <a:t>input </a:t>
            </a:r>
            <a:r>
              <a:rPr sz="3600" spc="-5" dirty="0">
                <a:latin typeface="Arial"/>
                <a:cs typeface="Arial"/>
              </a:rPr>
              <a:t>is an </a:t>
            </a:r>
            <a:r>
              <a:rPr sz="3600" spc="30" dirty="0">
                <a:latin typeface="Arial"/>
                <a:cs typeface="Arial"/>
              </a:rPr>
              <a:t>image, </a:t>
            </a:r>
            <a:r>
              <a:rPr sz="3600" spc="35" dirty="0">
                <a:latin typeface="Arial"/>
                <a:cs typeface="Arial"/>
              </a:rPr>
              <a:t>which </a:t>
            </a:r>
            <a:r>
              <a:rPr sz="3600" spc="-5" dirty="0">
                <a:latin typeface="Arial"/>
                <a:cs typeface="Arial"/>
              </a:rPr>
              <a:t>is 3D  </a:t>
            </a:r>
            <a:r>
              <a:rPr sz="3600" spc="-50" dirty="0">
                <a:latin typeface="Arial"/>
                <a:cs typeface="Arial"/>
              </a:rPr>
              <a:t>(RGB </a:t>
            </a:r>
            <a:r>
              <a:rPr sz="3600" spc="20" dirty="0">
                <a:latin typeface="Arial"/>
                <a:cs typeface="Arial"/>
              </a:rPr>
              <a:t>channel, </a:t>
            </a:r>
            <a:r>
              <a:rPr sz="3600" spc="25" dirty="0">
                <a:latin typeface="Arial"/>
                <a:cs typeface="Arial"/>
              </a:rPr>
              <a:t>height,</a:t>
            </a:r>
            <a:r>
              <a:rPr sz="3600" spc="5" dirty="0">
                <a:latin typeface="Arial"/>
                <a:cs typeface="Arial"/>
              </a:rPr>
              <a:t> </a:t>
            </a:r>
            <a:r>
              <a:rPr sz="3600" spc="30" dirty="0">
                <a:latin typeface="Arial"/>
                <a:cs typeface="Arial"/>
              </a:rPr>
              <a:t>width)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-"/>
            </a:pPr>
            <a:endParaRPr sz="3200">
              <a:latin typeface="Times New Roman"/>
              <a:cs typeface="Times New Roman"/>
            </a:endParaRPr>
          </a:p>
          <a:p>
            <a:pPr marL="25400" marR="5080">
              <a:lnSpc>
                <a:spcPts val="4300"/>
              </a:lnSpc>
              <a:buChar char="-"/>
              <a:tabLst>
                <a:tab pos="304800" algn="l"/>
              </a:tabLst>
            </a:pPr>
            <a:r>
              <a:rPr sz="3600" spc="-135" dirty="0">
                <a:latin typeface="Arial"/>
                <a:cs typeface="Arial"/>
              </a:rPr>
              <a:t>We </a:t>
            </a:r>
            <a:r>
              <a:rPr sz="3600" spc="75" dirty="0">
                <a:latin typeface="Arial"/>
                <a:cs typeface="Arial"/>
              </a:rPr>
              <a:t>could </a:t>
            </a:r>
            <a:r>
              <a:rPr sz="3600" dirty="0">
                <a:latin typeface="Arial"/>
                <a:cs typeface="Arial"/>
              </a:rPr>
              <a:t>flatten it to </a:t>
            </a:r>
            <a:r>
              <a:rPr sz="3600" spc="-5" dirty="0">
                <a:latin typeface="Arial"/>
                <a:cs typeface="Arial"/>
              </a:rPr>
              <a:t>a 1D </a:t>
            </a:r>
            <a:r>
              <a:rPr sz="3600" spc="-20" dirty="0">
                <a:latin typeface="Arial"/>
                <a:cs typeface="Arial"/>
              </a:rPr>
              <a:t>vector, </a:t>
            </a:r>
            <a:r>
              <a:rPr sz="3600" spc="65" dirty="0">
                <a:latin typeface="Arial"/>
                <a:cs typeface="Arial"/>
              </a:rPr>
              <a:t>but </a:t>
            </a:r>
            <a:r>
              <a:rPr sz="3600" spc="-5" dirty="0">
                <a:latin typeface="Arial"/>
                <a:cs typeface="Arial"/>
              </a:rPr>
              <a:t>then  we lose</a:t>
            </a:r>
            <a:r>
              <a:rPr sz="3600" spc="-70" dirty="0">
                <a:latin typeface="Arial"/>
                <a:cs typeface="Arial"/>
              </a:rPr>
              <a:t> </a:t>
            </a:r>
            <a:r>
              <a:rPr sz="3600" spc="15" dirty="0">
                <a:latin typeface="Arial"/>
                <a:cs typeface="Arial"/>
              </a:rPr>
              <a:t>structure</a:t>
            </a:r>
            <a:endParaRPr sz="3600">
              <a:latin typeface="Arial"/>
              <a:cs typeface="Arial"/>
            </a:endParaRPr>
          </a:p>
          <a:p>
            <a:pPr marL="291465" indent="-278765">
              <a:lnSpc>
                <a:spcPct val="100000"/>
              </a:lnSpc>
              <a:spcBef>
                <a:spcPts val="3240"/>
              </a:spcBef>
              <a:buChar char="-"/>
              <a:tabLst>
                <a:tab pos="292100" algn="l"/>
              </a:tabLst>
            </a:pPr>
            <a:r>
              <a:rPr sz="3600" spc="-50" dirty="0">
                <a:latin typeface="Arial"/>
                <a:cs typeface="Arial"/>
              </a:rPr>
              <a:t>What </a:t>
            </a:r>
            <a:r>
              <a:rPr sz="3600" spc="35" dirty="0">
                <a:latin typeface="Arial"/>
                <a:cs typeface="Arial"/>
              </a:rPr>
              <a:t>about </a:t>
            </a:r>
            <a:r>
              <a:rPr sz="3600" spc="55" dirty="0">
                <a:latin typeface="Arial"/>
                <a:cs typeface="Arial"/>
              </a:rPr>
              <a:t>keeping </a:t>
            </a:r>
            <a:r>
              <a:rPr sz="3600" spc="25" dirty="0">
                <a:latin typeface="Arial"/>
                <a:cs typeface="Arial"/>
              </a:rPr>
              <a:t>everything </a:t>
            </a:r>
            <a:r>
              <a:rPr sz="3600" spc="-5" dirty="0">
                <a:latin typeface="Arial"/>
                <a:cs typeface="Arial"/>
              </a:rPr>
              <a:t>in</a:t>
            </a:r>
            <a:r>
              <a:rPr sz="3600" spc="-114" dirty="0">
                <a:latin typeface="Arial"/>
                <a:cs typeface="Arial"/>
              </a:rPr>
              <a:t> </a:t>
            </a:r>
            <a:r>
              <a:rPr sz="3600" spc="-70" dirty="0">
                <a:latin typeface="Arial"/>
                <a:cs typeface="Arial"/>
              </a:rPr>
              <a:t>3D?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13100" y="254000"/>
            <a:ext cx="6576059" cy="1262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spc="-5" dirty="0">
                <a:latin typeface="Arial"/>
                <a:cs typeface="Arial"/>
              </a:rPr>
              <a:t>3D</a:t>
            </a:r>
            <a:r>
              <a:rPr sz="8000" spc="-90" dirty="0">
                <a:latin typeface="Arial"/>
                <a:cs typeface="Arial"/>
              </a:rPr>
              <a:t> </a:t>
            </a:r>
            <a:r>
              <a:rPr sz="8000" spc="40" dirty="0">
                <a:latin typeface="Arial"/>
                <a:cs typeface="Arial"/>
              </a:rPr>
              <a:t>Activations</a:t>
            </a:r>
            <a:endParaRPr sz="8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095500"/>
            <a:ext cx="13004800" cy="6438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223500" y="5029200"/>
            <a:ext cx="266827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latin typeface="Arial"/>
                <a:cs typeface="Arial"/>
              </a:rPr>
              <a:t>(1D</a:t>
            </a:r>
            <a:r>
              <a:rPr sz="3600" b="1" spc="-6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vectors)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3266" y="5930900"/>
            <a:ext cx="12564745" cy="371284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6800">
              <a:latin typeface="Times New Roman"/>
              <a:cs typeface="Times New Roman"/>
            </a:endParaRPr>
          </a:p>
          <a:p>
            <a:pPr marL="3315970">
              <a:lnSpc>
                <a:spcPct val="100000"/>
              </a:lnSpc>
              <a:tabLst>
                <a:tab pos="6972300" algn="l"/>
                <a:tab pos="10606405" algn="l"/>
              </a:tabLst>
            </a:pPr>
            <a:r>
              <a:rPr sz="4650" i="1" spc="10" dirty="0">
                <a:latin typeface="Times New Roman"/>
                <a:cs typeface="Times New Roman"/>
              </a:rPr>
              <a:t>x	</a:t>
            </a:r>
            <a:r>
              <a:rPr sz="6975" i="1" spc="-284" baseline="13739" dirty="0">
                <a:latin typeface="Times New Roman"/>
                <a:cs typeface="Times New Roman"/>
              </a:rPr>
              <a:t>h</a:t>
            </a:r>
            <a:r>
              <a:rPr sz="2650" spc="-190" dirty="0">
                <a:latin typeface="Times New Roman"/>
                <a:cs typeface="Times New Roman"/>
              </a:rPr>
              <a:t>1	</a:t>
            </a:r>
            <a:r>
              <a:rPr sz="6975" i="1" spc="-52" baseline="13739" dirty="0">
                <a:latin typeface="Times New Roman"/>
                <a:cs typeface="Times New Roman"/>
              </a:rPr>
              <a:t>h</a:t>
            </a:r>
            <a:r>
              <a:rPr sz="2650" spc="-35" dirty="0">
                <a:latin typeface="Times New Roman"/>
                <a:cs typeface="Times New Roman"/>
              </a:rPr>
              <a:t>2</a:t>
            </a:r>
            <a:endParaRPr sz="2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300">
              <a:latin typeface="Times New Roman"/>
              <a:cs typeface="Times New Roman"/>
            </a:endParaRPr>
          </a:p>
          <a:p>
            <a:pPr marR="117475" algn="r">
              <a:lnSpc>
                <a:spcPct val="100000"/>
              </a:lnSpc>
            </a:pPr>
            <a:r>
              <a:rPr sz="3600" b="1" dirty="0">
                <a:latin typeface="Arial"/>
                <a:cs typeface="Arial"/>
              </a:rPr>
              <a:t>(3D</a:t>
            </a:r>
            <a:r>
              <a:rPr sz="3600" b="1" spc="-10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arrays)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3266" y="5930900"/>
            <a:ext cx="12564745" cy="3712845"/>
          </a:xfrm>
          <a:custGeom>
            <a:avLst/>
            <a:gdLst/>
            <a:ahLst/>
            <a:cxnLst/>
            <a:rect l="l" t="t" r="r" b="b"/>
            <a:pathLst>
              <a:path w="12564745" h="3712845">
                <a:moveTo>
                  <a:pt x="0" y="0"/>
                </a:moveTo>
                <a:lnTo>
                  <a:pt x="12564266" y="0"/>
                </a:lnTo>
                <a:lnTo>
                  <a:pt x="12564266" y="3712633"/>
                </a:lnTo>
                <a:lnTo>
                  <a:pt x="0" y="371263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4800" y="9252204"/>
            <a:ext cx="326707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i="1" spc="-10" dirty="0">
                <a:latin typeface="Arial"/>
                <a:cs typeface="Arial"/>
              </a:rPr>
              <a:t>Figure: </a:t>
            </a:r>
            <a:r>
              <a:rPr sz="2400" i="1" spc="10" dirty="0">
                <a:latin typeface="Arial"/>
                <a:cs typeface="Arial"/>
              </a:rPr>
              <a:t>Andrej</a:t>
            </a:r>
            <a:r>
              <a:rPr sz="2400" i="1" spc="-30" dirty="0">
                <a:latin typeface="Arial"/>
                <a:cs typeface="Arial"/>
              </a:rPr>
              <a:t> </a:t>
            </a:r>
            <a:r>
              <a:rPr sz="2400" i="1" spc="15" dirty="0">
                <a:latin typeface="Arial"/>
                <a:cs typeface="Arial"/>
              </a:rPr>
              <a:t>Karpathy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3100" y="254000"/>
            <a:ext cx="6576059" cy="1262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spc="-5" dirty="0"/>
              <a:t>3D</a:t>
            </a:r>
            <a:r>
              <a:rPr sz="8000" spc="-90" dirty="0"/>
              <a:t> </a:t>
            </a:r>
            <a:r>
              <a:rPr sz="8000" spc="40" dirty="0"/>
              <a:t>Activations</a:t>
            </a:r>
            <a:endParaRPr sz="8000"/>
          </a:p>
        </p:txBody>
      </p:sp>
      <p:sp>
        <p:nvSpPr>
          <p:cNvPr id="3" name="object 3"/>
          <p:cNvSpPr/>
          <p:nvPr/>
        </p:nvSpPr>
        <p:spPr>
          <a:xfrm>
            <a:off x="0" y="2095500"/>
            <a:ext cx="13004800" cy="6438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223500" y="5029200"/>
            <a:ext cx="266827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latin typeface="Arial"/>
                <a:cs typeface="Arial"/>
              </a:rPr>
              <a:t>(1D</a:t>
            </a:r>
            <a:r>
              <a:rPr sz="3600" b="1" spc="-6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vectors)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4800" y="9252204"/>
            <a:ext cx="326707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i="1" spc="-10" dirty="0">
                <a:latin typeface="Arial"/>
                <a:cs typeface="Arial"/>
              </a:rPr>
              <a:t>Figure: </a:t>
            </a:r>
            <a:r>
              <a:rPr sz="2400" i="1" spc="10" dirty="0">
                <a:latin typeface="Arial"/>
                <a:cs typeface="Arial"/>
              </a:rPr>
              <a:t>Andrej</a:t>
            </a:r>
            <a:r>
              <a:rPr sz="2400" i="1" spc="-30" dirty="0">
                <a:latin typeface="Arial"/>
                <a:cs typeface="Arial"/>
              </a:rPr>
              <a:t> </a:t>
            </a:r>
            <a:r>
              <a:rPr sz="2400" i="1" spc="15" dirty="0">
                <a:latin typeface="Arial"/>
                <a:cs typeface="Arial"/>
              </a:rPr>
              <a:t>Karpathy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50500" y="8851900"/>
            <a:ext cx="241490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latin typeface="Arial"/>
                <a:cs typeface="Arial"/>
              </a:rPr>
              <a:t>(3D</a:t>
            </a:r>
            <a:r>
              <a:rPr sz="3600" b="1" spc="-10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arrays)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16642" y="6930390"/>
            <a:ext cx="289560" cy="751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10" dirty="0">
                <a:latin typeface="Times New Roman"/>
                <a:cs typeface="Times New Roman"/>
              </a:rPr>
              <a:t>x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73396" y="6783387"/>
            <a:ext cx="442595" cy="836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-375" dirty="0">
                <a:latin typeface="Times New Roman"/>
                <a:cs typeface="Times New Roman"/>
              </a:rPr>
              <a:t>h</a:t>
            </a:r>
            <a:r>
              <a:rPr sz="3975" baseline="-24109" dirty="0">
                <a:latin typeface="Times New Roman"/>
                <a:cs typeface="Times New Roman"/>
              </a:rPr>
              <a:t>1</a:t>
            </a:r>
            <a:endParaRPr sz="3975" baseline="-24109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907590" y="6783387"/>
            <a:ext cx="481965" cy="836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-100" dirty="0">
                <a:latin typeface="Times New Roman"/>
                <a:cs typeface="Times New Roman"/>
              </a:rPr>
              <a:t>h</a:t>
            </a:r>
            <a:r>
              <a:rPr sz="3975" spc="52" baseline="-24109" dirty="0">
                <a:latin typeface="Times New Roman"/>
                <a:cs typeface="Times New Roman"/>
              </a:rPr>
              <a:t>2</a:t>
            </a:r>
            <a:endParaRPr sz="3975" baseline="-24109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3100" y="254000"/>
            <a:ext cx="6576059" cy="1262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spc="-5" dirty="0"/>
              <a:t>3D</a:t>
            </a:r>
            <a:r>
              <a:rPr sz="8000" spc="-90" dirty="0"/>
              <a:t> </a:t>
            </a:r>
            <a:r>
              <a:rPr sz="8000" spc="40" dirty="0"/>
              <a:t>Activations</a:t>
            </a:r>
            <a:endParaRPr sz="8000"/>
          </a:p>
        </p:txBody>
      </p:sp>
      <p:sp>
        <p:nvSpPr>
          <p:cNvPr id="3" name="object 3"/>
          <p:cNvSpPr/>
          <p:nvPr/>
        </p:nvSpPr>
        <p:spPr>
          <a:xfrm>
            <a:off x="0" y="1689100"/>
            <a:ext cx="13004800" cy="5778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4800" y="9252204"/>
            <a:ext cx="326707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i="1" spc="-10" dirty="0">
                <a:latin typeface="Arial"/>
                <a:cs typeface="Arial"/>
              </a:rPr>
              <a:t>Figure: </a:t>
            </a:r>
            <a:r>
              <a:rPr sz="2400" i="1" spc="10" dirty="0">
                <a:latin typeface="Arial"/>
                <a:cs typeface="Arial"/>
              </a:rPr>
              <a:t>Andrej</a:t>
            </a:r>
            <a:r>
              <a:rPr sz="2400" i="1" spc="-30" dirty="0">
                <a:latin typeface="Arial"/>
                <a:cs typeface="Arial"/>
              </a:rPr>
              <a:t> </a:t>
            </a:r>
            <a:r>
              <a:rPr sz="2400" i="1" spc="15" dirty="0">
                <a:latin typeface="Arial"/>
                <a:cs typeface="Arial"/>
              </a:rPr>
              <a:t>Karpathy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3100" y="254000"/>
            <a:ext cx="6576059" cy="1262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spc="-5" dirty="0"/>
              <a:t>3D</a:t>
            </a:r>
            <a:r>
              <a:rPr sz="8000" spc="-90" dirty="0"/>
              <a:t> </a:t>
            </a:r>
            <a:r>
              <a:rPr sz="8000" spc="40" dirty="0"/>
              <a:t>Activations</a:t>
            </a:r>
            <a:endParaRPr sz="8000"/>
          </a:p>
        </p:txBody>
      </p:sp>
      <p:sp>
        <p:nvSpPr>
          <p:cNvPr id="3" name="object 3"/>
          <p:cNvSpPr/>
          <p:nvPr/>
        </p:nvSpPr>
        <p:spPr>
          <a:xfrm>
            <a:off x="0" y="1689100"/>
            <a:ext cx="13004800" cy="5778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5300" y="7767319"/>
            <a:ext cx="10850245" cy="1101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300"/>
              </a:lnSpc>
            </a:pPr>
            <a:r>
              <a:rPr sz="3600" spc="-70" dirty="0">
                <a:latin typeface="Arial"/>
                <a:cs typeface="Arial"/>
              </a:rPr>
              <a:t>For </a:t>
            </a:r>
            <a:r>
              <a:rPr sz="3600" spc="20" dirty="0">
                <a:latin typeface="Arial"/>
                <a:cs typeface="Arial"/>
              </a:rPr>
              <a:t>example, </a:t>
            </a:r>
            <a:r>
              <a:rPr sz="3600" spc="-5" dirty="0">
                <a:latin typeface="Arial"/>
                <a:cs typeface="Arial"/>
              </a:rPr>
              <a:t>a </a:t>
            </a:r>
            <a:r>
              <a:rPr sz="3600" spc="-75" dirty="0">
                <a:latin typeface="Arial"/>
                <a:cs typeface="Arial"/>
              </a:rPr>
              <a:t>CIFAR-10 </a:t>
            </a:r>
            <a:r>
              <a:rPr sz="3600" spc="35" dirty="0">
                <a:latin typeface="Arial"/>
                <a:cs typeface="Arial"/>
              </a:rPr>
              <a:t>image </a:t>
            </a:r>
            <a:r>
              <a:rPr sz="3600" spc="-5" dirty="0">
                <a:latin typeface="Arial"/>
                <a:cs typeface="Arial"/>
              </a:rPr>
              <a:t>is a 3x32x32 volume  (3 </a:t>
            </a:r>
            <a:r>
              <a:rPr sz="3600" spc="75" dirty="0">
                <a:latin typeface="Arial"/>
                <a:cs typeface="Arial"/>
              </a:rPr>
              <a:t>depth </a:t>
            </a:r>
            <a:r>
              <a:rPr sz="3600" dirty="0">
                <a:latin typeface="Arial"/>
                <a:cs typeface="Arial"/>
              </a:rPr>
              <a:t>— </a:t>
            </a:r>
            <a:r>
              <a:rPr sz="3600" spc="-70" dirty="0">
                <a:latin typeface="Arial"/>
                <a:cs typeface="Arial"/>
              </a:rPr>
              <a:t>RGB </a:t>
            </a:r>
            <a:r>
              <a:rPr sz="3600" spc="20" dirty="0">
                <a:latin typeface="Arial"/>
                <a:cs typeface="Arial"/>
              </a:rPr>
              <a:t>channels, </a:t>
            </a:r>
            <a:r>
              <a:rPr sz="3600" spc="-5" dirty="0">
                <a:latin typeface="Arial"/>
                <a:cs typeface="Arial"/>
              </a:rPr>
              <a:t>32 </a:t>
            </a:r>
            <a:r>
              <a:rPr sz="3600" spc="25" dirty="0">
                <a:latin typeface="Arial"/>
                <a:cs typeface="Arial"/>
              </a:rPr>
              <a:t>height, </a:t>
            </a:r>
            <a:r>
              <a:rPr sz="3600" spc="-5" dirty="0">
                <a:latin typeface="Arial"/>
                <a:cs typeface="Arial"/>
              </a:rPr>
              <a:t>32</a:t>
            </a:r>
            <a:r>
              <a:rPr sz="3600" spc="-30" dirty="0">
                <a:latin typeface="Arial"/>
                <a:cs typeface="Arial"/>
              </a:rPr>
              <a:t> </a:t>
            </a:r>
            <a:r>
              <a:rPr sz="3600" spc="30" dirty="0">
                <a:latin typeface="Arial"/>
                <a:cs typeface="Arial"/>
              </a:rPr>
              <a:t>width)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4800" y="9252204"/>
            <a:ext cx="326707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i="1" spc="-10" dirty="0">
                <a:latin typeface="Arial"/>
                <a:cs typeface="Arial"/>
              </a:rPr>
              <a:t>Figure: </a:t>
            </a:r>
            <a:r>
              <a:rPr sz="2400" i="1" spc="10" dirty="0">
                <a:latin typeface="Arial"/>
                <a:cs typeface="Arial"/>
              </a:rPr>
              <a:t>Andrej</a:t>
            </a:r>
            <a:r>
              <a:rPr sz="2400" i="1" spc="-30" dirty="0">
                <a:latin typeface="Arial"/>
                <a:cs typeface="Arial"/>
              </a:rPr>
              <a:t> </a:t>
            </a:r>
            <a:r>
              <a:rPr sz="2400" i="1" spc="15" dirty="0">
                <a:latin typeface="Arial"/>
                <a:cs typeface="Arial"/>
              </a:rPr>
              <a:t>Karpathy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3100" y="254000"/>
            <a:ext cx="6576059" cy="1262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spc="-5" dirty="0"/>
              <a:t>3D</a:t>
            </a:r>
            <a:r>
              <a:rPr sz="8000" spc="-90" dirty="0"/>
              <a:t> </a:t>
            </a:r>
            <a:r>
              <a:rPr sz="8000" spc="40" dirty="0"/>
              <a:t>Activations</a:t>
            </a:r>
            <a:endParaRPr sz="8000"/>
          </a:p>
        </p:txBody>
      </p:sp>
      <p:sp>
        <p:nvSpPr>
          <p:cNvPr id="3" name="object 3"/>
          <p:cNvSpPr txBox="1"/>
          <p:nvPr/>
        </p:nvSpPr>
        <p:spPr>
          <a:xfrm>
            <a:off x="889000" y="2286000"/>
            <a:ext cx="333692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latin typeface="Arial"/>
                <a:cs typeface="Arial"/>
              </a:rPr>
              <a:t>1D</a:t>
            </a:r>
            <a:r>
              <a:rPr sz="3600" b="1" spc="-19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Activations: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84050" y="4621467"/>
            <a:ext cx="646430" cy="646430"/>
          </a:xfrm>
          <a:custGeom>
            <a:avLst/>
            <a:gdLst/>
            <a:ahLst/>
            <a:cxnLst/>
            <a:rect l="l" t="t" r="r" b="b"/>
            <a:pathLst>
              <a:path w="646430" h="646429">
                <a:moveTo>
                  <a:pt x="345654" y="0"/>
                </a:moveTo>
                <a:lnTo>
                  <a:pt x="300476" y="0"/>
                </a:lnTo>
                <a:lnTo>
                  <a:pt x="255652" y="6271"/>
                </a:lnTo>
                <a:lnTo>
                  <a:pt x="211891" y="18813"/>
                </a:lnTo>
                <a:lnTo>
                  <a:pt x="169901" y="37627"/>
                </a:lnTo>
                <a:lnTo>
                  <a:pt x="130391" y="62712"/>
                </a:lnTo>
                <a:lnTo>
                  <a:pt x="94068" y="94068"/>
                </a:lnTo>
                <a:lnTo>
                  <a:pt x="62712" y="130391"/>
                </a:lnTo>
                <a:lnTo>
                  <a:pt x="37627" y="169901"/>
                </a:lnTo>
                <a:lnTo>
                  <a:pt x="18813" y="211891"/>
                </a:lnTo>
                <a:lnTo>
                  <a:pt x="6271" y="255652"/>
                </a:lnTo>
                <a:lnTo>
                  <a:pt x="0" y="300476"/>
                </a:lnTo>
                <a:lnTo>
                  <a:pt x="0" y="345654"/>
                </a:lnTo>
                <a:lnTo>
                  <a:pt x="6271" y="390478"/>
                </a:lnTo>
                <a:lnTo>
                  <a:pt x="18813" y="434239"/>
                </a:lnTo>
                <a:lnTo>
                  <a:pt x="37627" y="476229"/>
                </a:lnTo>
                <a:lnTo>
                  <a:pt x="62712" y="515740"/>
                </a:lnTo>
                <a:lnTo>
                  <a:pt x="94068" y="552062"/>
                </a:lnTo>
                <a:lnTo>
                  <a:pt x="130391" y="583418"/>
                </a:lnTo>
                <a:lnTo>
                  <a:pt x="169901" y="608503"/>
                </a:lnTo>
                <a:lnTo>
                  <a:pt x="211891" y="627317"/>
                </a:lnTo>
                <a:lnTo>
                  <a:pt x="255652" y="639860"/>
                </a:lnTo>
                <a:lnTo>
                  <a:pt x="300476" y="646131"/>
                </a:lnTo>
                <a:lnTo>
                  <a:pt x="345654" y="646131"/>
                </a:lnTo>
                <a:lnTo>
                  <a:pt x="390478" y="639860"/>
                </a:lnTo>
                <a:lnTo>
                  <a:pt x="434239" y="627317"/>
                </a:lnTo>
                <a:lnTo>
                  <a:pt x="476229" y="608503"/>
                </a:lnTo>
                <a:lnTo>
                  <a:pt x="515740" y="583418"/>
                </a:lnTo>
                <a:lnTo>
                  <a:pt x="552062" y="552062"/>
                </a:lnTo>
                <a:lnTo>
                  <a:pt x="583419" y="515740"/>
                </a:lnTo>
                <a:lnTo>
                  <a:pt x="608504" y="476229"/>
                </a:lnTo>
                <a:lnTo>
                  <a:pt x="627318" y="434239"/>
                </a:lnTo>
                <a:lnTo>
                  <a:pt x="639861" y="390478"/>
                </a:lnTo>
                <a:lnTo>
                  <a:pt x="646132" y="345654"/>
                </a:lnTo>
                <a:lnTo>
                  <a:pt x="646132" y="300476"/>
                </a:lnTo>
                <a:lnTo>
                  <a:pt x="639861" y="255652"/>
                </a:lnTo>
                <a:lnTo>
                  <a:pt x="627318" y="211891"/>
                </a:lnTo>
                <a:lnTo>
                  <a:pt x="608504" y="169901"/>
                </a:lnTo>
                <a:lnTo>
                  <a:pt x="583419" y="130391"/>
                </a:lnTo>
                <a:lnTo>
                  <a:pt x="552062" y="94068"/>
                </a:lnTo>
                <a:lnTo>
                  <a:pt x="515740" y="62712"/>
                </a:lnTo>
                <a:lnTo>
                  <a:pt x="476229" y="37627"/>
                </a:lnTo>
                <a:lnTo>
                  <a:pt x="434239" y="18813"/>
                </a:lnTo>
                <a:lnTo>
                  <a:pt x="390478" y="6271"/>
                </a:lnTo>
                <a:lnTo>
                  <a:pt x="345654" y="0"/>
                </a:lnTo>
                <a:close/>
              </a:path>
            </a:pathLst>
          </a:custGeom>
          <a:solidFill>
            <a:srgbClr val="EAD5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84050" y="4621466"/>
            <a:ext cx="646430" cy="646430"/>
          </a:xfrm>
          <a:custGeom>
            <a:avLst/>
            <a:gdLst/>
            <a:ahLst/>
            <a:cxnLst/>
            <a:rect l="l" t="t" r="r" b="b"/>
            <a:pathLst>
              <a:path w="646430" h="646429">
                <a:moveTo>
                  <a:pt x="552062" y="94069"/>
                </a:moveTo>
                <a:lnTo>
                  <a:pt x="583419" y="130391"/>
                </a:lnTo>
                <a:lnTo>
                  <a:pt x="608504" y="169902"/>
                </a:lnTo>
                <a:lnTo>
                  <a:pt x="627318" y="211892"/>
                </a:lnTo>
                <a:lnTo>
                  <a:pt x="639860" y="255653"/>
                </a:lnTo>
                <a:lnTo>
                  <a:pt x="646132" y="300477"/>
                </a:lnTo>
                <a:lnTo>
                  <a:pt x="646132" y="345655"/>
                </a:lnTo>
                <a:lnTo>
                  <a:pt x="639860" y="390478"/>
                </a:lnTo>
                <a:lnTo>
                  <a:pt x="627318" y="434239"/>
                </a:lnTo>
                <a:lnTo>
                  <a:pt x="608504" y="476229"/>
                </a:lnTo>
                <a:lnTo>
                  <a:pt x="583419" y="515740"/>
                </a:lnTo>
                <a:lnTo>
                  <a:pt x="552062" y="552062"/>
                </a:lnTo>
                <a:lnTo>
                  <a:pt x="515740" y="583419"/>
                </a:lnTo>
                <a:lnTo>
                  <a:pt x="476229" y="608504"/>
                </a:lnTo>
                <a:lnTo>
                  <a:pt x="434239" y="627318"/>
                </a:lnTo>
                <a:lnTo>
                  <a:pt x="390478" y="639860"/>
                </a:lnTo>
                <a:lnTo>
                  <a:pt x="345655" y="646132"/>
                </a:lnTo>
                <a:lnTo>
                  <a:pt x="300477" y="646132"/>
                </a:lnTo>
                <a:lnTo>
                  <a:pt x="255653" y="639860"/>
                </a:lnTo>
                <a:lnTo>
                  <a:pt x="211892" y="627318"/>
                </a:lnTo>
                <a:lnTo>
                  <a:pt x="169902" y="608504"/>
                </a:lnTo>
                <a:lnTo>
                  <a:pt x="130391" y="583419"/>
                </a:lnTo>
                <a:lnTo>
                  <a:pt x="94069" y="552062"/>
                </a:lnTo>
                <a:lnTo>
                  <a:pt x="62713" y="515740"/>
                </a:lnTo>
                <a:lnTo>
                  <a:pt x="37627" y="476229"/>
                </a:lnTo>
                <a:lnTo>
                  <a:pt x="18813" y="434239"/>
                </a:lnTo>
                <a:lnTo>
                  <a:pt x="6271" y="390478"/>
                </a:lnTo>
                <a:lnTo>
                  <a:pt x="0" y="345655"/>
                </a:lnTo>
                <a:lnTo>
                  <a:pt x="0" y="300477"/>
                </a:lnTo>
                <a:lnTo>
                  <a:pt x="6271" y="255653"/>
                </a:lnTo>
                <a:lnTo>
                  <a:pt x="18813" y="211892"/>
                </a:lnTo>
                <a:lnTo>
                  <a:pt x="37627" y="169902"/>
                </a:lnTo>
                <a:lnTo>
                  <a:pt x="62713" y="130391"/>
                </a:lnTo>
                <a:lnTo>
                  <a:pt x="94069" y="94069"/>
                </a:lnTo>
                <a:lnTo>
                  <a:pt x="130391" y="62713"/>
                </a:lnTo>
                <a:lnTo>
                  <a:pt x="169902" y="37627"/>
                </a:lnTo>
                <a:lnTo>
                  <a:pt x="211892" y="18813"/>
                </a:lnTo>
                <a:lnTo>
                  <a:pt x="255653" y="6271"/>
                </a:lnTo>
                <a:lnTo>
                  <a:pt x="300477" y="0"/>
                </a:lnTo>
                <a:lnTo>
                  <a:pt x="345655" y="0"/>
                </a:lnTo>
                <a:lnTo>
                  <a:pt x="390478" y="6271"/>
                </a:lnTo>
                <a:lnTo>
                  <a:pt x="434239" y="18813"/>
                </a:lnTo>
                <a:lnTo>
                  <a:pt x="476229" y="37627"/>
                </a:lnTo>
                <a:lnTo>
                  <a:pt x="515740" y="62713"/>
                </a:lnTo>
                <a:lnTo>
                  <a:pt x="552062" y="94069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84050" y="5518270"/>
            <a:ext cx="646430" cy="646430"/>
          </a:xfrm>
          <a:custGeom>
            <a:avLst/>
            <a:gdLst/>
            <a:ahLst/>
            <a:cxnLst/>
            <a:rect l="l" t="t" r="r" b="b"/>
            <a:pathLst>
              <a:path w="646430" h="646429">
                <a:moveTo>
                  <a:pt x="345654" y="0"/>
                </a:moveTo>
                <a:lnTo>
                  <a:pt x="300476" y="0"/>
                </a:lnTo>
                <a:lnTo>
                  <a:pt x="255652" y="6271"/>
                </a:lnTo>
                <a:lnTo>
                  <a:pt x="211891" y="18813"/>
                </a:lnTo>
                <a:lnTo>
                  <a:pt x="169901" y="37627"/>
                </a:lnTo>
                <a:lnTo>
                  <a:pt x="130391" y="62713"/>
                </a:lnTo>
                <a:lnTo>
                  <a:pt x="94068" y="94069"/>
                </a:lnTo>
                <a:lnTo>
                  <a:pt x="62712" y="130391"/>
                </a:lnTo>
                <a:lnTo>
                  <a:pt x="37627" y="169902"/>
                </a:lnTo>
                <a:lnTo>
                  <a:pt x="18813" y="211891"/>
                </a:lnTo>
                <a:lnTo>
                  <a:pt x="6271" y="255652"/>
                </a:lnTo>
                <a:lnTo>
                  <a:pt x="0" y="300476"/>
                </a:lnTo>
                <a:lnTo>
                  <a:pt x="0" y="345654"/>
                </a:lnTo>
                <a:lnTo>
                  <a:pt x="6271" y="390478"/>
                </a:lnTo>
                <a:lnTo>
                  <a:pt x="18813" y="434239"/>
                </a:lnTo>
                <a:lnTo>
                  <a:pt x="37627" y="476229"/>
                </a:lnTo>
                <a:lnTo>
                  <a:pt x="62712" y="515739"/>
                </a:lnTo>
                <a:lnTo>
                  <a:pt x="94068" y="552062"/>
                </a:lnTo>
                <a:lnTo>
                  <a:pt x="130391" y="583418"/>
                </a:lnTo>
                <a:lnTo>
                  <a:pt x="169901" y="608504"/>
                </a:lnTo>
                <a:lnTo>
                  <a:pt x="211891" y="627318"/>
                </a:lnTo>
                <a:lnTo>
                  <a:pt x="255652" y="639860"/>
                </a:lnTo>
                <a:lnTo>
                  <a:pt x="300476" y="646132"/>
                </a:lnTo>
                <a:lnTo>
                  <a:pt x="345654" y="646132"/>
                </a:lnTo>
                <a:lnTo>
                  <a:pt x="390478" y="639860"/>
                </a:lnTo>
                <a:lnTo>
                  <a:pt x="434239" y="627318"/>
                </a:lnTo>
                <a:lnTo>
                  <a:pt x="476229" y="608504"/>
                </a:lnTo>
                <a:lnTo>
                  <a:pt x="515740" y="583418"/>
                </a:lnTo>
                <a:lnTo>
                  <a:pt x="552062" y="552062"/>
                </a:lnTo>
                <a:lnTo>
                  <a:pt x="583419" y="515739"/>
                </a:lnTo>
                <a:lnTo>
                  <a:pt x="608504" y="476229"/>
                </a:lnTo>
                <a:lnTo>
                  <a:pt x="627318" y="434239"/>
                </a:lnTo>
                <a:lnTo>
                  <a:pt x="639861" y="390478"/>
                </a:lnTo>
                <a:lnTo>
                  <a:pt x="646132" y="345654"/>
                </a:lnTo>
                <a:lnTo>
                  <a:pt x="646132" y="300476"/>
                </a:lnTo>
                <a:lnTo>
                  <a:pt x="639861" y="255652"/>
                </a:lnTo>
                <a:lnTo>
                  <a:pt x="627318" y="211891"/>
                </a:lnTo>
                <a:lnTo>
                  <a:pt x="608504" y="169902"/>
                </a:lnTo>
                <a:lnTo>
                  <a:pt x="583419" y="130391"/>
                </a:lnTo>
                <a:lnTo>
                  <a:pt x="552062" y="94069"/>
                </a:lnTo>
                <a:lnTo>
                  <a:pt x="515740" y="62713"/>
                </a:lnTo>
                <a:lnTo>
                  <a:pt x="476229" y="37627"/>
                </a:lnTo>
                <a:lnTo>
                  <a:pt x="434239" y="18813"/>
                </a:lnTo>
                <a:lnTo>
                  <a:pt x="390478" y="6271"/>
                </a:lnTo>
                <a:lnTo>
                  <a:pt x="345654" y="0"/>
                </a:lnTo>
                <a:close/>
              </a:path>
            </a:pathLst>
          </a:custGeom>
          <a:solidFill>
            <a:srgbClr val="EAD5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84050" y="5518270"/>
            <a:ext cx="646430" cy="646430"/>
          </a:xfrm>
          <a:custGeom>
            <a:avLst/>
            <a:gdLst/>
            <a:ahLst/>
            <a:cxnLst/>
            <a:rect l="l" t="t" r="r" b="b"/>
            <a:pathLst>
              <a:path w="646430" h="646429">
                <a:moveTo>
                  <a:pt x="552062" y="94069"/>
                </a:moveTo>
                <a:lnTo>
                  <a:pt x="583419" y="130391"/>
                </a:lnTo>
                <a:lnTo>
                  <a:pt x="608504" y="169902"/>
                </a:lnTo>
                <a:lnTo>
                  <a:pt x="627318" y="211892"/>
                </a:lnTo>
                <a:lnTo>
                  <a:pt x="639860" y="255653"/>
                </a:lnTo>
                <a:lnTo>
                  <a:pt x="646132" y="300477"/>
                </a:lnTo>
                <a:lnTo>
                  <a:pt x="646132" y="345655"/>
                </a:lnTo>
                <a:lnTo>
                  <a:pt x="639860" y="390478"/>
                </a:lnTo>
                <a:lnTo>
                  <a:pt x="627318" y="434239"/>
                </a:lnTo>
                <a:lnTo>
                  <a:pt x="608504" y="476229"/>
                </a:lnTo>
                <a:lnTo>
                  <a:pt x="583419" y="515740"/>
                </a:lnTo>
                <a:lnTo>
                  <a:pt x="552062" y="552062"/>
                </a:lnTo>
                <a:lnTo>
                  <a:pt x="515740" y="583419"/>
                </a:lnTo>
                <a:lnTo>
                  <a:pt x="476229" y="608504"/>
                </a:lnTo>
                <a:lnTo>
                  <a:pt x="434239" y="627318"/>
                </a:lnTo>
                <a:lnTo>
                  <a:pt x="390478" y="639860"/>
                </a:lnTo>
                <a:lnTo>
                  <a:pt x="345655" y="646132"/>
                </a:lnTo>
                <a:lnTo>
                  <a:pt x="300477" y="646132"/>
                </a:lnTo>
                <a:lnTo>
                  <a:pt x="255653" y="639860"/>
                </a:lnTo>
                <a:lnTo>
                  <a:pt x="211892" y="627318"/>
                </a:lnTo>
                <a:lnTo>
                  <a:pt x="169902" y="608504"/>
                </a:lnTo>
                <a:lnTo>
                  <a:pt x="130391" y="583419"/>
                </a:lnTo>
                <a:lnTo>
                  <a:pt x="94069" y="552062"/>
                </a:lnTo>
                <a:lnTo>
                  <a:pt x="62713" y="515740"/>
                </a:lnTo>
                <a:lnTo>
                  <a:pt x="37627" y="476229"/>
                </a:lnTo>
                <a:lnTo>
                  <a:pt x="18813" y="434239"/>
                </a:lnTo>
                <a:lnTo>
                  <a:pt x="6271" y="390478"/>
                </a:lnTo>
                <a:lnTo>
                  <a:pt x="0" y="345655"/>
                </a:lnTo>
                <a:lnTo>
                  <a:pt x="0" y="300477"/>
                </a:lnTo>
                <a:lnTo>
                  <a:pt x="6271" y="255653"/>
                </a:lnTo>
                <a:lnTo>
                  <a:pt x="18813" y="211892"/>
                </a:lnTo>
                <a:lnTo>
                  <a:pt x="37627" y="169902"/>
                </a:lnTo>
                <a:lnTo>
                  <a:pt x="62713" y="130391"/>
                </a:lnTo>
                <a:lnTo>
                  <a:pt x="94069" y="94069"/>
                </a:lnTo>
                <a:lnTo>
                  <a:pt x="130391" y="62713"/>
                </a:lnTo>
                <a:lnTo>
                  <a:pt x="169902" y="37627"/>
                </a:lnTo>
                <a:lnTo>
                  <a:pt x="211892" y="18813"/>
                </a:lnTo>
                <a:lnTo>
                  <a:pt x="255653" y="6271"/>
                </a:lnTo>
                <a:lnTo>
                  <a:pt x="300477" y="0"/>
                </a:lnTo>
                <a:lnTo>
                  <a:pt x="345655" y="0"/>
                </a:lnTo>
                <a:lnTo>
                  <a:pt x="390478" y="6271"/>
                </a:lnTo>
                <a:lnTo>
                  <a:pt x="434239" y="18813"/>
                </a:lnTo>
                <a:lnTo>
                  <a:pt x="476229" y="37627"/>
                </a:lnTo>
                <a:lnTo>
                  <a:pt x="515740" y="62713"/>
                </a:lnTo>
                <a:lnTo>
                  <a:pt x="552062" y="94069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84050" y="6627403"/>
            <a:ext cx="646430" cy="646430"/>
          </a:xfrm>
          <a:custGeom>
            <a:avLst/>
            <a:gdLst/>
            <a:ahLst/>
            <a:cxnLst/>
            <a:rect l="l" t="t" r="r" b="b"/>
            <a:pathLst>
              <a:path w="646430" h="646429">
                <a:moveTo>
                  <a:pt x="345654" y="0"/>
                </a:moveTo>
                <a:lnTo>
                  <a:pt x="300476" y="0"/>
                </a:lnTo>
                <a:lnTo>
                  <a:pt x="255652" y="6271"/>
                </a:lnTo>
                <a:lnTo>
                  <a:pt x="211891" y="18813"/>
                </a:lnTo>
                <a:lnTo>
                  <a:pt x="169901" y="37627"/>
                </a:lnTo>
                <a:lnTo>
                  <a:pt x="130391" y="62713"/>
                </a:lnTo>
                <a:lnTo>
                  <a:pt x="94068" y="94069"/>
                </a:lnTo>
                <a:lnTo>
                  <a:pt x="62712" y="130392"/>
                </a:lnTo>
                <a:lnTo>
                  <a:pt x="37627" y="169902"/>
                </a:lnTo>
                <a:lnTo>
                  <a:pt x="18813" y="211892"/>
                </a:lnTo>
                <a:lnTo>
                  <a:pt x="6271" y="255653"/>
                </a:lnTo>
                <a:lnTo>
                  <a:pt x="0" y="300477"/>
                </a:lnTo>
                <a:lnTo>
                  <a:pt x="0" y="345655"/>
                </a:lnTo>
                <a:lnTo>
                  <a:pt x="6271" y="390479"/>
                </a:lnTo>
                <a:lnTo>
                  <a:pt x="18813" y="434240"/>
                </a:lnTo>
                <a:lnTo>
                  <a:pt x="37627" y="476230"/>
                </a:lnTo>
                <a:lnTo>
                  <a:pt x="62712" y="515741"/>
                </a:lnTo>
                <a:lnTo>
                  <a:pt x="94068" y="552063"/>
                </a:lnTo>
                <a:lnTo>
                  <a:pt x="130391" y="583419"/>
                </a:lnTo>
                <a:lnTo>
                  <a:pt x="169901" y="608504"/>
                </a:lnTo>
                <a:lnTo>
                  <a:pt x="211891" y="627318"/>
                </a:lnTo>
                <a:lnTo>
                  <a:pt x="255652" y="639861"/>
                </a:lnTo>
                <a:lnTo>
                  <a:pt x="300476" y="646132"/>
                </a:lnTo>
                <a:lnTo>
                  <a:pt x="345654" y="646132"/>
                </a:lnTo>
                <a:lnTo>
                  <a:pt x="390478" y="639861"/>
                </a:lnTo>
                <a:lnTo>
                  <a:pt x="434239" y="627318"/>
                </a:lnTo>
                <a:lnTo>
                  <a:pt x="476229" y="608504"/>
                </a:lnTo>
                <a:lnTo>
                  <a:pt x="515740" y="583419"/>
                </a:lnTo>
                <a:lnTo>
                  <a:pt x="552062" y="552063"/>
                </a:lnTo>
                <a:lnTo>
                  <a:pt x="583419" y="515741"/>
                </a:lnTo>
                <a:lnTo>
                  <a:pt x="608504" y="476230"/>
                </a:lnTo>
                <a:lnTo>
                  <a:pt x="627318" y="434240"/>
                </a:lnTo>
                <a:lnTo>
                  <a:pt x="639861" y="390479"/>
                </a:lnTo>
                <a:lnTo>
                  <a:pt x="646132" y="345655"/>
                </a:lnTo>
                <a:lnTo>
                  <a:pt x="646132" y="300477"/>
                </a:lnTo>
                <a:lnTo>
                  <a:pt x="639861" y="255653"/>
                </a:lnTo>
                <a:lnTo>
                  <a:pt x="627318" y="211892"/>
                </a:lnTo>
                <a:lnTo>
                  <a:pt x="608504" y="169902"/>
                </a:lnTo>
                <a:lnTo>
                  <a:pt x="583419" y="130392"/>
                </a:lnTo>
                <a:lnTo>
                  <a:pt x="552062" y="94069"/>
                </a:lnTo>
                <a:lnTo>
                  <a:pt x="515740" y="62713"/>
                </a:lnTo>
                <a:lnTo>
                  <a:pt x="476229" y="37627"/>
                </a:lnTo>
                <a:lnTo>
                  <a:pt x="434239" y="18813"/>
                </a:lnTo>
                <a:lnTo>
                  <a:pt x="390478" y="6271"/>
                </a:lnTo>
                <a:lnTo>
                  <a:pt x="345654" y="0"/>
                </a:lnTo>
                <a:close/>
              </a:path>
            </a:pathLst>
          </a:custGeom>
          <a:solidFill>
            <a:srgbClr val="EAD5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84050" y="6627403"/>
            <a:ext cx="646430" cy="646430"/>
          </a:xfrm>
          <a:custGeom>
            <a:avLst/>
            <a:gdLst/>
            <a:ahLst/>
            <a:cxnLst/>
            <a:rect l="l" t="t" r="r" b="b"/>
            <a:pathLst>
              <a:path w="646430" h="646429">
                <a:moveTo>
                  <a:pt x="552062" y="94069"/>
                </a:moveTo>
                <a:lnTo>
                  <a:pt x="583419" y="130391"/>
                </a:lnTo>
                <a:lnTo>
                  <a:pt x="608504" y="169902"/>
                </a:lnTo>
                <a:lnTo>
                  <a:pt x="627318" y="211892"/>
                </a:lnTo>
                <a:lnTo>
                  <a:pt x="639860" y="255653"/>
                </a:lnTo>
                <a:lnTo>
                  <a:pt x="646132" y="300477"/>
                </a:lnTo>
                <a:lnTo>
                  <a:pt x="646132" y="345655"/>
                </a:lnTo>
                <a:lnTo>
                  <a:pt x="639860" y="390478"/>
                </a:lnTo>
                <a:lnTo>
                  <a:pt x="627318" y="434239"/>
                </a:lnTo>
                <a:lnTo>
                  <a:pt x="608504" y="476229"/>
                </a:lnTo>
                <a:lnTo>
                  <a:pt x="583419" y="515740"/>
                </a:lnTo>
                <a:lnTo>
                  <a:pt x="552062" y="552062"/>
                </a:lnTo>
                <a:lnTo>
                  <a:pt x="515740" y="583419"/>
                </a:lnTo>
                <a:lnTo>
                  <a:pt x="476229" y="608504"/>
                </a:lnTo>
                <a:lnTo>
                  <a:pt x="434239" y="627318"/>
                </a:lnTo>
                <a:lnTo>
                  <a:pt x="390478" y="639860"/>
                </a:lnTo>
                <a:lnTo>
                  <a:pt x="345655" y="646132"/>
                </a:lnTo>
                <a:lnTo>
                  <a:pt x="300477" y="646132"/>
                </a:lnTo>
                <a:lnTo>
                  <a:pt x="255653" y="639860"/>
                </a:lnTo>
                <a:lnTo>
                  <a:pt x="211892" y="627318"/>
                </a:lnTo>
                <a:lnTo>
                  <a:pt x="169902" y="608504"/>
                </a:lnTo>
                <a:lnTo>
                  <a:pt x="130391" y="583419"/>
                </a:lnTo>
                <a:lnTo>
                  <a:pt x="94069" y="552062"/>
                </a:lnTo>
                <a:lnTo>
                  <a:pt x="62713" y="515740"/>
                </a:lnTo>
                <a:lnTo>
                  <a:pt x="37627" y="476229"/>
                </a:lnTo>
                <a:lnTo>
                  <a:pt x="18813" y="434239"/>
                </a:lnTo>
                <a:lnTo>
                  <a:pt x="6271" y="390478"/>
                </a:lnTo>
                <a:lnTo>
                  <a:pt x="0" y="345655"/>
                </a:lnTo>
                <a:lnTo>
                  <a:pt x="0" y="300477"/>
                </a:lnTo>
                <a:lnTo>
                  <a:pt x="6271" y="255653"/>
                </a:lnTo>
                <a:lnTo>
                  <a:pt x="18813" y="211892"/>
                </a:lnTo>
                <a:lnTo>
                  <a:pt x="37627" y="169902"/>
                </a:lnTo>
                <a:lnTo>
                  <a:pt x="62713" y="130391"/>
                </a:lnTo>
                <a:lnTo>
                  <a:pt x="94069" y="94069"/>
                </a:lnTo>
                <a:lnTo>
                  <a:pt x="130391" y="62713"/>
                </a:lnTo>
                <a:lnTo>
                  <a:pt x="169902" y="37627"/>
                </a:lnTo>
                <a:lnTo>
                  <a:pt x="211892" y="18813"/>
                </a:lnTo>
                <a:lnTo>
                  <a:pt x="255653" y="6271"/>
                </a:lnTo>
                <a:lnTo>
                  <a:pt x="300477" y="0"/>
                </a:lnTo>
                <a:lnTo>
                  <a:pt x="345655" y="0"/>
                </a:lnTo>
                <a:lnTo>
                  <a:pt x="390478" y="6271"/>
                </a:lnTo>
                <a:lnTo>
                  <a:pt x="434239" y="18813"/>
                </a:lnTo>
                <a:lnTo>
                  <a:pt x="476229" y="37627"/>
                </a:lnTo>
                <a:lnTo>
                  <a:pt x="515740" y="62713"/>
                </a:lnTo>
                <a:lnTo>
                  <a:pt x="552062" y="94069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93284" y="5518270"/>
            <a:ext cx="646430" cy="646430"/>
          </a:xfrm>
          <a:custGeom>
            <a:avLst/>
            <a:gdLst/>
            <a:ahLst/>
            <a:cxnLst/>
            <a:rect l="l" t="t" r="r" b="b"/>
            <a:pathLst>
              <a:path w="646429" h="646429">
                <a:moveTo>
                  <a:pt x="345655" y="0"/>
                </a:moveTo>
                <a:lnTo>
                  <a:pt x="300477" y="0"/>
                </a:lnTo>
                <a:lnTo>
                  <a:pt x="255653" y="6271"/>
                </a:lnTo>
                <a:lnTo>
                  <a:pt x="211892" y="18813"/>
                </a:lnTo>
                <a:lnTo>
                  <a:pt x="169902" y="37627"/>
                </a:lnTo>
                <a:lnTo>
                  <a:pt x="130391" y="62713"/>
                </a:lnTo>
                <a:lnTo>
                  <a:pt x="94069" y="94069"/>
                </a:lnTo>
                <a:lnTo>
                  <a:pt x="62713" y="130391"/>
                </a:lnTo>
                <a:lnTo>
                  <a:pt x="37627" y="169902"/>
                </a:lnTo>
                <a:lnTo>
                  <a:pt x="18813" y="211891"/>
                </a:lnTo>
                <a:lnTo>
                  <a:pt x="6271" y="255652"/>
                </a:lnTo>
                <a:lnTo>
                  <a:pt x="0" y="300476"/>
                </a:lnTo>
                <a:lnTo>
                  <a:pt x="0" y="345654"/>
                </a:lnTo>
                <a:lnTo>
                  <a:pt x="6271" y="390478"/>
                </a:lnTo>
                <a:lnTo>
                  <a:pt x="18813" y="434239"/>
                </a:lnTo>
                <a:lnTo>
                  <a:pt x="37627" y="476229"/>
                </a:lnTo>
                <a:lnTo>
                  <a:pt x="62713" y="515739"/>
                </a:lnTo>
                <a:lnTo>
                  <a:pt x="94069" y="552062"/>
                </a:lnTo>
                <a:lnTo>
                  <a:pt x="130391" y="583418"/>
                </a:lnTo>
                <a:lnTo>
                  <a:pt x="169902" y="608504"/>
                </a:lnTo>
                <a:lnTo>
                  <a:pt x="211892" y="627318"/>
                </a:lnTo>
                <a:lnTo>
                  <a:pt x="255653" y="639860"/>
                </a:lnTo>
                <a:lnTo>
                  <a:pt x="300477" y="646132"/>
                </a:lnTo>
                <a:lnTo>
                  <a:pt x="345655" y="646132"/>
                </a:lnTo>
                <a:lnTo>
                  <a:pt x="390478" y="639860"/>
                </a:lnTo>
                <a:lnTo>
                  <a:pt x="434239" y="627318"/>
                </a:lnTo>
                <a:lnTo>
                  <a:pt x="476229" y="608504"/>
                </a:lnTo>
                <a:lnTo>
                  <a:pt x="515740" y="583418"/>
                </a:lnTo>
                <a:lnTo>
                  <a:pt x="552062" y="552062"/>
                </a:lnTo>
                <a:lnTo>
                  <a:pt x="583418" y="515739"/>
                </a:lnTo>
                <a:lnTo>
                  <a:pt x="608504" y="476229"/>
                </a:lnTo>
                <a:lnTo>
                  <a:pt x="627318" y="434239"/>
                </a:lnTo>
                <a:lnTo>
                  <a:pt x="639860" y="390478"/>
                </a:lnTo>
                <a:lnTo>
                  <a:pt x="646132" y="345654"/>
                </a:lnTo>
                <a:lnTo>
                  <a:pt x="646132" y="300476"/>
                </a:lnTo>
                <a:lnTo>
                  <a:pt x="639860" y="255652"/>
                </a:lnTo>
                <a:lnTo>
                  <a:pt x="627318" y="211891"/>
                </a:lnTo>
                <a:lnTo>
                  <a:pt x="608504" y="169902"/>
                </a:lnTo>
                <a:lnTo>
                  <a:pt x="583418" y="130391"/>
                </a:lnTo>
                <a:lnTo>
                  <a:pt x="552062" y="94069"/>
                </a:lnTo>
                <a:lnTo>
                  <a:pt x="515740" y="62713"/>
                </a:lnTo>
                <a:lnTo>
                  <a:pt x="476229" y="37627"/>
                </a:lnTo>
                <a:lnTo>
                  <a:pt x="434239" y="18813"/>
                </a:lnTo>
                <a:lnTo>
                  <a:pt x="390478" y="6271"/>
                </a:lnTo>
                <a:lnTo>
                  <a:pt x="345655" y="0"/>
                </a:lnTo>
                <a:close/>
              </a:path>
            </a:pathLst>
          </a:custGeom>
          <a:solidFill>
            <a:srgbClr val="CEDC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93284" y="5518270"/>
            <a:ext cx="646430" cy="646430"/>
          </a:xfrm>
          <a:custGeom>
            <a:avLst/>
            <a:gdLst/>
            <a:ahLst/>
            <a:cxnLst/>
            <a:rect l="l" t="t" r="r" b="b"/>
            <a:pathLst>
              <a:path w="646429" h="646429">
                <a:moveTo>
                  <a:pt x="552062" y="94069"/>
                </a:moveTo>
                <a:lnTo>
                  <a:pt x="583419" y="130391"/>
                </a:lnTo>
                <a:lnTo>
                  <a:pt x="608504" y="169902"/>
                </a:lnTo>
                <a:lnTo>
                  <a:pt x="627318" y="211892"/>
                </a:lnTo>
                <a:lnTo>
                  <a:pt x="639860" y="255653"/>
                </a:lnTo>
                <a:lnTo>
                  <a:pt x="646132" y="300477"/>
                </a:lnTo>
                <a:lnTo>
                  <a:pt x="646132" y="345655"/>
                </a:lnTo>
                <a:lnTo>
                  <a:pt x="639860" y="390478"/>
                </a:lnTo>
                <a:lnTo>
                  <a:pt x="627318" y="434239"/>
                </a:lnTo>
                <a:lnTo>
                  <a:pt x="608504" y="476229"/>
                </a:lnTo>
                <a:lnTo>
                  <a:pt x="583419" y="515740"/>
                </a:lnTo>
                <a:lnTo>
                  <a:pt x="552062" y="552062"/>
                </a:lnTo>
                <a:lnTo>
                  <a:pt x="515740" y="583419"/>
                </a:lnTo>
                <a:lnTo>
                  <a:pt x="476229" y="608504"/>
                </a:lnTo>
                <a:lnTo>
                  <a:pt x="434239" y="627318"/>
                </a:lnTo>
                <a:lnTo>
                  <a:pt x="390478" y="639860"/>
                </a:lnTo>
                <a:lnTo>
                  <a:pt x="345655" y="646132"/>
                </a:lnTo>
                <a:lnTo>
                  <a:pt x="300477" y="646132"/>
                </a:lnTo>
                <a:lnTo>
                  <a:pt x="255653" y="639860"/>
                </a:lnTo>
                <a:lnTo>
                  <a:pt x="211892" y="627318"/>
                </a:lnTo>
                <a:lnTo>
                  <a:pt x="169902" y="608504"/>
                </a:lnTo>
                <a:lnTo>
                  <a:pt x="130391" y="583419"/>
                </a:lnTo>
                <a:lnTo>
                  <a:pt x="94069" y="552062"/>
                </a:lnTo>
                <a:lnTo>
                  <a:pt x="62713" y="515740"/>
                </a:lnTo>
                <a:lnTo>
                  <a:pt x="37627" y="476229"/>
                </a:lnTo>
                <a:lnTo>
                  <a:pt x="18813" y="434239"/>
                </a:lnTo>
                <a:lnTo>
                  <a:pt x="6271" y="390478"/>
                </a:lnTo>
                <a:lnTo>
                  <a:pt x="0" y="345655"/>
                </a:lnTo>
                <a:lnTo>
                  <a:pt x="0" y="300477"/>
                </a:lnTo>
                <a:lnTo>
                  <a:pt x="6271" y="255653"/>
                </a:lnTo>
                <a:lnTo>
                  <a:pt x="18813" y="211892"/>
                </a:lnTo>
                <a:lnTo>
                  <a:pt x="37627" y="169902"/>
                </a:lnTo>
                <a:lnTo>
                  <a:pt x="62713" y="130391"/>
                </a:lnTo>
                <a:lnTo>
                  <a:pt x="94069" y="94069"/>
                </a:lnTo>
                <a:lnTo>
                  <a:pt x="130391" y="62713"/>
                </a:lnTo>
                <a:lnTo>
                  <a:pt x="169902" y="37627"/>
                </a:lnTo>
                <a:lnTo>
                  <a:pt x="211892" y="18813"/>
                </a:lnTo>
                <a:lnTo>
                  <a:pt x="255653" y="6271"/>
                </a:lnTo>
                <a:lnTo>
                  <a:pt x="300477" y="0"/>
                </a:lnTo>
                <a:lnTo>
                  <a:pt x="345655" y="0"/>
                </a:lnTo>
                <a:lnTo>
                  <a:pt x="390478" y="6271"/>
                </a:lnTo>
                <a:lnTo>
                  <a:pt x="434239" y="18813"/>
                </a:lnTo>
                <a:lnTo>
                  <a:pt x="476229" y="37627"/>
                </a:lnTo>
                <a:lnTo>
                  <a:pt x="515740" y="62713"/>
                </a:lnTo>
                <a:lnTo>
                  <a:pt x="552062" y="94069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27936" y="4924117"/>
            <a:ext cx="1068705" cy="735330"/>
          </a:xfrm>
          <a:custGeom>
            <a:avLst/>
            <a:gdLst/>
            <a:ahLst/>
            <a:cxnLst/>
            <a:rect l="l" t="t" r="r" b="b"/>
            <a:pathLst>
              <a:path w="1068704" h="735329">
                <a:moveTo>
                  <a:pt x="0" y="367621"/>
                </a:moveTo>
                <a:lnTo>
                  <a:pt x="1068244" y="367621"/>
                </a:lnTo>
              </a:path>
            </a:pathLst>
          </a:custGeom>
          <a:ln w="7352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51156" y="5601944"/>
            <a:ext cx="135255" cy="119380"/>
          </a:xfrm>
          <a:custGeom>
            <a:avLst/>
            <a:gdLst/>
            <a:ahLst/>
            <a:cxnLst/>
            <a:rect l="l" t="t" r="r" b="b"/>
            <a:pathLst>
              <a:path w="135254" h="119379">
                <a:moveTo>
                  <a:pt x="69124" y="0"/>
                </a:moveTo>
                <a:lnTo>
                  <a:pt x="0" y="100431"/>
                </a:lnTo>
                <a:lnTo>
                  <a:pt x="134993" y="119339"/>
                </a:lnTo>
                <a:lnTo>
                  <a:pt x="691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15879" y="5848284"/>
            <a:ext cx="1066165" cy="0"/>
          </a:xfrm>
          <a:custGeom>
            <a:avLst/>
            <a:gdLst/>
            <a:ahLst/>
            <a:cxnLst/>
            <a:rect l="l" t="t" r="r" b="b"/>
            <a:pathLst>
              <a:path w="1066164">
                <a:moveTo>
                  <a:pt x="0" y="0"/>
                </a:moveTo>
                <a:lnTo>
                  <a:pt x="1053207" y="0"/>
                </a:lnTo>
                <a:lnTo>
                  <a:pt x="1065907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69087" y="5787323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19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18740" y="6041590"/>
            <a:ext cx="1090930" cy="833119"/>
          </a:xfrm>
          <a:custGeom>
            <a:avLst/>
            <a:gdLst/>
            <a:ahLst/>
            <a:cxnLst/>
            <a:rect l="l" t="t" r="r" b="b"/>
            <a:pathLst>
              <a:path w="1090929" h="833120">
                <a:moveTo>
                  <a:pt x="0" y="416505"/>
                </a:moveTo>
                <a:lnTo>
                  <a:pt x="1090333" y="416505"/>
                </a:lnTo>
              </a:path>
            </a:pathLst>
          </a:custGeom>
          <a:ln w="8330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61974" y="5975284"/>
            <a:ext cx="133985" cy="122555"/>
          </a:xfrm>
          <a:custGeom>
            <a:avLst/>
            <a:gdLst/>
            <a:ahLst/>
            <a:cxnLst/>
            <a:rect l="l" t="t" r="r" b="b"/>
            <a:pathLst>
              <a:path w="133985" h="122554">
                <a:moveTo>
                  <a:pt x="133889" y="0"/>
                </a:moveTo>
                <a:lnTo>
                  <a:pt x="0" y="25576"/>
                </a:lnTo>
                <a:lnTo>
                  <a:pt x="74016" y="122457"/>
                </a:lnTo>
                <a:lnTo>
                  <a:pt x="133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04800" y="9252204"/>
            <a:ext cx="326707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i="1" spc="-10" dirty="0">
                <a:latin typeface="Arial"/>
                <a:cs typeface="Arial"/>
              </a:rPr>
              <a:t>Figure: </a:t>
            </a:r>
            <a:r>
              <a:rPr sz="2400" i="1" spc="10" dirty="0">
                <a:latin typeface="Arial"/>
                <a:cs typeface="Arial"/>
              </a:rPr>
              <a:t>Andrej</a:t>
            </a:r>
            <a:r>
              <a:rPr sz="2400" i="1" spc="-30" dirty="0">
                <a:latin typeface="Arial"/>
                <a:cs typeface="Arial"/>
              </a:rPr>
              <a:t> </a:t>
            </a:r>
            <a:r>
              <a:rPr sz="2400" i="1" spc="15" dirty="0">
                <a:latin typeface="Arial"/>
                <a:cs typeface="Arial"/>
              </a:rPr>
              <a:t>Karpathy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3100" y="254000"/>
            <a:ext cx="6576059" cy="1262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spc="-5" dirty="0"/>
              <a:t>3D</a:t>
            </a:r>
            <a:r>
              <a:rPr sz="8000" spc="-90" dirty="0"/>
              <a:t> </a:t>
            </a:r>
            <a:r>
              <a:rPr sz="8000" spc="40" dirty="0"/>
              <a:t>Activations</a:t>
            </a:r>
            <a:endParaRPr sz="8000"/>
          </a:p>
        </p:txBody>
      </p:sp>
      <p:sp>
        <p:nvSpPr>
          <p:cNvPr id="3" name="object 3"/>
          <p:cNvSpPr txBox="1"/>
          <p:nvPr/>
        </p:nvSpPr>
        <p:spPr>
          <a:xfrm>
            <a:off x="889000" y="2286000"/>
            <a:ext cx="333692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latin typeface="Arial"/>
                <a:cs typeface="Arial"/>
              </a:rPr>
              <a:t>1D</a:t>
            </a:r>
            <a:r>
              <a:rPr sz="3600" b="1" spc="-19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Activations: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34464" y="3187700"/>
            <a:ext cx="6070335" cy="5177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162800" y="2286000"/>
            <a:ext cx="333692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latin typeface="Arial"/>
                <a:cs typeface="Arial"/>
              </a:rPr>
              <a:t>3D</a:t>
            </a:r>
            <a:r>
              <a:rPr sz="3600" b="1" spc="-19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Activations: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84050" y="4621467"/>
            <a:ext cx="646430" cy="646430"/>
          </a:xfrm>
          <a:custGeom>
            <a:avLst/>
            <a:gdLst/>
            <a:ahLst/>
            <a:cxnLst/>
            <a:rect l="l" t="t" r="r" b="b"/>
            <a:pathLst>
              <a:path w="646430" h="646429">
                <a:moveTo>
                  <a:pt x="345654" y="0"/>
                </a:moveTo>
                <a:lnTo>
                  <a:pt x="300476" y="0"/>
                </a:lnTo>
                <a:lnTo>
                  <a:pt x="255652" y="6271"/>
                </a:lnTo>
                <a:lnTo>
                  <a:pt x="211891" y="18813"/>
                </a:lnTo>
                <a:lnTo>
                  <a:pt x="169901" y="37627"/>
                </a:lnTo>
                <a:lnTo>
                  <a:pt x="130391" y="62712"/>
                </a:lnTo>
                <a:lnTo>
                  <a:pt x="94068" y="94068"/>
                </a:lnTo>
                <a:lnTo>
                  <a:pt x="62712" y="130391"/>
                </a:lnTo>
                <a:lnTo>
                  <a:pt x="37627" y="169901"/>
                </a:lnTo>
                <a:lnTo>
                  <a:pt x="18813" y="211891"/>
                </a:lnTo>
                <a:lnTo>
                  <a:pt x="6271" y="255652"/>
                </a:lnTo>
                <a:lnTo>
                  <a:pt x="0" y="300476"/>
                </a:lnTo>
                <a:lnTo>
                  <a:pt x="0" y="345654"/>
                </a:lnTo>
                <a:lnTo>
                  <a:pt x="6271" y="390478"/>
                </a:lnTo>
                <a:lnTo>
                  <a:pt x="18813" y="434239"/>
                </a:lnTo>
                <a:lnTo>
                  <a:pt x="37627" y="476229"/>
                </a:lnTo>
                <a:lnTo>
                  <a:pt x="62712" y="515740"/>
                </a:lnTo>
                <a:lnTo>
                  <a:pt x="94068" y="552062"/>
                </a:lnTo>
                <a:lnTo>
                  <a:pt x="130391" y="583418"/>
                </a:lnTo>
                <a:lnTo>
                  <a:pt x="169901" y="608503"/>
                </a:lnTo>
                <a:lnTo>
                  <a:pt x="211891" y="627317"/>
                </a:lnTo>
                <a:lnTo>
                  <a:pt x="255652" y="639860"/>
                </a:lnTo>
                <a:lnTo>
                  <a:pt x="300476" y="646131"/>
                </a:lnTo>
                <a:lnTo>
                  <a:pt x="345654" y="646131"/>
                </a:lnTo>
                <a:lnTo>
                  <a:pt x="390478" y="639860"/>
                </a:lnTo>
                <a:lnTo>
                  <a:pt x="434239" y="627317"/>
                </a:lnTo>
                <a:lnTo>
                  <a:pt x="476229" y="608503"/>
                </a:lnTo>
                <a:lnTo>
                  <a:pt x="515740" y="583418"/>
                </a:lnTo>
                <a:lnTo>
                  <a:pt x="552062" y="552062"/>
                </a:lnTo>
                <a:lnTo>
                  <a:pt x="583419" y="515740"/>
                </a:lnTo>
                <a:lnTo>
                  <a:pt x="608504" y="476229"/>
                </a:lnTo>
                <a:lnTo>
                  <a:pt x="627318" y="434239"/>
                </a:lnTo>
                <a:lnTo>
                  <a:pt x="639861" y="390478"/>
                </a:lnTo>
                <a:lnTo>
                  <a:pt x="646132" y="345654"/>
                </a:lnTo>
                <a:lnTo>
                  <a:pt x="646132" y="300476"/>
                </a:lnTo>
                <a:lnTo>
                  <a:pt x="639861" y="255652"/>
                </a:lnTo>
                <a:lnTo>
                  <a:pt x="627318" y="211891"/>
                </a:lnTo>
                <a:lnTo>
                  <a:pt x="608504" y="169901"/>
                </a:lnTo>
                <a:lnTo>
                  <a:pt x="583419" y="130391"/>
                </a:lnTo>
                <a:lnTo>
                  <a:pt x="552062" y="94068"/>
                </a:lnTo>
                <a:lnTo>
                  <a:pt x="515740" y="62712"/>
                </a:lnTo>
                <a:lnTo>
                  <a:pt x="476229" y="37627"/>
                </a:lnTo>
                <a:lnTo>
                  <a:pt x="434239" y="18813"/>
                </a:lnTo>
                <a:lnTo>
                  <a:pt x="390478" y="6271"/>
                </a:lnTo>
                <a:lnTo>
                  <a:pt x="345654" y="0"/>
                </a:lnTo>
                <a:close/>
              </a:path>
            </a:pathLst>
          </a:custGeom>
          <a:solidFill>
            <a:srgbClr val="EAD5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84050" y="4621466"/>
            <a:ext cx="646430" cy="646430"/>
          </a:xfrm>
          <a:custGeom>
            <a:avLst/>
            <a:gdLst/>
            <a:ahLst/>
            <a:cxnLst/>
            <a:rect l="l" t="t" r="r" b="b"/>
            <a:pathLst>
              <a:path w="646430" h="646429">
                <a:moveTo>
                  <a:pt x="552062" y="94069"/>
                </a:moveTo>
                <a:lnTo>
                  <a:pt x="583419" y="130391"/>
                </a:lnTo>
                <a:lnTo>
                  <a:pt x="608504" y="169902"/>
                </a:lnTo>
                <a:lnTo>
                  <a:pt x="627318" y="211892"/>
                </a:lnTo>
                <a:lnTo>
                  <a:pt x="639860" y="255653"/>
                </a:lnTo>
                <a:lnTo>
                  <a:pt x="646132" y="300477"/>
                </a:lnTo>
                <a:lnTo>
                  <a:pt x="646132" y="345655"/>
                </a:lnTo>
                <a:lnTo>
                  <a:pt x="639860" y="390478"/>
                </a:lnTo>
                <a:lnTo>
                  <a:pt x="627318" y="434239"/>
                </a:lnTo>
                <a:lnTo>
                  <a:pt x="608504" y="476229"/>
                </a:lnTo>
                <a:lnTo>
                  <a:pt x="583419" y="515740"/>
                </a:lnTo>
                <a:lnTo>
                  <a:pt x="552062" y="552062"/>
                </a:lnTo>
                <a:lnTo>
                  <a:pt x="515740" y="583419"/>
                </a:lnTo>
                <a:lnTo>
                  <a:pt x="476229" y="608504"/>
                </a:lnTo>
                <a:lnTo>
                  <a:pt x="434239" y="627318"/>
                </a:lnTo>
                <a:lnTo>
                  <a:pt x="390478" y="639860"/>
                </a:lnTo>
                <a:lnTo>
                  <a:pt x="345655" y="646132"/>
                </a:lnTo>
                <a:lnTo>
                  <a:pt x="300477" y="646132"/>
                </a:lnTo>
                <a:lnTo>
                  <a:pt x="255653" y="639860"/>
                </a:lnTo>
                <a:lnTo>
                  <a:pt x="211892" y="627318"/>
                </a:lnTo>
                <a:lnTo>
                  <a:pt x="169902" y="608504"/>
                </a:lnTo>
                <a:lnTo>
                  <a:pt x="130391" y="583419"/>
                </a:lnTo>
                <a:lnTo>
                  <a:pt x="94069" y="552062"/>
                </a:lnTo>
                <a:lnTo>
                  <a:pt x="62713" y="515740"/>
                </a:lnTo>
                <a:lnTo>
                  <a:pt x="37627" y="476229"/>
                </a:lnTo>
                <a:lnTo>
                  <a:pt x="18813" y="434239"/>
                </a:lnTo>
                <a:lnTo>
                  <a:pt x="6271" y="390478"/>
                </a:lnTo>
                <a:lnTo>
                  <a:pt x="0" y="345655"/>
                </a:lnTo>
                <a:lnTo>
                  <a:pt x="0" y="300477"/>
                </a:lnTo>
                <a:lnTo>
                  <a:pt x="6271" y="255653"/>
                </a:lnTo>
                <a:lnTo>
                  <a:pt x="18813" y="211892"/>
                </a:lnTo>
                <a:lnTo>
                  <a:pt x="37627" y="169902"/>
                </a:lnTo>
                <a:lnTo>
                  <a:pt x="62713" y="130391"/>
                </a:lnTo>
                <a:lnTo>
                  <a:pt x="94069" y="94069"/>
                </a:lnTo>
                <a:lnTo>
                  <a:pt x="130391" y="62713"/>
                </a:lnTo>
                <a:lnTo>
                  <a:pt x="169902" y="37627"/>
                </a:lnTo>
                <a:lnTo>
                  <a:pt x="211892" y="18813"/>
                </a:lnTo>
                <a:lnTo>
                  <a:pt x="255653" y="6271"/>
                </a:lnTo>
                <a:lnTo>
                  <a:pt x="300477" y="0"/>
                </a:lnTo>
                <a:lnTo>
                  <a:pt x="345655" y="0"/>
                </a:lnTo>
                <a:lnTo>
                  <a:pt x="390478" y="6271"/>
                </a:lnTo>
                <a:lnTo>
                  <a:pt x="434239" y="18813"/>
                </a:lnTo>
                <a:lnTo>
                  <a:pt x="476229" y="37627"/>
                </a:lnTo>
                <a:lnTo>
                  <a:pt x="515740" y="62713"/>
                </a:lnTo>
                <a:lnTo>
                  <a:pt x="552062" y="94069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84050" y="5518270"/>
            <a:ext cx="646430" cy="646430"/>
          </a:xfrm>
          <a:custGeom>
            <a:avLst/>
            <a:gdLst/>
            <a:ahLst/>
            <a:cxnLst/>
            <a:rect l="l" t="t" r="r" b="b"/>
            <a:pathLst>
              <a:path w="646430" h="646429">
                <a:moveTo>
                  <a:pt x="345654" y="0"/>
                </a:moveTo>
                <a:lnTo>
                  <a:pt x="300476" y="0"/>
                </a:lnTo>
                <a:lnTo>
                  <a:pt x="255652" y="6271"/>
                </a:lnTo>
                <a:lnTo>
                  <a:pt x="211891" y="18813"/>
                </a:lnTo>
                <a:lnTo>
                  <a:pt x="169901" y="37627"/>
                </a:lnTo>
                <a:lnTo>
                  <a:pt x="130391" y="62713"/>
                </a:lnTo>
                <a:lnTo>
                  <a:pt x="94068" y="94069"/>
                </a:lnTo>
                <a:lnTo>
                  <a:pt x="62712" y="130391"/>
                </a:lnTo>
                <a:lnTo>
                  <a:pt x="37627" y="169902"/>
                </a:lnTo>
                <a:lnTo>
                  <a:pt x="18813" y="211891"/>
                </a:lnTo>
                <a:lnTo>
                  <a:pt x="6271" y="255652"/>
                </a:lnTo>
                <a:lnTo>
                  <a:pt x="0" y="300476"/>
                </a:lnTo>
                <a:lnTo>
                  <a:pt x="0" y="345654"/>
                </a:lnTo>
                <a:lnTo>
                  <a:pt x="6271" y="390478"/>
                </a:lnTo>
                <a:lnTo>
                  <a:pt x="18813" y="434239"/>
                </a:lnTo>
                <a:lnTo>
                  <a:pt x="37627" y="476229"/>
                </a:lnTo>
                <a:lnTo>
                  <a:pt x="62712" y="515739"/>
                </a:lnTo>
                <a:lnTo>
                  <a:pt x="94068" y="552062"/>
                </a:lnTo>
                <a:lnTo>
                  <a:pt x="130391" y="583418"/>
                </a:lnTo>
                <a:lnTo>
                  <a:pt x="169901" y="608504"/>
                </a:lnTo>
                <a:lnTo>
                  <a:pt x="211891" y="627318"/>
                </a:lnTo>
                <a:lnTo>
                  <a:pt x="255652" y="639860"/>
                </a:lnTo>
                <a:lnTo>
                  <a:pt x="300476" y="646132"/>
                </a:lnTo>
                <a:lnTo>
                  <a:pt x="345654" y="646132"/>
                </a:lnTo>
                <a:lnTo>
                  <a:pt x="390478" y="639860"/>
                </a:lnTo>
                <a:lnTo>
                  <a:pt x="434239" y="627318"/>
                </a:lnTo>
                <a:lnTo>
                  <a:pt x="476229" y="608504"/>
                </a:lnTo>
                <a:lnTo>
                  <a:pt x="515740" y="583418"/>
                </a:lnTo>
                <a:lnTo>
                  <a:pt x="552062" y="552062"/>
                </a:lnTo>
                <a:lnTo>
                  <a:pt x="583419" y="515739"/>
                </a:lnTo>
                <a:lnTo>
                  <a:pt x="608504" y="476229"/>
                </a:lnTo>
                <a:lnTo>
                  <a:pt x="627318" y="434239"/>
                </a:lnTo>
                <a:lnTo>
                  <a:pt x="639861" y="390478"/>
                </a:lnTo>
                <a:lnTo>
                  <a:pt x="646132" y="345654"/>
                </a:lnTo>
                <a:lnTo>
                  <a:pt x="646132" y="300476"/>
                </a:lnTo>
                <a:lnTo>
                  <a:pt x="639861" y="255652"/>
                </a:lnTo>
                <a:lnTo>
                  <a:pt x="627318" y="211891"/>
                </a:lnTo>
                <a:lnTo>
                  <a:pt x="608504" y="169902"/>
                </a:lnTo>
                <a:lnTo>
                  <a:pt x="583419" y="130391"/>
                </a:lnTo>
                <a:lnTo>
                  <a:pt x="552062" y="94069"/>
                </a:lnTo>
                <a:lnTo>
                  <a:pt x="515740" y="62713"/>
                </a:lnTo>
                <a:lnTo>
                  <a:pt x="476229" y="37627"/>
                </a:lnTo>
                <a:lnTo>
                  <a:pt x="434239" y="18813"/>
                </a:lnTo>
                <a:lnTo>
                  <a:pt x="390478" y="6271"/>
                </a:lnTo>
                <a:lnTo>
                  <a:pt x="345654" y="0"/>
                </a:lnTo>
                <a:close/>
              </a:path>
            </a:pathLst>
          </a:custGeom>
          <a:solidFill>
            <a:srgbClr val="EAD5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84050" y="5518270"/>
            <a:ext cx="646430" cy="646430"/>
          </a:xfrm>
          <a:custGeom>
            <a:avLst/>
            <a:gdLst/>
            <a:ahLst/>
            <a:cxnLst/>
            <a:rect l="l" t="t" r="r" b="b"/>
            <a:pathLst>
              <a:path w="646430" h="646429">
                <a:moveTo>
                  <a:pt x="552062" y="94069"/>
                </a:moveTo>
                <a:lnTo>
                  <a:pt x="583419" y="130391"/>
                </a:lnTo>
                <a:lnTo>
                  <a:pt x="608504" y="169902"/>
                </a:lnTo>
                <a:lnTo>
                  <a:pt x="627318" y="211892"/>
                </a:lnTo>
                <a:lnTo>
                  <a:pt x="639860" y="255653"/>
                </a:lnTo>
                <a:lnTo>
                  <a:pt x="646132" y="300477"/>
                </a:lnTo>
                <a:lnTo>
                  <a:pt x="646132" y="345655"/>
                </a:lnTo>
                <a:lnTo>
                  <a:pt x="639860" y="390478"/>
                </a:lnTo>
                <a:lnTo>
                  <a:pt x="627318" y="434239"/>
                </a:lnTo>
                <a:lnTo>
                  <a:pt x="608504" y="476229"/>
                </a:lnTo>
                <a:lnTo>
                  <a:pt x="583419" y="515740"/>
                </a:lnTo>
                <a:lnTo>
                  <a:pt x="552062" y="552062"/>
                </a:lnTo>
                <a:lnTo>
                  <a:pt x="515740" y="583419"/>
                </a:lnTo>
                <a:lnTo>
                  <a:pt x="476229" y="608504"/>
                </a:lnTo>
                <a:lnTo>
                  <a:pt x="434239" y="627318"/>
                </a:lnTo>
                <a:lnTo>
                  <a:pt x="390478" y="639860"/>
                </a:lnTo>
                <a:lnTo>
                  <a:pt x="345655" y="646132"/>
                </a:lnTo>
                <a:lnTo>
                  <a:pt x="300477" y="646132"/>
                </a:lnTo>
                <a:lnTo>
                  <a:pt x="255653" y="639860"/>
                </a:lnTo>
                <a:lnTo>
                  <a:pt x="211892" y="627318"/>
                </a:lnTo>
                <a:lnTo>
                  <a:pt x="169902" y="608504"/>
                </a:lnTo>
                <a:lnTo>
                  <a:pt x="130391" y="583419"/>
                </a:lnTo>
                <a:lnTo>
                  <a:pt x="94069" y="552062"/>
                </a:lnTo>
                <a:lnTo>
                  <a:pt x="62713" y="515740"/>
                </a:lnTo>
                <a:lnTo>
                  <a:pt x="37627" y="476229"/>
                </a:lnTo>
                <a:lnTo>
                  <a:pt x="18813" y="434239"/>
                </a:lnTo>
                <a:lnTo>
                  <a:pt x="6271" y="390478"/>
                </a:lnTo>
                <a:lnTo>
                  <a:pt x="0" y="345655"/>
                </a:lnTo>
                <a:lnTo>
                  <a:pt x="0" y="300477"/>
                </a:lnTo>
                <a:lnTo>
                  <a:pt x="6271" y="255653"/>
                </a:lnTo>
                <a:lnTo>
                  <a:pt x="18813" y="211892"/>
                </a:lnTo>
                <a:lnTo>
                  <a:pt x="37627" y="169902"/>
                </a:lnTo>
                <a:lnTo>
                  <a:pt x="62713" y="130391"/>
                </a:lnTo>
                <a:lnTo>
                  <a:pt x="94069" y="94069"/>
                </a:lnTo>
                <a:lnTo>
                  <a:pt x="130391" y="62713"/>
                </a:lnTo>
                <a:lnTo>
                  <a:pt x="169902" y="37627"/>
                </a:lnTo>
                <a:lnTo>
                  <a:pt x="211892" y="18813"/>
                </a:lnTo>
                <a:lnTo>
                  <a:pt x="255653" y="6271"/>
                </a:lnTo>
                <a:lnTo>
                  <a:pt x="300477" y="0"/>
                </a:lnTo>
                <a:lnTo>
                  <a:pt x="345655" y="0"/>
                </a:lnTo>
                <a:lnTo>
                  <a:pt x="390478" y="6271"/>
                </a:lnTo>
                <a:lnTo>
                  <a:pt x="434239" y="18813"/>
                </a:lnTo>
                <a:lnTo>
                  <a:pt x="476229" y="37627"/>
                </a:lnTo>
                <a:lnTo>
                  <a:pt x="515740" y="62713"/>
                </a:lnTo>
                <a:lnTo>
                  <a:pt x="552062" y="94069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84050" y="6627403"/>
            <a:ext cx="646430" cy="646430"/>
          </a:xfrm>
          <a:custGeom>
            <a:avLst/>
            <a:gdLst/>
            <a:ahLst/>
            <a:cxnLst/>
            <a:rect l="l" t="t" r="r" b="b"/>
            <a:pathLst>
              <a:path w="646430" h="646429">
                <a:moveTo>
                  <a:pt x="345654" y="0"/>
                </a:moveTo>
                <a:lnTo>
                  <a:pt x="300476" y="0"/>
                </a:lnTo>
                <a:lnTo>
                  <a:pt x="255652" y="6271"/>
                </a:lnTo>
                <a:lnTo>
                  <a:pt x="211891" y="18813"/>
                </a:lnTo>
                <a:lnTo>
                  <a:pt x="169901" y="37627"/>
                </a:lnTo>
                <a:lnTo>
                  <a:pt x="130391" y="62713"/>
                </a:lnTo>
                <a:lnTo>
                  <a:pt x="94068" y="94069"/>
                </a:lnTo>
                <a:lnTo>
                  <a:pt x="62712" y="130392"/>
                </a:lnTo>
                <a:lnTo>
                  <a:pt x="37627" y="169902"/>
                </a:lnTo>
                <a:lnTo>
                  <a:pt x="18813" y="211892"/>
                </a:lnTo>
                <a:lnTo>
                  <a:pt x="6271" y="255653"/>
                </a:lnTo>
                <a:lnTo>
                  <a:pt x="0" y="300477"/>
                </a:lnTo>
                <a:lnTo>
                  <a:pt x="0" y="345655"/>
                </a:lnTo>
                <a:lnTo>
                  <a:pt x="6271" y="390479"/>
                </a:lnTo>
                <a:lnTo>
                  <a:pt x="18813" y="434240"/>
                </a:lnTo>
                <a:lnTo>
                  <a:pt x="37627" y="476230"/>
                </a:lnTo>
                <a:lnTo>
                  <a:pt x="62712" y="515741"/>
                </a:lnTo>
                <a:lnTo>
                  <a:pt x="94068" y="552063"/>
                </a:lnTo>
                <a:lnTo>
                  <a:pt x="130391" y="583419"/>
                </a:lnTo>
                <a:lnTo>
                  <a:pt x="169901" y="608504"/>
                </a:lnTo>
                <a:lnTo>
                  <a:pt x="211891" y="627318"/>
                </a:lnTo>
                <a:lnTo>
                  <a:pt x="255652" y="639861"/>
                </a:lnTo>
                <a:lnTo>
                  <a:pt x="300476" y="646132"/>
                </a:lnTo>
                <a:lnTo>
                  <a:pt x="345654" y="646132"/>
                </a:lnTo>
                <a:lnTo>
                  <a:pt x="390478" y="639861"/>
                </a:lnTo>
                <a:lnTo>
                  <a:pt x="434239" y="627318"/>
                </a:lnTo>
                <a:lnTo>
                  <a:pt x="476229" y="608504"/>
                </a:lnTo>
                <a:lnTo>
                  <a:pt x="515740" y="583419"/>
                </a:lnTo>
                <a:lnTo>
                  <a:pt x="552062" y="552063"/>
                </a:lnTo>
                <a:lnTo>
                  <a:pt x="583419" y="515741"/>
                </a:lnTo>
                <a:lnTo>
                  <a:pt x="608504" y="476230"/>
                </a:lnTo>
                <a:lnTo>
                  <a:pt x="627318" y="434240"/>
                </a:lnTo>
                <a:lnTo>
                  <a:pt x="639861" y="390479"/>
                </a:lnTo>
                <a:lnTo>
                  <a:pt x="646132" y="345655"/>
                </a:lnTo>
                <a:lnTo>
                  <a:pt x="646132" y="300477"/>
                </a:lnTo>
                <a:lnTo>
                  <a:pt x="639861" y="255653"/>
                </a:lnTo>
                <a:lnTo>
                  <a:pt x="627318" y="211892"/>
                </a:lnTo>
                <a:lnTo>
                  <a:pt x="608504" y="169902"/>
                </a:lnTo>
                <a:lnTo>
                  <a:pt x="583419" y="130392"/>
                </a:lnTo>
                <a:lnTo>
                  <a:pt x="552062" y="94069"/>
                </a:lnTo>
                <a:lnTo>
                  <a:pt x="515740" y="62713"/>
                </a:lnTo>
                <a:lnTo>
                  <a:pt x="476229" y="37627"/>
                </a:lnTo>
                <a:lnTo>
                  <a:pt x="434239" y="18813"/>
                </a:lnTo>
                <a:lnTo>
                  <a:pt x="390478" y="6271"/>
                </a:lnTo>
                <a:lnTo>
                  <a:pt x="345654" y="0"/>
                </a:lnTo>
                <a:close/>
              </a:path>
            </a:pathLst>
          </a:custGeom>
          <a:solidFill>
            <a:srgbClr val="EAD5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84050" y="6627403"/>
            <a:ext cx="646430" cy="646430"/>
          </a:xfrm>
          <a:custGeom>
            <a:avLst/>
            <a:gdLst/>
            <a:ahLst/>
            <a:cxnLst/>
            <a:rect l="l" t="t" r="r" b="b"/>
            <a:pathLst>
              <a:path w="646430" h="646429">
                <a:moveTo>
                  <a:pt x="552062" y="94069"/>
                </a:moveTo>
                <a:lnTo>
                  <a:pt x="583419" y="130391"/>
                </a:lnTo>
                <a:lnTo>
                  <a:pt x="608504" y="169902"/>
                </a:lnTo>
                <a:lnTo>
                  <a:pt x="627318" y="211892"/>
                </a:lnTo>
                <a:lnTo>
                  <a:pt x="639860" y="255653"/>
                </a:lnTo>
                <a:lnTo>
                  <a:pt x="646132" y="300477"/>
                </a:lnTo>
                <a:lnTo>
                  <a:pt x="646132" y="345655"/>
                </a:lnTo>
                <a:lnTo>
                  <a:pt x="639860" y="390478"/>
                </a:lnTo>
                <a:lnTo>
                  <a:pt x="627318" y="434239"/>
                </a:lnTo>
                <a:lnTo>
                  <a:pt x="608504" y="476229"/>
                </a:lnTo>
                <a:lnTo>
                  <a:pt x="583419" y="515740"/>
                </a:lnTo>
                <a:lnTo>
                  <a:pt x="552062" y="552062"/>
                </a:lnTo>
                <a:lnTo>
                  <a:pt x="515740" y="583419"/>
                </a:lnTo>
                <a:lnTo>
                  <a:pt x="476229" y="608504"/>
                </a:lnTo>
                <a:lnTo>
                  <a:pt x="434239" y="627318"/>
                </a:lnTo>
                <a:lnTo>
                  <a:pt x="390478" y="639860"/>
                </a:lnTo>
                <a:lnTo>
                  <a:pt x="345655" y="646132"/>
                </a:lnTo>
                <a:lnTo>
                  <a:pt x="300477" y="646132"/>
                </a:lnTo>
                <a:lnTo>
                  <a:pt x="255653" y="639860"/>
                </a:lnTo>
                <a:lnTo>
                  <a:pt x="211892" y="627318"/>
                </a:lnTo>
                <a:lnTo>
                  <a:pt x="169902" y="608504"/>
                </a:lnTo>
                <a:lnTo>
                  <a:pt x="130391" y="583419"/>
                </a:lnTo>
                <a:lnTo>
                  <a:pt x="94069" y="552062"/>
                </a:lnTo>
                <a:lnTo>
                  <a:pt x="62713" y="515740"/>
                </a:lnTo>
                <a:lnTo>
                  <a:pt x="37627" y="476229"/>
                </a:lnTo>
                <a:lnTo>
                  <a:pt x="18813" y="434239"/>
                </a:lnTo>
                <a:lnTo>
                  <a:pt x="6271" y="390478"/>
                </a:lnTo>
                <a:lnTo>
                  <a:pt x="0" y="345655"/>
                </a:lnTo>
                <a:lnTo>
                  <a:pt x="0" y="300477"/>
                </a:lnTo>
                <a:lnTo>
                  <a:pt x="6271" y="255653"/>
                </a:lnTo>
                <a:lnTo>
                  <a:pt x="18813" y="211892"/>
                </a:lnTo>
                <a:lnTo>
                  <a:pt x="37627" y="169902"/>
                </a:lnTo>
                <a:lnTo>
                  <a:pt x="62713" y="130391"/>
                </a:lnTo>
                <a:lnTo>
                  <a:pt x="94069" y="94069"/>
                </a:lnTo>
                <a:lnTo>
                  <a:pt x="130391" y="62713"/>
                </a:lnTo>
                <a:lnTo>
                  <a:pt x="169902" y="37627"/>
                </a:lnTo>
                <a:lnTo>
                  <a:pt x="211892" y="18813"/>
                </a:lnTo>
                <a:lnTo>
                  <a:pt x="255653" y="6271"/>
                </a:lnTo>
                <a:lnTo>
                  <a:pt x="300477" y="0"/>
                </a:lnTo>
                <a:lnTo>
                  <a:pt x="345655" y="0"/>
                </a:lnTo>
                <a:lnTo>
                  <a:pt x="390478" y="6271"/>
                </a:lnTo>
                <a:lnTo>
                  <a:pt x="434239" y="18813"/>
                </a:lnTo>
                <a:lnTo>
                  <a:pt x="476229" y="37627"/>
                </a:lnTo>
                <a:lnTo>
                  <a:pt x="515740" y="62713"/>
                </a:lnTo>
                <a:lnTo>
                  <a:pt x="552062" y="94069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93284" y="5518270"/>
            <a:ext cx="646430" cy="646430"/>
          </a:xfrm>
          <a:custGeom>
            <a:avLst/>
            <a:gdLst/>
            <a:ahLst/>
            <a:cxnLst/>
            <a:rect l="l" t="t" r="r" b="b"/>
            <a:pathLst>
              <a:path w="646429" h="646429">
                <a:moveTo>
                  <a:pt x="345655" y="0"/>
                </a:moveTo>
                <a:lnTo>
                  <a:pt x="300477" y="0"/>
                </a:lnTo>
                <a:lnTo>
                  <a:pt x="255653" y="6271"/>
                </a:lnTo>
                <a:lnTo>
                  <a:pt x="211892" y="18813"/>
                </a:lnTo>
                <a:lnTo>
                  <a:pt x="169902" y="37627"/>
                </a:lnTo>
                <a:lnTo>
                  <a:pt x="130391" y="62713"/>
                </a:lnTo>
                <a:lnTo>
                  <a:pt x="94069" y="94069"/>
                </a:lnTo>
                <a:lnTo>
                  <a:pt x="62713" y="130391"/>
                </a:lnTo>
                <a:lnTo>
                  <a:pt x="37627" y="169902"/>
                </a:lnTo>
                <a:lnTo>
                  <a:pt x="18813" y="211891"/>
                </a:lnTo>
                <a:lnTo>
                  <a:pt x="6271" y="255652"/>
                </a:lnTo>
                <a:lnTo>
                  <a:pt x="0" y="300476"/>
                </a:lnTo>
                <a:lnTo>
                  <a:pt x="0" y="345654"/>
                </a:lnTo>
                <a:lnTo>
                  <a:pt x="6271" y="390478"/>
                </a:lnTo>
                <a:lnTo>
                  <a:pt x="18813" y="434239"/>
                </a:lnTo>
                <a:lnTo>
                  <a:pt x="37627" y="476229"/>
                </a:lnTo>
                <a:lnTo>
                  <a:pt x="62713" y="515739"/>
                </a:lnTo>
                <a:lnTo>
                  <a:pt x="94069" y="552062"/>
                </a:lnTo>
                <a:lnTo>
                  <a:pt x="130391" y="583418"/>
                </a:lnTo>
                <a:lnTo>
                  <a:pt x="169902" y="608504"/>
                </a:lnTo>
                <a:lnTo>
                  <a:pt x="211892" y="627318"/>
                </a:lnTo>
                <a:lnTo>
                  <a:pt x="255653" y="639860"/>
                </a:lnTo>
                <a:lnTo>
                  <a:pt x="300477" y="646132"/>
                </a:lnTo>
                <a:lnTo>
                  <a:pt x="345655" y="646132"/>
                </a:lnTo>
                <a:lnTo>
                  <a:pt x="390478" y="639860"/>
                </a:lnTo>
                <a:lnTo>
                  <a:pt x="434239" y="627318"/>
                </a:lnTo>
                <a:lnTo>
                  <a:pt x="476229" y="608504"/>
                </a:lnTo>
                <a:lnTo>
                  <a:pt x="515740" y="583418"/>
                </a:lnTo>
                <a:lnTo>
                  <a:pt x="552062" y="552062"/>
                </a:lnTo>
                <a:lnTo>
                  <a:pt x="583418" y="515739"/>
                </a:lnTo>
                <a:lnTo>
                  <a:pt x="608504" y="476229"/>
                </a:lnTo>
                <a:lnTo>
                  <a:pt x="627318" y="434239"/>
                </a:lnTo>
                <a:lnTo>
                  <a:pt x="639860" y="390478"/>
                </a:lnTo>
                <a:lnTo>
                  <a:pt x="646132" y="345654"/>
                </a:lnTo>
                <a:lnTo>
                  <a:pt x="646132" y="300476"/>
                </a:lnTo>
                <a:lnTo>
                  <a:pt x="639860" y="255652"/>
                </a:lnTo>
                <a:lnTo>
                  <a:pt x="627318" y="211891"/>
                </a:lnTo>
                <a:lnTo>
                  <a:pt x="608504" y="169902"/>
                </a:lnTo>
                <a:lnTo>
                  <a:pt x="583418" y="130391"/>
                </a:lnTo>
                <a:lnTo>
                  <a:pt x="552062" y="94069"/>
                </a:lnTo>
                <a:lnTo>
                  <a:pt x="515740" y="62713"/>
                </a:lnTo>
                <a:lnTo>
                  <a:pt x="476229" y="37627"/>
                </a:lnTo>
                <a:lnTo>
                  <a:pt x="434239" y="18813"/>
                </a:lnTo>
                <a:lnTo>
                  <a:pt x="390478" y="6271"/>
                </a:lnTo>
                <a:lnTo>
                  <a:pt x="345655" y="0"/>
                </a:lnTo>
                <a:close/>
              </a:path>
            </a:pathLst>
          </a:custGeom>
          <a:solidFill>
            <a:srgbClr val="CEDC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93284" y="5518270"/>
            <a:ext cx="646430" cy="646430"/>
          </a:xfrm>
          <a:custGeom>
            <a:avLst/>
            <a:gdLst/>
            <a:ahLst/>
            <a:cxnLst/>
            <a:rect l="l" t="t" r="r" b="b"/>
            <a:pathLst>
              <a:path w="646429" h="646429">
                <a:moveTo>
                  <a:pt x="552062" y="94069"/>
                </a:moveTo>
                <a:lnTo>
                  <a:pt x="583419" y="130391"/>
                </a:lnTo>
                <a:lnTo>
                  <a:pt x="608504" y="169902"/>
                </a:lnTo>
                <a:lnTo>
                  <a:pt x="627318" y="211892"/>
                </a:lnTo>
                <a:lnTo>
                  <a:pt x="639860" y="255653"/>
                </a:lnTo>
                <a:lnTo>
                  <a:pt x="646132" y="300477"/>
                </a:lnTo>
                <a:lnTo>
                  <a:pt x="646132" y="345655"/>
                </a:lnTo>
                <a:lnTo>
                  <a:pt x="639860" y="390478"/>
                </a:lnTo>
                <a:lnTo>
                  <a:pt x="627318" y="434239"/>
                </a:lnTo>
                <a:lnTo>
                  <a:pt x="608504" y="476229"/>
                </a:lnTo>
                <a:lnTo>
                  <a:pt x="583419" y="515740"/>
                </a:lnTo>
                <a:lnTo>
                  <a:pt x="552062" y="552062"/>
                </a:lnTo>
                <a:lnTo>
                  <a:pt x="515740" y="583419"/>
                </a:lnTo>
                <a:lnTo>
                  <a:pt x="476229" y="608504"/>
                </a:lnTo>
                <a:lnTo>
                  <a:pt x="434239" y="627318"/>
                </a:lnTo>
                <a:lnTo>
                  <a:pt x="390478" y="639860"/>
                </a:lnTo>
                <a:lnTo>
                  <a:pt x="345655" y="646132"/>
                </a:lnTo>
                <a:lnTo>
                  <a:pt x="300477" y="646132"/>
                </a:lnTo>
                <a:lnTo>
                  <a:pt x="255653" y="639860"/>
                </a:lnTo>
                <a:lnTo>
                  <a:pt x="211892" y="627318"/>
                </a:lnTo>
                <a:lnTo>
                  <a:pt x="169902" y="608504"/>
                </a:lnTo>
                <a:lnTo>
                  <a:pt x="130391" y="583419"/>
                </a:lnTo>
                <a:lnTo>
                  <a:pt x="94069" y="552062"/>
                </a:lnTo>
                <a:lnTo>
                  <a:pt x="62713" y="515740"/>
                </a:lnTo>
                <a:lnTo>
                  <a:pt x="37627" y="476229"/>
                </a:lnTo>
                <a:lnTo>
                  <a:pt x="18813" y="434239"/>
                </a:lnTo>
                <a:lnTo>
                  <a:pt x="6271" y="390478"/>
                </a:lnTo>
                <a:lnTo>
                  <a:pt x="0" y="345655"/>
                </a:lnTo>
                <a:lnTo>
                  <a:pt x="0" y="300477"/>
                </a:lnTo>
                <a:lnTo>
                  <a:pt x="6271" y="255653"/>
                </a:lnTo>
                <a:lnTo>
                  <a:pt x="18813" y="211892"/>
                </a:lnTo>
                <a:lnTo>
                  <a:pt x="37627" y="169902"/>
                </a:lnTo>
                <a:lnTo>
                  <a:pt x="62713" y="130391"/>
                </a:lnTo>
                <a:lnTo>
                  <a:pt x="94069" y="94069"/>
                </a:lnTo>
                <a:lnTo>
                  <a:pt x="130391" y="62713"/>
                </a:lnTo>
                <a:lnTo>
                  <a:pt x="169902" y="37627"/>
                </a:lnTo>
                <a:lnTo>
                  <a:pt x="211892" y="18813"/>
                </a:lnTo>
                <a:lnTo>
                  <a:pt x="255653" y="6271"/>
                </a:lnTo>
                <a:lnTo>
                  <a:pt x="300477" y="0"/>
                </a:lnTo>
                <a:lnTo>
                  <a:pt x="345655" y="0"/>
                </a:lnTo>
                <a:lnTo>
                  <a:pt x="390478" y="6271"/>
                </a:lnTo>
                <a:lnTo>
                  <a:pt x="434239" y="18813"/>
                </a:lnTo>
                <a:lnTo>
                  <a:pt x="476229" y="37627"/>
                </a:lnTo>
                <a:lnTo>
                  <a:pt x="515740" y="62713"/>
                </a:lnTo>
                <a:lnTo>
                  <a:pt x="552062" y="94069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27936" y="4924117"/>
            <a:ext cx="1068705" cy="735330"/>
          </a:xfrm>
          <a:custGeom>
            <a:avLst/>
            <a:gdLst/>
            <a:ahLst/>
            <a:cxnLst/>
            <a:rect l="l" t="t" r="r" b="b"/>
            <a:pathLst>
              <a:path w="1068704" h="735329">
                <a:moveTo>
                  <a:pt x="0" y="367621"/>
                </a:moveTo>
                <a:lnTo>
                  <a:pt x="1068244" y="367621"/>
                </a:lnTo>
              </a:path>
            </a:pathLst>
          </a:custGeom>
          <a:ln w="7352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51156" y="5601944"/>
            <a:ext cx="135255" cy="119380"/>
          </a:xfrm>
          <a:custGeom>
            <a:avLst/>
            <a:gdLst/>
            <a:ahLst/>
            <a:cxnLst/>
            <a:rect l="l" t="t" r="r" b="b"/>
            <a:pathLst>
              <a:path w="135254" h="119379">
                <a:moveTo>
                  <a:pt x="69124" y="0"/>
                </a:moveTo>
                <a:lnTo>
                  <a:pt x="0" y="100431"/>
                </a:lnTo>
                <a:lnTo>
                  <a:pt x="134993" y="119339"/>
                </a:lnTo>
                <a:lnTo>
                  <a:pt x="691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15879" y="5848284"/>
            <a:ext cx="1066165" cy="0"/>
          </a:xfrm>
          <a:custGeom>
            <a:avLst/>
            <a:gdLst/>
            <a:ahLst/>
            <a:cxnLst/>
            <a:rect l="l" t="t" r="r" b="b"/>
            <a:pathLst>
              <a:path w="1066164">
                <a:moveTo>
                  <a:pt x="0" y="0"/>
                </a:moveTo>
                <a:lnTo>
                  <a:pt x="1053207" y="0"/>
                </a:lnTo>
                <a:lnTo>
                  <a:pt x="1065907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69087" y="5787323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19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18740" y="6041590"/>
            <a:ext cx="1090930" cy="833119"/>
          </a:xfrm>
          <a:custGeom>
            <a:avLst/>
            <a:gdLst/>
            <a:ahLst/>
            <a:cxnLst/>
            <a:rect l="l" t="t" r="r" b="b"/>
            <a:pathLst>
              <a:path w="1090929" h="833120">
                <a:moveTo>
                  <a:pt x="0" y="416505"/>
                </a:moveTo>
                <a:lnTo>
                  <a:pt x="1090333" y="416505"/>
                </a:lnTo>
              </a:path>
            </a:pathLst>
          </a:custGeom>
          <a:ln w="8330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61974" y="5975284"/>
            <a:ext cx="133985" cy="122555"/>
          </a:xfrm>
          <a:custGeom>
            <a:avLst/>
            <a:gdLst/>
            <a:ahLst/>
            <a:cxnLst/>
            <a:rect l="l" t="t" r="r" b="b"/>
            <a:pathLst>
              <a:path w="133985" h="122554">
                <a:moveTo>
                  <a:pt x="133889" y="0"/>
                </a:moveTo>
                <a:lnTo>
                  <a:pt x="0" y="25576"/>
                </a:lnTo>
                <a:lnTo>
                  <a:pt x="74016" y="122457"/>
                </a:lnTo>
                <a:lnTo>
                  <a:pt x="133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04800" y="9252204"/>
            <a:ext cx="326707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i="1" spc="-10" dirty="0">
                <a:latin typeface="Arial"/>
                <a:cs typeface="Arial"/>
              </a:rPr>
              <a:t>Figure: </a:t>
            </a:r>
            <a:r>
              <a:rPr sz="2400" i="1" spc="10" dirty="0">
                <a:latin typeface="Arial"/>
                <a:cs typeface="Arial"/>
              </a:rPr>
              <a:t>Andrej</a:t>
            </a:r>
            <a:r>
              <a:rPr sz="2400" i="1" spc="-30" dirty="0">
                <a:latin typeface="Arial"/>
                <a:cs typeface="Arial"/>
              </a:rPr>
              <a:t> </a:t>
            </a:r>
            <a:r>
              <a:rPr sz="2400" i="1" spc="15" dirty="0">
                <a:latin typeface="Arial"/>
                <a:cs typeface="Arial"/>
              </a:rPr>
              <a:t>Karpathy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3100" y="254000"/>
            <a:ext cx="6576059" cy="1262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spc="-5" dirty="0"/>
              <a:t>3D</a:t>
            </a:r>
            <a:r>
              <a:rPr sz="8000" spc="-90" dirty="0"/>
              <a:t> </a:t>
            </a:r>
            <a:r>
              <a:rPr sz="8000" spc="40" dirty="0"/>
              <a:t>Activations</a:t>
            </a:r>
            <a:endParaRPr sz="8000"/>
          </a:p>
        </p:txBody>
      </p:sp>
      <p:sp>
        <p:nvSpPr>
          <p:cNvPr id="3" name="object 3"/>
          <p:cNvSpPr/>
          <p:nvPr/>
        </p:nvSpPr>
        <p:spPr>
          <a:xfrm>
            <a:off x="596900" y="2628900"/>
            <a:ext cx="7251700" cy="509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68500" y="5778500"/>
            <a:ext cx="28003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latin typeface="Arial"/>
                <a:cs typeface="Arial"/>
              </a:rPr>
              <a:t>5</a:t>
            </a:r>
            <a:endParaRPr sz="3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4800" y="9252204"/>
            <a:ext cx="326707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i="1" spc="-10" dirty="0">
                <a:latin typeface="Arial"/>
                <a:cs typeface="Arial"/>
              </a:rPr>
              <a:t>Figure: </a:t>
            </a:r>
            <a:r>
              <a:rPr sz="2400" i="1" spc="10" dirty="0">
                <a:latin typeface="Arial"/>
                <a:cs typeface="Arial"/>
              </a:rPr>
              <a:t>Andrej</a:t>
            </a:r>
            <a:r>
              <a:rPr sz="2400" i="1" spc="-30" dirty="0">
                <a:latin typeface="Arial"/>
                <a:cs typeface="Arial"/>
              </a:rPr>
              <a:t> </a:t>
            </a:r>
            <a:r>
              <a:rPr sz="2400" i="1" spc="15" dirty="0">
                <a:latin typeface="Arial"/>
                <a:cs typeface="Arial"/>
              </a:rPr>
              <a:t>Karpathy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98700" y="4787900"/>
            <a:ext cx="28003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latin typeface="Arial"/>
                <a:cs typeface="Arial"/>
              </a:rPr>
              <a:t>5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47003" y="2774401"/>
            <a:ext cx="13970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dirty="0">
                <a:latin typeface="Arial"/>
                <a:cs typeface="Arial"/>
              </a:rPr>
              <a:t>-</a:t>
            </a:r>
            <a:endParaRPr sz="2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91400" y="2705100"/>
            <a:ext cx="424434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70" dirty="0">
                <a:latin typeface="Arial"/>
                <a:cs typeface="Arial"/>
              </a:rPr>
              <a:t>The </a:t>
            </a:r>
            <a:r>
              <a:rPr sz="3600" spc="35" dirty="0">
                <a:latin typeface="Arial"/>
                <a:cs typeface="Arial"/>
              </a:rPr>
              <a:t>input </a:t>
            </a:r>
            <a:r>
              <a:rPr sz="3600" spc="-5" dirty="0">
                <a:latin typeface="Arial"/>
                <a:cs typeface="Arial"/>
              </a:rPr>
              <a:t>is</a:t>
            </a:r>
            <a:r>
              <a:rPr sz="3600" spc="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3x32x32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47003" y="3866601"/>
            <a:ext cx="13970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dirty="0">
                <a:latin typeface="Arial"/>
                <a:cs typeface="Arial"/>
              </a:rPr>
              <a:t>-</a:t>
            </a:r>
            <a:endParaRPr sz="2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91400" y="3817620"/>
            <a:ext cx="4362450" cy="1647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300"/>
              </a:lnSpc>
            </a:pPr>
            <a:r>
              <a:rPr sz="3600" spc="-50" dirty="0">
                <a:latin typeface="Arial"/>
                <a:cs typeface="Arial"/>
              </a:rPr>
              <a:t>This </a:t>
            </a:r>
            <a:r>
              <a:rPr sz="3600" spc="-15" dirty="0">
                <a:latin typeface="Arial"/>
                <a:cs typeface="Arial"/>
              </a:rPr>
              <a:t>neuron </a:t>
            </a:r>
            <a:r>
              <a:rPr sz="3600" spc="80" dirty="0">
                <a:latin typeface="Arial"/>
                <a:cs typeface="Arial"/>
              </a:rPr>
              <a:t>depends  </a:t>
            </a:r>
            <a:r>
              <a:rPr sz="3600" spc="-5" dirty="0">
                <a:latin typeface="Arial"/>
                <a:cs typeface="Arial"/>
              </a:rPr>
              <a:t>on a 3x5x5 </a:t>
            </a:r>
            <a:r>
              <a:rPr sz="3600" spc="40" dirty="0">
                <a:latin typeface="Arial"/>
                <a:cs typeface="Arial"/>
              </a:rPr>
              <a:t>chunk </a:t>
            </a:r>
            <a:r>
              <a:rPr sz="3600" dirty="0">
                <a:latin typeface="Arial"/>
                <a:cs typeface="Arial"/>
              </a:rPr>
              <a:t>of  the</a:t>
            </a:r>
            <a:r>
              <a:rPr sz="3600" spc="-80" dirty="0">
                <a:latin typeface="Arial"/>
                <a:cs typeface="Arial"/>
              </a:rPr>
              <a:t> </a:t>
            </a:r>
            <a:r>
              <a:rPr sz="3600" spc="35" dirty="0">
                <a:latin typeface="Arial"/>
                <a:cs typeface="Arial"/>
              </a:rPr>
              <a:t>input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47003" y="6051001"/>
            <a:ext cx="13970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dirty="0">
                <a:latin typeface="Arial"/>
                <a:cs typeface="Arial"/>
              </a:rPr>
              <a:t>-</a:t>
            </a:r>
            <a:endParaRPr sz="2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91400" y="6002020"/>
            <a:ext cx="4541520" cy="1647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300"/>
              </a:lnSpc>
            </a:pPr>
            <a:r>
              <a:rPr sz="3600" spc="-70" dirty="0">
                <a:latin typeface="Arial"/>
                <a:cs typeface="Arial"/>
              </a:rPr>
              <a:t>The </a:t>
            </a:r>
            <a:r>
              <a:rPr sz="3600" spc="-15" dirty="0">
                <a:latin typeface="Arial"/>
                <a:cs typeface="Arial"/>
              </a:rPr>
              <a:t>neuron </a:t>
            </a:r>
            <a:r>
              <a:rPr sz="3600" spc="-5" dirty="0">
                <a:latin typeface="Arial"/>
                <a:cs typeface="Arial"/>
              </a:rPr>
              <a:t>also has a  3x5x5 </a:t>
            </a:r>
            <a:r>
              <a:rPr sz="3600" dirty="0">
                <a:latin typeface="Arial"/>
                <a:cs typeface="Arial"/>
              </a:rPr>
              <a:t>set of </a:t>
            </a:r>
            <a:r>
              <a:rPr sz="3600" spc="25" dirty="0">
                <a:latin typeface="Arial"/>
                <a:cs typeface="Arial"/>
              </a:rPr>
              <a:t>weights  </a:t>
            </a:r>
            <a:r>
              <a:rPr sz="3600" spc="65" dirty="0">
                <a:latin typeface="Arial"/>
                <a:cs typeface="Arial"/>
              </a:rPr>
              <a:t>and </a:t>
            </a:r>
            <a:r>
              <a:rPr sz="3600" spc="-5" dirty="0">
                <a:latin typeface="Arial"/>
                <a:cs typeface="Arial"/>
              </a:rPr>
              <a:t>a </a:t>
            </a:r>
            <a:r>
              <a:rPr sz="3600" spc="45" dirty="0">
                <a:latin typeface="Arial"/>
                <a:cs typeface="Arial"/>
              </a:rPr>
              <a:t>bias</a:t>
            </a:r>
            <a:r>
              <a:rPr sz="3600" spc="-140" dirty="0">
                <a:latin typeface="Arial"/>
                <a:cs typeface="Arial"/>
              </a:rPr>
              <a:t> </a:t>
            </a:r>
            <a:r>
              <a:rPr sz="3600" spc="25" dirty="0">
                <a:latin typeface="Arial"/>
                <a:cs typeface="Arial"/>
              </a:rPr>
              <a:t>(scalar)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26025" y="2706687"/>
            <a:ext cx="2916555" cy="16535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u="heavy" spc="150" dirty="0">
                <a:latin typeface="Symbol"/>
                <a:cs typeface="Symbol"/>
              </a:rPr>
              <a:t></a:t>
            </a:r>
            <a:r>
              <a:rPr sz="4800" i="1" u="heavy" spc="150" dirty="0">
                <a:latin typeface="Times New Roman"/>
                <a:cs typeface="Times New Roman"/>
              </a:rPr>
              <a:t>L </a:t>
            </a:r>
            <a:r>
              <a:rPr sz="7200" baseline="-35879" dirty="0">
                <a:latin typeface="Symbol"/>
                <a:cs typeface="Symbol"/>
              </a:rPr>
              <a:t></a:t>
            </a:r>
            <a:r>
              <a:rPr sz="7200" baseline="-35879" dirty="0">
                <a:latin typeface="Times New Roman"/>
                <a:cs typeface="Times New Roman"/>
              </a:rPr>
              <a:t> </a:t>
            </a:r>
            <a:r>
              <a:rPr sz="4800" u="heavy" spc="150" dirty="0">
                <a:latin typeface="Symbol"/>
                <a:cs typeface="Symbol"/>
              </a:rPr>
              <a:t></a:t>
            </a:r>
            <a:r>
              <a:rPr sz="4800" i="1" u="heavy" spc="150" dirty="0">
                <a:latin typeface="Times New Roman"/>
                <a:cs typeface="Times New Roman"/>
              </a:rPr>
              <a:t>L</a:t>
            </a:r>
            <a:r>
              <a:rPr sz="4800" i="1" u="heavy" spc="700" dirty="0">
                <a:latin typeface="Times New Roman"/>
                <a:cs typeface="Times New Roman"/>
              </a:rPr>
              <a:t> </a:t>
            </a:r>
            <a:r>
              <a:rPr sz="4800" u="heavy" spc="50" dirty="0">
                <a:latin typeface="Symbol"/>
                <a:cs typeface="Symbol"/>
              </a:rPr>
              <a:t></a:t>
            </a:r>
            <a:r>
              <a:rPr sz="4800" i="1" u="heavy" spc="50" dirty="0">
                <a:latin typeface="Times New Roman"/>
                <a:cs typeface="Times New Roman"/>
              </a:rPr>
              <a:t>h</a:t>
            </a:r>
            <a:endParaRPr sz="48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950"/>
              </a:spcBef>
              <a:tabLst>
                <a:tab pos="1459865" algn="l"/>
              </a:tabLst>
            </a:pPr>
            <a:r>
              <a:rPr sz="4800" spc="150" dirty="0">
                <a:latin typeface="Symbol"/>
                <a:cs typeface="Symbol"/>
              </a:rPr>
              <a:t></a:t>
            </a:r>
            <a:r>
              <a:rPr sz="4800" i="1" spc="150" dirty="0">
                <a:latin typeface="Times New Roman"/>
                <a:cs typeface="Times New Roman"/>
              </a:rPr>
              <a:t>x	</a:t>
            </a:r>
            <a:r>
              <a:rPr sz="4800" spc="50" dirty="0">
                <a:latin typeface="Symbol"/>
                <a:cs typeface="Symbol"/>
              </a:rPr>
              <a:t></a:t>
            </a:r>
            <a:r>
              <a:rPr sz="4800" i="1" spc="50" dirty="0">
                <a:latin typeface="Times New Roman"/>
                <a:cs typeface="Times New Roman"/>
              </a:rPr>
              <a:t>h</a:t>
            </a:r>
            <a:r>
              <a:rPr sz="4800" i="1" spc="310" dirty="0">
                <a:latin typeface="Times New Roman"/>
                <a:cs typeface="Times New Roman"/>
              </a:rPr>
              <a:t> </a:t>
            </a:r>
            <a:r>
              <a:rPr sz="4800" spc="150" dirty="0">
                <a:latin typeface="Symbol"/>
                <a:cs typeface="Symbol"/>
              </a:rPr>
              <a:t></a:t>
            </a:r>
            <a:r>
              <a:rPr sz="4800" i="1" spc="150" dirty="0">
                <a:latin typeface="Times New Roman"/>
                <a:cs typeface="Times New Roman"/>
              </a:rPr>
              <a:t>x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87600" y="1930400"/>
            <a:ext cx="8817610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I </a:t>
            </a:r>
            <a:r>
              <a:rPr sz="3600" spc="45" dirty="0">
                <a:latin typeface="Arial"/>
                <a:cs typeface="Arial"/>
              </a:rPr>
              <a:t>hope </a:t>
            </a:r>
            <a:r>
              <a:rPr sz="3600" spc="5" dirty="0">
                <a:latin typeface="Arial"/>
                <a:cs typeface="Arial"/>
              </a:rPr>
              <a:t>everyone </a:t>
            </a:r>
            <a:r>
              <a:rPr sz="3600" spc="10" dirty="0">
                <a:latin typeface="Arial"/>
                <a:cs typeface="Arial"/>
              </a:rPr>
              <a:t>remembers </a:t>
            </a:r>
            <a:r>
              <a:rPr sz="3600" dirty="0">
                <a:latin typeface="Arial"/>
                <a:cs typeface="Arial"/>
              </a:rPr>
              <a:t>the </a:t>
            </a:r>
            <a:r>
              <a:rPr sz="3600" spc="35" dirty="0">
                <a:latin typeface="Arial"/>
                <a:cs typeface="Arial"/>
              </a:rPr>
              <a:t>chain</a:t>
            </a:r>
            <a:r>
              <a:rPr sz="3600" spc="-4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rule: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17800" y="114300"/>
            <a:ext cx="7573645" cy="1219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spc="-5" dirty="0"/>
              <a:t>Chain rule</a:t>
            </a:r>
            <a:r>
              <a:rPr sz="8000" spc="-50" dirty="0"/>
              <a:t> </a:t>
            </a:r>
            <a:r>
              <a:rPr sz="8000" spc="145" dirty="0"/>
              <a:t>recap</a:t>
            </a:r>
            <a:endParaRPr sz="8000"/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3100" y="254000"/>
            <a:ext cx="6576059" cy="1262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spc="-5" dirty="0"/>
              <a:t>3D</a:t>
            </a:r>
            <a:r>
              <a:rPr sz="8000" spc="-90" dirty="0"/>
              <a:t> </a:t>
            </a:r>
            <a:r>
              <a:rPr sz="8000" spc="40" dirty="0"/>
              <a:t>Activations</a:t>
            </a:r>
            <a:endParaRPr sz="8000"/>
          </a:p>
        </p:txBody>
      </p:sp>
      <p:sp>
        <p:nvSpPr>
          <p:cNvPr id="3" name="object 3"/>
          <p:cNvSpPr/>
          <p:nvPr/>
        </p:nvSpPr>
        <p:spPr>
          <a:xfrm>
            <a:off x="571500" y="2006600"/>
            <a:ext cx="7251700" cy="5219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43100" y="5283200"/>
            <a:ext cx="28003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latin typeface="Arial"/>
                <a:cs typeface="Arial"/>
              </a:rPr>
              <a:t>5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4800" y="9252204"/>
            <a:ext cx="326707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i="1" spc="-10" dirty="0">
                <a:latin typeface="Arial"/>
                <a:cs typeface="Arial"/>
              </a:rPr>
              <a:t>Figure: </a:t>
            </a:r>
            <a:r>
              <a:rPr sz="2400" i="1" spc="10" dirty="0">
                <a:latin typeface="Arial"/>
                <a:cs typeface="Arial"/>
              </a:rPr>
              <a:t>Andrej</a:t>
            </a:r>
            <a:r>
              <a:rPr sz="2400" i="1" spc="-30" dirty="0">
                <a:latin typeface="Arial"/>
                <a:cs typeface="Arial"/>
              </a:rPr>
              <a:t> </a:t>
            </a:r>
            <a:r>
              <a:rPr sz="2400" i="1" spc="15" dirty="0">
                <a:latin typeface="Arial"/>
                <a:cs typeface="Arial"/>
              </a:rPr>
              <a:t>Karpathy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73300" y="4292600"/>
            <a:ext cx="28003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latin typeface="Arial"/>
                <a:cs typeface="Arial"/>
              </a:rPr>
              <a:t>5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97718" y="2908194"/>
            <a:ext cx="454659" cy="1028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50" i="1" spc="367" baseline="-24822" dirty="0">
                <a:latin typeface="Times New Roman"/>
                <a:cs typeface="Times New Roman"/>
              </a:rPr>
              <a:t>x</a:t>
            </a:r>
            <a:r>
              <a:rPr sz="2700" i="1" spc="-10" dirty="0">
                <a:latin typeface="Times New Roman"/>
                <a:cs typeface="Times New Roman"/>
              </a:rPr>
              <a:t>r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30712" y="4641637"/>
            <a:ext cx="487680" cy="1008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900" i="1" spc="412" baseline="-25362" dirty="0">
                <a:latin typeface="Times New Roman"/>
                <a:cs typeface="Times New Roman"/>
              </a:rPr>
              <a:t>h</a:t>
            </a:r>
            <a:r>
              <a:rPr sz="2650" i="1" spc="25" dirty="0">
                <a:latin typeface="Times New Roman"/>
                <a:cs typeface="Times New Roman"/>
              </a:rPr>
              <a:t>r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72300" y="2415397"/>
            <a:ext cx="4718685" cy="2129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74100"/>
              </a:lnSpc>
            </a:pPr>
            <a:r>
              <a:rPr sz="3600" spc="-5" dirty="0">
                <a:latin typeface="Arial"/>
                <a:cs typeface="Arial"/>
              </a:rPr>
              <a:t>Example: </a:t>
            </a:r>
            <a:r>
              <a:rPr sz="3600" spc="45" dirty="0">
                <a:latin typeface="Arial"/>
                <a:cs typeface="Arial"/>
              </a:rPr>
              <a:t>consider </a:t>
            </a:r>
            <a:r>
              <a:rPr sz="3600" dirty="0">
                <a:latin typeface="Arial"/>
                <a:cs typeface="Arial"/>
              </a:rPr>
              <a:t>the  </a:t>
            </a:r>
            <a:r>
              <a:rPr sz="3600" spc="20" dirty="0">
                <a:latin typeface="Arial"/>
                <a:cs typeface="Arial"/>
              </a:rPr>
              <a:t>region </a:t>
            </a:r>
            <a:r>
              <a:rPr sz="3600" dirty="0">
                <a:latin typeface="Arial"/>
                <a:cs typeface="Arial"/>
              </a:rPr>
              <a:t>of the </a:t>
            </a:r>
            <a:r>
              <a:rPr sz="3600" spc="35" dirty="0">
                <a:latin typeface="Arial"/>
                <a:cs typeface="Arial"/>
              </a:rPr>
              <a:t>input </a:t>
            </a:r>
            <a:r>
              <a:rPr sz="3600" spc="200" dirty="0">
                <a:latin typeface="Arial"/>
                <a:cs typeface="Arial"/>
              </a:rPr>
              <a:t>“</a:t>
            </a:r>
            <a:r>
              <a:rPr sz="3600" spc="-705" dirty="0">
                <a:latin typeface="Arial"/>
                <a:cs typeface="Arial"/>
              </a:rPr>
              <a:t> </a:t>
            </a:r>
            <a:r>
              <a:rPr sz="7050" i="1" spc="254" baseline="1182" dirty="0">
                <a:latin typeface="Times New Roman"/>
                <a:cs typeface="Times New Roman"/>
              </a:rPr>
              <a:t>x</a:t>
            </a:r>
            <a:r>
              <a:rPr sz="4050" i="1" spc="254" baseline="45267" dirty="0">
                <a:latin typeface="Times New Roman"/>
                <a:cs typeface="Times New Roman"/>
              </a:rPr>
              <a:t>r</a:t>
            </a:r>
            <a:r>
              <a:rPr sz="3600" spc="170" dirty="0">
                <a:latin typeface="Arial"/>
                <a:cs typeface="Arial"/>
              </a:rPr>
              <a:t>”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60"/>
              </a:spcBef>
            </a:pPr>
            <a:r>
              <a:rPr sz="3600" spc="-50" dirty="0">
                <a:latin typeface="Arial"/>
                <a:cs typeface="Arial"/>
              </a:rPr>
              <a:t>With </a:t>
            </a:r>
            <a:r>
              <a:rPr sz="3600" spc="30" dirty="0">
                <a:latin typeface="Arial"/>
                <a:cs typeface="Arial"/>
              </a:rPr>
              <a:t>output </a:t>
            </a:r>
            <a:r>
              <a:rPr sz="3600" spc="-15" dirty="0">
                <a:latin typeface="Arial"/>
                <a:cs typeface="Arial"/>
              </a:rPr>
              <a:t>neuron</a:t>
            </a:r>
            <a:r>
              <a:rPr sz="3600" spc="135" dirty="0">
                <a:latin typeface="Arial"/>
                <a:cs typeface="Arial"/>
              </a:rPr>
              <a:t> </a:t>
            </a:r>
            <a:r>
              <a:rPr sz="4600" i="1" spc="150" dirty="0">
                <a:latin typeface="Times New Roman"/>
                <a:cs typeface="Times New Roman"/>
              </a:rPr>
              <a:t>h</a:t>
            </a:r>
            <a:r>
              <a:rPr sz="3975" i="1" spc="225" baseline="45073" dirty="0">
                <a:latin typeface="Times New Roman"/>
                <a:cs typeface="Times New Roman"/>
              </a:rPr>
              <a:t>r</a:t>
            </a:r>
            <a:endParaRPr sz="3975" baseline="45073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3100" y="254000"/>
            <a:ext cx="6576059" cy="1262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spc="-5" dirty="0"/>
              <a:t>3D</a:t>
            </a:r>
            <a:r>
              <a:rPr sz="8000" spc="-90" dirty="0"/>
              <a:t> </a:t>
            </a:r>
            <a:r>
              <a:rPr sz="8000" spc="40" dirty="0"/>
              <a:t>Activations</a:t>
            </a:r>
            <a:endParaRPr sz="8000"/>
          </a:p>
        </p:txBody>
      </p:sp>
      <p:sp>
        <p:nvSpPr>
          <p:cNvPr id="3" name="object 3"/>
          <p:cNvSpPr/>
          <p:nvPr/>
        </p:nvSpPr>
        <p:spPr>
          <a:xfrm>
            <a:off x="571500" y="2006600"/>
            <a:ext cx="7251700" cy="5219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43100" y="5283200"/>
            <a:ext cx="28003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latin typeface="Arial"/>
                <a:cs typeface="Arial"/>
              </a:rPr>
              <a:t>5</a:t>
            </a:r>
            <a:endParaRPr sz="3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4800" y="9252204"/>
            <a:ext cx="326707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i="1" spc="-10" dirty="0">
                <a:latin typeface="Arial"/>
                <a:cs typeface="Arial"/>
              </a:rPr>
              <a:t>Figure: </a:t>
            </a:r>
            <a:r>
              <a:rPr sz="2400" i="1" spc="10" dirty="0">
                <a:latin typeface="Arial"/>
                <a:cs typeface="Arial"/>
              </a:rPr>
              <a:t>Andrej</a:t>
            </a:r>
            <a:r>
              <a:rPr sz="2400" i="1" spc="-30" dirty="0">
                <a:latin typeface="Arial"/>
                <a:cs typeface="Arial"/>
              </a:rPr>
              <a:t> </a:t>
            </a:r>
            <a:r>
              <a:rPr sz="2400" i="1" spc="15" dirty="0">
                <a:latin typeface="Arial"/>
                <a:cs typeface="Arial"/>
              </a:rPr>
              <a:t>Karpathy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73300" y="4292600"/>
            <a:ext cx="28003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latin typeface="Arial"/>
                <a:cs typeface="Arial"/>
              </a:rPr>
              <a:t>5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97718" y="2908194"/>
            <a:ext cx="454659" cy="1028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50" i="1" spc="367" baseline="-24822" dirty="0">
                <a:latin typeface="Times New Roman"/>
                <a:cs typeface="Times New Roman"/>
              </a:rPr>
              <a:t>x</a:t>
            </a:r>
            <a:r>
              <a:rPr sz="2700" i="1" spc="-10" dirty="0">
                <a:latin typeface="Times New Roman"/>
                <a:cs typeface="Times New Roman"/>
              </a:rPr>
              <a:t>r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30712" y="4641637"/>
            <a:ext cx="487680" cy="1008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900" i="1" spc="412" baseline="-25362" dirty="0">
                <a:latin typeface="Times New Roman"/>
                <a:cs typeface="Times New Roman"/>
              </a:rPr>
              <a:t>h</a:t>
            </a:r>
            <a:r>
              <a:rPr sz="2650" i="1" spc="25" dirty="0">
                <a:latin typeface="Times New Roman"/>
                <a:cs typeface="Times New Roman"/>
              </a:rPr>
              <a:t>r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72300" y="2415397"/>
            <a:ext cx="4718685" cy="2129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74100"/>
              </a:lnSpc>
            </a:pPr>
            <a:r>
              <a:rPr sz="3600" spc="-5" dirty="0">
                <a:latin typeface="Arial"/>
                <a:cs typeface="Arial"/>
              </a:rPr>
              <a:t>Example: </a:t>
            </a:r>
            <a:r>
              <a:rPr sz="3600" spc="45" dirty="0">
                <a:latin typeface="Arial"/>
                <a:cs typeface="Arial"/>
              </a:rPr>
              <a:t>consider </a:t>
            </a:r>
            <a:r>
              <a:rPr sz="3600" dirty="0">
                <a:latin typeface="Arial"/>
                <a:cs typeface="Arial"/>
              </a:rPr>
              <a:t>the  </a:t>
            </a:r>
            <a:r>
              <a:rPr sz="3600" spc="20" dirty="0">
                <a:latin typeface="Arial"/>
                <a:cs typeface="Arial"/>
              </a:rPr>
              <a:t>region </a:t>
            </a:r>
            <a:r>
              <a:rPr sz="3600" dirty="0">
                <a:latin typeface="Arial"/>
                <a:cs typeface="Arial"/>
              </a:rPr>
              <a:t>of the </a:t>
            </a:r>
            <a:r>
              <a:rPr sz="3600" spc="35" dirty="0">
                <a:latin typeface="Arial"/>
                <a:cs typeface="Arial"/>
              </a:rPr>
              <a:t>input </a:t>
            </a:r>
            <a:r>
              <a:rPr sz="3600" spc="200" dirty="0">
                <a:latin typeface="Arial"/>
                <a:cs typeface="Arial"/>
              </a:rPr>
              <a:t>“</a:t>
            </a:r>
            <a:r>
              <a:rPr sz="3600" spc="-705" dirty="0">
                <a:latin typeface="Arial"/>
                <a:cs typeface="Arial"/>
              </a:rPr>
              <a:t> </a:t>
            </a:r>
            <a:r>
              <a:rPr sz="7050" i="1" spc="254" baseline="1182" dirty="0">
                <a:latin typeface="Times New Roman"/>
                <a:cs typeface="Times New Roman"/>
              </a:rPr>
              <a:t>x</a:t>
            </a:r>
            <a:r>
              <a:rPr sz="4050" i="1" spc="254" baseline="45267" dirty="0">
                <a:latin typeface="Times New Roman"/>
                <a:cs typeface="Times New Roman"/>
              </a:rPr>
              <a:t>r</a:t>
            </a:r>
            <a:r>
              <a:rPr sz="3600" spc="170" dirty="0">
                <a:latin typeface="Arial"/>
                <a:cs typeface="Arial"/>
              </a:rPr>
              <a:t>”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60"/>
              </a:spcBef>
            </a:pPr>
            <a:r>
              <a:rPr sz="3600" spc="-50" dirty="0">
                <a:latin typeface="Arial"/>
                <a:cs typeface="Arial"/>
              </a:rPr>
              <a:t>With </a:t>
            </a:r>
            <a:r>
              <a:rPr sz="3600" spc="30" dirty="0">
                <a:latin typeface="Arial"/>
                <a:cs typeface="Arial"/>
              </a:rPr>
              <a:t>output </a:t>
            </a:r>
            <a:r>
              <a:rPr sz="3600" spc="-15" dirty="0">
                <a:latin typeface="Arial"/>
                <a:cs typeface="Arial"/>
              </a:rPr>
              <a:t>neuron</a:t>
            </a:r>
            <a:r>
              <a:rPr sz="3600" spc="135" dirty="0">
                <a:latin typeface="Arial"/>
                <a:cs typeface="Arial"/>
              </a:rPr>
              <a:t> </a:t>
            </a:r>
            <a:r>
              <a:rPr sz="4600" i="1" spc="150" dirty="0">
                <a:latin typeface="Times New Roman"/>
                <a:cs typeface="Times New Roman"/>
              </a:rPr>
              <a:t>h</a:t>
            </a:r>
            <a:r>
              <a:rPr sz="3975" i="1" spc="225" baseline="45073" dirty="0">
                <a:latin typeface="Times New Roman"/>
                <a:cs typeface="Times New Roman"/>
              </a:rPr>
              <a:t>r</a:t>
            </a:r>
            <a:endParaRPr sz="3975" baseline="45073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36037" y="6721365"/>
            <a:ext cx="1188085" cy="441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36294" algn="l"/>
              </a:tabLst>
            </a:pPr>
            <a:r>
              <a:rPr sz="2700" i="1" spc="-25" dirty="0">
                <a:latin typeface="Times New Roman"/>
                <a:cs typeface="Times New Roman"/>
              </a:rPr>
              <a:t>ij</a:t>
            </a:r>
            <a:r>
              <a:rPr sz="2700" i="1" dirty="0">
                <a:latin typeface="Times New Roman"/>
                <a:cs typeface="Times New Roman"/>
              </a:rPr>
              <a:t>k	</a:t>
            </a:r>
            <a:r>
              <a:rPr sz="2700" i="1" spc="-25" dirty="0">
                <a:latin typeface="Times New Roman"/>
                <a:cs typeface="Times New Roman"/>
              </a:rPr>
              <a:t>ij</a:t>
            </a:r>
            <a:r>
              <a:rPr sz="2700" i="1" dirty="0">
                <a:latin typeface="Times New Roman"/>
                <a:cs typeface="Times New Roman"/>
              </a:rPr>
              <a:t>k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13024" y="6026806"/>
            <a:ext cx="4403725" cy="156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74620" algn="l"/>
                <a:tab pos="3665854" algn="l"/>
              </a:tabLst>
            </a:pPr>
            <a:r>
              <a:rPr sz="4650" i="1" spc="114" dirty="0">
                <a:latin typeface="Times New Roman"/>
                <a:cs typeface="Times New Roman"/>
              </a:rPr>
              <a:t>h</a:t>
            </a:r>
            <a:r>
              <a:rPr sz="4050" i="1" spc="172" baseline="43209" dirty="0">
                <a:latin typeface="Times New Roman"/>
                <a:cs typeface="Times New Roman"/>
              </a:rPr>
              <a:t>r </a:t>
            </a:r>
            <a:r>
              <a:rPr sz="4650" spc="15" dirty="0">
                <a:latin typeface="Symbol"/>
                <a:cs typeface="Symbol"/>
              </a:rPr>
              <a:t></a:t>
            </a:r>
            <a:r>
              <a:rPr sz="4650" spc="-350" dirty="0">
                <a:latin typeface="Times New Roman"/>
                <a:cs typeface="Times New Roman"/>
              </a:rPr>
              <a:t> </a:t>
            </a:r>
            <a:r>
              <a:rPr sz="10500" spc="22" baseline="-7539" dirty="0">
                <a:latin typeface="Symbol"/>
                <a:cs typeface="Symbol"/>
              </a:rPr>
              <a:t></a:t>
            </a:r>
            <a:r>
              <a:rPr sz="10500" spc="-1417" baseline="-7539" dirty="0">
                <a:latin typeface="Times New Roman"/>
                <a:cs typeface="Times New Roman"/>
              </a:rPr>
              <a:t> </a:t>
            </a:r>
            <a:r>
              <a:rPr sz="4650" i="1" spc="150" dirty="0">
                <a:latin typeface="Times New Roman"/>
                <a:cs typeface="Times New Roman"/>
              </a:rPr>
              <a:t>x</a:t>
            </a:r>
            <a:r>
              <a:rPr sz="4050" i="1" spc="225" baseline="43209" dirty="0">
                <a:latin typeface="Times New Roman"/>
                <a:cs typeface="Times New Roman"/>
              </a:rPr>
              <a:t>r	</a:t>
            </a:r>
            <a:r>
              <a:rPr sz="4650" i="1" spc="25" dirty="0">
                <a:latin typeface="Times New Roman"/>
                <a:cs typeface="Times New Roman"/>
              </a:rPr>
              <a:t>W	</a:t>
            </a:r>
            <a:r>
              <a:rPr sz="4650" spc="15" dirty="0">
                <a:latin typeface="Symbol"/>
                <a:cs typeface="Symbol"/>
              </a:rPr>
              <a:t></a:t>
            </a:r>
            <a:r>
              <a:rPr sz="4650" spc="-470" dirty="0">
                <a:latin typeface="Times New Roman"/>
                <a:cs typeface="Times New Roman"/>
              </a:rPr>
              <a:t> </a:t>
            </a:r>
            <a:r>
              <a:rPr sz="4650" i="1" spc="15" dirty="0">
                <a:latin typeface="Times New Roman"/>
                <a:cs typeface="Times New Roman"/>
              </a:rPr>
              <a:t>b</a:t>
            </a:r>
            <a:endParaRPr sz="4650">
              <a:latin typeface="Times New Roman"/>
              <a:cs typeface="Times New Roman"/>
            </a:endParaRPr>
          </a:p>
          <a:p>
            <a:pPr marL="1276350">
              <a:lnSpc>
                <a:spcPct val="100000"/>
              </a:lnSpc>
              <a:spcBef>
                <a:spcPts val="405"/>
              </a:spcBef>
            </a:pPr>
            <a:r>
              <a:rPr sz="2700" i="1" spc="-15" dirty="0">
                <a:latin typeface="Times New Roman"/>
                <a:cs typeface="Times New Roman"/>
              </a:rPr>
              <a:t>ijk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72300" y="5270500"/>
            <a:ext cx="381254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0" dirty="0">
                <a:latin typeface="Arial"/>
                <a:cs typeface="Arial"/>
              </a:rPr>
              <a:t>Then </a:t>
            </a:r>
            <a:r>
              <a:rPr sz="3600" dirty="0">
                <a:latin typeface="Arial"/>
                <a:cs typeface="Arial"/>
              </a:rPr>
              <a:t>the </a:t>
            </a:r>
            <a:r>
              <a:rPr sz="3600" spc="30" dirty="0">
                <a:latin typeface="Arial"/>
                <a:cs typeface="Arial"/>
              </a:rPr>
              <a:t>output</a:t>
            </a:r>
            <a:r>
              <a:rPr sz="3600" spc="-3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is: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3100" y="254000"/>
            <a:ext cx="6576059" cy="1262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spc="-5" dirty="0"/>
              <a:t>3D</a:t>
            </a:r>
            <a:r>
              <a:rPr sz="8000" spc="-90" dirty="0"/>
              <a:t> </a:t>
            </a:r>
            <a:r>
              <a:rPr sz="8000" spc="40" dirty="0"/>
              <a:t>Activations</a:t>
            </a:r>
            <a:endParaRPr sz="8000"/>
          </a:p>
        </p:txBody>
      </p:sp>
      <p:sp>
        <p:nvSpPr>
          <p:cNvPr id="3" name="object 3"/>
          <p:cNvSpPr/>
          <p:nvPr/>
        </p:nvSpPr>
        <p:spPr>
          <a:xfrm>
            <a:off x="571500" y="2006600"/>
            <a:ext cx="7251700" cy="5219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43100" y="5283200"/>
            <a:ext cx="28003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latin typeface="Arial"/>
                <a:cs typeface="Arial"/>
              </a:rPr>
              <a:t>5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73300" y="4292600"/>
            <a:ext cx="28003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latin typeface="Arial"/>
                <a:cs typeface="Arial"/>
              </a:rPr>
              <a:t>5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97718" y="2908194"/>
            <a:ext cx="454659" cy="1028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50" i="1" spc="367" baseline="-24822" dirty="0">
                <a:latin typeface="Times New Roman"/>
                <a:cs typeface="Times New Roman"/>
              </a:rPr>
              <a:t>x</a:t>
            </a:r>
            <a:r>
              <a:rPr sz="2700" i="1" spc="-10" dirty="0">
                <a:latin typeface="Times New Roman"/>
                <a:cs typeface="Times New Roman"/>
              </a:rPr>
              <a:t>r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30712" y="4641637"/>
            <a:ext cx="487680" cy="1008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900" i="1" spc="412" baseline="-25362" dirty="0">
                <a:latin typeface="Times New Roman"/>
                <a:cs typeface="Times New Roman"/>
              </a:rPr>
              <a:t>h</a:t>
            </a:r>
            <a:r>
              <a:rPr sz="2650" i="1" spc="25" dirty="0">
                <a:latin typeface="Times New Roman"/>
                <a:cs typeface="Times New Roman"/>
              </a:rPr>
              <a:t>r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72300" y="2415397"/>
            <a:ext cx="4718685" cy="2129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74100"/>
              </a:lnSpc>
            </a:pPr>
            <a:r>
              <a:rPr sz="3600" spc="-5" dirty="0">
                <a:latin typeface="Arial"/>
                <a:cs typeface="Arial"/>
              </a:rPr>
              <a:t>Example: </a:t>
            </a:r>
            <a:r>
              <a:rPr sz="3600" spc="45" dirty="0">
                <a:latin typeface="Arial"/>
                <a:cs typeface="Arial"/>
              </a:rPr>
              <a:t>consider </a:t>
            </a:r>
            <a:r>
              <a:rPr sz="3600" dirty="0">
                <a:latin typeface="Arial"/>
                <a:cs typeface="Arial"/>
              </a:rPr>
              <a:t>the  </a:t>
            </a:r>
            <a:r>
              <a:rPr sz="3600" spc="20" dirty="0">
                <a:latin typeface="Arial"/>
                <a:cs typeface="Arial"/>
              </a:rPr>
              <a:t>region </a:t>
            </a:r>
            <a:r>
              <a:rPr sz="3600" dirty="0">
                <a:latin typeface="Arial"/>
                <a:cs typeface="Arial"/>
              </a:rPr>
              <a:t>of the </a:t>
            </a:r>
            <a:r>
              <a:rPr sz="3600" spc="35" dirty="0">
                <a:latin typeface="Arial"/>
                <a:cs typeface="Arial"/>
              </a:rPr>
              <a:t>input </a:t>
            </a:r>
            <a:r>
              <a:rPr sz="3600" spc="200" dirty="0">
                <a:latin typeface="Arial"/>
                <a:cs typeface="Arial"/>
              </a:rPr>
              <a:t>“</a:t>
            </a:r>
            <a:r>
              <a:rPr sz="3600" spc="-705" dirty="0">
                <a:latin typeface="Arial"/>
                <a:cs typeface="Arial"/>
              </a:rPr>
              <a:t> </a:t>
            </a:r>
            <a:r>
              <a:rPr sz="7050" i="1" spc="254" baseline="1182" dirty="0">
                <a:latin typeface="Times New Roman"/>
                <a:cs typeface="Times New Roman"/>
              </a:rPr>
              <a:t>x</a:t>
            </a:r>
            <a:r>
              <a:rPr sz="4050" i="1" spc="254" baseline="45267" dirty="0">
                <a:latin typeface="Times New Roman"/>
                <a:cs typeface="Times New Roman"/>
              </a:rPr>
              <a:t>r</a:t>
            </a:r>
            <a:r>
              <a:rPr sz="3600" spc="170" dirty="0">
                <a:latin typeface="Arial"/>
                <a:cs typeface="Arial"/>
              </a:rPr>
              <a:t>”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60"/>
              </a:spcBef>
            </a:pPr>
            <a:r>
              <a:rPr sz="3600" spc="-50" dirty="0">
                <a:latin typeface="Arial"/>
                <a:cs typeface="Arial"/>
              </a:rPr>
              <a:t>With </a:t>
            </a:r>
            <a:r>
              <a:rPr sz="3600" spc="30" dirty="0">
                <a:latin typeface="Arial"/>
                <a:cs typeface="Arial"/>
              </a:rPr>
              <a:t>output </a:t>
            </a:r>
            <a:r>
              <a:rPr sz="3600" spc="-15" dirty="0">
                <a:latin typeface="Arial"/>
                <a:cs typeface="Arial"/>
              </a:rPr>
              <a:t>neuron</a:t>
            </a:r>
            <a:r>
              <a:rPr sz="3600" spc="135" dirty="0">
                <a:latin typeface="Arial"/>
                <a:cs typeface="Arial"/>
              </a:rPr>
              <a:t> </a:t>
            </a:r>
            <a:r>
              <a:rPr sz="4600" i="1" spc="150" dirty="0">
                <a:latin typeface="Times New Roman"/>
                <a:cs typeface="Times New Roman"/>
              </a:rPr>
              <a:t>h</a:t>
            </a:r>
            <a:r>
              <a:rPr sz="3975" i="1" spc="225" baseline="45073" dirty="0">
                <a:latin typeface="Times New Roman"/>
                <a:cs typeface="Times New Roman"/>
              </a:rPr>
              <a:t>r</a:t>
            </a:r>
            <a:endParaRPr sz="3975" baseline="45073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36037" y="6721365"/>
            <a:ext cx="1188085" cy="441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36294" algn="l"/>
              </a:tabLst>
            </a:pPr>
            <a:r>
              <a:rPr sz="2700" i="1" spc="-25" dirty="0">
                <a:latin typeface="Times New Roman"/>
                <a:cs typeface="Times New Roman"/>
              </a:rPr>
              <a:t>ij</a:t>
            </a:r>
            <a:r>
              <a:rPr sz="2700" i="1" dirty="0">
                <a:latin typeface="Times New Roman"/>
                <a:cs typeface="Times New Roman"/>
              </a:rPr>
              <a:t>k	</a:t>
            </a:r>
            <a:r>
              <a:rPr sz="2700" i="1" spc="-25" dirty="0">
                <a:latin typeface="Times New Roman"/>
                <a:cs typeface="Times New Roman"/>
              </a:rPr>
              <a:t>ij</a:t>
            </a:r>
            <a:r>
              <a:rPr sz="2700" i="1" dirty="0">
                <a:latin typeface="Times New Roman"/>
                <a:cs typeface="Times New Roman"/>
              </a:rPr>
              <a:t>k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76743" y="7145091"/>
            <a:ext cx="363855" cy="441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i="1" spc="-25" dirty="0">
                <a:latin typeface="Times New Roman"/>
                <a:cs typeface="Times New Roman"/>
              </a:rPr>
              <a:t>ij</a:t>
            </a:r>
            <a:r>
              <a:rPr sz="2700" i="1" dirty="0">
                <a:latin typeface="Times New Roman"/>
                <a:cs typeface="Times New Roman"/>
              </a:rPr>
              <a:t>k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13024" y="6026806"/>
            <a:ext cx="4403725" cy="1280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74620" algn="l"/>
                <a:tab pos="3665854" algn="l"/>
              </a:tabLst>
            </a:pPr>
            <a:r>
              <a:rPr sz="4650" i="1" spc="114" dirty="0">
                <a:latin typeface="Times New Roman"/>
                <a:cs typeface="Times New Roman"/>
              </a:rPr>
              <a:t>h</a:t>
            </a:r>
            <a:r>
              <a:rPr sz="4050" i="1" spc="172" baseline="43209" dirty="0">
                <a:latin typeface="Times New Roman"/>
                <a:cs typeface="Times New Roman"/>
              </a:rPr>
              <a:t>r </a:t>
            </a:r>
            <a:r>
              <a:rPr sz="4650" spc="15" dirty="0">
                <a:latin typeface="Symbol"/>
                <a:cs typeface="Symbol"/>
              </a:rPr>
              <a:t></a:t>
            </a:r>
            <a:r>
              <a:rPr sz="4650" spc="-350" dirty="0">
                <a:latin typeface="Times New Roman"/>
                <a:cs typeface="Times New Roman"/>
              </a:rPr>
              <a:t> </a:t>
            </a:r>
            <a:r>
              <a:rPr sz="10500" spc="22" baseline="-7539" dirty="0">
                <a:latin typeface="Symbol"/>
                <a:cs typeface="Symbol"/>
              </a:rPr>
              <a:t></a:t>
            </a:r>
            <a:r>
              <a:rPr sz="10500" spc="-1417" baseline="-7539" dirty="0">
                <a:latin typeface="Times New Roman"/>
                <a:cs typeface="Times New Roman"/>
              </a:rPr>
              <a:t> </a:t>
            </a:r>
            <a:r>
              <a:rPr sz="4650" i="1" spc="150" dirty="0">
                <a:latin typeface="Times New Roman"/>
                <a:cs typeface="Times New Roman"/>
              </a:rPr>
              <a:t>x</a:t>
            </a:r>
            <a:r>
              <a:rPr sz="4050" i="1" spc="225" baseline="43209" dirty="0">
                <a:latin typeface="Times New Roman"/>
                <a:cs typeface="Times New Roman"/>
              </a:rPr>
              <a:t>r	</a:t>
            </a:r>
            <a:r>
              <a:rPr sz="4650" i="1" spc="25" dirty="0">
                <a:latin typeface="Times New Roman"/>
                <a:cs typeface="Times New Roman"/>
              </a:rPr>
              <a:t>W	</a:t>
            </a:r>
            <a:r>
              <a:rPr sz="4650" spc="15" dirty="0">
                <a:latin typeface="Symbol"/>
                <a:cs typeface="Symbol"/>
              </a:rPr>
              <a:t></a:t>
            </a:r>
            <a:r>
              <a:rPr sz="4650" spc="-470" dirty="0">
                <a:latin typeface="Times New Roman"/>
                <a:cs typeface="Times New Roman"/>
              </a:rPr>
              <a:t> </a:t>
            </a:r>
            <a:r>
              <a:rPr sz="4650" i="1" spc="15" dirty="0">
                <a:latin typeface="Times New Roman"/>
                <a:cs typeface="Times New Roman"/>
              </a:rPr>
              <a:t>b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72300" y="5270500"/>
            <a:ext cx="381254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0" dirty="0">
                <a:latin typeface="Arial"/>
                <a:cs typeface="Arial"/>
              </a:rPr>
              <a:t>Then </a:t>
            </a:r>
            <a:r>
              <a:rPr sz="3600" dirty="0">
                <a:latin typeface="Arial"/>
                <a:cs typeface="Arial"/>
              </a:rPr>
              <a:t>the </a:t>
            </a:r>
            <a:r>
              <a:rPr sz="3600" spc="30" dirty="0">
                <a:latin typeface="Arial"/>
                <a:cs typeface="Arial"/>
              </a:rPr>
              <a:t>output</a:t>
            </a:r>
            <a:r>
              <a:rPr sz="3600" spc="-3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is:</a:t>
            </a:r>
            <a:endParaRPr sz="3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50300" y="8509000"/>
            <a:ext cx="343027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70" dirty="0">
                <a:latin typeface="Arial"/>
                <a:cs typeface="Arial"/>
              </a:rPr>
              <a:t>Sum </a:t>
            </a:r>
            <a:r>
              <a:rPr sz="3600" spc="-5" dirty="0">
                <a:latin typeface="Arial"/>
                <a:cs typeface="Arial"/>
              </a:rPr>
              <a:t>over 3</a:t>
            </a:r>
            <a:r>
              <a:rPr sz="3600" spc="2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axes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901455" y="7785348"/>
            <a:ext cx="304165" cy="537845"/>
          </a:xfrm>
          <a:custGeom>
            <a:avLst/>
            <a:gdLst/>
            <a:ahLst/>
            <a:cxnLst/>
            <a:rect l="l" t="t" r="r" b="b"/>
            <a:pathLst>
              <a:path w="304165" h="537845">
                <a:moveTo>
                  <a:pt x="0" y="268752"/>
                </a:moveTo>
                <a:lnTo>
                  <a:pt x="304159" y="268752"/>
                </a:lnTo>
              </a:path>
            </a:pathLst>
          </a:custGeom>
          <a:ln w="5375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847666" y="7690293"/>
            <a:ext cx="113664" cy="136525"/>
          </a:xfrm>
          <a:custGeom>
            <a:avLst/>
            <a:gdLst/>
            <a:ahLst/>
            <a:cxnLst/>
            <a:rect l="l" t="t" r="r" b="b"/>
            <a:pathLst>
              <a:path w="113665" h="136525">
                <a:moveTo>
                  <a:pt x="0" y="0"/>
                </a:moveTo>
                <a:lnTo>
                  <a:pt x="6990" y="136131"/>
                </a:lnTo>
                <a:lnTo>
                  <a:pt x="113099" y="7608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04800" y="9252204"/>
            <a:ext cx="326707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i="1" spc="-10" dirty="0">
                <a:latin typeface="Arial"/>
                <a:cs typeface="Arial"/>
              </a:rPr>
              <a:t>Figure: </a:t>
            </a:r>
            <a:r>
              <a:rPr sz="2400" i="1" spc="10" dirty="0">
                <a:latin typeface="Arial"/>
                <a:cs typeface="Arial"/>
              </a:rPr>
              <a:t>Andrej</a:t>
            </a:r>
            <a:r>
              <a:rPr sz="2400" i="1" spc="-30" dirty="0">
                <a:latin typeface="Arial"/>
                <a:cs typeface="Arial"/>
              </a:rPr>
              <a:t> </a:t>
            </a:r>
            <a:r>
              <a:rPr sz="2400" i="1" spc="15" dirty="0">
                <a:latin typeface="Arial"/>
                <a:cs typeface="Arial"/>
              </a:rPr>
              <a:t>Karpathy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3100" y="254000"/>
            <a:ext cx="6576059" cy="1262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spc="-5" dirty="0"/>
              <a:t>3D</a:t>
            </a:r>
            <a:r>
              <a:rPr sz="8000" spc="-90" dirty="0"/>
              <a:t> </a:t>
            </a:r>
            <a:r>
              <a:rPr sz="8000" spc="40" dirty="0"/>
              <a:t>Activations</a:t>
            </a:r>
            <a:endParaRPr sz="8000"/>
          </a:p>
        </p:txBody>
      </p:sp>
      <p:sp>
        <p:nvSpPr>
          <p:cNvPr id="3" name="object 3"/>
          <p:cNvSpPr/>
          <p:nvPr/>
        </p:nvSpPr>
        <p:spPr>
          <a:xfrm>
            <a:off x="571500" y="1714500"/>
            <a:ext cx="7251700" cy="5219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43100" y="4991100"/>
            <a:ext cx="28003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latin typeface="Arial"/>
                <a:cs typeface="Arial"/>
              </a:rPr>
              <a:t>5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4800" y="9252204"/>
            <a:ext cx="326707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i="1" spc="-10" dirty="0">
                <a:latin typeface="Arial"/>
                <a:cs typeface="Arial"/>
              </a:rPr>
              <a:t>Figure: </a:t>
            </a:r>
            <a:r>
              <a:rPr sz="2400" i="1" spc="10" dirty="0">
                <a:latin typeface="Arial"/>
                <a:cs typeface="Arial"/>
              </a:rPr>
              <a:t>Andrej</a:t>
            </a:r>
            <a:r>
              <a:rPr sz="2400" i="1" spc="-30" dirty="0">
                <a:latin typeface="Arial"/>
                <a:cs typeface="Arial"/>
              </a:rPr>
              <a:t> </a:t>
            </a:r>
            <a:r>
              <a:rPr sz="2400" i="1" spc="15" dirty="0">
                <a:latin typeface="Arial"/>
                <a:cs typeface="Arial"/>
              </a:rPr>
              <a:t>Karpathy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73300" y="4000500"/>
            <a:ext cx="28003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latin typeface="Arial"/>
                <a:cs typeface="Arial"/>
              </a:rPr>
              <a:t>5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97718" y="2635037"/>
            <a:ext cx="454659" cy="1008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900" i="1" spc="434" baseline="-25362" dirty="0">
                <a:latin typeface="Times New Roman"/>
                <a:cs typeface="Times New Roman"/>
              </a:rPr>
              <a:t>x</a:t>
            </a:r>
            <a:r>
              <a:rPr sz="2650" i="1" spc="10" dirty="0">
                <a:latin typeface="Times New Roman"/>
                <a:cs typeface="Times New Roman"/>
              </a:rPr>
              <a:t>r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62821" y="4345340"/>
            <a:ext cx="664210" cy="1102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395"/>
              </a:lnSpc>
            </a:pPr>
            <a:r>
              <a:rPr sz="6975" i="1" spc="157" baseline="-25089" dirty="0">
                <a:latin typeface="Times New Roman"/>
                <a:cs typeface="Times New Roman"/>
              </a:rPr>
              <a:t>h</a:t>
            </a:r>
            <a:r>
              <a:rPr sz="2700" i="1" spc="105" dirty="0">
                <a:latin typeface="Times New Roman"/>
                <a:cs typeface="Times New Roman"/>
              </a:rPr>
              <a:t>r</a:t>
            </a:r>
            <a:endParaRPr sz="2700">
              <a:latin typeface="Times New Roman"/>
              <a:cs typeface="Times New Roman"/>
            </a:endParaRPr>
          </a:p>
          <a:p>
            <a:pPr marR="5080" algn="r">
              <a:lnSpc>
                <a:spcPts val="3055"/>
              </a:lnSpc>
            </a:pPr>
            <a:r>
              <a:rPr sz="2700" spc="-10" dirty="0">
                <a:latin typeface="Times New Roman"/>
                <a:cs typeface="Times New Roman"/>
              </a:rPr>
              <a:t>1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3100" y="254000"/>
            <a:ext cx="6576059" cy="1262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spc="-5" dirty="0"/>
              <a:t>3D</a:t>
            </a:r>
            <a:r>
              <a:rPr sz="8000" spc="-90" dirty="0"/>
              <a:t> </a:t>
            </a:r>
            <a:r>
              <a:rPr sz="8000" spc="40" dirty="0"/>
              <a:t>Activations</a:t>
            </a:r>
            <a:endParaRPr sz="8000"/>
          </a:p>
        </p:txBody>
      </p:sp>
      <p:sp>
        <p:nvSpPr>
          <p:cNvPr id="3" name="object 3"/>
          <p:cNvSpPr/>
          <p:nvPr/>
        </p:nvSpPr>
        <p:spPr>
          <a:xfrm>
            <a:off x="571500" y="1714500"/>
            <a:ext cx="7251700" cy="5219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43100" y="4991100"/>
            <a:ext cx="28003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latin typeface="Arial"/>
                <a:cs typeface="Arial"/>
              </a:rPr>
              <a:t>5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73300" y="4000500"/>
            <a:ext cx="28003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latin typeface="Arial"/>
                <a:cs typeface="Arial"/>
              </a:rPr>
              <a:t>5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97718" y="2635037"/>
            <a:ext cx="454659" cy="1008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900" i="1" spc="434" baseline="-25362" dirty="0">
                <a:latin typeface="Times New Roman"/>
                <a:cs typeface="Times New Roman"/>
              </a:rPr>
              <a:t>x</a:t>
            </a:r>
            <a:r>
              <a:rPr sz="2650" i="1" spc="10" dirty="0">
                <a:latin typeface="Times New Roman"/>
                <a:cs typeface="Times New Roman"/>
              </a:rPr>
              <a:t>r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62821" y="4345340"/>
            <a:ext cx="1584960" cy="1102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420"/>
              </a:lnSpc>
              <a:tabLst>
                <a:tab pos="1225550" algn="l"/>
              </a:tabLst>
            </a:pPr>
            <a:r>
              <a:rPr sz="6975" i="1" spc="157" baseline="-25089" dirty="0">
                <a:latin typeface="Times New Roman"/>
                <a:cs typeface="Times New Roman"/>
              </a:rPr>
              <a:t>h</a:t>
            </a:r>
            <a:r>
              <a:rPr sz="2700" i="1" spc="105" dirty="0">
                <a:latin typeface="Times New Roman"/>
                <a:cs typeface="Times New Roman"/>
              </a:rPr>
              <a:t>r	</a:t>
            </a:r>
            <a:r>
              <a:rPr sz="2700" i="1" spc="-5" dirty="0">
                <a:latin typeface="Times New Roman"/>
                <a:cs typeface="Times New Roman"/>
              </a:rPr>
              <a:t>r</a:t>
            </a:r>
            <a:endParaRPr sz="2700">
              <a:latin typeface="Times New Roman"/>
              <a:cs typeface="Times New Roman"/>
            </a:endParaRPr>
          </a:p>
          <a:p>
            <a:pPr marL="480059">
              <a:lnSpc>
                <a:spcPts val="4265"/>
              </a:lnSpc>
              <a:tabLst>
                <a:tab pos="901700" algn="l"/>
              </a:tabLst>
            </a:pPr>
            <a:r>
              <a:rPr sz="2700" spc="-10" dirty="0">
                <a:latin typeface="Times New Roman"/>
                <a:cs typeface="Times New Roman"/>
              </a:rPr>
              <a:t>1	</a:t>
            </a:r>
            <a:r>
              <a:rPr sz="6975" i="1" spc="7" baseline="13739" dirty="0">
                <a:latin typeface="Times New Roman"/>
                <a:cs typeface="Times New Roman"/>
              </a:rPr>
              <a:t>h</a:t>
            </a:r>
            <a:r>
              <a:rPr sz="6975" i="1" spc="494" baseline="13739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2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54600" y="4013200"/>
            <a:ext cx="541243" cy="5562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04800" y="9252204"/>
            <a:ext cx="326707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i="1" spc="-10" dirty="0">
                <a:latin typeface="Arial"/>
                <a:cs typeface="Arial"/>
              </a:rPr>
              <a:t>Figure: </a:t>
            </a:r>
            <a:r>
              <a:rPr sz="2400" i="1" spc="10" dirty="0">
                <a:latin typeface="Arial"/>
                <a:cs typeface="Arial"/>
              </a:rPr>
              <a:t>Andrej</a:t>
            </a:r>
            <a:r>
              <a:rPr sz="2400" i="1" spc="-30" dirty="0">
                <a:latin typeface="Arial"/>
                <a:cs typeface="Arial"/>
              </a:rPr>
              <a:t> </a:t>
            </a:r>
            <a:r>
              <a:rPr sz="2400" i="1" spc="15" dirty="0">
                <a:latin typeface="Arial"/>
                <a:cs typeface="Arial"/>
              </a:rPr>
              <a:t>Karpathy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3100" y="254000"/>
            <a:ext cx="6576059" cy="1262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spc="-5" dirty="0"/>
              <a:t>3D</a:t>
            </a:r>
            <a:r>
              <a:rPr sz="8000" spc="-90" dirty="0"/>
              <a:t> </a:t>
            </a:r>
            <a:r>
              <a:rPr sz="8000" spc="40" dirty="0"/>
              <a:t>Activations</a:t>
            </a:r>
            <a:endParaRPr sz="8000"/>
          </a:p>
        </p:txBody>
      </p:sp>
      <p:sp>
        <p:nvSpPr>
          <p:cNvPr id="3" name="object 3"/>
          <p:cNvSpPr/>
          <p:nvPr/>
        </p:nvSpPr>
        <p:spPr>
          <a:xfrm>
            <a:off x="571500" y="1714500"/>
            <a:ext cx="7251700" cy="5219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43100" y="4991100"/>
            <a:ext cx="28003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latin typeface="Arial"/>
                <a:cs typeface="Arial"/>
              </a:rPr>
              <a:t>5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73300" y="4000500"/>
            <a:ext cx="28003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latin typeface="Arial"/>
                <a:cs typeface="Arial"/>
              </a:rPr>
              <a:t>5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97718" y="2635037"/>
            <a:ext cx="454659" cy="1008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900" i="1" spc="434" baseline="-25362" dirty="0">
                <a:latin typeface="Times New Roman"/>
                <a:cs typeface="Times New Roman"/>
              </a:rPr>
              <a:t>x</a:t>
            </a:r>
            <a:r>
              <a:rPr sz="2650" i="1" spc="10" dirty="0">
                <a:latin typeface="Times New Roman"/>
                <a:cs typeface="Times New Roman"/>
              </a:rPr>
              <a:t>r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30340" y="5006621"/>
            <a:ext cx="196215" cy="44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-10" dirty="0">
                <a:latin typeface="Times New Roman"/>
                <a:cs typeface="Times New Roman"/>
              </a:rPr>
              <a:t>1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62821" y="4345340"/>
            <a:ext cx="1372235" cy="1017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01700" algn="l"/>
              </a:tabLst>
            </a:pPr>
            <a:r>
              <a:rPr sz="6975" i="1" spc="322" baseline="-25089" dirty="0">
                <a:latin typeface="Times New Roman"/>
                <a:cs typeface="Times New Roman"/>
              </a:rPr>
              <a:t>h</a:t>
            </a:r>
            <a:r>
              <a:rPr sz="2700" i="1" spc="-5" dirty="0">
                <a:latin typeface="Times New Roman"/>
                <a:cs typeface="Times New Roman"/>
              </a:rPr>
              <a:t>r</a:t>
            </a:r>
            <a:r>
              <a:rPr sz="2700" i="1" dirty="0">
                <a:latin typeface="Times New Roman"/>
                <a:cs typeface="Times New Roman"/>
              </a:rPr>
              <a:t>	</a:t>
            </a:r>
            <a:r>
              <a:rPr sz="6975" i="1" spc="330" baseline="-25089" dirty="0">
                <a:latin typeface="Times New Roman"/>
                <a:cs typeface="Times New Roman"/>
              </a:rPr>
              <a:t>h</a:t>
            </a:r>
            <a:r>
              <a:rPr sz="2700" i="1" spc="-5" dirty="0">
                <a:latin typeface="Times New Roman"/>
                <a:cs typeface="Times New Roman"/>
              </a:rPr>
              <a:t>r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50649" y="5006621"/>
            <a:ext cx="196850" cy="44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-5" dirty="0">
                <a:latin typeface="Times New Roman"/>
                <a:cs typeface="Times New Roman"/>
              </a:rPr>
              <a:t>2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54600" y="4013200"/>
            <a:ext cx="541243" cy="5562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312977" y="3125568"/>
            <a:ext cx="484505" cy="1017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975" i="1" spc="337" baseline="-25089" dirty="0">
                <a:latin typeface="Times New Roman"/>
                <a:cs typeface="Times New Roman"/>
              </a:rPr>
              <a:t>h</a:t>
            </a:r>
            <a:r>
              <a:rPr sz="2700" i="1" dirty="0">
                <a:latin typeface="Times New Roman"/>
                <a:cs typeface="Times New Roman"/>
              </a:rPr>
              <a:t>r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04800" y="9252204"/>
            <a:ext cx="326707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i="1" spc="-10" dirty="0">
                <a:latin typeface="Arial"/>
                <a:cs typeface="Arial"/>
              </a:rPr>
              <a:t>Figure: </a:t>
            </a:r>
            <a:r>
              <a:rPr sz="2400" i="1" spc="10" dirty="0">
                <a:latin typeface="Arial"/>
                <a:cs typeface="Arial"/>
              </a:rPr>
              <a:t>Andrej</a:t>
            </a:r>
            <a:r>
              <a:rPr sz="2400" i="1" spc="-30" dirty="0">
                <a:latin typeface="Arial"/>
                <a:cs typeface="Arial"/>
              </a:rPr>
              <a:t> </a:t>
            </a:r>
            <a:r>
              <a:rPr sz="2400" i="1" spc="15" dirty="0">
                <a:latin typeface="Arial"/>
                <a:cs typeface="Arial"/>
              </a:rPr>
              <a:t>Karpathy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83512" y="3787665"/>
            <a:ext cx="197485" cy="441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dirty="0">
                <a:latin typeface="Times New Roman"/>
                <a:cs typeface="Times New Roman"/>
              </a:rPr>
              <a:t>1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780190" y="3787665"/>
            <a:ext cx="1332865" cy="441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14069" algn="l"/>
              </a:tabLst>
            </a:pPr>
            <a:r>
              <a:rPr sz="2700" i="1" spc="-25" dirty="0">
                <a:latin typeface="Times New Roman"/>
                <a:cs typeface="Times New Roman"/>
              </a:rPr>
              <a:t>ij</a:t>
            </a:r>
            <a:r>
              <a:rPr sz="2700" i="1" dirty="0">
                <a:latin typeface="Times New Roman"/>
                <a:cs typeface="Times New Roman"/>
              </a:rPr>
              <a:t>k	</a:t>
            </a:r>
            <a:r>
              <a:rPr sz="2700" spc="-40" dirty="0">
                <a:latin typeface="Times New Roman"/>
                <a:cs typeface="Times New Roman"/>
              </a:rPr>
              <a:t>1</a:t>
            </a:r>
            <a:r>
              <a:rPr sz="2700" i="1" spc="-25" dirty="0">
                <a:latin typeface="Times New Roman"/>
                <a:cs typeface="Times New Roman"/>
              </a:rPr>
              <a:t>ij</a:t>
            </a:r>
            <a:r>
              <a:rPr sz="2700" i="1" dirty="0">
                <a:latin typeface="Times New Roman"/>
                <a:cs typeface="Times New Roman"/>
              </a:rPr>
              <a:t>k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11649" y="3093106"/>
            <a:ext cx="3893820" cy="156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019935" algn="l"/>
                <a:tab pos="3155950" algn="l"/>
              </a:tabLst>
            </a:pPr>
            <a:r>
              <a:rPr sz="4650" spc="15" dirty="0">
                <a:latin typeface="Symbol"/>
                <a:cs typeface="Symbol"/>
              </a:rPr>
              <a:t></a:t>
            </a:r>
            <a:r>
              <a:rPr sz="4650" spc="-450" dirty="0">
                <a:latin typeface="Times New Roman"/>
                <a:cs typeface="Times New Roman"/>
              </a:rPr>
              <a:t> </a:t>
            </a:r>
            <a:r>
              <a:rPr sz="10500" spc="15" baseline="-7539" dirty="0">
                <a:latin typeface="Symbol"/>
                <a:cs typeface="Symbol"/>
              </a:rPr>
              <a:t></a:t>
            </a:r>
            <a:r>
              <a:rPr sz="10500" spc="-1417" baseline="-7539" dirty="0">
                <a:latin typeface="Times New Roman"/>
                <a:cs typeface="Times New Roman"/>
              </a:rPr>
              <a:t> </a:t>
            </a:r>
            <a:r>
              <a:rPr sz="4650" i="1" spc="150" dirty="0">
                <a:latin typeface="Times New Roman"/>
                <a:cs typeface="Times New Roman"/>
              </a:rPr>
              <a:t>x</a:t>
            </a:r>
            <a:r>
              <a:rPr sz="4050" i="1" spc="225" baseline="43209" dirty="0">
                <a:latin typeface="Times New Roman"/>
                <a:cs typeface="Times New Roman"/>
              </a:rPr>
              <a:t>r	</a:t>
            </a:r>
            <a:r>
              <a:rPr sz="4650" i="1" spc="25" dirty="0">
                <a:latin typeface="Times New Roman"/>
                <a:cs typeface="Times New Roman"/>
              </a:rPr>
              <a:t>W	</a:t>
            </a:r>
            <a:r>
              <a:rPr sz="4650" spc="15" dirty="0">
                <a:latin typeface="Symbol"/>
                <a:cs typeface="Symbol"/>
              </a:rPr>
              <a:t></a:t>
            </a:r>
            <a:r>
              <a:rPr sz="4650" spc="-470" dirty="0">
                <a:latin typeface="Times New Roman"/>
                <a:cs typeface="Times New Roman"/>
              </a:rPr>
              <a:t> </a:t>
            </a:r>
            <a:r>
              <a:rPr sz="4650" i="1" spc="15" dirty="0">
                <a:latin typeface="Times New Roman"/>
                <a:cs typeface="Times New Roman"/>
              </a:rPr>
              <a:t>b</a:t>
            </a:r>
            <a:endParaRPr sz="4650">
              <a:latin typeface="Times New Roman"/>
              <a:cs typeface="Times New Roman"/>
            </a:endParaRPr>
          </a:p>
          <a:p>
            <a:pPr marL="622300">
              <a:lnSpc>
                <a:spcPct val="100000"/>
              </a:lnSpc>
              <a:spcBef>
                <a:spcPts val="405"/>
              </a:spcBef>
            </a:pPr>
            <a:r>
              <a:rPr sz="2700" i="1" spc="-15" dirty="0">
                <a:latin typeface="Times New Roman"/>
                <a:cs typeface="Times New Roman"/>
              </a:rPr>
              <a:t>ijk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934745" y="3787665"/>
            <a:ext cx="197485" cy="441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dirty="0">
                <a:latin typeface="Times New Roman"/>
                <a:cs typeface="Times New Roman"/>
              </a:rPr>
              <a:t>1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72300" y="2349500"/>
            <a:ext cx="449008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0" dirty="0">
                <a:latin typeface="Arial"/>
                <a:cs typeface="Arial"/>
              </a:rPr>
              <a:t>With </a:t>
            </a:r>
            <a:r>
              <a:rPr sz="3600" b="1" dirty="0">
                <a:latin typeface="Arial"/>
                <a:cs typeface="Arial"/>
              </a:rPr>
              <a:t>2 </a:t>
            </a:r>
            <a:r>
              <a:rPr sz="3600" spc="30" dirty="0">
                <a:latin typeface="Arial"/>
                <a:cs typeface="Arial"/>
              </a:rPr>
              <a:t>output</a:t>
            </a:r>
            <a:r>
              <a:rPr sz="3600" spc="-30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neurons</a:t>
            </a:r>
            <a:endParaRPr sz="3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23949" y="4878168"/>
            <a:ext cx="483870" cy="1017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975" i="1" spc="337" baseline="-25089" dirty="0">
                <a:latin typeface="Times New Roman"/>
                <a:cs typeface="Times New Roman"/>
              </a:rPr>
              <a:t>h</a:t>
            </a:r>
            <a:r>
              <a:rPr sz="2700" i="1" dirty="0">
                <a:latin typeface="Times New Roman"/>
                <a:cs typeface="Times New Roman"/>
              </a:rPr>
              <a:t>r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723153" y="5540265"/>
            <a:ext cx="197485" cy="441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dirty="0">
                <a:latin typeface="Times New Roman"/>
                <a:cs typeface="Times New Roman"/>
              </a:rPr>
              <a:t>2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746243" y="5540265"/>
            <a:ext cx="1389380" cy="441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42010" algn="l"/>
              </a:tabLst>
            </a:pPr>
            <a:r>
              <a:rPr sz="2700" i="1" spc="-25" dirty="0">
                <a:latin typeface="Times New Roman"/>
                <a:cs typeface="Times New Roman"/>
              </a:rPr>
              <a:t>ij</a:t>
            </a:r>
            <a:r>
              <a:rPr sz="2700" i="1" dirty="0">
                <a:latin typeface="Times New Roman"/>
                <a:cs typeface="Times New Roman"/>
              </a:rPr>
              <a:t>k	</a:t>
            </a:r>
            <a:r>
              <a:rPr sz="2700" spc="190" dirty="0">
                <a:latin typeface="Times New Roman"/>
                <a:cs typeface="Times New Roman"/>
              </a:rPr>
              <a:t>2</a:t>
            </a:r>
            <a:r>
              <a:rPr sz="2700" i="1" spc="-25" dirty="0">
                <a:latin typeface="Times New Roman"/>
                <a:cs typeface="Times New Roman"/>
              </a:rPr>
              <a:t>ij</a:t>
            </a:r>
            <a:r>
              <a:rPr sz="2700" i="1" dirty="0">
                <a:latin typeface="Times New Roman"/>
                <a:cs typeface="Times New Roman"/>
              </a:rPr>
              <a:t>k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080169" y="4845706"/>
            <a:ext cx="3946525" cy="156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016760" algn="l"/>
                <a:tab pos="3209925" algn="l"/>
              </a:tabLst>
            </a:pPr>
            <a:r>
              <a:rPr sz="4650" spc="10" dirty="0">
                <a:latin typeface="Symbol"/>
                <a:cs typeface="Symbol"/>
              </a:rPr>
              <a:t></a:t>
            </a:r>
            <a:r>
              <a:rPr sz="4650" spc="-450" dirty="0">
                <a:latin typeface="Times New Roman"/>
                <a:cs typeface="Times New Roman"/>
              </a:rPr>
              <a:t> </a:t>
            </a:r>
            <a:r>
              <a:rPr sz="10500" spc="7" baseline="-7539" dirty="0">
                <a:latin typeface="Symbol"/>
                <a:cs typeface="Symbol"/>
              </a:rPr>
              <a:t></a:t>
            </a:r>
            <a:r>
              <a:rPr sz="10500" spc="-1417" baseline="-7539" dirty="0">
                <a:latin typeface="Times New Roman"/>
                <a:cs typeface="Times New Roman"/>
              </a:rPr>
              <a:t> </a:t>
            </a:r>
            <a:r>
              <a:rPr sz="4650" i="1" spc="145" dirty="0">
                <a:latin typeface="Times New Roman"/>
                <a:cs typeface="Times New Roman"/>
              </a:rPr>
              <a:t>x</a:t>
            </a:r>
            <a:r>
              <a:rPr sz="4050" i="1" spc="217" baseline="43209" dirty="0">
                <a:latin typeface="Times New Roman"/>
                <a:cs typeface="Times New Roman"/>
              </a:rPr>
              <a:t>r	</a:t>
            </a:r>
            <a:r>
              <a:rPr sz="4650" i="1" spc="15" dirty="0">
                <a:latin typeface="Times New Roman"/>
                <a:cs typeface="Times New Roman"/>
              </a:rPr>
              <a:t>W	</a:t>
            </a:r>
            <a:r>
              <a:rPr sz="4650" spc="10" dirty="0">
                <a:latin typeface="Symbol"/>
                <a:cs typeface="Symbol"/>
              </a:rPr>
              <a:t></a:t>
            </a:r>
            <a:r>
              <a:rPr sz="4650" spc="-470" dirty="0">
                <a:latin typeface="Times New Roman"/>
                <a:cs typeface="Times New Roman"/>
              </a:rPr>
              <a:t> </a:t>
            </a:r>
            <a:r>
              <a:rPr sz="4650" i="1" spc="10" dirty="0">
                <a:latin typeface="Times New Roman"/>
                <a:cs typeface="Times New Roman"/>
              </a:rPr>
              <a:t>b</a:t>
            </a:r>
            <a:endParaRPr sz="4650">
              <a:latin typeface="Times New Roman"/>
              <a:cs typeface="Times New Roman"/>
            </a:endParaRPr>
          </a:p>
          <a:p>
            <a:pPr marL="621030">
              <a:lnSpc>
                <a:spcPct val="100000"/>
              </a:lnSpc>
              <a:spcBef>
                <a:spcPts val="405"/>
              </a:spcBef>
            </a:pPr>
            <a:r>
              <a:rPr sz="2700" i="1" spc="-20" dirty="0">
                <a:latin typeface="Times New Roman"/>
                <a:cs typeface="Times New Roman"/>
              </a:rPr>
              <a:t>ijk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985704" y="5540265"/>
            <a:ext cx="197485" cy="441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dirty="0">
                <a:latin typeface="Times New Roman"/>
                <a:cs typeface="Times New Roman"/>
              </a:rPr>
              <a:t>2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3100" y="254000"/>
            <a:ext cx="6576059" cy="1262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spc="-5" dirty="0"/>
              <a:t>3D</a:t>
            </a:r>
            <a:r>
              <a:rPr sz="8000" spc="-90" dirty="0"/>
              <a:t> </a:t>
            </a:r>
            <a:r>
              <a:rPr sz="8000" spc="40" dirty="0"/>
              <a:t>Activations</a:t>
            </a:r>
            <a:endParaRPr sz="8000"/>
          </a:p>
        </p:txBody>
      </p:sp>
      <p:sp>
        <p:nvSpPr>
          <p:cNvPr id="3" name="object 3"/>
          <p:cNvSpPr/>
          <p:nvPr/>
        </p:nvSpPr>
        <p:spPr>
          <a:xfrm>
            <a:off x="571500" y="1714500"/>
            <a:ext cx="7251700" cy="5219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43100" y="4991100"/>
            <a:ext cx="28003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latin typeface="Arial"/>
                <a:cs typeface="Arial"/>
              </a:rPr>
              <a:t>5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73300" y="4000500"/>
            <a:ext cx="28003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latin typeface="Arial"/>
                <a:cs typeface="Arial"/>
              </a:rPr>
              <a:t>5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97718" y="2635037"/>
            <a:ext cx="454659" cy="1008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900" i="1" spc="434" baseline="-25362" dirty="0">
                <a:latin typeface="Times New Roman"/>
                <a:cs typeface="Times New Roman"/>
              </a:rPr>
              <a:t>x</a:t>
            </a:r>
            <a:r>
              <a:rPr sz="2650" i="1" spc="10" dirty="0">
                <a:latin typeface="Times New Roman"/>
                <a:cs typeface="Times New Roman"/>
              </a:rPr>
              <a:t>r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30340" y="5006621"/>
            <a:ext cx="196215" cy="44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-10" dirty="0">
                <a:latin typeface="Times New Roman"/>
                <a:cs typeface="Times New Roman"/>
              </a:rPr>
              <a:t>1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62821" y="4345340"/>
            <a:ext cx="1372235" cy="1017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01700" algn="l"/>
              </a:tabLst>
            </a:pPr>
            <a:r>
              <a:rPr sz="6975" i="1" spc="322" baseline="-25089" dirty="0">
                <a:latin typeface="Times New Roman"/>
                <a:cs typeface="Times New Roman"/>
              </a:rPr>
              <a:t>h</a:t>
            </a:r>
            <a:r>
              <a:rPr sz="2700" i="1" spc="-5" dirty="0">
                <a:latin typeface="Times New Roman"/>
                <a:cs typeface="Times New Roman"/>
              </a:rPr>
              <a:t>r</a:t>
            </a:r>
            <a:r>
              <a:rPr sz="2700" i="1" dirty="0">
                <a:latin typeface="Times New Roman"/>
                <a:cs typeface="Times New Roman"/>
              </a:rPr>
              <a:t>	</a:t>
            </a:r>
            <a:r>
              <a:rPr sz="6975" i="1" spc="330" baseline="-25089" dirty="0">
                <a:latin typeface="Times New Roman"/>
                <a:cs typeface="Times New Roman"/>
              </a:rPr>
              <a:t>h</a:t>
            </a:r>
            <a:r>
              <a:rPr sz="2700" i="1" spc="-5" dirty="0">
                <a:latin typeface="Times New Roman"/>
                <a:cs typeface="Times New Roman"/>
              </a:rPr>
              <a:t>r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50649" y="5006621"/>
            <a:ext cx="196850" cy="44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-5" dirty="0">
                <a:latin typeface="Times New Roman"/>
                <a:cs typeface="Times New Roman"/>
              </a:rPr>
              <a:t>2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54600" y="4013200"/>
            <a:ext cx="541243" cy="5562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312977" y="3125568"/>
            <a:ext cx="484505" cy="1017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975" i="1" spc="337" baseline="-25089" dirty="0">
                <a:latin typeface="Times New Roman"/>
                <a:cs typeface="Times New Roman"/>
              </a:rPr>
              <a:t>h</a:t>
            </a:r>
            <a:r>
              <a:rPr sz="2700" i="1" dirty="0">
                <a:latin typeface="Times New Roman"/>
                <a:cs typeface="Times New Roman"/>
              </a:rPr>
              <a:t>r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83512" y="3787665"/>
            <a:ext cx="197485" cy="441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dirty="0">
                <a:latin typeface="Times New Roman"/>
                <a:cs typeface="Times New Roman"/>
              </a:rPr>
              <a:t>1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780190" y="3787665"/>
            <a:ext cx="1332865" cy="441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14069" algn="l"/>
              </a:tabLst>
            </a:pPr>
            <a:r>
              <a:rPr sz="2700" i="1" spc="-25" dirty="0">
                <a:latin typeface="Times New Roman"/>
                <a:cs typeface="Times New Roman"/>
              </a:rPr>
              <a:t>ij</a:t>
            </a:r>
            <a:r>
              <a:rPr sz="2700" i="1" dirty="0">
                <a:latin typeface="Times New Roman"/>
                <a:cs typeface="Times New Roman"/>
              </a:rPr>
              <a:t>k	</a:t>
            </a:r>
            <a:r>
              <a:rPr sz="2700" spc="-40" dirty="0">
                <a:latin typeface="Times New Roman"/>
                <a:cs typeface="Times New Roman"/>
              </a:rPr>
              <a:t>1</a:t>
            </a:r>
            <a:r>
              <a:rPr sz="2700" i="1" spc="-25" dirty="0">
                <a:latin typeface="Times New Roman"/>
                <a:cs typeface="Times New Roman"/>
              </a:rPr>
              <a:t>ij</a:t>
            </a:r>
            <a:r>
              <a:rPr sz="2700" i="1" dirty="0">
                <a:latin typeface="Times New Roman"/>
                <a:cs typeface="Times New Roman"/>
              </a:rPr>
              <a:t>k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11649" y="3093106"/>
            <a:ext cx="3893820" cy="156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019935" algn="l"/>
                <a:tab pos="3155950" algn="l"/>
              </a:tabLst>
            </a:pPr>
            <a:r>
              <a:rPr sz="4650" spc="15" dirty="0">
                <a:latin typeface="Symbol"/>
                <a:cs typeface="Symbol"/>
              </a:rPr>
              <a:t></a:t>
            </a:r>
            <a:r>
              <a:rPr sz="4650" spc="-450" dirty="0">
                <a:latin typeface="Times New Roman"/>
                <a:cs typeface="Times New Roman"/>
              </a:rPr>
              <a:t> </a:t>
            </a:r>
            <a:r>
              <a:rPr sz="10500" spc="15" baseline="-7539" dirty="0">
                <a:latin typeface="Symbol"/>
                <a:cs typeface="Symbol"/>
              </a:rPr>
              <a:t></a:t>
            </a:r>
            <a:r>
              <a:rPr sz="10500" spc="-1417" baseline="-7539" dirty="0">
                <a:latin typeface="Times New Roman"/>
                <a:cs typeface="Times New Roman"/>
              </a:rPr>
              <a:t> </a:t>
            </a:r>
            <a:r>
              <a:rPr sz="4650" i="1" spc="150" dirty="0">
                <a:latin typeface="Times New Roman"/>
                <a:cs typeface="Times New Roman"/>
              </a:rPr>
              <a:t>x</a:t>
            </a:r>
            <a:r>
              <a:rPr sz="4050" i="1" spc="225" baseline="43209" dirty="0">
                <a:latin typeface="Times New Roman"/>
                <a:cs typeface="Times New Roman"/>
              </a:rPr>
              <a:t>r	</a:t>
            </a:r>
            <a:r>
              <a:rPr sz="4650" i="1" spc="25" dirty="0">
                <a:latin typeface="Times New Roman"/>
                <a:cs typeface="Times New Roman"/>
              </a:rPr>
              <a:t>W	</a:t>
            </a:r>
            <a:r>
              <a:rPr sz="4650" spc="15" dirty="0">
                <a:latin typeface="Symbol"/>
                <a:cs typeface="Symbol"/>
              </a:rPr>
              <a:t></a:t>
            </a:r>
            <a:r>
              <a:rPr sz="4650" spc="-470" dirty="0">
                <a:latin typeface="Times New Roman"/>
                <a:cs typeface="Times New Roman"/>
              </a:rPr>
              <a:t> </a:t>
            </a:r>
            <a:r>
              <a:rPr sz="4650" i="1" spc="15" dirty="0">
                <a:latin typeface="Times New Roman"/>
                <a:cs typeface="Times New Roman"/>
              </a:rPr>
              <a:t>b</a:t>
            </a:r>
            <a:endParaRPr sz="4650">
              <a:latin typeface="Times New Roman"/>
              <a:cs typeface="Times New Roman"/>
            </a:endParaRPr>
          </a:p>
          <a:p>
            <a:pPr marL="622300">
              <a:lnSpc>
                <a:spcPct val="100000"/>
              </a:lnSpc>
              <a:spcBef>
                <a:spcPts val="405"/>
              </a:spcBef>
            </a:pPr>
            <a:r>
              <a:rPr sz="2700" i="1" spc="-15" dirty="0">
                <a:latin typeface="Times New Roman"/>
                <a:cs typeface="Times New Roman"/>
              </a:rPr>
              <a:t>ijk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934745" y="3787665"/>
            <a:ext cx="197485" cy="441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dirty="0">
                <a:latin typeface="Times New Roman"/>
                <a:cs typeface="Times New Roman"/>
              </a:rPr>
              <a:t>1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72300" y="2349500"/>
            <a:ext cx="449008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0" dirty="0">
                <a:latin typeface="Arial"/>
                <a:cs typeface="Arial"/>
              </a:rPr>
              <a:t>With </a:t>
            </a:r>
            <a:r>
              <a:rPr sz="3600" b="1" dirty="0">
                <a:latin typeface="Arial"/>
                <a:cs typeface="Arial"/>
              </a:rPr>
              <a:t>2 </a:t>
            </a:r>
            <a:r>
              <a:rPr sz="3600" spc="30" dirty="0">
                <a:latin typeface="Arial"/>
                <a:cs typeface="Arial"/>
              </a:rPr>
              <a:t>output</a:t>
            </a:r>
            <a:r>
              <a:rPr sz="3600" spc="-30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neurons</a:t>
            </a:r>
            <a:endParaRPr sz="3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23949" y="4878168"/>
            <a:ext cx="483870" cy="1017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975" i="1" spc="337" baseline="-25089" dirty="0">
                <a:latin typeface="Times New Roman"/>
                <a:cs typeface="Times New Roman"/>
              </a:rPr>
              <a:t>h</a:t>
            </a:r>
            <a:r>
              <a:rPr sz="2700" i="1" dirty="0">
                <a:latin typeface="Times New Roman"/>
                <a:cs typeface="Times New Roman"/>
              </a:rPr>
              <a:t>r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723153" y="5540265"/>
            <a:ext cx="197485" cy="441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dirty="0">
                <a:latin typeface="Times New Roman"/>
                <a:cs typeface="Times New Roman"/>
              </a:rPr>
              <a:t>2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746243" y="5540265"/>
            <a:ext cx="1389380" cy="441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42010" algn="l"/>
              </a:tabLst>
            </a:pPr>
            <a:r>
              <a:rPr sz="2700" i="1" spc="-25" dirty="0">
                <a:latin typeface="Times New Roman"/>
                <a:cs typeface="Times New Roman"/>
              </a:rPr>
              <a:t>ij</a:t>
            </a:r>
            <a:r>
              <a:rPr sz="2700" i="1" dirty="0">
                <a:latin typeface="Times New Roman"/>
                <a:cs typeface="Times New Roman"/>
              </a:rPr>
              <a:t>k	</a:t>
            </a:r>
            <a:r>
              <a:rPr sz="2700" spc="190" dirty="0">
                <a:latin typeface="Times New Roman"/>
                <a:cs typeface="Times New Roman"/>
              </a:rPr>
              <a:t>2</a:t>
            </a:r>
            <a:r>
              <a:rPr sz="2700" i="1" spc="-25" dirty="0">
                <a:latin typeface="Times New Roman"/>
                <a:cs typeface="Times New Roman"/>
              </a:rPr>
              <a:t>ij</a:t>
            </a:r>
            <a:r>
              <a:rPr sz="2700" i="1" dirty="0">
                <a:latin typeface="Times New Roman"/>
                <a:cs typeface="Times New Roman"/>
              </a:rPr>
              <a:t>k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080169" y="4845706"/>
            <a:ext cx="3946525" cy="156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016760" algn="l"/>
                <a:tab pos="3209925" algn="l"/>
              </a:tabLst>
            </a:pPr>
            <a:r>
              <a:rPr sz="4650" spc="10" dirty="0">
                <a:latin typeface="Symbol"/>
                <a:cs typeface="Symbol"/>
              </a:rPr>
              <a:t></a:t>
            </a:r>
            <a:r>
              <a:rPr sz="4650" spc="-450" dirty="0">
                <a:latin typeface="Times New Roman"/>
                <a:cs typeface="Times New Roman"/>
              </a:rPr>
              <a:t> </a:t>
            </a:r>
            <a:r>
              <a:rPr sz="10500" spc="7" baseline="-7539" dirty="0">
                <a:latin typeface="Symbol"/>
                <a:cs typeface="Symbol"/>
              </a:rPr>
              <a:t></a:t>
            </a:r>
            <a:r>
              <a:rPr sz="10500" spc="-1417" baseline="-7539" dirty="0">
                <a:latin typeface="Times New Roman"/>
                <a:cs typeface="Times New Roman"/>
              </a:rPr>
              <a:t> </a:t>
            </a:r>
            <a:r>
              <a:rPr sz="4650" i="1" spc="145" dirty="0">
                <a:latin typeface="Times New Roman"/>
                <a:cs typeface="Times New Roman"/>
              </a:rPr>
              <a:t>x</a:t>
            </a:r>
            <a:r>
              <a:rPr sz="4050" i="1" spc="217" baseline="43209" dirty="0">
                <a:latin typeface="Times New Roman"/>
                <a:cs typeface="Times New Roman"/>
              </a:rPr>
              <a:t>r	</a:t>
            </a:r>
            <a:r>
              <a:rPr sz="4650" i="1" spc="15" dirty="0">
                <a:latin typeface="Times New Roman"/>
                <a:cs typeface="Times New Roman"/>
              </a:rPr>
              <a:t>W	</a:t>
            </a:r>
            <a:r>
              <a:rPr sz="4650" spc="10" dirty="0">
                <a:latin typeface="Symbol"/>
                <a:cs typeface="Symbol"/>
              </a:rPr>
              <a:t></a:t>
            </a:r>
            <a:r>
              <a:rPr sz="4650" spc="-470" dirty="0">
                <a:latin typeface="Times New Roman"/>
                <a:cs typeface="Times New Roman"/>
              </a:rPr>
              <a:t> </a:t>
            </a:r>
            <a:r>
              <a:rPr sz="4650" i="1" spc="10" dirty="0">
                <a:latin typeface="Times New Roman"/>
                <a:cs typeface="Times New Roman"/>
              </a:rPr>
              <a:t>b</a:t>
            </a:r>
            <a:endParaRPr sz="4650">
              <a:latin typeface="Times New Roman"/>
              <a:cs typeface="Times New Roman"/>
            </a:endParaRPr>
          </a:p>
          <a:p>
            <a:pPr marL="621030">
              <a:lnSpc>
                <a:spcPct val="100000"/>
              </a:lnSpc>
              <a:spcBef>
                <a:spcPts val="405"/>
              </a:spcBef>
            </a:pPr>
            <a:r>
              <a:rPr sz="2700" i="1" spc="-20" dirty="0">
                <a:latin typeface="Times New Roman"/>
                <a:cs typeface="Times New Roman"/>
              </a:rPr>
              <a:t>ijk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985704" y="5540265"/>
            <a:ext cx="197485" cy="441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dirty="0">
                <a:latin typeface="Times New Roman"/>
                <a:cs typeface="Times New Roman"/>
              </a:rPr>
              <a:t>2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0528300" y="5573322"/>
            <a:ext cx="246379" cy="469900"/>
          </a:xfrm>
          <a:custGeom>
            <a:avLst/>
            <a:gdLst/>
            <a:ahLst/>
            <a:cxnLst/>
            <a:rect l="l" t="t" r="r" b="b"/>
            <a:pathLst>
              <a:path w="246379" h="469900">
                <a:moveTo>
                  <a:pt x="0" y="0"/>
                </a:moveTo>
                <a:lnTo>
                  <a:pt x="245963" y="0"/>
                </a:lnTo>
                <a:lnTo>
                  <a:pt x="245963" y="469900"/>
                </a:lnTo>
                <a:lnTo>
                  <a:pt x="0" y="469900"/>
                </a:lnTo>
                <a:lnTo>
                  <a:pt x="0" y="0"/>
                </a:lnTo>
                <a:close/>
              </a:path>
            </a:pathLst>
          </a:custGeom>
          <a:ln w="50799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963400" y="5573322"/>
            <a:ext cx="246379" cy="469900"/>
          </a:xfrm>
          <a:custGeom>
            <a:avLst/>
            <a:gdLst/>
            <a:ahLst/>
            <a:cxnLst/>
            <a:rect l="l" t="t" r="r" b="b"/>
            <a:pathLst>
              <a:path w="246379" h="469900">
                <a:moveTo>
                  <a:pt x="0" y="0"/>
                </a:moveTo>
                <a:lnTo>
                  <a:pt x="245963" y="0"/>
                </a:lnTo>
                <a:lnTo>
                  <a:pt x="245963" y="469900"/>
                </a:lnTo>
                <a:lnTo>
                  <a:pt x="0" y="469900"/>
                </a:lnTo>
                <a:lnTo>
                  <a:pt x="0" y="0"/>
                </a:lnTo>
                <a:close/>
              </a:path>
            </a:pathLst>
          </a:custGeom>
          <a:ln w="50799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925300" y="3748421"/>
            <a:ext cx="246379" cy="469900"/>
          </a:xfrm>
          <a:custGeom>
            <a:avLst/>
            <a:gdLst/>
            <a:ahLst/>
            <a:cxnLst/>
            <a:rect l="l" t="t" r="r" b="b"/>
            <a:pathLst>
              <a:path w="246379" h="469900">
                <a:moveTo>
                  <a:pt x="0" y="0"/>
                </a:moveTo>
                <a:lnTo>
                  <a:pt x="245963" y="0"/>
                </a:lnTo>
                <a:lnTo>
                  <a:pt x="245963" y="469900"/>
                </a:lnTo>
                <a:lnTo>
                  <a:pt x="0" y="469900"/>
                </a:lnTo>
                <a:lnTo>
                  <a:pt x="0" y="0"/>
                </a:lnTo>
                <a:close/>
              </a:path>
            </a:pathLst>
          </a:custGeom>
          <a:ln w="50799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28300" y="3748421"/>
            <a:ext cx="246379" cy="469900"/>
          </a:xfrm>
          <a:custGeom>
            <a:avLst/>
            <a:gdLst/>
            <a:ahLst/>
            <a:cxnLst/>
            <a:rect l="l" t="t" r="r" b="b"/>
            <a:pathLst>
              <a:path w="246379" h="469900">
                <a:moveTo>
                  <a:pt x="0" y="0"/>
                </a:moveTo>
                <a:lnTo>
                  <a:pt x="245963" y="0"/>
                </a:lnTo>
                <a:lnTo>
                  <a:pt x="245963" y="469900"/>
                </a:lnTo>
                <a:lnTo>
                  <a:pt x="0" y="469900"/>
                </a:lnTo>
                <a:lnTo>
                  <a:pt x="0" y="0"/>
                </a:lnTo>
                <a:close/>
              </a:path>
            </a:pathLst>
          </a:custGeom>
          <a:ln w="50799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04800" y="9252204"/>
            <a:ext cx="326707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i="1" spc="-10" dirty="0">
                <a:latin typeface="Arial"/>
                <a:cs typeface="Arial"/>
              </a:rPr>
              <a:t>Figure: </a:t>
            </a:r>
            <a:r>
              <a:rPr sz="2400" i="1" spc="10" dirty="0">
                <a:latin typeface="Arial"/>
                <a:cs typeface="Arial"/>
              </a:rPr>
              <a:t>Andrej</a:t>
            </a:r>
            <a:r>
              <a:rPr sz="2400" i="1" spc="-30" dirty="0">
                <a:latin typeface="Arial"/>
                <a:cs typeface="Arial"/>
              </a:rPr>
              <a:t> </a:t>
            </a:r>
            <a:r>
              <a:rPr sz="2400" i="1" spc="15" dirty="0">
                <a:latin typeface="Arial"/>
                <a:cs typeface="Arial"/>
              </a:rPr>
              <a:t>Karpathy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3100" y="254000"/>
            <a:ext cx="6576059" cy="1262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spc="-5" dirty="0"/>
              <a:t>3D</a:t>
            </a:r>
            <a:r>
              <a:rPr sz="8000" spc="-90" dirty="0"/>
              <a:t> </a:t>
            </a:r>
            <a:r>
              <a:rPr sz="8000" spc="40" dirty="0"/>
              <a:t>Activations</a:t>
            </a:r>
            <a:endParaRPr sz="8000"/>
          </a:p>
        </p:txBody>
      </p:sp>
      <p:sp>
        <p:nvSpPr>
          <p:cNvPr id="3" name="object 3"/>
          <p:cNvSpPr/>
          <p:nvPr/>
        </p:nvSpPr>
        <p:spPr>
          <a:xfrm>
            <a:off x="368300" y="2374900"/>
            <a:ext cx="9398000" cy="530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1496" y="5480997"/>
            <a:ext cx="6515100" cy="1282065"/>
          </a:xfrm>
          <a:custGeom>
            <a:avLst/>
            <a:gdLst/>
            <a:ahLst/>
            <a:cxnLst/>
            <a:rect l="l" t="t" r="r" b="b"/>
            <a:pathLst>
              <a:path w="6515100" h="1282065">
                <a:moveTo>
                  <a:pt x="0" y="0"/>
                </a:moveTo>
                <a:lnTo>
                  <a:pt x="6514967" y="0"/>
                </a:lnTo>
                <a:lnTo>
                  <a:pt x="6514967" y="1281774"/>
                </a:lnTo>
                <a:lnTo>
                  <a:pt x="0" y="12817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4800" y="9252204"/>
            <a:ext cx="326707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i="1" spc="-10" dirty="0">
                <a:latin typeface="Arial"/>
                <a:cs typeface="Arial"/>
              </a:rPr>
              <a:t>Figure: </a:t>
            </a:r>
            <a:r>
              <a:rPr sz="2400" i="1" spc="10" dirty="0">
                <a:latin typeface="Arial"/>
                <a:cs typeface="Arial"/>
              </a:rPr>
              <a:t>Andrej</a:t>
            </a:r>
            <a:r>
              <a:rPr sz="2400" i="1" spc="-30" dirty="0">
                <a:latin typeface="Arial"/>
                <a:cs typeface="Arial"/>
              </a:rPr>
              <a:t> </a:t>
            </a:r>
            <a:r>
              <a:rPr sz="2400" i="1" spc="15" dirty="0">
                <a:latin typeface="Arial"/>
                <a:cs typeface="Arial"/>
              </a:rPr>
              <a:t>Karpathy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3100" y="254000"/>
            <a:ext cx="6576059" cy="1219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spc="-5" dirty="0"/>
              <a:t>3D</a:t>
            </a:r>
            <a:r>
              <a:rPr sz="8000" spc="-90" dirty="0"/>
              <a:t> </a:t>
            </a:r>
            <a:r>
              <a:rPr sz="8000" spc="40" dirty="0"/>
              <a:t>Activations</a:t>
            </a:r>
            <a:endParaRPr sz="8000"/>
          </a:p>
        </p:txBody>
      </p:sp>
      <p:sp>
        <p:nvSpPr>
          <p:cNvPr id="3" name="object 3"/>
          <p:cNvSpPr/>
          <p:nvPr/>
        </p:nvSpPr>
        <p:spPr>
          <a:xfrm>
            <a:off x="368300" y="2374900"/>
            <a:ext cx="9398000" cy="530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1496" y="5480997"/>
            <a:ext cx="6515100" cy="1282065"/>
          </a:xfrm>
          <a:custGeom>
            <a:avLst/>
            <a:gdLst/>
            <a:ahLst/>
            <a:cxnLst/>
            <a:rect l="l" t="t" r="r" b="b"/>
            <a:pathLst>
              <a:path w="6515100" h="1282065">
                <a:moveTo>
                  <a:pt x="0" y="0"/>
                </a:moveTo>
                <a:lnTo>
                  <a:pt x="6514967" y="0"/>
                </a:lnTo>
                <a:lnTo>
                  <a:pt x="6514967" y="1281774"/>
                </a:lnTo>
                <a:lnTo>
                  <a:pt x="0" y="12817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115300" y="2192020"/>
            <a:ext cx="4328160" cy="3501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6990" algn="just">
              <a:lnSpc>
                <a:spcPts val="4300"/>
              </a:lnSpc>
            </a:pPr>
            <a:r>
              <a:rPr sz="3600" spc="-135" dirty="0">
                <a:latin typeface="Arial"/>
                <a:cs typeface="Arial"/>
              </a:rPr>
              <a:t>We </a:t>
            </a:r>
            <a:r>
              <a:rPr sz="3600" spc="65" dirty="0">
                <a:latin typeface="Arial"/>
                <a:cs typeface="Arial"/>
              </a:rPr>
              <a:t>can </a:t>
            </a:r>
            <a:r>
              <a:rPr sz="3600" spc="45" dirty="0">
                <a:latin typeface="Arial"/>
                <a:cs typeface="Arial"/>
              </a:rPr>
              <a:t>keep</a:t>
            </a:r>
            <a:r>
              <a:rPr sz="3600" spc="15" dirty="0">
                <a:latin typeface="Arial"/>
                <a:cs typeface="Arial"/>
              </a:rPr>
              <a:t> </a:t>
            </a:r>
            <a:r>
              <a:rPr sz="3600" spc="95" dirty="0">
                <a:latin typeface="Arial"/>
                <a:cs typeface="Arial"/>
              </a:rPr>
              <a:t>adding  </a:t>
            </a:r>
            <a:r>
              <a:rPr sz="3600" spc="-20" dirty="0">
                <a:latin typeface="Arial"/>
                <a:cs typeface="Arial"/>
              </a:rPr>
              <a:t>more</a:t>
            </a:r>
            <a:r>
              <a:rPr sz="3600" spc="-65" dirty="0">
                <a:latin typeface="Arial"/>
                <a:cs typeface="Arial"/>
              </a:rPr>
              <a:t> </a:t>
            </a:r>
            <a:r>
              <a:rPr sz="3600" spc="25" dirty="0">
                <a:latin typeface="Arial"/>
                <a:cs typeface="Arial"/>
              </a:rPr>
              <a:t>outputs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5200">
              <a:latin typeface="Times New Roman"/>
              <a:cs typeface="Times New Roman"/>
            </a:endParaRPr>
          </a:p>
          <a:p>
            <a:pPr marL="12700" marR="5080" algn="just">
              <a:lnSpc>
                <a:spcPts val="4300"/>
              </a:lnSpc>
            </a:pPr>
            <a:r>
              <a:rPr sz="3600" spc="-40" dirty="0">
                <a:latin typeface="Arial"/>
                <a:cs typeface="Arial"/>
              </a:rPr>
              <a:t>These </a:t>
            </a:r>
            <a:r>
              <a:rPr sz="3600" spc="15" dirty="0">
                <a:latin typeface="Arial"/>
                <a:cs typeface="Arial"/>
              </a:rPr>
              <a:t>form </a:t>
            </a:r>
            <a:r>
              <a:rPr sz="3600" spc="-5" dirty="0">
                <a:latin typeface="Arial"/>
                <a:cs typeface="Arial"/>
              </a:rPr>
              <a:t>a</a:t>
            </a:r>
            <a:r>
              <a:rPr sz="3600" spc="-50" dirty="0">
                <a:latin typeface="Arial"/>
                <a:cs typeface="Arial"/>
              </a:rPr>
              <a:t> </a:t>
            </a:r>
            <a:r>
              <a:rPr sz="3600" spc="30" dirty="0">
                <a:latin typeface="Arial"/>
                <a:cs typeface="Arial"/>
              </a:rPr>
              <a:t>column  </a:t>
            </a:r>
            <a:r>
              <a:rPr sz="3600" spc="-5" dirty="0">
                <a:latin typeface="Arial"/>
                <a:cs typeface="Arial"/>
              </a:rPr>
              <a:t>in </a:t>
            </a:r>
            <a:r>
              <a:rPr sz="3600" dirty="0">
                <a:latin typeface="Arial"/>
                <a:cs typeface="Arial"/>
              </a:rPr>
              <a:t>the </a:t>
            </a:r>
            <a:r>
              <a:rPr sz="3600" spc="30" dirty="0">
                <a:latin typeface="Arial"/>
                <a:cs typeface="Arial"/>
              </a:rPr>
              <a:t>output </a:t>
            </a:r>
            <a:r>
              <a:rPr sz="3600" spc="-5" dirty="0">
                <a:latin typeface="Arial"/>
                <a:cs typeface="Arial"/>
              </a:rPr>
              <a:t>volume:  </a:t>
            </a:r>
            <a:r>
              <a:rPr sz="3600" spc="95" dirty="0">
                <a:latin typeface="Arial"/>
                <a:cs typeface="Arial"/>
              </a:rPr>
              <a:t>[depth </a:t>
            </a:r>
            <a:r>
              <a:rPr sz="3600" dirty="0">
                <a:latin typeface="Arial"/>
                <a:cs typeface="Arial"/>
              </a:rPr>
              <a:t>x </a:t>
            </a:r>
            <a:r>
              <a:rPr sz="3600" spc="-5" dirty="0">
                <a:latin typeface="Arial"/>
                <a:cs typeface="Arial"/>
              </a:rPr>
              <a:t>1 </a:t>
            </a:r>
            <a:r>
              <a:rPr sz="3600" dirty="0">
                <a:latin typeface="Arial"/>
                <a:cs typeface="Arial"/>
              </a:rPr>
              <a:t>x</a:t>
            </a:r>
            <a:r>
              <a:rPr sz="3600" spc="-155" dirty="0">
                <a:latin typeface="Arial"/>
                <a:cs typeface="Arial"/>
              </a:rPr>
              <a:t> </a:t>
            </a:r>
            <a:r>
              <a:rPr sz="3600" spc="95" dirty="0">
                <a:latin typeface="Arial"/>
                <a:cs typeface="Arial"/>
              </a:rPr>
              <a:t>1]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4800" y="9252204"/>
            <a:ext cx="326707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i="1" spc="-10" dirty="0">
                <a:latin typeface="Arial"/>
                <a:cs typeface="Arial"/>
              </a:rPr>
              <a:t>Figure: </a:t>
            </a:r>
            <a:r>
              <a:rPr sz="2400" i="1" spc="10" dirty="0">
                <a:latin typeface="Arial"/>
                <a:cs typeface="Arial"/>
              </a:rPr>
              <a:t>Andrej</a:t>
            </a:r>
            <a:r>
              <a:rPr sz="2400" i="1" spc="-30" dirty="0">
                <a:latin typeface="Arial"/>
                <a:cs typeface="Arial"/>
              </a:rPr>
              <a:t> </a:t>
            </a:r>
            <a:r>
              <a:rPr sz="2400" i="1" spc="15" dirty="0">
                <a:latin typeface="Arial"/>
                <a:cs typeface="Arial"/>
              </a:rPr>
              <a:t>Karpathy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3100" y="254000"/>
            <a:ext cx="6576059" cy="1219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spc="-5" dirty="0"/>
              <a:t>3D</a:t>
            </a:r>
            <a:r>
              <a:rPr sz="8000" spc="-90" dirty="0"/>
              <a:t> </a:t>
            </a:r>
            <a:r>
              <a:rPr sz="8000" spc="40" dirty="0"/>
              <a:t>Activations</a:t>
            </a:r>
            <a:endParaRPr sz="8000"/>
          </a:p>
        </p:txBody>
      </p:sp>
      <p:sp>
        <p:nvSpPr>
          <p:cNvPr id="3" name="object 3"/>
          <p:cNvSpPr/>
          <p:nvPr/>
        </p:nvSpPr>
        <p:spPr>
          <a:xfrm>
            <a:off x="368300" y="2374900"/>
            <a:ext cx="9398000" cy="530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1496" y="5480997"/>
            <a:ext cx="6515100" cy="1282065"/>
          </a:xfrm>
          <a:custGeom>
            <a:avLst/>
            <a:gdLst/>
            <a:ahLst/>
            <a:cxnLst/>
            <a:rect l="l" t="t" r="r" b="b"/>
            <a:pathLst>
              <a:path w="6515100" h="1282065">
                <a:moveTo>
                  <a:pt x="0" y="0"/>
                </a:moveTo>
                <a:lnTo>
                  <a:pt x="6514967" y="0"/>
                </a:lnTo>
                <a:lnTo>
                  <a:pt x="6514967" y="1281774"/>
                </a:lnTo>
                <a:lnTo>
                  <a:pt x="0" y="12817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1940" y="5582280"/>
            <a:ext cx="309880" cy="699770"/>
          </a:xfrm>
          <a:custGeom>
            <a:avLst/>
            <a:gdLst/>
            <a:ahLst/>
            <a:cxnLst/>
            <a:rect l="l" t="t" r="r" b="b"/>
            <a:pathLst>
              <a:path w="309879" h="699770">
                <a:moveTo>
                  <a:pt x="0" y="349742"/>
                </a:moveTo>
                <a:lnTo>
                  <a:pt x="309371" y="349742"/>
                </a:lnTo>
              </a:path>
            </a:pathLst>
          </a:custGeom>
          <a:ln w="699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91328" y="5482394"/>
            <a:ext cx="111760" cy="136525"/>
          </a:xfrm>
          <a:custGeom>
            <a:avLst/>
            <a:gdLst/>
            <a:ahLst/>
            <a:cxnLst/>
            <a:rect l="l" t="t" r="r" b="b"/>
            <a:pathLst>
              <a:path w="111760" h="136525">
                <a:moveTo>
                  <a:pt x="6435" y="0"/>
                </a:moveTo>
                <a:lnTo>
                  <a:pt x="0" y="136159"/>
                </a:lnTo>
                <a:lnTo>
                  <a:pt x="111500" y="86843"/>
                </a:lnTo>
                <a:lnTo>
                  <a:pt x="64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80363" y="5591614"/>
            <a:ext cx="0" cy="695325"/>
          </a:xfrm>
          <a:custGeom>
            <a:avLst/>
            <a:gdLst/>
            <a:ahLst/>
            <a:cxnLst/>
            <a:rect l="l" t="t" r="r" b="b"/>
            <a:pathLst>
              <a:path h="695325">
                <a:moveTo>
                  <a:pt x="0" y="0"/>
                </a:moveTo>
                <a:lnTo>
                  <a:pt x="0" y="69528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19403" y="548239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60960" y="0"/>
                </a:moveTo>
                <a:lnTo>
                  <a:pt x="0" y="121920"/>
                </a:lnTo>
                <a:lnTo>
                  <a:pt x="121920" y="121920"/>
                </a:lnTo>
                <a:lnTo>
                  <a:pt x="609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09657" y="5583826"/>
            <a:ext cx="279400" cy="699135"/>
          </a:xfrm>
          <a:custGeom>
            <a:avLst/>
            <a:gdLst/>
            <a:ahLst/>
            <a:cxnLst/>
            <a:rect l="l" t="t" r="r" b="b"/>
            <a:pathLst>
              <a:path w="279400" h="699135">
                <a:moveTo>
                  <a:pt x="0" y="349266"/>
                </a:moveTo>
                <a:lnTo>
                  <a:pt x="278934" y="349266"/>
                </a:lnTo>
              </a:path>
            </a:pathLst>
          </a:custGeom>
          <a:ln w="6985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27269" y="5482394"/>
            <a:ext cx="113664" cy="135890"/>
          </a:xfrm>
          <a:custGeom>
            <a:avLst/>
            <a:gdLst/>
            <a:ahLst/>
            <a:cxnLst/>
            <a:rect l="l" t="t" r="r" b="b"/>
            <a:pathLst>
              <a:path w="113664" h="135889">
                <a:moveTo>
                  <a:pt x="101826" y="0"/>
                </a:moveTo>
                <a:lnTo>
                  <a:pt x="0" y="90620"/>
                </a:lnTo>
                <a:lnTo>
                  <a:pt x="113226" y="135834"/>
                </a:lnTo>
                <a:lnTo>
                  <a:pt x="1018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771900" y="2192020"/>
            <a:ext cx="8671560" cy="5825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56100" marR="46990" algn="just">
              <a:lnSpc>
                <a:spcPts val="4300"/>
              </a:lnSpc>
            </a:pPr>
            <a:r>
              <a:rPr sz="3600" spc="-135" dirty="0">
                <a:latin typeface="Arial"/>
                <a:cs typeface="Arial"/>
              </a:rPr>
              <a:t>We </a:t>
            </a:r>
            <a:r>
              <a:rPr sz="3600" spc="65" dirty="0">
                <a:latin typeface="Arial"/>
                <a:cs typeface="Arial"/>
              </a:rPr>
              <a:t>can </a:t>
            </a:r>
            <a:r>
              <a:rPr sz="3600" spc="45" dirty="0">
                <a:latin typeface="Arial"/>
                <a:cs typeface="Arial"/>
              </a:rPr>
              <a:t>keep</a:t>
            </a:r>
            <a:r>
              <a:rPr sz="3600" spc="15" dirty="0">
                <a:latin typeface="Arial"/>
                <a:cs typeface="Arial"/>
              </a:rPr>
              <a:t> </a:t>
            </a:r>
            <a:r>
              <a:rPr sz="3600" spc="95" dirty="0">
                <a:latin typeface="Arial"/>
                <a:cs typeface="Arial"/>
              </a:rPr>
              <a:t>adding  </a:t>
            </a:r>
            <a:r>
              <a:rPr sz="3600" spc="-20" dirty="0">
                <a:latin typeface="Arial"/>
                <a:cs typeface="Arial"/>
              </a:rPr>
              <a:t>more</a:t>
            </a:r>
            <a:r>
              <a:rPr sz="3600" spc="-65" dirty="0">
                <a:latin typeface="Arial"/>
                <a:cs typeface="Arial"/>
              </a:rPr>
              <a:t> </a:t>
            </a:r>
            <a:r>
              <a:rPr sz="3600" spc="25" dirty="0">
                <a:latin typeface="Arial"/>
                <a:cs typeface="Arial"/>
              </a:rPr>
              <a:t>outputs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5200">
              <a:latin typeface="Times New Roman"/>
              <a:cs typeface="Times New Roman"/>
            </a:endParaRPr>
          </a:p>
          <a:p>
            <a:pPr marL="4356100" marR="5080" algn="just">
              <a:lnSpc>
                <a:spcPts val="4300"/>
              </a:lnSpc>
            </a:pPr>
            <a:r>
              <a:rPr sz="3600" spc="-40" dirty="0">
                <a:latin typeface="Arial"/>
                <a:cs typeface="Arial"/>
              </a:rPr>
              <a:t>These </a:t>
            </a:r>
            <a:r>
              <a:rPr sz="3600" spc="15" dirty="0">
                <a:latin typeface="Arial"/>
                <a:cs typeface="Arial"/>
              </a:rPr>
              <a:t>form </a:t>
            </a:r>
            <a:r>
              <a:rPr sz="3600" spc="-5" dirty="0">
                <a:latin typeface="Arial"/>
                <a:cs typeface="Arial"/>
              </a:rPr>
              <a:t>a</a:t>
            </a:r>
            <a:r>
              <a:rPr sz="3600" spc="-50" dirty="0">
                <a:latin typeface="Arial"/>
                <a:cs typeface="Arial"/>
              </a:rPr>
              <a:t> </a:t>
            </a:r>
            <a:r>
              <a:rPr sz="3600" spc="30" dirty="0">
                <a:latin typeface="Arial"/>
                <a:cs typeface="Arial"/>
              </a:rPr>
              <a:t>column  </a:t>
            </a:r>
            <a:r>
              <a:rPr sz="3600" spc="-5" dirty="0">
                <a:latin typeface="Arial"/>
                <a:cs typeface="Arial"/>
              </a:rPr>
              <a:t>in </a:t>
            </a:r>
            <a:r>
              <a:rPr sz="3600" dirty="0">
                <a:latin typeface="Arial"/>
                <a:cs typeface="Arial"/>
              </a:rPr>
              <a:t>the </a:t>
            </a:r>
            <a:r>
              <a:rPr sz="3600" spc="30" dirty="0">
                <a:latin typeface="Arial"/>
                <a:cs typeface="Arial"/>
              </a:rPr>
              <a:t>output </a:t>
            </a:r>
            <a:r>
              <a:rPr sz="3600" spc="-5" dirty="0">
                <a:latin typeface="Arial"/>
                <a:cs typeface="Arial"/>
              </a:rPr>
              <a:t>volume:  </a:t>
            </a:r>
            <a:r>
              <a:rPr sz="3600" spc="95" dirty="0">
                <a:latin typeface="Arial"/>
                <a:cs typeface="Arial"/>
              </a:rPr>
              <a:t>[depth </a:t>
            </a:r>
            <a:r>
              <a:rPr sz="3600" dirty="0">
                <a:latin typeface="Arial"/>
                <a:cs typeface="Arial"/>
              </a:rPr>
              <a:t>x </a:t>
            </a:r>
            <a:r>
              <a:rPr sz="3600" spc="-5" dirty="0">
                <a:latin typeface="Arial"/>
                <a:cs typeface="Arial"/>
              </a:rPr>
              <a:t>1 </a:t>
            </a:r>
            <a:r>
              <a:rPr sz="3600" dirty="0">
                <a:latin typeface="Arial"/>
                <a:cs typeface="Arial"/>
              </a:rPr>
              <a:t>x</a:t>
            </a:r>
            <a:r>
              <a:rPr sz="3600" spc="-155" dirty="0">
                <a:latin typeface="Arial"/>
                <a:cs typeface="Arial"/>
              </a:rPr>
              <a:t> </a:t>
            </a:r>
            <a:r>
              <a:rPr sz="3600" spc="95" dirty="0">
                <a:latin typeface="Arial"/>
                <a:cs typeface="Arial"/>
              </a:rPr>
              <a:t>1]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650">
              <a:latin typeface="Times New Roman"/>
              <a:cs typeface="Times New Roman"/>
            </a:endParaRPr>
          </a:p>
          <a:p>
            <a:pPr marL="12700" marR="4618355" algn="ctr">
              <a:lnSpc>
                <a:spcPts val="4300"/>
              </a:lnSpc>
            </a:pPr>
            <a:r>
              <a:rPr sz="3600" spc="-5" dirty="0">
                <a:latin typeface="Arial"/>
                <a:cs typeface="Arial"/>
              </a:rPr>
              <a:t>Each </a:t>
            </a:r>
            <a:r>
              <a:rPr sz="3600" spc="-15" dirty="0">
                <a:latin typeface="Arial"/>
                <a:cs typeface="Arial"/>
              </a:rPr>
              <a:t>neuron</a:t>
            </a:r>
            <a:r>
              <a:rPr sz="3600" spc="-2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has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its  </a:t>
            </a:r>
            <a:r>
              <a:rPr sz="3600" spc="-5" dirty="0">
                <a:latin typeface="Arial"/>
                <a:cs typeface="Arial"/>
              </a:rPr>
              <a:t>own 3D </a:t>
            </a:r>
            <a:r>
              <a:rPr sz="3600" dirty="0">
                <a:latin typeface="Arial"/>
                <a:cs typeface="Arial"/>
              </a:rPr>
              <a:t>filter </a:t>
            </a:r>
            <a:r>
              <a:rPr sz="3600" spc="65" dirty="0">
                <a:latin typeface="Arial"/>
                <a:cs typeface="Arial"/>
              </a:rPr>
              <a:t>and  </a:t>
            </a:r>
            <a:r>
              <a:rPr sz="3600" spc="-5" dirty="0">
                <a:latin typeface="Arial"/>
                <a:cs typeface="Arial"/>
              </a:rPr>
              <a:t>own </a:t>
            </a:r>
            <a:r>
              <a:rPr sz="3600" spc="25" dirty="0">
                <a:latin typeface="Arial"/>
                <a:cs typeface="Arial"/>
              </a:rPr>
              <a:t>(scalar)</a:t>
            </a:r>
            <a:r>
              <a:rPr sz="3600" spc="-70" dirty="0">
                <a:latin typeface="Arial"/>
                <a:cs typeface="Arial"/>
              </a:rPr>
              <a:t> </a:t>
            </a:r>
            <a:r>
              <a:rPr sz="3600" spc="45" dirty="0">
                <a:latin typeface="Arial"/>
                <a:cs typeface="Arial"/>
              </a:rPr>
              <a:t>bias</a:t>
            </a:r>
            <a:endParaRPr sz="3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4800" y="9252204"/>
            <a:ext cx="326707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i="1" spc="-10" dirty="0">
                <a:latin typeface="Arial"/>
                <a:cs typeface="Arial"/>
              </a:rPr>
              <a:t>Figure: </a:t>
            </a:r>
            <a:r>
              <a:rPr sz="2400" i="1" spc="10" dirty="0">
                <a:latin typeface="Arial"/>
                <a:cs typeface="Arial"/>
              </a:rPr>
              <a:t>Andrej</a:t>
            </a:r>
            <a:r>
              <a:rPr sz="2400" i="1" spc="-30" dirty="0">
                <a:latin typeface="Arial"/>
                <a:cs typeface="Arial"/>
              </a:rPr>
              <a:t> </a:t>
            </a:r>
            <a:r>
              <a:rPr sz="2400" i="1" spc="15" dirty="0">
                <a:latin typeface="Arial"/>
                <a:cs typeface="Arial"/>
              </a:rPr>
              <a:t>Karpathy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26025" y="2706687"/>
            <a:ext cx="2916555" cy="16535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u="heavy" spc="150" dirty="0">
                <a:latin typeface="Symbol"/>
                <a:cs typeface="Symbol"/>
              </a:rPr>
              <a:t></a:t>
            </a:r>
            <a:r>
              <a:rPr sz="4800" i="1" u="heavy" spc="150" dirty="0">
                <a:latin typeface="Times New Roman"/>
                <a:cs typeface="Times New Roman"/>
              </a:rPr>
              <a:t>L </a:t>
            </a:r>
            <a:r>
              <a:rPr sz="7200" baseline="-35879" dirty="0">
                <a:latin typeface="Symbol"/>
                <a:cs typeface="Symbol"/>
              </a:rPr>
              <a:t></a:t>
            </a:r>
            <a:r>
              <a:rPr sz="7200" baseline="-35879" dirty="0">
                <a:latin typeface="Times New Roman"/>
                <a:cs typeface="Times New Roman"/>
              </a:rPr>
              <a:t> </a:t>
            </a:r>
            <a:r>
              <a:rPr sz="4800" u="heavy" spc="150" dirty="0">
                <a:latin typeface="Symbol"/>
                <a:cs typeface="Symbol"/>
              </a:rPr>
              <a:t></a:t>
            </a:r>
            <a:r>
              <a:rPr sz="4800" i="1" u="heavy" spc="150" dirty="0">
                <a:latin typeface="Times New Roman"/>
                <a:cs typeface="Times New Roman"/>
              </a:rPr>
              <a:t>L</a:t>
            </a:r>
            <a:r>
              <a:rPr sz="4800" i="1" u="heavy" spc="700" dirty="0">
                <a:latin typeface="Times New Roman"/>
                <a:cs typeface="Times New Roman"/>
              </a:rPr>
              <a:t> </a:t>
            </a:r>
            <a:r>
              <a:rPr sz="4800" u="heavy" spc="50" dirty="0">
                <a:latin typeface="Symbol"/>
                <a:cs typeface="Symbol"/>
              </a:rPr>
              <a:t></a:t>
            </a:r>
            <a:r>
              <a:rPr sz="4800" i="1" u="heavy" spc="50" dirty="0">
                <a:latin typeface="Times New Roman"/>
                <a:cs typeface="Times New Roman"/>
              </a:rPr>
              <a:t>h</a:t>
            </a:r>
            <a:endParaRPr sz="48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950"/>
              </a:spcBef>
              <a:tabLst>
                <a:tab pos="1459865" algn="l"/>
              </a:tabLst>
            </a:pPr>
            <a:r>
              <a:rPr sz="4800" spc="150" dirty="0">
                <a:latin typeface="Symbol"/>
                <a:cs typeface="Symbol"/>
              </a:rPr>
              <a:t></a:t>
            </a:r>
            <a:r>
              <a:rPr sz="4800" i="1" spc="150" dirty="0">
                <a:latin typeface="Times New Roman"/>
                <a:cs typeface="Times New Roman"/>
              </a:rPr>
              <a:t>x	</a:t>
            </a:r>
            <a:r>
              <a:rPr sz="4800" spc="50" dirty="0">
                <a:latin typeface="Symbol"/>
                <a:cs typeface="Symbol"/>
              </a:rPr>
              <a:t></a:t>
            </a:r>
            <a:r>
              <a:rPr sz="4800" i="1" spc="50" dirty="0">
                <a:latin typeface="Times New Roman"/>
                <a:cs typeface="Times New Roman"/>
              </a:rPr>
              <a:t>h</a:t>
            </a:r>
            <a:r>
              <a:rPr sz="4800" i="1" spc="310" dirty="0">
                <a:latin typeface="Times New Roman"/>
                <a:cs typeface="Times New Roman"/>
              </a:rPr>
              <a:t> </a:t>
            </a:r>
            <a:r>
              <a:rPr sz="4800" spc="150" dirty="0">
                <a:latin typeface="Symbol"/>
                <a:cs typeface="Symbol"/>
              </a:rPr>
              <a:t></a:t>
            </a:r>
            <a:r>
              <a:rPr sz="4800" i="1" spc="150" dirty="0">
                <a:latin typeface="Times New Roman"/>
                <a:cs typeface="Times New Roman"/>
              </a:rPr>
              <a:t>x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87600" y="1930400"/>
            <a:ext cx="8817610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I </a:t>
            </a:r>
            <a:r>
              <a:rPr sz="3600" spc="45" dirty="0">
                <a:latin typeface="Arial"/>
                <a:cs typeface="Arial"/>
              </a:rPr>
              <a:t>hope </a:t>
            </a:r>
            <a:r>
              <a:rPr sz="3600" spc="5" dirty="0">
                <a:latin typeface="Arial"/>
                <a:cs typeface="Arial"/>
              </a:rPr>
              <a:t>everyone </a:t>
            </a:r>
            <a:r>
              <a:rPr sz="3600" spc="10" dirty="0">
                <a:latin typeface="Arial"/>
                <a:cs typeface="Arial"/>
              </a:rPr>
              <a:t>remembers </a:t>
            </a:r>
            <a:r>
              <a:rPr sz="3600" dirty="0">
                <a:latin typeface="Arial"/>
                <a:cs typeface="Arial"/>
              </a:rPr>
              <a:t>the </a:t>
            </a:r>
            <a:r>
              <a:rPr sz="3600" spc="35" dirty="0">
                <a:latin typeface="Arial"/>
                <a:cs typeface="Arial"/>
              </a:rPr>
              <a:t>chain</a:t>
            </a:r>
            <a:r>
              <a:rPr sz="3600" spc="-4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rule: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17800" y="114300"/>
            <a:ext cx="7573645" cy="1219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spc="-5" dirty="0"/>
              <a:t>Chain rule</a:t>
            </a:r>
            <a:r>
              <a:rPr sz="8000" spc="-50" dirty="0"/>
              <a:t> </a:t>
            </a:r>
            <a:r>
              <a:rPr sz="8000" spc="145" dirty="0"/>
              <a:t>recap</a:t>
            </a:r>
            <a:endParaRPr sz="8000"/>
          </a:p>
        </p:txBody>
      </p:sp>
      <p:sp>
        <p:nvSpPr>
          <p:cNvPr id="5" name="object 5"/>
          <p:cNvSpPr txBox="1"/>
          <p:nvPr/>
        </p:nvSpPr>
        <p:spPr>
          <a:xfrm>
            <a:off x="5699442" y="5507990"/>
            <a:ext cx="289560" cy="751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10" dirty="0">
                <a:latin typeface="Times New Roman"/>
                <a:cs typeface="Times New Roman"/>
              </a:rPr>
              <a:t>x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78077" y="5551853"/>
            <a:ext cx="322580" cy="759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700" i="1" spc="-10" dirty="0">
                <a:latin typeface="Times New Roman"/>
                <a:cs typeface="Times New Roman"/>
              </a:rPr>
              <a:t>h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78104" y="5948904"/>
            <a:ext cx="529590" cy="0"/>
          </a:xfrm>
          <a:custGeom>
            <a:avLst/>
            <a:gdLst/>
            <a:ahLst/>
            <a:cxnLst/>
            <a:rect l="l" t="t" r="r" b="b"/>
            <a:pathLst>
              <a:path w="529590">
                <a:moveTo>
                  <a:pt x="0" y="0"/>
                </a:moveTo>
                <a:lnTo>
                  <a:pt x="516384" y="0"/>
                </a:lnTo>
                <a:lnTo>
                  <a:pt x="52908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94489" y="588794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19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83396" y="5966033"/>
            <a:ext cx="529590" cy="0"/>
          </a:xfrm>
          <a:custGeom>
            <a:avLst/>
            <a:gdLst/>
            <a:ahLst/>
            <a:cxnLst/>
            <a:rect l="l" t="t" r="r" b="b"/>
            <a:pathLst>
              <a:path w="529590">
                <a:moveTo>
                  <a:pt x="0" y="0"/>
                </a:moveTo>
                <a:lnTo>
                  <a:pt x="516384" y="0"/>
                </a:lnTo>
                <a:lnTo>
                  <a:pt x="52908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99780" y="5905073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19"/>
                </a:lnTo>
                <a:lnTo>
                  <a:pt x="121920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87324" y="7681438"/>
            <a:ext cx="529590" cy="0"/>
          </a:xfrm>
          <a:custGeom>
            <a:avLst/>
            <a:gdLst/>
            <a:ahLst/>
            <a:cxnLst/>
            <a:rect l="l" t="t" r="r" b="b"/>
            <a:pathLst>
              <a:path w="529590">
                <a:moveTo>
                  <a:pt x="529084" y="0"/>
                </a:moveTo>
                <a:lnTo>
                  <a:pt x="12699" y="0"/>
                </a:ln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78104" y="7620479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60960"/>
                </a:lnTo>
                <a:lnTo>
                  <a:pt x="121920" y="121920"/>
                </a:lnTo>
                <a:lnTo>
                  <a:pt x="121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308612" y="6826673"/>
            <a:ext cx="687705" cy="1609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u="heavy" spc="300" dirty="0">
                <a:latin typeface="Symbol"/>
                <a:cs typeface="Symbol"/>
              </a:rPr>
              <a:t></a:t>
            </a:r>
            <a:r>
              <a:rPr sz="4650" i="1" u="heavy" spc="15" dirty="0">
                <a:latin typeface="Times New Roman"/>
                <a:cs typeface="Times New Roman"/>
              </a:rPr>
              <a:t>L</a:t>
            </a:r>
            <a:endParaRPr sz="465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969"/>
              </a:spcBef>
            </a:pPr>
            <a:r>
              <a:rPr sz="4650" spc="60" dirty="0">
                <a:latin typeface="Symbol"/>
                <a:cs typeface="Symbol"/>
              </a:rPr>
              <a:t></a:t>
            </a:r>
            <a:r>
              <a:rPr sz="4650" i="1" spc="60" dirty="0">
                <a:latin typeface="Times New Roman"/>
                <a:cs typeface="Times New Roman"/>
              </a:rPr>
              <a:t>h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67112" y="6877473"/>
            <a:ext cx="687705" cy="1609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u="heavy" spc="300" dirty="0">
                <a:latin typeface="Symbol"/>
                <a:cs typeface="Symbol"/>
              </a:rPr>
              <a:t></a:t>
            </a:r>
            <a:r>
              <a:rPr sz="4650" i="1" u="heavy" spc="15" dirty="0">
                <a:latin typeface="Times New Roman"/>
                <a:cs typeface="Times New Roman"/>
              </a:rPr>
              <a:t>L</a:t>
            </a:r>
            <a:endParaRPr sz="465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969"/>
              </a:spcBef>
            </a:pPr>
            <a:r>
              <a:rPr sz="4650" spc="160" dirty="0">
                <a:latin typeface="Symbol"/>
                <a:cs typeface="Symbol"/>
              </a:rPr>
              <a:t></a:t>
            </a:r>
            <a:r>
              <a:rPr sz="4650" i="1" spc="160" dirty="0">
                <a:latin typeface="Times New Roman"/>
                <a:cs typeface="Times New Roman"/>
              </a:rPr>
              <a:t>x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60600" y="5570220"/>
            <a:ext cx="2634615" cy="1101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300"/>
              </a:lnSpc>
            </a:pPr>
            <a:r>
              <a:rPr sz="3600" spc="-10" dirty="0">
                <a:latin typeface="Arial"/>
                <a:cs typeface="Arial"/>
              </a:rPr>
              <a:t>Forward  </a:t>
            </a:r>
            <a:r>
              <a:rPr sz="3600" spc="120" dirty="0">
                <a:latin typeface="Arial"/>
                <a:cs typeface="Arial"/>
              </a:rPr>
              <a:t>p</a:t>
            </a:r>
            <a:r>
              <a:rPr sz="3600" spc="5" dirty="0">
                <a:latin typeface="Arial"/>
                <a:cs typeface="Arial"/>
              </a:rPr>
              <a:t>r</a:t>
            </a:r>
            <a:r>
              <a:rPr sz="3600" spc="35" dirty="0">
                <a:latin typeface="Arial"/>
                <a:cs typeface="Arial"/>
              </a:rPr>
              <a:t>opagation:</a:t>
            </a:r>
            <a:endParaRPr sz="36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05629" y="5082833"/>
            <a:ext cx="11193780" cy="0"/>
          </a:xfrm>
          <a:custGeom>
            <a:avLst/>
            <a:gdLst/>
            <a:ahLst/>
            <a:cxnLst/>
            <a:rect l="l" t="t" r="r" b="b"/>
            <a:pathLst>
              <a:path w="11193780">
                <a:moveTo>
                  <a:pt x="0" y="0"/>
                </a:moveTo>
                <a:lnTo>
                  <a:pt x="11193541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260600" y="7170419"/>
            <a:ext cx="2634615" cy="1101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300"/>
              </a:lnSpc>
            </a:pPr>
            <a:r>
              <a:rPr sz="3600" spc="40" dirty="0">
                <a:latin typeface="Arial"/>
                <a:cs typeface="Arial"/>
              </a:rPr>
              <a:t>Backward  </a:t>
            </a:r>
            <a:r>
              <a:rPr sz="3600" spc="120" dirty="0">
                <a:latin typeface="Arial"/>
                <a:cs typeface="Arial"/>
              </a:rPr>
              <a:t>p</a:t>
            </a:r>
            <a:r>
              <a:rPr sz="3600" spc="5" dirty="0">
                <a:latin typeface="Arial"/>
                <a:cs typeface="Arial"/>
              </a:rPr>
              <a:t>r</a:t>
            </a:r>
            <a:r>
              <a:rPr sz="3600" spc="35" dirty="0">
                <a:latin typeface="Arial"/>
                <a:cs typeface="Arial"/>
              </a:rPr>
              <a:t>opagation:</a:t>
            </a:r>
            <a:endParaRPr sz="36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495189" y="7681438"/>
            <a:ext cx="529590" cy="0"/>
          </a:xfrm>
          <a:custGeom>
            <a:avLst/>
            <a:gdLst/>
            <a:ahLst/>
            <a:cxnLst/>
            <a:rect l="l" t="t" r="r" b="b"/>
            <a:pathLst>
              <a:path w="529590">
                <a:moveTo>
                  <a:pt x="529084" y="0"/>
                </a:moveTo>
                <a:lnTo>
                  <a:pt x="12699" y="0"/>
                </a:ln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385968" y="7620479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60960"/>
                </a:lnTo>
                <a:lnTo>
                  <a:pt x="121920" y="121920"/>
                </a:lnTo>
                <a:lnTo>
                  <a:pt x="121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3100" y="254000"/>
            <a:ext cx="6576059" cy="1262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spc="-5" dirty="0"/>
              <a:t>3D</a:t>
            </a:r>
            <a:r>
              <a:rPr sz="8000" spc="-90" dirty="0"/>
              <a:t> </a:t>
            </a:r>
            <a:r>
              <a:rPr sz="8000" spc="40" dirty="0"/>
              <a:t>Activations</a:t>
            </a:r>
            <a:endParaRPr sz="8000"/>
          </a:p>
        </p:txBody>
      </p:sp>
      <p:sp>
        <p:nvSpPr>
          <p:cNvPr id="3" name="object 3"/>
          <p:cNvSpPr/>
          <p:nvPr/>
        </p:nvSpPr>
        <p:spPr>
          <a:xfrm>
            <a:off x="381000" y="1968500"/>
            <a:ext cx="7823200" cy="535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737600" y="2484120"/>
            <a:ext cx="3295650" cy="1101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8100">
              <a:lnSpc>
                <a:spcPts val="4300"/>
              </a:lnSpc>
            </a:pPr>
            <a:r>
              <a:rPr sz="3600" spc="-5" dirty="0">
                <a:latin typeface="Arial"/>
                <a:cs typeface="Arial"/>
              </a:rPr>
              <a:t>Now </a:t>
            </a:r>
            <a:r>
              <a:rPr sz="3600" spc="20" dirty="0">
                <a:latin typeface="Arial"/>
                <a:cs typeface="Arial"/>
              </a:rPr>
              <a:t>repeat </a:t>
            </a:r>
            <a:r>
              <a:rPr sz="3600" dirty="0">
                <a:latin typeface="Arial"/>
                <a:cs typeface="Arial"/>
              </a:rPr>
              <a:t>this  </a:t>
            </a:r>
            <a:r>
              <a:rPr sz="3600" spc="20" dirty="0">
                <a:latin typeface="Arial"/>
                <a:cs typeface="Arial"/>
              </a:rPr>
              <a:t>across </a:t>
            </a:r>
            <a:r>
              <a:rPr sz="3600" dirty="0">
                <a:latin typeface="Arial"/>
                <a:cs typeface="Arial"/>
              </a:rPr>
              <a:t>the</a:t>
            </a:r>
            <a:r>
              <a:rPr sz="3600" spc="-85" dirty="0">
                <a:latin typeface="Arial"/>
                <a:cs typeface="Arial"/>
              </a:rPr>
              <a:t> </a:t>
            </a:r>
            <a:r>
              <a:rPr sz="3600" spc="35" dirty="0">
                <a:latin typeface="Arial"/>
                <a:cs typeface="Arial"/>
              </a:rPr>
              <a:t>input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11500" y="7411719"/>
            <a:ext cx="3759835" cy="1101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14300">
              <a:lnSpc>
                <a:spcPts val="4300"/>
              </a:lnSpc>
            </a:pPr>
            <a:r>
              <a:rPr sz="3600" i="1" spc="-5" dirty="0">
                <a:latin typeface="Arial"/>
                <a:cs typeface="Arial"/>
              </a:rPr>
              <a:t>D </a:t>
            </a:r>
            <a:r>
              <a:rPr sz="3600" dirty="0">
                <a:latin typeface="Arial"/>
                <a:cs typeface="Arial"/>
              </a:rPr>
              <a:t>sets of </a:t>
            </a:r>
            <a:r>
              <a:rPr sz="3600" spc="25" dirty="0">
                <a:latin typeface="Arial"/>
                <a:cs typeface="Arial"/>
              </a:rPr>
              <a:t>weights  </a:t>
            </a:r>
            <a:r>
              <a:rPr sz="3600" spc="-5" dirty="0">
                <a:latin typeface="Arial"/>
                <a:cs typeface="Arial"/>
              </a:rPr>
              <a:t>(also </a:t>
            </a:r>
            <a:r>
              <a:rPr sz="3600" spc="65" dirty="0">
                <a:latin typeface="Arial"/>
                <a:cs typeface="Arial"/>
              </a:rPr>
              <a:t>called</a:t>
            </a:r>
            <a:r>
              <a:rPr sz="3600" spc="-6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filters)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00620" y="7294364"/>
            <a:ext cx="3188335" cy="0"/>
          </a:xfrm>
          <a:custGeom>
            <a:avLst/>
            <a:gdLst/>
            <a:ahLst/>
            <a:cxnLst/>
            <a:rect l="l" t="t" r="r" b="b"/>
            <a:pathLst>
              <a:path w="3188334">
                <a:moveTo>
                  <a:pt x="0" y="0"/>
                </a:moveTo>
                <a:lnTo>
                  <a:pt x="12699" y="0"/>
                </a:lnTo>
                <a:lnTo>
                  <a:pt x="3175306" y="0"/>
                </a:lnTo>
                <a:lnTo>
                  <a:pt x="3188006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75926" y="723340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91400" y="723340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60960"/>
                </a:lnTo>
                <a:lnTo>
                  <a:pt x="121920" y="121920"/>
                </a:lnTo>
                <a:lnTo>
                  <a:pt x="121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04800" y="9252204"/>
            <a:ext cx="326707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i="1" spc="-10" dirty="0">
                <a:latin typeface="Arial"/>
                <a:cs typeface="Arial"/>
              </a:rPr>
              <a:t>Figure: </a:t>
            </a:r>
            <a:r>
              <a:rPr sz="2400" i="1" spc="10" dirty="0">
                <a:latin typeface="Arial"/>
                <a:cs typeface="Arial"/>
              </a:rPr>
              <a:t>Andrej</a:t>
            </a:r>
            <a:r>
              <a:rPr sz="2400" i="1" spc="-30" dirty="0">
                <a:latin typeface="Arial"/>
                <a:cs typeface="Arial"/>
              </a:rPr>
              <a:t> </a:t>
            </a:r>
            <a:r>
              <a:rPr sz="2400" i="1" spc="15" dirty="0">
                <a:latin typeface="Arial"/>
                <a:cs typeface="Arial"/>
              </a:rPr>
              <a:t>Karpathy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3100" y="254000"/>
            <a:ext cx="6576059" cy="1262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spc="-5" dirty="0"/>
              <a:t>3D</a:t>
            </a:r>
            <a:r>
              <a:rPr sz="8000" spc="-90" dirty="0"/>
              <a:t> </a:t>
            </a:r>
            <a:r>
              <a:rPr sz="8000" spc="40" dirty="0"/>
              <a:t>Activations</a:t>
            </a:r>
            <a:endParaRPr sz="8000"/>
          </a:p>
        </p:txBody>
      </p:sp>
      <p:sp>
        <p:nvSpPr>
          <p:cNvPr id="3" name="object 3"/>
          <p:cNvSpPr/>
          <p:nvPr/>
        </p:nvSpPr>
        <p:spPr>
          <a:xfrm>
            <a:off x="381000" y="1968500"/>
            <a:ext cx="7823200" cy="535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737600" y="2484120"/>
            <a:ext cx="3295650" cy="1101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8100">
              <a:lnSpc>
                <a:spcPts val="4300"/>
              </a:lnSpc>
            </a:pPr>
            <a:r>
              <a:rPr sz="3600" spc="-5" dirty="0">
                <a:latin typeface="Arial"/>
                <a:cs typeface="Arial"/>
              </a:rPr>
              <a:t>Now </a:t>
            </a:r>
            <a:r>
              <a:rPr sz="3600" spc="20" dirty="0">
                <a:latin typeface="Arial"/>
                <a:cs typeface="Arial"/>
              </a:rPr>
              <a:t>repeat </a:t>
            </a:r>
            <a:r>
              <a:rPr sz="3600" dirty="0">
                <a:latin typeface="Arial"/>
                <a:cs typeface="Arial"/>
              </a:rPr>
              <a:t>this  </a:t>
            </a:r>
            <a:r>
              <a:rPr sz="3600" spc="20" dirty="0">
                <a:latin typeface="Arial"/>
                <a:cs typeface="Arial"/>
              </a:rPr>
              <a:t>across </a:t>
            </a:r>
            <a:r>
              <a:rPr sz="3600" dirty="0">
                <a:latin typeface="Arial"/>
                <a:cs typeface="Arial"/>
              </a:rPr>
              <a:t>the</a:t>
            </a:r>
            <a:r>
              <a:rPr sz="3600" spc="-85" dirty="0">
                <a:latin typeface="Arial"/>
                <a:cs typeface="Arial"/>
              </a:rPr>
              <a:t> </a:t>
            </a:r>
            <a:r>
              <a:rPr sz="3600" spc="35" dirty="0">
                <a:latin typeface="Arial"/>
                <a:cs typeface="Arial"/>
              </a:rPr>
              <a:t>input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24900" y="4711700"/>
            <a:ext cx="3608070" cy="3394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 algn="ctr">
              <a:lnSpc>
                <a:spcPct val="100000"/>
              </a:lnSpc>
            </a:pPr>
            <a:r>
              <a:rPr sz="3600" b="1" spc="-15" dirty="0">
                <a:latin typeface="Arial"/>
                <a:cs typeface="Arial"/>
              </a:rPr>
              <a:t>Weight</a:t>
            </a:r>
            <a:r>
              <a:rPr sz="3600" b="1" spc="-7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sharing:</a:t>
            </a:r>
            <a:endParaRPr sz="3600">
              <a:latin typeface="Arial"/>
              <a:cs typeface="Arial"/>
            </a:endParaRPr>
          </a:p>
          <a:p>
            <a:pPr marL="12700" marR="5080" indent="17145" algn="ctr">
              <a:lnSpc>
                <a:spcPts val="4300"/>
              </a:lnSpc>
              <a:spcBef>
                <a:spcPts val="840"/>
              </a:spcBef>
            </a:pPr>
            <a:r>
              <a:rPr sz="3600" spc="-5" dirty="0">
                <a:latin typeface="Arial"/>
                <a:cs typeface="Arial"/>
              </a:rPr>
              <a:t>Each </a:t>
            </a:r>
            <a:r>
              <a:rPr sz="3600" dirty="0">
                <a:latin typeface="Arial"/>
                <a:cs typeface="Arial"/>
              </a:rPr>
              <a:t>filter </a:t>
            </a:r>
            <a:r>
              <a:rPr sz="3600" spc="-15" dirty="0">
                <a:latin typeface="Arial"/>
                <a:cs typeface="Arial"/>
              </a:rPr>
              <a:t>shares  </a:t>
            </a:r>
            <a:r>
              <a:rPr sz="3600" spc="-5" dirty="0">
                <a:latin typeface="Arial"/>
                <a:cs typeface="Arial"/>
              </a:rPr>
              <a:t>the</a:t>
            </a:r>
            <a:r>
              <a:rPr sz="3600" spc="-2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same</a:t>
            </a:r>
            <a:r>
              <a:rPr sz="3600" spc="-25" dirty="0">
                <a:latin typeface="Arial"/>
                <a:cs typeface="Arial"/>
              </a:rPr>
              <a:t> </a:t>
            </a:r>
            <a:r>
              <a:rPr sz="3600" spc="25" dirty="0">
                <a:latin typeface="Arial"/>
                <a:cs typeface="Arial"/>
              </a:rPr>
              <a:t>weights </a:t>
            </a:r>
            <a:r>
              <a:rPr sz="3600" spc="15" dirty="0">
                <a:latin typeface="Arial"/>
                <a:cs typeface="Arial"/>
              </a:rPr>
              <a:t> </a:t>
            </a:r>
            <a:r>
              <a:rPr sz="3600" spc="45" dirty="0">
                <a:latin typeface="Arial"/>
                <a:cs typeface="Arial"/>
              </a:rPr>
              <a:t>(but </a:t>
            </a:r>
            <a:r>
              <a:rPr sz="3600" spc="50" dirty="0">
                <a:latin typeface="Arial"/>
                <a:cs typeface="Arial"/>
              </a:rPr>
              <a:t>each </a:t>
            </a:r>
            <a:r>
              <a:rPr sz="3600" spc="75" dirty="0">
                <a:latin typeface="Arial"/>
                <a:cs typeface="Arial"/>
              </a:rPr>
              <a:t>depth  </a:t>
            </a:r>
            <a:r>
              <a:rPr sz="3600" spc="35" dirty="0">
                <a:latin typeface="Arial"/>
                <a:cs typeface="Arial"/>
              </a:rPr>
              <a:t>index </a:t>
            </a:r>
            <a:r>
              <a:rPr sz="3600" spc="-5" dirty="0">
                <a:latin typeface="Arial"/>
                <a:cs typeface="Arial"/>
              </a:rPr>
              <a:t>has </a:t>
            </a:r>
            <a:r>
              <a:rPr sz="3600" dirty="0">
                <a:latin typeface="Arial"/>
                <a:cs typeface="Arial"/>
              </a:rPr>
              <a:t>its </a:t>
            </a:r>
            <a:r>
              <a:rPr sz="3600" spc="-5" dirty="0">
                <a:latin typeface="Arial"/>
                <a:cs typeface="Arial"/>
              </a:rPr>
              <a:t>own  </a:t>
            </a:r>
            <a:r>
              <a:rPr sz="3600" dirty="0">
                <a:latin typeface="Arial"/>
                <a:cs typeface="Arial"/>
              </a:rPr>
              <a:t>set of</a:t>
            </a:r>
            <a:r>
              <a:rPr sz="3600" spc="-65" dirty="0">
                <a:latin typeface="Arial"/>
                <a:cs typeface="Arial"/>
              </a:rPr>
              <a:t> </a:t>
            </a:r>
            <a:r>
              <a:rPr sz="3600" spc="20" dirty="0">
                <a:latin typeface="Arial"/>
                <a:cs typeface="Arial"/>
              </a:rPr>
              <a:t>weights)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11500" y="7411719"/>
            <a:ext cx="3759835" cy="1101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14300">
              <a:lnSpc>
                <a:spcPts val="4300"/>
              </a:lnSpc>
            </a:pPr>
            <a:r>
              <a:rPr sz="3600" i="1" spc="-5" dirty="0">
                <a:latin typeface="Arial"/>
                <a:cs typeface="Arial"/>
              </a:rPr>
              <a:t>D </a:t>
            </a:r>
            <a:r>
              <a:rPr sz="3600" dirty="0">
                <a:latin typeface="Arial"/>
                <a:cs typeface="Arial"/>
              </a:rPr>
              <a:t>sets of </a:t>
            </a:r>
            <a:r>
              <a:rPr sz="3600" spc="25" dirty="0">
                <a:latin typeface="Arial"/>
                <a:cs typeface="Arial"/>
              </a:rPr>
              <a:t>weights  </a:t>
            </a:r>
            <a:r>
              <a:rPr sz="3600" spc="-5" dirty="0">
                <a:latin typeface="Arial"/>
                <a:cs typeface="Arial"/>
              </a:rPr>
              <a:t>(also </a:t>
            </a:r>
            <a:r>
              <a:rPr sz="3600" spc="65" dirty="0">
                <a:latin typeface="Arial"/>
                <a:cs typeface="Arial"/>
              </a:rPr>
              <a:t>called</a:t>
            </a:r>
            <a:r>
              <a:rPr sz="3600" spc="-6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filters)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00620" y="7294364"/>
            <a:ext cx="3188335" cy="0"/>
          </a:xfrm>
          <a:custGeom>
            <a:avLst/>
            <a:gdLst/>
            <a:ahLst/>
            <a:cxnLst/>
            <a:rect l="l" t="t" r="r" b="b"/>
            <a:pathLst>
              <a:path w="3188334">
                <a:moveTo>
                  <a:pt x="0" y="0"/>
                </a:moveTo>
                <a:lnTo>
                  <a:pt x="12699" y="0"/>
                </a:lnTo>
                <a:lnTo>
                  <a:pt x="3175306" y="0"/>
                </a:lnTo>
                <a:lnTo>
                  <a:pt x="3188006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75926" y="723340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91400" y="723340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60960"/>
                </a:lnTo>
                <a:lnTo>
                  <a:pt x="121920" y="121920"/>
                </a:lnTo>
                <a:lnTo>
                  <a:pt x="121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04800" y="9252204"/>
            <a:ext cx="326707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i="1" spc="-10" dirty="0">
                <a:latin typeface="Arial"/>
                <a:cs typeface="Arial"/>
              </a:rPr>
              <a:t>Figure: </a:t>
            </a:r>
            <a:r>
              <a:rPr sz="2400" i="1" spc="10" dirty="0">
                <a:latin typeface="Arial"/>
                <a:cs typeface="Arial"/>
              </a:rPr>
              <a:t>Andrej</a:t>
            </a:r>
            <a:r>
              <a:rPr sz="2400" i="1" spc="-30" dirty="0">
                <a:latin typeface="Arial"/>
                <a:cs typeface="Arial"/>
              </a:rPr>
              <a:t> </a:t>
            </a:r>
            <a:r>
              <a:rPr sz="2400" i="1" spc="15" dirty="0">
                <a:latin typeface="Arial"/>
                <a:cs typeface="Arial"/>
              </a:rPr>
              <a:t>Karpathy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3100" y="254000"/>
            <a:ext cx="6576059" cy="1262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spc="-5" dirty="0"/>
              <a:t>3D</a:t>
            </a:r>
            <a:r>
              <a:rPr sz="8000" spc="-90" dirty="0"/>
              <a:t> </a:t>
            </a:r>
            <a:r>
              <a:rPr sz="8000" spc="40" dirty="0"/>
              <a:t>Activations</a:t>
            </a:r>
            <a:endParaRPr sz="8000"/>
          </a:p>
        </p:txBody>
      </p:sp>
      <p:sp>
        <p:nvSpPr>
          <p:cNvPr id="3" name="object 3"/>
          <p:cNvSpPr/>
          <p:nvPr/>
        </p:nvSpPr>
        <p:spPr>
          <a:xfrm>
            <a:off x="381000" y="1968500"/>
            <a:ext cx="7823200" cy="535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11500" y="7411719"/>
            <a:ext cx="3759835" cy="1101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14300">
              <a:lnSpc>
                <a:spcPts val="4300"/>
              </a:lnSpc>
            </a:pPr>
            <a:r>
              <a:rPr sz="3600" i="1" spc="-5" dirty="0">
                <a:latin typeface="Arial"/>
                <a:cs typeface="Arial"/>
              </a:rPr>
              <a:t>D </a:t>
            </a:r>
            <a:r>
              <a:rPr sz="3600" dirty="0">
                <a:latin typeface="Arial"/>
                <a:cs typeface="Arial"/>
              </a:rPr>
              <a:t>sets of </a:t>
            </a:r>
            <a:r>
              <a:rPr sz="3600" spc="25" dirty="0">
                <a:latin typeface="Arial"/>
                <a:cs typeface="Arial"/>
              </a:rPr>
              <a:t>weights  </a:t>
            </a:r>
            <a:r>
              <a:rPr sz="3600" spc="-5" dirty="0">
                <a:latin typeface="Arial"/>
                <a:cs typeface="Arial"/>
              </a:rPr>
              <a:t>(also </a:t>
            </a:r>
            <a:r>
              <a:rPr sz="3600" spc="65" dirty="0">
                <a:latin typeface="Arial"/>
                <a:cs typeface="Arial"/>
              </a:rPr>
              <a:t>called</a:t>
            </a:r>
            <a:r>
              <a:rPr sz="3600" spc="-6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filters)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00620" y="7294364"/>
            <a:ext cx="3188335" cy="0"/>
          </a:xfrm>
          <a:custGeom>
            <a:avLst/>
            <a:gdLst/>
            <a:ahLst/>
            <a:cxnLst/>
            <a:rect l="l" t="t" r="r" b="b"/>
            <a:pathLst>
              <a:path w="3188334">
                <a:moveTo>
                  <a:pt x="0" y="0"/>
                </a:moveTo>
                <a:lnTo>
                  <a:pt x="12699" y="0"/>
                </a:lnTo>
                <a:lnTo>
                  <a:pt x="3175306" y="0"/>
                </a:lnTo>
                <a:lnTo>
                  <a:pt x="3188006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75926" y="723340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91400" y="723340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60960"/>
                </a:lnTo>
                <a:lnTo>
                  <a:pt x="121920" y="121920"/>
                </a:lnTo>
                <a:lnTo>
                  <a:pt x="121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04800" y="9252204"/>
            <a:ext cx="326707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i="1" spc="-10" dirty="0">
                <a:latin typeface="Arial"/>
                <a:cs typeface="Arial"/>
              </a:rPr>
              <a:t>Figure: </a:t>
            </a:r>
            <a:r>
              <a:rPr sz="2400" i="1" spc="10" dirty="0">
                <a:latin typeface="Arial"/>
                <a:cs typeface="Arial"/>
              </a:rPr>
              <a:t>Andrej</a:t>
            </a:r>
            <a:r>
              <a:rPr sz="2400" i="1" spc="-30" dirty="0">
                <a:latin typeface="Arial"/>
                <a:cs typeface="Arial"/>
              </a:rPr>
              <a:t> </a:t>
            </a:r>
            <a:r>
              <a:rPr sz="2400" i="1" spc="15" dirty="0">
                <a:latin typeface="Arial"/>
                <a:cs typeface="Arial"/>
              </a:rPr>
              <a:t>Karpathy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3100" y="254000"/>
            <a:ext cx="6576059" cy="1219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spc="-5" dirty="0"/>
              <a:t>3D</a:t>
            </a:r>
            <a:r>
              <a:rPr sz="8000" spc="-90" dirty="0"/>
              <a:t> </a:t>
            </a:r>
            <a:r>
              <a:rPr sz="8000" spc="40" dirty="0"/>
              <a:t>Activations</a:t>
            </a:r>
            <a:endParaRPr sz="8000"/>
          </a:p>
        </p:txBody>
      </p:sp>
      <p:sp>
        <p:nvSpPr>
          <p:cNvPr id="3" name="object 3"/>
          <p:cNvSpPr/>
          <p:nvPr/>
        </p:nvSpPr>
        <p:spPr>
          <a:xfrm>
            <a:off x="381000" y="1968500"/>
            <a:ext cx="7823200" cy="535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636000" y="1887220"/>
            <a:ext cx="2616200" cy="2166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32410">
              <a:lnSpc>
                <a:spcPts val="4300"/>
              </a:lnSpc>
            </a:pPr>
            <a:r>
              <a:rPr sz="3600" spc="-50" dirty="0">
                <a:latin typeface="Arial"/>
                <a:cs typeface="Arial"/>
              </a:rPr>
              <a:t>With</a:t>
            </a:r>
            <a:r>
              <a:rPr sz="3600" spc="-85" dirty="0">
                <a:latin typeface="Arial"/>
                <a:cs typeface="Arial"/>
              </a:rPr>
              <a:t> </a:t>
            </a:r>
            <a:r>
              <a:rPr sz="3600" spc="30" dirty="0">
                <a:latin typeface="Arial"/>
                <a:cs typeface="Arial"/>
              </a:rPr>
              <a:t>weight  </a:t>
            </a:r>
            <a:r>
              <a:rPr sz="3600" spc="20" dirty="0">
                <a:latin typeface="Arial"/>
                <a:cs typeface="Arial"/>
              </a:rPr>
              <a:t>sharing,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ts val="4150"/>
              </a:lnSpc>
            </a:pPr>
            <a:r>
              <a:rPr sz="3600" spc="-5" dirty="0">
                <a:latin typeface="Arial"/>
                <a:cs typeface="Arial"/>
              </a:rPr>
              <a:t>this is</a:t>
            </a:r>
            <a:r>
              <a:rPr sz="3600" spc="-60" dirty="0">
                <a:latin typeface="Arial"/>
                <a:cs typeface="Arial"/>
              </a:rPr>
              <a:t> </a:t>
            </a:r>
            <a:r>
              <a:rPr sz="3600" spc="65" dirty="0">
                <a:latin typeface="Arial"/>
                <a:cs typeface="Arial"/>
              </a:rPr>
              <a:t>called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ts val="4310"/>
              </a:lnSpc>
            </a:pPr>
            <a:r>
              <a:rPr sz="3600" b="1" spc="-5" dirty="0">
                <a:latin typeface="Arial"/>
                <a:cs typeface="Arial"/>
              </a:rPr>
              <a:t>convolution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11500" y="7411719"/>
            <a:ext cx="3759835" cy="1101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14300">
              <a:lnSpc>
                <a:spcPts val="4300"/>
              </a:lnSpc>
            </a:pPr>
            <a:r>
              <a:rPr sz="3600" i="1" spc="-5" dirty="0">
                <a:latin typeface="Arial"/>
                <a:cs typeface="Arial"/>
              </a:rPr>
              <a:t>D </a:t>
            </a:r>
            <a:r>
              <a:rPr sz="3600" dirty="0">
                <a:latin typeface="Arial"/>
                <a:cs typeface="Arial"/>
              </a:rPr>
              <a:t>sets of </a:t>
            </a:r>
            <a:r>
              <a:rPr sz="3600" spc="25" dirty="0">
                <a:latin typeface="Arial"/>
                <a:cs typeface="Arial"/>
              </a:rPr>
              <a:t>weights  </a:t>
            </a:r>
            <a:r>
              <a:rPr sz="3600" spc="-5" dirty="0">
                <a:latin typeface="Arial"/>
                <a:cs typeface="Arial"/>
              </a:rPr>
              <a:t>(also </a:t>
            </a:r>
            <a:r>
              <a:rPr sz="3600" spc="65" dirty="0">
                <a:latin typeface="Arial"/>
                <a:cs typeface="Arial"/>
              </a:rPr>
              <a:t>called</a:t>
            </a:r>
            <a:r>
              <a:rPr sz="3600" spc="-6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filters)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00620" y="7294364"/>
            <a:ext cx="3188335" cy="0"/>
          </a:xfrm>
          <a:custGeom>
            <a:avLst/>
            <a:gdLst/>
            <a:ahLst/>
            <a:cxnLst/>
            <a:rect l="l" t="t" r="r" b="b"/>
            <a:pathLst>
              <a:path w="3188334">
                <a:moveTo>
                  <a:pt x="0" y="0"/>
                </a:moveTo>
                <a:lnTo>
                  <a:pt x="12699" y="0"/>
                </a:lnTo>
                <a:lnTo>
                  <a:pt x="3175306" y="0"/>
                </a:lnTo>
                <a:lnTo>
                  <a:pt x="3188006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75926" y="723340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91400" y="723340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60960"/>
                </a:lnTo>
                <a:lnTo>
                  <a:pt x="121920" y="121920"/>
                </a:lnTo>
                <a:lnTo>
                  <a:pt x="121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04800" y="9252204"/>
            <a:ext cx="326707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i="1" spc="-10" dirty="0">
                <a:latin typeface="Arial"/>
                <a:cs typeface="Arial"/>
              </a:rPr>
              <a:t>Figure: </a:t>
            </a:r>
            <a:r>
              <a:rPr sz="2400" i="1" spc="10" dirty="0">
                <a:latin typeface="Arial"/>
                <a:cs typeface="Arial"/>
              </a:rPr>
              <a:t>Andrej</a:t>
            </a:r>
            <a:r>
              <a:rPr sz="2400" i="1" spc="-30" dirty="0">
                <a:latin typeface="Arial"/>
                <a:cs typeface="Arial"/>
              </a:rPr>
              <a:t> </a:t>
            </a:r>
            <a:r>
              <a:rPr sz="2400" i="1" spc="15" dirty="0">
                <a:latin typeface="Arial"/>
                <a:cs typeface="Arial"/>
              </a:rPr>
              <a:t>Karpathy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3100" y="254000"/>
            <a:ext cx="6576059" cy="1219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spc="-5" dirty="0"/>
              <a:t>3D</a:t>
            </a:r>
            <a:r>
              <a:rPr sz="8000" spc="-90" dirty="0"/>
              <a:t> </a:t>
            </a:r>
            <a:r>
              <a:rPr sz="8000" spc="40" dirty="0"/>
              <a:t>Activations</a:t>
            </a:r>
            <a:endParaRPr sz="8000"/>
          </a:p>
        </p:txBody>
      </p:sp>
      <p:sp>
        <p:nvSpPr>
          <p:cNvPr id="3" name="object 3"/>
          <p:cNvSpPr/>
          <p:nvPr/>
        </p:nvSpPr>
        <p:spPr>
          <a:xfrm>
            <a:off x="381000" y="1968500"/>
            <a:ext cx="7823200" cy="535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636000" y="1887220"/>
            <a:ext cx="2616200" cy="2166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32410">
              <a:lnSpc>
                <a:spcPts val="4300"/>
              </a:lnSpc>
            </a:pPr>
            <a:r>
              <a:rPr sz="3600" spc="-50" dirty="0">
                <a:latin typeface="Arial"/>
                <a:cs typeface="Arial"/>
              </a:rPr>
              <a:t>With</a:t>
            </a:r>
            <a:r>
              <a:rPr sz="3600" spc="-85" dirty="0">
                <a:latin typeface="Arial"/>
                <a:cs typeface="Arial"/>
              </a:rPr>
              <a:t> </a:t>
            </a:r>
            <a:r>
              <a:rPr sz="3600" spc="30" dirty="0">
                <a:latin typeface="Arial"/>
                <a:cs typeface="Arial"/>
              </a:rPr>
              <a:t>weight  </a:t>
            </a:r>
            <a:r>
              <a:rPr sz="3600" spc="20" dirty="0">
                <a:latin typeface="Arial"/>
                <a:cs typeface="Arial"/>
              </a:rPr>
              <a:t>sharing,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ts val="4150"/>
              </a:lnSpc>
            </a:pPr>
            <a:r>
              <a:rPr sz="3600" spc="-5" dirty="0">
                <a:latin typeface="Arial"/>
                <a:cs typeface="Arial"/>
              </a:rPr>
              <a:t>this is</a:t>
            </a:r>
            <a:r>
              <a:rPr sz="3600" spc="-60" dirty="0">
                <a:latin typeface="Arial"/>
                <a:cs typeface="Arial"/>
              </a:rPr>
              <a:t> </a:t>
            </a:r>
            <a:r>
              <a:rPr sz="3600" spc="65" dirty="0">
                <a:latin typeface="Arial"/>
                <a:cs typeface="Arial"/>
              </a:rPr>
              <a:t>called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ts val="4310"/>
              </a:lnSpc>
            </a:pPr>
            <a:r>
              <a:rPr sz="3600" b="1" spc="-5" dirty="0">
                <a:latin typeface="Arial"/>
                <a:cs typeface="Arial"/>
              </a:rPr>
              <a:t>convolution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24900" y="5163820"/>
            <a:ext cx="3507104" cy="273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87680">
              <a:lnSpc>
                <a:spcPts val="4300"/>
              </a:lnSpc>
            </a:pPr>
            <a:r>
              <a:rPr sz="3600" spc="-30" dirty="0">
                <a:latin typeface="Arial"/>
                <a:cs typeface="Arial"/>
              </a:rPr>
              <a:t>Without</a:t>
            </a:r>
            <a:r>
              <a:rPr sz="3600" spc="-75" dirty="0">
                <a:latin typeface="Arial"/>
                <a:cs typeface="Arial"/>
              </a:rPr>
              <a:t> </a:t>
            </a:r>
            <a:r>
              <a:rPr sz="3600" spc="30" dirty="0">
                <a:latin typeface="Arial"/>
                <a:cs typeface="Arial"/>
              </a:rPr>
              <a:t>weight  </a:t>
            </a:r>
            <a:r>
              <a:rPr sz="3600" spc="20" dirty="0">
                <a:latin typeface="Arial"/>
                <a:cs typeface="Arial"/>
              </a:rPr>
              <a:t>sharing,</a:t>
            </a:r>
            <a:endParaRPr sz="3600">
              <a:latin typeface="Arial"/>
              <a:cs typeface="Arial"/>
            </a:endParaRPr>
          </a:p>
          <a:p>
            <a:pPr marL="12700" marR="5080">
              <a:lnSpc>
                <a:spcPts val="4300"/>
              </a:lnSpc>
            </a:pPr>
            <a:r>
              <a:rPr sz="3600" spc="-5" dirty="0">
                <a:latin typeface="Arial"/>
                <a:cs typeface="Arial"/>
              </a:rPr>
              <a:t>this is </a:t>
            </a:r>
            <a:r>
              <a:rPr sz="3600" spc="65" dirty="0">
                <a:latin typeface="Arial"/>
                <a:cs typeface="Arial"/>
              </a:rPr>
              <a:t>called </a:t>
            </a:r>
            <a:r>
              <a:rPr sz="3600" spc="-5" dirty="0">
                <a:latin typeface="Arial"/>
                <a:cs typeface="Arial"/>
              </a:rPr>
              <a:t>a  </a:t>
            </a:r>
            <a:r>
              <a:rPr sz="3600" b="1" dirty="0">
                <a:latin typeface="Arial"/>
                <a:cs typeface="Arial"/>
              </a:rPr>
              <a:t>locally  </a:t>
            </a:r>
            <a:r>
              <a:rPr sz="3600" b="1" spc="-5" dirty="0">
                <a:latin typeface="Arial"/>
                <a:cs typeface="Arial"/>
              </a:rPr>
              <a:t>connected</a:t>
            </a:r>
            <a:r>
              <a:rPr sz="3600" b="1" spc="-5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layer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11500" y="7411719"/>
            <a:ext cx="3759835" cy="1101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14300">
              <a:lnSpc>
                <a:spcPts val="4300"/>
              </a:lnSpc>
            </a:pPr>
            <a:r>
              <a:rPr sz="3600" i="1" spc="-5" dirty="0">
                <a:latin typeface="Arial"/>
                <a:cs typeface="Arial"/>
              </a:rPr>
              <a:t>D </a:t>
            </a:r>
            <a:r>
              <a:rPr sz="3600" dirty="0">
                <a:latin typeface="Arial"/>
                <a:cs typeface="Arial"/>
              </a:rPr>
              <a:t>sets of </a:t>
            </a:r>
            <a:r>
              <a:rPr sz="3600" spc="25" dirty="0">
                <a:latin typeface="Arial"/>
                <a:cs typeface="Arial"/>
              </a:rPr>
              <a:t>weights  </a:t>
            </a:r>
            <a:r>
              <a:rPr sz="3600" spc="-5" dirty="0">
                <a:latin typeface="Arial"/>
                <a:cs typeface="Arial"/>
              </a:rPr>
              <a:t>(also </a:t>
            </a:r>
            <a:r>
              <a:rPr sz="3600" spc="65" dirty="0">
                <a:latin typeface="Arial"/>
                <a:cs typeface="Arial"/>
              </a:rPr>
              <a:t>called</a:t>
            </a:r>
            <a:r>
              <a:rPr sz="3600" spc="-6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filters)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00620" y="7294364"/>
            <a:ext cx="3188335" cy="0"/>
          </a:xfrm>
          <a:custGeom>
            <a:avLst/>
            <a:gdLst/>
            <a:ahLst/>
            <a:cxnLst/>
            <a:rect l="l" t="t" r="r" b="b"/>
            <a:pathLst>
              <a:path w="3188334">
                <a:moveTo>
                  <a:pt x="0" y="0"/>
                </a:moveTo>
                <a:lnTo>
                  <a:pt x="12699" y="0"/>
                </a:lnTo>
                <a:lnTo>
                  <a:pt x="3175306" y="0"/>
                </a:lnTo>
                <a:lnTo>
                  <a:pt x="3188006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75926" y="723340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91400" y="723340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60960"/>
                </a:lnTo>
                <a:lnTo>
                  <a:pt x="121920" y="121920"/>
                </a:lnTo>
                <a:lnTo>
                  <a:pt x="121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04800" y="9252204"/>
            <a:ext cx="326707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i="1" spc="-10" dirty="0">
                <a:latin typeface="Arial"/>
                <a:cs typeface="Arial"/>
              </a:rPr>
              <a:t>Figure: </a:t>
            </a:r>
            <a:r>
              <a:rPr sz="2400" i="1" spc="10" dirty="0">
                <a:latin typeface="Arial"/>
                <a:cs typeface="Arial"/>
              </a:rPr>
              <a:t>Andrej</a:t>
            </a:r>
            <a:r>
              <a:rPr sz="2400" i="1" spc="-30" dirty="0">
                <a:latin typeface="Arial"/>
                <a:cs typeface="Arial"/>
              </a:rPr>
              <a:t> </a:t>
            </a:r>
            <a:r>
              <a:rPr sz="2400" i="1" spc="15" dirty="0">
                <a:latin typeface="Arial"/>
                <a:cs typeface="Arial"/>
              </a:rPr>
              <a:t>Karpathy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3100" y="254000"/>
            <a:ext cx="6576059" cy="1262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spc="-5" dirty="0"/>
              <a:t>3D</a:t>
            </a:r>
            <a:r>
              <a:rPr sz="8000" spc="-90" dirty="0"/>
              <a:t> </a:t>
            </a:r>
            <a:r>
              <a:rPr sz="8000" spc="40" dirty="0"/>
              <a:t>Activations</a:t>
            </a:r>
            <a:endParaRPr sz="8000"/>
          </a:p>
        </p:txBody>
      </p:sp>
      <p:sp>
        <p:nvSpPr>
          <p:cNvPr id="3" name="object 3"/>
          <p:cNvSpPr/>
          <p:nvPr/>
        </p:nvSpPr>
        <p:spPr>
          <a:xfrm>
            <a:off x="584200" y="3124200"/>
            <a:ext cx="6502400" cy="3441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64300" y="2306320"/>
            <a:ext cx="6226810" cy="4263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74750">
              <a:lnSpc>
                <a:spcPts val="4300"/>
              </a:lnSpc>
            </a:pPr>
            <a:r>
              <a:rPr sz="3600" spc="-5" dirty="0">
                <a:latin typeface="Arial"/>
                <a:cs typeface="Arial"/>
              </a:rPr>
              <a:t>One set of </a:t>
            </a:r>
            <a:r>
              <a:rPr sz="3600" spc="25" dirty="0">
                <a:latin typeface="Arial"/>
                <a:cs typeface="Arial"/>
              </a:rPr>
              <a:t>weights</a:t>
            </a:r>
            <a:r>
              <a:rPr sz="3600" spc="-5" dirty="0">
                <a:latin typeface="Arial"/>
                <a:cs typeface="Arial"/>
              </a:rPr>
              <a:t> </a:t>
            </a:r>
            <a:r>
              <a:rPr sz="3600" spc="35" dirty="0">
                <a:latin typeface="Arial"/>
                <a:cs typeface="Arial"/>
              </a:rPr>
              <a:t>gives  </a:t>
            </a:r>
            <a:r>
              <a:rPr sz="3600" spc="-5" dirty="0">
                <a:latin typeface="Arial"/>
                <a:cs typeface="Arial"/>
              </a:rPr>
              <a:t>one </a:t>
            </a:r>
            <a:r>
              <a:rPr sz="3600" spc="40" dirty="0">
                <a:latin typeface="Arial"/>
                <a:cs typeface="Arial"/>
              </a:rPr>
              <a:t>slice </a:t>
            </a:r>
            <a:r>
              <a:rPr sz="3600" spc="-5" dirty="0">
                <a:latin typeface="Arial"/>
                <a:cs typeface="Arial"/>
              </a:rPr>
              <a:t>in </a:t>
            </a:r>
            <a:r>
              <a:rPr sz="3600" dirty="0">
                <a:latin typeface="Arial"/>
                <a:cs typeface="Arial"/>
              </a:rPr>
              <a:t>the</a:t>
            </a:r>
            <a:r>
              <a:rPr sz="3600" spc="-95" dirty="0">
                <a:latin typeface="Arial"/>
                <a:cs typeface="Arial"/>
              </a:rPr>
              <a:t> </a:t>
            </a:r>
            <a:r>
              <a:rPr sz="3600" spc="30" dirty="0">
                <a:latin typeface="Arial"/>
                <a:cs typeface="Arial"/>
              </a:rPr>
              <a:t>output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00">
              <a:latin typeface="Times New Roman"/>
              <a:cs typeface="Times New Roman"/>
            </a:endParaRPr>
          </a:p>
          <a:p>
            <a:pPr marL="38100" marR="5080">
              <a:lnSpc>
                <a:spcPts val="4300"/>
              </a:lnSpc>
            </a:pPr>
            <a:r>
              <a:rPr sz="3600" spc="-300" dirty="0">
                <a:latin typeface="Arial"/>
                <a:cs typeface="Arial"/>
              </a:rPr>
              <a:t>To </a:t>
            </a:r>
            <a:r>
              <a:rPr sz="3600" spc="65" dirty="0">
                <a:latin typeface="Arial"/>
                <a:cs typeface="Arial"/>
              </a:rPr>
              <a:t>get </a:t>
            </a:r>
            <a:r>
              <a:rPr sz="3600" spc="-5" dirty="0">
                <a:latin typeface="Arial"/>
                <a:cs typeface="Arial"/>
              </a:rPr>
              <a:t>a 3D </a:t>
            </a:r>
            <a:r>
              <a:rPr sz="3600" spc="30" dirty="0">
                <a:latin typeface="Arial"/>
                <a:cs typeface="Arial"/>
              </a:rPr>
              <a:t>output </a:t>
            </a:r>
            <a:r>
              <a:rPr sz="3600" dirty="0">
                <a:latin typeface="Arial"/>
                <a:cs typeface="Arial"/>
              </a:rPr>
              <a:t>of </a:t>
            </a:r>
            <a:r>
              <a:rPr sz="3600" spc="75" dirty="0">
                <a:latin typeface="Arial"/>
                <a:cs typeface="Arial"/>
              </a:rPr>
              <a:t>depth </a:t>
            </a:r>
            <a:r>
              <a:rPr sz="3600" i="1" dirty="0">
                <a:latin typeface="Arial"/>
                <a:cs typeface="Arial"/>
              </a:rPr>
              <a:t>D</a:t>
            </a:r>
            <a:r>
              <a:rPr sz="3600" dirty="0">
                <a:latin typeface="Arial"/>
                <a:cs typeface="Arial"/>
              </a:rPr>
              <a:t>,  </a:t>
            </a:r>
            <a:r>
              <a:rPr sz="3600" spc="-5" dirty="0">
                <a:latin typeface="Arial"/>
                <a:cs typeface="Arial"/>
              </a:rPr>
              <a:t>use </a:t>
            </a:r>
            <a:r>
              <a:rPr sz="3600" i="1" spc="-5" dirty="0">
                <a:latin typeface="Arial"/>
                <a:cs typeface="Arial"/>
              </a:rPr>
              <a:t>D </a:t>
            </a:r>
            <a:r>
              <a:rPr sz="3600" spc="5" dirty="0">
                <a:latin typeface="Arial"/>
                <a:cs typeface="Arial"/>
              </a:rPr>
              <a:t>different</a:t>
            </a:r>
            <a:r>
              <a:rPr sz="3600" spc="-5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filters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50">
              <a:latin typeface="Times New Roman"/>
              <a:cs typeface="Times New Roman"/>
            </a:endParaRPr>
          </a:p>
          <a:p>
            <a:pPr marL="38100" marR="869315">
              <a:lnSpc>
                <a:spcPts val="4300"/>
              </a:lnSpc>
            </a:pPr>
            <a:r>
              <a:rPr sz="3600" dirty="0">
                <a:latin typeface="Arial"/>
                <a:cs typeface="Arial"/>
              </a:rPr>
              <a:t>In </a:t>
            </a:r>
            <a:r>
              <a:rPr sz="3600" spc="65" dirty="0">
                <a:latin typeface="Arial"/>
                <a:cs typeface="Arial"/>
              </a:rPr>
              <a:t>practice, </a:t>
            </a:r>
            <a:r>
              <a:rPr sz="3600" spc="-5" dirty="0">
                <a:latin typeface="Arial"/>
                <a:cs typeface="Arial"/>
              </a:rPr>
              <a:t>ConvNets</a:t>
            </a:r>
            <a:r>
              <a:rPr sz="3600" spc="-10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use  many </a:t>
            </a:r>
            <a:r>
              <a:rPr sz="3600" dirty="0">
                <a:latin typeface="Arial"/>
                <a:cs typeface="Arial"/>
              </a:rPr>
              <a:t>filters </a:t>
            </a:r>
            <a:r>
              <a:rPr sz="3600" spc="65" dirty="0">
                <a:latin typeface="Arial"/>
                <a:cs typeface="Arial"/>
              </a:rPr>
              <a:t>(~64 </a:t>
            </a:r>
            <a:r>
              <a:rPr sz="3600" dirty="0">
                <a:latin typeface="Arial"/>
                <a:cs typeface="Arial"/>
              </a:rPr>
              <a:t>to</a:t>
            </a:r>
            <a:r>
              <a:rPr sz="3600" spc="-11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1024)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1800" y="6916379"/>
            <a:ext cx="1073150" cy="8870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00">
              <a:lnSpc>
                <a:spcPct val="101200"/>
              </a:lnSpc>
            </a:pPr>
            <a:r>
              <a:rPr sz="2800" spc="25" dirty="0">
                <a:latin typeface="Arial"/>
                <a:cs typeface="Arial"/>
              </a:rPr>
              <a:t>(input  </a:t>
            </a:r>
            <a:r>
              <a:rPr sz="2800" spc="50" dirty="0">
                <a:latin typeface="Arial"/>
                <a:cs typeface="Arial"/>
              </a:rPr>
              <a:t>depth)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6619" y="6667500"/>
            <a:ext cx="137160" cy="0"/>
          </a:xfrm>
          <a:custGeom>
            <a:avLst/>
            <a:gdLst/>
            <a:ahLst/>
            <a:cxnLst/>
            <a:rect l="l" t="t" r="r" b="b"/>
            <a:pathLst>
              <a:path w="137159">
                <a:moveTo>
                  <a:pt x="0" y="0"/>
                </a:moveTo>
                <a:lnTo>
                  <a:pt x="12700" y="0"/>
                </a:lnTo>
                <a:lnTo>
                  <a:pt x="124460" y="0"/>
                </a:lnTo>
                <a:lnTo>
                  <a:pt x="13716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1080" y="660654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0" y="0"/>
                </a:moveTo>
                <a:lnTo>
                  <a:pt x="0" y="121919"/>
                </a:lnTo>
                <a:lnTo>
                  <a:pt x="121919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7400" y="660654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121919" y="0"/>
                </a:moveTo>
                <a:lnTo>
                  <a:pt x="0" y="60959"/>
                </a:lnTo>
                <a:lnTo>
                  <a:pt x="121919" y="121919"/>
                </a:lnTo>
                <a:lnTo>
                  <a:pt x="1219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87320" y="6667500"/>
            <a:ext cx="2224405" cy="0"/>
          </a:xfrm>
          <a:custGeom>
            <a:avLst/>
            <a:gdLst/>
            <a:ahLst/>
            <a:cxnLst/>
            <a:rect l="l" t="t" r="r" b="b"/>
            <a:pathLst>
              <a:path w="2224404">
                <a:moveTo>
                  <a:pt x="0" y="0"/>
                </a:moveTo>
                <a:lnTo>
                  <a:pt x="12700" y="0"/>
                </a:lnTo>
                <a:lnTo>
                  <a:pt x="2211349" y="0"/>
                </a:lnTo>
                <a:lnTo>
                  <a:pt x="222404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98669" y="660654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19"/>
                </a:lnTo>
                <a:lnTo>
                  <a:pt x="121920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78100" y="660654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121919" y="0"/>
                </a:moveTo>
                <a:lnTo>
                  <a:pt x="0" y="60959"/>
                </a:lnTo>
                <a:lnTo>
                  <a:pt x="121919" y="121919"/>
                </a:lnTo>
                <a:lnTo>
                  <a:pt x="1219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263900" y="6916379"/>
            <a:ext cx="1152525" cy="8870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800" marR="5080" indent="-38100">
              <a:lnSpc>
                <a:spcPct val="101200"/>
              </a:lnSpc>
            </a:pPr>
            <a:r>
              <a:rPr sz="2800" spc="20" dirty="0">
                <a:latin typeface="Arial"/>
                <a:cs typeface="Arial"/>
              </a:rPr>
              <a:t>(output  </a:t>
            </a:r>
            <a:r>
              <a:rPr sz="2800" spc="50" dirty="0">
                <a:latin typeface="Arial"/>
                <a:cs typeface="Arial"/>
              </a:rPr>
              <a:t>depth)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064420" y="2758501"/>
            <a:ext cx="146685" cy="334010"/>
          </a:xfrm>
          <a:custGeom>
            <a:avLst/>
            <a:gdLst/>
            <a:ahLst/>
            <a:cxnLst/>
            <a:rect l="l" t="t" r="r" b="b"/>
            <a:pathLst>
              <a:path w="146685" h="334010">
                <a:moveTo>
                  <a:pt x="0" y="166712"/>
                </a:moveTo>
                <a:lnTo>
                  <a:pt x="146330" y="166712"/>
                </a:lnTo>
              </a:path>
            </a:pathLst>
          </a:custGeom>
          <a:ln w="333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13704" y="3055797"/>
            <a:ext cx="111760" cy="136525"/>
          </a:xfrm>
          <a:custGeom>
            <a:avLst/>
            <a:gdLst/>
            <a:ahLst/>
            <a:cxnLst/>
            <a:rect l="l" t="t" r="r" b="b"/>
            <a:pathLst>
              <a:path w="111760" h="136525">
                <a:moveTo>
                  <a:pt x="0" y="0"/>
                </a:moveTo>
                <a:lnTo>
                  <a:pt x="6824" y="136140"/>
                </a:lnTo>
                <a:lnTo>
                  <a:pt x="111641" y="489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832100" y="2146300"/>
            <a:ext cx="2970530" cy="450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25" dirty="0">
                <a:latin typeface="Arial"/>
                <a:cs typeface="Arial"/>
              </a:rPr>
              <a:t>Output </a:t>
            </a:r>
            <a:r>
              <a:rPr sz="2800" dirty="0">
                <a:latin typeface="Arial"/>
                <a:cs typeface="Arial"/>
              </a:rPr>
              <a:t>of </a:t>
            </a:r>
            <a:r>
              <a:rPr sz="2800" spc="-5" dirty="0">
                <a:latin typeface="Arial"/>
                <a:cs typeface="Arial"/>
              </a:rPr>
              <a:t>one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filter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3100" y="254000"/>
            <a:ext cx="6576059" cy="1262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spc="-5" dirty="0"/>
              <a:t>3D</a:t>
            </a:r>
            <a:r>
              <a:rPr sz="8000" spc="-90" dirty="0"/>
              <a:t> </a:t>
            </a:r>
            <a:r>
              <a:rPr sz="8000" spc="40" dirty="0"/>
              <a:t>Activations</a:t>
            </a:r>
            <a:endParaRPr sz="8000"/>
          </a:p>
        </p:txBody>
      </p:sp>
      <p:sp>
        <p:nvSpPr>
          <p:cNvPr id="3" name="object 3"/>
          <p:cNvSpPr/>
          <p:nvPr/>
        </p:nvSpPr>
        <p:spPr>
          <a:xfrm>
            <a:off x="584200" y="3124200"/>
            <a:ext cx="6502400" cy="3441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64300" y="2306320"/>
            <a:ext cx="5056505" cy="1101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300"/>
              </a:lnSpc>
            </a:pPr>
            <a:r>
              <a:rPr sz="3600" spc="-5" dirty="0">
                <a:latin typeface="Arial"/>
                <a:cs typeface="Arial"/>
              </a:rPr>
              <a:t>One set of </a:t>
            </a:r>
            <a:r>
              <a:rPr sz="3600" spc="25" dirty="0">
                <a:latin typeface="Arial"/>
                <a:cs typeface="Arial"/>
              </a:rPr>
              <a:t>weights</a:t>
            </a:r>
            <a:r>
              <a:rPr sz="3600" spc="-5" dirty="0">
                <a:latin typeface="Arial"/>
                <a:cs typeface="Arial"/>
              </a:rPr>
              <a:t> </a:t>
            </a:r>
            <a:r>
              <a:rPr sz="3600" spc="35" dirty="0">
                <a:latin typeface="Arial"/>
                <a:cs typeface="Arial"/>
              </a:rPr>
              <a:t>gives  </a:t>
            </a:r>
            <a:r>
              <a:rPr sz="3600" spc="-5" dirty="0">
                <a:latin typeface="Arial"/>
                <a:cs typeface="Arial"/>
              </a:rPr>
              <a:t>one </a:t>
            </a:r>
            <a:r>
              <a:rPr sz="3600" spc="40" dirty="0">
                <a:latin typeface="Arial"/>
                <a:cs typeface="Arial"/>
              </a:rPr>
              <a:t>slice </a:t>
            </a:r>
            <a:r>
              <a:rPr sz="3600" spc="-5" dirty="0">
                <a:latin typeface="Arial"/>
                <a:cs typeface="Arial"/>
              </a:rPr>
              <a:t>in </a:t>
            </a:r>
            <a:r>
              <a:rPr sz="3600" dirty="0">
                <a:latin typeface="Arial"/>
                <a:cs typeface="Arial"/>
              </a:rPr>
              <a:t>the</a:t>
            </a:r>
            <a:r>
              <a:rPr sz="3600" spc="-95" dirty="0">
                <a:latin typeface="Arial"/>
                <a:cs typeface="Arial"/>
              </a:rPr>
              <a:t> </a:t>
            </a:r>
            <a:r>
              <a:rPr sz="3600" spc="30" dirty="0">
                <a:latin typeface="Arial"/>
                <a:cs typeface="Arial"/>
              </a:rPr>
              <a:t>output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1200" y="8331200"/>
            <a:ext cx="11171555" cy="1121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310"/>
              </a:lnSpc>
            </a:pPr>
            <a:r>
              <a:rPr sz="3600" spc="-5" dirty="0">
                <a:latin typeface="Arial"/>
                <a:cs typeface="Arial"/>
              </a:rPr>
              <a:t>All </a:t>
            </a:r>
            <a:r>
              <a:rPr sz="3600" spc="-20" dirty="0">
                <a:latin typeface="Arial"/>
                <a:cs typeface="Arial"/>
              </a:rPr>
              <a:t>together, </a:t>
            </a:r>
            <a:r>
              <a:rPr sz="3600" dirty="0">
                <a:latin typeface="Arial"/>
                <a:cs typeface="Arial"/>
              </a:rPr>
              <a:t>the </a:t>
            </a:r>
            <a:r>
              <a:rPr sz="3600" spc="25" dirty="0">
                <a:latin typeface="Arial"/>
                <a:cs typeface="Arial"/>
              </a:rPr>
              <a:t>weights </a:t>
            </a:r>
            <a:r>
              <a:rPr sz="3600" spc="-25" dirty="0">
                <a:latin typeface="Arial"/>
                <a:cs typeface="Arial"/>
              </a:rPr>
              <a:t>are </a:t>
            </a:r>
            <a:r>
              <a:rPr sz="3600" b="1" dirty="0">
                <a:latin typeface="Arial"/>
                <a:cs typeface="Arial"/>
              </a:rPr>
              <a:t>4</a:t>
            </a:r>
            <a:r>
              <a:rPr sz="3600" b="1" spc="20" dirty="0">
                <a:latin typeface="Arial"/>
                <a:cs typeface="Arial"/>
              </a:rPr>
              <a:t> </a:t>
            </a:r>
            <a:r>
              <a:rPr sz="3600" spc="15" dirty="0">
                <a:latin typeface="Arial"/>
                <a:cs typeface="Arial"/>
              </a:rPr>
              <a:t>dimensional: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ts val="4310"/>
              </a:lnSpc>
            </a:pPr>
            <a:r>
              <a:rPr sz="3600" spc="25" dirty="0">
                <a:latin typeface="Arial"/>
                <a:cs typeface="Arial"/>
              </a:rPr>
              <a:t>(output </a:t>
            </a:r>
            <a:r>
              <a:rPr sz="3600" spc="65" dirty="0">
                <a:latin typeface="Arial"/>
                <a:cs typeface="Arial"/>
              </a:rPr>
              <a:t>depth, </a:t>
            </a:r>
            <a:r>
              <a:rPr sz="3600" spc="35" dirty="0">
                <a:latin typeface="Arial"/>
                <a:cs typeface="Arial"/>
              </a:rPr>
              <a:t>input </a:t>
            </a:r>
            <a:r>
              <a:rPr sz="3600" spc="65" dirty="0">
                <a:latin typeface="Arial"/>
                <a:cs typeface="Arial"/>
              </a:rPr>
              <a:t>depth, </a:t>
            </a:r>
            <a:r>
              <a:rPr sz="3600" spc="5" dirty="0">
                <a:latin typeface="Arial"/>
                <a:cs typeface="Arial"/>
              </a:rPr>
              <a:t>kernel </a:t>
            </a:r>
            <a:r>
              <a:rPr sz="3600" spc="25" dirty="0">
                <a:latin typeface="Arial"/>
                <a:cs typeface="Arial"/>
              </a:rPr>
              <a:t>height, </a:t>
            </a:r>
            <a:r>
              <a:rPr sz="3600" spc="5" dirty="0">
                <a:latin typeface="Arial"/>
                <a:cs typeface="Arial"/>
              </a:rPr>
              <a:t>kernel</a:t>
            </a:r>
            <a:r>
              <a:rPr sz="3600" spc="-175" dirty="0">
                <a:latin typeface="Arial"/>
                <a:cs typeface="Arial"/>
              </a:rPr>
              <a:t> </a:t>
            </a:r>
            <a:r>
              <a:rPr sz="3600" spc="30" dirty="0">
                <a:latin typeface="Arial"/>
                <a:cs typeface="Arial"/>
              </a:rPr>
              <a:t>width)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88710" marR="5080">
              <a:lnSpc>
                <a:spcPts val="4300"/>
              </a:lnSpc>
            </a:pPr>
            <a:r>
              <a:rPr spc="-300" dirty="0"/>
              <a:t>To </a:t>
            </a:r>
            <a:r>
              <a:rPr spc="65" dirty="0"/>
              <a:t>get </a:t>
            </a:r>
            <a:r>
              <a:rPr spc="-5" dirty="0"/>
              <a:t>a 3D </a:t>
            </a:r>
            <a:r>
              <a:rPr spc="30" dirty="0"/>
              <a:t>output </a:t>
            </a:r>
            <a:r>
              <a:rPr dirty="0"/>
              <a:t>of </a:t>
            </a:r>
            <a:r>
              <a:rPr spc="75" dirty="0"/>
              <a:t>depth </a:t>
            </a:r>
            <a:r>
              <a:rPr i="1" dirty="0">
                <a:latin typeface="Arial"/>
                <a:cs typeface="Arial"/>
              </a:rPr>
              <a:t>D</a:t>
            </a:r>
            <a:r>
              <a:rPr dirty="0"/>
              <a:t>,  </a:t>
            </a:r>
            <a:r>
              <a:rPr spc="-5" dirty="0"/>
              <a:t>use </a:t>
            </a:r>
            <a:r>
              <a:rPr i="1" spc="-5" dirty="0">
                <a:latin typeface="Arial"/>
                <a:cs typeface="Arial"/>
              </a:rPr>
              <a:t>D </a:t>
            </a:r>
            <a:r>
              <a:rPr spc="5" dirty="0"/>
              <a:t>different</a:t>
            </a:r>
            <a:r>
              <a:rPr spc="-50" dirty="0"/>
              <a:t> </a:t>
            </a:r>
            <a:r>
              <a:rPr dirty="0"/>
              <a:t>filters</a:t>
            </a:r>
          </a:p>
          <a:p>
            <a:pPr marL="6176010">
              <a:lnSpc>
                <a:spcPct val="100000"/>
              </a:lnSpc>
              <a:spcBef>
                <a:spcPts val="45"/>
              </a:spcBef>
            </a:pPr>
            <a:endParaRPr sz="3350">
              <a:latin typeface="Times New Roman"/>
              <a:cs typeface="Times New Roman"/>
            </a:endParaRPr>
          </a:p>
          <a:p>
            <a:pPr marL="6188710" marR="869315">
              <a:lnSpc>
                <a:spcPts val="4300"/>
              </a:lnSpc>
            </a:pPr>
            <a:r>
              <a:rPr dirty="0"/>
              <a:t>In </a:t>
            </a:r>
            <a:r>
              <a:rPr spc="65" dirty="0"/>
              <a:t>practice, </a:t>
            </a:r>
            <a:r>
              <a:rPr spc="-5" dirty="0"/>
              <a:t>ConvNets</a:t>
            </a:r>
            <a:r>
              <a:rPr spc="-100" dirty="0"/>
              <a:t> </a:t>
            </a:r>
            <a:r>
              <a:rPr spc="-5" dirty="0"/>
              <a:t>use  many </a:t>
            </a:r>
            <a:r>
              <a:rPr dirty="0"/>
              <a:t>filters </a:t>
            </a:r>
            <a:r>
              <a:rPr spc="65" dirty="0"/>
              <a:t>(~64 </a:t>
            </a:r>
            <a:r>
              <a:rPr dirty="0"/>
              <a:t>to</a:t>
            </a:r>
            <a:r>
              <a:rPr spc="-110" dirty="0"/>
              <a:t> </a:t>
            </a:r>
            <a:r>
              <a:rPr spc="-5" dirty="0"/>
              <a:t>1024)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31800" y="6916379"/>
            <a:ext cx="1073150" cy="8870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00">
              <a:lnSpc>
                <a:spcPct val="101200"/>
              </a:lnSpc>
            </a:pPr>
            <a:r>
              <a:rPr sz="2800" spc="25" dirty="0">
                <a:latin typeface="Arial"/>
                <a:cs typeface="Arial"/>
              </a:rPr>
              <a:t>(input  </a:t>
            </a:r>
            <a:r>
              <a:rPr sz="2800" spc="50" dirty="0">
                <a:latin typeface="Arial"/>
                <a:cs typeface="Arial"/>
              </a:rPr>
              <a:t>depth)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96619" y="6667500"/>
            <a:ext cx="137160" cy="0"/>
          </a:xfrm>
          <a:custGeom>
            <a:avLst/>
            <a:gdLst/>
            <a:ahLst/>
            <a:cxnLst/>
            <a:rect l="l" t="t" r="r" b="b"/>
            <a:pathLst>
              <a:path w="137159">
                <a:moveTo>
                  <a:pt x="0" y="0"/>
                </a:moveTo>
                <a:lnTo>
                  <a:pt x="12700" y="0"/>
                </a:lnTo>
                <a:lnTo>
                  <a:pt x="124460" y="0"/>
                </a:lnTo>
                <a:lnTo>
                  <a:pt x="13716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21080" y="660654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0" y="0"/>
                </a:moveTo>
                <a:lnTo>
                  <a:pt x="0" y="121919"/>
                </a:lnTo>
                <a:lnTo>
                  <a:pt x="121919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7400" y="660654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121919" y="0"/>
                </a:moveTo>
                <a:lnTo>
                  <a:pt x="0" y="60959"/>
                </a:lnTo>
                <a:lnTo>
                  <a:pt x="121919" y="121919"/>
                </a:lnTo>
                <a:lnTo>
                  <a:pt x="1219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87320" y="6667500"/>
            <a:ext cx="2224405" cy="0"/>
          </a:xfrm>
          <a:custGeom>
            <a:avLst/>
            <a:gdLst/>
            <a:ahLst/>
            <a:cxnLst/>
            <a:rect l="l" t="t" r="r" b="b"/>
            <a:pathLst>
              <a:path w="2224404">
                <a:moveTo>
                  <a:pt x="0" y="0"/>
                </a:moveTo>
                <a:lnTo>
                  <a:pt x="12700" y="0"/>
                </a:lnTo>
                <a:lnTo>
                  <a:pt x="2211349" y="0"/>
                </a:lnTo>
                <a:lnTo>
                  <a:pt x="222404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98669" y="660654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19"/>
                </a:lnTo>
                <a:lnTo>
                  <a:pt x="121920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78100" y="660654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121919" y="0"/>
                </a:moveTo>
                <a:lnTo>
                  <a:pt x="0" y="60959"/>
                </a:lnTo>
                <a:lnTo>
                  <a:pt x="121919" y="121919"/>
                </a:lnTo>
                <a:lnTo>
                  <a:pt x="1219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263900" y="6916379"/>
            <a:ext cx="1152525" cy="8870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800" marR="5080" indent="-38100">
              <a:lnSpc>
                <a:spcPct val="101200"/>
              </a:lnSpc>
            </a:pPr>
            <a:r>
              <a:rPr sz="2800" spc="20" dirty="0">
                <a:latin typeface="Arial"/>
                <a:cs typeface="Arial"/>
              </a:rPr>
              <a:t>(output  </a:t>
            </a:r>
            <a:r>
              <a:rPr sz="2800" spc="50" dirty="0">
                <a:latin typeface="Arial"/>
                <a:cs typeface="Arial"/>
              </a:rPr>
              <a:t>depth)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064420" y="2758501"/>
            <a:ext cx="146685" cy="334010"/>
          </a:xfrm>
          <a:custGeom>
            <a:avLst/>
            <a:gdLst/>
            <a:ahLst/>
            <a:cxnLst/>
            <a:rect l="l" t="t" r="r" b="b"/>
            <a:pathLst>
              <a:path w="146685" h="334010">
                <a:moveTo>
                  <a:pt x="0" y="166712"/>
                </a:moveTo>
                <a:lnTo>
                  <a:pt x="146330" y="166712"/>
                </a:lnTo>
              </a:path>
            </a:pathLst>
          </a:custGeom>
          <a:ln w="333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13704" y="3055797"/>
            <a:ext cx="111760" cy="136525"/>
          </a:xfrm>
          <a:custGeom>
            <a:avLst/>
            <a:gdLst/>
            <a:ahLst/>
            <a:cxnLst/>
            <a:rect l="l" t="t" r="r" b="b"/>
            <a:pathLst>
              <a:path w="111760" h="136525">
                <a:moveTo>
                  <a:pt x="0" y="0"/>
                </a:moveTo>
                <a:lnTo>
                  <a:pt x="6824" y="136140"/>
                </a:lnTo>
                <a:lnTo>
                  <a:pt x="111641" y="489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832100" y="2146300"/>
            <a:ext cx="2970530" cy="450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25" dirty="0">
                <a:latin typeface="Arial"/>
                <a:cs typeface="Arial"/>
              </a:rPr>
              <a:t>Output </a:t>
            </a:r>
            <a:r>
              <a:rPr sz="2800" dirty="0">
                <a:latin typeface="Arial"/>
                <a:cs typeface="Arial"/>
              </a:rPr>
              <a:t>of </a:t>
            </a:r>
            <a:r>
              <a:rPr sz="2800" spc="-5" dirty="0">
                <a:latin typeface="Arial"/>
                <a:cs typeface="Arial"/>
              </a:rPr>
              <a:t>one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filter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854700"/>
            <a:ext cx="13004800" cy="622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13100" y="254000"/>
            <a:ext cx="6576059" cy="1262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spc="-5" dirty="0"/>
              <a:t>3D</a:t>
            </a:r>
            <a:r>
              <a:rPr sz="8000" spc="-90" dirty="0"/>
              <a:t> </a:t>
            </a:r>
            <a:r>
              <a:rPr sz="8000" spc="40" dirty="0"/>
              <a:t>Activations</a:t>
            </a:r>
            <a:endParaRPr sz="8000"/>
          </a:p>
        </p:txBody>
      </p:sp>
      <p:sp>
        <p:nvSpPr>
          <p:cNvPr id="4" name="object 4"/>
          <p:cNvSpPr/>
          <p:nvPr/>
        </p:nvSpPr>
        <p:spPr>
          <a:xfrm>
            <a:off x="7351342" y="5493074"/>
            <a:ext cx="1409700" cy="1270000"/>
          </a:xfrm>
          <a:custGeom>
            <a:avLst/>
            <a:gdLst/>
            <a:ahLst/>
            <a:cxnLst/>
            <a:rect l="l" t="t" r="r" b="b"/>
            <a:pathLst>
              <a:path w="1409700" h="1270000">
                <a:moveTo>
                  <a:pt x="0" y="1269999"/>
                </a:moveTo>
                <a:lnTo>
                  <a:pt x="1409700" y="1269999"/>
                </a:lnTo>
                <a:lnTo>
                  <a:pt x="1409700" y="0"/>
                </a:lnTo>
                <a:lnTo>
                  <a:pt x="0" y="0"/>
                </a:lnTo>
                <a:lnTo>
                  <a:pt x="0" y="1269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21342" y="5328203"/>
            <a:ext cx="4384040" cy="1270000"/>
          </a:xfrm>
          <a:custGeom>
            <a:avLst/>
            <a:gdLst/>
            <a:ahLst/>
            <a:cxnLst/>
            <a:rect l="l" t="t" r="r" b="b"/>
            <a:pathLst>
              <a:path w="4384040" h="1270000">
                <a:moveTo>
                  <a:pt x="0" y="0"/>
                </a:moveTo>
                <a:lnTo>
                  <a:pt x="4383457" y="0"/>
                </a:lnTo>
                <a:lnTo>
                  <a:pt x="4383457" y="1269999"/>
                </a:lnTo>
                <a:lnTo>
                  <a:pt x="0" y="1269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13912" y="5493074"/>
            <a:ext cx="3937635" cy="1270000"/>
          </a:xfrm>
          <a:custGeom>
            <a:avLst/>
            <a:gdLst/>
            <a:ahLst/>
            <a:cxnLst/>
            <a:rect l="l" t="t" r="r" b="b"/>
            <a:pathLst>
              <a:path w="3937634" h="1270000">
                <a:moveTo>
                  <a:pt x="0" y="0"/>
                </a:moveTo>
                <a:lnTo>
                  <a:pt x="3937430" y="0"/>
                </a:lnTo>
                <a:lnTo>
                  <a:pt x="3937430" y="1269999"/>
                </a:lnTo>
                <a:lnTo>
                  <a:pt x="0" y="1269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5100" y="1752600"/>
            <a:ext cx="5295900" cy="381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19700" y="3365500"/>
            <a:ext cx="613092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30" dirty="0">
                <a:latin typeface="Arial"/>
                <a:cs typeface="Arial"/>
              </a:rPr>
              <a:t>Let’s </a:t>
            </a:r>
            <a:r>
              <a:rPr sz="3600" b="1" spc="-5" dirty="0">
                <a:latin typeface="Arial"/>
                <a:cs typeface="Arial"/>
              </a:rPr>
              <a:t>code this up in NumPy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167956" y="3897941"/>
            <a:ext cx="765810" cy="1433195"/>
          </a:xfrm>
          <a:custGeom>
            <a:avLst/>
            <a:gdLst/>
            <a:ahLst/>
            <a:cxnLst/>
            <a:rect l="l" t="t" r="r" b="b"/>
            <a:pathLst>
              <a:path w="765810" h="1433195">
                <a:moveTo>
                  <a:pt x="0" y="716466"/>
                </a:moveTo>
                <a:lnTo>
                  <a:pt x="765644" y="716466"/>
                </a:lnTo>
              </a:path>
            </a:pathLst>
          </a:custGeom>
          <a:ln w="1432932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79377" y="5258196"/>
            <a:ext cx="194945" cy="238760"/>
          </a:xfrm>
          <a:custGeom>
            <a:avLst/>
            <a:gdLst/>
            <a:ahLst/>
            <a:cxnLst/>
            <a:rect l="l" t="t" r="r" b="b"/>
            <a:pathLst>
              <a:path w="194944" h="238760">
                <a:moveTo>
                  <a:pt x="6457" y="0"/>
                </a:moveTo>
                <a:lnTo>
                  <a:pt x="0" y="238456"/>
                </a:lnTo>
                <a:lnTo>
                  <a:pt x="194640" y="100549"/>
                </a:lnTo>
                <a:lnTo>
                  <a:pt x="6457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854700"/>
            <a:ext cx="13004800" cy="622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0599" y="6497321"/>
            <a:ext cx="0" cy="1794510"/>
          </a:xfrm>
          <a:custGeom>
            <a:avLst/>
            <a:gdLst/>
            <a:ahLst/>
            <a:cxnLst/>
            <a:rect l="l" t="t" r="r" b="b"/>
            <a:pathLst>
              <a:path h="1794509">
                <a:moveTo>
                  <a:pt x="0" y="0"/>
                </a:moveTo>
                <a:lnTo>
                  <a:pt x="0" y="179446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9639" y="63881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60959" y="0"/>
                </a:moveTo>
                <a:lnTo>
                  <a:pt x="0" y="121919"/>
                </a:lnTo>
                <a:lnTo>
                  <a:pt x="121919" y="121919"/>
                </a:lnTo>
                <a:lnTo>
                  <a:pt x="609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13100" y="254000"/>
            <a:ext cx="6576059" cy="1262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spc="-5" dirty="0"/>
              <a:t>3D</a:t>
            </a:r>
            <a:r>
              <a:rPr sz="8000" spc="-90" dirty="0"/>
              <a:t> </a:t>
            </a:r>
            <a:r>
              <a:rPr sz="8000" spc="40" dirty="0"/>
              <a:t>Activations</a:t>
            </a:r>
            <a:endParaRPr sz="8000"/>
          </a:p>
        </p:txBody>
      </p:sp>
      <p:sp>
        <p:nvSpPr>
          <p:cNvPr id="6" name="object 6"/>
          <p:cNvSpPr/>
          <p:nvPr/>
        </p:nvSpPr>
        <p:spPr>
          <a:xfrm>
            <a:off x="7351342" y="5493074"/>
            <a:ext cx="1409700" cy="1270000"/>
          </a:xfrm>
          <a:custGeom>
            <a:avLst/>
            <a:gdLst/>
            <a:ahLst/>
            <a:cxnLst/>
            <a:rect l="l" t="t" r="r" b="b"/>
            <a:pathLst>
              <a:path w="1409700" h="1270000">
                <a:moveTo>
                  <a:pt x="0" y="1269999"/>
                </a:moveTo>
                <a:lnTo>
                  <a:pt x="1409700" y="1269999"/>
                </a:lnTo>
                <a:lnTo>
                  <a:pt x="1409700" y="0"/>
                </a:lnTo>
                <a:lnTo>
                  <a:pt x="0" y="0"/>
                </a:lnTo>
                <a:lnTo>
                  <a:pt x="0" y="1269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21342" y="5328203"/>
            <a:ext cx="4384040" cy="1270000"/>
          </a:xfrm>
          <a:custGeom>
            <a:avLst/>
            <a:gdLst/>
            <a:ahLst/>
            <a:cxnLst/>
            <a:rect l="l" t="t" r="r" b="b"/>
            <a:pathLst>
              <a:path w="4384040" h="1270000">
                <a:moveTo>
                  <a:pt x="0" y="0"/>
                </a:moveTo>
                <a:lnTo>
                  <a:pt x="4383457" y="0"/>
                </a:lnTo>
                <a:lnTo>
                  <a:pt x="4383457" y="1269999"/>
                </a:lnTo>
                <a:lnTo>
                  <a:pt x="0" y="1269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13912" y="5493074"/>
            <a:ext cx="3937635" cy="1270000"/>
          </a:xfrm>
          <a:custGeom>
            <a:avLst/>
            <a:gdLst/>
            <a:ahLst/>
            <a:cxnLst/>
            <a:rect l="l" t="t" r="r" b="b"/>
            <a:pathLst>
              <a:path w="3937634" h="1270000">
                <a:moveTo>
                  <a:pt x="0" y="0"/>
                </a:moveTo>
                <a:lnTo>
                  <a:pt x="3937430" y="0"/>
                </a:lnTo>
                <a:lnTo>
                  <a:pt x="3937430" y="1269999"/>
                </a:lnTo>
                <a:lnTo>
                  <a:pt x="0" y="1269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5100" y="1752600"/>
            <a:ext cx="5295900" cy="381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19700" y="3365500"/>
            <a:ext cx="613092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30" dirty="0">
                <a:latin typeface="Arial"/>
                <a:cs typeface="Arial"/>
              </a:rPr>
              <a:t>Let’s </a:t>
            </a:r>
            <a:r>
              <a:rPr sz="3600" b="1" spc="-5" dirty="0">
                <a:latin typeface="Arial"/>
                <a:cs typeface="Arial"/>
              </a:rPr>
              <a:t>code this up in NumPy</a:t>
            </a:r>
            <a:endParaRPr sz="3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67956" y="3897941"/>
            <a:ext cx="765810" cy="1433195"/>
          </a:xfrm>
          <a:custGeom>
            <a:avLst/>
            <a:gdLst/>
            <a:ahLst/>
            <a:cxnLst/>
            <a:rect l="l" t="t" r="r" b="b"/>
            <a:pathLst>
              <a:path w="765810" h="1433195">
                <a:moveTo>
                  <a:pt x="0" y="716466"/>
                </a:moveTo>
                <a:lnTo>
                  <a:pt x="765644" y="716466"/>
                </a:lnTo>
              </a:path>
            </a:pathLst>
          </a:custGeom>
          <a:ln w="1432932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79377" y="5258196"/>
            <a:ext cx="194945" cy="238760"/>
          </a:xfrm>
          <a:custGeom>
            <a:avLst/>
            <a:gdLst/>
            <a:ahLst/>
            <a:cxnLst/>
            <a:rect l="l" t="t" r="r" b="b"/>
            <a:pathLst>
              <a:path w="194944" h="238760">
                <a:moveTo>
                  <a:pt x="6457" y="0"/>
                </a:moveTo>
                <a:lnTo>
                  <a:pt x="0" y="238456"/>
                </a:lnTo>
                <a:lnTo>
                  <a:pt x="194640" y="100549"/>
                </a:lnTo>
                <a:lnTo>
                  <a:pt x="6457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87400" y="8452103"/>
            <a:ext cx="36449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3600" spc="-7" baseline="-13888" dirty="0">
                <a:latin typeface="Arial"/>
                <a:cs typeface="Arial"/>
              </a:rPr>
              <a:t>n</a:t>
            </a:r>
            <a:r>
              <a:rPr sz="1600" dirty="0">
                <a:latin typeface="Arial"/>
                <a:cs typeface="Arial"/>
              </a:rPr>
              <a:t>th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11072" y="8452104"/>
            <a:ext cx="119443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spc="15" dirty="0">
                <a:latin typeface="Arial"/>
                <a:cs typeface="Arial"/>
              </a:rPr>
              <a:t>example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854700"/>
            <a:ext cx="13004800" cy="622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0599" y="6497321"/>
            <a:ext cx="0" cy="1794510"/>
          </a:xfrm>
          <a:custGeom>
            <a:avLst/>
            <a:gdLst/>
            <a:ahLst/>
            <a:cxnLst/>
            <a:rect l="l" t="t" r="r" b="b"/>
            <a:pathLst>
              <a:path h="1794509">
                <a:moveTo>
                  <a:pt x="0" y="0"/>
                </a:moveTo>
                <a:lnTo>
                  <a:pt x="0" y="179446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9639" y="63881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60959" y="0"/>
                </a:moveTo>
                <a:lnTo>
                  <a:pt x="0" y="121919"/>
                </a:lnTo>
                <a:lnTo>
                  <a:pt x="121919" y="121919"/>
                </a:lnTo>
                <a:lnTo>
                  <a:pt x="609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8600" y="6506738"/>
            <a:ext cx="0" cy="1152525"/>
          </a:xfrm>
          <a:custGeom>
            <a:avLst/>
            <a:gdLst/>
            <a:ahLst/>
            <a:cxnLst/>
            <a:rect l="l" t="t" r="r" b="b"/>
            <a:pathLst>
              <a:path h="1152525">
                <a:moveTo>
                  <a:pt x="0" y="0"/>
                </a:moveTo>
                <a:lnTo>
                  <a:pt x="0" y="115224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37639" y="6397518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60959" y="0"/>
                </a:moveTo>
                <a:lnTo>
                  <a:pt x="0" y="121919"/>
                </a:lnTo>
                <a:lnTo>
                  <a:pt x="121919" y="121919"/>
                </a:lnTo>
                <a:lnTo>
                  <a:pt x="609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46200" y="7772400"/>
            <a:ext cx="1177290" cy="38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first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filter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213100" y="254000"/>
            <a:ext cx="6576059" cy="1262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spc="-5" dirty="0"/>
              <a:t>3D</a:t>
            </a:r>
            <a:r>
              <a:rPr sz="8000" spc="-90" dirty="0"/>
              <a:t> </a:t>
            </a:r>
            <a:r>
              <a:rPr sz="8000" spc="40" dirty="0"/>
              <a:t>Activations</a:t>
            </a:r>
            <a:endParaRPr sz="8000"/>
          </a:p>
        </p:txBody>
      </p:sp>
      <p:sp>
        <p:nvSpPr>
          <p:cNvPr id="9" name="object 9"/>
          <p:cNvSpPr/>
          <p:nvPr/>
        </p:nvSpPr>
        <p:spPr>
          <a:xfrm>
            <a:off x="7351342" y="5493074"/>
            <a:ext cx="1409700" cy="1270000"/>
          </a:xfrm>
          <a:custGeom>
            <a:avLst/>
            <a:gdLst/>
            <a:ahLst/>
            <a:cxnLst/>
            <a:rect l="l" t="t" r="r" b="b"/>
            <a:pathLst>
              <a:path w="1409700" h="1270000">
                <a:moveTo>
                  <a:pt x="0" y="1269999"/>
                </a:moveTo>
                <a:lnTo>
                  <a:pt x="1409700" y="1269999"/>
                </a:lnTo>
                <a:lnTo>
                  <a:pt x="1409700" y="0"/>
                </a:lnTo>
                <a:lnTo>
                  <a:pt x="0" y="0"/>
                </a:lnTo>
                <a:lnTo>
                  <a:pt x="0" y="1269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21342" y="5328203"/>
            <a:ext cx="4384040" cy="1270000"/>
          </a:xfrm>
          <a:custGeom>
            <a:avLst/>
            <a:gdLst/>
            <a:ahLst/>
            <a:cxnLst/>
            <a:rect l="l" t="t" r="r" b="b"/>
            <a:pathLst>
              <a:path w="4384040" h="1270000">
                <a:moveTo>
                  <a:pt x="0" y="0"/>
                </a:moveTo>
                <a:lnTo>
                  <a:pt x="4383457" y="0"/>
                </a:lnTo>
                <a:lnTo>
                  <a:pt x="4383457" y="1269999"/>
                </a:lnTo>
                <a:lnTo>
                  <a:pt x="0" y="1269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13912" y="5493074"/>
            <a:ext cx="3937635" cy="1270000"/>
          </a:xfrm>
          <a:custGeom>
            <a:avLst/>
            <a:gdLst/>
            <a:ahLst/>
            <a:cxnLst/>
            <a:rect l="l" t="t" r="r" b="b"/>
            <a:pathLst>
              <a:path w="3937634" h="1270000">
                <a:moveTo>
                  <a:pt x="0" y="0"/>
                </a:moveTo>
                <a:lnTo>
                  <a:pt x="3937430" y="0"/>
                </a:lnTo>
                <a:lnTo>
                  <a:pt x="3937430" y="1269999"/>
                </a:lnTo>
                <a:lnTo>
                  <a:pt x="0" y="1269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5100" y="1752600"/>
            <a:ext cx="5295900" cy="381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219700" y="3365500"/>
            <a:ext cx="613092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30" dirty="0">
                <a:latin typeface="Arial"/>
                <a:cs typeface="Arial"/>
              </a:rPr>
              <a:t>Let’s </a:t>
            </a:r>
            <a:r>
              <a:rPr sz="3600" b="1" spc="-5" dirty="0">
                <a:latin typeface="Arial"/>
                <a:cs typeface="Arial"/>
              </a:rPr>
              <a:t>code this up in NumPy</a:t>
            </a:r>
            <a:endParaRPr sz="3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167956" y="3897941"/>
            <a:ext cx="765810" cy="1433195"/>
          </a:xfrm>
          <a:custGeom>
            <a:avLst/>
            <a:gdLst/>
            <a:ahLst/>
            <a:cxnLst/>
            <a:rect l="l" t="t" r="r" b="b"/>
            <a:pathLst>
              <a:path w="765810" h="1433195">
                <a:moveTo>
                  <a:pt x="0" y="716466"/>
                </a:moveTo>
                <a:lnTo>
                  <a:pt x="765644" y="716466"/>
                </a:lnTo>
              </a:path>
            </a:pathLst>
          </a:custGeom>
          <a:ln w="1432932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79377" y="5258196"/>
            <a:ext cx="194945" cy="238760"/>
          </a:xfrm>
          <a:custGeom>
            <a:avLst/>
            <a:gdLst/>
            <a:ahLst/>
            <a:cxnLst/>
            <a:rect l="l" t="t" r="r" b="b"/>
            <a:pathLst>
              <a:path w="194944" h="238760">
                <a:moveTo>
                  <a:pt x="6457" y="0"/>
                </a:moveTo>
                <a:lnTo>
                  <a:pt x="0" y="238456"/>
                </a:lnTo>
                <a:lnTo>
                  <a:pt x="194640" y="100549"/>
                </a:lnTo>
                <a:lnTo>
                  <a:pt x="6457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87400" y="8452103"/>
            <a:ext cx="36449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3600" spc="-7" baseline="-13888" dirty="0">
                <a:latin typeface="Arial"/>
                <a:cs typeface="Arial"/>
              </a:rPr>
              <a:t>n</a:t>
            </a:r>
            <a:r>
              <a:rPr sz="1600" dirty="0">
                <a:latin typeface="Arial"/>
                <a:cs typeface="Arial"/>
              </a:rPr>
              <a:t>th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11072" y="8452104"/>
            <a:ext cx="119443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spc="15" dirty="0">
                <a:latin typeface="Arial"/>
                <a:cs typeface="Arial"/>
              </a:rPr>
              <a:t>example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26025" y="2706687"/>
            <a:ext cx="2916555" cy="16535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u="heavy" spc="150" dirty="0">
                <a:latin typeface="Symbol"/>
                <a:cs typeface="Symbol"/>
              </a:rPr>
              <a:t></a:t>
            </a:r>
            <a:r>
              <a:rPr sz="4800" i="1" u="heavy" spc="150" dirty="0">
                <a:latin typeface="Times New Roman"/>
                <a:cs typeface="Times New Roman"/>
              </a:rPr>
              <a:t>L </a:t>
            </a:r>
            <a:r>
              <a:rPr sz="7200" baseline="-35879" dirty="0">
                <a:latin typeface="Symbol"/>
                <a:cs typeface="Symbol"/>
              </a:rPr>
              <a:t></a:t>
            </a:r>
            <a:r>
              <a:rPr sz="7200" baseline="-35879" dirty="0">
                <a:latin typeface="Times New Roman"/>
                <a:cs typeface="Times New Roman"/>
              </a:rPr>
              <a:t> </a:t>
            </a:r>
            <a:r>
              <a:rPr sz="4800" u="heavy" spc="150" dirty="0">
                <a:latin typeface="Symbol"/>
                <a:cs typeface="Symbol"/>
              </a:rPr>
              <a:t></a:t>
            </a:r>
            <a:r>
              <a:rPr sz="4800" i="1" u="heavy" spc="150" dirty="0">
                <a:latin typeface="Times New Roman"/>
                <a:cs typeface="Times New Roman"/>
              </a:rPr>
              <a:t>L</a:t>
            </a:r>
            <a:r>
              <a:rPr sz="4800" i="1" u="heavy" spc="700" dirty="0">
                <a:latin typeface="Times New Roman"/>
                <a:cs typeface="Times New Roman"/>
              </a:rPr>
              <a:t> </a:t>
            </a:r>
            <a:r>
              <a:rPr sz="4800" u="heavy" spc="50" dirty="0">
                <a:latin typeface="Symbol"/>
                <a:cs typeface="Symbol"/>
              </a:rPr>
              <a:t></a:t>
            </a:r>
            <a:r>
              <a:rPr sz="4800" i="1" u="heavy" spc="50" dirty="0">
                <a:latin typeface="Times New Roman"/>
                <a:cs typeface="Times New Roman"/>
              </a:rPr>
              <a:t>h</a:t>
            </a:r>
            <a:endParaRPr sz="48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950"/>
              </a:spcBef>
              <a:tabLst>
                <a:tab pos="1459865" algn="l"/>
              </a:tabLst>
            </a:pPr>
            <a:r>
              <a:rPr sz="4800" spc="150" dirty="0">
                <a:latin typeface="Symbol"/>
                <a:cs typeface="Symbol"/>
              </a:rPr>
              <a:t></a:t>
            </a:r>
            <a:r>
              <a:rPr sz="4800" i="1" spc="150" dirty="0">
                <a:latin typeface="Times New Roman"/>
                <a:cs typeface="Times New Roman"/>
              </a:rPr>
              <a:t>x	</a:t>
            </a:r>
            <a:r>
              <a:rPr sz="4800" spc="50" dirty="0">
                <a:latin typeface="Symbol"/>
                <a:cs typeface="Symbol"/>
              </a:rPr>
              <a:t></a:t>
            </a:r>
            <a:r>
              <a:rPr sz="4800" i="1" spc="50" dirty="0">
                <a:latin typeface="Times New Roman"/>
                <a:cs typeface="Times New Roman"/>
              </a:rPr>
              <a:t>h</a:t>
            </a:r>
            <a:r>
              <a:rPr sz="4800" i="1" spc="310" dirty="0">
                <a:latin typeface="Times New Roman"/>
                <a:cs typeface="Times New Roman"/>
              </a:rPr>
              <a:t> </a:t>
            </a:r>
            <a:r>
              <a:rPr sz="4800" spc="150" dirty="0">
                <a:latin typeface="Symbol"/>
                <a:cs typeface="Symbol"/>
              </a:rPr>
              <a:t></a:t>
            </a:r>
            <a:r>
              <a:rPr sz="4800" i="1" spc="150" dirty="0">
                <a:latin typeface="Times New Roman"/>
                <a:cs typeface="Times New Roman"/>
              </a:rPr>
              <a:t>x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87600" y="1930400"/>
            <a:ext cx="8817610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I </a:t>
            </a:r>
            <a:r>
              <a:rPr sz="3600" spc="45" dirty="0">
                <a:latin typeface="Arial"/>
                <a:cs typeface="Arial"/>
              </a:rPr>
              <a:t>hope </a:t>
            </a:r>
            <a:r>
              <a:rPr sz="3600" spc="5" dirty="0">
                <a:latin typeface="Arial"/>
                <a:cs typeface="Arial"/>
              </a:rPr>
              <a:t>everyone </a:t>
            </a:r>
            <a:r>
              <a:rPr sz="3600" spc="10" dirty="0">
                <a:latin typeface="Arial"/>
                <a:cs typeface="Arial"/>
              </a:rPr>
              <a:t>remembers </a:t>
            </a:r>
            <a:r>
              <a:rPr sz="3600" dirty="0">
                <a:latin typeface="Arial"/>
                <a:cs typeface="Arial"/>
              </a:rPr>
              <a:t>the </a:t>
            </a:r>
            <a:r>
              <a:rPr sz="3600" spc="35" dirty="0">
                <a:latin typeface="Arial"/>
                <a:cs typeface="Arial"/>
              </a:rPr>
              <a:t>chain</a:t>
            </a:r>
            <a:r>
              <a:rPr sz="3600" spc="-4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rule: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74900" y="8902700"/>
            <a:ext cx="909574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20" dirty="0">
                <a:latin typeface="Arial"/>
                <a:cs typeface="Arial"/>
              </a:rPr>
              <a:t>(extends </a:t>
            </a:r>
            <a:r>
              <a:rPr sz="3600" spc="-5" dirty="0">
                <a:latin typeface="Arial"/>
                <a:cs typeface="Arial"/>
              </a:rPr>
              <a:t>easily </a:t>
            </a:r>
            <a:r>
              <a:rPr sz="3600" dirty="0">
                <a:latin typeface="Arial"/>
                <a:cs typeface="Arial"/>
              </a:rPr>
              <a:t>to </a:t>
            </a:r>
            <a:r>
              <a:rPr sz="3600" spc="10" dirty="0">
                <a:latin typeface="Arial"/>
                <a:cs typeface="Arial"/>
              </a:rPr>
              <a:t>multi-dimensional </a:t>
            </a:r>
            <a:r>
              <a:rPr sz="3600" dirty="0">
                <a:latin typeface="Arial"/>
                <a:cs typeface="Arial"/>
              </a:rPr>
              <a:t>x </a:t>
            </a:r>
            <a:r>
              <a:rPr sz="3600" spc="65" dirty="0">
                <a:latin typeface="Arial"/>
                <a:cs typeface="Arial"/>
              </a:rPr>
              <a:t>and</a:t>
            </a:r>
            <a:r>
              <a:rPr sz="3600" spc="-4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y)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17800" y="114300"/>
            <a:ext cx="7573645" cy="1219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spc="-5" dirty="0"/>
              <a:t>Chain rule</a:t>
            </a:r>
            <a:r>
              <a:rPr sz="8000" spc="-50" dirty="0"/>
              <a:t> </a:t>
            </a:r>
            <a:r>
              <a:rPr sz="8000" spc="145" dirty="0"/>
              <a:t>recap</a:t>
            </a:r>
            <a:endParaRPr sz="8000"/>
          </a:p>
        </p:txBody>
      </p:sp>
      <p:sp>
        <p:nvSpPr>
          <p:cNvPr id="6" name="object 6"/>
          <p:cNvSpPr txBox="1"/>
          <p:nvPr/>
        </p:nvSpPr>
        <p:spPr>
          <a:xfrm>
            <a:off x="5699442" y="5507990"/>
            <a:ext cx="289560" cy="751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10" dirty="0">
                <a:latin typeface="Times New Roman"/>
                <a:cs typeface="Times New Roman"/>
              </a:rPr>
              <a:t>x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78077" y="5551853"/>
            <a:ext cx="322580" cy="759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700" i="1" spc="-10" dirty="0">
                <a:latin typeface="Times New Roman"/>
                <a:cs typeface="Times New Roman"/>
              </a:rPr>
              <a:t>h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78104" y="5948904"/>
            <a:ext cx="529590" cy="0"/>
          </a:xfrm>
          <a:custGeom>
            <a:avLst/>
            <a:gdLst/>
            <a:ahLst/>
            <a:cxnLst/>
            <a:rect l="l" t="t" r="r" b="b"/>
            <a:pathLst>
              <a:path w="529590">
                <a:moveTo>
                  <a:pt x="0" y="0"/>
                </a:moveTo>
                <a:lnTo>
                  <a:pt x="516384" y="0"/>
                </a:lnTo>
                <a:lnTo>
                  <a:pt x="52908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94489" y="588794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19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83396" y="5966033"/>
            <a:ext cx="529590" cy="0"/>
          </a:xfrm>
          <a:custGeom>
            <a:avLst/>
            <a:gdLst/>
            <a:ahLst/>
            <a:cxnLst/>
            <a:rect l="l" t="t" r="r" b="b"/>
            <a:pathLst>
              <a:path w="529590">
                <a:moveTo>
                  <a:pt x="0" y="0"/>
                </a:moveTo>
                <a:lnTo>
                  <a:pt x="516384" y="0"/>
                </a:lnTo>
                <a:lnTo>
                  <a:pt x="52908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99780" y="5905073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19"/>
                </a:lnTo>
                <a:lnTo>
                  <a:pt x="121920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87324" y="7681438"/>
            <a:ext cx="529590" cy="0"/>
          </a:xfrm>
          <a:custGeom>
            <a:avLst/>
            <a:gdLst/>
            <a:ahLst/>
            <a:cxnLst/>
            <a:rect l="l" t="t" r="r" b="b"/>
            <a:pathLst>
              <a:path w="529590">
                <a:moveTo>
                  <a:pt x="529084" y="0"/>
                </a:moveTo>
                <a:lnTo>
                  <a:pt x="12699" y="0"/>
                </a:ln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78104" y="7620479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60960"/>
                </a:lnTo>
                <a:lnTo>
                  <a:pt x="121920" y="121920"/>
                </a:lnTo>
                <a:lnTo>
                  <a:pt x="121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308612" y="6826673"/>
            <a:ext cx="687705" cy="1609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u="heavy" spc="300" dirty="0">
                <a:latin typeface="Symbol"/>
                <a:cs typeface="Symbol"/>
              </a:rPr>
              <a:t></a:t>
            </a:r>
            <a:r>
              <a:rPr sz="4650" i="1" u="heavy" spc="15" dirty="0">
                <a:latin typeface="Times New Roman"/>
                <a:cs typeface="Times New Roman"/>
              </a:rPr>
              <a:t>L</a:t>
            </a:r>
            <a:endParaRPr sz="465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969"/>
              </a:spcBef>
            </a:pPr>
            <a:r>
              <a:rPr sz="4650" spc="60" dirty="0">
                <a:latin typeface="Symbol"/>
                <a:cs typeface="Symbol"/>
              </a:rPr>
              <a:t></a:t>
            </a:r>
            <a:r>
              <a:rPr sz="4650" i="1" spc="60" dirty="0">
                <a:latin typeface="Times New Roman"/>
                <a:cs typeface="Times New Roman"/>
              </a:rPr>
              <a:t>h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67112" y="6877473"/>
            <a:ext cx="687705" cy="1609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u="heavy" spc="300" dirty="0">
                <a:latin typeface="Symbol"/>
                <a:cs typeface="Symbol"/>
              </a:rPr>
              <a:t></a:t>
            </a:r>
            <a:r>
              <a:rPr sz="4650" i="1" u="heavy" spc="15" dirty="0">
                <a:latin typeface="Times New Roman"/>
                <a:cs typeface="Times New Roman"/>
              </a:rPr>
              <a:t>L</a:t>
            </a:r>
            <a:endParaRPr sz="465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969"/>
              </a:spcBef>
            </a:pPr>
            <a:r>
              <a:rPr sz="4650" spc="160" dirty="0">
                <a:latin typeface="Symbol"/>
                <a:cs typeface="Symbol"/>
              </a:rPr>
              <a:t></a:t>
            </a:r>
            <a:r>
              <a:rPr sz="4650" i="1" spc="160" dirty="0">
                <a:latin typeface="Times New Roman"/>
                <a:cs typeface="Times New Roman"/>
              </a:rPr>
              <a:t>x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60600" y="5570220"/>
            <a:ext cx="2634615" cy="1101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300"/>
              </a:lnSpc>
            </a:pPr>
            <a:r>
              <a:rPr sz="3600" spc="-10" dirty="0">
                <a:latin typeface="Arial"/>
                <a:cs typeface="Arial"/>
              </a:rPr>
              <a:t>Forward  </a:t>
            </a:r>
            <a:r>
              <a:rPr sz="3600" spc="120" dirty="0">
                <a:latin typeface="Arial"/>
                <a:cs typeface="Arial"/>
              </a:rPr>
              <a:t>p</a:t>
            </a:r>
            <a:r>
              <a:rPr sz="3600" spc="5" dirty="0">
                <a:latin typeface="Arial"/>
                <a:cs typeface="Arial"/>
              </a:rPr>
              <a:t>r</a:t>
            </a:r>
            <a:r>
              <a:rPr sz="3600" spc="35" dirty="0">
                <a:latin typeface="Arial"/>
                <a:cs typeface="Arial"/>
              </a:rPr>
              <a:t>opagation:</a:t>
            </a:r>
            <a:endParaRPr sz="3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05629" y="5082833"/>
            <a:ext cx="11193780" cy="0"/>
          </a:xfrm>
          <a:custGeom>
            <a:avLst/>
            <a:gdLst/>
            <a:ahLst/>
            <a:cxnLst/>
            <a:rect l="l" t="t" r="r" b="b"/>
            <a:pathLst>
              <a:path w="11193780">
                <a:moveTo>
                  <a:pt x="0" y="0"/>
                </a:moveTo>
                <a:lnTo>
                  <a:pt x="11193541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260600" y="7170419"/>
            <a:ext cx="2634615" cy="1101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300"/>
              </a:lnSpc>
            </a:pPr>
            <a:r>
              <a:rPr sz="3600" spc="40" dirty="0">
                <a:latin typeface="Arial"/>
                <a:cs typeface="Arial"/>
              </a:rPr>
              <a:t>Backward  </a:t>
            </a:r>
            <a:r>
              <a:rPr sz="3600" spc="120" dirty="0">
                <a:latin typeface="Arial"/>
                <a:cs typeface="Arial"/>
              </a:rPr>
              <a:t>p</a:t>
            </a:r>
            <a:r>
              <a:rPr sz="3600" spc="5" dirty="0">
                <a:latin typeface="Arial"/>
                <a:cs typeface="Arial"/>
              </a:rPr>
              <a:t>r</a:t>
            </a:r>
            <a:r>
              <a:rPr sz="3600" spc="35" dirty="0">
                <a:latin typeface="Arial"/>
                <a:cs typeface="Arial"/>
              </a:rPr>
              <a:t>opagation:</a:t>
            </a:r>
            <a:endParaRPr sz="3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495189" y="7681438"/>
            <a:ext cx="529590" cy="0"/>
          </a:xfrm>
          <a:custGeom>
            <a:avLst/>
            <a:gdLst/>
            <a:ahLst/>
            <a:cxnLst/>
            <a:rect l="l" t="t" r="r" b="b"/>
            <a:pathLst>
              <a:path w="529590">
                <a:moveTo>
                  <a:pt x="529084" y="0"/>
                </a:moveTo>
                <a:lnTo>
                  <a:pt x="12699" y="0"/>
                </a:ln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85968" y="7620479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60960"/>
                </a:lnTo>
                <a:lnTo>
                  <a:pt x="121920" y="121920"/>
                </a:lnTo>
                <a:lnTo>
                  <a:pt x="121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854700"/>
            <a:ext cx="13004800" cy="622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0599" y="6497321"/>
            <a:ext cx="0" cy="1794510"/>
          </a:xfrm>
          <a:custGeom>
            <a:avLst/>
            <a:gdLst/>
            <a:ahLst/>
            <a:cxnLst/>
            <a:rect l="l" t="t" r="r" b="b"/>
            <a:pathLst>
              <a:path h="1794509">
                <a:moveTo>
                  <a:pt x="0" y="0"/>
                </a:moveTo>
                <a:lnTo>
                  <a:pt x="0" y="179446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9639" y="63881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60959" y="0"/>
                </a:moveTo>
                <a:lnTo>
                  <a:pt x="0" y="121919"/>
                </a:lnTo>
                <a:lnTo>
                  <a:pt x="121919" y="121919"/>
                </a:lnTo>
                <a:lnTo>
                  <a:pt x="609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8600" y="6506738"/>
            <a:ext cx="0" cy="1152525"/>
          </a:xfrm>
          <a:custGeom>
            <a:avLst/>
            <a:gdLst/>
            <a:ahLst/>
            <a:cxnLst/>
            <a:rect l="l" t="t" r="r" b="b"/>
            <a:pathLst>
              <a:path h="1152525">
                <a:moveTo>
                  <a:pt x="0" y="0"/>
                </a:moveTo>
                <a:lnTo>
                  <a:pt x="0" y="115224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37639" y="6397518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60959" y="0"/>
                </a:moveTo>
                <a:lnTo>
                  <a:pt x="0" y="121919"/>
                </a:lnTo>
                <a:lnTo>
                  <a:pt x="121919" y="121919"/>
                </a:lnTo>
                <a:lnTo>
                  <a:pt x="609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95031" y="6496467"/>
            <a:ext cx="303530" cy="648970"/>
          </a:xfrm>
          <a:custGeom>
            <a:avLst/>
            <a:gdLst/>
            <a:ahLst/>
            <a:cxnLst/>
            <a:rect l="l" t="t" r="r" b="b"/>
            <a:pathLst>
              <a:path w="303530" h="648970">
                <a:moveTo>
                  <a:pt x="0" y="324348"/>
                </a:moveTo>
                <a:lnTo>
                  <a:pt x="303145" y="324348"/>
                </a:lnTo>
              </a:path>
            </a:pathLst>
          </a:custGeom>
          <a:ln w="6486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45181" y="6397518"/>
            <a:ext cx="110489" cy="136525"/>
          </a:xfrm>
          <a:custGeom>
            <a:avLst/>
            <a:gdLst/>
            <a:ahLst/>
            <a:cxnLst/>
            <a:rect l="l" t="t" r="r" b="b"/>
            <a:pathLst>
              <a:path w="110489" h="136525">
                <a:moveTo>
                  <a:pt x="3610" y="0"/>
                </a:moveTo>
                <a:lnTo>
                  <a:pt x="0" y="136263"/>
                </a:lnTo>
                <a:lnTo>
                  <a:pt x="110454" y="84646"/>
                </a:lnTo>
                <a:lnTo>
                  <a:pt x="36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27390" y="6502754"/>
            <a:ext cx="176530" cy="635000"/>
          </a:xfrm>
          <a:custGeom>
            <a:avLst/>
            <a:gdLst/>
            <a:ahLst/>
            <a:cxnLst/>
            <a:rect l="l" t="t" r="r" b="b"/>
            <a:pathLst>
              <a:path w="176530" h="635000">
                <a:moveTo>
                  <a:pt x="0" y="317448"/>
                </a:moveTo>
                <a:lnTo>
                  <a:pt x="176368" y="317448"/>
                </a:lnTo>
              </a:path>
            </a:pathLst>
          </a:custGeom>
          <a:ln w="634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41623" y="6397518"/>
            <a:ext cx="117475" cy="133985"/>
          </a:xfrm>
          <a:custGeom>
            <a:avLst/>
            <a:gdLst/>
            <a:ahLst/>
            <a:cxnLst/>
            <a:rect l="l" t="t" r="r" b="b"/>
            <a:pathLst>
              <a:path w="117475" h="133984">
                <a:moveTo>
                  <a:pt x="91368" y="0"/>
                </a:moveTo>
                <a:lnTo>
                  <a:pt x="0" y="101155"/>
                </a:lnTo>
                <a:lnTo>
                  <a:pt x="117472" y="133788"/>
                </a:lnTo>
                <a:lnTo>
                  <a:pt x="91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346200" y="7239000"/>
            <a:ext cx="2892425" cy="921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3600">
              <a:lnSpc>
                <a:spcPct val="100000"/>
              </a:lnSpc>
            </a:pPr>
            <a:r>
              <a:rPr sz="2400" spc="20" dirty="0">
                <a:latin typeface="Arial"/>
                <a:cs typeface="Arial"/>
              </a:rPr>
              <a:t>output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position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2400" dirty="0">
                <a:latin typeface="Arial"/>
                <a:cs typeface="Arial"/>
              </a:rPr>
              <a:t>first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filter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213100" y="254000"/>
            <a:ext cx="6576059" cy="1262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spc="-5" dirty="0"/>
              <a:t>3D</a:t>
            </a:r>
            <a:r>
              <a:rPr sz="8000" spc="-90" dirty="0"/>
              <a:t> </a:t>
            </a:r>
            <a:r>
              <a:rPr sz="8000" spc="40" dirty="0"/>
              <a:t>Activations</a:t>
            </a:r>
            <a:endParaRPr sz="8000"/>
          </a:p>
        </p:txBody>
      </p:sp>
      <p:sp>
        <p:nvSpPr>
          <p:cNvPr id="13" name="object 13"/>
          <p:cNvSpPr/>
          <p:nvPr/>
        </p:nvSpPr>
        <p:spPr>
          <a:xfrm>
            <a:off x="7351342" y="5493074"/>
            <a:ext cx="1409700" cy="1270000"/>
          </a:xfrm>
          <a:custGeom>
            <a:avLst/>
            <a:gdLst/>
            <a:ahLst/>
            <a:cxnLst/>
            <a:rect l="l" t="t" r="r" b="b"/>
            <a:pathLst>
              <a:path w="1409700" h="1270000">
                <a:moveTo>
                  <a:pt x="0" y="1269999"/>
                </a:moveTo>
                <a:lnTo>
                  <a:pt x="1409700" y="1269999"/>
                </a:lnTo>
                <a:lnTo>
                  <a:pt x="1409700" y="0"/>
                </a:lnTo>
                <a:lnTo>
                  <a:pt x="0" y="0"/>
                </a:lnTo>
                <a:lnTo>
                  <a:pt x="0" y="1269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621342" y="5328203"/>
            <a:ext cx="4384040" cy="1270000"/>
          </a:xfrm>
          <a:custGeom>
            <a:avLst/>
            <a:gdLst/>
            <a:ahLst/>
            <a:cxnLst/>
            <a:rect l="l" t="t" r="r" b="b"/>
            <a:pathLst>
              <a:path w="4384040" h="1270000">
                <a:moveTo>
                  <a:pt x="0" y="0"/>
                </a:moveTo>
                <a:lnTo>
                  <a:pt x="4383457" y="0"/>
                </a:lnTo>
                <a:lnTo>
                  <a:pt x="4383457" y="1269999"/>
                </a:lnTo>
                <a:lnTo>
                  <a:pt x="0" y="1269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13912" y="5493074"/>
            <a:ext cx="3937635" cy="1270000"/>
          </a:xfrm>
          <a:custGeom>
            <a:avLst/>
            <a:gdLst/>
            <a:ahLst/>
            <a:cxnLst/>
            <a:rect l="l" t="t" r="r" b="b"/>
            <a:pathLst>
              <a:path w="3937634" h="1270000">
                <a:moveTo>
                  <a:pt x="0" y="0"/>
                </a:moveTo>
                <a:lnTo>
                  <a:pt x="3937430" y="0"/>
                </a:lnTo>
                <a:lnTo>
                  <a:pt x="3937430" y="1269999"/>
                </a:lnTo>
                <a:lnTo>
                  <a:pt x="0" y="1269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5100" y="1752600"/>
            <a:ext cx="5295900" cy="381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219700" y="3365500"/>
            <a:ext cx="613092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30" dirty="0">
                <a:latin typeface="Arial"/>
                <a:cs typeface="Arial"/>
              </a:rPr>
              <a:t>Let’s </a:t>
            </a:r>
            <a:r>
              <a:rPr sz="3600" b="1" spc="-5" dirty="0">
                <a:latin typeface="Arial"/>
                <a:cs typeface="Arial"/>
              </a:rPr>
              <a:t>code this up in NumPy</a:t>
            </a:r>
            <a:endParaRPr sz="36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167956" y="3897941"/>
            <a:ext cx="765810" cy="1433195"/>
          </a:xfrm>
          <a:custGeom>
            <a:avLst/>
            <a:gdLst/>
            <a:ahLst/>
            <a:cxnLst/>
            <a:rect l="l" t="t" r="r" b="b"/>
            <a:pathLst>
              <a:path w="765810" h="1433195">
                <a:moveTo>
                  <a:pt x="0" y="716466"/>
                </a:moveTo>
                <a:lnTo>
                  <a:pt x="765644" y="716466"/>
                </a:lnTo>
              </a:path>
            </a:pathLst>
          </a:custGeom>
          <a:ln w="1432932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79377" y="5258196"/>
            <a:ext cx="194945" cy="238760"/>
          </a:xfrm>
          <a:custGeom>
            <a:avLst/>
            <a:gdLst/>
            <a:ahLst/>
            <a:cxnLst/>
            <a:rect l="l" t="t" r="r" b="b"/>
            <a:pathLst>
              <a:path w="194944" h="238760">
                <a:moveTo>
                  <a:pt x="6457" y="0"/>
                </a:moveTo>
                <a:lnTo>
                  <a:pt x="0" y="238456"/>
                </a:lnTo>
                <a:lnTo>
                  <a:pt x="194640" y="100549"/>
                </a:lnTo>
                <a:lnTo>
                  <a:pt x="6457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87400" y="8452103"/>
            <a:ext cx="36449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3600" spc="-7" baseline="-13888" dirty="0">
                <a:latin typeface="Arial"/>
                <a:cs typeface="Arial"/>
              </a:rPr>
              <a:t>n</a:t>
            </a:r>
            <a:r>
              <a:rPr sz="1600" dirty="0">
                <a:latin typeface="Arial"/>
                <a:cs typeface="Arial"/>
              </a:rPr>
              <a:t>th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11072" y="8452104"/>
            <a:ext cx="119443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spc="15" dirty="0">
                <a:latin typeface="Arial"/>
                <a:cs typeface="Arial"/>
              </a:rPr>
              <a:t>example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854700"/>
            <a:ext cx="13004800" cy="622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0599" y="6497321"/>
            <a:ext cx="0" cy="1794510"/>
          </a:xfrm>
          <a:custGeom>
            <a:avLst/>
            <a:gdLst/>
            <a:ahLst/>
            <a:cxnLst/>
            <a:rect l="l" t="t" r="r" b="b"/>
            <a:pathLst>
              <a:path h="1794509">
                <a:moveTo>
                  <a:pt x="0" y="0"/>
                </a:moveTo>
                <a:lnTo>
                  <a:pt x="0" y="179446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9639" y="63881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60959" y="0"/>
                </a:moveTo>
                <a:lnTo>
                  <a:pt x="0" y="121919"/>
                </a:lnTo>
                <a:lnTo>
                  <a:pt x="121919" y="121919"/>
                </a:lnTo>
                <a:lnTo>
                  <a:pt x="609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8600" y="6506738"/>
            <a:ext cx="0" cy="1152525"/>
          </a:xfrm>
          <a:custGeom>
            <a:avLst/>
            <a:gdLst/>
            <a:ahLst/>
            <a:cxnLst/>
            <a:rect l="l" t="t" r="r" b="b"/>
            <a:pathLst>
              <a:path h="1152525">
                <a:moveTo>
                  <a:pt x="0" y="0"/>
                </a:moveTo>
                <a:lnTo>
                  <a:pt x="0" y="115224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37639" y="6397518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60959" y="0"/>
                </a:moveTo>
                <a:lnTo>
                  <a:pt x="0" y="121919"/>
                </a:lnTo>
                <a:lnTo>
                  <a:pt x="121919" y="121919"/>
                </a:lnTo>
                <a:lnTo>
                  <a:pt x="609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95031" y="6496467"/>
            <a:ext cx="303530" cy="648970"/>
          </a:xfrm>
          <a:custGeom>
            <a:avLst/>
            <a:gdLst/>
            <a:ahLst/>
            <a:cxnLst/>
            <a:rect l="l" t="t" r="r" b="b"/>
            <a:pathLst>
              <a:path w="303530" h="648970">
                <a:moveTo>
                  <a:pt x="0" y="324348"/>
                </a:moveTo>
                <a:lnTo>
                  <a:pt x="303145" y="324348"/>
                </a:lnTo>
              </a:path>
            </a:pathLst>
          </a:custGeom>
          <a:ln w="6486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45181" y="6397518"/>
            <a:ext cx="110489" cy="136525"/>
          </a:xfrm>
          <a:custGeom>
            <a:avLst/>
            <a:gdLst/>
            <a:ahLst/>
            <a:cxnLst/>
            <a:rect l="l" t="t" r="r" b="b"/>
            <a:pathLst>
              <a:path w="110489" h="136525">
                <a:moveTo>
                  <a:pt x="3610" y="0"/>
                </a:moveTo>
                <a:lnTo>
                  <a:pt x="0" y="136263"/>
                </a:lnTo>
                <a:lnTo>
                  <a:pt x="110454" y="84646"/>
                </a:lnTo>
                <a:lnTo>
                  <a:pt x="36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27390" y="6502754"/>
            <a:ext cx="176530" cy="635000"/>
          </a:xfrm>
          <a:custGeom>
            <a:avLst/>
            <a:gdLst/>
            <a:ahLst/>
            <a:cxnLst/>
            <a:rect l="l" t="t" r="r" b="b"/>
            <a:pathLst>
              <a:path w="176530" h="635000">
                <a:moveTo>
                  <a:pt x="0" y="317448"/>
                </a:moveTo>
                <a:lnTo>
                  <a:pt x="176368" y="317448"/>
                </a:lnTo>
              </a:path>
            </a:pathLst>
          </a:custGeom>
          <a:ln w="634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41623" y="6397518"/>
            <a:ext cx="117475" cy="133985"/>
          </a:xfrm>
          <a:custGeom>
            <a:avLst/>
            <a:gdLst/>
            <a:ahLst/>
            <a:cxnLst/>
            <a:rect l="l" t="t" r="r" b="b"/>
            <a:pathLst>
              <a:path w="117475" h="133984">
                <a:moveTo>
                  <a:pt x="91368" y="0"/>
                </a:moveTo>
                <a:lnTo>
                  <a:pt x="0" y="101155"/>
                </a:lnTo>
                <a:lnTo>
                  <a:pt x="117472" y="133788"/>
                </a:lnTo>
                <a:lnTo>
                  <a:pt x="91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346200" y="7239000"/>
            <a:ext cx="2892425" cy="921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3600">
              <a:lnSpc>
                <a:spcPct val="100000"/>
              </a:lnSpc>
            </a:pPr>
            <a:r>
              <a:rPr sz="2400" spc="20" dirty="0">
                <a:latin typeface="Arial"/>
                <a:cs typeface="Arial"/>
              </a:rPr>
              <a:t>output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position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2400" dirty="0">
                <a:latin typeface="Arial"/>
                <a:cs typeface="Arial"/>
              </a:rPr>
              <a:t>first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filter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213100" y="254000"/>
            <a:ext cx="6576059" cy="1262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spc="-5" dirty="0"/>
              <a:t>3D</a:t>
            </a:r>
            <a:r>
              <a:rPr sz="8000" spc="-90" dirty="0"/>
              <a:t> </a:t>
            </a:r>
            <a:r>
              <a:rPr sz="8000" spc="40" dirty="0"/>
              <a:t>Activations</a:t>
            </a:r>
            <a:endParaRPr sz="8000"/>
          </a:p>
        </p:txBody>
      </p:sp>
      <p:sp>
        <p:nvSpPr>
          <p:cNvPr id="13" name="object 13"/>
          <p:cNvSpPr/>
          <p:nvPr/>
        </p:nvSpPr>
        <p:spPr>
          <a:xfrm>
            <a:off x="4612425" y="5493074"/>
            <a:ext cx="4149090" cy="1270000"/>
          </a:xfrm>
          <a:custGeom>
            <a:avLst/>
            <a:gdLst/>
            <a:ahLst/>
            <a:cxnLst/>
            <a:rect l="l" t="t" r="r" b="b"/>
            <a:pathLst>
              <a:path w="4149090" h="1270000">
                <a:moveTo>
                  <a:pt x="0" y="0"/>
                </a:moveTo>
                <a:lnTo>
                  <a:pt x="4148617" y="0"/>
                </a:lnTo>
                <a:lnTo>
                  <a:pt x="4148617" y="1269999"/>
                </a:lnTo>
                <a:lnTo>
                  <a:pt x="0" y="1269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621342" y="5328203"/>
            <a:ext cx="4384040" cy="1270000"/>
          </a:xfrm>
          <a:custGeom>
            <a:avLst/>
            <a:gdLst/>
            <a:ahLst/>
            <a:cxnLst/>
            <a:rect l="l" t="t" r="r" b="b"/>
            <a:pathLst>
              <a:path w="4384040" h="1270000">
                <a:moveTo>
                  <a:pt x="0" y="0"/>
                </a:moveTo>
                <a:lnTo>
                  <a:pt x="4383457" y="0"/>
                </a:lnTo>
                <a:lnTo>
                  <a:pt x="4383457" y="1269999"/>
                </a:lnTo>
                <a:lnTo>
                  <a:pt x="0" y="1269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5100" y="1752600"/>
            <a:ext cx="5295900" cy="381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219700" y="3365500"/>
            <a:ext cx="613092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30" dirty="0">
                <a:latin typeface="Arial"/>
                <a:cs typeface="Arial"/>
              </a:rPr>
              <a:t>Let’s </a:t>
            </a:r>
            <a:r>
              <a:rPr sz="3600" b="1" spc="-5" dirty="0">
                <a:latin typeface="Arial"/>
                <a:cs typeface="Arial"/>
              </a:rPr>
              <a:t>code this up in NumPy</a:t>
            </a:r>
            <a:endParaRPr sz="3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167956" y="3897941"/>
            <a:ext cx="765810" cy="1433195"/>
          </a:xfrm>
          <a:custGeom>
            <a:avLst/>
            <a:gdLst/>
            <a:ahLst/>
            <a:cxnLst/>
            <a:rect l="l" t="t" r="r" b="b"/>
            <a:pathLst>
              <a:path w="765810" h="1433195">
                <a:moveTo>
                  <a:pt x="0" y="716466"/>
                </a:moveTo>
                <a:lnTo>
                  <a:pt x="765644" y="716466"/>
                </a:lnTo>
              </a:path>
            </a:pathLst>
          </a:custGeom>
          <a:ln w="1432932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79377" y="5258196"/>
            <a:ext cx="194945" cy="238760"/>
          </a:xfrm>
          <a:custGeom>
            <a:avLst/>
            <a:gdLst/>
            <a:ahLst/>
            <a:cxnLst/>
            <a:rect l="l" t="t" r="r" b="b"/>
            <a:pathLst>
              <a:path w="194944" h="238760">
                <a:moveTo>
                  <a:pt x="6457" y="0"/>
                </a:moveTo>
                <a:lnTo>
                  <a:pt x="0" y="238456"/>
                </a:lnTo>
                <a:lnTo>
                  <a:pt x="194640" y="100549"/>
                </a:lnTo>
                <a:lnTo>
                  <a:pt x="6457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87400" y="8452103"/>
            <a:ext cx="36449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3600" spc="-7" baseline="-13888" dirty="0">
                <a:latin typeface="Arial"/>
                <a:cs typeface="Arial"/>
              </a:rPr>
              <a:t>n</a:t>
            </a:r>
            <a:r>
              <a:rPr sz="1600" dirty="0">
                <a:latin typeface="Arial"/>
                <a:cs typeface="Arial"/>
              </a:rPr>
              <a:t>th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11072" y="8452104"/>
            <a:ext cx="119443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spc="15" dirty="0">
                <a:latin typeface="Arial"/>
                <a:cs typeface="Arial"/>
              </a:rPr>
              <a:t>example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854700"/>
            <a:ext cx="13004800" cy="622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0599" y="6497321"/>
            <a:ext cx="0" cy="1794510"/>
          </a:xfrm>
          <a:custGeom>
            <a:avLst/>
            <a:gdLst/>
            <a:ahLst/>
            <a:cxnLst/>
            <a:rect l="l" t="t" r="r" b="b"/>
            <a:pathLst>
              <a:path h="1794509">
                <a:moveTo>
                  <a:pt x="0" y="0"/>
                </a:moveTo>
                <a:lnTo>
                  <a:pt x="0" y="179446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9639" y="63881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60959" y="0"/>
                </a:moveTo>
                <a:lnTo>
                  <a:pt x="0" y="121919"/>
                </a:lnTo>
                <a:lnTo>
                  <a:pt x="121919" y="121919"/>
                </a:lnTo>
                <a:lnTo>
                  <a:pt x="609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8600" y="6506738"/>
            <a:ext cx="0" cy="1152525"/>
          </a:xfrm>
          <a:custGeom>
            <a:avLst/>
            <a:gdLst/>
            <a:ahLst/>
            <a:cxnLst/>
            <a:rect l="l" t="t" r="r" b="b"/>
            <a:pathLst>
              <a:path h="1152525">
                <a:moveTo>
                  <a:pt x="0" y="0"/>
                </a:moveTo>
                <a:lnTo>
                  <a:pt x="0" y="115224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37639" y="6397518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60959" y="0"/>
                </a:moveTo>
                <a:lnTo>
                  <a:pt x="0" y="121919"/>
                </a:lnTo>
                <a:lnTo>
                  <a:pt x="121919" y="121919"/>
                </a:lnTo>
                <a:lnTo>
                  <a:pt x="609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95031" y="6496467"/>
            <a:ext cx="303530" cy="648970"/>
          </a:xfrm>
          <a:custGeom>
            <a:avLst/>
            <a:gdLst/>
            <a:ahLst/>
            <a:cxnLst/>
            <a:rect l="l" t="t" r="r" b="b"/>
            <a:pathLst>
              <a:path w="303530" h="648970">
                <a:moveTo>
                  <a:pt x="0" y="324348"/>
                </a:moveTo>
                <a:lnTo>
                  <a:pt x="303145" y="324348"/>
                </a:lnTo>
              </a:path>
            </a:pathLst>
          </a:custGeom>
          <a:ln w="6486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45181" y="6397518"/>
            <a:ext cx="110489" cy="136525"/>
          </a:xfrm>
          <a:custGeom>
            <a:avLst/>
            <a:gdLst/>
            <a:ahLst/>
            <a:cxnLst/>
            <a:rect l="l" t="t" r="r" b="b"/>
            <a:pathLst>
              <a:path w="110489" h="136525">
                <a:moveTo>
                  <a:pt x="3610" y="0"/>
                </a:moveTo>
                <a:lnTo>
                  <a:pt x="0" y="136263"/>
                </a:lnTo>
                <a:lnTo>
                  <a:pt x="110454" y="84646"/>
                </a:lnTo>
                <a:lnTo>
                  <a:pt x="36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27390" y="6502754"/>
            <a:ext cx="176530" cy="635000"/>
          </a:xfrm>
          <a:custGeom>
            <a:avLst/>
            <a:gdLst/>
            <a:ahLst/>
            <a:cxnLst/>
            <a:rect l="l" t="t" r="r" b="b"/>
            <a:pathLst>
              <a:path w="176530" h="635000">
                <a:moveTo>
                  <a:pt x="0" y="317448"/>
                </a:moveTo>
                <a:lnTo>
                  <a:pt x="176368" y="317448"/>
                </a:lnTo>
              </a:path>
            </a:pathLst>
          </a:custGeom>
          <a:ln w="634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41623" y="6397518"/>
            <a:ext cx="117475" cy="133985"/>
          </a:xfrm>
          <a:custGeom>
            <a:avLst/>
            <a:gdLst/>
            <a:ahLst/>
            <a:cxnLst/>
            <a:rect l="l" t="t" r="r" b="b"/>
            <a:pathLst>
              <a:path w="117475" h="133984">
                <a:moveTo>
                  <a:pt x="91368" y="0"/>
                </a:moveTo>
                <a:lnTo>
                  <a:pt x="0" y="101155"/>
                </a:lnTo>
                <a:lnTo>
                  <a:pt x="117472" y="133788"/>
                </a:lnTo>
                <a:lnTo>
                  <a:pt x="91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346200" y="7239000"/>
            <a:ext cx="2892425" cy="921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3600">
              <a:lnSpc>
                <a:spcPct val="100000"/>
              </a:lnSpc>
            </a:pPr>
            <a:r>
              <a:rPr sz="2400" spc="20" dirty="0">
                <a:latin typeface="Arial"/>
                <a:cs typeface="Arial"/>
              </a:rPr>
              <a:t>output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position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2400" dirty="0">
                <a:latin typeface="Arial"/>
                <a:cs typeface="Arial"/>
              </a:rPr>
              <a:t>first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filter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213100" y="254000"/>
            <a:ext cx="6576059" cy="1262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spc="-5" dirty="0"/>
              <a:t>3D</a:t>
            </a:r>
            <a:r>
              <a:rPr sz="8000" spc="-90" dirty="0"/>
              <a:t> </a:t>
            </a:r>
            <a:r>
              <a:rPr sz="8000" spc="40" dirty="0"/>
              <a:t>Activations</a:t>
            </a:r>
            <a:endParaRPr sz="8000"/>
          </a:p>
        </p:txBody>
      </p:sp>
      <p:sp>
        <p:nvSpPr>
          <p:cNvPr id="13" name="object 13"/>
          <p:cNvSpPr/>
          <p:nvPr/>
        </p:nvSpPr>
        <p:spPr>
          <a:xfrm>
            <a:off x="8621342" y="5328203"/>
            <a:ext cx="4384040" cy="1270000"/>
          </a:xfrm>
          <a:custGeom>
            <a:avLst/>
            <a:gdLst/>
            <a:ahLst/>
            <a:cxnLst/>
            <a:rect l="l" t="t" r="r" b="b"/>
            <a:pathLst>
              <a:path w="4384040" h="1270000">
                <a:moveTo>
                  <a:pt x="0" y="0"/>
                </a:moveTo>
                <a:lnTo>
                  <a:pt x="4383457" y="0"/>
                </a:lnTo>
                <a:lnTo>
                  <a:pt x="4383457" y="1269999"/>
                </a:lnTo>
                <a:lnTo>
                  <a:pt x="0" y="1269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5100" y="1752600"/>
            <a:ext cx="5295900" cy="381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219700" y="3365500"/>
            <a:ext cx="613092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30" dirty="0">
                <a:latin typeface="Arial"/>
                <a:cs typeface="Arial"/>
              </a:rPr>
              <a:t>Let’s </a:t>
            </a:r>
            <a:r>
              <a:rPr sz="3600" b="1" spc="-5" dirty="0">
                <a:latin typeface="Arial"/>
                <a:cs typeface="Arial"/>
              </a:rPr>
              <a:t>code this up in NumPy</a:t>
            </a:r>
            <a:endParaRPr sz="36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167956" y="3897941"/>
            <a:ext cx="765810" cy="1433195"/>
          </a:xfrm>
          <a:custGeom>
            <a:avLst/>
            <a:gdLst/>
            <a:ahLst/>
            <a:cxnLst/>
            <a:rect l="l" t="t" r="r" b="b"/>
            <a:pathLst>
              <a:path w="765810" h="1433195">
                <a:moveTo>
                  <a:pt x="0" y="716466"/>
                </a:moveTo>
                <a:lnTo>
                  <a:pt x="765644" y="716466"/>
                </a:lnTo>
              </a:path>
            </a:pathLst>
          </a:custGeom>
          <a:ln w="1432932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79377" y="5258196"/>
            <a:ext cx="194945" cy="238760"/>
          </a:xfrm>
          <a:custGeom>
            <a:avLst/>
            <a:gdLst/>
            <a:ahLst/>
            <a:cxnLst/>
            <a:rect l="l" t="t" r="r" b="b"/>
            <a:pathLst>
              <a:path w="194944" h="238760">
                <a:moveTo>
                  <a:pt x="6457" y="0"/>
                </a:moveTo>
                <a:lnTo>
                  <a:pt x="0" y="238456"/>
                </a:lnTo>
                <a:lnTo>
                  <a:pt x="194640" y="100549"/>
                </a:lnTo>
                <a:lnTo>
                  <a:pt x="6457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062717" y="2946294"/>
            <a:ext cx="454659" cy="1028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50" i="1" spc="367" baseline="-24822" dirty="0">
                <a:latin typeface="Times New Roman"/>
                <a:cs typeface="Times New Roman"/>
              </a:rPr>
              <a:t>x</a:t>
            </a:r>
            <a:r>
              <a:rPr sz="2700" i="1" spc="-10" dirty="0">
                <a:latin typeface="Times New Roman"/>
                <a:cs typeface="Times New Roman"/>
              </a:rPr>
              <a:t>r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7400" y="8452103"/>
            <a:ext cx="36449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3600" spc="-7" baseline="-13888" dirty="0">
                <a:latin typeface="Arial"/>
                <a:cs typeface="Arial"/>
              </a:rPr>
              <a:t>n</a:t>
            </a:r>
            <a:r>
              <a:rPr sz="1600" dirty="0">
                <a:latin typeface="Arial"/>
                <a:cs typeface="Arial"/>
              </a:rPr>
              <a:t>th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11072" y="8452104"/>
            <a:ext cx="119443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spc="15" dirty="0">
                <a:latin typeface="Arial"/>
                <a:cs typeface="Arial"/>
              </a:rPr>
              <a:t>example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854700"/>
            <a:ext cx="13004800" cy="622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0599" y="6497321"/>
            <a:ext cx="0" cy="1794510"/>
          </a:xfrm>
          <a:custGeom>
            <a:avLst/>
            <a:gdLst/>
            <a:ahLst/>
            <a:cxnLst/>
            <a:rect l="l" t="t" r="r" b="b"/>
            <a:pathLst>
              <a:path h="1794509">
                <a:moveTo>
                  <a:pt x="0" y="0"/>
                </a:moveTo>
                <a:lnTo>
                  <a:pt x="0" y="179446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9639" y="63881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60959" y="0"/>
                </a:moveTo>
                <a:lnTo>
                  <a:pt x="0" y="121919"/>
                </a:lnTo>
                <a:lnTo>
                  <a:pt x="121919" y="121919"/>
                </a:lnTo>
                <a:lnTo>
                  <a:pt x="609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8600" y="6506738"/>
            <a:ext cx="0" cy="1152525"/>
          </a:xfrm>
          <a:custGeom>
            <a:avLst/>
            <a:gdLst/>
            <a:ahLst/>
            <a:cxnLst/>
            <a:rect l="l" t="t" r="r" b="b"/>
            <a:pathLst>
              <a:path h="1152525">
                <a:moveTo>
                  <a:pt x="0" y="0"/>
                </a:moveTo>
                <a:lnTo>
                  <a:pt x="0" y="115224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37639" y="6397518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60959" y="0"/>
                </a:moveTo>
                <a:lnTo>
                  <a:pt x="0" y="121919"/>
                </a:lnTo>
                <a:lnTo>
                  <a:pt x="121919" y="121919"/>
                </a:lnTo>
                <a:lnTo>
                  <a:pt x="609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95031" y="6496467"/>
            <a:ext cx="303530" cy="648970"/>
          </a:xfrm>
          <a:custGeom>
            <a:avLst/>
            <a:gdLst/>
            <a:ahLst/>
            <a:cxnLst/>
            <a:rect l="l" t="t" r="r" b="b"/>
            <a:pathLst>
              <a:path w="303530" h="648970">
                <a:moveTo>
                  <a:pt x="0" y="324348"/>
                </a:moveTo>
                <a:lnTo>
                  <a:pt x="303145" y="324348"/>
                </a:lnTo>
              </a:path>
            </a:pathLst>
          </a:custGeom>
          <a:ln w="6486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45181" y="6397518"/>
            <a:ext cx="110489" cy="136525"/>
          </a:xfrm>
          <a:custGeom>
            <a:avLst/>
            <a:gdLst/>
            <a:ahLst/>
            <a:cxnLst/>
            <a:rect l="l" t="t" r="r" b="b"/>
            <a:pathLst>
              <a:path w="110489" h="136525">
                <a:moveTo>
                  <a:pt x="3610" y="0"/>
                </a:moveTo>
                <a:lnTo>
                  <a:pt x="0" y="136263"/>
                </a:lnTo>
                <a:lnTo>
                  <a:pt x="110454" y="84646"/>
                </a:lnTo>
                <a:lnTo>
                  <a:pt x="36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27390" y="6502754"/>
            <a:ext cx="176530" cy="635000"/>
          </a:xfrm>
          <a:custGeom>
            <a:avLst/>
            <a:gdLst/>
            <a:ahLst/>
            <a:cxnLst/>
            <a:rect l="l" t="t" r="r" b="b"/>
            <a:pathLst>
              <a:path w="176530" h="635000">
                <a:moveTo>
                  <a:pt x="0" y="317448"/>
                </a:moveTo>
                <a:lnTo>
                  <a:pt x="176368" y="317448"/>
                </a:lnTo>
              </a:path>
            </a:pathLst>
          </a:custGeom>
          <a:ln w="634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41623" y="6397518"/>
            <a:ext cx="117475" cy="133985"/>
          </a:xfrm>
          <a:custGeom>
            <a:avLst/>
            <a:gdLst/>
            <a:ahLst/>
            <a:cxnLst/>
            <a:rect l="l" t="t" r="r" b="b"/>
            <a:pathLst>
              <a:path w="117475" h="133984">
                <a:moveTo>
                  <a:pt x="91368" y="0"/>
                </a:moveTo>
                <a:lnTo>
                  <a:pt x="0" y="101155"/>
                </a:lnTo>
                <a:lnTo>
                  <a:pt x="117472" y="133788"/>
                </a:lnTo>
                <a:lnTo>
                  <a:pt x="91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70500" y="6497320"/>
            <a:ext cx="0" cy="1794510"/>
          </a:xfrm>
          <a:custGeom>
            <a:avLst/>
            <a:gdLst/>
            <a:ahLst/>
            <a:cxnLst/>
            <a:rect l="l" t="t" r="r" b="b"/>
            <a:pathLst>
              <a:path h="1794509">
                <a:moveTo>
                  <a:pt x="0" y="0"/>
                </a:moveTo>
                <a:lnTo>
                  <a:pt x="0" y="1794468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09540" y="63881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60960" y="0"/>
                </a:moveTo>
                <a:lnTo>
                  <a:pt x="0" y="121919"/>
                </a:lnTo>
                <a:lnTo>
                  <a:pt x="121920" y="121919"/>
                </a:lnTo>
                <a:lnTo>
                  <a:pt x="609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213100" y="254000"/>
            <a:ext cx="6576059" cy="1262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spc="-5" dirty="0"/>
              <a:t>3D</a:t>
            </a:r>
            <a:r>
              <a:rPr sz="8000" spc="-90" dirty="0"/>
              <a:t> </a:t>
            </a:r>
            <a:r>
              <a:rPr sz="8000" spc="40" dirty="0"/>
              <a:t>Activations</a:t>
            </a:r>
            <a:endParaRPr sz="8000"/>
          </a:p>
        </p:txBody>
      </p:sp>
      <p:sp>
        <p:nvSpPr>
          <p:cNvPr id="14" name="object 14"/>
          <p:cNvSpPr/>
          <p:nvPr/>
        </p:nvSpPr>
        <p:spPr>
          <a:xfrm>
            <a:off x="8621342" y="5328203"/>
            <a:ext cx="4384040" cy="1270000"/>
          </a:xfrm>
          <a:custGeom>
            <a:avLst/>
            <a:gdLst/>
            <a:ahLst/>
            <a:cxnLst/>
            <a:rect l="l" t="t" r="r" b="b"/>
            <a:pathLst>
              <a:path w="4384040" h="1270000">
                <a:moveTo>
                  <a:pt x="0" y="0"/>
                </a:moveTo>
                <a:lnTo>
                  <a:pt x="4383457" y="0"/>
                </a:lnTo>
                <a:lnTo>
                  <a:pt x="4383457" y="1269999"/>
                </a:lnTo>
                <a:lnTo>
                  <a:pt x="0" y="1269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5100" y="1752600"/>
            <a:ext cx="5295900" cy="381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219700" y="3365500"/>
            <a:ext cx="613092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30" dirty="0">
                <a:latin typeface="Arial"/>
                <a:cs typeface="Arial"/>
              </a:rPr>
              <a:t>Let’s </a:t>
            </a:r>
            <a:r>
              <a:rPr sz="3600" b="1" spc="-5" dirty="0">
                <a:latin typeface="Arial"/>
                <a:cs typeface="Arial"/>
              </a:rPr>
              <a:t>code this up in NumPy</a:t>
            </a:r>
            <a:endParaRPr sz="3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167956" y="3897941"/>
            <a:ext cx="765810" cy="1433195"/>
          </a:xfrm>
          <a:custGeom>
            <a:avLst/>
            <a:gdLst/>
            <a:ahLst/>
            <a:cxnLst/>
            <a:rect l="l" t="t" r="r" b="b"/>
            <a:pathLst>
              <a:path w="765810" h="1433195">
                <a:moveTo>
                  <a:pt x="0" y="716466"/>
                </a:moveTo>
                <a:lnTo>
                  <a:pt x="765644" y="716466"/>
                </a:lnTo>
              </a:path>
            </a:pathLst>
          </a:custGeom>
          <a:ln w="1432932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79377" y="5258196"/>
            <a:ext cx="194945" cy="238760"/>
          </a:xfrm>
          <a:custGeom>
            <a:avLst/>
            <a:gdLst/>
            <a:ahLst/>
            <a:cxnLst/>
            <a:rect l="l" t="t" r="r" b="b"/>
            <a:pathLst>
              <a:path w="194944" h="238760">
                <a:moveTo>
                  <a:pt x="6457" y="0"/>
                </a:moveTo>
                <a:lnTo>
                  <a:pt x="0" y="238456"/>
                </a:lnTo>
                <a:lnTo>
                  <a:pt x="194640" y="100549"/>
                </a:lnTo>
                <a:lnTo>
                  <a:pt x="6457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62717" y="2946294"/>
            <a:ext cx="454659" cy="1028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50" i="1" spc="367" baseline="-24822" dirty="0">
                <a:latin typeface="Times New Roman"/>
                <a:cs typeface="Times New Roman"/>
              </a:rPr>
              <a:t>x</a:t>
            </a:r>
            <a:r>
              <a:rPr sz="2700" i="1" spc="-10" dirty="0">
                <a:latin typeface="Times New Roman"/>
                <a:cs typeface="Times New Roman"/>
              </a:rPr>
              <a:t>r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46200" y="7296404"/>
            <a:ext cx="2892425" cy="863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3600">
              <a:lnSpc>
                <a:spcPts val="2430"/>
              </a:lnSpc>
            </a:pPr>
            <a:r>
              <a:rPr sz="2400" spc="20" dirty="0">
                <a:latin typeface="Arial"/>
                <a:cs typeface="Arial"/>
              </a:rPr>
              <a:t>output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position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2400" dirty="0">
                <a:latin typeface="Arial"/>
                <a:cs typeface="Arial"/>
              </a:rPr>
              <a:t>first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filter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7400" y="8452103"/>
            <a:ext cx="36449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3600" spc="-7" baseline="-13888" dirty="0">
                <a:latin typeface="Arial"/>
                <a:cs typeface="Arial"/>
              </a:rPr>
              <a:t>n</a:t>
            </a:r>
            <a:r>
              <a:rPr sz="1600" dirty="0">
                <a:latin typeface="Arial"/>
                <a:cs typeface="Arial"/>
              </a:rPr>
              <a:t>th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11072" y="8452104"/>
            <a:ext cx="119443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spc="15" dirty="0">
                <a:latin typeface="Arial"/>
                <a:cs typeface="Arial"/>
              </a:rPr>
              <a:t>example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914900" y="8464803"/>
            <a:ext cx="36449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3600" spc="-7" baseline="-13888" dirty="0">
                <a:latin typeface="Arial"/>
                <a:cs typeface="Arial"/>
              </a:rPr>
              <a:t>n</a:t>
            </a:r>
            <a:r>
              <a:rPr sz="1600" dirty="0">
                <a:latin typeface="Arial"/>
                <a:cs typeface="Arial"/>
              </a:rPr>
              <a:t>th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38571" y="8464804"/>
            <a:ext cx="119443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spc="15" dirty="0">
                <a:latin typeface="Arial"/>
                <a:cs typeface="Arial"/>
              </a:rPr>
              <a:t>example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854700"/>
            <a:ext cx="13004800" cy="622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0599" y="6497321"/>
            <a:ext cx="0" cy="1794510"/>
          </a:xfrm>
          <a:custGeom>
            <a:avLst/>
            <a:gdLst/>
            <a:ahLst/>
            <a:cxnLst/>
            <a:rect l="l" t="t" r="r" b="b"/>
            <a:pathLst>
              <a:path h="1794509">
                <a:moveTo>
                  <a:pt x="0" y="0"/>
                </a:moveTo>
                <a:lnTo>
                  <a:pt x="0" y="179446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9639" y="63881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60959" y="0"/>
                </a:moveTo>
                <a:lnTo>
                  <a:pt x="0" y="121919"/>
                </a:lnTo>
                <a:lnTo>
                  <a:pt x="121919" y="121919"/>
                </a:lnTo>
                <a:lnTo>
                  <a:pt x="609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8600" y="6506738"/>
            <a:ext cx="0" cy="1152525"/>
          </a:xfrm>
          <a:custGeom>
            <a:avLst/>
            <a:gdLst/>
            <a:ahLst/>
            <a:cxnLst/>
            <a:rect l="l" t="t" r="r" b="b"/>
            <a:pathLst>
              <a:path h="1152525">
                <a:moveTo>
                  <a:pt x="0" y="0"/>
                </a:moveTo>
                <a:lnTo>
                  <a:pt x="0" y="115224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37639" y="6397518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60959" y="0"/>
                </a:moveTo>
                <a:lnTo>
                  <a:pt x="0" y="121919"/>
                </a:lnTo>
                <a:lnTo>
                  <a:pt x="121919" y="121919"/>
                </a:lnTo>
                <a:lnTo>
                  <a:pt x="609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95031" y="6496467"/>
            <a:ext cx="303530" cy="648970"/>
          </a:xfrm>
          <a:custGeom>
            <a:avLst/>
            <a:gdLst/>
            <a:ahLst/>
            <a:cxnLst/>
            <a:rect l="l" t="t" r="r" b="b"/>
            <a:pathLst>
              <a:path w="303530" h="648970">
                <a:moveTo>
                  <a:pt x="0" y="324348"/>
                </a:moveTo>
                <a:lnTo>
                  <a:pt x="303145" y="324348"/>
                </a:lnTo>
              </a:path>
            </a:pathLst>
          </a:custGeom>
          <a:ln w="6486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45181" y="6397518"/>
            <a:ext cx="110489" cy="136525"/>
          </a:xfrm>
          <a:custGeom>
            <a:avLst/>
            <a:gdLst/>
            <a:ahLst/>
            <a:cxnLst/>
            <a:rect l="l" t="t" r="r" b="b"/>
            <a:pathLst>
              <a:path w="110489" h="136525">
                <a:moveTo>
                  <a:pt x="3610" y="0"/>
                </a:moveTo>
                <a:lnTo>
                  <a:pt x="0" y="136263"/>
                </a:lnTo>
                <a:lnTo>
                  <a:pt x="110454" y="84646"/>
                </a:lnTo>
                <a:lnTo>
                  <a:pt x="36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27390" y="6502754"/>
            <a:ext cx="176530" cy="635000"/>
          </a:xfrm>
          <a:custGeom>
            <a:avLst/>
            <a:gdLst/>
            <a:ahLst/>
            <a:cxnLst/>
            <a:rect l="l" t="t" r="r" b="b"/>
            <a:pathLst>
              <a:path w="176530" h="635000">
                <a:moveTo>
                  <a:pt x="0" y="317448"/>
                </a:moveTo>
                <a:lnTo>
                  <a:pt x="176368" y="317448"/>
                </a:lnTo>
              </a:path>
            </a:pathLst>
          </a:custGeom>
          <a:ln w="634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41623" y="6397518"/>
            <a:ext cx="117475" cy="133985"/>
          </a:xfrm>
          <a:custGeom>
            <a:avLst/>
            <a:gdLst/>
            <a:ahLst/>
            <a:cxnLst/>
            <a:rect l="l" t="t" r="r" b="b"/>
            <a:pathLst>
              <a:path w="117475" h="133984">
                <a:moveTo>
                  <a:pt x="91368" y="0"/>
                </a:moveTo>
                <a:lnTo>
                  <a:pt x="0" y="101155"/>
                </a:lnTo>
                <a:lnTo>
                  <a:pt x="117472" y="133788"/>
                </a:lnTo>
                <a:lnTo>
                  <a:pt x="91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70500" y="6497320"/>
            <a:ext cx="0" cy="1794510"/>
          </a:xfrm>
          <a:custGeom>
            <a:avLst/>
            <a:gdLst/>
            <a:ahLst/>
            <a:cxnLst/>
            <a:rect l="l" t="t" r="r" b="b"/>
            <a:pathLst>
              <a:path h="1794509">
                <a:moveTo>
                  <a:pt x="0" y="0"/>
                </a:moveTo>
                <a:lnTo>
                  <a:pt x="0" y="1794468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09540" y="63881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60960" y="0"/>
                </a:moveTo>
                <a:lnTo>
                  <a:pt x="0" y="121919"/>
                </a:lnTo>
                <a:lnTo>
                  <a:pt x="121920" y="121919"/>
                </a:lnTo>
                <a:lnTo>
                  <a:pt x="609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05500" y="6497319"/>
            <a:ext cx="0" cy="1171575"/>
          </a:xfrm>
          <a:custGeom>
            <a:avLst/>
            <a:gdLst/>
            <a:ahLst/>
            <a:cxnLst/>
            <a:rect l="l" t="t" r="r" b="b"/>
            <a:pathLst>
              <a:path h="1171575">
                <a:moveTo>
                  <a:pt x="0" y="0"/>
                </a:moveTo>
                <a:lnTo>
                  <a:pt x="0" y="117108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44540" y="63881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60960" y="0"/>
                </a:moveTo>
                <a:lnTo>
                  <a:pt x="0" y="121919"/>
                </a:lnTo>
                <a:lnTo>
                  <a:pt x="121920" y="121919"/>
                </a:lnTo>
                <a:lnTo>
                  <a:pt x="609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213100" y="254000"/>
            <a:ext cx="6576059" cy="1262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spc="-5" dirty="0"/>
              <a:t>3D</a:t>
            </a:r>
            <a:r>
              <a:rPr sz="8000" spc="-90" dirty="0"/>
              <a:t> </a:t>
            </a:r>
            <a:r>
              <a:rPr sz="8000" spc="40" dirty="0"/>
              <a:t>Activations</a:t>
            </a:r>
            <a:endParaRPr sz="8000"/>
          </a:p>
        </p:txBody>
      </p:sp>
      <p:sp>
        <p:nvSpPr>
          <p:cNvPr id="16" name="object 16"/>
          <p:cNvSpPr/>
          <p:nvPr/>
        </p:nvSpPr>
        <p:spPr>
          <a:xfrm>
            <a:off x="8621342" y="5328203"/>
            <a:ext cx="4384040" cy="1270000"/>
          </a:xfrm>
          <a:custGeom>
            <a:avLst/>
            <a:gdLst/>
            <a:ahLst/>
            <a:cxnLst/>
            <a:rect l="l" t="t" r="r" b="b"/>
            <a:pathLst>
              <a:path w="4384040" h="1270000">
                <a:moveTo>
                  <a:pt x="0" y="0"/>
                </a:moveTo>
                <a:lnTo>
                  <a:pt x="4383457" y="0"/>
                </a:lnTo>
                <a:lnTo>
                  <a:pt x="4383457" y="1269999"/>
                </a:lnTo>
                <a:lnTo>
                  <a:pt x="0" y="1269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5100" y="1752600"/>
            <a:ext cx="5295900" cy="381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219700" y="3365500"/>
            <a:ext cx="613092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30" dirty="0">
                <a:latin typeface="Arial"/>
                <a:cs typeface="Arial"/>
              </a:rPr>
              <a:t>Let’s </a:t>
            </a:r>
            <a:r>
              <a:rPr sz="3600" b="1" spc="-5" dirty="0">
                <a:latin typeface="Arial"/>
                <a:cs typeface="Arial"/>
              </a:rPr>
              <a:t>code this up in NumPy</a:t>
            </a:r>
            <a:endParaRPr sz="3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167956" y="3897941"/>
            <a:ext cx="765810" cy="1433195"/>
          </a:xfrm>
          <a:custGeom>
            <a:avLst/>
            <a:gdLst/>
            <a:ahLst/>
            <a:cxnLst/>
            <a:rect l="l" t="t" r="r" b="b"/>
            <a:pathLst>
              <a:path w="765810" h="1433195">
                <a:moveTo>
                  <a:pt x="0" y="716466"/>
                </a:moveTo>
                <a:lnTo>
                  <a:pt x="765644" y="716466"/>
                </a:lnTo>
              </a:path>
            </a:pathLst>
          </a:custGeom>
          <a:ln w="1432932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79377" y="5258196"/>
            <a:ext cx="194945" cy="238760"/>
          </a:xfrm>
          <a:custGeom>
            <a:avLst/>
            <a:gdLst/>
            <a:ahLst/>
            <a:cxnLst/>
            <a:rect l="l" t="t" r="r" b="b"/>
            <a:pathLst>
              <a:path w="194944" h="238760">
                <a:moveTo>
                  <a:pt x="6457" y="0"/>
                </a:moveTo>
                <a:lnTo>
                  <a:pt x="0" y="238456"/>
                </a:lnTo>
                <a:lnTo>
                  <a:pt x="194640" y="100549"/>
                </a:lnTo>
                <a:lnTo>
                  <a:pt x="6457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062717" y="2946294"/>
            <a:ext cx="454659" cy="1028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50" i="1" spc="367" baseline="-24822" dirty="0">
                <a:latin typeface="Times New Roman"/>
                <a:cs typeface="Times New Roman"/>
              </a:rPr>
              <a:t>x</a:t>
            </a:r>
            <a:r>
              <a:rPr sz="2700" i="1" spc="-10" dirty="0">
                <a:latin typeface="Times New Roman"/>
                <a:cs typeface="Times New Roman"/>
              </a:rPr>
              <a:t>r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46200" y="7296404"/>
            <a:ext cx="2892425" cy="863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3600">
              <a:lnSpc>
                <a:spcPts val="2430"/>
              </a:lnSpc>
            </a:pPr>
            <a:r>
              <a:rPr sz="2400" spc="20" dirty="0">
                <a:latin typeface="Arial"/>
                <a:cs typeface="Arial"/>
              </a:rPr>
              <a:t>output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position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2400" dirty="0">
                <a:latin typeface="Arial"/>
                <a:cs typeface="Arial"/>
              </a:rPr>
              <a:t>first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filter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778500" y="7829804"/>
            <a:ext cx="241427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spc="-5" dirty="0">
                <a:latin typeface="Arial"/>
                <a:cs typeface="Arial"/>
              </a:rPr>
              <a:t>all </a:t>
            </a:r>
            <a:r>
              <a:rPr sz="2400" spc="25" dirty="0">
                <a:latin typeface="Arial"/>
                <a:cs typeface="Arial"/>
              </a:rPr>
              <a:t>input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channels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87400" y="8452103"/>
            <a:ext cx="36449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3600" spc="-7" baseline="-13888" dirty="0">
                <a:latin typeface="Arial"/>
                <a:cs typeface="Arial"/>
              </a:rPr>
              <a:t>n</a:t>
            </a:r>
            <a:r>
              <a:rPr sz="1600" dirty="0">
                <a:latin typeface="Arial"/>
                <a:cs typeface="Arial"/>
              </a:rPr>
              <a:t>th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11072" y="8452104"/>
            <a:ext cx="119443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spc="15" dirty="0">
                <a:latin typeface="Arial"/>
                <a:cs typeface="Arial"/>
              </a:rPr>
              <a:t>example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914900" y="8464803"/>
            <a:ext cx="36449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3600" spc="-7" baseline="-13888" dirty="0">
                <a:latin typeface="Arial"/>
                <a:cs typeface="Arial"/>
              </a:rPr>
              <a:t>n</a:t>
            </a:r>
            <a:r>
              <a:rPr sz="1600" dirty="0">
                <a:latin typeface="Arial"/>
                <a:cs typeface="Arial"/>
              </a:rPr>
              <a:t>th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338571" y="8464804"/>
            <a:ext cx="119443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spc="15" dirty="0">
                <a:latin typeface="Arial"/>
                <a:cs typeface="Arial"/>
              </a:rPr>
              <a:t>example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854700"/>
            <a:ext cx="13004800" cy="622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0599" y="6497321"/>
            <a:ext cx="0" cy="1794510"/>
          </a:xfrm>
          <a:custGeom>
            <a:avLst/>
            <a:gdLst/>
            <a:ahLst/>
            <a:cxnLst/>
            <a:rect l="l" t="t" r="r" b="b"/>
            <a:pathLst>
              <a:path h="1794509">
                <a:moveTo>
                  <a:pt x="0" y="0"/>
                </a:moveTo>
                <a:lnTo>
                  <a:pt x="0" y="179446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9639" y="63881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60959" y="0"/>
                </a:moveTo>
                <a:lnTo>
                  <a:pt x="0" y="121919"/>
                </a:lnTo>
                <a:lnTo>
                  <a:pt x="121919" y="121919"/>
                </a:lnTo>
                <a:lnTo>
                  <a:pt x="609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8600" y="6506738"/>
            <a:ext cx="0" cy="1152525"/>
          </a:xfrm>
          <a:custGeom>
            <a:avLst/>
            <a:gdLst/>
            <a:ahLst/>
            <a:cxnLst/>
            <a:rect l="l" t="t" r="r" b="b"/>
            <a:pathLst>
              <a:path h="1152525">
                <a:moveTo>
                  <a:pt x="0" y="0"/>
                </a:moveTo>
                <a:lnTo>
                  <a:pt x="0" y="115224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37639" y="6397518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60959" y="0"/>
                </a:moveTo>
                <a:lnTo>
                  <a:pt x="0" y="121919"/>
                </a:lnTo>
                <a:lnTo>
                  <a:pt x="121919" y="121919"/>
                </a:lnTo>
                <a:lnTo>
                  <a:pt x="609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95031" y="6496467"/>
            <a:ext cx="303530" cy="648970"/>
          </a:xfrm>
          <a:custGeom>
            <a:avLst/>
            <a:gdLst/>
            <a:ahLst/>
            <a:cxnLst/>
            <a:rect l="l" t="t" r="r" b="b"/>
            <a:pathLst>
              <a:path w="303530" h="648970">
                <a:moveTo>
                  <a:pt x="0" y="324348"/>
                </a:moveTo>
                <a:lnTo>
                  <a:pt x="303145" y="324348"/>
                </a:lnTo>
              </a:path>
            </a:pathLst>
          </a:custGeom>
          <a:ln w="6486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45181" y="6397518"/>
            <a:ext cx="110489" cy="136525"/>
          </a:xfrm>
          <a:custGeom>
            <a:avLst/>
            <a:gdLst/>
            <a:ahLst/>
            <a:cxnLst/>
            <a:rect l="l" t="t" r="r" b="b"/>
            <a:pathLst>
              <a:path w="110489" h="136525">
                <a:moveTo>
                  <a:pt x="3610" y="0"/>
                </a:moveTo>
                <a:lnTo>
                  <a:pt x="0" y="136263"/>
                </a:lnTo>
                <a:lnTo>
                  <a:pt x="110454" y="84646"/>
                </a:lnTo>
                <a:lnTo>
                  <a:pt x="36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27390" y="6502754"/>
            <a:ext cx="176530" cy="635000"/>
          </a:xfrm>
          <a:custGeom>
            <a:avLst/>
            <a:gdLst/>
            <a:ahLst/>
            <a:cxnLst/>
            <a:rect l="l" t="t" r="r" b="b"/>
            <a:pathLst>
              <a:path w="176530" h="635000">
                <a:moveTo>
                  <a:pt x="0" y="317448"/>
                </a:moveTo>
                <a:lnTo>
                  <a:pt x="176368" y="317448"/>
                </a:lnTo>
              </a:path>
            </a:pathLst>
          </a:custGeom>
          <a:ln w="634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41623" y="6397518"/>
            <a:ext cx="117475" cy="133985"/>
          </a:xfrm>
          <a:custGeom>
            <a:avLst/>
            <a:gdLst/>
            <a:ahLst/>
            <a:cxnLst/>
            <a:rect l="l" t="t" r="r" b="b"/>
            <a:pathLst>
              <a:path w="117475" h="133984">
                <a:moveTo>
                  <a:pt x="91368" y="0"/>
                </a:moveTo>
                <a:lnTo>
                  <a:pt x="0" y="101155"/>
                </a:lnTo>
                <a:lnTo>
                  <a:pt x="117472" y="133788"/>
                </a:lnTo>
                <a:lnTo>
                  <a:pt x="91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70500" y="6497320"/>
            <a:ext cx="0" cy="1794510"/>
          </a:xfrm>
          <a:custGeom>
            <a:avLst/>
            <a:gdLst/>
            <a:ahLst/>
            <a:cxnLst/>
            <a:rect l="l" t="t" r="r" b="b"/>
            <a:pathLst>
              <a:path h="1794509">
                <a:moveTo>
                  <a:pt x="0" y="0"/>
                </a:moveTo>
                <a:lnTo>
                  <a:pt x="0" y="1794468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09540" y="63881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60960" y="0"/>
                </a:moveTo>
                <a:lnTo>
                  <a:pt x="0" y="121919"/>
                </a:lnTo>
                <a:lnTo>
                  <a:pt x="121920" y="121919"/>
                </a:lnTo>
                <a:lnTo>
                  <a:pt x="609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05500" y="6497319"/>
            <a:ext cx="0" cy="1171575"/>
          </a:xfrm>
          <a:custGeom>
            <a:avLst/>
            <a:gdLst/>
            <a:ahLst/>
            <a:cxnLst/>
            <a:rect l="l" t="t" r="r" b="b"/>
            <a:pathLst>
              <a:path h="1171575">
                <a:moveTo>
                  <a:pt x="0" y="0"/>
                </a:moveTo>
                <a:lnTo>
                  <a:pt x="0" y="117108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44540" y="63881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60960" y="0"/>
                </a:moveTo>
                <a:lnTo>
                  <a:pt x="0" y="121919"/>
                </a:lnTo>
                <a:lnTo>
                  <a:pt x="121920" y="121919"/>
                </a:lnTo>
                <a:lnTo>
                  <a:pt x="609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29614" y="6487060"/>
            <a:ext cx="311785" cy="666750"/>
          </a:xfrm>
          <a:custGeom>
            <a:avLst/>
            <a:gdLst/>
            <a:ahLst/>
            <a:cxnLst/>
            <a:rect l="l" t="t" r="r" b="b"/>
            <a:pathLst>
              <a:path w="311784" h="666750">
                <a:moveTo>
                  <a:pt x="0" y="333315"/>
                </a:moveTo>
                <a:lnTo>
                  <a:pt x="311313" y="333315"/>
                </a:lnTo>
              </a:path>
            </a:pathLst>
          </a:custGeom>
          <a:ln w="6666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79753" y="6388100"/>
            <a:ext cx="110489" cy="136525"/>
          </a:xfrm>
          <a:custGeom>
            <a:avLst/>
            <a:gdLst/>
            <a:ahLst/>
            <a:cxnLst/>
            <a:rect l="l" t="t" r="r" b="b"/>
            <a:pathLst>
              <a:path w="110490" h="136525">
                <a:moveTo>
                  <a:pt x="3646" y="0"/>
                </a:moveTo>
                <a:lnTo>
                  <a:pt x="0" y="136262"/>
                </a:lnTo>
                <a:lnTo>
                  <a:pt x="110468" y="84673"/>
                </a:lnTo>
                <a:lnTo>
                  <a:pt x="36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07388" y="6465777"/>
            <a:ext cx="685165" cy="685165"/>
          </a:xfrm>
          <a:custGeom>
            <a:avLst/>
            <a:gdLst/>
            <a:ahLst/>
            <a:cxnLst/>
            <a:rect l="l" t="t" r="r" b="b"/>
            <a:pathLst>
              <a:path w="685165" h="685165">
                <a:moveTo>
                  <a:pt x="0" y="342377"/>
                </a:moveTo>
                <a:lnTo>
                  <a:pt x="684755" y="342377"/>
                </a:lnTo>
              </a:path>
            </a:pathLst>
          </a:custGeom>
          <a:ln w="6847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40058" y="6388546"/>
            <a:ext cx="129539" cy="129539"/>
          </a:xfrm>
          <a:custGeom>
            <a:avLst/>
            <a:gdLst/>
            <a:ahLst/>
            <a:cxnLst/>
            <a:rect l="l" t="t" r="r" b="b"/>
            <a:pathLst>
              <a:path w="129540" h="129540">
                <a:moveTo>
                  <a:pt x="129316" y="0"/>
                </a:moveTo>
                <a:lnTo>
                  <a:pt x="0" y="43105"/>
                </a:lnTo>
                <a:lnTo>
                  <a:pt x="86211" y="129316"/>
                </a:lnTo>
                <a:lnTo>
                  <a:pt x="1293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3213100" y="254000"/>
            <a:ext cx="6576059" cy="1262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spc="-5" dirty="0"/>
              <a:t>3D</a:t>
            </a:r>
            <a:r>
              <a:rPr sz="8000" spc="-90" dirty="0"/>
              <a:t> </a:t>
            </a:r>
            <a:r>
              <a:rPr sz="8000" spc="40" dirty="0"/>
              <a:t>Activations</a:t>
            </a:r>
            <a:endParaRPr sz="8000"/>
          </a:p>
        </p:txBody>
      </p:sp>
      <p:sp>
        <p:nvSpPr>
          <p:cNvPr id="20" name="object 20"/>
          <p:cNvSpPr/>
          <p:nvPr/>
        </p:nvSpPr>
        <p:spPr>
          <a:xfrm>
            <a:off x="8621342" y="5328203"/>
            <a:ext cx="4384040" cy="1270000"/>
          </a:xfrm>
          <a:custGeom>
            <a:avLst/>
            <a:gdLst/>
            <a:ahLst/>
            <a:cxnLst/>
            <a:rect l="l" t="t" r="r" b="b"/>
            <a:pathLst>
              <a:path w="4384040" h="1270000">
                <a:moveTo>
                  <a:pt x="0" y="0"/>
                </a:moveTo>
                <a:lnTo>
                  <a:pt x="4383457" y="0"/>
                </a:lnTo>
                <a:lnTo>
                  <a:pt x="4383457" y="1269999"/>
                </a:lnTo>
                <a:lnTo>
                  <a:pt x="0" y="1269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5100" y="1752600"/>
            <a:ext cx="5295900" cy="381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219700" y="3365500"/>
            <a:ext cx="613092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30" dirty="0">
                <a:latin typeface="Arial"/>
                <a:cs typeface="Arial"/>
              </a:rPr>
              <a:t>Let’s </a:t>
            </a:r>
            <a:r>
              <a:rPr sz="3600" b="1" spc="-5" dirty="0">
                <a:latin typeface="Arial"/>
                <a:cs typeface="Arial"/>
              </a:rPr>
              <a:t>code this up in NumPy</a:t>
            </a:r>
            <a:endParaRPr sz="36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167956" y="3897941"/>
            <a:ext cx="765810" cy="1433195"/>
          </a:xfrm>
          <a:custGeom>
            <a:avLst/>
            <a:gdLst/>
            <a:ahLst/>
            <a:cxnLst/>
            <a:rect l="l" t="t" r="r" b="b"/>
            <a:pathLst>
              <a:path w="765810" h="1433195">
                <a:moveTo>
                  <a:pt x="0" y="716466"/>
                </a:moveTo>
                <a:lnTo>
                  <a:pt x="765644" y="716466"/>
                </a:lnTo>
              </a:path>
            </a:pathLst>
          </a:custGeom>
          <a:ln w="1432932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79377" y="5258196"/>
            <a:ext cx="194945" cy="238760"/>
          </a:xfrm>
          <a:custGeom>
            <a:avLst/>
            <a:gdLst/>
            <a:ahLst/>
            <a:cxnLst/>
            <a:rect l="l" t="t" r="r" b="b"/>
            <a:pathLst>
              <a:path w="194944" h="238760">
                <a:moveTo>
                  <a:pt x="6457" y="0"/>
                </a:moveTo>
                <a:lnTo>
                  <a:pt x="0" y="238456"/>
                </a:lnTo>
                <a:lnTo>
                  <a:pt x="194640" y="100549"/>
                </a:lnTo>
                <a:lnTo>
                  <a:pt x="6457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062717" y="2946294"/>
            <a:ext cx="454659" cy="1028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50" i="1" spc="367" baseline="-24822" dirty="0">
                <a:latin typeface="Times New Roman"/>
                <a:cs typeface="Times New Roman"/>
              </a:rPr>
              <a:t>x</a:t>
            </a:r>
            <a:r>
              <a:rPr sz="2700" i="1" spc="-10" dirty="0">
                <a:latin typeface="Times New Roman"/>
                <a:cs typeface="Times New Roman"/>
              </a:rPr>
              <a:t>r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832600" y="7207504"/>
            <a:ext cx="164655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spc="25" dirty="0">
                <a:latin typeface="Arial"/>
                <a:cs typeface="Arial"/>
              </a:rPr>
              <a:t>input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region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46200" y="7296404"/>
            <a:ext cx="2892425" cy="863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3600">
              <a:lnSpc>
                <a:spcPts val="2430"/>
              </a:lnSpc>
            </a:pPr>
            <a:r>
              <a:rPr sz="2400" spc="20" dirty="0">
                <a:latin typeface="Arial"/>
                <a:cs typeface="Arial"/>
              </a:rPr>
              <a:t>output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position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2400" dirty="0">
                <a:latin typeface="Arial"/>
                <a:cs typeface="Arial"/>
              </a:rPr>
              <a:t>first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filter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778500" y="7829804"/>
            <a:ext cx="241427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spc="-5" dirty="0">
                <a:latin typeface="Arial"/>
                <a:cs typeface="Arial"/>
              </a:rPr>
              <a:t>all </a:t>
            </a:r>
            <a:r>
              <a:rPr sz="2400" spc="25" dirty="0">
                <a:latin typeface="Arial"/>
                <a:cs typeface="Arial"/>
              </a:rPr>
              <a:t>input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channels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87400" y="8452103"/>
            <a:ext cx="36449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3600" spc="-7" baseline="-13888" dirty="0">
                <a:latin typeface="Arial"/>
                <a:cs typeface="Arial"/>
              </a:rPr>
              <a:t>n</a:t>
            </a:r>
            <a:r>
              <a:rPr sz="1600" dirty="0">
                <a:latin typeface="Arial"/>
                <a:cs typeface="Arial"/>
              </a:rPr>
              <a:t>th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11072" y="8452104"/>
            <a:ext cx="119443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spc="15" dirty="0">
                <a:latin typeface="Arial"/>
                <a:cs typeface="Arial"/>
              </a:rPr>
              <a:t>example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914900" y="8464803"/>
            <a:ext cx="36449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3600" spc="-7" baseline="-13888" dirty="0">
                <a:latin typeface="Arial"/>
                <a:cs typeface="Arial"/>
              </a:rPr>
              <a:t>n</a:t>
            </a:r>
            <a:r>
              <a:rPr sz="1600" dirty="0">
                <a:latin typeface="Arial"/>
                <a:cs typeface="Arial"/>
              </a:rPr>
              <a:t>th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338571" y="8464804"/>
            <a:ext cx="119443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spc="15" dirty="0">
                <a:latin typeface="Arial"/>
                <a:cs typeface="Arial"/>
              </a:rPr>
              <a:t>example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854700"/>
            <a:ext cx="13004800" cy="622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0599" y="6497321"/>
            <a:ext cx="0" cy="1794510"/>
          </a:xfrm>
          <a:custGeom>
            <a:avLst/>
            <a:gdLst/>
            <a:ahLst/>
            <a:cxnLst/>
            <a:rect l="l" t="t" r="r" b="b"/>
            <a:pathLst>
              <a:path h="1794509">
                <a:moveTo>
                  <a:pt x="0" y="0"/>
                </a:moveTo>
                <a:lnTo>
                  <a:pt x="0" y="179446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9639" y="63881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60959" y="0"/>
                </a:moveTo>
                <a:lnTo>
                  <a:pt x="0" y="121919"/>
                </a:lnTo>
                <a:lnTo>
                  <a:pt x="121919" y="121919"/>
                </a:lnTo>
                <a:lnTo>
                  <a:pt x="609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8600" y="6506738"/>
            <a:ext cx="0" cy="1152525"/>
          </a:xfrm>
          <a:custGeom>
            <a:avLst/>
            <a:gdLst/>
            <a:ahLst/>
            <a:cxnLst/>
            <a:rect l="l" t="t" r="r" b="b"/>
            <a:pathLst>
              <a:path h="1152525">
                <a:moveTo>
                  <a:pt x="0" y="0"/>
                </a:moveTo>
                <a:lnTo>
                  <a:pt x="0" y="115224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37639" y="6397518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60959" y="0"/>
                </a:moveTo>
                <a:lnTo>
                  <a:pt x="0" y="121919"/>
                </a:lnTo>
                <a:lnTo>
                  <a:pt x="121919" y="121919"/>
                </a:lnTo>
                <a:lnTo>
                  <a:pt x="609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95031" y="6496467"/>
            <a:ext cx="303530" cy="648970"/>
          </a:xfrm>
          <a:custGeom>
            <a:avLst/>
            <a:gdLst/>
            <a:ahLst/>
            <a:cxnLst/>
            <a:rect l="l" t="t" r="r" b="b"/>
            <a:pathLst>
              <a:path w="303530" h="648970">
                <a:moveTo>
                  <a:pt x="0" y="324348"/>
                </a:moveTo>
                <a:lnTo>
                  <a:pt x="303145" y="324348"/>
                </a:lnTo>
              </a:path>
            </a:pathLst>
          </a:custGeom>
          <a:ln w="6486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45181" y="6397518"/>
            <a:ext cx="110489" cy="136525"/>
          </a:xfrm>
          <a:custGeom>
            <a:avLst/>
            <a:gdLst/>
            <a:ahLst/>
            <a:cxnLst/>
            <a:rect l="l" t="t" r="r" b="b"/>
            <a:pathLst>
              <a:path w="110489" h="136525">
                <a:moveTo>
                  <a:pt x="3610" y="0"/>
                </a:moveTo>
                <a:lnTo>
                  <a:pt x="0" y="136263"/>
                </a:lnTo>
                <a:lnTo>
                  <a:pt x="110454" y="84646"/>
                </a:lnTo>
                <a:lnTo>
                  <a:pt x="36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27390" y="6502754"/>
            <a:ext cx="176530" cy="635000"/>
          </a:xfrm>
          <a:custGeom>
            <a:avLst/>
            <a:gdLst/>
            <a:ahLst/>
            <a:cxnLst/>
            <a:rect l="l" t="t" r="r" b="b"/>
            <a:pathLst>
              <a:path w="176530" h="635000">
                <a:moveTo>
                  <a:pt x="0" y="317448"/>
                </a:moveTo>
                <a:lnTo>
                  <a:pt x="176368" y="317448"/>
                </a:lnTo>
              </a:path>
            </a:pathLst>
          </a:custGeom>
          <a:ln w="634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41623" y="6397518"/>
            <a:ext cx="117475" cy="133985"/>
          </a:xfrm>
          <a:custGeom>
            <a:avLst/>
            <a:gdLst/>
            <a:ahLst/>
            <a:cxnLst/>
            <a:rect l="l" t="t" r="r" b="b"/>
            <a:pathLst>
              <a:path w="117475" h="133984">
                <a:moveTo>
                  <a:pt x="91368" y="0"/>
                </a:moveTo>
                <a:lnTo>
                  <a:pt x="0" y="101155"/>
                </a:lnTo>
                <a:lnTo>
                  <a:pt x="117472" y="133788"/>
                </a:lnTo>
                <a:lnTo>
                  <a:pt x="91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70500" y="6497320"/>
            <a:ext cx="0" cy="1794510"/>
          </a:xfrm>
          <a:custGeom>
            <a:avLst/>
            <a:gdLst/>
            <a:ahLst/>
            <a:cxnLst/>
            <a:rect l="l" t="t" r="r" b="b"/>
            <a:pathLst>
              <a:path h="1794509">
                <a:moveTo>
                  <a:pt x="0" y="0"/>
                </a:moveTo>
                <a:lnTo>
                  <a:pt x="0" y="1794468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09540" y="63881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60960" y="0"/>
                </a:moveTo>
                <a:lnTo>
                  <a:pt x="0" y="121919"/>
                </a:lnTo>
                <a:lnTo>
                  <a:pt x="121920" y="121919"/>
                </a:lnTo>
                <a:lnTo>
                  <a:pt x="609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05500" y="6497319"/>
            <a:ext cx="0" cy="1171575"/>
          </a:xfrm>
          <a:custGeom>
            <a:avLst/>
            <a:gdLst/>
            <a:ahLst/>
            <a:cxnLst/>
            <a:rect l="l" t="t" r="r" b="b"/>
            <a:pathLst>
              <a:path h="1171575">
                <a:moveTo>
                  <a:pt x="0" y="0"/>
                </a:moveTo>
                <a:lnTo>
                  <a:pt x="0" y="117108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44540" y="63881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60960" y="0"/>
                </a:moveTo>
                <a:lnTo>
                  <a:pt x="0" y="121919"/>
                </a:lnTo>
                <a:lnTo>
                  <a:pt x="121920" y="121919"/>
                </a:lnTo>
                <a:lnTo>
                  <a:pt x="609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29614" y="6487060"/>
            <a:ext cx="311785" cy="666750"/>
          </a:xfrm>
          <a:custGeom>
            <a:avLst/>
            <a:gdLst/>
            <a:ahLst/>
            <a:cxnLst/>
            <a:rect l="l" t="t" r="r" b="b"/>
            <a:pathLst>
              <a:path w="311784" h="666750">
                <a:moveTo>
                  <a:pt x="0" y="333315"/>
                </a:moveTo>
                <a:lnTo>
                  <a:pt x="311313" y="333315"/>
                </a:lnTo>
              </a:path>
            </a:pathLst>
          </a:custGeom>
          <a:ln w="6666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79753" y="6388100"/>
            <a:ext cx="110489" cy="136525"/>
          </a:xfrm>
          <a:custGeom>
            <a:avLst/>
            <a:gdLst/>
            <a:ahLst/>
            <a:cxnLst/>
            <a:rect l="l" t="t" r="r" b="b"/>
            <a:pathLst>
              <a:path w="110490" h="136525">
                <a:moveTo>
                  <a:pt x="3646" y="0"/>
                </a:moveTo>
                <a:lnTo>
                  <a:pt x="0" y="136262"/>
                </a:lnTo>
                <a:lnTo>
                  <a:pt x="110468" y="84673"/>
                </a:lnTo>
                <a:lnTo>
                  <a:pt x="36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07388" y="6465777"/>
            <a:ext cx="685165" cy="685165"/>
          </a:xfrm>
          <a:custGeom>
            <a:avLst/>
            <a:gdLst/>
            <a:ahLst/>
            <a:cxnLst/>
            <a:rect l="l" t="t" r="r" b="b"/>
            <a:pathLst>
              <a:path w="685165" h="685165">
                <a:moveTo>
                  <a:pt x="0" y="342377"/>
                </a:moveTo>
                <a:lnTo>
                  <a:pt x="684755" y="342377"/>
                </a:lnTo>
              </a:path>
            </a:pathLst>
          </a:custGeom>
          <a:ln w="6847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40058" y="6388546"/>
            <a:ext cx="129539" cy="129539"/>
          </a:xfrm>
          <a:custGeom>
            <a:avLst/>
            <a:gdLst/>
            <a:ahLst/>
            <a:cxnLst/>
            <a:rect l="l" t="t" r="r" b="b"/>
            <a:pathLst>
              <a:path w="129540" h="129540">
                <a:moveTo>
                  <a:pt x="129316" y="0"/>
                </a:moveTo>
                <a:lnTo>
                  <a:pt x="0" y="43105"/>
                </a:lnTo>
                <a:lnTo>
                  <a:pt x="86211" y="129316"/>
                </a:lnTo>
                <a:lnTo>
                  <a:pt x="1293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3213100" y="254000"/>
            <a:ext cx="6576059" cy="1262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spc="-5" dirty="0"/>
              <a:t>3D</a:t>
            </a:r>
            <a:r>
              <a:rPr sz="8000" spc="-90" dirty="0"/>
              <a:t> </a:t>
            </a:r>
            <a:r>
              <a:rPr sz="8000" spc="40" dirty="0"/>
              <a:t>Activations</a:t>
            </a:r>
            <a:endParaRPr sz="8000"/>
          </a:p>
        </p:txBody>
      </p:sp>
      <p:sp>
        <p:nvSpPr>
          <p:cNvPr id="20" name="object 20"/>
          <p:cNvSpPr/>
          <p:nvPr/>
        </p:nvSpPr>
        <p:spPr>
          <a:xfrm>
            <a:off x="165100" y="1752600"/>
            <a:ext cx="5295900" cy="381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219700" y="3365500"/>
            <a:ext cx="613092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30" dirty="0">
                <a:latin typeface="Arial"/>
                <a:cs typeface="Arial"/>
              </a:rPr>
              <a:t>Let’s </a:t>
            </a:r>
            <a:r>
              <a:rPr sz="3600" b="1" spc="-5" dirty="0">
                <a:latin typeface="Arial"/>
                <a:cs typeface="Arial"/>
              </a:rPr>
              <a:t>code this up in NumPy</a:t>
            </a:r>
            <a:endParaRPr sz="36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167956" y="3897941"/>
            <a:ext cx="765810" cy="1433195"/>
          </a:xfrm>
          <a:custGeom>
            <a:avLst/>
            <a:gdLst/>
            <a:ahLst/>
            <a:cxnLst/>
            <a:rect l="l" t="t" r="r" b="b"/>
            <a:pathLst>
              <a:path w="765810" h="1433195">
                <a:moveTo>
                  <a:pt x="0" y="716466"/>
                </a:moveTo>
                <a:lnTo>
                  <a:pt x="765644" y="716466"/>
                </a:lnTo>
              </a:path>
            </a:pathLst>
          </a:custGeom>
          <a:ln w="1432932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79377" y="5258196"/>
            <a:ext cx="194945" cy="238760"/>
          </a:xfrm>
          <a:custGeom>
            <a:avLst/>
            <a:gdLst/>
            <a:ahLst/>
            <a:cxnLst/>
            <a:rect l="l" t="t" r="r" b="b"/>
            <a:pathLst>
              <a:path w="194944" h="238760">
                <a:moveTo>
                  <a:pt x="6457" y="0"/>
                </a:moveTo>
                <a:lnTo>
                  <a:pt x="0" y="238456"/>
                </a:lnTo>
                <a:lnTo>
                  <a:pt x="194640" y="100549"/>
                </a:lnTo>
                <a:lnTo>
                  <a:pt x="6457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062717" y="2946294"/>
            <a:ext cx="454659" cy="1028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50" i="1" spc="367" baseline="-24822" dirty="0">
                <a:latin typeface="Times New Roman"/>
                <a:cs typeface="Times New Roman"/>
              </a:rPr>
              <a:t>x</a:t>
            </a:r>
            <a:r>
              <a:rPr sz="2700" i="1" spc="-10" dirty="0">
                <a:latin typeface="Times New Roman"/>
                <a:cs typeface="Times New Roman"/>
              </a:rPr>
              <a:t>r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832600" y="7207504"/>
            <a:ext cx="164655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spc="25" dirty="0">
                <a:latin typeface="Arial"/>
                <a:cs typeface="Arial"/>
              </a:rPr>
              <a:t>input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region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46200" y="7296404"/>
            <a:ext cx="2892425" cy="863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3600">
              <a:lnSpc>
                <a:spcPts val="2430"/>
              </a:lnSpc>
            </a:pPr>
            <a:r>
              <a:rPr sz="2400" spc="20" dirty="0">
                <a:latin typeface="Arial"/>
                <a:cs typeface="Arial"/>
              </a:rPr>
              <a:t>output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position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2400" dirty="0">
                <a:latin typeface="Arial"/>
                <a:cs typeface="Arial"/>
              </a:rPr>
              <a:t>first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filter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778500" y="7829804"/>
            <a:ext cx="241427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spc="-5" dirty="0">
                <a:latin typeface="Arial"/>
                <a:cs typeface="Arial"/>
              </a:rPr>
              <a:t>all </a:t>
            </a:r>
            <a:r>
              <a:rPr sz="2400" spc="25" dirty="0">
                <a:latin typeface="Arial"/>
                <a:cs typeface="Arial"/>
              </a:rPr>
              <a:t>input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channels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87400" y="8452103"/>
            <a:ext cx="36449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3600" spc="-7" baseline="-13888" dirty="0">
                <a:latin typeface="Arial"/>
                <a:cs typeface="Arial"/>
              </a:rPr>
              <a:t>n</a:t>
            </a:r>
            <a:r>
              <a:rPr sz="1600" dirty="0">
                <a:latin typeface="Arial"/>
                <a:cs typeface="Arial"/>
              </a:rPr>
              <a:t>th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211072" y="8452104"/>
            <a:ext cx="119443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spc="15" dirty="0">
                <a:latin typeface="Arial"/>
                <a:cs typeface="Arial"/>
              </a:rPr>
              <a:t>example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914900" y="8464803"/>
            <a:ext cx="36449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3600" spc="-7" baseline="-13888" dirty="0">
                <a:latin typeface="Arial"/>
                <a:cs typeface="Arial"/>
              </a:rPr>
              <a:t>n</a:t>
            </a:r>
            <a:r>
              <a:rPr sz="1600" dirty="0">
                <a:latin typeface="Arial"/>
                <a:cs typeface="Arial"/>
              </a:rPr>
              <a:t>th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338571" y="8464804"/>
            <a:ext cx="119443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spc="15" dirty="0">
                <a:latin typeface="Arial"/>
                <a:cs typeface="Arial"/>
              </a:rPr>
              <a:t>example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854700"/>
            <a:ext cx="13004800" cy="622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0599" y="6497321"/>
            <a:ext cx="0" cy="1794510"/>
          </a:xfrm>
          <a:custGeom>
            <a:avLst/>
            <a:gdLst/>
            <a:ahLst/>
            <a:cxnLst/>
            <a:rect l="l" t="t" r="r" b="b"/>
            <a:pathLst>
              <a:path h="1794509">
                <a:moveTo>
                  <a:pt x="0" y="0"/>
                </a:moveTo>
                <a:lnTo>
                  <a:pt x="0" y="179446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9639" y="63881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60959" y="0"/>
                </a:moveTo>
                <a:lnTo>
                  <a:pt x="0" y="121919"/>
                </a:lnTo>
                <a:lnTo>
                  <a:pt x="121919" y="121919"/>
                </a:lnTo>
                <a:lnTo>
                  <a:pt x="609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8600" y="6506738"/>
            <a:ext cx="0" cy="1152525"/>
          </a:xfrm>
          <a:custGeom>
            <a:avLst/>
            <a:gdLst/>
            <a:ahLst/>
            <a:cxnLst/>
            <a:rect l="l" t="t" r="r" b="b"/>
            <a:pathLst>
              <a:path h="1152525">
                <a:moveTo>
                  <a:pt x="0" y="0"/>
                </a:moveTo>
                <a:lnTo>
                  <a:pt x="0" y="115224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37639" y="6397518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60959" y="0"/>
                </a:moveTo>
                <a:lnTo>
                  <a:pt x="0" y="121919"/>
                </a:lnTo>
                <a:lnTo>
                  <a:pt x="121919" y="121919"/>
                </a:lnTo>
                <a:lnTo>
                  <a:pt x="609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95031" y="6496467"/>
            <a:ext cx="303530" cy="648970"/>
          </a:xfrm>
          <a:custGeom>
            <a:avLst/>
            <a:gdLst/>
            <a:ahLst/>
            <a:cxnLst/>
            <a:rect l="l" t="t" r="r" b="b"/>
            <a:pathLst>
              <a:path w="303530" h="648970">
                <a:moveTo>
                  <a:pt x="0" y="324348"/>
                </a:moveTo>
                <a:lnTo>
                  <a:pt x="303145" y="324348"/>
                </a:lnTo>
              </a:path>
            </a:pathLst>
          </a:custGeom>
          <a:ln w="6486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45181" y="6397518"/>
            <a:ext cx="110489" cy="136525"/>
          </a:xfrm>
          <a:custGeom>
            <a:avLst/>
            <a:gdLst/>
            <a:ahLst/>
            <a:cxnLst/>
            <a:rect l="l" t="t" r="r" b="b"/>
            <a:pathLst>
              <a:path w="110489" h="136525">
                <a:moveTo>
                  <a:pt x="3610" y="0"/>
                </a:moveTo>
                <a:lnTo>
                  <a:pt x="0" y="136263"/>
                </a:lnTo>
                <a:lnTo>
                  <a:pt x="110454" y="84646"/>
                </a:lnTo>
                <a:lnTo>
                  <a:pt x="36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27390" y="6502754"/>
            <a:ext cx="176530" cy="635000"/>
          </a:xfrm>
          <a:custGeom>
            <a:avLst/>
            <a:gdLst/>
            <a:ahLst/>
            <a:cxnLst/>
            <a:rect l="l" t="t" r="r" b="b"/>
            <a:pathLst>
              <a:path w="176530" h="635000">
                <a:moveTo>
                  <a:pt x="0" y="317448"/>
                </a:moveTo>
                <a:lnTo>
                  <a:pt x="176368" y="317448"/>
                </a:lnTo>
              </a:path>
            </a:pathLst>
          </a:custGeom>
          <a:ln w="634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41623" y="6397518"/>
            <a:ext cx="117475" cy="133985"/>
          </a:xfrm>
          <a:custGeom>
            <a:avLst/>
            <a:gdLst/>
            <a:ahLst/>
            <a:cxnLst/>
            <a:rect l="l" t="t" r="r" b="b"/>
            <a:pathLst>
              <a:path w="117475" h="133984">
                <a:moveTo>
                  <a:pt x="91368" y="0"/>
                </a:moveTo>
                <a:lnTo>
                  <a:pt x="0" y="101155"/>
                </a:lnTo>
                <a:lnTo>
                  <a:pt x="117472" y="133788"/>
                </a:lnTo>
                <a:lnTo>
                  <a:pt x="91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70500" y="6497320"/>
            <a:ext cx="0" cy="1794510"/>
          </a:xfrm>
          <a:custGeom>
            <a:avLst/>
            <a:gdLst/>
            <a:ahLst/>
            <a:cxnLst/>
            <a:rect l="l" t="t" r="r" b="b"/>
            <a:pathLst>
              <a:path h="1794509">
                <a:moveTo>
                  <a:pt x="0" y="0"/>
                </a:moveTo>
                <a:lnTo>
                  <a:pt x="0" y="1794468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09540" y="63881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60960" y="0"/>
                </a:moveTo>
                <a:lnTo>
                  <a:pt x="0" y="121919"/>
                </a:lnTo>
                <a:lnTo>
                  <a:pt x="121920" y="121919"/>
                </a:lnTo>
                <a:lnTo>
                  <a:pt x="609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05500" y="6497319"/>
            <a:ext cx="0" cy="1171575"/>
          </a:xfrm>
          <a:custGeom>
            <a:avLst/>
            <a:gdLst/>
            <a:ahLst/>
            <a:cxnLst/>
            <a:rect l="l" t="t" r="r" b="b"/>
            <a:pathLst>
              <a:path h="1171575">
                <a:moveTo>
                  <a:pt x="0" y="0"/>
                </a:moveTo>
                <a:lnTo>
                  <a:pt x="0" y="117108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44540" y="63881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60960" y="0"/>
                </a:moveTo>
                <a:lnTo>
                  <a:pt x="0" y="121919"/>
                </a:lnTo>
                <a:lnTo>
                  <a:pt x="121920" y="121919"/>
                </a:lnTo>
                <a:lnTo>
                  <a:pt x="609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29614" y="6487060"/>
            <a:ext cx="311785" cy="666750"/>
          </a:xfrm>
          <a:custGeom>
            <a:avLst/>
            <a:gdLst/>
            <a:ahLst/>
            <a:cxnLst/>
            <a:rect l="l" t="t" r="r" b="b"/>
            <a:pathLst>
              <a:path w="311784" h="666750">
                <a:moveTo>
                  <a:pt x="0" y="333315"/>
                </a:moveTo>
                <a:lnTo>
                  <a:pt x="311313" y="333315"/>
                </a:lnTo>
              </a:path>
            </a:pathLst>
          </a:custGeom>
          <a:ln w="6666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79753" y="6388100"/>
            <a:ext cx="110489" cy="136525"/>
          </a:xfrm>
          <a:custGeom>
            <a:avLst/>
            <a:gdLst/>
            <a:ahLst/>
            <a:cxnLst/>
            <a:rect l="l" t="t" r="r" b="b"/>
            <a:pathLst>
              <a:path w="110490" h="136525">
                <a:moveTo>
                  <a:pt x="3646" y="0"/>
                </a:moveTo>
                <a:lnTo>
                  <a:pt x="0" y="136262"/>
                </a:lnTo>
                <a:lnTo>
                  <a:pt x="110468" y="84673"/>
                </a:lnTo>
                <a:lnTo>
                  <a:pt x="36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07388" y="6465777"/>
            <a:ext cx="685165" cy="685165"/>
          </a:xfrm>
          <a:custGeom>
            <a:avLst/>
            <a:gdLst/>
            <a:ahLst/>
            <a:cxnLst/>
            <a:rect l="l" t="t" r="r" b="b"/>
            <a:pathLst>
              <a:path w="685165" h="685165">
                <a:moveTo>
                  <a:pt x="0" y="342377"/>
                </a:moveTo>
                <a:lnTo>
                  <a:pt x="684755" y="342377"/>
                </a:lnTo>
              </a:path>
            </a:pathLst>
          </a:custGeom>
          <a:ln w="6847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40058" y="6388546"/>
            <a:ext cx="129539" cy="129539"/>
          </a:xfrm>
          <a:custGeom>
            <a:avLst/>
            <a:gdLst/>
            <a:ahLst/>
            <a:cxnLst/>
            <a:rect l="l" t="t" r="r" b="b"/>
            <a:pathLst>
              <a:path w="129540" h="129540">
                <a:moveTo>
                  <a:pt x="129316" y="0"/>
                </a:moveTo>
                <a:lnTo>
                  <a:pt x="0" y="43105"/>
                </a:lnTo>
                <a:lnTo>
                  <a:pt x="86211" y="129316"/>
                </a:lnTo>
                <a:lnTo>
                  <a:pt x="1293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569749" y="6430538"/>
            <a:ext cx="0" cy="1928495"/>
          </a:xfrm>
          <a:custGeom>
            <a:avLst/>
            <a:gdLst/>
            <a:ahLst/>
            <a:cxnLst/>
            <a:rect l="l" t="t" r="r" b="b"/>
            <a:pathLst>
              <a:path h="1928495">
                <a:moveTo>
                  <a:pt x="0" y="0"/>
                </a:moveTo>
                <a:lnTo>
                  <a:pt x="0" y="1928031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508789" y="6321318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60959" y="0"/>
                </a:moveTo>
                <a:lnTo>
                  <a:pt x="0" y="121920"/>
                </a:lnTo>
                <a:lnTo>
                  <a:pt x="121920" y="121920"/>
                </a:lnTo>
                <a:lnTo>
                  <a:pt x="609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3213100" y="254000"/>
            <a:ext cx="6576059" cy="1262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spc="-5" dirty="0"/>
              <a:t>3D</a:t>
            </a:r>
            <a:r>
              <a:rPr sz="8000" spc="-90" dirty="0"/>
              <a:t> </a:t>
            </a:r>
            <a:r>
              <a:rPr sz="8000" spc="40" dirty="0"/>
              <a:t>Activations</a:t>
            </a:r>
            <a:endParaRPr sz="8000"/>
          </a:p>
        </p:txBody>
      </p:sp>
      <p:sp>
        <p:nvSpPr>
          <p:cNvPr id="22" name="object 22"/>
          <p:cNvSpPr/>
          <p:nvPr/>
        </p:nvSpPr>
        <p:spPr>
          <a:xfrm>
            <a:off x="165100" y="1752600"/>
            <a:ext cx="5295900" cy="381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219700" y="3365500"/>
            <a:ext cx="613092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30" dirty="0">
                <a:latin typeface="Arial"/>
                <a:cs typeface="Arial"/>
              </a:rPr>
              <a:t>Let’s </a:t>
            </a:r>
            <a:r>
              <a:rPr sz="3600" b="1" spc="-5" dirty="0">
                <a:latin typeface="Arial"/>
                <a:cs typeface="Arial"/>
              </a:rPr>
              <a:t>code this up in NumPy</a:t>
            </a:r>
            <a:endParaRPr sz="36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167956" y="3897941"/>
            <a:ext cx="765810" cy="1433195"/>
          </a:xfrm>
          <a:custGeom>
            <a:avLst/>
            <a:gdLst/>
            <a:ahLst/>
            <a:cxnLst/>
            <a:rect l="l" t="t" r="r" b="b"/>
            <a:pathLst>
              <a:path w="765810" h="1433195">
                <a:moveTo>
                  <a:pt x="0" y="716466"/>
                </a:moveTo>
                <a:lnTo>
                  <a:pt x="765644" y="716466"/>
                </a:lnTo>
              </a:path>
            </a:pathLst>
          </a:custGeom>
          <a:ln w="1432932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79377" y="5258196"/>
            <a:ext cx="194945" cy="238760"/>
          </a:xfrm>
          <a:custGeom>
            <a:avLst/>
            <a:gdLst/>
            <a:ahLst/>
            <a:cxnLst/>
            <a:rect l="l" t="t" r="r" b="b"/>
            <a:pathLst>
              <a:path w="194944" h="238760">
                <a:moveTo>
                  <a:pt x="6457" y="0"/>
                </a:moveTo>
                <a:lnTo>
                  <a:pt x="0" y="238456"/>
                </a:lnTo>
                <a:lnTo>
                  <a:pt x="194640" y="100549"/>
                </a:lnTo>
                <a:lnTo>
                  <a:pt x="6457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062717" y="2946294"/>
            <a:ext cx="454659" cy="1028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50" i="1" spc="367" baseline="-24822" dirty="0">
                <a:latin typeface="Times New Roman"/>
                <a:cs typeface="Times New Roman"/>
              </a:rPr>
              <a:t>x</a:t>
            </a:r>
            <a:r>
              <a:rPr sz="2700" i="1" spc="-10" dirty="0">
                <a:latin typeface="Times New Roman"/>
                <a:cs typeface="Times New Roman"/>
              </a:rPr>
              <a:t>r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832600" y="7207504"/>
            <a:ext cx="164655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spc="25" dirty="0">
                <a:latin typeface="Arial"/>
                <a:cs typeface="Arial"/>
              </a:rPr>
              <a:t>input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region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346200" y="7296404"/>
            <a:ext cx="2892425" cy="863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3600">
              <a:lnSpc>
                <a:spcPts val="2430"/>
              </a:lnSpc>
            </a:pPr>
            <a:r>
              <a:rPr sz="2400" spc="20" dirty="0">
                <a:latin typeface="Arial"/>
                <a:cs typeface="Arial"/>
              </a:rPr>
              <a:t>output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position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2400" dirty="0">
                <a:latin typeface="Arial"/>
                <a:cs typeface="Arial"/>
              </a:rPr>
              <a:t>first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filter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778500" y="7829804"/>
            <a:ext cx="241427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spc="-5" dirty="0">
                <a:latin typeface="Arial"/>
                <a:cs typeface="Arial"/>
              </a:rPr>
              <a:t>all </a:t>
            </a:r>
            <a:r>
              <a:rPr sz="2400" spc="25" dirty="0">
                <a:latin typeface="Arial"/>
                <a:cs typeface="Arial"/>
              </a:rPr>
              <a:t>input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channels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7400" y="8452103"/>
            <a:ext cx="36449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3600" spc="-7" baseline="-13888" dirty="0">
                <a:latin typeface="Arial"/>
                <a:cs typeface="Arial"/>
              </a:rPr>
              <a:t>n</a:t>
            </a:r>
            <a:r>
              <a:rPr sz="1600" dirty="0">
                <a:latin typeface="Arial"/>
                <a:cs typeface="Arial"/>
              </a:rPr>
              <a:t>th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11072" y="8452104"/>
            <a:ext cx="119443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spc="15" dirty="0">
                <a:latin typeface="Arial"/>
                <a:cs typeface="Arial"/>
              </a:rPr>
              <a:t>example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914900" y="8464803"/>
            <a:ext cx="36449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3600" spc="-7" baseline="-13888" dirty="0">
                <a:latin typeface="Arial"/>
                <a:cs typeface="Arial"/>
              </a:rPr>
              <a:t>n</a:t>
            </a:r>
            <a:r>
              <a:rPr sz="1600" dirty="0">
                <a:latin typeface="Arial"/>
                <a:cs typeface="Arial"/>
              </a:rPr>
              <a:t>th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38571" y="8464804"/>
            <a:ext cx="119443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spc="15" dirty="0">
                <a:latin typeface="Arial"/>
                <a:cs typeface="Arial"/>
              </a:rPr>
              <a:t>example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410700" y="8464804"/>
            <a:ext cx="117729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dirty="0">
                <a:latin typeface="Arial"/>
                <a:cs typeface="Arial"/>
              </a:rPr>
              <a:t>first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filter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854700"/>
            <a:ext cx="13004800" cy="622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0599" y="6497321"/>
            <a:ext cx="0" cy="1794510"/>
          </a:xfrm>
          <a:custGeom>
            <a:avLst/>
            <a:gdLst/>
            <a:ahLst/>
            <a:cxnLst/>
            <a:rect l="l" t="t" r="r" b="b"/>
            <a:pathLst>
              <a:path h="1794509">
                <a:moveTo>
                  <a:pt x="0" y="0"/>
                </a:moveTo>
                <a:lnTo>
                  <a:pt x="0" y="179446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9639" y="63881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60959" y="0"/>
                </a:moveTo>
                <a:lnTo>
                  <a:pt x="0" y="121919"/>
                </a:lnTo>
                <a:lnTo>
                  <a:pt x="121919" y="121919"/>
                </a:lnTo>
                <a:lnTo>
                  <a:pt x="609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8600" y="6506738"/>
            <a:ext cx="0" cy="1152525"/>
          </a:xfrm>
          <a:custGeom>
            <a:avLst/>
            <a:gdLst/>
            <a:ahLst/>
            <a:cxnLst/>
            <a:rect l="l" t="t" r="r" b="b"/>
            <a:pathLst>
              <a:path h="1152525">
                <a:moveTo>
                  <a:pt x="0" y="0"/>
                </a:moveTo>
                <a:lnTo>
                  <a:pt x="0" y="115224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37639" y="6397518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60959" y="0"/>
                </a:moveTo>
                <a:lnTo>
                  <a:pt x="0" y="121919"/>
                </a:lnTo>
                <a:lnTo>
                  <a:pt x="121919" y="121919"/>
                </a:lnTo>
                <a:lnTo>
                  <a:pt x="609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95031" y="6496467"/>
            <a:ext cx="303530" cy="648970"/>
          </a:xfrm>
          <a:custGeom>
            <a:avLst/>
            <a:gdLst/>
            <a:ahLst/>
            <a:cxnLst/>
            <a:rect l="l" t="t" r="r" b="b"/>
            <a:pathLst>
              <a:path w="303530" h="648970">
                <a:moveTo>
                  <a:pt x="0" y="324348"/>
                </a:moveTo>
                <a:lnTo>
                  <a:pt x="303145" y="324348"/>
                </a:lnTo>
              </a:path>
            </a:pathLst>
          </a:custGeom>
          <a:ln w="6486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45181" y="6397518"/>
            <a:ext cx="110489" cy="136525"/>
          </a:xfrm>
          <a:custGeom>
            <a:avLst/>
            <a:gdLst/>
            <a:ahLst/>
            <a:cxnLst/>
            <a:rect l="l" t="t" r="r" b="b"/>
            <a:pathLst>
              <a:path w="110489" h="136525">
                <a:moveTo>
                  <a:pt x="3610" y="0"/>
                </a:moveTo>
                <a:lnTo>
                  <a:pt x="0" y="136263"/>
                </a:lnTo>
                <a:lnTo>
                  <a:pt x="110454" y="84646"/>
                </a:lnTo>
                <a:lnTo>
                  <a:pt x="36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27390" y="6502754"/>
            <a:ext cx="176530" cy="635000"/>
          </a:xfrm>
          <a:custGeom>
            <a:avLst/>
            <a:gdLst/>
            <a:ahLst/>
            <a:cxnLst/>
            <a:rect l="l" t="t" r="r" b="b"/>
            <a:pathLst>
              <a:path w="176530" h="635000">
                <a:moveTo>
                  <a:pt x="0" y="317448"/>
                </a:moveTo>
                <a:lnTo>
                  <a:pt x="176368" y="317448"/>
                </a:lnTo>
              </a:path>
            </a:pathLst>
          </a:custGeom>
          <a:ln w="634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41623" y="6397518"/>
            <a:ext cx="117475" cy="133985"/>
          </a:xfrm>
          <a:custGeom>
            <a:avLst/>
            <a:gdLst/>
            <a:ahLst/>
            <a:cxnLst/>
            <a:rect l="l" t="t" r="r" b="b"/>
            <a:pathLst>
              <a:path w="117475" h="133984">
                <a:moveTo>
                  <a:pt x="91368" y="0"/>
                </a:moveTo>
                <a:lnTo>
                  <a:pt x="0" y="101155"/>
                </a:lnTo>
                <a:lnTo>
                  <a:pt x="117472" y="133788"/>
                </a:lnTo>
                <a:lnTo>
                  <a:pt x="91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70500" y="6497320"/>
            <a:ext cx="0" cy="1794510"/>
          </a:xfrm>
          <a:custGeom>
            <a:avLst/>
            <a:gdLst/>
            <a:ahLst/>
            <a:cxnLst/>
            <a:rect l="l" t="t" r="r" b="b"/>
            <a:pathLst>
              <a:path h="1794509">
                <a:moveTo>
                  <a:pt x="0" y="0"/>
                </a:moveTo>
                <a:lnTo>
                  <a:pt x="0" y="1794468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09540" y="63881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60960" y="0"/>
                </a:moveTo>
                <a:lnTo>
                  <a:pt x="0" y="121919"/>
                </a:lnTo>
                <a:lnTo>
                  <a:pt x="121920" y="121919"/>
                </a:lnTo>
                <a:lnTo>
                  <a:pt x="609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05500" y="6497319"/>
            <a:ext cx="0" cy="1171575"/>
          </a:xfrm>
          <a:custGeom>
            <a:avLst/>
            <a:gdLst/>
            <a:ahLst/>
            <a:cxnLst/>
            <a:rect l="l" t="t" r="r" b="b"/>
            <a:pathLst>
              <a:path h="1171575">
                <a:moveTo>
                  <a:pt x="0" y="0"/>
                </a:moveTo>
                <a:lnTo>
                  <a:pt x="0" y="117108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44540" y="63881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60960" y="0"/>
                </a:moveTo>
                <a:lnTo>
                  <a:pt x="0" y="121919"/>
                </a:lnTo>
                <a:lnTo>
                  <a:pt x="121920" y="121919"/>
                </a:lnTo>
                <a:lnTo>
                  <a:pt x="609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29614" y="6487060"/>
            <a:ext cx="311785" cy="666750"/>
          </a:xfrm>
          <a:custGeom>
            <a:avLst/>
            <a:gdLst/>
            <a:ahLst/>
            <a:cxnLst/>
            <a:rect l="l" t="t" r="r" b="b"/>
            <a:pathLst>
              <a:path w="311784" h="666750">
                <a:moveTo>
                  <a:pt x="0" y="333315"/>
                </a:moveTo>
                <a:lnTo>
                  <a:pt x="311313" y="333315"/>
                </a:lnTo>
              </a:path>
            </a:pathLst>
          </a:custGeom>
          <a:ln w="6666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79753" y="6388100"/>
            <a:ext cx="110489" cy="136525"/>
          </a:xfrm>
          <a:custGeom>
            <a:avLst/>
            <a:gdLst/>
            <a:ahLst/>
            <a:cxnLst/>
            <a:rect l="l" t="t" r="r" b="b"/>
            <a:pathLst>
              <a:path w="110490" h="136525">
                <a:moveTo>
                  <a:pt x="3646" y="0"/>
                </a:moveTo>
                <a:lnTo>
                  <a:pt x="0" y="136262"/>
                </a:lnTo>
                <a:lnTo>
                  <a:pt x="110468" y="84673"/>
                </a:lnTo>
                <a:lnTo>
                  <a:pt x="36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07388" y="6465777"/>
            <a:ext cx="685165" cy="685165"/>
          </a:xfrm>
          <a:custGeom>
            <a:avLst/>
            <a:gdLst/>
            <a:ahLst/>
            <a:cxnLst/>
            <a:rect l="l" t="t" r="r" b="b"/>
            <a:pathLst>
              <a:path w="685165" h="685165">
                <a:moveTo>
                  <a:pt x="0" y="342377"/>
                </a:moveTo>
                <a:lnTo>
                  <a:pt x="684755" y="342377"/>
                </a:lnTo>
              </a:path>
            </a:pathLst>
          </a:custGeom>
          <a:ln w="6847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40058" y="6388546"/>
            <a:ext cx="129539" cy="129539"/>
          </a:xfrm>
          <a:custGeom>
            <a:avLst/>
            <a:gdLst/>
            <a:ahLst/>
            <a:cxnLst/>
            <a:rect l="l" t="t" r="r" b="b"/>
            <a:pathLst>
              <a:path w="129540" h="129540">
                <a:moveTo>
                  <a:pt x="129316" y="0"/>
                </a:moveTo>
                <a:lnTo>
                  <a:pt x="0" y="43105"/>
                </a:lnTo>
                <a:lnTo>
                  <a:pt x="86211" y="129316"/>
                </a:lnTo>
                <a:lnTo>
                  <a:pt x="1293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569749" y="6430538"/>
            <a:ext cx="0" cy="1928495"/>
          </a:xfrm>
          <a:custGeom>
            <a:avLst/>
            <a:gdLst/>
            <a:ahLst/>
            <a:cxnLst/>
            <a:rect l="l" t="t" r="r" b="b"/>
            <a:pathLst>
              <a:path h="1928495">
                <a:moveTo>
                  <a:pt x="0" y="0"/>
                </a:moveTo>
                <a:lnTo>
                  <a:pt x="0" y="1928031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508789" y="6321318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60959" y="0"/>
                </a:moveTo>
                <a:lnTo>
                  <a:pt x="0" y="121920"/>
                </a:lnTo>
                <a:lnTo>
                  <a:pt x="121920" y="121920"/>
                </a:lnTo>
                <a:lnTo>
                  <a:pt x="609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103532" y="6433820"/>
            <a:ext cx="0" cy="1298575"/>
          </a:xfrm>
          <a:custGeom>
            <a:avLst/>
            <a:gdLst/>
            <a:ahLst/>
            <a:cxnLst/>
            <a:rect l="l" t="t" r="r" b="b"/>
            <a:pathLst>
              <a:path h="1298575">
                <a:moveTo>
                  <a:pt x="0" y="0"/>
                </a:moveTo>
                <a:lnTo>
                  <a:pt x="0" y="129808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042573" y="63246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60960" y="0"/>
                </a:moveTo>
                <a:lnTo>
                  <a:pt x="0" y="121920"/>
                </a:lnTo>
                <a:lnTo>
                  <a:pt x="121920" y="121920"/>
                </a:lnTo>
                <a:lnTo>
                  <a:pt x="609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3213100" y="254000"/>
            <a:ext cx="6576059" cy="1262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spc="-5" dirty="0"/>
              <a:t>3D</a:t>
            </a:r>
            <a:r>
              <a:rPr sz="8000" spc="-90" dirty="0"/>
              <a:t> </a:t>
            </a:r>
            <a:r>
              <a:rPr sz="8000" spc="40" dirty="0"/>
              <a:t>Activations</a:t>
            </a:r>
            <a:endParaRPr sz="8000"/>
          </a:p>
        </p:txBody>
      </p:sp>
      <p:sp>
        <p:nvSpPr>
          <p:cNvPr id="24" name="object 24"/>
          <p:cNvSpPr/>
          <p:nvPr/>
        </p:nvSpPr>
        <p:spPr>
          <a:xfrm>
            <a:off x="165100" y="1752600"/>
            <a:ext cx="5295900" cy="381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219700" y="3365500"/>
            <a:ext cx="613092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30" dirty="0">
                <a:latin typeface="Arial"/>
                <a:cs typeface="Arial"/>
              </a:rPr>
              <a:t>Let’s </a:t>
            </a:r>
            <a:r>
              <a:rPr sz="3600" b="1" spc="-5" dirty="0">
                <a:latin typeface="Arial"/>
                <a:cs typeface="Arial"/>
              </a:rPr>
              <a:t>code this up in NumPy</a:t>
            </a:r>
            <a:endParaRPr sz="36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167956" y="3897941"/>
            <a:ext cx="765810" cy="1433195"/>
          </a:xfrm>
          <a:custGeom>
            <a:avLst/>
            <a:gdLst/>
            <a:ahLst/>
            <a:cxnLst/>
            <a:rect l="l" t="t" r="r" b="b"/>
            <a:pathLst>
              <a:path w="765810" h="1433195">
                <a:moveTo>
                  <a:pt x="0" y="716466"/>
                </a:moveTo>
                <a:lnTo>
                  <a:pt x="765644" y="716466"/>
                </a:lnTo>
              </a:path>
            </a:pathLst>
          </a:custGeom>
          <a:ln w="1432932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79377" y="5258196"/>
            <a:ext cx="194945" cy="238760"/>
          </a:xfrm>
          <a:custGeom>
            <a:avLst/>
            <a:gdLst/>
            <a:ahLst/>
            <a:cxnLst/>
            <a:rect l="l" t="t" r="r" b="b"/>
            <a:pathLst>
              <a:path w="194944" h="238760">
                <a:moveTo>
                  <a:pt x="6457" y="0"/>
                </a:moveTo>
                <a:lnTo>
                  <a:pt x="0" y="238456"/>
                </a:lnTo>
                <a:lnTo>
                  <a:pt x="194640" y="100549"/>
                </a:lnTo>
                <a:lnTo>
                  <a:pt x="6457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062717" y="2946294"/>
            <a:ext cx="454659" cy="1028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50" i="1" spc="367" baseline="-24822" dirty="0">
                <a:latin typeface="Times New Roman"/>
                <a:cs typeface="Times New Roman"/>
              </a:rPr>
              <a:t>x</a:t>
            </a:r>
            <a:r>
              <a:rPr sz="2700" i="1" spc="-10" dirty="0">
                <a:latin typeface="Times New Roman"/>
                <a:cs typeface="Times New Roman"/>
              </a:rPr>
              <a:t>r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832600" y="7207504"/>
            <a:ext cx="164655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spc="25" dirty="0">
                <a:latin typeface="Arial"/>
                <a:cs typeface="Arial"/>
              </a:rPr>
              <a:t>input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region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346200" y="7296404"/>
            <a:ext cx="2892425" cy="863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3600">
              <a:lnSpc>
                <a:spcPts val="2430"/>
              </a:lnSpc>
            </a:pPr>
            <a:r>
              <a:rPr sz="2400" spc="20" dirty="0">
                <a:latin typeface="Arial"/>
                <a:cs typeface="Arial"/>
              </a:rPr>
              <a:t>output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position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2400" dirty="0">
                <a:latin typeface="Arial"/>
                <a:cs typeface="Arial"/>
              </a:rPr>
              <a:t>first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filter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778500" y="7829804"/>
            <a:ext cx="241427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spc="-5" dirty="0">
                <a:latin typeface="Arial"/>
                <a:cs typeface="Arial"/>
              </a:rPr>
              <a:t>all </a:t>
            </a:r>
            <a:r>
              <a:rPr sz="2400" spc="25" dirty="0">
                <a:latin typeface="Arial"/>
                <a:cs typeface="Arial"/>
              </a:rPr>
              <a:t>input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channels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020300" y="7829804"/>
            <a:ext cx="165227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spc="-5" dirty="0">
                <a:latin typeface="Arial"/>
                <a:cs typeface="Arial"/>
              </a:rPr>
              <a:t>all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channels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87400" y="8452103"/>
            <a:ext cx="36449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3600" spc="-7" baseline="-13888" dirty="0">
                <a:latin typeface="Arial"/>
                <a:cs typeface="Arial"/>
              </a:rPr>
              <a:t>n</a:t>
            </a:r>
            <a:r>
              <a:rPr sz="1600" dirty="0">
                <a:latin typeface="Arial"/>
                <a:cs typeface="Arial"/>
              </a:rPr>
              <a:t>th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211072" y="8452104"/>
            <a:ext cx="119443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spc="15" dirty="0">
                <a:latin typeface="Arial"/>
                <a:cs typeface="Arial"/>
              </a:rPr>
              <a:t>example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914900" y="8464803"/>
            <a:ext cx="36449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3600" spc="-7" baseline="-13888" dirty="0">
                <a:latin typeface="Arial"/>
                <a:cs typeface="Arial"/>
              </a:rPr>
              <a:t>n</a:t>
            </a:r>
            <a:r>
              <a:rPr sz="1600" dirty="0">
                <a:latin typeface="Arial"/>
                <a:cs typeface="Arial"/>
              </a:rPr>
              <a:t>th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338571" y="8464804"/>
            <a:ext cx="119443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spc="15" dirty="0">
                <a:latin typeface="Arial"/>
                <a:cs typeface="Arial"/>
              </a:rPr>
              <a:t>example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410700" y="8464804"/>
            <a:ext cx="117729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dirty="0">
                <a:latin typeface="Arial"/>
                <a:cs typeface="Arial"/>
              </a:rPr>
              <a:t>first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filter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854700"/>
            <a:ext cx="13004800" cy="622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0599" y="6497321"/>
            <a:ext cx="0" cy="1794510"/>
          </a:xfrm>
          <a:custGeom>
            <a:avLst/>
            <a:gdLst/>
            <a:ahLst/>
            <a:cxnLst/>
            <a:rect l="l" t="t" r="r" b="b"/>
            <a:pathLst>
              <a:path h="1794509">
                <a:moveTo>
                  <a:pt x="0" y="0"/>
                </a:moveTo>
                <a:lnTo>
                  <a:pt x="0" y="179446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9639" y="63881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60959" y="0"/>
                </a:moveTo>
                <a:lnTo>
                  <a:pt x="0" y="121919"/>
                </a:lnTo>
                <a:lnTo>
                  <a:pt x="121919" y="121919"/>
                </a:lnTo>
                <a:lnTo>
                  <a:pt x="609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8600" y="6506738"/>
            <a:ext cx="0" cy="1152525"/>
          </a:xfrm>
          <a:custGeom>
            <a:avLst/>
            <a:gdLst/>
            <a:ahLst/>
            <a:cxnLst/>
            <a:rect l="l" t="t" r="r" b="b"/>
            <a:pathLst>
              <a:path h="1152525">
                <a:moveTo>
                  <a:pt x="0" y="0"/>
                </a:moveTo>
                <a:lnTo>
                  <a:pt x="0" y="115224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37639" y="6397518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60959" y="0"/>
                </a:moveTo>
                <a:lnTo>
                  <a:pt x="0" y="121919"/>
                </a:lnTo>
                <a:lnTo>
                  <a:pt x="121919" y="121919"/>
                </a:lnTo>
                <a:lnTo>
                  <a:pt x="609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95031" y="6496467"/>
            <a:ext cx="303530" cy="648970"/>
          </a:xfrm>
          <a:custGeom>
            <a:avLst/>
            <a:gdLst/>
            <a:ahLst/>
            <a:cxnLst/>
            <a:rect l="l" t="t" r="r" b="b"/>
            <a:pathLst>
              <a:path w="303530" h="648970">
                <a:moveTo>
                  <a:pt x="0" y="324348"/>
                </a:moveTo>
                <a:lnTo>
                  <a:pt x="303145" y="324348"/>
                </a:lnTo>
              </a:path>
            </a:pathLst>
          </a:custGeom>
          <a:ln w="6486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45181" y="6397518"/>
            <a:ext cx="110489" cy="136525"/>
          </a:xfrm>
          <a:custGeom>
            <a:avLst/>
            <a:gdLst/>
            <a:ahLst/>
            <a:cxnLst/>
            <a:rect l="l" t="t" r="r" b="b"/>
            <a:pathLst>
              <a:path w="110489" h="136525">
                <a:moveTo>
                  <a:pt x="3610" y="0"/>
                </a:moveTo>
                <a:lnTo>
                  <a:pt x="0" y="136263"/>
                </a:lnTo>
                <a:lnTo>
                  <a:pt x="110454" y="84646"/>
                </a:lnTo>
                <a:lnTo>
                  <a:pt x="36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27390" y="6502754"/>
            <a:ext cx="176530" cy="635000"/>
          </a:xfrm>
          <a:custGeom>
            <a:avLst/>
            <a:gdLst/>
            <a:ahLst/>
            <a:cxnLst/>
            <a:rect l="l" t="t" r="r" b="b"/>
            <a:pathLst>
              <a:path w="176530" h="635000">
                <a:moveTo>
                  <a:pt x="0" y="317448"/>
                </a:moveTo>
                <a:lnTo>
                  <a:pt x="176368" y="317448"/>
                </a:lnTo>
              </a:path>
            </a:pathLst>
          </a:custGeom>
          <a:ln w="634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41623" y="6397518"/>
            <a:ext cx="117475" cy="133985"/>
          </a:xfrm>
          <a:custGeom>
            <a:avLst/>
            <a:gdLst/>
            <a:ahLst/>
            <a:cxnLst/>
            <a:rect l="l" t="t" r="r" b="b"/>
            <a:pathLst>
              <a:path w="117475" h="133984">
                <a:moveTo>
                  <a:pt x="91368" y="0"/>
                </a:moveTo>
                <a:lnTo>
                  <a:pt x="0" y="101155"/>
                </a:lnTo>
                <a:lnTo>
                  <a:pt x="117472" y="133788"/>
                </a:lnTo>
                <a:lnTo>
                  <a:pt x="91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70500" y="6497320"/>
            <a:ext cx="0" cy="1794510"/>
          </a:xfrm>
          <a:custGeom>
            <a:avLst/>
            <a:gdLst/>
            <a:ahLst/>
            <a:cxnLst/>
            <a:rect l="l" t="t" r="r" b="b"/>
            <a:pathLst>
              <a:path h="1794509">
                <a:moveTo>
                  <a:pt x="0" y="0"/>
                </a:moveTo>
                <a:lnTo>
                  <a:pt x="0" y="1794468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09540" y="63881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60960" y="0"/>
                </a:moveTo>
                <a:lnTo>
                  <a:pt x="0" y="121919"/>
                </a:lnTo>
                <a:lnTo>
                  <a:pt x="121920" y="121919"/>
                </a:lnTo>
                <a:lnTo>
                  <a:pt x="609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05500" y="6497319"/>
            <a:ext cx="0" cy="1171575"/>
          </a:xfrm>
          <a:custGeom>
            <a:avLst/>
            <a:gdLst/>
            <a:ahLst/>
            <a:cxnLst/>
            <a:rect l="l" t="t" r="r" b="b"/>
            <a:pathLst>
              <a:path h="1171575">
                <a:moveTo>
                  <a:pt x="0" y="0"/>
                </a:moveTo>
                <a:lnTo>
                  <a:pt x="0" y="117108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44540" y="63881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60960" y="0"/>
                </a:moveTo>
                <a:lnTo>
                  <a:pt x="0" y="121919"/>
                </a:lnTo>
                <a:lnTo>
                  <a:pt x="121920" y="121919"/>
                </a:lnTo>
                <a:lnTo>
                  <a:pt x="609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29614" y="6487060"/>
            <a:ext cx="311785" cy="666750"/>
          </a:xfrm>
          <a:custGeom>
            <a:avLst/>
            <a:gdLst/>
            <a:ahLst/>
            <a:cxnLst/>
            <a:rect l="l" t="t" r="r" b="b"/>
            <a:pathLst>
              <a:path w="311784" h="666750">
                <a:moveTo>
                  <a:pt x="0" y="333315"/>
                </a:moveTo>
                <a:lnTo>
                  <a:pt x="311313" y="333315"/>
                </a:lnTo>
              </a:path>
            </a:pathLst>
          </a:custGeom>
          <a:ln w="6666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79753" y="6388100"/>
            <a:ext cx="110489" cy="136525"/>
          </a:xfrm>
          <a:custGeom>
            <a:avLst/>
            <a:gdLst/>
            <a:ahLst/>
            <a:cxnLst/>
            <a:rect l="l" t="t" r="r" b="b"/>
            <a:pathLst>
              <a:path w="110490" h="136525">
                <a:moveTo>
                  <a:pt x="3646" y="0"/>
                </a:moveTo>
                <a:lnTo>
                  <a:pt x="0" y="136262"/>
                </a:lnTo>
                <a:lnTo>
                  <a:pt x="110468" y="84673"/>
                </a:lnTo>
                <a:lnTo>
                  <a:pt x="36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07388" y="6465777"/>
            <a:ext cx="685165" cy="685165"/>
          </a:xfrm>
          <a:custGeom>
            <a:avLst/>
            <a:gdLst/>
            <a:ahLst/>
            <a:cxnLst/>
            <a:rect l="l" t="t" r="r" b="b"/>
            <a:pathLst>
              <a:path w="685165" h="685165">
                <a:moveTo>
                  <a:pt x="0" y="342377"/>
                </a:moveTo>
                <a:lnTo>
                  <a:pt x="684755" y="342377"/>
                </a:lnTo>
              </a:path>
            </a:pathLst>
          </a:custGeom>
          <a:ln w="6847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40058" y="6388546"/>
            <a:ext cx="129539" cy="129539"/>
          </a:xfrm>
          <a:custGeom>
            <a:avLst/>
            <a:gdLst/>
            <a:ahLst/>
            <a:cxnLst/>
            <a:rect l="l" t="t" r="r" b="b"/>
            <a:pathLst>
              <a:path w="129540" h="129540">
                <a:moveTo>
                  <a:pt x="129316" y="0"/>
                </a:moveTo>
                <a:lnTo>
                  <a:pt x="0" y="43105"/>
                </a:lnTo>
                <a:lnTo>
                  <a:pt x="86211" y="129316"/>
                </a:lnTo>
                <a:lnTo>
                  <a:pt x="1293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569749" y="6430538"/>
            <a:ext cx="0" cy="1928495"/>
          </a:xfrm>
          <a:custGeom>
            <a:avLst/>
            <a:gdLst/>
            <a:ahLst/>
            <a:cxnLst/>
            <a:rect l="l" t="t" r="r" b="b"/>
            <a:pathLst>
              <a:path h="1928495">
                <a:moveTo>
                  <a:pt x="0" y="0"/>
                </a:moveTo>
                <a:lnTo>
                  <a:pt x="0" y="1928031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508789" y="6321318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60959" y="0"/>
                </a:moveTo>
                <a:lnTo>
                  <a:pt x="0" y="121920"/>
                </a:lnTo>
                <a:lnTo>
                  <a:pt x="121920" y="121920"/>
                </a:lnTo>
                <a:lnTo>
                  <a:pt x="609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103532" y="6433820"/>
            <a:ext cx="0" cy="1298575"/>
          </a:xfrm>
          <a:custGeom>
            <a:avLst/>
            <a:gdLst/>
            <a:ahLst/>
            <a:cxnLst/>
            <a:rect l="l" t="t" r="r" b="b"/>
            <a:pathLst>
              <a:path h="1298575">
                <a:moveTo>
                  <a:pt x="0" y="0"/>
                </a:moveTo>
                <a:lnTo>
                  <a:pt x="0" y="129808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042573" y="63246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60960" y="0"/>
                </a:moveTo>
                <a:lnTo>
                  <a:pt x="0" y="121920"/>
                </a:lnTo>
                <a:lnTo>
                  <a:pt x="121920" y="121920"/>
                </a:lnTo>
                <a:lnTo>
                  <a:pt x="609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702032" y="6462036"/>
            <a:ext cx="311785" cy="666750"/>
          </a:xfrm>
          <a:custGeom>
            <a:avLst/>
            <a:gdLst/>
            <a:ahLst/>
            <a:cxnLst/>
            <a:rect l="l" t="t" r="r" b="b"/>
            <a:pathLst>
              <a:path w="311784" h="666750">
                <a:moveTo>
                  <a:pt x="0" y="333315"/>
                </a:moveTo>
                <a:lnTo>
                  <a:pt x="311313" y="333315"/>
                </a:lnTo>
              </a:path>
            </a:pathLst>
          </a:custGeom>
          <a:ln w="6666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652173" y="6363074"/>
            <a:ext cx="110489" cy="136525"/>
          </a:xfrm>
          <a:custGeom>
            <a:avLst/>
            <a:gdLst/>
            <a:ahLst/>
            <a:cxnLst/>
            <a:rect l="l" t="t" r="r" b="b"/>
            <a:pathLst>
              <a:path w="110490" h="136525">
                <a:moveTo>
                  <a:pt x="3646" y="0"/>
                </a:moveTo>
                <a:lnTo>
                  <a:pt x="0" y="136262"/>
                </a:lnTo>
                <a:lnTo>
                  <a:pt x="110467" y="84674"/>
                </a:lnTo>
                <a:lnTo>
                  <a:pt x="36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179809" y="6480827"/>
            <a:ext cx="0" cy="645160"/>
          </a:xfrm>
          <a:custGeom>
            <a:avLst/>
            <a:gdLst/>
            <a:ahLst/>
            <a:cxnLst/>
            <a:rect l="l" t="t" r="r" b="b"/>
            <a:pathLst>
              <a:path h="645159">
                <a:moveTo>
                  <a:pt x="0" y="0"/>
                </a:moveTo>
                <a:lnTo>
                  <a:pt x="0" y="64468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118848" y="6371607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60959" y="0"/>
                </a:moveTo>
                <a:lnTo>
                  <a:pt x="0" y="121920"/>
                </a:lnTo>
                <a:lnTo>
                  <a:pt x="121920" y="121920"/>
                </a:lnTo>
                <a:lnTo>
                  <a:pt x="609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3213100" y="254000"/>
            <a:ext cx="6576059" cy="1262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spc="-5" dirty="0"/>
              <a:t>3D</a:t>
            </a:r>
            <a:r>
              <a:rPr sz="8000" spc="-90" dirty="0"/>
              <a:t> </a:t>
            </a:r>
            <a:r>
              <a:rPr sz="8000" spc="40" dirty="0"/>
              <a:t>Activations</a:t>
            </a:r>
            <a:endParaRPr sz="8000"/>
          </a:p>
        </p:txBody>
      </p:sp>
      <p:sp>
        <p:nvSpPr>
          <p:cNvPr id="28" name="object 28"/>
          <p:cNvSpPr/>
          <p:nvPr/>
        </p:nvSpPr>
        <p:spPr>
          <a:xfrm>
            <a:off x="165100" y="1752600"/>
            <a:ext cx="5295900" cy="381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219700" y="3365500"/>
            <a:ext cx="613092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30" dirty="0">
                <a:latin typeface="Arial"/>
                <a:cs typeface="Arial"/>
              </a:rPr>
              <a:t>Let’s </a:t>
            </a:r>
            <a:r>
              <a:rPr sz="3600" b="1" spc="-5" dirty="0">
                <a:latin typeface="Arial"/>
                <a:cs typeface="Arial"/>
              </a:rPr>
              <a:t>code this up in NumPy</a:t>
            </a:r>
            <a:endParaRPr sz="36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167956" y="3897941"/>
            <a:ext cx="765810" cy="1433195"/>
          </a:xfrm>
          <a:custGeom>
            <a:avLst/>
            <a:gdLst/>
            <a:ahLst/>
            <a:cxnLst/>
            <a:rect l="l" t="t" r="r" b="b"/>
            <a:pathLst>
              <a:path w="765810" h="1433195">
                <a:moveTo>
                  <a:pt x="0" y="716466"/>
                </a:moveTo>
                <a:lnTo>
                  <a:pt x="765644" y="716466"/>
                </a:lnTo>
              </a:path>
            </a:pathLst>
          </a:custGeom>
          <a:ln w="1432932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79377" y="5258196"/>
            <a:ext cx="194945" cy="238760"/>
          </a:xfrm>
          <a:custGeom>
            <a:avLst/>
            <a:gdLst/>
            <a:ahLst/>
            <a:cxnLst/>
            <a:rect l="l" t="t" r="r" b="b"/>
            <a:pathLst>
              <a:path w="194944" h="238760">
                <a:moveTo>
                  <a:pt x="6457" y="0"/>
                </a:moveTo>
                <a:lnTo>
                  <a:pt x="0" y="238456"/>
                </a:lnTo>
                <a:lnTo>
                  <a:pt x="194640" y="100549"/>
                </a:lnTo>
                <a:lnTo>
                  <a:pt x="6457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062717" y="2946294"/>
            <a:ext cx="454659" cy="1028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50" i="1" spc="367" baseline="-24822" dirty="0">
                <a:latin typeface="Times New Roman"/>
                <a:cs typeface="Times New Roman"/>
              </a:rPr>
              <a:t>x</a:t>
            </a:r>
            <a:r>
              <a:rPr sz="2700" i="1" spc="-10" dirty="0">
                <a:latin typeface="Times New Roman"/>
                <a:cs typeface="Times New Roman"/>
              </a:rPr>
              <a:t>r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832600" y="7207504"/>
            <a:ext cx="164655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spc="25" dirty="0">
                <a:latin typeface="Arial"/>
                <a:cs typeface="Arial"/>
              </a:rPr>
              <a:t>input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region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346200" y="7296404"/>
            <a:ext cx="2892425" cy="863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3600">
              <a:lnSpc>
                <a:spcPts val="2430"/>
              </a:lnSpc>
            </a:pPr>
            <a:r>
              <a:rPr sz="2400" spc="20" dirty="0">
                <a:latin typeface="Arial"/>
                <a:cs typeface="Arial"/>
              </a:rPr>
              <a:t>output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position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2400" dirty="0">
                <a:latin typeface="Arial"/>
                <a:cs typeface="Arial"/>
              </a:rPr>
              <a:t>first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filter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020300" y="7296404"/>
            <a:ext cx="2091689" cy="863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>
              <a:lnSpc>
                <a:spcPts val="2430"/>
              </a:lnSpc>
            </a:pPr>
            <a:r>
              <a:rPr sz="2400" spc="-5" dirty="0">
                <a:latin typeface="Arial"/>
                <a:cs typeface="Arial"/>
              </a:rPr>
              <a:t>all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positions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2400" spc="-5" dirty="0">
                <a:latin typeface="Arial"/>
                <a:cs typeface="Arial"/>
              </a:rPr>
              <a:t>all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channels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778500" y="7829804"/>
            <a:ext cx="241427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spc="-5" dirty="0">
                <a:latin typeface="Arial"/>
                <a:cs typeface="Arial"/>
              </a:rPr>
              <a:t>all </a:t>
            </a:r>
            <a:r>
              <a:rPr sz="2400" spc="25" dirty="0">
                <a:latin typeface="Arial"/>
                <a:cs typeface="Arial"/>
              </a:rPr>
              <a:t>input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channels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87400" y="8452103"/>
            <a:ext cx="36449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3600" spc="-7" baseline="-13888" dirty="0">
                <a:latin typeface="Arial"/>
                <a:cs typeface="Arial"/>
              </a:rPr>
              <a:t>n</a:t>
            </a:r>
            <a:r>
              <a:rPr sz="1600" dirty="0">
                <a:latin typeface="Arial"/>
                <a:cs typeface="Arial"/>
              </a:rPr>
              <a:t>th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211072" y="8452104"/>
            <a:ext cx="119443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spc="15" dirty="0">
                <a:latin typeface="Arial"/>
                <a:cs typeface="Arial"/>
              </a:rPr>
              <a:t>example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914900" y="8464803"/>
            <a:ext cx="36449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3600" spc="-7" baseline="-13888" dirty="0">
                <a:latin typeface="Arial"/>
                <a:cs typeface="Arial"/>
              </a:rPr>
              <a:t>n</a:t>
            </a:r>
            <a:r>
              <a:rPr sz="1600" dirty="0">
                <a:latin typeface="Arial"/>
                <a:cs typeface="Arial"/>
              </a:rPr>
              <a:t>th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338571" y="8464804"/>
            <a:ext cx="119443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spc="15" dirty="0">
                <a:latin typeface="Arial"/>
                <a:cs typeface="Arial"/>
              </a:rPr>
              <a:t>example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410700" y="8464804"/>
            <a:ext cx="117729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dirty="0">
                <a:latin typeface="Arial"/>
                <a:cs typeface="Arial"/>
              </a:rPr>
              <a:t>first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filter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00200"/>
            <a:ext cx="13004800" cy="655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330334" y="9213427"/>
            <a:ext cx="347599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spc="-5" dirty="0">
                <a:latin typeface="Arial"/>
                <a:cs typeface="Arial"/>
              </a:rPr>
              <a:t>Slide </a:t>
            </a:r>
            <a:r>
              <a:rPr sz="2400" spc="-15" dirty="0">
                <a:latin typeface="Arial"/>
                <a:cs typeface="Arial"/>
              </a:rPr>
              <a:t>from </a:t>
            </a:r>
            <a:r>
              <a:rPr sz="2400" spc="15" dirty="0">
                <a:latin typeface="Arial"/>
                <a:cs typeface="Arial"/>
              </a:rPr>
              <a:t>Karpathy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2016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854700"/>
            <a:ext cx="13004800" cy="622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0599" y="6497321"/>
            <a:ext cx="0" cy="1794510"/>
          </a:xfrm>
          <a:custGeom>
            <a:avLst/>
            <a:gdLst/>
            <a:ahLst/>
            <a:cxnLst/>
            <a:rect l="l" t="t" r="r" b="b"/>
            <a:pathLst>
              <a:path h="1794509">
                <a:moveTo>
                  <a:pt x="0" y="0"/>
                </a:moveTo>
                <a:lnTo>
                  <a:pt x="0" y="179446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9639" y="63881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60959" y="0"/>
                </a:moveTo>
                <a:lnTo>
                  <a:pt x="0" y="121919"/>
                </a:lnTo>
                <a:lnTo>
                  <a:pt x="121919" y="121919"/>
                </a:lnTo>
                <a:lnTo>
                  <a:pt x="609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8600" y="6506738"/>
            <a:ext cx="0" cy="1152525"/>
          </a:xfrm>
          <a:custGeom>
            <a:avLst/>
            <a:gdLst/>
            <a:ahLst/>
            <a:cxnLst/>
            <a:rect l="l" t="t" r="r" b="b"/>
            <a:pathLst>
              <a:path h="1152525">
                <a:moveTo>
                  <a:pt x="0" y="0"/>
                </a:moveTo>
                <a:lnTo>
                  <a:pt x="0" y="115224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37639" y="6397518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60959" y="0"/>
                </a:moveTo>
                <a:lnTo>
                  <a:pt x="0" y="121919"/>
                </a:lnTo>
                <a:lnTo>
                  <a:pt x="121919" y="121919"/>
                </a:lnTo>
                <a:lnTo>
                  <a:pt x="609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95031" y="6496467"/>
            <a:ext cx="303530" cy="648970"/>
          </a:xfrm>
          <a:custGeom>
            <a:avLst/>
            <a:gdLst/>
            <a:ahLst/>
            <a:cxnLst/>
            <a:rect l="l" t="t" r="r" b="b"/>
            <a:pathLst>
              <a:path w="303530" h="648970">
                <a:moveTo>
                  <a:pt x="0" y="324348"/>
                </a:moveTo>
                <a:lnTo>
                  <a:pt x="303145" y="324348"/>
                </a:lnTo>
              </a:path>
            </a:pathLst>
          </a:custGeom>
          <a:ln w="6486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45181" y="6397518"/>
            <a:ext cx="110489" cy="136525"/>
          </a:xfrm>
          <a:custGeom>
            <a:avLst/>
            <a:gdLst/>
            <a:ahLst/>
            <a:cxnLst/>
            <a:rect l="l" t="t" r="r" b="b"/>
            <a:pathLst>
              <a:path w="110489" h="136525">
                <a:moveTo>
                  <a:pt x="3610" y="0"/>
                </a:moveTo>
                <a:lnTo>
                  <a:pt x="0" y="136263"/>
                </a:lnTo>
                <a:lnTo>
                  <a:pt x="110454" y="84646"/>
                </a:lnTo>
                <a:lnTo>
                  <a:pt x="36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27390" y="6502754"/>
            <a:ext cx="176530" cy="635000"/>
          </a:xfrm>
          <a:custGeom>
            <a:avLst/>
            <a:gdLst/>
            <a:ahLst/>
            <a:cxnLst/>
            <a:rect l="l" t="t" r="r" b="b"/>
            <a:pathLst>
              <a:path w="176530" h="635000">
                <a:moveTo>
                  <a:pt x="0" y="317448"/>
                </a:moveTo>
                <a:lnTo>
                  <a:pt x="176368" y="317448"/>
                </a:lnTo>
              </a:path>
            </a:pathLst>
          </a:custGeom>
          <a:ln w="6348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41623" y="6397518"/>
            <a:ext cx="117475" cy="133985"/>
          </a:xfrm>
          <a:custGeom>
            <a:avLst/>
            <a:gdLst/>
            <a:ahLst/>
            <a:cxnLst/>
            <a:rect l="l" t="t" r="r" b="b"/>
            <a:pathLst>
              <a:path w="117475" h="133984">
                <a:moveTo>
                  <a:pt x="91368" y="0"/>
                </a:moveTo>
                <a:lnTo>
                  <a:pt x="0" y="101155"/>
                </a:lnTo>
                <a:lnTo>
                  <a:pt x="117472" y="133788"/>
                </a:lnTo>
                <a:lnTo>
                  <a:pt x="91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70500" y="6497320"/>
            <a:ext cx="0" cy="1794510"/>
          </a:xfrm>
          <a:custGeom>
            <a:avLst/>
            <a:gdLst/>
            <a:ahLst/>
            <a:cxnLst/>
            <a:rect l="l" t="t" r="r" b="b"/>
            <a:pathLst>
              <a:path h="1794509">
                <a:moveTo>
                  <a:pt x="0" y="0"/>
                </a:moveTo>
                <a:lnTo>
                  <a:pt x="0" y="1794468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09540" y="63881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60960" y="0"/>
                </a:moveTo>
                <a:lnTo>
                  <a:pt x="0" y="121919"/>
                </a:lnTo>
                <a:lnTo>
                  <a:pt x="121920" y="121919"/>
                </a:lnTo>
                <a:lnTo>
                  <a:pt x="609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05500" y="6497319"/>
            <a:ext cx="0" cy="1171575"/>
          </a:xfrm>
          <a:custGeom>
            <a:avLst/>
            <a:gdLst/>
            <a:ahLst/>
            <a:cxnLst/>
            <a:rect l="l" t="t" r="r" b="b"/>
            <a:pathLst>
              <a:path h="1171575">
                <a:moveTo>
                  <a:pt x="0" y="0"/>
                </a:moveTo>
                <a:lnTo>
                  <a:pt x="0" y="117108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44540" y="63881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60960" y="0"/>
                </a:moveTo>
                <a:lnTo>
                  <a:pt x="0" y="121919"/>
                </a:lnTo>
                <a:lnTo>
                  <a:pt x="121920" y="121919"/>
                </a:lnTo>
                <a:lnTo>
                  <a:pt x="609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29614" y="6487060"/>
            <a:ext cx="311785" cy="666750"/>
          </a:xfrm>
          <a:custGeom>
            <a:avLst/>
            <a:gdLst/>
            <a:ahLst/>
            <a:cxnLst/>
            <a:rect l="l" t="t" r="r" b="b"/>
            <a:pathLst>
              <a:path w="311784" h="666750">
                <a:moveTo>
                  <a:pt x="0" y="333315"/>
                </a:moveTo>
                <a:lnTo>
                  <a:pt x="311313" y="333315"/>
                </a:lnTo>
              </a:path>
            </a:pathLst>
          </a:custGeom>
          <a:ln w="6666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79753" y="6388100"/>
            <a:ext cx="110489" cy="136525"/>
          </a:xfrm>
          <a:custGeom>
            <a:avLst/>
            <a:gdLst/>
            <a:ahLst/>
            <a:cxnLst/>
            <a:rect l="l" t="t" r="r" b="b"/>
            <a:pathLst>
              <a:path w="110490" h="136525">
                <a:moveTo>
                  <a:pt x="3646" y="0"/>
                </a:moveTo>
                <a:lnTo>
                  <a:pt x="0" y="136262"/>
                </a:lnTo>
                <a:lnTo>
                  <a:pt x="110468" y="84673"/>
                </a:lnTo>
                <a:lnTo>
                  <a:pt x="36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07388" y="6465777"/>
            <a:ext cx="685165" cy="685165"/>
          </a:xfrm>
          <a:custGeom>
            <a:avLst/>
            <a:gdLst/>
            <a:ahLst/>
            <a:cxnLst/>
            <a:rect l="l" t="t" r="r" b="b"/>
            <a:pathLst>
              <a:path w="685165" h="685165">
                <a:moveTo>
                  <a:pt x="0" y="342377"/>
                </a:moveTo>
                <a:lnTo>
                  <a:pt x="684755" y="342377"/>
                </a:lnTo>
              </a:path>
            </a:pathLst>
          </a:custGeom>
          <a:ln w="6847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40058" y="6388546"/>
            <a:ext cx="129539" cy="129539"/>
          </a:xfrm>
          <a:custGeom>
            <a:avLst/>
            <a:gdLst/>
            <a:ahLst/>
            <a:cxnLst/>
            <a:rect l="l" t="t" r="r" b="b"/>
            <a:pathLst>
              <a:path w="129540" h="129540">
                <a:moveTo>
                  <a:pt x="129316" y="0"/>
                </a:moveTo>
                <a:lnTo>
                  <a:pt x="0" y="43105"/>
                </a:lnTo>
                <a:lnTo>
                  <a:pt x="86211" y="129316"/>
                </a:lnTo>
                <a:lnTo>
                  <a:pt x="1293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569749" y="6430538"/>
            <a:ext cx="0" cy="1928495"/>
          </a:xfrm>
          <a:custGeom>
            <a:avLst/>
            <a:gdLst/>
            <a:ahLst/>
            <a:cxnLst/>
            <a:rect l="l" t="t" r="r" b="b"/>
            <a:pathLst>
              <a:path h="1928495">
                <a:moveTo>
                  <a:pt x="0" y="0"/>
                </a:moveTo>
                <a:lnTo>
                  <a:pt x="0" y="1928031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508789" y="6321318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60959" y="0"/>
                </a:moveTo>
                <a:lnTo>
                  <a:pt x="0" y="121920"/>
                </a:lnTo>
                <a:lnTo>
                  <a:pt x="121920" y="121920"/>
                </a:lnTo>
                <a:lnTo>
                  <a:pt x="609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103532" y="6433820"/>
            <a:ext cx="0" cy="1298575"/>
          </a:xfrm>
          <a:custGeom>
            <a:avLst/>
            <a:gdLst/>
            <a:ahLst/>
            <a:cxnLst/>
            <a:rect l="l" t="t" r="r" b="b"/>
            <a:pathLst>
              <a:path h="1298575">
                <a:moveTo>
                  <a:pt x="0" y="0"/>
                </a:moveTo>
                <a:lnTo>
                  <a:pt x="0" y="129808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042573" y="63246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60960" y="0"/>
                </a:moveTo>
                <a:lnTo>
                  <a:pt x="0" y="121920"/>
                </a:lnTo>
                <a:lnTo>
                  <a:pt x="121920" y="121920"/>
                </a:lnTo>
                <a:lnTo>
                  <a:pt x="609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702032" y="6462036"/>
            <a:ext cx="311785" cy="666750"/>
          </a:xfrm>
          <a:custGeom>
            <a:avLst/>
            <a:gdLst/>
            <a:ahLst/>
            <a:cxnLst/>
            <a:rect l="l" t="t" r="r" b="b"/>
            <a:pathLst>
              <a:path w="311784" h="666750">
                <a:moveTo>
                  <a:pt x="0" y="333315"/>
                </a:moveTo>
                <a:lnTo>
                  <a:pt x="311313" y="333315"/>
                </a:lnTo>
              </a:path>
            </a:pathLst>
          </a:custGeom>
          <a:ln w="6666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652173" y="6363074"/>
            <a:ext cx="110489" cy="136525"/>
          </a:xfrm>
          <a:custGeom>
            <a:avLst/>
            <a:gdLst/>
            <a:ahLst/>
            <a:cxnLst/>
            <a:rect l="l" t="t" r="r" b="b"/>
            <a:pathLst>
              <a:path w="110490" h="136525">
                <a:moveTo>
                  <a:pt x="3646" y="0"/>
                </a:moveTo>
                <a:lnTo>
                  <a:pt x="0" y="136262"/>
                </a:lnTo>
                <a:lnTo>
                  <a:pt x="110467" y="84674"/>
                </a:lnTo>
                <a:lnTo>
                  <a:pt x="36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179809" y="6480827"/>
            <a:ext cx="0" cy="645160"/>
          </a:xfrm>
          <a:custGeom>
            <a:avLst/>
            <a:gdLst/>
            <a:ahLst/>
            <a:cxnLst/>
            <a:rect l="l" t="t" r="r" b="b"/>
            <a:pathLst>
              <a:path h="645159">
                <a:moveTo>
                  <a:pt x="0" y="0"/>
                </a:moveTo>
                <a:lnTo>
                  <a:pt x="0" y="64468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118848" y="6371607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60959" y="0"/>
                </a:moveTo>
                <a:lnTo>
                  <a:pt x="0" y="121920"/>
                </a:lnTo>
                <a:lnTo>
                  <a:pt x="121920" y="121920"/>
                </a:lnTo>
                <a:lnTo>
                  <a:pt x="609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2179300" y="6832600"/>
            <a:ext cx="601345" cy="38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30" dirty="0">
                <a:latin typeface="Arial"/>
                <a:cs typeface="Arial"/>
              </a:rPr>
              <a:t>bias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2602381" y="6472294"/>
            <a:ext cx="0" cy="360680"/>
          </a:xfrm>
          <a:custGeom>
            <a:avLst/>
            <a:gdLst/>
            <a:ahLst/>
            <a:cxnLst/>
            <a:rect l="l" t="t" r="r" b="b"/>
            <a:pathLst>
              <a:path h="360679">
                <a:moveTo>
                  <a:pt x="0" y="0"/>
                </a:moveTo>
                <a:lnTo>
                  <a:pt x="0" y="36067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541421" y="636307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60959" y="0"/>
                </a:moveTo>
                <a:lnTo>
                  <a:pt x="0" y="121920"/>
                </a:lnTo>
                <a:lnTo>
                  <a:pt x="121920" y="121920"/>
                </a:lnTo>
                <a:lnTo>
                  <a:pt x="609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3213100" y="254000"/>
            <a:ext cx="6576059" cy="1262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spc="-5" dirty="0"/>
              <a:t>3D</a:t>
            </a:r>
            <a:r>
              <a:rPr sz="8000" spc="-90" dirty="0"/>
              <a:t> </a:t>
            </a:r>
            <a:r>
              <a:rPr sz="8000" spc="40" dirty="0"/>
              <a:t>Activations</a:t>
            </a:r>
            <a:endParaRPr sz="8000"/>
          </a:p>
        </p:txBody>
      </p:sp>
      <p:sp>
        <p:nvSpPr>
          <p:cNvPr id="31" name="object 31"/>
          <p:cNvSpPr/>
          <p:nvPr/>
        </p:nvSpPr>
        <p:spPr>
          <a:xfrm>
            <a:off x="165100" y="1752600"/>
            <a:ext cx="5295900" cy="381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219700" y="3365500"/>
            <a:ext cx="613092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30" dirty="0">
                <a:latin typeface="Arial"/>
                <a:cs typeface="Arial"/>
              </a:rPr>
              <a:t>Let’s </a:t>
            </a:r>
            <a:r>
              <a:rPr sz="3600" b="1" spc="-5" dirty="0">
                <a:latin typeface="Arial"/>
                <a:cs typeface="Arial"/>
              </a:rPr>
              <a:t>code this up in NumPy</a:t>
            </a:r>
            <a:endParaRPr sz="36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167956" y="3897941"/>
            <a:ext cx="765810" cy="1433195"/>
          </a:xfrm>
          <a:custGeom>
            <a:avLst/>
            <a:gdLst/>
            <a:ahLst/>
            <a:cxnLst/>
            <a:rect l="l" t="t" r="r" b="b"/>
            <a:pathLst>
              <a:path w="765810" h="1433195">
                <a:moveTo>
                  <a:pt x="0" y="716466"/>
                </a:moveTo>
                <a:lnTo>
                  <a:pt x="765644" y="716466"/>
                </a:lnTo>
              </a:path>
            </a:pathLst>
          </a:custGeom>
          <a:ln w="1432932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079377" y="5258196"/>
            <a:ext cx="194945" cy="238760"/>
          </a:xfrm>
          <a:custGeom>
            <a:avLst/>
            <a:gdLst/>
            <a:ahLst/>
            <a:cxnLst/>
            <a:rect l="l" t="t" r="r" b="b"/>
            <a:pathLst>
              <a:path w="194944" h="238760">
                <a:moveTo>
                  <a:pt x="6457" y="0"/>
                </a:moveTo>
                <a:lnTo>
                  <a:pt x="0" y="238456"/>
                </a:lnTo>
                <a:lnTo>
                  <a:pt x="194640" y="100549"/>
                </a:lnTo>
                <a:lnTo>
                  <a:pt x="6457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062717" y="2946294"/>
            <a:ext cx="454659" cy="1028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50" i="1" spc="367" baseline="-24822" dirty="0">
                <a:latin typeface="Times New Roman"/>
                <a:cs typeface="Times New Roman"/>
              </a:rPr>
              <a:t>x</a:t>
            </a:r>
            <a:r>
              <a:rPr sz="2700" i="1" spc="-10" dirty="0">
                <a:latin typeface="Times New Roman"/>
                <a:cs typeface="Times New Roman"/>
              </a:rPr>
              <a:t>r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832600" y="7207504"/>
            <a:ext cx="164655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spc="25" dirty="0">
                <a:latin typeface="Arial"/>
                <a:cs typeface="Arial"/>
              </a:rPr>
              <a:t>input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region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346200" y="7296404"/>
            <a:ext cx="2892425" cy="863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3600">
              <a:lnSpc>
                <a:spcPts val="2430"/>
              </a:lnSpc>
            </a:pPr>
            <a:r>
              <a:rPr sz="2400" spc="20" dirty="0">
                <a:latin typeface="Arial"/>
                <a:cs typeface="Arial"/>
              </a:rPr>
              <a:t>output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position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2400" dirty="0">
                <a:latin typeface="Arial"/>
                <a:cs typeface="Arial"/>
              </a:rPr>
              <a:t>first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filter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020300" y="7296404"/>
            <a:ext cx="2091689" cy="863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>
              <a:lnSpc>
                <a:spcPts val="2430"/>
              </a:lnSpc>
            </a:pPr>
            <a:r>
              <a:rPr sz="2400" spc="-5" dirty="0">
                <a:latin typeface="Arial"/>
                <a:cs typeface="Arial"/>
              </a:rPr>
              <a:t>all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positions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2400" spc="-5" dirty="0">
                <a:latin typeface="Arial"/>
                <a:cs typeface="Arial"/>
              </a:rPr>
              <a:t>all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channels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778500" y="7829804"/>
            <a:ext cx="241427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spc="-5" dirty="0">
                <a:latin typeface="Arial"/>
                <a:cs typeface="Arial"/>
              </a:rPr>
              <a:t>all </a:t>
            </a:r>
            <a:r>
              <a:rPr sz="2400" spc="25" dirty="0">
                <a:latin typeface="Arial"/>
                <a:cs typeface="Arial"/>
              </a:rPr>
              <a:t>input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channels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87400" y="8452103"/>
            <a:ext cx="36449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3600" spc="-7" baseline="-13888" dirty="0">
                <a:latin typeface="Arial"/>
                <a:cs typeface="Arial"/>
              </a:rPr>
              <a:t>n</a:t>
            </a:r>
            <a:r>
              <a:rPr sz="1600" dirty="0">
                <a:latin typeface="Arial"/>
                <a:cs typeface="Arial"/>
              </a:rPr>
              <a:t>th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211072" y="8452104"/>
            <a:ext cx="119443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spc="15" dirty="0">
                <a:latin typeface="Arial"/>
                <a:cs typeface="Arial"/>
              </a:rPr>
              <a:t>example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914900" y="8464803"/>
            <a:ext cx="36449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3600" spc="-7" baseline="-13888" dirty="0">
                <a:latin typeface="Arial"/>
                <a:cs typeface="Arial"/>
              </a:rPr>
              <a:t>n</a:t>
            </a:r>
            <a:r>
              <a:rPr sz="1600" dirty="0">
                <a:latin typeface="Arial"/>
                <a:cs typeface="Arial"/>
              </a:rPr>
              <a:t>th</a:t>
            </a:r>
            <a:endParaRPr sz="16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338571" y="8464804"/>
            <a:ext cx="119443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spc="15" dirty="0">
                <a:latin typeface="Arial"/>
                <a:cs typeface="Arial"/>
              </a:rPr>
              <a:t>example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410700" y="8464804"/>
            <a:ext cx="117729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dirty="0">
                <a:latin typeface="Arial"/>
                <a:cs typeface="Arial"/>
              </a:rPr>
              <a:t>first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filter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100" y="2501900"/>
            <a:ext cx="12674600" cy="650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61240" y="3067695"/>
            <a:ext cx="1080135" cy="1434465"/>
          </a:xfrm>
          <a:custGeom>
            <a:avLst/>
            <a:gdLst/>
            <a:ahLst/>
            <a:cxnLst/>
            <a:rect l="l" t="t" r="r" b="b"/>
            <a:pathLst>
              <a:path w="1080135" h="1434464">
                <a:moveTo>
                  <a:pt x="0" y="717113"/>
                </a:moveTo>
                <a:lnTo>
                  <a:pt x="1080037" y="717113"/>
                </a:lnTo>
              </a:path>
            </a:pathLst>
          </a:custGeom>
          <a:ln w="1434226">
            <a:solidFill>
              <a:srgbClr val="FF32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48171" y="4417457"/>
            <a:ext cx="213995" cy="234950"/>
          </a:xfrm>
          <a:custGeom>
            <a:avLst/>
            <a:gdLst/>
            <a:ahLst/>
            <a:cxnLst/>
            <a:rect l="l" t="t" r="r" b="b"/>
            <a:pathLst>
              <a:path w="213994" h="234950">
                <a:moveTo>
                  <a:pt x="43128" y="0"/>
                </a:moveTo>
                <a:lnTo>
                  <a:pt x="0" y="234612"/>
                </a:lnTo>
                <a:lnTo>
                  <a:pt x="213567" y="128347"/>
                </a:lnTo>
                <a:lnTo>
                  <a:pt x="43128" y="0"/>
                </a:lnTo>
                <a:close/>
              </a:path>
            </a:pathLst>
          </a:custGeom>
          <a:solidFill>
            <a:srgbClr val="FF32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8300" y="4241800"/>
            <a:ext cx="826135" cy="887094"/>
          </a:xfrm>
          <a:custGeom>
            <a:avLst/>
            <a:gdLst/>
            <a:ahLst/>
            <a:cxnLst/>
            <a:rect l="l" t="t" r="r" b="b"/>
            <a:pathLst>
              <a:path w="826135" h="887095">
                <a:moveTo>
                  <a:pt x="0" y="0"/>
                </a:moveTo>
                <a:lnTo>
                  <a:pt x="825996" y="0"/>
                </a:lnTo>
                <a:lnTo>
                  <a:pt x="825996" y="886717"/>
                </a:lnTo>
                <a:lnTo>
                  <a:pt x="0" y="886717"/>
                </a:lnTo>
                <a:lnTo>
                  <a:pt x="0" y="0"/>
                </a:lnTo>
                <a:close/>
              </a:path>
            </a:pathLst>
          </a:custGeom>
          <a:ln w="50800">
            <a:solidFill>
              <a:srgbClr val="FF32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105065" y="6146351"/>
            <a:ext cx="831215" cy="2849245"/>
          </a:xfrm>
          <a:custGeom>
            <a:avLst/>
            <a:gdLst/>
            <a:ahLst/>
            <a:cxnLst/>
            <a:rect l="l" t="t" r="r" b="b"/>
            <a:pathLst>
              <a:path w="831215" h="2849245">
                <a:moveTo>
                  <a:pt x="88149" y="2849018"/>
                </a:moveTo>
                <a:lnTo>
                  <a:pt x="823311" y="2121100"/>
                </a:lnTo>
                <a:lnTo>
                  <a:pt x="831155" y="8977"/>
                </a:lnTo>
                <a:lnTo>
                  <a:pt x="669528" y="0"/>
                </a:lnTo>
                <a:lnTo>
                  <a:pt x="0" y="663409"/>
                </a:lnTo>
                <a:lnTo>
                  <a:pt x="5460" y="2842665"/>
                </a:lnTo>
                <a:lnTo>
                  <a:pt x="88149" y="2849018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57393" y="3334327"/>
            <a:ext cx="4365625" cy="469900"/>
          </a:xfrm>
          <a:custGeom>
            <a:avLst/>
            <a:gdLst/>
            <a:ahLst/>
            <a:cxnLst/>
            <a:rect l="l" t="t" r="r" b="b"/>
            <a:pathLst>
              <a:path w="4365625" h="469900">
                <a:moveTo>
                  <a:pt x="0" y="0"/>
                </a:moveTo>
                <a:lnTo>
                  <a:pt x="4365478" y="0"/>
                </a:lnTo>
                <a:lnTo>
                  <a:pt x="4365478" y="469900"/>
                </a:lnTo>
                <a:lnTo>
                  <a:pt x="0" y="4699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15900" y="1511300"/>
            <a:ext cx="12448540" cy="2251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0">
              <a:lnSpc>
                <a:spcPct val="100000"/>
              </a:lnSpc>
            </a:pPr>
            <a:r>
              <a:rPr sz="3200" b="1" spc="-30" dirty="0">
                <a:latin typeface="Arial"/>
                <a:cs typeface="Arial"/>
              </a:rPr>
              <a:t>We </a:t>
            </a:r>
            <a:r>
              <a:rPr sz="3200" b="1" dirty="0">
                <a:latin typeface="Arial"/>
                <a:cs typeface="Arial"/>
              </a:rPr>
              <a:t>can </a:t>
            </a:r>
            <a:r>
              <a:rPr sz="3200" b="1" spc="-5" dirty="0">
                <a:latin typeface="Arial"/>
                <a:cs typeface="Arial"/>
              </a:rPr>
              <a:t>unravel the </a:t>
            </a:r>
            <a:r>
              <a:rPr sz="3200" b="1" dirty="0">
                <a:latin typeface="Arial"/>
                <a:cs typeface="Arial"/>
              </a:rPr>
              <a:t>3D </a:t>
            </a:r>
            <a:r>
              <a:rPr sz="3200" b="1" spc="-5" dirty="0">
                <a:latin typeface="Arial"/>
                <a:cs typeface="Arial"/>
              </a:rPr>
              <a:t>cube and show </a:t>
            </a:r>
            <a:r>
              <a:rPr sz="3200" b="1" dirty="0">
                <a:latin typeface="Arial"/>
                <a:cs typeface="Arial"/>
              </a:rPr>
              <a:t>each </a:t>
            </a:r>
            <a:r>
              <a:rPr sz="3200" b="1" spc="-5" dirty="0">
                <a:latin typeface="Arial"/>
                <a:cs typeface="Arial"/>
              </a:rPr>
              <a:t>layer</a:t>
            </a:r>
            <a:r>
              <a:rPr sz="3200" b="1" spc="6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separately: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3600" spc="25" dirty="0">
                <a:latin typeface="Arial"/>
                <a:cs typeface="Arial"/>
              </a:rPr>
              <a:t>(Input)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800">
              <a:latin typeface="Times New Roman"/>
              <a:cs typeface="Times New Roman"/>
            </a:endParaRPr>
          </a:p>
          <a:p>
            <a:pPr marL="7785100">
              <a:lnSpc>
                <a:spcPct val="100000"/>
              </a:lnSpc>
            </a:pPr>
            <a:r>
              <a:rPr sz="3600" spc="-5" dirty="0">
                <a:latin typeface="Arial"/>
                <a:cs typeface="Arial"/>
              </a:rPr>
              <a:t>(32 </a:t>
            </a:r>
            <a:r>
              <a:rPr sz="3600" dirty="0">
                <a:latin typeface="Arial"/>
                <a:cs typeface="Arial"/>
              </a:rPr>
              <a:t>filters, </a:t>
            </a:r>
            <a:r>
              <a:rPr sz="3600" spc="50" dirty="0">
                <a:latin typeface="Arial"/>
                <a:cs typeface="Arial"/>
              </a:rPr>
              <a:t>each</a:t>
            </a:r>
            <a:r>
              <a:rPr sz="3600" spc="-5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3x5x5)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537700" y="9252204"/>
            <a:ext cx="326707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i="1" spc="-10" dirty="0">
                <a:latin typeface="Arial"/>
                <a:cs typeface="Arial"/>
              </a:rPr>
              <a:t>Figure: </a:t>
            </a:r>
            <a:r>
              <a:rPr sz="2400" i="1" spc="10" dirty="0">
                <a:latin typeface="Arial"/>
                <a:cs typeface="Arial"/>
              </a:rPr>
              <a:t>Andrej</a:t>
            </a:r>
            <a:r>
              <a:rPr sz="2400" i="1" spc="-30" dirty="0">
                <a:latin typeface="Arial"/>
                <a:cs typeface="Arial"/>
              </a:rPr>
              <a:t> </a:t>
            </a:r>
            <a:r>
              <a:rPr sz="2400" i="1" spc="15" dirty="0">
                <a:latin typeface="Arial"/>
                <a:cs typeface="Arial"/>
              </a:rPr>
              <a:t>Karpathy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213100" y="63500"/>
            <a:ext cx="6576059" cy="1219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spc="-5" dirty="0"/>
              <a:t>3D</a:t>
            </a:r>
            <a:r>
              <a:rPr sz="8000" spc="-90" dirty="0"/>
              <a:t> </a:t>
            </a:r>
            <a:r>
              <a:rPr sz="8000" spc="40" dirty="0"/>
              <a:t>Activations</a:t>
            </a:r>
            <a:endParaRPr sz="8000"/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100" y="2501900"/>
            <a:ext cx="12674600" cy="650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61240" y="3067695"/>
            <a:ext cx="1080135" cy="1434465"/>
          </a:xfrm>
          <a:custGeom>
            <a:avLst/>
            <a:gdLst/>
            <a:ahLst/>
            <a:cxnLst/>
            <a:rect l="l" t="t" r="r" b="b"/>
            <a:pathLst>
              <a:path w="1080135" h="1434464">
                <a:moveTo>
                  <a:pt x="0" y="717113"/>
                </a:moveTo>
                <a:lnTo>
                  <a:pt x="1080037" y="717113"/>
                </a:lnTo>
              </a:path>
            </a:pathLst>
          </a:custGeom>
          <a:ln w="1434226">
            <a:solidFill>
              <a:srgbClr val="FF32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48171" y="4417457"/>
            <a:ext cx="213995" cy="234950"/>
          </a:xfrm>
          <a:custGeom>
            <a:avLst/>
            <a:gdLst/>
            <a:ahLst/>
            <a:cxnLst/>
            <a:rect l="l" t="t" r="r" b="b"/>
            <a:pathLst>
              <a:path w="213994" h="234950">
                <a:moveTo>
                  <a:pt x="43128" y="0"/>
                </a:moveTo>
                <a:lnTo>
                  <a:pt x="0" y="234612"/>
                </a:lnTo>
                <a:lnTo>
                  <a:pt x="213567" y="128347"/>
                </a:lnTo>
                <a:lnTo>
                  <a:pt x="43128" y="0"/>
                </a:lnTo>
                <a:close/>
              </a:path>
            </a:pathLst>
          </a:custGeom>
          <a:solidFill>
            <a:srgbClr val="FF32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8300" y="4241800"/>
            <a:ext cx="826135" cy="887094"/>
          </a:xfrm>
          <a:custGeom>
            <a:avLst/>
            <a:gdLst/>
            <a:ahLst/>
            <a:cxnLst/>
            <a:rect l="l" t="t" r="r" b="b"/>
            <a:pathLst>
              <a:path w="826135" h="887095">
                <a:moveTo>
                  <a:pt x="0" y="0"/>
                </a:moveTo>
                <a:lnTo>
                  <a:pt x="825996" y="0"/>
                </a:lnTo>
                <a:lnTo>
                  <a:pt x="825996" y="886717"/>
                </a:lnTo>
                <a:lnTo>
                  <a:pt x="0" y="886717"/>
                </a:lnTo>
                <a:lnTo>
                  <a:pt x="0" y="0"/>
                </a:lnTo>
                <a:close/>
              </a:path>
            </a:pathLst>
          </a:custGeom>
          <a:ln w="50800">
            <a:solidFill>
              <a:srgbClr val="FF32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105065" y="6146351"/>
            <a:ext cx="831215" cy="2849245"/>
          </a:xfrm>
          <a:custGeom>
            <a:avLst/>
            <a:gdLst/>
            <a:ahLst/>
            <a:cxnLst/>
            <a:rect l="l" t="t" r="r" b="b"/>
            <a:pathLst>
              <a:path w="831215" h="2849245">
                <a:moveTo>
                  <a:pt x="88149" y="2849018"/>
                </a:moveTo>
                <a:lnTo>
                  <a:pt x="823311" y="2121100"/>
                </a:lnTo>
                <a:lnTo>
                  <a:pt x="831155" y="8977"/>
                </a:lnTo>
                <a:lnTo>
                  <a:pt x="669528" y="0"/>
                </a:lnTo>
                <a:lnTo>
                  <a:pt x="0" y="663409"/>
                </a:lnTo>
                <a:lnTo>
                  <a:pt x="5460" y="2842665"/>
                </a:lnTo>
                <a:lnTo>
                  <a:pt x="88149" y="2849018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57393" y="3334327"/>
            <a:ext cx="4365625" cy="469900"/>
          </a:xfrm>
          <a:custGeom>
            <a:avLst/>
            <a:gdLst/>
            <a:ahLst/>
            <a:cxnLst/>
            <a:rect l="l" t="t" r="r" b="b"/>
            <a:pathLst>
              <a:path w="4365625" h="469900">
                <a:moveTo>
                  <a:pt x="0" y="0"/>
                </a:moveTo>
                <a:lnTo>
                  <a:pt x="4365478" y="0"/>
                </a:lnTo>
                <a:lnTo>
                  <a:pt x="4365478" y="469900"/>
                </a:lnTo>
                <a:lnTo>
                  <a:pt x="0" y="4699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15900" y="1511300"/>
            <a:ext cx="12448540" cy="2251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0">
              <a:lnSpc>
                <a:spcPct val="100000"/>
              </a:lnSpc>
            </a:pPr>
            <a:r>
              <a:rPr sz="3200" b="1" spc="-30" dirty="0">
                <a:latin typeface="Arial"/>
                <a:cs typeface="Arial"/>
              </a:rPr>
              <a:t>We </a:t>
            </a:r>
            <a:r>
              <a:rPr sz="3200" b="1" dirty="0">
                <a:latin typeface="Arial"/>
                <a:cs typeface="Arial"/>
              </a:rPr>
              <a:t>can </a:t>
            </a:r>
            <a:r>
              <a:rPr sz="3200" b="1" spc="-5" dirty="0">
                <a:latin typeface="Arial"/>
                <a:cs typeface="Arial"/>
              </a:rPr>
              <a:t>unravel the </a:t>
            </a:r>
            <a:r>
              <a:rPr sz="3200" b="1" dirty="0">
                <a:latin typeface="Arial"/>
                <a:cs typeface="Arial"/>
              </a:rPr>
              <a:t>3D </a:t>
            </a:r>
            <a:r>
              <a:rPr sz="3200" b="1" spc="-5" dirty="0">
                <a:latin typeface="Arial"/>
                <a:cs typeface="Arial"/>
              </a:rPr>
              <a:t>cube and show </a:t>
            </a:r>
            <a:r>
              <a:rPr sz="3200" b="1" dirty="0">
                <a:latin typeface="Arial"/>
                <a:cs typeface="Arial"/>
              </a:rPr>
              <a:t>each </a:t>
            </a:r>
            <a:r>
              <a:rPr sz="3200" b="1" spc="-5" dirty="0">
                <a:latin typeface="Arial"/>
                <a:cs typeface="Arial"/>
              </a:rPr>
              <a:t>layer</a:t>
            </a:r>
            <a:r>
              <a:rPr sz="3200" b="1" spc="6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separately: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3600" spc="25" dirty="0">
                <a:latin typeface="Arial"/>
                <a:cs typeface="Arial"/>
              </a:rPr>
              <a:t>(Input)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800">
              <a:latin typeface="Times New Roman"/>
              <a:cs typeface="Times New Roman"/>
            </a:endParaRPr>
          </a:p>
          <a:p>
            <a:pPr marL="7785100">
              <a:lnSpc>
                <a:spcPct val="100000"/>
              </a:lnSpc>
            </a:pPr>
            <a:r>
              <a:rPr sz="3600" spc="-5" dirty="0">
                <a:latin typeface="Arial"/>
                <a:cs typeface="Arial"/>
              </a:rPr>
              <a:t>(32 </a:t>
            </a:r>
            <a:r>
              <a:rPr sz="3600" dirty="0">
                <a:latin typeface="Arial"/>
                <a:cs typeface="Arial"/>
              </a:rPr>
              <a:t>filters, </a:t>
            </a:r>
            <a:r>
              <a:rPr sz="3600" spc="50" dirty="0">
                <a:latin typeface="Arial"/>
                <a:cs typeface="Arial"/>
              </a:rPr>
              <a:t>each</a:t>
            </a:r>
            <a:r>
              <a:rPr sz="3600" spc="-5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3x5x5)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289800" y="5994400"/>
            <a:ext cx="5684837" cy="299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93544" y="6108251"/>
            <a:ext cx="669925" cy="2849245"/>
          </a:xfrm>
          <a:custGeom>
            <a:avLst/>
            <a:gdLst/>
            <a:ahLst/>
            <a:cxnLst/>
            <a:rect l="l" t="t" r="r" b="b"/>
            <a:pathLst>
              <a:path w="669925" h="2849245">
                <a:moveTo>
                  <a:pt x="13190" y="2849018"/>
                </a:moveTo>
                <a:lnTo>
                  <a:pt x="617035" y="2121100"/>
                </a:lnTo>
                <a:lnTo>
                  <a:pt x="584596" y="9523"/>
                </a:lnTo>
                <a:lnTo>
                  <a:pt x="669528" y="0"/>
                </a:lnTo>
                <a:lnTo>
                  <a:pt x="0" y="690396"/>
                </a:lnTo>
                <a:lnTo>
                  <a:pt x="5460" y="2842665"/>
                </a:lnTo>
                <a:lnTo>
                  <a:pt x="13190" y="284901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43446" y="4800605"/>
            <a:ext cx="8599805" cy="1149350"/>
          </a:xfrm>
          <a:custGeom>
            <a:avLst/>
            <a:gdLst/>
            <a:ahLst/>
            <a:cxnLst/>
            <a:rect l="l" t="t" r="r" b="b"/>
            <a:pathLst>
              <a:path w="8599805" h="1149350">
                <a:moveTo>
                  <a:pt x="0" y="774"/>
                </a:moveTo>
                <a:lnTo>
                  <a:pt x="90955" y="476"/>
                </a:lnTo>
                <a:lnTo>
                  <a:pt x="181427" y="250"/>
                </a:lnTo>
                <a:lnTo>
                  <a:pt x="271417" y="96"/>
                </a:lnTo>
                <a:lnTo>
                  <a:pt x="360924" y="14"/>
                </a:lnTo>
                <a:lnTo>
                  <a:pt x="449948" y="4"/>
                </a:lnTo>
                <a:lnTo>
                  <a:pt x="538490" y="67"/>
                </a:lnTo>
                <a:lnTo>
                  <a:pt x="626549" y="202"/>
                </a:lnTo>
                <a:lnTo>
                  <a:pt x="714125" y="409"/>
                </a:lnTo>
                <a:lnTo>
                  <a:pt x="801219" y="689"/>
                </a:lnTo>
                <a:lnTo>
                  <a:pt x="887829" y="1040"/>
                </a:lnTo>
                <a:lnTo>
                  <a:pt x="973958" y="1464"/>
                </a:lnTo>
                <a:lnTo>
                  <a:pt x="1059603" y="1960"/>
                </a:lnTo>
                <a:lnTo>
                  <a:pt x="1144766" y="2529"/>
                </a:lnTo>
                <a:lnTo>
                  <a:pt x="1229446" y="3169"/>
                </a:lnTo>
                <a:lnTo>
                  <a:pt x="1313643" y="3882"/>
                </a:lnTo>
                <a:lnTo>
                  <a:pt x="1397358" y="4667"/>
                </a:lnTo>
                <a:lnTo>
                  <a:pt x="1480589" y="5524"/>
                </a:lnTo>
                <a:lnTo>
                  <a:pt x="1563339" y="6454"/>
                </a:lnTo>
                <a:lnTo>
                  <a:pt x="1645605" y="7456"/>
                </a:lnTo>
                <a:lnTo>
                  <a:pt x="1727389" y="8530"/>
                </a:lnTo>
                <a:lnTo>
                  <a:pt x="1808690" y="9676"/>
                </a:lnTo>
                <a:lnTo>
                  <a:pt x="1889508" y="10894"/>
                </a:lnTo>
                <a:lnTo>
                  <a:pt x="1969844" y="12185"/>
                </a:lnTo>
                <a:lnTo>
                  <a:pt x="2049697" y="13548"/>
                </a:lnTo>
                <a:lnTo>
                  <a:pt x="2129067" y="14983"/>
                </a:lnTo>
                <a:lnTo>
                  <a:pt x="2207955" y="16490"/>
                </a:lnTo>
                <a:lnTo>
                  <a:pt x="2286359" y="18070"/>
                </a:lnTo>
                <a:lnTo>
                  <a:pt x="2364282" y="19722"/>
                </a:lnTo>
                <a:lnTo>
                  <a:pt x="2441721" y="21446"/>
                </a:lnTo>
                <a:lnTo>
                  <a:pt x="2518678" y="23242"/>
                </a:lnTo>
                <a:lnTo>
                  <a:pt x="2595152" y="25111"/>
                </a:lnTo>
                <a:lnTo>
                  <a:pt x="2671143" y="27052"/>
                </a:lnTo>
                <a:lnTo>
                  <a:pt x="2746652" y="29065"/>
                </a:lnTo>
                <a:lnTo>
                  <a:pt x="2821678" y="31150"/>
                </a:lnTo>
                <a:lnTo>
                  <a:pt x="2896221" y="33308"/>
                </a:lnTo>
                <a:lnTo>
                  <a:pt x="2970281" y="35537"/>
                </a:lnTo>
                <a:lnTo>
                  <a:pt x="3043859" y="37839"/>
                </a:lnTo>
                <a:lnTo>
                  <a:pt x="3116954" y="40213"/>
                </a:lnTo>
                <a:lnTo>
                  <a:pt x="3189566" y="42660"/>
                </a:lnTo>
                <a:lnTo>
                  <a:pt x="3261696" y="45179"/>
                </a:lnTo>
                <a:lnTo>
                  <a:pt x="3333343" y="47770"/>
                </a:lnTo>
                <a:lnTo>
                  <a:pt x="3404507" y="50433"/>
                </a:lnTo>
                <a:lnTo>
                  <a:pt x="3475189" y="53168"/>
                </a:lnTo>
                <a:lnTo>
                  <a:pt x="3545388" y="55976"/>
                </a:lnTo>
                <a:lnTo>
                  <a:pt x="3615104" y="58856"/>
                </a:lnTo>
                <a:lnTo>
                  <a:pt x="3684337" y="61808"/>
                </a:lnTo>
                <a:lnTo>
                  <a:pt x="3753088" y="64832"/>
                </a:lnTo>
                <a:lnTo>
                  <a:pt x="3821356" y="67929"/>
                </a:lnTo>
                <a:lnTo>
                  <a:pt x="3889141" y="71097"/>
                </a:lnTo>
                <a:lnTo>
                  <a:pt x="3956444" y="74338"/>
                </a:lnTo>
                <a:lnTo>
                  <a:pt x="4023264" y="77652"/>
                </a:lnTo>
                <a:lnTo>
                  <a:pt x="4089601" y="81037"/>
                </a:lnTo>
                <a:lnTo>
                  <a:pt x="4155456" y="84495"/>
                </a:lnTo>
                <a:lnTo>
                  <a:pt x="4220827" y="88025"/>
                </a:lnTo>
                <a:lnTo>
                  <a:pt x="4285717" y="91627"/>
                </a:lnTo>
                <a:lnTo>
                  <a:pt x="4350123" y="95301"/>
                </a:lnTo>
                <a:lnTo>
                  <a:pt x="4414047" y="99048"/>
                </a:lnTo>
                <a:lnTo>
                  <a:pt x="4477488" y="102867"/>
                </a:lnTo>
                <a:lnTo>
                  <a:pt x="4540446" y="106758"/>
                </a:lnTo>
                <a:lnTo>
                  <a:pt x="4602921" y="110722"/>
                </a:lnTo>
                <a:lnTo>
                  <a:pt x="4664914" y="114757"/>
                </a:lnTo>
                <a:lnTo>
                  <a:pt x="4726424" y="118865"/>
                </a:lnTo>
                <a:lnTo>
                  <a:pt x="4787452" y="123045"/>
                </a:lnTo>
                <a:lnTo>
                  <a:pt x="4847997" y="127297"/>
                </a:lnTo>
                <a:lnTo>
                  <a:pt x="4908059" y="131622"/>
                </a:lnTo>
                <a:lnTo>
                  <a:pt x="4967638" y="136019"/>
                </a:lnTo>
                <a:lnTo>
                  <a:pt x="5026735" y="140488"/>
                </a:lnTo>
                <a:lnTo>
                  <a:pt x="5085349" y="145029"/>
                </a:lnTo>
                <a:lnTo>
                  <a:pt x="5143480" y="149643"/>
                </a:lnTo>
                <a:lnTo>
                  <a:pt x="5201128" y="154328"/>
                </a:lnTo>
                <a:lnTo>
                  <a:pt x="5258294" y="159086"/>
                </a:lnTo>
                <a:lnTo>
                  <a:pt x="5314977" y="163916"/>
                </a:lnTo>
                <a:lnTo>
                  <a:pt x="5371178" y="168819"/>
                </a:lnTo>
                <a:lnTo>
                  <a:pt x="5426895" y="173794"/>
                </a:lnTo>
                <a:lnTo>
                  <a:pt x="5482130" y="178840"/>
                </a:lnTo>
                <a:lnTo>
                  <a:pt x="5536883" y="183960"/>
                </a:lnTo>
                <a:lnTo>
                  <a:pt x="5591152" y="189151"/>
                </a:lnTo>
                <a:lnTo>
                  <a:pt x="5644939" y="194415"/>
                </a:lnTo>
                <a:lnTo>
                  <a:pt x="5698243" y="199750"/>
                </a:lnTo>
                <a:lnTo>
                  <a:pt x="5751065" y="205159"/>
                </a:lnTo>
                <a:lnTo>
                  <a:pt x="5803403" y="210639"/>
                </a:lnTo>
                <a:lnTo>
                  <a:pt x="5855259" y="216191"/>
                </a:lnTo>
                <a:lnTo>
                  <a:pt x="5906633" y="221816"/>
                </a:lnTo>
                <a:lnTo>
                  <a:pt x="5957523" y="227513"/>
                </a:lnTo>
                <a:lnTo>
                  <a:pt x="6007931" y="233282"/>
                </a:lnTo>
                <a:lnTo>
                  <a:pt x="6057857" y="239124"/>
                </a:lnTo>
                <a:lnTo>
                  <a:pt x="6107299" y="245038"/>
                </a:lnTo>
                <a:lnTo>
                  <a:pt x="6156259" y="251024"/>
                </a:lnTo>
                <a:lnTo>
                  <a:pt x="6204736" y="257082"/>
                </a:lnTo>
                <a:lnTo>
                  <a:pt x="6252730" y="263212"/>
                </a:lnTo>
                <a:lnTo>
                  <a:pt x="6300242" y="269415"/>
                </a:lnTo>
                <a:lnTo>
                  <a:pt x="6347271" y="275690"/>
                </a:lnTo>
                <a:lnTo>
                  <a:pt x="6393817" y="282037"/>
                </a:lnTo>
                <a:lnTo>
                  <a:pt x="6439881" y="288456"/>
                </a:lnTo>
                <a:lnTo>
                  <a:pt x="6485462" y="294948"/>
                </a:lnTo>
                <a:lnTo>
                  <a:pt x="6530560" y="301512"/>
                </a:lnTo>
                <a:lnTo>
                  <a:pt x="6575176" y="308148"/>
                </a:lnTo>
                <a:lnTo>
                  <a:pt x="6619308" y="314856"/>
                </a:lnTo>
                <a:lnTo>
                  <a:pt x="6662958" y="321637"/>
                </a:lnTo>
                <a:lnTo>
                  <a:pt x="6706126" y="328489"/>
                </a:lnTo>
                <a:lnTo>
                  <a:pt x="6748810" y="335414"/>
                </a:lnTo>
                <a:lnTo>
                  <a:pt x="6791012" y="342412"/>
                </a:lnTo>
                <a:lnTo>
                  <a:pt x="6832732" y="349481"/>
                </a:lnTo>
                <a:lnTo>
                  <a:pt x="6873968" y="356623"/>
                </a:lnTo>
                <a:lnTo>
                  <a:pt x="6914722" y="363837"/>
                </a:lnTo>
                <a:lnTo>
                  <a:pt x="6954993" y="371123"/>
                </a:lnTo>
                <a:lnTo>
                  <a:pt x="6994782" y="378481"/>
                </a:lnTo>
                <a:lnTo>
                  <a:pt x="7034087" y="385912"/>
                </a:lnTo>
                <a:lnTo>
                  <a:pt x="7072910" y="393415"/>
                </a:lnTo>
                <a:lnTo>
                  <a:pt x="7111251" y="400990"/>
                </a:lnTo>
                <a:lnTo>
                  <a:pt x="7149108" y="408637"/>
                </a:lnTo>
                <a:lnTo>
                  <a:pt x="7186483" y="416357"/>
                </a:lnTo>
                <a:lnTo>
                  <a:pt x="7259785" y="432013"/>
                </a:lnTo>
                <a:lnTo>
                  <a:pt x="7331156" y="447958"/>
                </a:lnTo>
                <a:lnTo>
                  <a:pt x="7400596" y="464191"/>
                </a:lnTo>
                <a:lnTo>
                  <a:pt x="7468105" y="480714"/>
                </a:lnTo>
                <a:lnTo>
                  <a:pt x="7533683" y="497526"/>
                </a:lnTo>
                <a:lnTo>
                  <a:pt x="7597331" y="514626"/>
                </a:lnTo>
                <a:lnTo>
                  <a:pt x="7659048" y="532016"/>
                </a:lnTo>
                <a:lnTo>
                  <a:pt x="7718834" y="549694"/>
                </a:lnTo>
                <a:lnTo>
                  <a:pt x="7776689" y="567662"/>
                </a:lnTo>
                <a:lnTo>
                  <a:pt x="7832613" y="585918"/>
                </a:lnTo>
                <a:lnTo>
                  <a:pt x="7886606" y="604463"/>
                </a:lnTo>
                <a:lnTo>
                  <a:pt x="7938669" y="623297"/>
                </a:lnTo>
                <a:lnTo>
                  <a:pt x="7988801" y="642421"/>
                </a:lnTo>
                <a:lnTo>
                  <a:pt x="8037002" y="661833"/>
                </a:lnTo>
                <a:lnTo>
                  <a:pt x="8083272" y="681534"/>
                </a:lnTo>
                <a:lnTo>
                  <a:pt x="8127611" y="701524"/>
                </a:lnTo>
                <a:lnTo>
                  <a:pt x="8170020" y="721803"/>
                </a:lnTo>
                <a:lnTo>
                  <a:pt x="8210498" y="742370"/>
                </a:lnTo>
                <a:lnTo>
                  <a:pt x="8249045" y="763227"/>
                </a:lnTo>
                <a:lnTo>
                  <a:pt x="8285661" y="784373"/>
                </a:lnTo>
                <a:lnTo>
                  <a:pt x="8320346" y="805808"/>
                </a:lnTo>
                <a:lnTo>
                  <a:pt x="8353100" y="827531"/>
                </a:lnTo>
                <a:lnTo>
                  <a:pt x="8398612" y="860658"/>
                </a:lnTo>
                <a:lnTo>
                  <a:pt x="8439779" y="894436"/>
                </a:lnTo>
                <a:lnTo>
                  <a:pt x="8476601" y="928863"/>
                </a:lnTo>
                <a:lnTo>
                  <a:pt x="8509080" y="963941"/>
                </a:lnTo>
                <a:lnTo>
                  <a:pt x="8537214" y="999668"/>
                </a:lnTo>
                <a:lnTo>
                  <a:pt x="8561003" y="1036046"/>
                </a:lnTo>
                <a:lnTo>
                  <a:pt x="8580449" y="1073074"/>
                </a:lnTo>
                <a:lnTo>
                  <a:pt x="8595550" y="1110752"/>
                </a:lnTo>
                <a:lnTo>
                  <a:pt x="8599618" y="1123455"/>
                </a:lnTo>
                <a:lnTo>
                  <a:pt x="8599543" y="1148859"/>
                </a:lnTo>
              </a:path>
            </a:pathLst>
          </a:custGeom>
          <a:ln w="50800">
            <a:solidFill>
              <a:srgbClr val="FF32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636385" y="5923742"/>
            <a:ext cx="213360" cy="213995"/>
          </a:xfrm>
          <a:custGeom>
            <a:avLst/>
            <a:gdLst/>
            <a:ahLst/>
            <a:cxnLst/>
            <a:rect l="l" t="t" r="r" b="b"/>
            <a:pathLst>
              <a:path w="213359" h="213995">
                <a:moveTo>
                  <a:pt x="0" y="0"/>
                </a:moveTo>
                <a:lnTo>
                  <a:pt x="106045" y="213676"/>
                </a:lnTo>
                <a:lnTo>
                  <a:pt x="213358" y="633"/>
                </a:lnTo>
                <a:lnTo>
                  <a:pt x="0" y="0"/>
                </a:lnTo>
                <a:close/>
              </a:path>
            </a:pathLst>
          </a:custGeom>
          <a:solidFill>
            <a:srgbClr val="FF32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213100" y="63500"/>
            <a:ext cx="6576059" cy="1219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spc="-5" dirty="0"/>
              <a:t>3D</a:t>
            </a:r>
            <a:r>
              <a:rPr sz="8000" spc="-90" dirty="0"/>
              <a:t> </a:t>
            </a:r>
            <a:r>
              <a:rPr sz="8000" spc="40" dirty="0"/>
              <a:t>Activations</a:t>
            </a:r>
            <a:endParaRPr sz="8000"/>
          </a:p>
        </p:txBody>
      </p:sp>
      <p:sp>
        <p:nvSpPr>
          <p:cNvPr id="14" name="object 14"/>
          <p:cNvSpPr txBox="1"/>
          <p:nvPr/>
        </p:nvSpPr>
        <p:spPr>
          <a:xfrm>
            <a:off x="9537700" y="9252204"/>
            <a:ext cx="326707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i="1" spc="-10" dirty="0">
                <a:latin typeface="Arial"/>
                <a:cs typeface="Arial"/>
              </a:rPr>
              <a:t>Figure: </a:t>
            </a:r>
            <a:r>
              <a:rPr sz="2400" i="1" spc="10" dirty="0">
                <a:latin typeface="Arial"/>
                <a:cs typeface="Arial"/>
              </a:rPr>
              <a:t>Andrej</a:t>
            </a:r>
            <a:r>
              <a:rPr sz="2400" i="1" spc="-30" dirty="0">
                <a:latin typeface="Arial"/>
                <a:cs typeface="Arial"/>
              </a:rPr>
              <a:t> </a:t>
            </a:r>
            <a:r>
              <a:rPr sz="2400" i="1" spc="15" dirty="0">
                <a:latin typeface="Arial"/>
                <a:cs typeface="Arial"/>
              </a:rPr>
              <a:t>Karpathy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100" y="2501900"/>
            <a:ext cx="12674600" cy="650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00205" y="4402038"/>
            <a:ext cx="5593080" cy="4999990"/>
          </a:xfrm>
          <a:custGeom>
            <a:avLst/>
            <a:gdLst/>
            <a:ahLst/>
            <a:cxnLst/>
            <a:rect l="l" t="t" r="r" b="b"/>
            <a:pathLst>
              <a:path w="5593080" h="4999990">
                <a:moveTo>
                  <a:pt x="0" y="0"/>
                </a:moveTo>
                <a:lnTo>
                  <a:pt x="5592465" y="0"/>
                </a:lnTo>
                <a:lnTo>
                  <a:pt x="5592465" y="4999781"/>
                </a:lnTo>
                <a:lnTo>
                  <a:pt x="0" y="49997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40600" y="6007100"/>
            <a:ext cx="5664200" cy="3009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54265" y="4644765"/>
            <a:ext cx="5542915" cy="1301115"/>
          </a:xfrm>
          <a:custGeom>
            <a:avLst/>
            <a:gdLst/>
            <a:ahLst/>
            <a:cxnLst/>
            <a:rect l="l" t="t" r="r" b="b"/>
            <a:pathLst>
              <a:path w="5542915" h="1301114">
                <a:moveTo>
                  <a:pt x="0" y="87770"/>
                </a:moveTo>
                <a:lnTo>
                  <a:pt x="84873" y="81487"/>
                </a:lnTo>
                <a:lnTo>
                  <a:pt x="169092" y="75437"/>
                </a:lnTo>
                <a:lnTo>
                  <a:pt x="252656" y="69620"/>
                </a:lnTo>
                <a:lnTo>
                  <a:pt x="335566" y="64037"/>
                </a:lnTo>
                <a:lnTo>
                  <a:pt x="417820" y="58687"/>
                </a:lnTo>
                <a:lnTo>
                  <a:pt x="499420" y="53570"/>
                </a:lnTo>
                <a:lnTo>
                  <a:pt x="580364" y="48687"/>
                </a:lnTo>
                <a:lnTo>
                  <a:pt x="660654" y="44037"/>
                </a:lnTo>
                <a:lnTo>
                  <a:pt x="740290" y="39620"/>
                </a:lnTo>
                <a:lnTo>
                  <a:pt x="819270" y="35437"/>
                </a:lnTo>
                <a:lnTo>
                  <a:pt x="897595" y="31487"/>
                </a:lnTo>
                <a:lnTo>
                  <a:pt x="975266" y="27770"/>
                </a:lnTo>
                <a:lnTo>
                  <a:pt x="1052282" y="24287"/>
                </a:lnTo>
                <a:lnTo>
                  <a:pt x="1128643" y="21037"/>
                </a:lnTo>
                <a:lnTo>
                  <a:pt x="1204349" y="18020"/>
                </a:lnTo>
                <a:lnTo>
                  <a:pt x="1279401" y="15237"/>
                </a:lnTo>
                <a:lnTo>
                  <a:pt x="1353797" y="12687"/>
                </a:lnTo>
                <a:lnTo>
                  <a:pt x="1427539" y="10370"/>
                </a:lnTo>
                <a:lnTo>
                  <a:pt x="1500626" y="8287"/>
                </a:lnTo>
                <a:lnTo>
                  <a:pt x="1573058" y="6437"/>
                </a:lnTo>
                <a:lnTo>
                  <a:pt x="1644835" y="4821"/>
                </a:lnTo>
                <a:lnTo>
                  <a:pt x="1715958" y="3437"/>
                </a:lnTo>
                <a:lnTo>
                  <a:pt x="1786426" y="2287"/>
                </a:lnTo>
                <a:lnTo>
                  <a:pt x="1856238" y="1371"/>
                </a:lnTo>
                <a:lnTo>
                  <a:pt x="1925396" y="687"/>
                </a:lnTo>
                <a:lnTo>
                  <a:pt x="1993900" y="238"/>
                </a:lnTo>
                <a:lnTo>
                  <a:pt x="2061748" y="21"/>
                </a:lnTo>
                <a:lnTo>
                  <a:pt x="2128941" y="38"/>
                </a:lnTo>
                <a:lnTo>
                  <a:pt x="2195480" y="288"/>
                </a:lnTo>
                <a:lnTo>
                  <a:pt x="2261364" y="771"/>
                </a:lnTo>
                <a:lnTo>
                  <a:pt x="2326593" y="1488"/>
                </a:lnTo>
                <a:lnTo>
                  <a:pt x="2391167" y="2438"/>
                </a:lnTo>
                <a:lnTo>
                  <a:pt x="2455087" y="3621"/>
                </a:lnTo>
                <a:lnTo>
                  <a:pt x="2518351" y="5038"/>
                </a:lnTo>
                <a:lnTo>
                  <a:pt x="2580961" y="6688"/>
                </a:lnTo>
                <a:lnTo>
                  <a:pt x="2642916" y="8572"/>
                </a:lnTo>
                <a:lnTo>
                  <a:pt x="2704216" y="10688"/>
                </a:lnTo>
                <a:lnTo>
                  <a:pt x="2764862" y="13038"/>
                </a:lnTo>
                <a:lnTo>
                  <a:pt x="2824852" y="15622"/>
                </a:lnTo>
                <a:lnTo>
                  <a:pt x="2884188" y="18439"/>
                </a:lnTo>
                <a:lnTo>
                  <a:pt x="2942869" y="21489"/>
                </a:lnTo>
                <a:lnTo>
                  <a:pt x="3000895" y="24772"/>
                </a:lnTo>
                <a:lnTo>
                  <a:pt x="3058266" y="28289"/>
                </a:lnTo>
                <a:lnTo>
                  <a:pt x="3114982" y="32039"/>
                </a:lnTo>
                <a:lnTo>
                  <a:pt x="3171044" y="36022"/>
                </a:lnTo>
                <a:lnTo>
                  <a:pt x="3226451" y="40239"/>
                </a:lnTo>
                <a:lnTo>
                  <a:pt x="3281203" y="44689"/>
                </a:lnTo>
                <a:lnTo>
                  <a:pt x="3335300" y="49373"/>
                </a:lnTo>
                <a:lnTo>
                  <a:pt x="3388742" y="54289"/>
                </a:lnTo>
                <a:lnTo>
                  <a:pt x="3441529" y="59440"/>
                </a:lnTo>
                <a:lnTo>
                  <a:pt x="3493662" y="64823"/>
                </a:lnTo>
                <a:lnTo>
                  <a:pt x="3545140" y="70440"/>
                </a:lnTo>
                <a:lnTo>
                  <a:pt x="3595963" y="76290"/>
                </a:lnTo>
                <a:lnTo>
                  <a:pt x="3646131" y="82373"/>
                </a:lnTo>
                <a:lnTo>
                  <a:pt x="3695644" y="88690"/>
                </a:lnTo>
                <a:lnTo>
                  <a:pt x="3744503" y="95240"/>
                </a:lnTo>
                <a:lnTo>
                  <a:pt x="3792707" y="102024"/>
                </a:lnTo>
                <a:lnTo>
                  <a:pt x="3840255" y="109041"/>
                </a:lnTo>
                <a:lnTo>
                  <a:pt x="3887150" y="116291"/>
                </a:lnTo>
                <a:lnTo>
                  <a:pt x="3933389" y="123774"/>
                </a:lnTo>
                <a:lnTo>
                  <a:pt x="3978973" y="131491"/>
                </a:lnTo>
                <a:lnTo>
                  <a:pt x="4023903" y="139441"/>
                </a:lnTo>
                <a:lnTo>
                  <a:pt x="4068178" y="147625"/>
                </a:lnTo>
                <a:lnTo>
                  <a:pt x="4111798" y="156041"/>
                </a:lnTo>
                <a:lnTo>
                  <a:pt x="4154763" y="164692"/>
                </a:lnTo>
                <a:lnTo>
                  <a:pt x="4197073" y="173575"/>
                </a:lnTo>
                <a:lnTo>
                  <a:pt x="4238728" y="182692"/>
                </a:lnTo>
                <a:lnTo>
                  <a:pt x="4279729" y="192042"/>
                </a:lnTo>
                <a:lnTo>
                  <a:pt x="4320075" y="201626"/>
                </a:lnTo>
                <a:lnTo>
                  <a:pt x="4359766" y="211442"/>
                </a:lnTo>
                <a:lnTo>
                  <a:pt x="4398802" y="221493"/>
                </a:lnTo>
                <a:lnTo>
                  <a:pt x="4437184" y="231776"/>
                </a:lnTo>
                <a:lnTo>
                  <a:pt x="4474910" y="242293"/>
                </a:lnTo>
                <a:lnTo>
                  <a:pt x="4511982" y="253043"/>
                </a:lnTo>
                <a:lnTo>
                  <a:pt x="4584161" y="275243"/>
                </a:lnTo>
                <a:lnTo>
                  <a:pt x="4653721" y="298377"/>
                </a:lnTo>
                <a:lnTo>
                  <a:pt x="4720661" y="322444"/>
                </a:lnTo>
                <a:lnTo>
                  <a:pt x="4784982" y="347445"/>
                </a:lnTo>
                <a:lnTo>
                  <a:pt x="4846684" y="373378"/>
                </a:lnTo>
                <a:lnTo>
                  <a:pt x="4905766" y="400245"/>
                </a:lnTo>
                <a:lnTo>
                  <a:pt x="4962230" y="428046"/>
                </a:lnTo>
                <a:lnTo>
                  <a:pt x="5016074" y="456780"/>
                </a:lnTo>
                <a:lnTo>
                  <a:pt x="5067298" y="486447"/>
                </a:lnTo>
                <a:lnTo>
                  <a:pt x="5115904" y="517047"/>
                </a:lnTo>
                <a:lnTo>
                  <a:pt x="5161890" y="548581"/>
                </a:lnTo>
                <a:lnTo>
                  <a:pt x="5205257" y="581048"/>
                </a:lnTo>
                <a:lnTo>
                  <a:pt x="5246004" y="614448"/>
                </a:lnTo>
                <a:lnTo>
                  <a:pt x="5284133" y="648782"/>
                </a:lnTo>
                <a:lnTo>
                  <a:pt x="5319642" y="684049"/>
                </a:lnTo>
                <a:lnTo>
                  <a:pt x="5352531" y="720250"/>
                </a:lnTo>
                <a:lnTo>
                  <a:pt x="5382802" y="757384"/>
                </a:lnTo>
                <a:lnTo>
                  <a:pt x="5410453" y="795451"/>
                </a:lnTo>
                <a:lnTo>
                  <a:pt x="5435485" y="834451"/>
                </a:lnTo>
                <a:lnTo>
                  <a:pt x="5457897" y="874385"/>
                </a:lnTo>
                <a:lnTo>
                  <a:pt x="5477690" y="915253"/>
                </a:lnTo>
                <a:lnTo>
                  <a:pt x="5494864" y="957053"/>
                </a:lnTo>
                <a:lnTo>
                  <a:pt x="5509419" y="999787"/>
                </a:lnTo>
                <a:lnTo>
                  <a:pt x="5521355" y="1043454"/>
                </a:lnTo>
                <a:lnTo>
                  <a:pt x="5530671" y="1088055"/>
                </a:lnTo>
                <a:lnTo>
                  <a:pt x="5537368" y="1133589"/>
                </a:lnTo>
                <a:lnTo>
                  <a:pt x="5541445" y="1180056"/>
                </a:lnTo>
                <a:lnTo>
                  <a:pt x="5542903" y="1227457"/>
                </a:lnTo>
                <a:lnTo>
                  <a:pt x="5542650" y="1251507"/>
                </a:lnTo>
                <a:lnTo>
                  <a:pt x="5541742" y="1275791"/>
                </a:lnTo>
                <a:lnTo>
                  <a:pt x="5537827" y="1300904"/>
                </a:lnTo>
              </a:path>
            </a:pathLst>
          </a:custGeom>
          <a:ln w="50800">
            <a:solidFill>
              <a:srgbClr val="70BF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190599" y="5904115"/>
            <a:ext cx="210820" cy="227329"/>
          </a:xfrm>
          <a:custGeom>
            <a:avLst/>
            <a:gdLst/>
            <a:ahLst/>
            <a:cxnLst/>
            <a:rect l="l" t="t" r="r" b="b"/>
            <a:pathLst>
              <a:path w="210820" h="227329">
                <a:moveTo>
                  <a:pt x="0" y="0"/>
                </a:moveTo>
                <a:lnTo>
                  <a:pt x="72530" y="227248"/>
                </a:lnTo>
                <a:lnTo>
                  <a:pt x="210812" y="32873"/>
                </a:lnTo>
                <a:lnTo>
                  <a:pt x="0" y="0"/>
                </a:lnTo>
                <a:close/>
              </a:path>
            </a:pathLst>
          </a:custGeom>
          <a:solidFill>
            <a:srgbClr val="70BF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61240" y="3067695"/>
            <a:ext cx="1080135" cy="1434465"/>
          </a:xfrm>
          <a:custGeom>
            <a:avLst/>
            <a:gdLst/>
            <a:ahLst/>
            <a:cxnLst/>
            <a:rect l="l" t="t" r="r" b="b"/>
            <a:pathLst>
              <a:path w="1080135" h="1434464">
                <a:moveTo>
                  <a:pt x="0" y="717113"/>
                </a:moveTo>
                <a:lnTo>
                  <a:pt x="1080037" y="717113"/>
                </a:lnTo>
              </a:path>
            </a:pathLst>
          </a:custGeom>
          <a:ln w="1434226">
            <a:solidFill>
              <a:srgbClr val="FF32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48171" y="4417457"/>
            <a:ext cx="213995" cy="234950"/>
          </a:xfrm>
          <a:custGeom>
            <a:avLst/>
            <a:gdLst/>
            <a:ahLst/>
            <a:cxnLst/>
            <a:rect l="l" t="t" r="r" b="b"/>
            <a:pathLst>
              <a:path w="213994" h="234950">
                <a:moveTo>
                  <a:pt x="43128" y="0"/>
                </a:moveTo>
                <a:lnTo>
                  <a:pt x="0" y="234612"/>
                </a:lnTo>
                <a:lnTo>
                  <a:pt x="213567" y="128347"/>
                </a:lnTo>
                <a:lnTo>
                  <a:pt x="43128" y="0"/>
                </a:lnTo>
                <a:close/>
              </a:path>
            </a:pathLst>
          </a:custGeom>
          <a:solidFill>
            <a:srgbClr val="FF32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8300" y="4241800"/>
            <a:ext cx="826135" cy="887094"/>
          </a:xfrm>
          <a:custGeom>
            <a:avLst/>
            <a:gdLst/>
            <a:ahLst/>
            <a:cxnLst/>
            <a:rect l="l" t="t" r="r" b="b"/>
            <a:pathLst>
              <a:path w="826135" h="887095">
                <a:moveTo>
                  <a:pt x="0" y="0"/>
                </a:moveTo>
                <a:lnTo>
                  <a:pt x="825996" y="0"/>
                </a:lnTo>
                <a:lnTo>
                  <a:pt x="825996" y="886717"/>
                </a:lnTo>
                <a:lnTo>
                  <a:pt x="0" y="886717"/>
                </a:lnTo>
                <a:lnTo>
                  <a:pt x="0" y="0"/>
                </a:lnTo>
                <a:close/>
              </a:path>
            </a:pathLst>
          </a:custGeom>
          <a:ln w="50800">
            <a:solidFill>
              <a:srgbClr val="FF32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105065" y="6146351"/>
            <a:ext cx="831215" cy="2849245"/>
          </a:xfrm>
          <a:custGeom>
            <a:avLst/>
            <a:gdLst/>
            <a:ahLst/>
            <a:cxnLst/>
            <a:rect l="l" t="t" r="r" b="b"/>
            <a:pathLst>
              <a:path w="831215" h="2849245">
                <a:moveTo>
                  <a:pt x="88149" y="2849018"/>
                </a:moveTo>
                <a:lnTo>
                  <a:pt x="823311" y="2121100"/>
                </a:lnTo>
                <a:lnTo>
                  <a:pt x="831155" y="8977"/>
                </a:lnTo>
                <a:lnTo>
                  <a:pt x="669528" y="0"/>
                </a:lnTo>
                <a:lnTo>
                  <a:pt x="0" y="663409"/>
                </a:lnTo>
                <a:lnTo>
                  <a:pt x="5460" y="2842665"/>
                </a:lnTo>
                <a:lnTo>
                  <a:pt x="88149" y="2849018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60800" y="4241800"/>
            <a:ext cx="895985" cy="887094"/>
          </a:xfrm>
          <a:custGeom>
            <a:avLst/>
            <a:gdLst/>
            <a:ahLst/>
            <a:cxnLst/>
            <a:rect l="l" t="t" r="r" b="b"/>
            <a:pathLst>
              <a:path w="895985" h="887095">
                <a:moveTo>
                  <a:pt x="0" y="0"/>
                </a:moveTo>
                <a:lnTo>
                  <a:pt x="895548" y="0"/>
                </a:lnTo>
                <a:lnTo>
                  <a:pt x="895548" y="886717"/>
                </a:lnTo>
                <a:lnTo>
                  <a:pt x="0" y="886717"/>
                </a:lnTo>
                <a:lnTo>
                  <a:pt x="0" y="0"/>
                </a:lnTo>
                <a:close/>
              </a:path>
            </a:pathLst>
          </a:custGeom>
          <a:ln w="50800">
            <a:solidFill>
              <a:srgbClr val="70BF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51200" y="2667000"/>
            <a:ext cx="363855" cy="401955"/>
          </a:xfrm>
          <a:custGeom>
            <a:avLst/>
            <a:gdLst/>
            <a:ahLst/>
            <a:cxnLst/>
            <a:rect l="l" t="t" r="r" b="b"/>
            <a:pathLst>
              <a:path w="363854" h="401955">
                <a:moveTo>
                  <a:pt x="0" y="0"/>
                </a:moveTo>
                <a:lnTo>
                  <a:pt x="363338" y="0"/>
                </a:lnTo>
                <a:lnTo>
                  <a:pt x="363338" y="401389"/>
                </a:lnTo>
                <a:lnTo>
                  <a:pt x="0" y="401389"/>
                </a:lnTo>
                <a:lnTo>
                  <a:pt x="0" y="0"/>
                </a:lnTo>
                <a:close/>
              </a:path>
            </a:pathLst>
          </a:custGeom>
          <a:ln w="50800">
            <a:solidFill>
              <a:srgbClr val="008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51466" y="3154305"/>
            <a:ext cx="746760" cy="909955"/>
          </a:xfrm>
          <a:custGeom>
            <a:avLst/>
            <a:gdLst/>
            <a:ahLst/>
            <a:cxnLst/>
            <a:rect l="l" t="t" r="r" b="b"/>
            <a:pathLst>
              <a:path w="746760" h="909954">
                <a:moveTo>
                  <a:pt x="746388" y="909951"/>
                </a:moveTo>
                <a:lnTo>
                  <a:pt x="730279" y="890312"/>
                </a:lnTo>
                <a:lnTo>
                  <a:pt x="698525" y="851600"/>
                </a:lnTo>
                <a:lnTo>
                  <a:pt x="666771" y="812887"/>
                </a:lnTo>
                <a:lnTo>
                  <a:pt x="635018" y="774176"/>
                </a:lnTo>
                <a:lnTo>
                  <a:pt x="603265" y="735464"/>
                </a:lnTo>
                <a:lnTo>
                  <a:pt x="571512" y="696753"/>
                </a:lnTo>
                <a:lnTo>
                  <a:pt x="539760" y="658043"/>
                </a:lnTo>
                <a:lnTo>
                  <a:pt x="508008" y="619332"/>
                </a:lnTo>
                <a:lnTo>
                  <a:pt x="476256" y="580623"/>
                </a:lnTo>
                <a:lnTo>
                  <a:pt x="444504" y="541913"/>
                </a:lnTo>
                <a:lnTo>
                  <a:pt x="412753" y="503204"/>
                </a:lnTo>
                <a:lnTo>
                  <a:pt x="381002" y="464495"/>
                </a:lnTo>
                <a:lnTo>
                  <a:pt x="349251" y="425786"/>
                </a:lnTo>
                <a:lnTo>
                  <a:pt x="317500" y="387077"/>
                </a:lnTo>
                <a:lnTo>
                  <a:pt x="285750" y="348369"/>
                </a:lnTo>
                <a:lnTo>
                  <a:pt x="253999" y="309661"/>
                </a:lnTo>
                <a:lnTo>
                  <a:pt x="222249" y="270953"/>
                </a:lnTo>
                <a:lnTo>
                  <a:pt x="190499" y="232245"/>
                </a:lnTo>
                <a:lnTo>
                  <a:pt x="158749" y="193537"/>
                </a:lnTo>
                <a:lnTo>
                  <a:pt x="126999" y="154829"/>
                </a:lnTo>
                <a:lnTo>
                  <a:pt x="95249" y="116122"/>
                </a:lnTo>
                <a:lnTo>
                  <a:pt x="63499" y="77414"/>
                </a:lnTo>
                <a:lnTo>
                  <a:pt x="31749" y="38707"/>
                </a:lnTo>
                <a:lnTo>
                  <a:pt x="0" y="0"/>
                </a:lnTo>
              </a:path>
            </a:pathLst>
          </a:custGeom>
          <a:ln w="50799">
            <a:solidFill>
              <a:srgbClr val="70BF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99262" y="3976963"/>
            <a:ext cx="217804" cy="233045"/>
          </a:xfrm>
          <a:custGeom>
            <a:avLst/>
            <a:gdLst/>
            <a:ahLst/>
            <a:cxnLst/>
            <a:rect l="l" t="t" r="r" b="b"/>
            <a:pathLst>
              <a:path w="217804" h="233045">
                <a:moveTo>
                  <a:pt x="164965" y="0"/>
                </a:moveTo>
                <a:lnTo>
                  <a:pt x="0" y="135312"/>
                </a:lnTo>
                <a:lnTo>
                  <a:pt x="217794" y="232619"/>
                </a:lnTo>
                <a:lnTo>
                  <a:pt x="164965" y="0"/>
                </a:lnTo>
                <a:close/>
              </a:path>
            </a:pathLst>
          </a:custGeom>
          <a:solidFill>
            <a:srgbClr val="70BF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93544" y="6146351"/>
            <a:ext cx="669925" cy="2849245"/>
          </a:xfrm>
          <a:custGeom>
            <a:avLst/>
            <a:gdLst/>
            <a:ahLst/>
            <a:cxnLst/>
            <a:rect l="l" t="t" r="r" b="b"/>
            <a:pathLst>
              <a:path w="669925" h="2849245">
                <a:moveTo>
                  <a:pt x="13190" y="2849018"/>
                </a:moveTo>
                <a:lnTo>
                  <a:pt x="617035" y="2121100"/>
                </a:lnTo>
                <a:lnTo>
                  <a:pt x="584596" y="9523"/>
                </a:lnTo>
                <a:lnTo>
                  <a:pt x="669528" y="0"/>
                </a:lnTo>
                <a:lnTo>
                  <a:pt x="0" y="690396"/>
                </a:lnTo>
                <a:lnTo>
                  <a:pt x="5460" y="2842665"/>
                </a:lnTo>
                <a:lnTo>
                  <a:pt x="13190" y="284901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7406" y="5199091"/>
            <a:ext cx="8768715" cy="945515"/>
          </a:xfrm>
          <a:custGeom>
            <a:avLst/>
            <a:gdLst/>
            <a:ahLst/>
            <a:cxnLst/>
            <a:rect l="l" t="t" r="r" b="b"/>
            <a:pathLst>
              <a:path w="8768715" h="945514">
                <a:moveTo>
                  <a:pt x="0" y="0"/>
                </a:moveTo>
                <a:lnTo>
                  <a:pt x="45022" y="7160"/>
                </a:lnTo>
                <a:lnTo>
                  <a:pt x="90108" y="14300"/>
                </a:lnTo>
                <a:lnTo>
                  <a:pt x="135258" y="21420"/>
                </a:lnTo>
                <a:lnTo>
                  <a:pt x="180473" y="28521"/>
                </a:lnTo>
                <a:lnTo>
                  <a:pt x="225752" y="35602"/>
                </a:lnTo>
                <a:lnTo>
                  <a:pt x="271094" y="42663"/>
                </a:lnTo>
                <a:lnTo>
                  <a:pt x="316501" y="49704"/>
                </a:lnTo>
                <a:lnTo>
                  <a:pt x="361973" y="56725"/>
                </a:lnTo>
                <a:lnTo>
                  <a:pt x="407508" y="63727"/>
                </a:lnTo>
                <a:lnTo>
                  <a:pt x="453107" y="70709"/>
                </a:lnTo>
                <a:lnTo>
                  <a:pt x="498771" y="77671"/>
                </a:lnTo>
                <a:lnTo>
                  <a:pt x="544498" y="84613"/>
                </a:lnTo>
                <a:lnTo>
                  <a:pt x="590290" y="91535"/>
                </a:lnTo>
                <a:lnTo>
                  <a:pt x="636146" y="98437"/>
                </a:lnTo>
                <a:lnTo>
                  <a:pt x="682066" y="105320"/>
                </a:lnTo>
                <a:lnTo>
                  <a:pt x="728050" y="112182"/>
                </a:lnTo>
                <a:lnTo>
                  <a:pt x="774099" y="119025"/>
                </a:lnTo>
                <a:lnTo>
                  <a:pt x="820211" y="125848"/>
                </a:lnTo>
                <a:lnTo>
                  <a:pt x="866388" y="132651"/>
                </a:lnTo>
                <a:lnTo>
                  <a:pt x="912628" y="139435"/>
                </a:lnTo>
                <a:lnTo>
                  <a:pt x="958933" y="146198"/>
                </a:lnTo>
                <a:lnTo>
                  <a:pt x="1005302" y="152942"/>
                </a:lnTo>
                <a:lnTo>
                  <a:pt x="1051735" y="159666"/>
                </a:lnTo>
                <a:lnTo>
                  <a:pt x="1098233" y="166370"/>
                </a:lnTo>
                <a:lnTo>
                  <a:pt x="1144794" y="173054"/>
                </a:lnTo>
                <a:lnTo>
                  <a:pt x="1191419" y="179718"/>
                </a:lnTo>
                <a:lnTo>
                  <a:pt x="1238109" y="186363"/>
                </a:lnTo>
                <a:lnTo>
                  <a:pt x="1284863" y="192988"/>
                </a:lnTo>
                <a:lnTo>
                  <a:pt x="1331681" y="199593"/>
                </a:lnTo>
                <a:lnTo>
                  <a:pt x="1378563" y="206178"/>
                </a:lnTo>
                <a:lnTo>
                  <a:pt x="1425509" y="212743"/>
                </a:lnTo>
                <a:lnTo>
                  <a:pt x="1472520" y="219288"/>
                </a:lnTo>
                <a:lnTo>
                  <a:pt x="1519594" y="225814"/>
                </a:lnTo>
                <a:lnTo>
                  <a:pt x="1566733" y="232320"/>
                </a:lnTo>
                <a:lnTo>
                  <a:pt x="1613935" y="238805"/>
                </a:lnTo>
                <a:lnTo>
                  <a:pt x="1661202" y="245272"/>
                </a:lnTo>
                <a:lnTo>
                  <a:pt x="1708533" y="251718"/>
                </a:lnTo>
                <a:lnTo>
                  <a:pt x="1755928" y="258144"/>
                </a:lnTo>
                <a:lnTo>
                  <a:pt x="1803388" y="264551"/>
                </a:lnTo>
                <a:lnTo>
                  <a:pt x="1850911" y="270938"/>
                </a:lnTo>
                <a:lnTo>
                  <a:pt x="1898499" y="277304"/>
                </a:lnTo>
                <a:lnTo>
                  <a:pt x="1946150" y="283652"/>
                </a:lnTo>
                <a:lnTo>
                  <a:pt x="1993866" y="289979"/>
                </a:lnTo>
                <a:lnTo>
                  <a:pt x="2041646" y="296286"/>
                </a:lnTo>
                <a:lnTo>
                  <a:pt x="2089490" y="302574"/>
                </a:lnTo>
                <a:lnTo>
                  <a:pt x="2137399" y="308842"/>
                </a:lnTo>
                <a:lnTo>
                  <a:pt x="2185371" y="315089"/>
                </a:lnTo>
                <a:lnTo>
                  <a:pt x="2233407" y="321318"/>
                </a:lnTo>
                <a:lnTo>
                  <a:pt x="2281508" y="327526"/>
                </a:lnTo>
                <a:lnTo>
                  <a:pt x="2329673" y="333714"/>
                </a:lnTo>
                <a:lnTo>
                  <a:pt x="2377902" y="339883"/>
                </a:lnTo>
                <a:lnTo>
                  <a:pt x="2426195" y="346032"/>
                </a:lnTo>
                <a:lnTo>
                  <a:pt x="2474552" y="352161"/>
                </a:lnTo>
                <a:lnTo>
                  <a:pt x="2522973" y="358270"/>
                </a:lnTo>
                <a:lnTo>
                  <a:pt x="2571459" y="364359"/>
                </a:lnTo>
                <a:lnTo>
                  <a:pt x="2620008" y="370428"/>
                </a:lnTo>
                <a:lnTo>
                  <a:pt x="2668622" y="376478"/>
                </a:lnTo>
                <a:lnTo>
                  <a:pt x="2717300" y="382508"/>
                </a:lnTo>
                <a:lnTo>
                  <a:pt x="2766042" y="388518"/>
                </a:lnTo>
                <a:lnTo>
                  <a:pt x="2814848" y="394508"/>
                </a:lnTo>
                <a:lnTo>
                  <a:pt x="2863718" y="400478"/>
                </a:lnTo>
                <a:lnTo>
                  <a:pt x="2912653" y="406429"/>
                </a:lnTo>
                <a:lnTo>
                  <a:pt x="2961651" y="412359"/>
                </a:lnTo>
                <a:lnTo>
                  <a:pt x="3010714" y="418270"/>
                </a:lnTo>
                <a:lnTo>
                  <a:pt x="3059841" y="424161"/>
                </a:lnTo>
                <a:lnTo>
                  <a:pt x="3109032" y="430032"/>
                </a:lnTo>
                <a:lnTo>
                  <a:pt x="3158287" y="435883"/>
                </a:lnTo>
                <a:lnTo>
                  <a:pt x="3207606" y="441715"/>
                </a:lnTo>
                <a:lnTo>
                  <a:pt x="3256989" y="447526"/>
                </a:lnTo>
                <a:lnTo>
                  <a:pt x="3306437" y="453318"/>
                </a:lnTo>
                <a:lnTo>
                  <a:pt x="3355948" y="459090"/>
                </a:lnTo>
                <a:lnTo>
                  <a:pt x="3405524" y="464842"/>
                </a:lnTo>
                <a:lnTo>
                  <a:pt x="3455164" y="470575"/>
                </a:lnTo>
                <a:lnTo>
                  <a:pt x="3504868" y="476287"/>
                </a:lnTo>
                <a:lnTo>
                  <a:pt x="3554636" y="481980"/>
                </a:lnTo>
                <a:lnTo>
                  <a:pt x="3604469" y="487653"/>
                </a:lnTo>
                <a:lnTo>
                  <a:pt x="3654365" y="493306"/>
                </a:lnTo>
                <a:lnTo>
                  <a:pt x="3704326" y="498939"/>
                </a:lnTo>
                <a:lnTo>
                  <a:pt x="3754350" y="504552"/>
                </a:lnTo>
                <a:lnTo>
                  <a:pt x="3804439" y="510146"/>
                </a:lnTo>
                <a:lnTo>
                  <a:pt x="3854592" y="515719"/>
                </a:lnTo>
                <a:lnTo>
                  <a:pt x="3904809" y="521273"/>
                </a:lnTo>
                <a:lnTo>
                  <a:pt x="3955090" y="526807"/>
                </a:lnTo>
                <a:lnTo>
                  <a:pt x="4005436" y="532321"/>
                </a:lnTo>
                <a:lnTo>
                  <a:pt x="4055845" y="537816"/>
                </a:lnTo>
                <a:lnTo>
                  <a:pt x="4106319" y="543290"/>
                </a:lnTo>
                <a:lnTo>
                  <a:pt x="4156857" y="548745"/>
                </a:lnTo>
                <a:lnTo>
                  <a:pt x="4207459" y="554180"/>
                </a:lnTo>
                <a:lnTo>
                  <a:pt x="4258125" y="559595"/>
                </a:lnTo>
                <a:lnTo>
                  <a:pt x="4308855" y="564990"/>
                </a:lnTo>
                <a:lnTo>
                  <a:pt x="4359649" y="570365"/>
                </a:lnTo>
                <a:lnTo>
                  <a:pt x="4410508" y="575721"/>
                </a:lnTo>
                <a:lnTo>
                  <a:pt x="4461430" y="581056"/>
                </a:lnTo>
                <a:lnTo>
                  <a:pt x="4512417" y="586372"/>
                </a:lnTo>
                <a:lnTo>
                  <a:pt x="4563468" y="591668"/>
                </a:lnTo>
                <a:lnTo>
                  <a:pt x="4614583" y="596944"/>
                </a:lnTo>
                <a:lnTo>
                  <a:pt x="4665762" y="602201"/>
                </a:lnTo>
                <a:lnTo>
                  <a:pt x="4717005" y="607437"/>
                </a:lnTo>
                <a:lnTo>
                  <a:pt x="4768313" y="612654"/>
                </a:lnTo>
                <a:lnTo>
                  <a:pt x="4819684" y="617851"/>
                </a:lnTo>
                <a:lnTo>
                  <a:pt x="4871120" y="623028"/>
                </a:lnTo>
                <a:lnTo>
                  <a:pt x="4922620" y="628185"/>
                </a:lnTo>
                <a:lnTo>
                  <a:pt x="4974184" y="633323"/>
                </a:lnTo>
                <a:lnTo>
                  <a:pt x="5025812" y="638440"/>
                </a:lnTo>
                <a:lnTo>
                  <a:pt x="5077504" y="643538"/>
                </a:lnTo>
                <a:lnTo>
                  <a:pt x="5129260" y="648616"/>
                </a:lnTo>
                <a:lnTo>
                  <a:pt x="5181081" y="653674"/>
                </a:lnTo>
                <a:lnTo>
                  <a:pt x="5232965" y="658712"/>
                </a:lnTo>
                <a:lnTo>
                  <a:pt x="5284914" y="663730"/>
                </a:lnTo>
                <a:lnTo>
                  <a:pt x="5336927" y="668729"/>
                </a:lnTo>
                <a:lnTo>
                  <a:pt x="5389004" y="673708"/>
                </a:lnTo>
                <a:lnTo>
                  <a:pt x="5441145" y="678667"/>
                </a:lnTo>
                <a:lnTo>
                  <a:pt x="5493351" y="683606"/>
                </a:lnTo>
                <a:lnTo>
                  <a:pt x="5545620" y="688525"/>
                </a:lnTo>
                <a:lnTo>
                  <a:pt x="5597954" y="693424"/>
                </a:lnTo>
                <a:lnTo>
                  <a:pt x="5650351" y="698304"/>
                </a:lnTo>
                <a:lnTo>
                  <a:pt x="5702813" y="703164"/>
                </a:lnTo>
                <a:lnTo>
                  <a:pt x="5755339" y="708003"/>
                </a:lnTo>
                <a:lnTo>
                  <a:pt x="5807929" y="712824"/>
                </a:lnTo>
                <a:lnTo>
                  <a:pt x="5860584" y="717624"/>
                </a:lnTo>
                <a:lnTo>
                  <a:pt x="5913302" y="722404"/>
                </a:lnTo>
                <a:lnTo>
                  <a:pt x="5966084" y="727165"/>
                </a:lnTo>
                <a:lnTo>
                  <a:pt x="6018931" y="731906"/>
                </a:lnTo>
                <a:lnTo>
                  <a:pt x="6071842" y="736626"/>
                </a:lnTo>
                <a:lnTo>
                  <a:pt x="6124817" y="741328"/>
                </a:lnTo>
                <a:lnTo>
                  <a:pt x="6177856" y="746009"/>
                </a:lnTo>
                <a:lnTo>
                  <a:pt x="6230959" y="750670"/>
                </a:lnTo>
                <a:lnTo>
                  <a:pt x="6284126" y="755312"/>
                </a:lnTo>
                <a:lnTo>
                  <a:pt x="6337358" y="759934"/>
                </a:lnTo>
                <a:lnTo>
                  <a:pt x="6390653" y="764536"/>
                </a:lnTo>
                <a:lnTo>
                  <a:pt x="6444013" y="769118"/>
                </a:lnTo>
                <a:lnTo>
                  <a:pt x="6497437" y="773680"/>
                </a:lnTo>
                <a:lnTo>
                  <a:pt x="6550925" y="778222"/>
                </a:lnTo>
                <a:lnTo>
                  <a:pt x="6604477" y="782745"/>
                </a:lnTo>
                <a:lnTo>
                  <a:pt x="6658093" y="787248"/>
                </a:lnTo>
                <a:lnTo>
                  <a:pt x="6711774" y="791731"/>
                </a:lnTo>
                <a:lnTo>
                  <a:pt x="6765518" y="796194"/>
                </a:lnTo>
                <a:lnTo>
                  <a:pt x="6819327" y="800637"/>
                </a:lnTo>
                <a:lnTo>
                  <a:pt x="6873200" y="805061"/>
                </a:lnTo>
                <a:lnTo>
                  <a:pt x="6927137" y="809464"/>
                </a:lnTo>
                <a:lnTo>
                  <a:pt x="6981138" y="813848"/>
                </a:lnTo>
                <a:lnTo>
                  <a:pt x="7035203" y="818212"/>
                </a:lnTo>
                <a:lnTo>
                  <a:pt x="7089333" y="822556"/>
                </a:lnTo>
                <a:lnTo>
                  <a:pt x="7143526" y="826880"/>
                </a:lnTo>
                <a:lnTo>
                  <a:pt x="7197784" y="831185"/>
                </a:lnTo>
                <a:lnTo>
                  <a:pt x="7252105" y="835469"/>
                </a:lnTo>
                <a:lnTo>
                  <a:pt x="7306491" y="839734"/>
                </a:lnTo>
                <a:lnTo>
                  <a:pt x="7360941" y="843979"/>
                </a:lnTo>
                <a:lnTo>
                  <a:pt x="7415456" y="848204"/>
                </a:lnTo>
                <a:lnTo>
                  <a:pt x="7470034" y="852410"/>
                </a:lnTo>
                <a:lnTo>
                  <a:pt x="7524676" y="856595"/>
                </a:lnTo>
                <a:lnTo>
                  <a:pt x="7579383" y="860761"/>
                </a:lnTo>
                <a:lnTo>
                  <a:pt x="7634154" y="864907"/>
                </a:lnTo>
                <a:lnTo>
                  <a:pt x="7688988" y="869033"/>
                </a:lnTo>
                <a:lnTo>
                  <a:pt x="7743887" y="873139"/>
                </a:lnTo>
                <a:lnTo>
                  <a:pt x="7798851" y="877225"/>
                </a:lnTo>
                <a:lnTo>
                  <a:pt x="7853878" y="881292"/>
                </a:lnTo>
                <a:lnTo>
                  <a:pt x="7908969" y="885338"/>
                </a:lnTo>
                <a:lnTo>
                  <a:pt x="7964125" y="889365"/>
                </a:lnTo>
                <a:lnTo>
                  <a:pt x="8019344" y="893372"/>
                </a:lnTo>
                <a:lnTo>
                  <a:pt x="8074628" y="897359"/>
                </a:lnTo>
                <a:lnTo>
                  <a:pt x="8129976" y="901327"/>
                </a:lnTo>
                <a:lnTo>
                  <a:pt x="8185388" y="905274"/>
                </a:lnTo>
                <a:lnTo>
                  <a:pt x="8240864" y="909202"/>
                </a:lnTo>
                <a:lnTo>
                  <a:pt x="8296405" y="913110"/>
                </a:lnTo>
                <a:lnTo>
                  <a:pt x="8352009" y="916998"/>
                </a:lnTo>
                <a:lnTo>
                  <a:pt x="8407678" y="920866"/>
                </a:lnTo>
                <a:lnTo>
                  <a:pt x="8463411" y="924714"/>
                </a:lnTo>
                <a:lnTo>
                  <a:pt x="8519207" y="928543"/>
                </a:lnTo>
                <a:lnTo>
                  <a:pt x="8575069" y="932351"/>
                </a:lnTo>
                <a:lnTo>
                  <a:pt x="8630994" y="936140"/>
                </a:lnTo>
                <a:lnTo>
                  <a:pt x="8686983" y="939909"/>
                </a:lnTo>
                <a:lnTo>
                  <a:pt x="8743036" y="943658"/>
                </a:lnTo>
                <a:lnTo>
                  <a:pt x="8768270" y="945320"/>
                </a:lnTo>
              </a:path>
            </a:pathLst>
          </a:custGeom>
          <a:ln w="50800">
            <a:solidFill>
              <a:srgbClr val="FF32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573321" y="6036293"/>
            <a:ext cx="220345" cy="213360"/>
          </a:xfrm>
          <a:custGeom>
            <a:avLst/>
            <a:gdLst/>
            <a:ahLst/>
            <a:cxnLst/>
            <a:rect l="l" t="t" r="r" b="b"/>
            <a:pathLst>
              <a:path w="220345" h="213360">
                <a:moveTo>
                  <a:pt x="14022" y="0"/>
                </a:moveTo>
                <a:lnTo>
                  <a:pt x="0" y="212898"/>
                </a:lnTo>
                <a:lnTo>
                  <a:pt x="219909" y="120470"/>
                </a:lnTo>
                <a:lnTo>
                  <a:pt x="14022" y="0"/>
                </a:lnTo>
                <a:close/>
              </a:path>
            </a:pathLst>
          </a:custGeom>
          <a:solidFill>
            <a:srgbClr val="FF32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357393" y="3334327"/>
            <a:ext cx="4365625" cy="469900"/>
          </a:xfrm>
          <a:custGeom>
            <a:avLst/>
            <a:gdLst/>
            <a:ahLst/>
            <a:cxnLst/>
            <a:rect l="l" t="t" r="r" b="b"/>
            <a:pathLst>
              <a:path w="4365625" h="469900">
                <a:moveTo>
                  <a:pt x="0" y="0"/>
                </a:moveTo>
                <a:lnTo>
                  <a:pt x="4365478" y="0"/>
                </a:lnTo>
                <a:lnTo>
                  <a:pt x="4365478" y="469900"/>
                </a:lnTo>
                <a:lnTo>
                  <a:pt x="0" y="4699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15900" y="1511300"/>
            <a:ext cx="12448540" cy="2251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0">
              <a:lnSpc>
                <a:spcPct val="100000"/>
              </a:lnSpc>
            </a:pPr>
            <a:r>
              <a:rPr sz="3200" b="1" spc="-30" dirty="0">
                <a:latin typeface="Arial"/>
                <a:cs typeface="Arial"/>
              </a:rPr>
              <a:t>We </a:t>
            </a:r>
            <a:r>
              <a:rPr sz="3200" b="1" dirty="0">
                <a:latin typeface="Arial"/>
                <a:cs typeface="Arial"/>
              </a:rPr>
              <a:t>can </a:t>
            </a:r>
            <a:r>
              <a:rPr sz="3200" b="1" spc="-5" dirty="0">
                <a:latin typeface="Arial"/>
                <a:cs typeface="Arial"/>
              </a:rPr>
              <a:t>unravel the </a:t>
            </a:r>
            <a:r>
              <a:rPr sz="3200" b="1" dirty="0">
                <a:latin typeface="Arial"/>
                <a:cs typeface="Arial"/>
              </a:rPr>
              <a:t>3D </a:t>
            </a:r>
            <a:r>
              <a:rPr sz="3200" b="1" spc="-5" dirty="0">
                <a:latin typeface="Arial"/>
                <a:cs typeface="Arial"/>
              </a:rPr>
              <a:t>cube and show </a:t>
            </a:r>
            <a:r>
              <a:rPr sz="3200" b="1" dirty="0">
                <a:latin typeface="Arial"/>
                <a:cs typeface="Arial"/>
              </a:rPr>
              <a:t>each </a:t>
            </a:r>
            <a:r>
              <a:rPr sz="3200" b="1" spc="-5" dirty="0">
                <a:latin typeface="Arial"/>
                <a:cs typeface="Arial"/>
              </a:rPr>
              <a:t>layer</a:t>
            </a:r>
            <a:r>
              <a:rPr sz="3200" b="1" spc="6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separately: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3600" spc="25" dirty="0">
                <a:latin typeface="Arial"/>
                <a:cs typeface="Arial"/>
              </a:rPr>
              <a:t>(Input)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800">
              <a:latin typeface="Times New Roman"/>
              <a:cs typeface="Times New Roman"/>
            </a:endParaRPr>
          </a:p>
          <a:p>
            <a:pPr marL="7785100">
              <a:lnSpc>
                <a:spcPct val="100000"/>
              </a:lnSpc>
            </a:pPr>
            <a:r>
              <a:rPr sz="3600" spc="-5" dirty="0">
                <a:latin typeface="Arial"/>
                <a:cs typeface="Arial"/>
              </a:rPr>
              <a:t>(32 </a:t>
            </a:r>
            <a:r>
              <a:rPr sz="3600" dirty="0">
                <a:latin typeface="Arial"/>
                <a:cs typeface="Arial"/>
              </a:rPr>
              <a:t>filters, </a:t>
            </a:r>
            <a:r>
              <a:rPr sz="3600" spc="50" dirty="0">
                <a:latin typeface="Arial"/>
                <a:cs typeface="Arial"/>
              </a:rPr>
              <a:t>each</a:t>
            </a:r>
            <a:r>
              <a:rPr sz="3600" spc="-5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3x5x5)</a:t>
            </a:r>
            <a:endParaRPr sz="3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537700" y="9252204"/>
            <a:ext cx="326707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i="1" spc="-10" dirty="0">
                <a:latin typeface="Arial"/>
                <a:cs typeface="Arial"/>
              </a:rPr>
              <a:t>Figure: </a:t>
            </a:r>
            <a:r>
              <a:rPr sz="2400" i="1" spc="10" dirty="0">
                <a:latin typeface="Arial"/>
                <a:cs typeface="Arial"/>
              </a:rPr>
              <a:t>Andrej</a:t>
            </a:r>
            <a:r>
              <a:rPr sz="2400" i="1" spc="-30" dirty="0">
                <a:latin typeface="Arial"/>
                <a:cs typeface="Arial"/>
              </a:rPr>
              <a:t> </a:t>
            </a:r>
            <a:r>
              <a:rPr sz="2400" i="1" spc="15" dirty="0">
                <a:latin typeface="Arial"/>
                <a:cs typeface="Arial"/>
              </a:rPr>
              <a:t>Karpathy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3213100" y="63500"/>
            <a:ext cx="6576059" cy="1219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spc="-5" dirty="0"/>
              <a:t>3D</a:t>
            </a:r>
            <a:r>
              <a:rPr sz="8000" spc="-90" dirty="0"/>
              <a:t> </a:t>
            </a:r>
            <a:r>
              <a:rPr sz="8000" spc="40" dirty="0"/>
              <a:t>Activations</a:t>
            </a:r>
            <a:endParaRPr sz="8000"/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100" y="2501900"/>
            <a:ext cx="12674600" cy="650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13100" y="63500"/>
            <a:ext cx="6576059" cy="1219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spc="-5" dirty="0"/>
              <a:t>3D</a:t>
            </a:r>
            <a:r>
              <a:rPr sz="8000" spc="-90" dirty="0"/>
              <a:t> </a:t>
            </a:r>
            <a:r>
              <a:rPr sz="8000" spc="40" dirty="0"/>
              <a:t>Activations</a:t>
            </a:r>
            <a:endParaRPr sz="8000"/>
          </a:p>
        </p:txBody>
      </p:sp>
      <p:sp>
        <p:nvSpPr>
          <p:cNvPr id="4" name="object 4"/>
          <p:cNvSpPr/>
          <p:nvPr/>
        </p:nvSpPr>
        <p:spPr>
          <a:xfrm>
            <a:off x="6800205" y="4402038"/>
            <a:ext cx="5593080" cy="4999990"/>
          </a:xfrm>
          <a:custGeom>
            <a:avLst/>
            <a:gdLst/>
            <a:ahLst/>
            <a:cxnLst/>
            <a:rect l="l" t="t" r="r" b="b"/>
            <a:pathLst>
              <a:path w="5593080" h="4999990">
                <a:moveTo>
                  <a:pt x="0" y="0"/>
                </a:moveTo>
                <a:lnTo>
                  <a:pt x="5592465" y="0"/>
                </a:lnTo>
                <a:lnTo>
                  <a:pt x="5592465" y="4999781"/>
                </a:lnTo>
                <a:lnTo>
                  <a:pt x="0" y="49997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40600" y="6007100"/>
            <a:ext cx="5664200" cy="3009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54265" y="4644765"/>
            <a:ext cx="5542915" cy="1301115"/>
          </a:xfrm>
          <a:custGeom>
            <a:avLst/>
            <a:gdLst/>
            <a:ahLst/>
            <a:cxnLst/>
            <a:rect l="l" t="t" r="r" b="b"/>
            <a:pathLst>
              <a:path w="5542915" h="1301114">
                <a:moveTo>
                  <a:pt x="0" y="87770"/>
                </a:moveTo>
                <a:lnTo>
                  <a:pt x="84873" y="81487"/>
                </a:lnTo>
                <a:lnTo>
                  <a:pt x="169092" y="75437"/>
                </a:lnTo>
                <a:lnTo>
                  <a:pt x="252656" y="69620"/>
                </a:lnTo>
                <a:lnTo>
                  <a:pt x="335566" y="64037"/>
                </a:lnTo>
                <a:lnTo>
                  <a:pt x="417820" y="58687"/>
                </a:lnTo>
                <a:lnTo>
                  <a:pt x="499420" y="53570"/>
                </a:lnTo>
                <a:lnTo>
                  <a:pt x="580364" y="48687"/>
                </a:lnTo>
                <a:lnTo>
                  <a:pt x="660654" y="44037"/>
                </a:lnTo>
                <a:lnTo>
                  <a:pt x="740290" y="39620"/>
                </a:lnTo>
                <a:lnTo>
                  <a:pt x="819270" y="35437"/>
                </a:lnTo>
                <a:lnTo>
                  <a:pt x="897595" y="31487"/>
                </a:lnTo>
                <a:lnTo>
                  <a:pt x="975266" y="27770"/>
                </a:lnTo>
                <a:lnTo>
                  <a:pt x="1052282" y="24287"/>
                </a:lnTo>
                <a:lnTo>
                  <a:pt x="1128643" y="21037"/>
                </a:lnTo>
                <a:lnTo>
                  <a:pt x="1204349" y="18020"/>
                </a:lnTo>
                <a:lnTo>
                  <a:pt x="1279401" y="15237"/>
                </a:lnTo>
                <a:lnTo>
                  <a:pt x="1353797" y="12687"/>
                </a:lnTo>
                <a:lnTo>
                  <a:pt x="1427539" y="10370"/>
                </a:lnTo>
                <a:lnTo>
                  <a:pt x="1500626" y="8287"/>
                </a:lnTo>
                <a:lnTo>
                  <a:pt x="1573058" y="6437"/>
                </a:lnTo>
                <a:lnTo>
                  <a:pt x="1644835" y="4821"/>
                </a:lnTo>
                <a:lnTo>
                  <a:pt x="1715958" y="3437"/>
                </a:lnTo>
                <a:lnTo>
                  <a:pt x="1786426" y="2287"/>
                </a:lnTo>
                <a:lnTo>
                  <a:pt x="1856238" y="1371"/>
                </a:lnTo>
                <a:lnTo>
                  <a:pt x="1925396" y="687"/>
                </a:lnTo>
                <a:lnTo>
                  <a:pt x="1993900" y="238"/>
                </a:lnTo>
                <a:lnTo>
                  <a:pt x="2061748" y="21"/>
                </a:lnTo>
                <a:lnTo>
                  <a:pt x="2128941" y="38"/>
                </a:lnTo>
                <a:lnTo>
                  <a:pt x="2195480" y="288"/>
                </a:lnTo>
                <a:lnTo>
                  <a:pt x="2261364" y="771"/>
                </a:lnTo>
                <a:lnTo>
                  <a:pt x="2326593" y="1488"/>
                </a:lnTo>
                <a:lnTo>
                  <a:pt x="2391167" y="2438"/>
                </a:lnTo>
                <a:lnTo>
                  <a:pt x="2455087" y="3621"/>
                </a:lnTo>
                <a:lnTo>
                  <a:pt x="2518351" y="5038"/>
                </a:lnTo>
                <a:lnTo>
                  <a:pt x="2580961" y="6688"/>
                </a:lnTo>
                <a:lnTo>
                  <a:pt x="2642916" y="8572"/>
                </a:lnTo>
                <a:lnTo>
                  <a:pt x="2704216" y="10688"/>
                </a:lnTo>
                <a:lnTo>
                  <a:pt x="2764862" y="13038"/>
                </a:lnTo>
                <a:lnTo>
                  <a:pt x="2824852" y="15622"/>
                </a:lnTo>
                <a:lnTo>
                  <a:pt x="2884188" y="18439"/>
                </a:lnTo>
                <a:lnTo>
                  <a:pt x="2942869" y="21489"/>
                </a:lnTo>
                <a:lnTo>
                  <a:pt x="3000895" y="24772"/>
                </a:lnTo>
                <a:lnTo>
                  <a:pt x="3058266" y="28289"/>
                </a:lnTo>
                <a:lnTo>
                  <a:pt x="3114982" y="32039"/>
                </a:lnTo>
                <a:lnTo>
                  <a:pt x="3171044" y="36022"/>
                </a:lnTo>
                <a:lnTo>
                  <a:pt x="3226451" y="40239"/>
                </a:lnTo>
                <a:lnTo>
                  <a:pt x="3281203" y="44689"/>
                </a:lnTo>
                <a:lnTo>
                  <a:pt x="3335300" y="49373"/>
                </a:lnTo>
                <a:lnTo>
                  <a:pt x="3388742" y="54289"/>
                </a:lnTo>
                <a:lnTo>
                  <a:pt x="3441529" y="59440"/>
                </a:lnTo>
                <a:lnTo>
                  <a:pt x="3493662" y="64823"/>
                </a:lnTo>
                <a:lnTo>
                  <a:pt x="3545140" y="70440"/>
                </a:lnTo>
                <a:lnTo>
                  <a:pt x="3595963" y="76290"/>
                </a:lnTo>
                <a:lnTo>
                  <a:pt x="3646131" y="82373"/>
                </a:lnTo>
                <a:lnTo>
                  <a:pt x="3695644" y="88690"/>
                </a:lnTo>
                <a:lnTo>
                  <a:pt x="3744503" y="95240"/>
                </a:lnTo>
                <a:lnTo>
                  <a:pt x="3792707" y="102024"/>
                </a:lnTo>
                <a:lnTo>
                  <a:pt x="3840255" y="109041"/>
                </a:lnTo>
                <a:lnTo>
                  <a:pt x="3887150" y="116291"/>
                </a:lnTo>
                <a:lnTo>
                  <a:pt x="3933389" y="123774"/>
                </a:lnTo>
                <a:lnTo>
                  <a:pt x="3978973" y="131491"/>
                </a:lnTo>
                <a:lnTo>
                  <a:pt x="4023903" y="139441"/>
                </a:lnTo>
                <a:lnTo>
                  <a:pt x="4068178" y="147625"/>
                </a:lnTo>
                <a:lnTo>
                  <a:pt x="4111798" y="156041"/>
                </a:lnTo>
                <a:lnTo>
                  <a:pt x="4154763" y="164692"/>
                </a:lnTo>
                <a:lnTo>
                  <a:pt x="4197073" y="173575"/>
                </a:lnTo>
                <a:lnTo>
                  <a:pt x="4238728" y="182692"/>
                </a:lnTo>
                <a:lnTo>
                  <a:pt x="4279729" y="192042"/>
                </a:lnTo>
                <a:lnTo>
                  <a:pt x="4320075" y="201626"/>
                </a:lnTo>
                <a:lnTo>
                  <a:pt x="4359766" y="211442"/>
                </a:lnTo>
                <a:lnTo>
                  <a:pt x="4398802" y="221493"/>
                </a:lnTo>
                <a:lnTo>
                  <a:pt x="4437184" y="231776"/>
                </a:lnTo>
                <a:lnTo>
                  <a:pt x="4474910" y="242293"/>
                </a:lnTo>
                <a:lnTo>
                  <a:pt x="4511982" y="253043"/>
                </a:lnTo>
                <a:lnTo>
                  <a:pt x="4584161" y="275243"/>
                </a:lnTo>
                <a:lnTo>
                  <a:pt x="4653721" y="298377"/>
                </a:lnTo>
                <a:lnTo>
                  <a:pt x="4720661" y="322444"/>
                </a:lnTo>
                <a:lnTo>
                  <a:pt x="4784982" y="347445"/>
                </a:lnTo>
                <a:lnTo>
                  <a:pt x="4846684" y="373378"/>
                </a:lnTo>
                <a:lnTo>
                  <a:pt x="4905766" y="400245"/>
                </a:lnTo>
                <a:lnTo>
                  <a:pt x="4962230" y="428046"/>
                </a:lnTo>
                <a:lnTo>
                  <a:pt x="5016074" y="456780"/>
                </a:lnTo>
                <a:lnTo>
                  <a:pt x="5067298" y="486447"/>
                </a:lnTo>
                <a:lnTo>
                  <a:pt x="5115904" y="517047"/>
                </a:lnTo>
                <a:lnTo>
                  <a:pt x="5161890" y="548581"/>
                </a:lnTo>
                <a:lnTo>
                  <a:pt x="5205257" y="581048"/>
                </a:lnTo>
                <a:lnTo>
                  <a:pt x="5246004" y="614448"/>
                </a:lnTo>
                <a:lnTo>
                  <a:pt x="5284133" y="648782"/>
                </a:lnTo>
                <a:lnTo>
                  <a:pt x="5319642" y="684049"/>
                </a:lnTo>
                <a:lnTo>
                  <a:pt x="5352531" y="720250"/>
                </a:lnTo>
                <a:lnTo>
                  <a:pt x="5382802" y="757384"/>
                </a:lnTo>
                <a:lnTo>
                  <a:pt x="5410453" y="795451"/>
                </a:lnTo>
                <a:lnTo>
                  <a:pt x="5435485" y="834451"/>
                </a:lnTo>
                <a:lnTo>
                  <a:pt x="5457897" y="874385"/>
                </a:lnTo>
                <a:lnTo>
                  <a:pt x="5477690" y="915253"/>
                </a:lnTo>
                <a:lnTo>
                  <a:pt x="5494864" y="957053"/>
                </a:lnTo>
                <a:lnTo>
                  <a:pt x="5509419" y="999787"/>
                </a:lnTo>
                <a:lnTo>
                  <a:pt x="5521355" y="1043454"/>
                </a:lnTo>
                <a:lnTo>
                  <a:pt x="5530671" y="1088055"/>
                </a:lnTo>
                <a:lnTo>
                  <a:pt x="5537368" y="1133589"/>
                </a:lnTo>
                <a:lnTo>
                  <a:pt x="5541445" y="1180056"/>
                </a:lnTo>
                <a:lnTo>
                  <a:pt x="5542903" y="1227457"/>
                </a:lnTo>
                <a:lnTo>
                  <a:pt x="5542650" y="1251507"/>
                </a:lnTo>
                <a:lnTo>
                  <a:pt x="5541742" y="1275791"/>
                </a:lnTo>
                <a:lnTo>
                  <a:pt x="5537827" y="1300904"/>
                </a:lnTo>
              </a:path>
            </a:pathLst>
          </a:custGeom>
          <a:ln w="50800">
            <a:solidFill>
              <a:srgbClr val="70BF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190599" y="5904115"/>
            <a:ext cx="210820" cy="227329"/>
          </a:xfrm>
          <a:custGeom>
            <a:avLst/>
            <a:gdLst/>
            <a:ahLst/>
            <a:cxnLst/>
            <a:rect l="l" t="t" r="r" b="b"/>
            <a:pathLst>
              <a:path w="210820" h="227329">
                <a:moveTo>
                  <a:pt x="0" y="0"/>
                </a:moveTo>
                <a:lnTo>
                  <a:pt x="72530" y="227248"/>
                </a:lnTo>
                <a:lnTo>
                  <a:pt x="210812" y="32873"/>
                </a:lnTo>
                <a:lnTo>
                  <a:pt x="0" y="0"/>
                </a:lnTo>
                <a:close/>
              </a:path>
            </a:pathLst>
          </a:custGeom>
          <a:solidFill>
            <a:srgbClr val="70BF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82528" y="8474388"/>
            <a:ext cx="7193915" cy="812800"/>
          </a:xfrm>
          <a:custGeom>
            <a:avLst/>
            <a:gdLst/>
            <a:ahLst/>
            <a:cxnLst/>
            <a:rect l="l" t="t" r="r" b="b"/>
            <a:pathLst>
              <a:path w="7193915" h="812800">
                <a:moveTo>
                  <a:pt x="0" y="0"/>
                </a:moveTo>
                <a:lnTo>
                  <a:pt x="87323" y="15929"/>
                </a:lnTo>
                <a:lnTo>
                  <a:pt x="174120" y="31700"/>
                </a:lnTo>
                <a:lnTo>
                  <a:pt x="260393" y="47314"/>
                </a:lnTo>
                <a:lnTo>
                  <a:pt x="346141" y="62770"/>
                </a:lnTo>
                <a:lnTo>
                  <a:pt x="431363" y="78069"/>
                </a:lnTo>
                <a:lnTo>
                  <a:pt x="516060" y="93209"/>
                </a:lnTo>
                <a:lnTo>
                  <a:pt x="600231" y="108192"/>
                </a:lnTo>
                <a:lnTo>
                  <a:pt x="683878" y="123017"/>
                </a:lnTo>
                <a:lnTo>
                  <a:pt x="766999" y="137685"/>
                </a:lnTo>
                <a:lnTo>
                  <a:pt x="849595" y="152194"/>
                </a:lnTo>
                <a:lnTo>
                  <a:pt x="931666" y="166546"/>
                </a:lnTo>
                <a:lnTo>
                  <a:pt x="1013212" y="180740"/>
                </a:lnTo>
                <a:lnTo>
                  <a:pt x="1094232" y="194776"/>
                </a:lnTo>
                <a:lnTo>
                  <a:pt x="1174728" y="208655"/>
                </a:lnTo>
                <a:lnTo>
                  <a:pt x="1254698" y="222375"/>
                </a:lnTo>
                <a:lnTo>
                  <a:pt x="1334142" y="235938"/>
                </a:lnTo>
                <a:lnTo>
                  <a:pt x="1413062" y="249344"/>
                </a:lnTo>
                <a:lnTo>
                  <a:pt x="1491456" y="262591"/>
                </a:lnTo>
                <a:lnTo>
                  <a:pt x="1569325" y="275681"/>
                </a:lnTo>
                <a:lnTo>
                  <a:pt x="1646669" y="288613"/>
                </a:lnTo>
                <a:lnTo>
                  <a:pt x="1723488" y="301387"/>
                </a:lnTo>
                <a:lnTo>
                  <a:pt x="1799781" y="314003"/>
                </a:lnTo>
                <a:lnTo>
                  <a:pt x="1875549" y="326462"/>
                </a:lnTo>
                <a:lnTo>
                  <a:pt x="1950792" y="338763"/>
                </a:lnTo>
                <a:lnTo>
                  <a:pt x="2025510" y="350906"/>
                </a:lnTo>
                <a:lnTo>
                  <a:pt x="2099703" y="362892"/>
                </a:lnTo>
                <a:lnTo>
                  <a:pt x="2173370" y="374719"/>
                </a:lnTo>
                <a:lnTo>
                  <a:pt x="2246512" y="386389"/>
                </a:lnTo>
                <a:lnTo>
                  <a:pt x="2319129" y="397901"/>
                </a:lnTo>
                <a:lnTo>
                  <a:pt x="2391221" y="409256"/>
                </a:lnTo>
                <a:lnTo>
                  <a:pt x="2462787" y="420452"/>
                </a:lnTo>
                <a:lnTo>
                  <a:pt x="2533828" y="431491"/>
                </a:lnTo>
                <a:lnTo>
                  <a:pt x="2604344" y="442372"/>
                </a:lnTo>
                <a:lnTo>
                  <a:pt x="2674335" y="453096"/>
                </a:lnTo>
                <a:lnTo>
                  <a:pt x="2743801" y="463661"/>
                </a:lnTo>
                <a:lnTo>
                  <a:pt x="2812741" y="474069"/>
                </a:lnTo>
                <a:lnTo>
                  <a:pt x="2881156" y="484319"/>
                </a:lnTo>
                <a:lnTo>
                  <a:pt x="2949046" y="494411"/>
                </a:lnTo>
                <a:lnTo>
                  <a:pt x="3016411" y="504346"/>
                </a:lnTo>
                <a:lnTo>
                  <a:pt x="3083250" y="514123"/>
                </a:lnTo>
                <a:lnTo>
                  <a:pt x="3149564" y="523742"/>
                </a:lnTo>
                <a:lnTo>
                  <a:pt x="3215353" y="533203"/>
                </a:lnTo>
                <a:lnTo>
                  <a:pt x="3280617" y="542507"/>
                </a:lnTo>
                <a:lnTo>
                  <a:pt x="3345356" y="551652"/>
                </a:lnTo>
                <a:lnTo>
                  <a:pt x="3409569" y="560640"/>
                </a:lnTo>
                <a:lnTo>
                  <a:pt x="3473257" y="569471"/>
                </a:lnTo>
                <a:lnTo>
                  <a:pt x="3536420" y="578143"/>
                </a:lnTo>
                <a:lnTo>
                  <a:pt x="3599058" y="586658"/>
                </a:lnTo>
                <a:lnTo>
                  <a:pt x="3661170" y="595015"/>
                </a:lnTo>
                <a:lnTo>
                  <a:pt x="3722758" y="603214"/>
                </a:lnTo>
                <a:lnTo>
                  <a:pt x="3783820" y="611256"/>
                </a:lnTo>
                <a:lnTo>
                  <a:pt x="3844356" y="619139"/>
                </a:lnTo>
                <a:lnTo>
                  <a:pt x="3904368" y="626865"/>
                </a:lnTo>
                <a:lnTo>
                  <a:pt x="3963854" y="634433"/>
                </a:lnTo>
                <a:lnTo>
                  <a:pt x="4022815" y="641844"/>
                </a:lnTo>
                <a:lnTo>
                  <a:pt x="4081251" y="649097"/>
                </a:lnTo>
                <a:lnTo>
                  <a:pt x="4139162" y="656191"/>
                </a:lnTo>
                <a:lnTo>
                  <a:pt x="4196547" y="663129"/>
                </a:lnTo>
                <a:lnTo>
                  <a:pt x="4253408" y="669908"/>
                </a:lnTo>
                <a:lnTo>
                  <a:pt x="4309743" y="676530"/>
                </a:lnTo>
                <a:lnTo>
                  <a:pt x="4365553" y="682994"/>
                </a:lnTo>
                <a:lnTo>
                  <a:pt x="4420837" y="689300"/>
                </a:lnTo>
                <a:lnTo>
                  <a:pt x="4475596" y="695448"/>
                </a:lnTo>
                <a:lnTo>
                  <a:pt x="4529831" y="701439"/>
                </a:lnTo>
                <a:lnTo>
                  <a:pt x="4583540" y="707271"/>
                </a:lnTo>
                <a:lnTo>
                  <a:pt x="4636723" y="712947"/>
                </a:lnTo>
                <a:lnTo>
                  <a:pt x="4689382" y="718464"/>
                </a:lnTo>
                <a:lnTo>
                  <a:pt x="4741515" y="723823"/>
                </a:lnTo>
                <a:lnTo>
                  <a:pt x="4793123" y="729025"/>
                </a:lnTo>
                <a:lnTo>
                  <a:pt x="4844206" y="734069"/>
                </a:lnTo>
                <a:lnTo>
                  <a:pt x="4894763" y="738956"/>
                </a:lnTo>
                <a:lnTo>
                  <a:pt x="4944796" y="743684"/>
                </a:lnTo>
                <a:lnTo>
                  <a:pt x="4994303" y="748255"/>
                </a:lnTo>
                <a:lnTo>
                  <a:pt x="5043285" y="752668"/>
                </a:lnTo>
                <a:lnTo>
                  <a:pt x="5091741" y="756923"/>
                </a:lnTo>
                <a:lnTo>
                  <a:pt x="5139673" y="761021"/>
                </a:lnTo>
                <a:lnTo>
                  <a:pt x="5187079" y="764961"/>
                </a:lnTo>
                <a:lnTo>
                  <a:pt x="5233960" y="768743"/>
                </a:lnTo>
                <a:lnTo>
                  <a:pt x="5280316" y="772367"/>
                </a:lnTo>
                <a:lnTo>
                  <a:pt x="5326147" y="775833"/>
                </a:lnTo>
                <a:lnTo>
                  <a:pt x="5371452" y="779142"/>
                </a:lnTo>
                <a:lnTo>
                  <a:pt x="5416232" y="782293"/>
                </a:lnTo>
                <a:lnTo>
                  <a:pt x="5460487" y="785286"/>
                </a:lnTo>
                <a:lnTo>
                  <a:pt x="5504217" y="788122"/>
                </a:lnTo>
                <a:lnTo>
                  <a:pt x="5547421" y="790799"/>
                </a:lnTo>
                <a:lnTo>
                  <a:pt x="5590100" y="793319"/>
                </a:lnTo>
                <a:lnTo>
                  <a:pt x="5632255" y="795681"/>
                </a:lnTo>
                <a:lnTo>
                  <a:pt x="5673883" y="797886"/>
                </a:lnTo>
                <a:lnTo>
                  <a:pt x="5714987" y="799932"/>
                </a:lnTo>
                <a:lnTo>
                  <a:pt x="5755565" y="801821"/>
                </a:lnTo>
                <a:lnTo>
                  <a:pt x="5795618" y="803552"/>
                </a:lnTo>
                <a:lnTo>
                  <a:pt x="5835146" y="805126"/>
                </a:lnTo>
                <a:lnTo>
                  <a:pt x="5874149" y="806541"/>
                </a:lnTo>
                <a:lnTo>
                  <a:pt x="5912627" y="807799"/>
                </a:lnTo>
                <a:lnTo>
                  <a:pt x="5988006" y="809842"/>
                </a:lnTo>
                <a:lnTo>
                  <a:pt x="6061284" y="811253"/>
                </a:lnTo>
                <a:lnTo>
                  <a:pt x="6132462" y="812034"/>
                </a:lnTo>
                <a:lnTo>
                  <a:pt x="6167263" y="812187"/>
                </a:lnTo>
                <a:lnTo>
                  <a:pt x="6201539" y="812183"/>
                </a:lnTo>
                <a:lnTo>
                  <a:pt x="6268514" y="811701"/>
                </a:lnTo>
                <a:lnTo>
                  <a:pt x="6333389" y="810589"/>
                </a:lnTo>
                <a:lnTo>
                  <a:pt x="6396163" y="808845"/>
                </a:lnTo>
                <a:lnTo>
                  <a:pt x="6456836" y="806470"/>
                </a:lnTo>
                <a:lnTo>
                  <a:pt x="6515409" y="803464"/>
                </a:lnTo>
                <a:lnTo>
                  <a:pt x="6571880" y="799827"/>
                </a:lnTo>
                <a:lnTo>
                  <a:pt x="6626250" y="795560"/>
                </a:lnTo>
                <a:lnTo>
                  <a:pt x="6678520" y="790661"/>
                </a:lnTo>
                <a:lnTo>
                  <a:pt x="6728689" y="785131"/>
                </a:lnTo>
                <a:lnTo>
                  <a:pt x="6776756" y="778970"/>
                </a:lnTo>
                <a:lnTo>
                  <a:pt x="6822723" y="772178"/>
                </a:lnTo>
                <a:lnTo>
                  <a:pt x="6866589" y="764755"/>
                </a:lnTo>
                <a:lnTo>
                  <a:pt x="6908354" y="756701"/>
                </a:lnTo>
                <a:lnTo>
                  <a:pt x="6948019" y="748015"/>
                </a:lnTo>
                <a:lnTo>
                  <a:pt x="6985582" y="738699"/>
                </a:lnTo>
                <a:lnTo>
                  <a:pt x="7037988" y="723542"/>
                </a:lnTo>
                <a:lnTo>
                  <a:pt x="7085667" y="706965"/>
                </a:lnTo>
                <a:lnTo>
                  <a:pt x="7128619" y="688968"/>
                </a:lnTo>
                <a:lnTo>
                  <a:pt x="7166844" y="669551"/>
                </a:lnTo>
                <a:lnTo>
                  <a:pt x="7178535" y="662763"/>
                </a:lnTo>
                <a:lnTo>
                  <a:pt x="7193304" y="642057"/>
                </a:lnTo>
              </a:path>
            </a:pathLst>
          </a:custGeom>
          <a:ln w="50800">
            <a:solidFill>
              <a:srgbClr val="51A7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974230" y="8963420"/>
            <a:ext cx="210820" cy="236220"/>
          </a:xfrm>
          <a:custGeom>
            <a:avLst/>
            <a:gdLst/>
            <a:ahLst/>
            <a:cxnLst/>
            <a:rect l="l" t="t" r="r" b="b"/>
            <a:pathLst>
              <a:path w="210820" h="236220">
                <a:moveTo>
                  <a:pt x="210745" y="0"/>
                </a:moveTo>
                <a:lnTo>
                  <a:pt x="0" y="111758"/>
                </a:lnTo>
                <a:lnTo>
                  <a:pt x="173705" y="235650"/>
                </a:lnTo>
                <a:lnTo>
                  <a:pt x="210745" y="0"/>
                </a:lnTo>
                <a:close/>
              </a:path>
            </a:pathLst>
          </a:custGeom>
          <a:solidFill>
            <a:srgbClr val="51A7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97200" y="7975600"/>
            <a:ext cx="895985" cy="887094"/>
          </a:xfrm>
          <a:custGeom>
            <a:avLst/>
            <a:gdLst/>
            <a:ahLst/>
            <a:cxnLst/>
            <a:rect l="l" t="t" r="r" b="b"/>
            <a:pathLst>
              <a:path w="895985" h="887095">
                <a:moveTo>
                  <a:pt x="0" y="0"/>
                </a:moveTo>
                <a:lnTo>
                  <a:pt x="895548" y="0"/>
                </a:lnTo>
                <a:lnTo>
                  <a:pt x="895548" y="886717"/>
                </a:lnTo>
                <a:lnTo>
                  <a:pt x="0" y="886717"/>
                </a:lnTo>
                <a:lnTo>
                  <a:pt x="0" y="0"/>
                </a:lnTo>
                <a:close/>
              </a:path>
            </a:pathLst>
          </a:custGeom>
          <a:ln w="50800">
            <a:solidFill>
              <a:srgbClr val="51A7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26996" y="3084704"/>
            <a:ext cx="8306434" cy="5176520"/>
          </a:xfrm>
          <a:custGeom>
            <a:avLst/>
            <a:gdLst/>
            <a:ahLst/>
            <a:cxnLst/>
            <a:rect l="l" t="t" r="r" b="b"/>
            <a:pathLst>
              <a:path w="8306434" h="5176520">
                <a:moveTo>
                  <a:pt x="0" y="5176005"/>
                </a:moveTo>
                <a:lnTo>
                  <a:pt x="68860" y="5139658"/>
                </a:lnTo>
                <a:lnTo>
                  <a:pt x="115209" y="5115116"/>
                </a:lnTo>
                <a:lnTo>
                  <a:pt x="161524" y="5090548"/>
                </a:lnTo>
                <a:lnTo>
                  <a:pt x="207805" y="5065955"/>
                </a:lnTo>
                <a:lnTo>
                  <a:pt x="254052" y="5041338"/>
                </a:lnTo>
                <a:lnTo>
                  <a:pt x="300265" y="5016695"/>
                </a:lnTo>
                <a:lnTo>
                  <a:pt x="346445" y="4992028"/>
                </a:lnTo>
                <a:lnTo>
                  <a:pt x="392590" y="4967336"/>
                </a:lnTo>
                <a:lnTo>
                  <a:pt x="438701" y="4942618"/>
                </a:lnTo>
                <a:lnTo>
                  <a:pt x="484779" y="4917876"/>
                </a:lnTo>
                <a:lnTo>
                  <a:pt x="530822" y="4893109"/>
                </a:lnTo>
                <a:lnTo>
                  <a:pt x="576832" y="4868317"/>
                </a:lnTo>
                <a:lnTo>
                  <a:pt x="622808" y="4843501"/>
                </a:lnTo>
                <a:lnTo>
                  <a:pt x="668750" y="4818659"/>
                </a:lnTo>
                <a:lnTo>
                  <a:pt x="714657" y="4793792"/>
                </a:lnTo>
                <a:lnTo>
                  <a:pt x="760531" y="4768901"/>
                </a:lnTo>
                <a:lnTo>
                  <a:pt x="806371" y="4743984"/>
                </a:lnTo>
                <a:lnTo>
                  <a:pt x="852177" y="4719043"/>
                </a:lnTo>
                <a:lnTo>
                  <a:pt x="897949" y="4694077"/>
                </a:lnTo>
                <a:lnTo>
                  <a:pt x="943687" y="4669085"/>
                </a:lnTo>
                <a:lnTo>
                  <a:pt x="989392" y="4644069"/>
                </a:lnTo>
                <a:lnTo>
                  <a:pt x="1035062" y="4619028"/>
                </a:lnTo>
                <a:lnTo>
                  <a:pt x="1080698" y="4593963"/>
                </a:lnTo>
                <a:lnTo>
                  <a:pt x="1126301" y="4568872"/>
                </a:lnTo>
                <a:lnTo>
                  <a:pt x="1171869" y="4543756"/>
                </a:lnTo>
                <a:lnTo>
                  <a:pt x="1217404" y="4518615"/>
                </a:lnTo>
                <a:lnTo>
                  <a:pt x="1262904" y="4493450"/>
                </a:lnTo>
                <a:lnTo>
                  <a:pt x="1308371" y="4468260"/>
                </a:lnTo>
                <a:lnTo>
                  <a:pt x="1353804" y="4443044"/>
                </a:lnTo>
                <a:lnTo>
                  <a:pt x="1399202" y="4417804"/>
                </a:lnTo>
                <a:lnTo>
                  <a:pt x="1444567" y="4392539"/>
                </a:lnTo>
                <a:lnTo>
                  <a:pt x="1489898" y="4367249"/>
                </a:lnTo>
                <a:lnTo>
                  <a:pt x="1535195" y="4341934"/>
                </a:lnTo>
                <a:lnTo>
                  <a:pt x="1580458" y="4316594"/>
                </a:lnTo>
                <a:lnTo>
                  <a:pt x="1625687" y="4291229"/>
                </a:lnTo>
                <a:lnTo>
                  <a:pt x="1670882" y="4265840"/>
                </a:lnTo>
                <a:lnTo>
                  <a:pt x="1716044" y="4240425"/>
                </a:lnTo>
                <a:lnTo>
                  <a:pt x="1761171" y="4214985"/>
                </a:lnTo>
                <a:lnTo>
                  <a:pt x="1806264" y="4189521"/>
                </a:lnTo>
                <a:lnTo>
                  <a:pt x="1851324" y="4164032"/>
                </a:lnTo>
                <a:lnTo>
                  <a:pt x="1896349" y="4138518"/>
                </a:lnTo>
                <a:lnTo>
                  <a:pt x="1941341" y="4112978"/>
                </a:lnTo>
                <a:lnTo>
                  <a:pt x="1986299" y="4087414"/>
                </a:lnTo>
                <a:lnTo>
                  <a:pt x="2031222" y="4061825"/>
                </a:lnTo>
                <a:lnTo>
                  <a:pt x="2076112" y="4036212"/>
                </a:lnTo>
                <a:lnTo>
                  <a:pt x="2120968" y="4010573"/>
                </a:lnTo>
                <a:lnTo>
                  <a:pt x="2165790" y="3984909"/>
                </a:lnTo>
                <a:lnTo>
                  <a:pt x="2210578" y="3959221"/>
                </a:lnTo>
                <a:lnTo>
                  <a:pt x="2255332" y="3933507"/>
                </a:lnTo>
                <a:lnTo>
                  <a:pt x="2300052" y="3907769"/>
                </a:lnTo>
                <a:lnTo>
                  <a:pt x="2344738" y="3882005"/>
                </a:lnTo>
                <a:lnTo>
                  <a:pt x="2389391" y="3856217"/>
                </a:lnTo>
                <a:lnTo>
                  <a:pt x="2434009" y="3830404"/>
                </a:lnTo>
                <a:lnTo>
                  <a:pt x="2478594" y="3804566"/>
                </a:lnTo>
                <a:lnTo>
                  <a:pt x="2523144" y="3778703"/>
                </a:lnTo>
                <a:lnTo>
                  <a:pt x="2567661" y="3752815"/>
                </a:lnTo>
                <a:lnTo>
                  <a:pt x="2612143" y="3726903"/>
                </a:lnTo>
                <a:lnTo>
                  <a:pt x="2656592" y="3700965"/>
                </a:lnTo>
                <a:lnTo>
                  <a:pt x="2701007" y="3675002"/>
                </a:lnTo>
                <a:lnTo>
                  <a:pt x="2745387" y="3649015"/>
                </a:lnTo>
                <a:lnTo>
                  <a:pt x="2789734" y="3623002"/>
                </a:lnTo>
                <a:lnTo>
                  <a:pt x="2834047" y="3596965"/>
                </a:lnTo>
                <a:lnTo>
                  <a:pt x="2878326" y="3570903"/>
                </a:lnTo>
                <a:lnTo>
                  <a:pt x="2922571" y="3544816"/>
                </a:lnTo>
                <a:lnTo>
                  <a:pt x="2966783" y="3518704"/>
                </a:lnTo>
                <a:lnTo>
                  <a:pt x="3010960" y="3492567"/>
                </a:lnTo>
                <a:lnTo>
                  <a:pt x="3055103" y="3466405"/>
                </a:lnTo>
                <a:lnTo>
                  <a:pt x="3099213" y="3440218"/>
                </a:lnTo>
                <a:lnTo>
                  <a:pt x="3143288" y="3414007"/>
                </a:lnTo>
                <a:lnTo>
                  <a:pt x="3187330" y="3387770"/>
                </a:lnTo>
                <a:lnTo>
                  <a:pt x="3231337" y="3361509"/>
                </a:lnTo>
                <a:lnTo>
                  <a:pt x="3275311" y="3335222"/>
                </a:lnTo>
                <a:lnTo>
                  <a:pt x="3319251" y="3308911"/>
                </a:lnTo>
                <a:lnTo>
                  <a:pt x="3363156" y="3282575"/>
                </a:lnTo>
                <a:lnTo>
                  <a:pt x="3407028" y="3256214"/>
                </a:lnTo>
                <a:lnTo>
                  <a:pt x="3450866" y="3229828"/>
                </a:lnTo>
                <a:lnTo>
                  <a:pt x="3494670" y="3203417"/>
                </a:lnTo>
                <a:lnTo>
                  <a:pt x="3538440" y="3176981"/>
                </a:lnTo>
                <a:lnTo>
                  <a:pt x="3582176" y="3150520"/>
                </a:lnTo>
                <a:lnTo>
                  <a:pt x="3625879" y="3124034"/>
                </a:lnTo>
                <a:lnTo>
                  <a:pt x="3669547" y="3097524"/>
                </a:lnTo>
                <a:lnTo>
                  <a:pt x="3713181" y="3070988"/>
                </a:lnTo>
                <a:lnTo>
                  <a:pt x="3756782" y="3044428"/>
                </a:lnTo>
                <a:lnTo>
                  <a:pt x="3800348" y="3017843"/>
                </a:lnTo>
                <a:lnTo>
                  <a:pt x="3843881" y="2991232"/>
                </a:lnTo>
                <a:lnTo>
                  <a:pt x="3887380" y="2964597"/>
                </a:lnTo>
                <a:lnTo>
                  <a:pt x="3930844" y="2937937"/>
                </a:lnTo>
                <a:lnTo>
                  <a:pt x="3974275" y="2911252"/>
                </a:lnTo>
                <a:lnTo>
                  <a:pt x="4017672" y="2884543"/>
                </a:lnTo>
                <a:lnTo>
                  <a:pt x="4061035" y="2857808"/>
                </a:lnTo>
                <a:lnTo>
                  <a:pt x="4104364" y="2831048"/>
                </a:lnTo>
                <a:lnTo>
                  <a:pt x="4147659" y="2804264"/>
                </a:lnTo>
                <a:lnTo>
                  <a:pt x="4190920" y="2777454"/>
                </a:lnTo>
                <a:lnTo>
                  <a:pt x="4234147" y="2750620"/>
                </a:lnTo>
                <a:lnTo>
                  <a:pt x="4277341" y="2723760"/>
                </a:lnTo>
                <a:lnTo>
                  <a:pt x="4320500" y="2696876"/>
                </a:lnTo>
                <a:lnTo>
                  <a:pt x="4363626" y="2669967"/>
                </a:lnTo>
                <a:lnTo>
                  <a:pt x="4406717" y="2643033"/>
                </a:lnTo>
                <a:lnTo>
                  <a:pt x="4449775" y="2616074"/>
                </a:lnTo>
                <a:lnTo>
                  <a:pt x="4492798" y="2589090"/>
                </a:lnTo>
                <a:lnTo>
                  <a:pt x="4535788" y="2562081"/>
                </a:lnTo>
                <a:lnTo>
                  <a:pt x="4578744" y="2535048"/>
                </a:lnTo>
                <a:lnTo>
                  <a:pt x="4621666" y="2507989"/>
                </a:lnTo>
                <a:lnTo>
                  <a:pt x="4664554" y="2480906"/>
                </a:lnTo>
                <a:lnTo>
                  <a:pt x="4707408" y="2453797"/>
                </a:lnTo>
                <a:lnTo>
                  <a:pt x="4750228" y="2426664"/>
                </a:lnTo>
                <a:lnTo>
                  <a:pt x="4793014" y="2399506"/>
                </a:lnTo>
                <a:lnTo>
                  <a:pt x="4835766" y="2372322"/>
                </a:lnTo>
                <a:lnTo>
                  <a:pt x="4878485" y="2345114"/>
                </a:lnTo>
                <a:lnTo>
                  <a:pt x="4921169" y="2317881"/>
                </a:lnTo>
                <a:lnTo>
                  <a:pt x="4963820" y="2290623"/>
                </a:lnTo>
                <a:lnTo>
                  <a:pt x="5006436" y="2263341"/>
                </a:lnTo>
                <a:lnTo>
                  <a:pt x="5049019" y="2236033"/>
                </a:lnTo>
                <a:lnTo>
                  <a:pt x="5091568" y="2208700"/>
                </a:lnTo>
                <a:lnTo>
                  <a:pt x="5134082" y="2181343"/>
                </a:lnTo>
                <a:lnTo>
                  <a:pt x="5176563" y="2153960"/>
                </a:lnTo>
                <a:lnTo>
                  <a:pt x="5219010" y="2126553"/>
                </a:lnTo>
                <a:lnTo>
                  <a:pt x="5261423" y="2099121"/>
                </a:lnTo>
                <a:lnTo>
                  <a:pt x="5303802" y="2071663"/>
                </a:lnTo>
                <a:lnTo>
                  <a:pt x="5346147" y="2044181"/>
                </a:lnTo>
                <a:lnTo>
                  <a:pt x="5388459" y="2016674"/>
                </a:lnTo>
                <a:lnTo>
                  <a:pt x="5430736" y="1989142"/>
                </a:lnTo>
                <a:lnTo>
                  <a:pt x="5472979" y="1961586"/>
                </a:lnTo>
                <a:lnTo>
                  <a:pt x="5515189" y="1934004"/>
                </a:lnTo>
                <a:lnTo>
                  <a:pt x="5557364" y="1906397"/>
                </a:lnTo>
                <a:lnTo>
                  <a:pt x="5599506" y="1878766"/>
                </a:lnTo>
                <a:lnTo>
                  <a:pt x="5641613" y="1851109"/>
                </a:lnTo>
                <a:lnTo>
                  <a:pt x="5683687" y="1823428"/>
                </a:lnTo>
                <a:lnTo>
                  <a:pt x="5725727" y="1795722"/>
                </a:lnTo>
                <a:lnTo>
                  <a:pt x="5767733" y="1767990"/>
                </a:lnTo>
                <a:lnTo>
                  <a:pt x="5809705" y="1740234"/>
                </a:lnTo>
                <a:lnTo>
                  <a:pt x="5851643" y="1712453"/>
                </a:lnTo>
                <a:lnTo>
                  <a:pt x="5893547" y="1684647"/>
                </a:lnTo>
                <a:lnTo>
                  <a:pt x="5935417" y="1656816"/>
                </a:lnTo>
                <a:lnTo>
                  <a:pt x="5977254" y="1628961"/>
                </a:lnTo>
                <a:lnTo>
                  <a:pt x="6019056" y="1601080"/>
                </a:lnTo>
                <a:lnTo>
                  <a:pt x="6060824" y="1573174"/>
                </a:lnTo>
                <a:lnTo>
                  <a:pt x="6102559" y="1545244"/>
                </a:lnTo>
                <a:lnTo>
                  <a:pt x="6144260" y="1517288"/>
                </a:lnTo>
                <a:lnTo>
                  <a:pt x="6185926" y="1489308"/>
                </a:lnTo>
                <a:lnTo>
                  <a:pt x="6227559" y="1461303"/>
                </a:lnTo>
                <a:lnTo>
                  <a:pt x="6269158" y="1433273"/>
                </a:lnTo>
                <a:lnTo>
                  <a:pt x="6310723" y="1405218"/>
                </a:lnTo>
                <a:lnTo>
                  <a:pt x="6352254" y="1377138"/>
                </a:lnTo>
                <a:lnTo>
                  <a:pt x="6393751" y="1349033"/>
                </a:lnTo>
                <a:lnTo>
                  <a:pt x="6435214" y="1320903"/>
                </a:lnTo>
                <a:lnTo>
                  <a:pt x="6476643" y="1292748"/>
                </a:lnTo>
                <a:lnTo>
                  <a:pt x="6518038" y="1264568"/>
                </a:lnTo>
                <a:lnTo>
                  <a:pt x="6559400" y="1236364"/>
                </a:lnTo>
                <a:lnTo>
                  <a:pt x="6600727" y="1208134"/>
                </a:lnTo>
                <a:lnTo>
                  <a:pt x="6642021" y="1179880"/>
                </a:lnTo>
                <a:lnTo>
                  <a:pt x="6683280" y="1151601"/>
                </a:lnTo>
                <a:lnTo>
                  <a:pt x="6724506" y="1123297"/>
                </a:lnTo>
                <a:lnTo>
                  <a:pt x="6765698" y="1094967"/>
                </a:lnTo>
                <a:lnTo>
                  <a:pt x="6806856" y="1066613"/>
                </a:lnTo>
                <a:lnTo>
                  <a:pt x="6847980" y="1038234"/>
                </a:lnTo>
                <a:lnTo>
                  <a:pt x="6889070" y="1009831"/>
                </a:lnTo>
                <a:lnTo>
                  <a:pt x="6930126" y="981402"/>
                </a:lnTo>
                <a:lnTo>
                  <a:pt x="6971148" y="952948"/>
                </a:lnTo>
                <a:lnTo>
                  <a:pt x="7012136" y="924469"/>
                </a:lnTo>
                <a:lnTo>
                  <a:pt x="7053090" y="895966"/>
                </a:lnTo>
                <a:lnTo>
                  <a:pt x="7094011" y="867438"/>
                </a:lnTo>
                <a:lnTo>
                  <a:pt x="7134897" y="838884"/>
                </a:lnTo>
                <a:lnTo>
                  <a:pt x="7175750" y="810306"/>
                </a:lnTo>
                <a:lnTo>
                  <a:pt x="7216568" y="781703"/>
                </a:lnTo>
                <a:lnTo>
                  <a:pt x="7257353" y="753075"/>
                </a:lnTo>
                <a:lnTo>
                  <a:pt x="7298104" y="724422"/>
                </a:lnTo>
                <a:lnTo>
                  <a:pt x="7338821" y="695744"/>
                </a:lnTo>
                <a:lnTo>
                  <a:pt x="7379504" y="667041"/>
                </a:lnTo>
                <a:lnTo>
                  <a:pt x="7420153" y="638313"/>
                </a:lnTo>
                <a:lnTo>
                  <a:pt x="7460768" y="609561"/>
                </a:lnTo>
                <a:lnTo>
                  <a:pt x="7501349" y="580783"/>
                </a:lnTo>
                <a:lnTo>
                  <a:pt x="7541896" y="551980"/>
                </a:lnTo>
                <a:lnTo>
                  <a:pt x="7582409" y="523153"/>
                </a:lnTo>
                <a:lnTo>
                  <a:pt x="7622889" y="494301"/>
                </a:lnTo>
                <a:lnTo>
                  <a:pt x="7663334" y="465424"/>
                </a:lnTo>
                <a:lnTo>
                  <a:pt x="7703746" y="436521"/>
                </a:lnTo>
                <a:lnTo>
                  <a:pt x="7744124" y="407594"/>
                </a:lnTo>
                <a:lnTo>
                  <a:pt x="7784467" y="378642"/>
                </a:lnTo>
                <a:lnTo>
                  <a:pt x="7824777" y="349665"/>
                </a:lnTo>
                <a:lnTo>
                  <a:pt x="7865053" y="320664"/>
                </a:lnTo>
                <a:lnTo>
                  <a:pt x="7905295" y="291637"/>
                </a:lnTo>
                <a:lnTo>
                  <a:pt x="7945503" y="262585"/>
                </a:lnTo>
                <a:lnTo>
                  <a:pt x="7985677" y="233509"/>
                </a:lnTo>
                <a:lnTo>
                  <a:pt x="8025818" y="204407"/>
                </a:lnTo>
                <a:lnTo>
                  <a:pt x="8065924" y="175281"/>
                </a:lnTo>
                <a:lnTo>
                  <a:pt x="8105996" y="146130"/>
                </a:lnTo>
                <a:lnTo>
                  <a:pt x="8146035" y="116953"/>
                </a:lnTo>
                <a:lnTo>
                  <a:pt x="8186039" y="87752"/>
                </a:lnTo>
                <a:lnTo>
                  <a:pt x="8226010" y="58526"/>
                </a:lnTo>
                <a:lnTo>
                  <a:pt x="8265947" y="29275"/>
                </a:lnTo>
                <a:lnTo>
                  <a:pt x="8305849" y="0"/>
                </a:lnTo>
              </a:path>
            </a:pathLst>
          </a:custGeom>
          <a:ln w="50800">
            <a:solidFill>
              <a:srgbClr val="51A7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60664" y="8154475"/>
            <a:ext cx="238760" cy="194310"/>
          </a:xfrm>
          <a:custGeom>
            <a:avLst/>
            <a:gdLst/>
            <a:ahLst/>
            <a:cxnLst/>
            <a:rect l="l" t="t" r="r" b="b"/>
            <a:pathLst>
              <a:path w="238760" h="194309">
                <a:moveTo>
                  <a:pt x="139128" y="0"/>
                </a:moveTo>
                <a:lnTo>
                  <a:pt x="0" y="193768"/>
                </a:lnTo>
                <a:lnTo>
                  <a:pt x="238492" y="188810"/>
                </a:lnTo>
                <a:lnTo>
                  <a:pt x="139128" y="0"/>
                </a:lnTo>
                <a:close/>
              </a:path>
            </a:pathLst>
          </a:custGeom>
          <a:solidFill>
            <a:srgbClr val="51A7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263140" y="2683684"/>
            <a:ext cx="372745" cy="384810"/>
          </a:xfrm>
          <a:custGeom>
            <a:avLst/>
            <a:gdLst/>
            <a:ahLst/>
            <a:cxnLst/>
            <a:rect l="l" t="t" r="r" b="b"/>
            <a:pathLst>
              <a:path w="372745" h="384810">
                <a:moveTo>
                  <a:pt x="0" y="0"/>
                </a:moveTo>
                <a:lnTo>
                  <a:pt x="372169" y="0"/>
                </a:lnTo>
                <a:lnTo>
                  <a:pt x="372169" y="384224"/>
                </a:lnTo>
                <a:lnTo>
                  <a:pt x="0" y="384224"/>
                </a:lnTo>
                <a:lnTo>
                  <a:pt x="0" y="0"/>
                </a:lnTo>
                <a:close/>
              </a:path>
            </a:pathLst>
          </a:custGeom>
          <a:ln w="50800">
            <a:solidFill>
              <a:srgbClr val="51A7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61240" y="3067695"/>
            <a:ext cx="1080135" cy="1434465"/>
          </a:xfrm>
          <a:custGeom>
            <a:avLst/>
            <a:gdLst/>
            <a:ahLst/>
            <a:cxnLst/>
            <a:rect l="l" t="t" r="r" b="b"/>
            <a:pathLst>
              <a:path w="1080135" h="1434464">
                <a:moveTo>
                  <a:pt x="0" y="717113"/>
                </a:moveTo>
                <a:lnTo>
                  <a:pt x="1080037" y="717113"/>
                </a:lnTo>
              </a:path>
            </a:pathLst>
          </a:custGeom>
          <a:ln w="1434226">
            <a:solidFill>
              <a:srgbClr val="FF32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48171" y="4417457"/>
            <a:ext cx="213995" cy="234950"/>
          </a:xfrm>
          <a:custGeom>
            <a:avLst/>
            <a:gdLst/>
            <a:ahLst/>
            <a:cxnLst/>
            <a:rect l="l" t="t" r="r" b="b"/>
            <a:pathLst>
              <a:path w="213994" h="234950">
                <a:moveTo>
                  <a:pt x="43128" y="0"/>
                </a:moveTo>
                <a:lnTo>
                  <a:pt x="0" y="234612"/>
                </a:lnTo>
                <a:lnTo>
                  <a:pt x="213567" y="128347"/>
                </a:lnTo>
                <a:lnTo>
                  <a:pt x="43128" y="0"/>
                </a:lnTo>
                <a:close/>
              </a:path>
            </a:pathLst>
          </a:custGeom>
          <a:solidFill>
            <a:srgbClr val="FF32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8300" y="4241800"/>
            <a:ext cx="826135" cy="887094"/>
          </a:xfrm>
          <a:custGeom>
            <a:avLst/>
            <a:gdLst/>
            <a:ahLst/>
            <a:cxnLst/>
            <a:rect l="l" t="t" r="r" b="b"/>
            <a:pathLst>
              <a:path w="826135" h="887095">
                <a:moveTo>
                  <a:pt x="0" y="0"/>
                </a:moveTo>
                <a:lnTo>
                  <a:pt x="825996" y="0"/>
                </a:lnTo>
                <a:lnTo>
                  <a:pt x="825996" y="886717"/>
                </a:lnTo>
                <a:lnTo>
                  <a:pt x="0" y="886717"/>
                </a:lnTo>
                <a:lnTo>
                  <a:pt x="0" y="0"/>
                </a:lnTo>
                <a:close/>
              </a:path>
            </a:pathLst>
          </a:custGeom>
          <a:ln w="50800">
            <a:solidFill>
              <a:srgbClr val="FF32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105065" y="6146351"/>
            <a:ext cx="831215" cy="2849245"/>
          </a:xfrm>
          <a:custGeom>
            <a:avLst/>
            <a:gdLst/>
            <a:ahLst/>
            <a:cxnLst/>
            <a:rect l="l" t="t" r="r" b="b"/>
            <a:pathLst>
              <a:path w="831215" h="2849245">
                <a:moveTo>
                  <a:pt x="88149" y="2849018"/>
                </a:moveTo>
                <a:lnTo>
                  <a:pt x="823311" y="2121100"/>
                </a:lnTo>
                <a:lnTo>
                  <a:pt x="831155" y="8977"/>
                </a:lnTo>
                <a:lnTo>
                  <a:pt x="669528" y="0"/>
                </a:lnTo>
                <a:lnTo>
                  <a:pt x="0" y="663409"/>
                </a:lnTo>
                <a:lnTo>
                  <a:pt x="5460" y="2842665"/>
                </a:lnTo>
                <a:lnTo>
                  <a:pt x="88149" y="2849018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60800" y="4241800"/>
            <a:ext cx="895985" cy="887094"/>
          </a:xfrm>
          <a:custGeom>
            <a:avLst/>
            <a:gdLst/>
            <a:ahLst/>
            <a:cxnLst/>
            <a:rect l="l" t="t" r="r" b="b"/>
            <a:pathLst>
              <a:path w="895985" h="887095">
                <a:moveTo>
                  <a:pt x="0" y="0"/>
                </a:moveTo>
                <a:lnTo>
                  <a:pt x="895548" y="0"/>
                </a:lnTo>
                <a:lnTo>
                  <a:pt x="895548" y="886717"/>
                </a:lnTo>
                <a:lnTo>
                  <a:pt x="0" y="886717"/>
                </a:lnTo>
                <a:lnTo>
                  <a:pt x="0" y="0"/>
                </a:lnTo>
                <a:close/>
              </a:path>
            </a:pathLst>
          </a:custGeom>
          <a:ln w="50800">
            <a:solidFill>
              <a:srgbClr val="70BF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51200" y="2667000"/>
            <a:ext cx="363855" cy="401955"/>
          </a:xfrm>
          <a:custGeom>
            <a:avLst/>
            <a:gdLst/>
            <a:ahLst/>
            <a:cxnLst/>
            <a:rect l="l" t="t" r="r" b="b"/>
            <a:pathLst>
              <a:path w="363854" h="401955">
                <a:moveTo>
                  <a:pt x="0" y="0"/>
                </a:moveTo>
                <a:lnTo>
                  <a:pt x="363338" y="0"/>
                </a:lnTo>
                <a:lnTo>
                  <a:pt x="363338" y="401389"/>
                </a:lnTo>
                <a:lnTo>
                  <a:pt x="0" y="401389"/>
                </a:lnTo>
                <a:lnTo>
                  <a:pt x="0" y="0"/>
                </a:lnTo>
                <a:close/>
              </a:path>
            </a:pathLst>
          </a:custGeom>
          <a:ln w="50800">
            <a:solidFill>
              <a:srgbClr val="008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51466" y="3154305"/>
            <a:ext cx="746760" cy="909955"/>
          </a:xfrm>
          <a:custGeom>
            <a:avLst/>
            <a:gdLst/>
            <a:ahLst/>
            <a:cxnLst/>
            <a:rect l="l" t="t" r="r" b="b"/>
            <a:pathLst>
              <a:path w="746760" h="909954">
                <a:moveTo>
                  <a:pt x="746388" y="909951"/>
                </a:moveTo>
                <a:lnTo>
                  <a:pt x="730279" y="890312"/>
                </a:lnTo>
                <a:lnTo>
                  <a:pt x="698525" y="851600"/>
                </a:lnTo>
                <a:lnTo>
                  <a:pt x="666771" y="812887"/>
                </a:lnTo>
                <a:lnTo>
                  <a:pt x="635018" y="774176"/>
                </a:lnTo>
                <a:lnTo>
                  <a:pt x="603265" y="735464"/>
                </a:lnTo>
                <a:lnTo>
                  <a:pt x="571512" y="696753"/>
                </a:lnTo>
                <a:lnTo>
                  <a:pt x="539760" y="658043"/>
                </a:lnTo>
                <a:lnTo>
                  <a:pt x="508008" y="619332"/>
                </a:lnTo>
                <a:lnTo>
                  <a:pt x="476256" y="580623"/>
                </a:lnTo>
                <a:lnTo>
                  <a:pt x="444504" y="541913"/>
                </a:lnTo>
                <a:lnTo>
                  <a:pt x="412753" y="503204"/>
                </a:lnTo>
                <a:lnTo>
                  <a:pt x="381002" y="464495"/>
                </a:lnTo>
                <a:lnTo>
                  <a:pt x="349251" y="425786"/>
                </a:lnTo>
                <a:lnTo>
                  <a:pt x="317500" y="387077"/>
                </a:lnTo>
                <a:lnTo>
                  <a:pt x="285750" y="348369"/>
                </a:lnTo>
                <a:lnTo>
                  <a:pt x="253999" y="309661"/>
                </a:lnTo>
                <a:lnTo>
                  <a:pt x="222249" y="270953"/>
                </a:lnTo>
                <a:lnTo>
                  <a:pt x="190499" y="232245"/>
                </a:lnTo>
                <a:lnTo>
                  <a:pt x="158749" y="193537"/>
                </a:lnTo>
                <a:lnTo>
                  <a:pt x="126999" y="154829"/>
                </a:lnTo>
                <a:lnTo>
                  <a:pt x="95249" y="116122"/>
                </a:lnTo>
                <a:lnTo>
                  <a:pt x="63499" y="77414"/>
                </a:lnTo>
                <a:lnTo>
                  <a:pt x="31749" y="38707"/>
                </a:lnTo>
                <a:lnTo>
                  <a:pt x="0" y="0"/>
                </a:lnTo>
              </a:path>
            </a:pathLst>
          </a:custGeom>
          <a:ln w="50799">
            <a:solidFill>
              <a:srgbClr val="70BF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99262" y="3976963"/>
            <a:ext cx="217804" cy="233045"/>
          </a:xfrm>
          <a:custGeom>
            <a:avLst/>
            <a:gdLst/>
            <a:ahLst/>
            <a:cxnLst/>
            <a:rect l="l" t="t" r="r" b="b"/>
            <a:pathLst>
              <a:path w="217804" h="233045">
                <a:moveTo>
                  <a:pt x="164965" y="0"/>
                </a:moveTo>
                <a:lnTo>
                  <a:pt x="0" y="135312"/>
                </a:lnTo>
                <a:lnTo>
                  <a:pt x="217794" y="232619"/>
                </a:lnTo>
                <a:lnTo>
                  <a:pt x="164965" y="0"/>
                </a:lnTo>
                <a:close/>
              </a:path>
            </a:pathLst>
          </a:custGeom>
          <a:solidFill>
            <a:srgbClr val="70BF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93544" y="6146351"/>
            <a:ext cx="669925" cy="2849245"/>
          </a:xfrm>
          <a:custGeom>
            <a:avLst/>
            <a:gdLst/>
            <a:ahLst/>
            <a:cxnLst/>
            <a:rect l="l" t="t" r="r" b="b"/>
            <a:pathLst>
              <a:path w="669925" h="2849245">
                <a:moveTo>
                  <a:pt x="13190" y="2849018"/>
                </a:moveTo>
                <a:lnTo>
                  <a:pt x="617035" y="2121100"/>
                </a:lnTo>
                <a:lnTo>
                  <a:pt x="584596" y="9523"/>
                </a:lnTo>
                <a:lnTo>
                  <a:pt x="669528" y="0"/>
                </a:lnTo>
                <a:lnTo>
                  <a:pt x="0" y="690396"/>
                </a:lnTo>
                <a:lnTo>
                  <a:pt x="5460" y="2842665"/>
                </a:lnTo>
                <a:lnTo>
                  <a:pt x="13190" y="284901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7406" y="5199091"/>
            <a:ext cx="8768715" cy="945515"/>
          </a:xfrm>
          <a:custGeom>
            <a:avLst/>
            <a:gdLst/>
            <a:ahLst/>
            <a:cxnLst/>
            <a:rect l="l" t="t" r="r" b="b"/>
            <a:pathLst>
              <a:path w="8768715" h="945514">
                <a:moveTo>
                  <a:pt x="0" y="0"/>
                </a:moveTo>
                <a:lnTo>
                  <a:pt x="45022" y="7160"/>
                </a:lnTo>
                <a:lnTo>
                  <a:pt x="90108" y="14300"/>
                </a:lnTo>
                <a:lnTo>
                  <a:pt x="135258" y="21420"/>
                </a:lnTo>
                <a:lnTo>
                  <a:pt x="180473" y="28521"/>
                </a:lnTo>
                <a:lnTo>
                  <a:pt x="225752" y="35602"/>
                </a:lnTo>
                <a:lnTo>
                  <a:pt x="271094" y="42663"/>
                </a:lnTo>
                <a:lnTo>
                  <a:pt x="316501" y="49704"/>
                </a:lnTo>
                <a:lnTo>
                  <a:pt x="361973" y="56725"/>
                </a:lnTo>
                <a:lnTo>
                  <a:pt x="407508" y="63727"/>
                </a:lnTo>
                <a:lnTo>
                  <a:pt x="453107" y="70709"/>
                </a:lnTo>
                <a:lnTo>
                  <a:pt x="498771" y="77671"/>
                </a:lnTo>
                <a:lnTo>
                  <a:pt x="544498" y="84613"/>
                </a:lnTo>
                <a:lnTo>
                  <a:pt x="590290" y="91535"/>
                </a:lnTo>
                <a:lnTo>
                  <a:pt x="636146" y="98437"/>
                </a:lnTo>
                <a:lnTo>
                  <a:pt x="682066" y="105320"/>
                </a:lnTo>
                <a:lnTo>
                  <a:pt x="728050" y="112182"/>
                </a:lnTo>
                <a:lnTo>
                  <a:pt x="774099" y="119025"/>
                </a:lnTo>
                <a:lnTo>
                  <a:pt x="820211" y="125848"/>
                </a:lnTo>
                <a:lnTo>
                  <a:pt x="866388" y="132651"/>
                </a:lnTo>
                <a:lnTo>
                  <a:pt x="912628" y="139435"/>
                </a:lnTo>
                <a:lnTo>
                  <a:pt x="958933" y="146198"/>
                </a:lnTo>
                <a:lnTo>
                  <a:pt x="1005302" y="152942"/>
                </a:lnTo>
                <a:lnTo>
                  <a:pt x="1051735" y="159666"/>
                </a:lnTo>
                <a:lnTo>
                  <a:pt x="1098233" y="166370"/>
                </a:lnTo>
                <a:lnTo>
                  <a:pt x="1144794" y="173054"/>
                </a:lnTo>
                <a:lnTo>
                  <a:pt x="1191419" y="179718"/>
                </a:lnTo>
                <a:lnTo>
                  <a:pt x="1238109" y="186363"/>
                </a:lnTo>
                <a:lnTo>
                  <a:pt x="1284863" y="192988"/>
                </a:lnTo>
                <a:lnTo>
                  <a:pt x="1331681" y="199593"/>
                </a:lnTo>
                <a:lnTo>
                  <a:pt x="1378563" y="206178"/>
                </a:lnTo>
                <a:lnTo>
                  <a:pt x="1425509" y="212743"/>
                </a:lnTo>
                <a:lnTo>
                  <a:pt x="1472520" y="219288"/>
                </a:lnTo>
                <a:lnTo>
                  <a:pt x="1519594" y="225814"/>
                </a:lnTo>
                <a:lnTo>
                  <a:pt x="1566733" y="232320"/>
                </a:lnTo>
                <a:lnTo>
                  <a:pt x="1613935" y="238805"/>
                </a:lnTo>
                <a:lnTo>
                  <a:pt x="1661202" y="245272"/>
                </a:lnTo>
                <a:lnTo>
                  <a:pt x="1708533" y="251718"/>
                </a:lnTo>
                <a:lnTo>
                  <a:pt x="1755928" y="258144"/>
                </a:lnTo>
                <a:lnTo>
                  <a:pt x="1803388" y="264551"/>
                </a:lnTo>
                <a:lnTo>
                  <a:pt x="1850911" y="270938"/>
                </a:lnTo>
                <a:lnTo>
                  <a:pt x="1898499" y="277304"/>
                </a:lnTo>
                <a:lnTo>
                  <a:pt x="1946150" y="283652"/>
                </a:lnTo>
                <a:lnTo>
                  <a:pt x="1993866" y="289979"/>
                </a:lnTo>
                <a:lnTo>
                  <a:pt x="2041646" y="296286"/>
                </a:lnTo>
                <a:lnTo>
                  <a:pt x="2089490" y="302574"/>
                </a:lnTo>
                <a:lnTo>
                  <a:pt x="2137399" y="308842"/>
                </a:lnTo>
                <a:lnTo>
                  <a:pt x="2185371" y="315089"/>
                </a:lnTo>
                <a:lnTo>
                  <a:pt x="2233407" y="321318"/>
                </a:lnTo>
                <a:lnTo>
                  <a:pt x="2281508" y="327526"/>
                </a:lnTo>
                <a:lnTo>
                  <a:pt x="2329673" y="333714"/>
                </a:lnTo>
                <a:lnTo>
                  <a:pt x="2377902" y="339883"/>
                </a:lnTo>
                <a:lnTo>
                  <a:pt x="2426195" y="346032"/>
                </a:lnTo>
                <a:lnTo>
                  <a:pt x="2474552" y="352161"/>
                </a:lnTo>
                <a:lnTo>
                  <a:pt x="2522973" y="358270"/>
                </a:lnTo>
                <a:lnTo>
                  <a:pt x="2571459" y="364359"/>
                </a:lnTo>
                <a:lnTo>
                  <a:pt x="2620008" y="370428"/>
                </a:lnTo>
                <a:lnTo>
                  <a:pt x="2668622" y="376478"/>
                </a:lnTo>
                <a:lnTo>
                  <a:pt x="2717300" y="382508"/>
                </a:lnTo>
                <a:lnTo>
                  <a:pt x="2766042" y="388518"/>
                </a:lnTo>
                <a:lnTo>
                  <a:pt x="2814848" y="394508"/>
                </a:lnTo>
                <a:lnTo>
                  <a:pt x="2863718" y="400478"/>
                </a:lnTo>
                <a:lnTo>
                  <a:pt x="2912653" y="406429"/>
                </a:lnTo>
                <a:lnTo>
                  <a:pt x="2961651" y="412359"/>
                </a:lnTo>
                <a:lnTo>
                  <a:pt x="3010714" y="418270"/>
                </a:lnTo>
                <a:lnTo>
                  <a:pt x="3059841" y="424161"/>
                </a:lnTo>
                <a:lnTo>
                  <a:pt x="3109032" y="430032"/>
                </a:lnTo>
                <a:lnTo>
                  <a:pt x="3158287" y="435883"/>
                </a:lnTo>
                <a:lnTo>
                  <a:pt x="3207606" y="441715"/>
                </a:lnTo>
                <a:lnTo>
                  <a:pt x="3256989" y="447526"/>
                </a:lnTo>
                <a:lnTo>
                  <a:pt x="3306437" y="453318"/>
                </a:lnTo>
                <a:lnTo>
                  <a:pt x="3355948" y="459090"/>
                </a:lnTo>
                <a:lnTo>
                  <a:pt x="3405524" y="464842"/>
                </a:lnTo>
                <a:lnTo>
                  <a:pt x="3455164" y="470575"/>
                </a:lnTo>
                <a:lnTo>
                  <a:pt x="3504868" y="476287"/>
                </a:lnTo>
                <a:lnTo>
                  <a:pt x="3554636" y="481980"/>
                </a:lnTo>
                <a:lnTo>
                  <a:pt x="3604469" y="487653"/>
                </a:lnTo>
                <a:lnTo>
                  <a:pt x="3654365" y="493306"/>
                </a:lnTo>
                <a:lnTo>
                  <a:pt x="3704326" y="498939"/>
                </a:lnTo>
                <a:lnTo>
                  <a:pt x="3754350" y="504552"/>
                </a:lnTo>
                <a:lnTo>
                  <a:pt x="3804439" y="510146"/>
                </a:lnTo>
                <a:lnTo>
                  <a:pt x="3854592" y="515719"/>
                </a:lnTo>
                <a:lnTo>
                  <a:pt x="3904809" y="521273"/>
                </a:lnTo>
                <a:lnTo>
                  <a:pt x="3955090" y="526807"/>
                </a:lnTo>
                <a:lnTo>
                  <a:pt x="4005436" y="532321"/>
                </a:lnTo>
                <a:lnTo>
                  <a:pt x="4055845" y="537816"/>
                </a:lnTo>
                <a:lnTo>
                  <a:pt x="4106319" y="543290"/>
                </a:lnTo>
                <a:lnTo>
                  <a:pt x="4156857" y="548745"/>
                </a:lnTo>
                <a:lnTo>
                  <a:pt x="4207459" y="554180"/>
                </a:lnTo>
                <a:lnTo>
                  <a:pt x="4258125" y="559595"/>
                </a:lnTo>
                <a:lnTo>
                  <a:pt x="4308855" y="564990"/>
                </a:lnTo>
                <a:lnTo>
                  <a:pt x="4359649" y="570365"/>
                </a:lnTo>
                <a:lnTo>
                  <a:pt x="4410508" y="575721"/>
                </a:lnTo>
                <a:lnTo>
                  <a:pt x="4461430" y="581056"/>
                </a:lnTo>
                <a:lnTo>
                  <a:pt x="4512417" y="586372"/>
                </a:lnTo>
                <a:lnTo>
                  <a:pt x="4563468" y="591668"/>
                </a:lnTo>
                <a:lnTo>
                  <a:pt x="4614583" y="596944"/>
                </a:lnTo>
                <a:lnTo>
                  <a:pt x="4665762" y="602201"/>
                </a:lnTo>
                <a:lnTo>
                  <a:pt x="4717005" y="607437"/>
                </a:lnTo>
                <a:lnTo>
                  <a:pt x="4768313" y="612654"/>
                </a:lnTo>
                <a:lnTo>
                  <a:pt x="4819684" y="617851"/>
                </a:lnTo>
                <a:lnTo>
                  <a:pt x="4871120" y="623028"/>
                </a:lnTo>
                <a:lnTo>
                  <a:pt x="4922620" y="628185"/>
                </a:lnTo>
                <a:lnTo>
                  <a:pt x="4974184" y="633323"/>
                </a:lnTo>
                <a:lnTo>
                  <a:pt x="5025812" y="638440"/>
                </a:lnTo>
                <a:lnTo>
                  <a:pt x="5077504" y="643538"/>
                </a:lnTo>
                <a:lnTo>
                  <a:pt x="5129260" y="648616"/>
                </a:lnTo>
                <a:lnTo>
                  <a:pt x="5181081" y="653674"/>
                </a:lnTo>
                <a:lnTo>
                  <a:pt x="5232965" y="658712"/>
                </a:lnTo>
                <a:lnTo>
                  <a:pt x="5284914" y="663730"/>
                </a:lnTo>
                <a:lnTo>
                  <a:pt x="5336927" y="668729"/>
                </a:lnTo>
                <a:lnTo>
                  <a:pt x="5389004" y="673708"/>
                </a:lnTo>
                <a:lnTo>
                  <a:pt x="5441145" y="678667"/>
                </a:lnTo>
                <a:lnTo>
                  <a:pt x="5493351" y="683606"/>
                </a:lnTo>
                <a:lnTo>
                  <a:pt x="5545620" y="688525"/>
                </a:lnTo>
                <a:lnTo>
                  <a:pt x="5597954" y="693424"/>
                </a:lnTo>
                <a:lnTo>
                  <a:pt x="5650351" y="698304"/>
                </a:lnTo>
                <a:lnTo>
                  <a:pt x="5702813" y="703164"/>
                </a:lnTo>
                <a:lnTo>
                  <a:pt x="5755339" y="708003"/>
                </a:lnTo>
                <a:lnTo>
                  <a:pt x="5807929" y="712824"/>
                </a:lnTo>
                <a:lnTo>
                  <a:pt x="5860584" y="717624"/>
                </a:lnTo>
                <a:lnTo>
                  <a:pt x="5913302" y="722404"/>
                </a:lnTo>
                <a:lnTo>
                  <a:pt x="5966084" y="727165"/>
                </a:lnTo>
                <a:lnTo>
                  <a:pt x="6018931" y="731906"/>
                </a:lnTo>
                <a:lnTo>
                  <a:pt x="6071842" y="736626"/>
                </a:lnTo>
                <a:lnTo>
                  <a:pt x="6124817" y="741328"/>
                </a:lnTo>
                <a:lnTo>
                  <a:pt x="6177856" y="746009"/>
                </a:lnTo>
                <a:lnTo>
                  <a:pt x="6230959" y="750670"/>
                </a:lnTo>
                <a:lnTo>
                  <a:pt x="6284126" y="755312"/>
                </a:lnTo>
                <a:lnTo>
                  <a:pt x="6337358" y="759934"/>
                </a:lnTo>
                <a:lnTo>
                  <a:pt x="6390653" y="764536"/>
                </a:lnTo>
                <a:lnTo>
                  <a:pt x="6444013" y="769118"/>
                </a:lnTo>
                <a:lnTo>
                  <a:pt x="6497437" y="773680"/>
                </a:lnTo>
                <a:lnTo>
                  <a:pt x="6550925" y="778222"/>
                </a:lnTo>
                <a:lnTo>
                  <a:pt x="6604477" y="782745"/>
                </a:lnTo>
                <a:lnTo>
                  <a:pt x="6658093" y="787248"/>
                </a:lnTo>
                <a:lnTo>
                  <a:pt x="6711774" y="791731"/>
                </a:lnTo>
                <a:lnTo>
                  <a:pt x="6765518" y="796194"/>
                </a:lnTo>
                <a:lnTo>
                  <a:pt x="6819327" y="800637"/>
                </a:lnTo>
                <a:lnTo>
                  <a:pt x="6873200" y="805061"/>
                </a:lnTo>
                <a:lnTo>
                  <a:pt x="6927137" y="809464"/>
                </a:lnTo>
                <a:lnTo>
                  <a:pt x="6981138" y="813848"/>
                </a:lnTo>
                <a:lnTo>
                  <a:pt x="7035203" y="818212"/>
                </a:lnTo>
                <a:lnTo>
                  <a:pt x="7089333" y="822556"/>
                </a:lnTo>
                <a:lnTo>
                  <a:pt x="7143526" y="826880"/>
                </a:lnTo>
                <a:lnTo>
                  <a:pt x="7197784" y="831185"/>
                </a:lnTo>
                <a:lnTo>
                  <a:pt x="7252105" y="835469"/>
                </a:lnTo>
                <a:lnTo>
                  <a:pt x="7306491" y="839734"/>
                </a:lnTo>
                <a:lnTo>
                  <a:pt x="7360941" y="843979"/>
                </a:lnTo>
                <a:lnTo>
                  <a:pt x="7415456" y="848204"/>
                </a:lnTo>
                <a:lnTo>
                  <a:pt x="7470034" y="852410"/>
                </a:lnTo>
                <a:lnTo>
                  <a:pt x="7524676" y="856595"/>
                </a:lnTo>
                <a:lnTo>
                  <a:pt x="7579383" y="860761"/>
                </a:lnTo>
                <a:lnTo>
                  <a:pt x="7634154" y="864907"/>
                </a:lnTo>
                <a:lnTo>
                  <a:pt x="7688988" y="869033"/>
                </a:lnTo>
                <a:lnTo>
                  <a:pt x="7743887" y="873139"/>
                </a:lnTo>
                <a:lnTo>
                  <a:pt x="7798851" y="877225"/>
                </a:lnTo>
                <a:lnTo>
                  <a:pt x="7853878" y="881292"/>
                </a:lnTo>
                <a:lnTo>
                  <a:pt x="7908969" y="885338"/>
                </a:lnTo>
                <a:lnTo>
                  <a:pt x="7964125" y="889365"/>
                </a:lnTo>
                <a:lnTo>
                  <a:pt x="8019344" y="893372"/>
                </a:lnTo>
                <a:lnTo>
                  <a:pt x="8074628" y="897359"/>
                </a:lnTo>
                <a:lnTo>
                  <a:pt x="8129976" y="901327"/>
                </a:lnTo>
                <a:lnTo>
                  <a:pt x="8185388" y="905274"/>
                </a:lnTo>
                <a:lnTo>
                  <a:pt x="8240864" y="909202"/>
                </a:lnTo>
                <a:lnTo>
                  <a:pt x="8296405" y="913110"/>
                </a:lnTo>
                <a:lnTo>
                  <a:pt x="8352009" y="916998"/>
                </a:lnTo>
                <a:lnTo>
                  <a:pt x="8407678" y="920866"/>
                </a:lnTo>
                <a:lnTo>
                  <a:pt x="8463411" y="924714"/>
                </a:lnTo>
                <a:lnTo>
                  <a:pt x="8519207" y="928543"/>
                </a:lnTo>
                <a:lnTo>
                  <a:pt x="8575069" y="932351"/>
                </a:lnTo>
                <a:lnTo>
                  <a:pt x="8630994" y="936140"/>
                </a:lnTo>
                <a:lnTo>
                  <a:pt x="8686983" y="939909"/>
                </a:lnTo>
                <a:lnTo>
                  <a:pt x="8743036" y="943658"/>
                </a:lnTo>
                <a:lnTo>
                  <a:pt x="8768270" y="945320"/>
                </a:lnTo>
              </a:path>
            </a:pathLst>
          </a:custGeom>
          <a:ln w="50800">
            <a:solidFill>
              <a:srgbClr val="FF32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573321" y="6036293"/>
            <a:ext cx="220345" cy="213360"/>
          </a:xfrm>
          <a:custGeom>
            <a:avLst/>
            <a:gdLst/>
            <a:ahLst/>
            <a:cxnLst/>
            <a:rect l="l" t="t" r="r" b="b"/>
            <a:pathLst>
              <a:path w="220345" h="213360">
                <a:moveTo>
                  <a:pt x="14022" y="0"/>
                </a:moveTo>
                <a:lnTo>
                  <a:pt x="0" y="212898"/>
                </a:lnTo>
                <a:lnTo>
                  <a:pt x="219909" y="120470"/>
                </a:lnTo>
                <a:lnTo>
                  <a:pt x="14022" y="0"/>
                </a:lnTo>
                <a:close/>
              </a:path>
            </a:pathLst>
          </a:custGeom>
          <a:solidFill>
            <a:srgbClr val="FF32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57393" y="3334327"/>
            <a:ext cx="4365625" cy="469900"/>
          </a:xfrm>
          <a:custGeom>
            <a:avLst/>
            <a:gdLst/>
            <a:ahLst/>
            <a:cxnLst/>
            <a:rect l="l" t="t" r="r" b="b"/>
            <a:pathLst>
              <a:path w="4365625" h="469900">
                <a:moveTo>
                  <a:pt x="0" y="0"/>
                </a:moveTo>
                <a:lnTo>
                  <a:pt x="4365478" y="0"/>
                </a:lnTo>
                <a:lnTo>
                  <a:pt x="4365478" y="469900"/>
                </a:lnTo>
                <a:lnTo>
                  <a:pt x="0" y="4699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15900" y="1511300"/>
            <a:ext cx="12448540" cy="2251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0">
              <a:lnSpc>
                <a:spcPct val="100000"/>
              </a:lnSpc>
            </a:pPr>
            <a:r>
              <a:rPr sz="3200" b="1" spc="-30" dirty="0">
                <a:latin typeface="Arial"/>
                <a:cs typeface="Arial"/>
              </a:rPr>
              <a:t>We </a:t>
            </a:r>
            <a:r>
              <a:rPr sz="3200" b="1" dirty="0">
                <a:latin typeface="Arial"/>
                <a:cs typeface="Arial"/>
              </a:rPr>
              <a:t>can </a:t>
            </a:r>
            <a:r>
              <a:rPr sz="3200" b="1" spc="-5" dirty="0">
                <a:latin typeface="Arial"/>
                <a:cs typeface="Arial"/>
              </a:rPr>
              <a:t>unravel the </a:t>
            </a:r>
            <a:r>
              <a:rPr sz="3200" b="1" dirty="0">
                <a:latin typeface="Arial"/>
                <a:cs typeface="Arial"/>
              </a:rPr>
              <a:t>3D </a:t>
            </a:r>
            <a:r>
              <a:rPr sz="3200" b="1" spc="-5" dirty="0">
                <a:latin typeface="Arial"/>
                <a:cs typeface="Arial"/>
              </a:rPr>
              <a:t>cube and show </a:t>
            </a:r>
            <a:r>
              <a:rPr sz="3200" b="1" dirty="0">
                <a:latin typeface="Arial"/>
                <a:cs typeface="Arial"/>
              </a:rPr>
              <a:t>each </a:t>
            </a:r>
            <a:r>
              <a:rPr sz="3200" b="1" spc="-5" dirty="0">
                <a:latin typeface="Arial"/>
                <a:cs typeface="Arial"/>
              </a:rPr>
              <a:t>layer</a:t>
            </a:r>
            <a:r>
              <a:rPr sz="3200" b="1" spc="6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separately: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3600" spc="25" dirty="0">
                <a:latin typeface="Arial"/>
                <a:cs typeface="Arial"/>
              </a:rPr>
              <a:t>(Input)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800">
              <a:latin typeface="Times New Roman"/>
              <a:cs typeface="Times New Roman"/>
            </a:endParaRPr>
          </a:p>
          <a:p>
            <a:pPr marL="7785100">
              <a:lnSpc>
                <a:spcPct val="100000"/>
              </a:lnSpc>
            </a:pPr>
            <a:r>
              <a:rPr sz="3600" spc="-5" dirty="0">
                <a:latin typeface="Arial"/>
                <a:cs typeface="Arial"/>
              </a:rPr>
              <a:t>(32 </a:t>
            </a:r>
            <a:r>
              <a:rPr sz="3600" dirty="0">
                <a:latin typeface="Arial"/>
                <a:cs typeface="Arial"/>
              </a:rPr>
              <a:t>filters, </a:t>
            </a:r>
            <a:r>
              <a:rPr sz="3600" spc="50" dirty="0">
                <a:latin typeface="Arial"/>
                <a:cs typeface="Arial"/>
              </a:rPr>
              <a:t>each</a:t>
            </a:r>
            <a:r>
              <a:rPr sz="3600" spc="-5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3x5x5)</a:t>
            </a:r>
            <a:endParaRPr sz="3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537700" y="9252204"/>
            <a:ext cx="326707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i="1" spc="-10" dirty="0">
                <a:latin typeface="Arial"/>
                <a:cs typeface="Arial"/>
              </a:rPr>
              <a:t>Figure: </a:t>
            </a:r>
            <a:r>
              <a:rPr sz="2400" i="1" spc="10" dirty="0">
                <a:latin typeface="Arial"/>
                <a:cs typeface="Arial"/>
              </a:rPr>
              <a:t>Andrej</a:t>
            </a:r>
            <a:r>
              <a:rPr sz="2400" i="1" spc="-30" dirty="0">
                <a:latin typeface="Arial"/>
                <a:cs typeface="Arial"/>
              </a:rPr>
              <a:t> </a:t>
            </a:r>
            <a:r>
              <a:rPr sz="2400" i="1" spc="15" dirty="0">
                <a:latin typeface="Arial"/>
                <a:cs typeface="Arial"/>
              </a:rPr>
              <a:t>Karpathy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49700" y="4241800"/>
            <a:ext cx="5107940" cy="1262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spc="-50" dirty="0"/>
              <a:t>Questions?</a:t>
            </a:r>
            <a:endParaRPr sz="8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87500"/>
            <a:ext cx="13004800" cy="657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330334" y="9213427"/>
            <a:ext cx="347599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spc="-5" dirty="0">
                <a:latin typeface="Arial"/>
                <a:cs typeface="Arial"/>
              </a:rPr>
              <a:t>Slide </a:t>
            </a:r>
            <a:r>
              <a:rPr sz="2400" spc="-15" dirty="0">
                <a:latin typeface="Arial"/>
                <a:cs typeface="Arial"/>
              </a:rPr>
              <a:t>from </a:t>
            </a:r>
            <a:r>
              <a:rPr sz="2400" spc="15" dirty="0">
                <a:latin typeface="Arial"/>
                <a:cs typeface="Arial"/>
              </a:rPr>
              <a:t>Karpathy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2016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00200"/>
            <a:ext cx="13004800" cy="655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330334" y="9213427"/>
            <a:ext cx="347599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spc="-5" dirty="0">
                <a:latin typeface="Arial"/>
                <a:cs typeface="Arial"/>
              </a:rPr>
              <a:t>Slide </a:t>
            </a:r>
            <a:r>
              <a:rPr sz="2400" spc="-15" dirty="0">
                <a:latin typeface="Arial"/>
                <a:cs typeface="Arial"/>
              </a:rPr>
              <a:t>from </a:t>
            </a:r>
            <a:r>
              <a:rPr sz="2400" spc="15" dirty="0">
                <a:latin typeface="Arial"/>
                <a:cs typeface="Arial"/>
              </a:rPr>
              <a:t>Karpathy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2016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0242" y="2866390"/>
            <a:ext cx="289560" cy="751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10" dirty="0">
                <a:latin typeface="Times New Roman"/>
                <a:cs typeface="Times New Roman"/>
              </a:rPr>
              <a:t>x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87188" y="3303404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42133" y="324244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19"/>
                </a:lnTo>
                <a:lnTo>
                  <a:pt x="121919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83465" y="2698537"/>
            <a:ext cx="750570" cy="1008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900" i="1" spc="337" baseline="-25362" dirty="0">
                <a:latin typeface="Times New Roman"/>
                <a:cs typeface="Times New Roman"/>
              </a:rPr>
              <a:t>h</a:t>
            </a:r>
            <a:r>
              <a:rPr sz="2650" spc="-15" dirty="0">
                <a:latin typeface="Times New Roman"/>
                <a:cs typeface="Times New Roman"/>
              </a:rPr>
              <a:t>(</a:t>
            </a:r>
            <a:r>
              <a:rPr sz="2650" spc="55" dirty="0">
                <a:latin typeface="Times New Roman"/>
                <a:cs typeface="Times New Roman"/>
              </a:rPr>
              <a:t>1</a:t>
            </a:r>
            <a:r>
              <a:rPr sz="2650" spc="25" dirty="0">
                <a:latin typeface="Times New Roman"/>
                <a:cs typeface="Times New Roman"/>
              </a:rPr>
              <a:t>)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84997" y="3303404"/>
            <a:ext cx="267970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39942" y="324244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0" y="0"/>
                </a:moveTo>
                <a:lnTo>
                  <a:pt x="0" y="121919"/>
                </a:lnTo>
                <a:lnTo>
                  <a:pt x="121920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88137" y="3303404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43082" y="324244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19"/>
                </a:lnTo>
                <a:lnTo>
                  <a:pt x="121920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211910" y="3303404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466855" y="324244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19"/>
                </a:lnTo>
                <a:lnTo>
                  <a:pt x="121919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960802" y="4258733"/>
            <a:ext cx="356870" cy="74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00" i="1" spc="50" dirty="0">
                <a:latin typeface="Times New Roman"/>
                <a:cs typeface="Times New Roman"/>
              </a:rPr>
              <a:t>L</a:t>
            </a:r>
            <a:endParaRPr sz="4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00801" y="2668404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330835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latin typeface="Arial"/>
                <a:cs typeface="Arial"/>
              </a:rPr>
              <a:t>Function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47737" y="2668404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338455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latin typeface="Arial"/>
                <a:cs typeface="Arial"/>
              </a:rPr>
              <a:t>Function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458472" y="3303404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713417" y="324244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19"/>
                </a:lnTo>
                <a:lnTo>
                  <a:pt x="121920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040060" y="2698537"/>
            <a:ext cx="800100" cy="1008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900" i="1" spc="209" baseline="-25362" dirty="0">
                <a:latin typeface="Times New Roman"/>
                <a:cs typeface="Times New Roman"/>
              </a:rPr>
              <a:t>h</a:t>
            </a:r>
            <a:r>
              <a:rPr sz="2650" spc="140" dirty="0">
                <a:latin typeface="Times New Roman"/>
                <a:cs typeface="Times New Roman"/>
              </a:rPr>
              <a:t>(2</a:t>
            </a:r>
            <a:r>
              <a:rPr sz="2650" spc="-500" dirty="0">
                <a:latin typeface="Times New Roman"/>
                <a:cs typeface="Times New Roman"/>
              </a:rPr>
              <a:t> </a:t>
            </a:r>
            <a:r>
              <a:rPr sz="2650" spc="15" dirty="0">
                <a:latin typeface="Times New Roman"/>
                <a:cs typeface="Times New Roman"/>
              </a:rPr>
              <a:t>)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943534" y="3303404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198479" y="324244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19"/>
                </a:lnTo>
                <a:lnTo>
                  <a:pt x="121920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70242" y="4226168"/>
            <a:ext cx="289560" cy="743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00" i="1" spc="35" dirty="0">
                <a:latin typeface="Times New Roman"/>
                <a:cs typeface="Times New Roman"/>
              </a:rPr>
              <a:t>y</a:t>
            </a:r>
            <a:endParaRPr sz="46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27797" y="1480145"/>
            <a:ext cx="803275" cy="1065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i="1" spc="-104" baseline="-24305" dirty="0">
                <a:latin typeface="Symbol"/>
                <a:cs typeface="Symbol"/>
              </a:rPr>
              <a:t></a:t>
            </a:r>
            <a:r>
              <a:rPr sz="7200" i="1" spc="-1117" baseline="-24305" dirty="0">
                <a:latin typeface="Times New Roman"/>
                <a:cs typeface="Times New Roman"/>
              </a:rPr>
              <a:t> </a:t>
            </a:r>
            <a:r>
              <a:rPr sz="2650" spc="10" dirty="0">
                <a:latin typeface="Times New Roman"/>
                <a:cs typeface="Times New Roman"/>
              </a:rPr>
              <a:t>(1)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806459" y="2064569"/>
            <a:ext cx="548005" cy="492759"/>
          </a:xfrm>
          <a:custGeom>
            <a:avLst/>
            <a:gdLst/>
            <a:ahLst/>
            <a:cxnLst/>
            <a:rect l="l" t="t" r="r" b="b"/>
            <a:pathLst>
              <a:path w="548004" h="492760">
                <a:moveTo>
                  <a:pt x="0" y="0"/>
                </a:moveTo>
                <a:lnTo>
                  <a:pt x="56518" y="36585"/>
                </a:lnTo>
                <a:lnTo>
                  <a:pt x="110299" y="72825"/>
                </a:lnTo>
                <a:lnTo>
                  <a:pt x="161345" y="108721"/>
                </a:lnTo>
                <a:lnTo>
                  <a:pt x="209655" y="144272"/>
                </a:lnTo>
                <a:lnTo>
                  <a:pt x="255228" y="179478"/>
                </a:lnTo>
                <a:lnTo>
                  <a:pt x="298066" y="214340"/>
                </a:lnTo>
                <a:lnTo>
                  <a:pt x="338167" y="248856"/>
                </a:lnTo>
                <a:lnTo>
                  <a:pt x="375532" y="283028"/>
                </a:lnTo>
                <a:lnTo>
                  <a:pt x="410161" y="316855"/>
                </a:lnTo>
                <a:lnTo>
                  <a:pt x="442054" y="350338"/>
                </a:lnTo>
                <a:lnTo>
                  <a:pt x="471211" y="383475"/>
                </a:lnTo>
                <a:lnTo>
                  <a:pt x="497632" y="416268"/>
                </a:lnTo>
                <a:lnTo>
                  <a:pt x="521316" y="448716"/>
                </a:lnTo>
                <a:lnTo>
                  <a:pt x="542265" y="480819"/>
                </a:lnTo>
                <a:lnTo>
                  <a:pt x="547693" y="492337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93596" y="2519431"/>
            <a:ext cx="110489" cy="136525"/>
          </a:xfrm>
          <a:custGeom>
            <a:avLst/>
            <a:gdLst/>
            <a:ahLst/>
            <a:cxnLst/>
            <a:rect l="l" t="t" r="r" b="b"/>
            <a:pathLst>
              <a:path w="110489" h="136525">
                <a:moveTo>
                  <a:pt x="110286" y="0"/>
                </a:moveTo>
                <a:lnTo>
                  <a:pt x="0" y="51976"/>
                </a:lnTo>
                <a:lnTo>
                  <a:pt x="107119" y="136273"/>
                </a:lnTo>
                <a:lnTo>
                  <a:pt x="1102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1985977" y="2840990"/>
            <a:ext cx="256540" cy="751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5" dirty="0">
                <a:latin typeface="Times New Roman"/>
                <a:cs typeface="Times New Roman"/>
              </a:rPr>
              <a:t>s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2133388" y="3737002"/>
            <a:ext cx="0" cy="386080"/>
          </a:xfrm>
          <a:custGeom>
            <a:avLst/>
            <a:gdLst/>
            <a:ahLst/>
            <a:cxnLst/>
            <a:rect l="l" t="t" r="r" b="b"/>
            <a:pathLst>
              <a:path h="386079">
                <a:moveTo>
                  <a:pt x="0" y="0"/>
                </a:moveTo>
                <a:lnTo>
                  <a:pt x="0" y="38607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72428" y="411038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0"/>
                </a:lnTo>
                <a:lnTo>
                  <a:pt x="60960" y="121920"/>
                </a:lnTo>
                <a:lnTo>
                  <a:pt x="121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87174" y="4738411"/>
            <a:ext cx="10443845" cy="0"/>
          </a:xfrm>
          <a:custGeom>
            <a:avLst/>
            <a:gdLst/>
            <a:ahLst/>
            <a:cxnLst/>
            <a:rect l="l" t="t" r="r" b="b"/>
            <a:pathLst>
              <a:path w="10443845">
                <a:moveTo>
                  <a:pt x="0" y="0"/>
                </a:moveTo>
                <a:lnTo>
                  <a:pt x="10430610" y="0"/>
                </a:lnTo>
                <a:lnTo>
                  <a:pt x="1044331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617784" y="467745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3238500" y="254000"/>
            <a:ext cx="6518909" cy="2291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spc="-65" dirty="0"/>
              <a:t>Review:</a:t>
            </a:r>
            <a:r>
              <a:rPr sz="8000" spc="-80" dirty="0"/>
              <a:t> </a:t>
            </a:r>
            <a:r>
              <a:rPr sz="8000" spc="-5" dirty="0"/>
              <a:t>Setup</a:t>
            </a:r>
            <a:endParaRPr sz="8000"/>
          </a:p>
          <a:p>
            <a:pPr marR="316230" algn="ctr">
              <a:lnSpc>
                <a:spcPct val="100000"/>
              </a:lnSpc>
              <a:spcBef>
                <a:spcPts val="55"/>
              </a:spcBef>
            </a:pPr>
            <a:r>
              <a:rPr sz="7200" i="1" spc="-97" baseline="-24305" dirty="0">
                <a:latin typeface="Symbol"/>
                <a:cs typeface="Symbol"/>
              </a:rPr>
              <a:t></a:t>
            </a:r>
            <a:r>
              <a:rPr sz="7200" i="1" spc="-1080" baseline="-24305" dirty="0">
                <a:latin typeface="Times New Roman"/>
                <a:cs typeface="Times New Roman"/>
              </a:rPr>
              <a:t> </a:t>
            </a:r>
            <a:r>
              <a:rPr sz="2650" spc="120" dirty="0">
                <a:latin typeface="Times New Roman"/>
                <a:cs typeface="Times New Roman"/>
              </a:rPr>
              <a:t>(2</a:t>
            </a:r>
            <a:r>
              <a:rPr sz="2650" spc="-440" dirty="0">
                <a:latin typeface="Times New Roman"/>
                <a:cs typeface="Times New Roman"/>
              </a:rPr>
              <a:t> </a:t>
            </a:r>
            <a:r>
              <a:rPr sz="2650" spc="15" dirty="0">
                <a:latin typeface="Times New Roman"/>
                <a:cs typeface="Times New Roman"/>
              </a:rPr>
              <a:t>)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925824" y="2013769"/>
            <a:ext cx="641985" cy="539115"/>
          </a:xfrm>
          <a:custGeom>
            <a:avLst/>
            <a:gdLst/>
            <a:ahLst/>
            <a:cxnLst/>
            <a:rect l="l" t="t" r="r" b="b"/>
            <a:pathLst>
              <a:path w="641984" h="539114">
                <a:moveTo>
                  <a:pt x="0" y="0"/>
                </a:moveTo>
                <a:lnTo>
                  <a:pt x="58273" y="31696"/>
                </a:lnTo>
                <a:lnTo>
                  <a:pt x="113950" y="63304"/>
                </a:lnTo>
                <a:lnTo>
                  <a:pt x="167030" y="94823"/>
                </a:lnTo>
                <a:lnTo>
                  <a:pt x="217513" y="126254"/>
                </a:lnTo>
                <a:lnTo>
                  <a:pt x="265399" y="157595"/>
                </a:lnTo>
                <a:lnTo>
                  <a:pt x="310689" y="188847"/>
                </a:lnTo>
                <a:lnTo>
                  <a:pt x="353382" y="220010"/>
                </a:lnTo>
                <a:lnTo>
                  <a:pt x="393478" y="251085"/>
                </a:lnTo>
                <a:lnTo>
                  <a:pt x="430978" y="282070"/>
                </a:lnTo>
                <a:lnTo>
                  <a:pt x="465880" y="312967"/>
                </a:lnTo>
                <a:lnTo>
                  <a:pt x="498186" y="343775"/>
                </a:lnTo>
                <a:lnTo>
                  <a:pt x="527895" y="374494"/>
                </a:lnTo>
                <a:lnTo>
                  <a:pt x="555008" y="405123"/>
                </a:lnTo>
                <a:lnTo>
                  <a:pt x="579523" y="435664"/>
                </a:lnTo>
                <a:lnTo>
                  <a:pt x="620764" y="496480"/>
                </a:lnTo>
                <a:lnTo>
                  <a:pt x="637490" y="526754"/>
                </a:lnTo>
                <a:lnTo>
                  <a:pt x="641670" y="53877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505745" y="2520529"/>
            <a:ext cx="115570" cy="135255"/>
          </a:xfrm>
          <a:custGeom>
            <a:avLst/>
            <a:gdLst/>
            <a:ahLst/>
            <a:cxnLst/>
            <a:rect l="l" t="t" r="r" b="b"/>
            <a:pathLst>
              <a:path w="115570" h="135255">
                <a:moveTo>
                  <a:pt x="115157" y="0"/>
                </a:moveTo>
                <a:lnTo>
                  <a:pt x="0" y="40040"/>
                </a:lnTo>
                <a:lnTo>
                  <a:pt x="97618" y="135177"/>
                </a:lnTo>
                <a:lnTo>
                  <a:pt x="1151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09600" y="5214620"/>
            <a:ext cx="11383645" cy="1101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300"/>
              </a:lnSpc>
            </a:pPr>
            <a:r>
              <a:rPr sz="3600" dirty="0">
                <a:latin typeface="Arial"/>
                <a:cs typeface="Arial"/>
              </a:rPr>
              <a:t>- </a:t>
            </a:r>
            <a:r>
              <a:rPr sz="3600" b="1" spc="-5" dirty="0">
                <a:latin typeface="Arial"/>
                <a:cs typeface="Arial"/>
              </a:rPr>
              <a:t>Goal:</a:t>
            </a:r>
            <a:r>
              <a:rPr sz="3600" b="1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Find</a:t>
            </a:r>
            <a:r>
              <a:rPr sz="360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a</a:t>
            </a:r>
            <a:r>
              <a:rPr sz="360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value</a:t>
            </a:r>
            <a:r>
              <a:rPr sz="3600" dirty="0">
                <a:latin typeface="Arial"/>
                <a:cs typeface="Arial"/>
              </a:rPr>
              <a:t> for </a:t>
            </a:r>
            <a:r>
              <a:rPr sz="3600" spc="15" dirty="0">
                <a:latin typeface="Arial"/>
                <a:cs typeface="Arial"/>
              </a:rPr>
              <a:t>parameters</a:t>
            </a:r>
            <a:r>
              <a:rPr sz="3600" dirty="0">
                <a:latin typeface="Arial"/>
                <a:cs typeface="Arial"/>
              </a:rPr>
              <a:t> </a:t>
            </a:r>
            <a:r>
              <a:rPr sz="3600" spc="20" dirty="0">
                <a:latin typeface="Arial"/>
                <a:cs typeface="Arial"/>
              </a:rPr>
              <a:t>(</a:t>
            </a:r>
            <a:r>
              <a:rPr sz="5775" i="1" spc="30" baseline="-2164" dirty="0">
                <a:latin typeface="Symbol"/>
                <a:cs typeface="Symbol"/>
              </a:rPr>
              <a:t></a:t>
            </a:r>
            <a:r>
              <a:rPr sz="5775" i="1" spc="-794" baseline="-2164" dirty="0">
                <a:latin typeface="Times New Roman"/>
                <a:cs typeface="Times New Roman"/>
              </a:rPr>
              <a:t> </a:t>
            </a:r>
            <a:r>
              <a:rPr sz="3225" spc="-382" baseline="38759" dirty="0">
                <a:latin typeface="Times New Roman"/>
                <a:cs typeface="Times New Roman"/>
              </a:rPr>
              <a:t>(1</a:t>
            </a:r>
            <a:r>
              <a:rPr sz="3600" spc="-254" dirty="0">
                <a:latin typeface="Arial"/>
                <a:cs typeface="Arial"/>
              </a:rPr>
              <a:t>,</a:t>
            </a:r>
            <a:r>
              <a:rPr sz="3225" spc="-382" baseline="38759" dirty="0">
                <a:latin typeface="Times New Roman"/>
                <a:cs typeface="Times New Roman"/>
              </a:rPr>
              <a:t>)</a:t>
            </a:r>
            <a:r>
              <a:rPr sz="3225" spc="-315" baseline="38759" dirty="0">
                <a:latin typeface="Times New Roman"/>
                <a:cs typeface="Times New Roman"/>
              </a:rPr>
              <a:t> </a:t>
            </a:r>
            <a:r>
              <a:rPr sz="5550" i="1" spc="-127" baseline="-1501" dirty="0">
                <a:latin typeface="Symbol"/>
                <a:cs typeface="Symbol"/>
              </a:rPr>
              <a:t></a:t>
            </a:r>
            <a:r>
              <a:rPr sz="5550" i="1" spc="-772" baseline="-1501" dirty="0">
                <a:latin typeface="Times New Roman"/>
                <a:cs typeface="Times New Roman"/>
              </a:rPr>
              <a:t> </a:t>
            </a:r>
            <a:r>
              <a:rPr sz="3075" spc="104" baseline="40650" dirty="0">
                <a:latin typeface="Times New Roman"/>
                <a:cs typeface="Times New Roman"/>
              </a:rPr>
              <a:t>(2</a:t>
            </a:r>
            <a:r>
              <a:rPr sz="3075" spc="-480" baseline="40650" dirty="0">
                <a:latin typeface="Times New Roman"/>
                <a:cs typeface="Times New Roman"/>
              </a:rPr>
              <a:t> </a:t>
            </a:r>
            <a:r>
              <a:rPr sz="3075" baseline="40650" dirty="0">
                <a:latin typeface="Times New Roman"/>
                <a:cs typeface="Times New Roman"/>
              </a:rPr>
              <a:t>)</a:t>
            </a:r>
            <a:r>
              <a:rPr sz="3600" dirty="0">
                <a:latin typeface="Arial"/>
                <a:cs typeface="Arial"/>
              </a:rPr>
              <a:t>, …), </a:t>
            </a:r>
            <a:r>
              <a:rPr sz="3600" spc="-5" dirty="0">
                <a:latin typeface="Arial"/>
                <a:cs typeface="Arial"/>
              </a:rPr>
              <a:t>so</a:t>
            </a:r>
            <a:r>
              <a:rPr sz="3600" dirty="0">
                <a:latin typeface="Arial"/>
                <a:cs typeface="Arial"/>
              </a:rPr>
              <a:t> that  the </a:t>
            </a:r>
            <a:r>
              <a:rPr sz="3600" spc="-5" dirty="0">
                <a:latin typeface="Arial"/>
                <a:cs typeface="Arial"/>
              </a:rPr>
              <a:t>loss (L) is</a:t>
            </a:r>
            <a:r>
              <a:rPr sz="3600" spc="-2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small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87500"/>
            <a:ext cx="13004800" cy="657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330334" y="9213427"/>
            <a:ext cx="347599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spc="-5" dirty="0">
                <a:latin typeface="Arial"/>
                <a:cs typeface="Arial"/>
              </a:rPr>
              <a:t>Slide </a:t>
            </a:r>
            <a:r>
              <a:rPr sz="2400" spc="-15" dirty="0">
                <a:latin typeface="Arial"/>
                <a:cs typeface="Arial"/>
              </a:rPr>
              <a:t>from </a:t>
            </a:r>
            <a:r>
              <a:rPr sz="2400" spc="15" dirty="0">
                <a:latin typeface="Arial"/>
                <a:cs typeface="Arial"/>
              </a:rPr>
              <a:t>Karpathy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2016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00200"/>
            <a:ext cx="13004800" cy="655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330334" y="9213427"/>
            <a:ext cx="347599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spc="-5" dirty="0">
                <a:latin typeface="Arial"/>
                <a:cs typeface="Arial"/>
              </a:rPr>
              <a:t>Slide </a:t>
            </a:r>
            <a:r>
              <a:rPr sz="2400" spc="-15" dirty="0">
                <a:latin typeface="Arial"/>
                <a:cs typeface="Arial"/>
              </a:rPr>
              <a:t>from </a:t>
            </a:r>
            <a:r>
              <a:rPr sz="2400" spc="15" dirty="0">
                <a:latin typeface="Arial"/>
                <a:cs typeface="Arial"/>
              </a:rPr>
              <a:t>Karpathy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2016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87500"/>
            <a:ext cx="13004800" cy="657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330334" y="9213427"/>
            <a:ext cx="347599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30"/>
              </a:lnSpc>
            </a:pPr>
            <a:r>
              <a:rPr sz="2400" spc="-5" dirty="0">
                <a:latin typeface="Arial"/>
                <a:cs typeface="Arial"/>
              </a:rPr>
              <a:t>Slide </a:t>
            </a:r>
            <a:r>
              <a:rPr sz="2400" spc="-15" dirty="0">
                <a:latin typeface="Arial"/>
                <a:cs typeface="Arial"/>
              </a:rPr>
              <a:t>from </a:t>
            </a:r>
            <a:r>
              <a:rPr sz="2400" spc="15" dirty="0">
                <a:latin typeface="Arial"/>
                <a:cs typeface="Arial"/>
              </a:rPr>
              <a:t>Karpathy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2016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9300" y="1206500"/>
            <a:ext cx="579310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5" dirty="0">
                <a:latin typeface="Arial"/>
                <a:cs typeface="Arial"/>
              </a:rPr>
              <a:t>Gradients add </a:t>
            </a:r>
            <a:r>
              <a:rPr sz="3600" b="1" dirty="0">
                <a:latin typeface="Arial"/>
                <a:cs typeface="Arial"/>
              </a:rPr>
              <a:t>at</a:t>
            </a:r>
            <a:r>
              <a:rPr sz="3600" b="1" spc="-4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branches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05399" y="4521199"/>
            <a:ext cx="1270000" cy="1270000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635000" y="0"/>
                </a:moveTo>
                <a:lnTo>
                  <a:pt x="590708" y="1537"/>
                </a:lnTo>
                <a:lnTo>
                  <a:pt x="546589" y="6148"/>
                </a:lnTo>
                <a:lnTo>
                  <a:pt x="502818" y="13833"/>
                </a:lnTo>
                <a:lnTo>
                  <a:pt x="459568" y="24593"/>
                </a:lnTo>
                <a:lnTo>
                  <a:pt x="417012" y="38427"/>
                </a:lnTo>
                <a:lnTo>
                  <a:pt x="375325" y="55335"/>
                </a:lnTo>
                <a:lnTo>
                  <a:pt x="334679" y="75317"/>
                </a:lnTo>
                <a:lnTo>
                  <a:pt x="295249" y="98373"/>
                </a:lnTo>
                <a:lnTo>
                  <a:pt x="257208" y="124504"/>
                </a:lnTo>
                <a:lnTo>
                  <a:pt x="220729" y="153709"/>
                </a:lnTo>
                <a:lnTo>
                  <a:pt x="185988" y="185988"/>
                </a:lnTo>
                <a:lnTo>
                  <a:pt x="153709" y="220729"/>
                </a:lnTo>
                <a:lnTo>
                  <a:pt x="124504" y="257208"/>
                </a:lnTo>
                <a:lnTo>
                  <a:pt x="98373" y="295249"/>
                </a:lnTo>
                <a:lnTo>
                  <a:pt x="75317" y="334679"/>
                </a:lnTo>
                <a:lnTo>
                  <a:pt x="55335" y="375325"/>
                </a:lnTo>
                <a:lnTo>
                  <a:pt x="38427" y="417012"/>
                </a:lnTo>
                <a:lnTo>
                  <a:pt x="24593" y="459568"/>
                </a:lnTo>
                <a:lnTo>
                  <a:pt x="13833" y="502818"/>
                </a:lnTo>
                <a:lnTo>
                  <a:pt x="6148" y="546589"/>
                </a:lnTo>
                <a:lnTo>
                  <a:pt x="1537" y="590708"/>
                </a:lnTo>
                <a:lnTo>
                  <a:pt x="0" y="635000"/>
                </a:lnTo>
                <a:lnTo>
                  <a:pt x="1537" y="679292"/>
                </a:lnTo>
                <a:lnTo>
                  <a:pt x="6148" y="723410"/>
                </a:lnTo>
                <a:lnTo>
                  <a:pt x="13833" y="767182"/>
                </a:lnTo>
                <a:lnTo>
                  <a:pt x="24593" y="810432"/>
                </a:lnTo>
                <a:lnTo>
                  <a:pt x="38427" y="852988"/>
                </a:lnTo>
                <a:lnTo>
                  <a:pt x="55335" y="894675"/>
                </a:lnTo>
                <a:lnTo>
                  <a:pt x="75317" y="935321"/>
                </a:lnTo>
                <a:lnTo>
                  <a:pt x="98373" y="974751"/>
                </a:lnTo>
                <a:lnTo>
                  <a:pt x="124504" y="1012792"/>
                </a:lnTo>
                <a:lnTo>
                  <a:pt x="153709" y="1049270"/>
                </a:lnTo>
                <a:lnTo>
                  <a:pt x="185988" y="1084012"/>
                </a:lnTo>
                <a:lnTo>
                  <a:pt x="220729" y="1116291"/>
                </a:lnTo>
                <a:lnTo>
                  <a:pt x="257208" y="1145496"/>
                </a:lnTo>
                <a:lnTo>
                  <a:pt x="295249" y="1171626"/>
                </a:lnTo>
                <a:lnTo>
                  <a:pt x="334679" y="1194683"/>
                </a:lnTo>
                <a:lnTo>
                  <a:pt x="375325" y="1214665"/>
                </a:lnTo>
                <a:lnTo>
                  <a:pt x="417012" y="1231573"/>
                </a:lnTo>
                <a:lnTo>
                  <a:pt x="459568" y="1245407"/>
                </a:lnTo>
                <a:lnTo>
                  <a:pt x="502818" y="1256166"/>
                </a:lnTo>
                <a:lnTo>
                  <a:pt x="546589" y="1263852"/>
                </a:lnTo>
                <a:lnTo>
                  <a:pt x="590708" y="1268463"/>
                </a:lnTo>
                <a:lnTo>
                  <a:pt x="635000" y="1270000"/>
                </a:lnTo>
                <a:lnTo>
                  <a:pt x="679292" y="1268463"/>
                </a:lnTo>
                <a:lnTo>
                  <a:pt x="723410" y="1263852"/>
                </a:lnTo>
                <a:lnTo>
                  <a:pt x="767182" y="1256166"/>
                </a:lnTo>
                <a:lnTo>
                  <a:pt x="810432" y="1245407"/>
                </a:lnTo>
                <a:lnTo>
                  <a:pt x="852988" y="1231573"/>
                </a:lnTo>
                <a:lnTo>
                  <a:pt x="894675" y="1214665"/>
                </a:lnTo>
                <a:lnTo>
                  <a:pt x="935321" y="1194683"/>
                </a:lnTo>
                <a:lnTo>
                  <a:pt x="974751" y="1171626"/>
                </a:lnTo>
                <a:lnTo>
                  <a:pt x="1012792" y="1145496"/>
                </a:lnTo>
                <a:lnTo>
                  <a:pt x="1049270" y="1116291"/>
                </a:lnTo>
                <a:lnTo>
                  <a:pt x="1084012" y="1084012"/>
                </a:lnTo>
                <a:lnTo>
                  <a:pt x="1116291" y="1049270"/>
                </a:lnTo>
                <a:lnTo>
                  <a:pt x="1145496" y="1012792"/>
                </a:lnTo>
                <a:lnTo>
                  <a:pt x="1171626" y="974751"/>
                </a:lnTo>
                <a:lnTo>
                  <a:pt x="1194683" y="935321"/>
                </a:lnTo>
                <a:lnTo>
                  <a:pt x="1214665" y="894675"/>
                </a:lnTo>
                <a:lnTo>
                  <a:pt x="1231573" y="852988"/>
                </a:lnTo>
                <a:lnTo>
                  <a:pt x="1245407" y="810432"/>
                </a:lnTo>
                <a:lnTo>
                  <a:pt x="1256166" y="767182"/>
                </a:lnTo>
                <a:lnTo>
                  <a:pt x="1263852" y="723410"/>
                </a:lnTo>
                <a:lnTo>
                  <a:pt x="1268463" y="679292"/>
                </a:lnTo>
                <a:lnTo>
                  <a:pt x="1270000" y="635000"/>
                </a:lnTo>
                <a:lnTo>
                  <a:pt x="1268463" y="590708"/>
                </a:lnTo>
                <a:lnTo>
                  <a:pt x="1263852" y="546589"/>
                </a:lnTo>
                <a:lnTo>
                  <a:pt x="1256166" y="502818"/>
                </a:lnTo>
                <a:lnTo>
                  <a:pt x="1245407" y="459568"/>
                </a:lnTo>
                <a:lnTo>
                  <a:pt x="1231573" y="417012"/>
                </a:lnTo>
                <a:lnTo>
                  <a:pt x="1214665" y="375325"/>
                </a:lnTo>
                <a:lnTo>
                  <a:pt x="1194683" y="334679"/>
                </a:lnTo>
                <a:lnTo>
                  <a:pt x="1171626" y="295249"/>
                </a:lnTo>
                <a:lnTo>
                  <a:pt x="1145496" y="257208"/>
                </a:lnTo>
                <a:lnTo>
                  <a:pt x="1116291" y="220729"/>
                </a:lnTo>
                <a:lnTo>
                  <a:pt x="1084012" y="185988"/>
                </a:lnTo>
                <a:lnTo>
                  <a:pt x="1049270" y="153709"/>
                </a:lnTo>
                <a:lnTo>
                  <a:pt x="1012792" y="124504"/>
                </a:lnTo>
                <a:lnTo>
                  <a:pt x="974751" y="98373"/>
                </a:lnTo>
                <a:lnTo>
                  <a:pt x="935321" y="75317"/>
                </a:lnTo>
                <a:lnTo>
                  <a:pt x="894675" y="55335"/>
                </a:lnTo>
                <a:lnTo>
                  <a:pt x="852988" y="38427"/>
                </a:lnTo>
                <a:lnTo>
                  <a:pt x="810432" y="24593"/>
                </a:lnTo>
                <a:lnTo>
                  <a:pt x="767182" y="13833"/>
                </a:lnTo>
                <a:lnTo>
                  <a:pt x="723410" y="6148"/>
                </a:lnTo>
                <a:lnTo>
                  <a:pt x="679292" y="1537"/>
                </a:lnTo>
                <a:lnTo>
                  <a:pt x="63500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05400" y="4521200"/>
            <a:ext cx="1270000" cy="1270000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1084012" y="185987"/>
                </a:moveTo>
                <a:lnTo>
                  <a:pt x="1116291" y="220729"/>
                </a:lnTo>
                <a:lnTo>
                  <a:pt x="1145496" y="257207"/>
                </a:lnTo>
                <a:lnTo>
                  <a:pt x="1171626" y="295248"/>
                </a:lnTo>
                <a:lnTo>
                  <a:pt x="1194683" y="334678"/>
                </a:lnTo>
                <a:lnTo>
                  <a:pt x="1214665" y="375324"/>
                </a:lnTo>
                <a:lnTo>
                  <a:pt x="1231573" y="417012"/>
                </a:lnTo>
                <a:lnTo>
                  <a:pt x="1245407" y="459567"/>
                </a:lnTo>
                <a:lnTo>
                  <a:pt x="1256166" y="502818"/>
                </a:lnTo>
                <a:lnTo>
                  <a:pt x="1263852" y="546589"/>
                </a:lnTo>
                <a:lnTo>
                  <a:pt x="1268463" y="590707"/>
                </a:lnTo>
                <a:lnTo>
                  <a:pt x="1270000" y="634999"/>
                </a:lnTo>
                <a:lnTo>
                  <a:pt x="1268463" y="679292"/>
                </a:lnTo>
                <a:lnTo>
                  <a:pt x="1263852" y="723410"/>
                </a:lnTo>
                <a:lnTo>
                  <a:pt x="1256166" y="767181"/>
                </a:lnTo>
                <a:lnTo>
                  <a:pt x="1245407" y="810432"/>
                </a:lnTo>
                <a:lnTo>
                  <a:pt x="1231573" y="852987"/>
                </a:lnTo>
                <a:lnTo>
                  <a:pt x="1214665" y="894675"/>
                </a:lnTo>
                <a:lnTo>
                  <a:pt x="1194683" y="935321"/>
                </a:lnTo>
                <a:lnTo>
                  <a:pt x="1171626" y="974751"/>
                </a:lnTo>
                <a:lnTo>
                  <a:pt x="1145496" y="1012792"/>
                </a:lnTo>
                <a:lnTo>
                  <a:pt x="1116291" y="1049270"/>
                </a:lnTo>
                <a:lnTo>
                  <a:pt x="1084012" y="1084012"/>
                </a:lnTo>
                <a:lnTo>
                  <a:pt x="1049270" y="1116291"/>
                </a:lnTo>
                <a:lnTo>
                  <a:pt x="1012792" y="1145496"/>
                </a:lnTo>
                <a:lnTo>
                  <a:pt x="974751" y="1171626"/>
                </a:lnTo>
                <a:lnTo>
                  <a:pt x="935321" y="1194683"/>
                </a:lnTo>
                <a:lnTo>
                  <a:pt x="894675" y="1214665"/>
                </a:lnTo>
                <a:lnTo>
                  <a:pt x="852987" y="1231573"/>
                </a:lnTo>
                <a:lnTo>
                  <a:pt x="810432" y="1245407"/>
                </a:lnTo>
                <a:lnTo>
                  <a:pt x="767181" y="1256166"/>
                </a:lnTo>
                <a:lnTo>
                  <a:pt x="723410" y="1263852"/>
                </a:lnTo>
                <a:lnTo>
                  <a:pt x="679292" y="1268463"/>
                </a:lnTo>
                <a:lnTo>
                  <a:pt x="635000" y="1270000"/>
                </a:lnTo>
                <a:lnTo>
                  <a:pt x="590707" y="1268463"/>
                </a:lnTo>
                <a:lnTo>
                  <a:pt x="546589" y="1263852"/>
                </a:lnTo>
                <a:lnTo>
                  <a:pt x="502818" y="1256166"/>
                </a:lnTo>
                <a:lnTo>
                  <a:pt x="459567" y="1245407"/>
                </a:lnTo>
                <a:lnTo>
                  <a:pt x="417012" y="1231573"/>
                </a:lnTo>
                <a:lnTo>
                  <a:pt x="375324" y="1214665"/>
                </a:lnTo>
                <a:lnTo>
                  <a:pt x="334678" y="1194683"/>
                </a:lnTo>
                <a:lnTo>
                  <a:pt x="295248" y="1171626"/>
                </a:lnTo>
                <a:lnTo>
                  <a:pt x="257207" y="1145496"/>
                </a:lnTo>
                <a:lnTo>
                  <a:pt x="220729" y="1116291"/>
                </a:lnTo>
                <a:lnTo>
                  <a:pt x="185987" y="1084012"/>
                </a:lnTo>
                <a:lnTo>
                  <a:pt x="153708" y="1049270"/>
                </a:lnTo>
                <a:lnTo>
                  <a:pt x="124503" y="1012792"/>
                </a:lnTo>
                <a:lnTo>
                  <a:pt x="98373" y="974751"/>
                </a:lnTo>
                <a:lnTo>
                  <a:pt x="75317" y="935321"/>
                </a:lnTo>
                <a:lnTo>
                  <a:pt x="55335" y="894675"/>
                </a:lnTo>
                <a:lnTo>
                  <a:pt x="38427" y="852987"/>
                </a:lnTo>
                <a:lnTo>
                  <a:pt x="24593" y="810432"/>
                </a:lnTo>
                <a:lnTo>
                  <a:pt x="13833" y="767181"/>
                </a:lnTo>
                <a:lnTo>
                  <a:pt x="6148" y="723410"/>
                </a:lnTo>
                <a:lnTo>
                  <a:pt x="1537" y="679292"/>
                </a:lnTo>
                <a:lnTo>
                  <a:pt x="0" y="635000"/>
                </a:lnTo>
                <a:lnTo>
                  <a:pt x="1537" y="590707"/>
                </a:lnTo>
                <a:lnTo>
                  <a:pt x="6148" y="546589"/>
                </a:lnTo>
                <a:lnTo>
                  <a:pt x="13833" y="502818"/>
                </a:lnTo>
                <a:lnTo>
                  <a:pt x="24593" y="459567"/>
                </a:lnTo>
                <a:lnTo>
                  <a:pt x="38427" y="417012"/>
                </a:lnTo>
                <a:lnTo>
                  <a:pt x="55335" y="375324"/>
                </a:lnTo>
                <a:lnTo>
                  <a:pt x="75317" y="334678"/>
                </a:lnTo>
                <a:lnTo>
                  <a:pt x="98373" y="295248"/>
                </a:lnTo>
                <a:lnTo>
                  <a:pt x="124503" y="257207"/>
                </a:lnTo>
                <a:lnTo>
                  <a:pt x="153708" y="220729"/>
                </a:lnTo>
                <a:lnTo>
                  <a:pt x="185987" y="185987"/>
                </a:lnTo>
                <a:lnTo>
                  <a:pt x="220729" y="153708"/>
                </a:lnTo>
                <a:lnTo>
                  <a:pt x="257207" y="124503"/>
                </a:lnTo>
                <a:lnTo>
                  <a:pt x="295248" y="98373"/>
                </a:lnTo>
                <a:lnTo>
                  <a:pt x="334678" y="75317"/>
                </a:lnTo>
                <a:lnTo>
                  <a:pt x="375324" y="55335"/>
                </a:lnTo>
                <a:lnTo>
                  <a:pt x="417012" y="38427"/>
                </a:lnTo>
                <a:lnTo>
                  <a:pt x="459567" y="24593"/>
                </a:lnTo>
                <a:lnTo>
                  <a:pt x="502818" y="13833"/>
                </a:lnTo>
                <a:lnTo>
                  <a:pt x="546589" y="6148"/>
                </a:lnTo>
                <a:lnTo>
                  <a:pt x="590707" y="1537"/>
                </a:lnTo>
                <a:lnTo>
                  <a:pt x="634999" y="0"/>
                </a:lnTo>
                <a:lnTo>
                  <a:pt x="679292" y="1537"/>
                </a:lnTo>
                <a:lnTo>
                  <a:pt x="723410" y="6148"/>
                </a:lnTo>
                <a:lnTo>
                  <a:pt x="767181" y="13833"/>
                </a:lnTo>
                <a:lnTo>
                  <a:pt x="810432" y="24593"/>
                </a:lnTo>
                <a:lnTo>
                  <a:pt x="852987" y="38427"/>
                </a:lnTo>
                <a:lnTo>
                  <a:pt x="894675" y="55335"/>
                </a:lnTo>
                <a:lnTo>
                  <a:pt x="935321" y="75317"/>
                </a:lnTo>
                <a:lnTo>
                  <a:pt x="974751" y="98373"/>
                </a:lnTo>
                <a:lnTo>
                  <a:pt x="1012792" y="124503"/>
                </a:lnTo>
                <a:lnTo>
                  <a:pt x="1049270" y="153708"/>
                </a:lnTo>
                <a:lnTo>
                  <a:pt x="1084012" y="18598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05271" y="6608329"/>
            <a:ext cx="1270000" cy="1270000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635000" y="0"/>
                </a:moveTo>
                <a:lnTo>
                  <a:pt x="590708" y="1537"/>
                </a:lnTo>
                <a:lnTo>
                  <a:pt x="546589" y="6148"/>
                </a:lnTo>
                <a:lnTo>
                  <a:pt x="502818" y="13833"/>
                </a:lnTo>
                <a:lnTo>
                  <a:pt x="459568" y="24593"/>
                </a:lnTo>
                <a:lnTo>
                  <a:pt x="417012" y="38427"/>
                </a:lnTo>
                <a:lnTo>
                  <a:pt x="375324" y="55334"/>
                </a:lnTo>
                <a:lnTo>
                  <a:pt x="334679" y="75317"/>
                </a:lnTo>
                <a:lnTo>
                  <a:pt x="295248" y="98373"/>
                </a:lnTo>
                <a:lnTo>
                  <a:pt x="257207" y="124503"/>
                </a:lnTo>
                <a:lnTo>
                  <a:pt x="220729" y="153708"/>
                </a:lnTo>
                <a:lnTo>
                  <a:pt x="185987" y="185987"/>
                </a:lnTo>
                <a:lnTo>
                  <a:pt x="153708" y="220728"/>
                </a:lnTo>
                <a:lnTo>
                  <a:pt x="124503" y="257207"/>
                </a:lnTo>
                <a:lnTo>
                  <a:pt x="98373" y="295248"/>
                </a:lnTo>
                <a:lnTo>
                  <a:pt x="75317" y="334678"/>
                </a:lnTo>
                <a:lnTo>
                  <a:pt x="55334" y="375324"/>
                </a:lnTo>
                <a:lnTo>
                  <a:pt x="38427" y="417011"/>
                </a:lnTo>
                <a:lnTo>
                  <a:pt x="24593" y="459567"/>
                </a:lnTo>
                <a:lnTo>
                  <a:pt x="13833" y="502818"/>
                </a:lnTo>
                <a:lnTo>
                  <a:pt x="6148" y="546589"/>
                </a:lnTo>
                <a:lnTo>
                  <a:pt x="1537" y="590707"/>
                </a:lnTo>
                <a:lnTo>
                  <a:pt x="0" y="635000"/>
                </a:lnTo>
                <a:lnTo>
                  <a:pt x="1537" y="679292"/>
                </a:lnTo>
                <a:lnTo>
                  <a:pt x="6148" y="723410"/>
                </a:lnTo>
                <a:lnTo>
                  <a:pt x="13833" y="767181"/>
                </a:lnTo>
                <a:lnTo>
                  <a:pt x="24593" y="810432"/>
                </a:lnTo>
                <a:lnTo>
                  <a:pt x="38427" y="852988"/>
                </a:lnTo>
                <a:lnTo>
                  <a:pt x="55334" y="894675"/>
                </a:lnTo>
                <a:lnTo>
                  <a:pt x="75317" y="935321"/>
                </a:lnTo>
                <a:lnTo>
                  <a:pt x="98373" y="974751"/>
                </a:lnTo>
                <a:lnTo>
                  <a:pt x="124503" y="1012792"/>
                </a:lnTo>
                <a:lnTo>
                  <a:pt x="153708" y="1049271"/>
                </a:lnTo>
                <a:lnTo>
                  <a:pt x="185987" y="1084012"/>
                </a:lnTo>
                <a:lnTo>
                  <a:pt x="220729" y="1116291"/>
                </a:lnTo>
                <a:lnTo>
                  <a:pt x="257207" y="1145496"/>
                </a:lnTo>
                <a:lnTo>
                  <a:pt x="295248" y="1171626"/>
                </a:lnTo>
                <a:lnTo>
                  <a:pt x="334679" y="1194682"/>
                </a:lnTo>
                <a:lnTo>
                  <a:pt x="375324" y="1214665"/>
                </a:lnTo>
                <a:lnTo>
                  <a:pt x="417012" y="1231572"/>
                </a:lnTo>
                <a:lnTo>
                  <a:pt x="459568" y="1245406"/>
                </a:lnTo>
                <a:lnTo>
                  <a:pt x="502818" y="1256166"/>
                </a:lnTo>
                <a:lnTo>
                  <a:pt x="546589" y="1263851"/>
                </a:lnTo>
                <a:lnTo>
                  <a:pt x="590708" y="1268462"/>
                </a:lnTo>
                <a:lnTo>
                  <a:pt x="635000" y="1269999"/>
                </a:lnTo>
                <a:lnTo>
                  <a:pt x="679292" y="1268462"/>
                </a:lnTo>
                <a:lnTo>
                  <a:pt x="723411" y="1263851"/>
                </a:lnTo>
                <a:lnTo>
                  <a:pt x="767182" y="1256166"/>
                </a:lnTo>
                <a:lnTo>
                  <a:pt x="810432" y="1245406"/>
                </a:lnTo>
                <a:lnTo>
                  <a:pt x="852988" y="1231572"/>
                </a:lnTo>
                <a:lnTo>
                  <a:pt x="894675" y="1214665"/>
                </a:lnTo>
                <a:lnTo>
                  <a:pt x="935321" y="1194682"/>
                </a:lnTo>
                <a:lnTo>
                  <a:pt x="974751" y="1171626"/>
                </a:lnTo>
                <a:lnTo>
                  <a:pt x="1012792" y="1145496"/>
                </a:lnTo>
                <a:lnTo>
                  <a:pt x="1049271" y="1116291"/>
                </a:lnTo>
                <a:lnTo>
                  <a:pt x="1084012" y="1084012"/>
                </a:lnTo>
                <a:lnTo>
                  <a:pt x="1116291" y="1049271"/>
                </a:lnTo>
                <a:lnTo>
                  <a:pt x="1145496" y="1012792"/>
                </a:lnTo>
                <a:lnTo>
                  <a:pt x="1171626" y="974751"/>
                </a:lnTo>
                <a:lnTo>
                  <a:pt x="1194682" y="935321"/>
                </a:lnTo>
                <a:lnTo>
                  <a:pt x="1214665" y="894675"/>
                </a:lnTo>
                <a:lnTo>
                  <a:pt x="1231572" y="852988"/>
                </a:lnTo>
                <a:lnTo>
                  <a:pt x="1245406" y="810432"/>
                </a:lnTo>
                <a:lnTo>
                  <a:pt x="1256166" y="767181"/>
                </a:lnTo>
                <a:lnTo>
                  <a:pt x="1263851" y="723410"/>
                </a:lnTo>
                <a:lnTo>
                  <a:pt x="1268462" y="679292"/>
                </a:lnTo>
                <a:lnTo>
                  <a:pt x="1270000" y="634999"/>
                </a:lnTo>
                <a:lnTo>
                  <a:pt x="1268462" y="590707"/>
                </a:lnTo>
                <a:lnTo>
                  <a:pt x="1263851" y="546589"/>
                </a:lnTo>
                <a:lnTo>
                  <a:pt x="1256166" y="502818"/>
                </a:lnTo>
                <a:lnTo>
                  <a:pt x="1245406" y="459567"/>
                </a:lnTo>
                <a:lnTo>
                  <a:pt x="1231572" y="417011"/>
                </a:lnTo>
                <a:lnTo>
                  <a:pt x="1214665" y="375324"/>
                </a:lnTo>
                <a:lnTo>
                  <a:pt x="1194682" y="334678"/>
                </a:lnTo>
                <a:lnTo>
                  <a:pt x="1171626" y="295248"/>
                </a:lnTo>
                <a:lnTo>
                  <a:pt x="1145496" y="257207"/>
                </a:lnTo>
                <a:lnTo>
                  <a:pt x="1116291" y="220728"/>
                </a:lnTo>
                <a:lnTo>
                  <a:pt x="1084012" y="185987"/>
                </a:lnTo>
                <a:lnTo>
                  <a:pt x="1049271" y="153708"/>
                </a:lnTo>
                <a:lnTo>
                  <a:pt x="1012792" y="124503"/>
                </a:lnTo>
                <a:lnTo>
                  <a:pt x="974751" y="98373"/>
                </a:lnTo>
                <a:lnTo>
                  <a:pt x="935321" y="75317"/>
                </a:lnTo>
                <a:lnTo>
                  <a:pt x="894675" y="55334"/>
                </a:lnTo>
                <a:lnTo>
                  <a:pt x="852988" y="38427"/>
                </a:lnTo>
                <a:lnTo>
                  <a:pt x="810432" y="24593"/>
                </a:lnTo>
                <a:lnTo>
                  <a:pt x="767182" y="13833"/>
                </a:lnTo>
                <a:lnTo>
                  <a:pt x="723411" y="6148"/>
                </a:lnTo>
                <a:lnTo>
                  <a:pt x="679292" y="1537"/>
                </a:lnTo>
                <a:lnTo>
                  <a:pt x="63500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05272" y="6608329"/>
            <a:ext cx="1270000" cy="1270000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1084012" y="185987"/>
                </a:moveTo>
                <a:lnTo>
                  <a:pt x="1116291" y="220729"/>
                </a:lnTo>
                <a:lnTo>
                  <a:pt x="1145496" y="257207"/>
                </a:lnTo>
                <a:lnTo>
                  <a:pt x="1171626" y="295248"/>
                </a:lnTo>
                <a:lnTo>
                  <a:pt x="1194683" y="334678"/>
                </a:lnTo>
                <a:lnTo>
                  <a:pt x="1214665" y="375324"/>
                </a:lnTo>
                <a:lnTo>
                  <a:pt x="1231573" y="417012"/>
                </a:lnTo>
                <a:lnTo>
                  <a:pt x="1245407" y="459567"/>
                </a:lnTo>
                <a:lnTo>
                  <a:pt x="1256166" y="502818"/>
                </a:lnTo>
                <a:lnTo>
                  <a:pt x="1263852" y="546589"/>
                </a:lnTo>
                <a:lnTo>
                  <a:pt x="1268463" y="590707"/>
                </a:lnTo>
                <a:lnTo>
                  <a:pt x="1270000" y="634999"/>
                </a:lnTo>
                <a:lnTo>
                  <a:pt x="1268463" y="679292"/>
                </a:lnTo>
                <a:lnTo>
                  <a:pt x="1263852" y="723410"/>
                </a:lnTo>
                <a:lnTo>
                  <a:pt x="1256166" y="767181"/>
                </a:lnTo>
                <a:lnTo>
                  <a:pt x="1245407" y="810432"/>
                </a:lnTo>
                <a:lnTo>
                  <a:pt x="1231573" y="852987"/>
                </a:lnTo>
                <a:lnTo>
                  <a:pt x="1214665" y="894675"/>
                </a:lnTo>
                <a:lnTo>
                  <a:pt x="1194683" y="935321"/>
                </a:lnTo>
                <a:lnTo>
                  <a:pt x="1171626" y="974751"/>
                </a:lnTo>
                <a:lnTo>
                  <a:pt x="1145496" y="1012792"/>
                </a:lnTo>
                <a:lnTo>
                  <a:pt x="1116291" y="1049270"/>
                </a:lnTo>
                <a:lnTo>
                  <a:pt x="1084012" y="1084012"/>
                </a:lnTo>
                <a:lnTo>
                  <a:pt x="1049270" y="1116291"/>
                </a:lnTo>
                <a:lnTo>
                  <a:pt x="1012792" y="1145496"/>
                </a:lnTo>
                <a:lnTo>
                  <a:pt x="974751" y="1171626"/>
                </a:lnTo>
                <a:lnTo>
                  <a:pt x="935321" y="1194683"/>
                </a:lnTo>
                <a:lnTo>
                  <a:pt x="894675" y="1214665"/>
                </a:lnTo>
                <a:lnTo>
                  <a:pt x="852987" y="1231573"/>
                </a:lnTo>
                <a:lnTo>
                  <a:pt x="810432" y="1245407"/>
                </a:lnTo>
                <a:lnTo>
                  <a:pt x="767181" y="1256166"/>
                </a:lnTo>
                <a:lnTo>
                  <a:pt x="723410" y="1263852"/>
                </a:lnTo>
                <a:lnTo>
                  <a:pt x="679292" y="1268463"/>
                </a:lnTo>
                <a:lnTo>
                  <a:pt x="635000" y="1270000"/>
                </a:lnTo>
                <a:lnTo>
                  <a:pt x="590707" y="1268463"/>
                </a:lnTo>
                <a:lnTo>
                  <a:pt x="546589" y="1263852"/>
                </a:lnTo>
                <a:lnTo>
                  <a:pt x="502818" y="1256166"/>
                </a:lnTo>
                <a:lnTo>
                  <a:pt x="459567" y="1245407"/>
                </a:lnTo>
                <a:lnTo>
                  <a:pt x="417012" y="1231573"/>
                </a:lnTo>
                <a:lnTo>
                  <a:pt x="375324" y="1214665"/>
                </a:lnTo>
                <a:lnTo>
                  <a:pt x="334678" y="1194683"/>
                </a:lnTo>
                <a:lnTo>
                  <a:pt x="295248" y="1171626"/>
                </a:lnTo>
                <a:lnTo>
                  <a:pt x="257207" y="1145496"/>
                </a:lnTo>
                <a:lnTo>
                  <a:pt x="220729" y="1116291"/>
                </a:lnTo>
                <a:lnTo>
                  <a:pt x="185987" y="1084012"/>
                </a:lnTo>
                <a:lnTo>
                  <a:pt x="153708" y="1049270"/>
                </a:lnTo>
                <a:lnTo>
                  <a:pt x="124503" y="1012792"/>
                </a:lnTo>
                <a:lnTo>
                  <a:pt x="98373" y="974751"/>
                </a:lnTo>
                <a:lnTo>
                  <a:pt x="75317" y="935321"/>
                </a:lnTo>
                <a:lnTo>
                  <a:pt x="55335" y="894675"/>
                </a:lnTo>
                <a:lnTo>
                  <a:pt x="38427" y="852987"/>
                </a:lnTo>
                <a:lnTo>
                  <a:pt x="24593" y="810432"/>
                </a:lnTo>
                <a:lnTo>
                  <a:pt x="13833" y="767181"/>
                </a:lnTo>
                <a:lnTo>
                  <a:pt x="6148" y="723410"/>
                </a:lnTo>
                <a:lnTo>
                  <a:pt x="1537" y="679292"/>
                </a:lnTo>
                <a:lnTo>
                  <a:pt x="0" y="635000"/>
                </a:lnTo>
                <a:lnTo>
                  <a:pt x="1537" y="590707"/>
                </a:lnTo>
                <a:lnTo>
                  <a:pt x="6148" y="546589"/>
                </a:lnTo>
                <a:lnTo>
                  <a:pt x="13833" y="502818"/>
                </a:lnTo>
                <a:lnTo>
                  <a:pt x="24593" y="459567"/>
                </a:lnTo>
                <a:lnTo>
                  <a:pt x="38427" y="417012"/>
                </a:lnTo>
                <a:lnTo>
                  <a:pt x="55335" y="375324"/>
                </a:lnTo>
                <a:lnTo>
                  <a:pt x="75317" y="334678"/>
                </a:lnTo>
                <a:lnTo>
                  <a:pt x="98373" y="295248"/>
                </a:lnTo>
                <a:lnTo>
                  <a:pt x="124503" y="257207"/>
                </a:lnTo>
                <a:lnTo>
                  <a:pt x="153708" y="220729"/>
                </a:lnTo>
                <a:lnTo>
                  <a:pt x="185987" y="185987"/>
                </a:lnTo>
                <a:lnTo>
                  <a:pt x="220729" y="153708"/>
                </a:lnTo>
                <a:lnTo>
                  <a:pt x="257207" y="124503"/>
                </a:lnTo>
                <a:lnTo>
                  <a:pt x="295248" y="98373"/>
                </a:lnTo>
                <a:lnTo>
                  <a:pt x="334678" y="75317"/>
                </a:lnTo>
                <a:lnTo>
                  <a:pt x="375324" y="55335"/>
                </a:lnTo>
                <a:lnTo>
                  <a:pt x="417012" y="38427"/>
                </a:lnTo>
                <a:lnTo>
                  <a:pt x="459567" y="24593"/>
                </a:lnTo>
                <a:lnTo>
                  <a:pt x="502818" y="13833"/>
                </a:lnTo>
                <a:lnTo>
                  <a:pt x="546589" y="6148"/>
                </a:lnTo>
                <a:lnTo>
                  <a:pt x="590707" y="1537"/>
                </a:lnTo>
                <a:lnTo>
                  <a:pt x="634999" y="0"/>
                </a:lnTo>
                <a:lnTo>
                  <a:pt x="679292" y="1537"/>
                </a:lnTo>
                <a:lnTo>
                  <a:pt x="723410" y="6148"/>
                </a:lnTo>
                <a:lnTo>
                  <a:pt x="767181" y="13833"/>
                </a:lnTo>
                <a:lnTo>
                  <a:pt x="810432" y="24593"/>
                </a:lnTo>
                <a:lnTo>
                  <a:pt x="852987" y="38427"/>
                </a:lnTo>
                <a:lnTo>
                  <a:pt x="894675" y="55335"/>
                </a:lnTo>
                <a:lnTo>
                  <a:pt x="935321" y="75317"/>
                </a:lnTo>
                <a:lnTo>
                  <a:pt x="974751" y="98373"/>
                </a:lnTo>
                <a:lnTo>
                  <a:pt x="1012792" y="124503"/>
                </a:lnTo>
                <a:lnTo>
                  <a:pt x="1049270" y="153708"/>
                </a:lnTo>
                <a:lnTo>
                  <a:pt x="1084012" y="18598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05271" y="2616199"/>
            <a:ext cx="1270000" cy="1270000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635000" y="0"/>
                </a:moveTo>
                <a:lnTo>
                  <a:pt x="590708" y="1537"/>
                </a:lnTo>
                <a:lnTo>
                  <a:pt x="546589" y="6148"/>
                </a:lnTo>
                <a:lnTo>
                  <a:pt x="502818" y="13833"/>
                </a:lnTo>
                <a:lnTo>
                  <a:pt x="459568" y="24593"/>
                </a:lnTo>
                <a:lnTo>
                  <a:pt x="417012" y="38427"/>
                </a:lnTo>
                <a:lnTo>
                  <a:pt x="375324" y="55335"/>
                </a:lnTo>
                <a:lnTo>
                  <a:pt x="334679" y="75317"/>
                </a:lnTo>
                <a:lnTo>
                  <a:pt x="295248" y="98373"/>
                </a:lnTo>
                <a:lnTo>
                  <a:pt x="257207" y="124504"/>
                </a:lnTo>
                <a:lnTo>
                  <a:pt x="220729" y="153709"/>
                </a:lnTo>
                <a:lnTo>
                  <a:pt x="185987" y="185988"/>
                </a:lnTo>
                <a:lnTo>
                  <a:pt x="153708" y="220729"/>
                </a:lnTo>
                <a:lnTo>
                  <a:pt x="124503" y="257208"/>
                </a:lnTo>
                <a:lnTo>
                  <a:pt x="98373" y="295249"/>
                </a:lnTo>
                <a:lnTo>
                  <a:pt x="75317" y="334679"/>
                </a:lnTo>
                <a:lnTo>
                  <a:pt x="55334" y="375325"/>
                </a:lnTo>
                <a:lnTo>
                  <a:pt x="38427" y="417012"/>
                </a:lnTo>
                <a:lnTo>
                  <a:pt x="24593" y="459568"/>
                </a:lnTo>
                <a:lnTo>
                  <a:pt x="13833" y="502818"/>
                </a:lnTo>
                <a:lnTo>
                  <a:pt x="6148" y="546589"/>
                </a:lnTo>
                <a:lnTo>
                  <a:pt x="1537" y="590708"/>
                </a:lnTo>
                <a:lnTo>
                  <a:pt x="0" y="635000"/>
                </a:lnTo>
                <a:lnTo>
                  <a:pt x="1537" y="679292"/>
                </a:lnTo>
                <a:lnTo>
                  <a:pt x="6148" y="723410"/>
                </a:lnTo>
                <a:lnTo>
                  <a:pt x="13833" y="767182"/>
                </a:lnTo>
                <a:lnTo>
                  <a:pt x="24593" y="810432"/>
                </a:lnTo>
                <a:lnTo>
                  <a:pt x="38427" y="852988"/>
                </a:lnTo>
                <a:lnTo>
                  <a:pt x="55334" y="894675"/>
                </a:lnTo>
                <a:lnTo>
                  <a:pt x="75317" y="935321"/>
                </a:lnTo>
                <a:lnTo>
                  <a:pt x="98373" y="974751"/>
                </a:lnTo>
                <a:lnTo>
                  <a:pt x="124503" y="1012792"/>
                </a:lnTo>
                <a:lnTo>
                  <a:pt x="153708" y="1049270"/>
                </a:lnTo>
                <a:lnTo>
                  <a:pt x="185987" y="1084012"/>
                </a:lnTo>
                <a:lnTo>
                  <a:pt x="220729" y="1116291"/>
                </a:lnTo>
                <a:lnTo>
                  <a:pt x="257207" y="1145496"/>
                </a:lnTo>
                <a:lnTo>
                  <a:pt x="295248" y="1171626"/>
                </a:lnTo>
                <a:lnTo>
                  <a:pt x="334679" y="1194683"/>
                </a:lnTo>
                <a:lnTo>
                  <a:pt x="375324" y="1214665"/>
                </a:lnTo>
                <a:lnTo>
                  <a:pt x="417012" y="1231573"/>
                </a:lnTo>
                <a:lnTo>
                  <a:pt x="459568" y="1245407"/>
                </a:lnTo>
                <a:lnTo>
                  <a:pt x="502818" y="1256166"/>
                </a:lnTo>
                <a:lnTo>
                  <a:pt x="546589" y="1263852"/>
                </a:lnTo>
                <a:lnTo>
                  <a:pt x="590708" y="1268463"/>
                </a:lnTo>
                <a:lnTo>
                  <a:pt x="635000" y="1270000"/>
                </a:lnTo>
                <a:lnTo>
                  <a:pt x="679292" y="1268463"/>
                </a:lnTo>
                <a:lnTo>
                  <a:pt x="723411" y="1263852"/>
                </a:lnTo>
                <a:lnTo>
                  <a:pt x="767182" y="1256166"/>
                </a:lnTo>
                <a:lnTo>
                  <a:pt x="810432" y="1245407"/>
                </a:lnTo>
                <a:lnTo>
                  <a:pt x="852988" y="1231573"/>
                </a:lnTo>
                <a:lnTo>
                  <a:pt x="894675" y="1214665"/>
                </a:lnTo>
                <a:lnTo>
                  <a:pt x="935321" y="1194683"/>
                </a:lnTo>
                <a:lnTo>
                  <a:pt x="974751" y="1171626"/>
                </a:lnTo>
                <a:lnTo>
                  <a:pt x="1012792" y="1145496"/>
                </a:lnTo>
                <a:lnTo>
                  <a:pt x="1049271" y="1116291"/>
                </a:lnTo>
                <a:lnTo>
                  <a:pt x="1084012" y="1084012"/>
                </a:lnTo>
                <a:lnTo>
                  <a:pt x="1116291" y="1049270"/>
                </a:lnTo>
                <a:lnTo>
                  <a:pt x="1145496" y="1012792"/>
                </a:lnTo>
                <a:lnTo>
                  <a:pt x="1171626" y="974751"/>
                </a:lnTo>
                <a:lnTo>
                  <a:pt x="1194682" y="935321"/>
                </a:lnTo>
                <a:lnTo>
                  <a:pt x="1214665" y="894675"/>
                </a:lnTo>
                <a:lnTo>
                  <a:pt x="1231572" y="852988"/>
                </a:lnTo>
                <a:lnTo>
                  <a:pt x="1245406" y="810432"/>
                </a:lnTo>
                <a:lnTo>
                  <a:pt x="1256166" y="767182"/>
                </a:lnTo>
                <a:lnTo>
                  <a:pt x="1263851" y="723410"/>
                </a:lnTo>
                <a:lnTo>
                  <a:pt x="1268462" y="679292"/>
                </a:lnTo>
                <a:lnTo>
                  <a:pt x="1270000" y="635000"/>
                </a:lnTo>
                <a:lnTo>
                  <a:pt x="1268462" y="590708"/>
                </a:lnTo>
                <a:lnTo>
                  <a:pt x="1263851" y="546589"/>
                </a:lnTo>
                <a:lnTo>
                  <a:pt x="1256166" y="502818"/>
                </a:lnTo>
                <a:lnTo>
                  <a:pt x="1245406" y="459568"/>
                </a:lnTo>
                <a:lnTo>
                  <a:pt x="1231572" y="417012"/>
                </a:lnTo>
                <a:lnTo>
                  <a:pt x="1214665" y="375325"/>
                </a:lnTo>
                <a:lnTo>
                  <a:pt x="1194682" y="334679"/>
                </a:lnTo>
                <a:lnTo>
                  <a:pt x="1171626" y="295249"/>
                </a:lnTo>
                <a:lnTo>
                  <a:pt x="1145496" y="257208"/>
                </a:lnTo>
                <a:lnTo>
                  <a:pt x="1116291" y="220729"/>
                </a:lnTo>
                <a:lnTo>
                  <a:pt x="1084012" y="185988"/>
                </a:lnTo>
                <a:lnTo>
                  <a:pt x="1049271" y="153709"/>
                </a:lnTo>
                <a:lnTo>
                  <a:pt x="1012792" y="124504"/>
                </a:lnTo>
                <a:lnTo>
                  <a:pt x="974751" y="98373"/>
                </a:lnTo>
                <a:lnTo>
                  <a:pt x="935321" y="75317"/>
                </a:lnTo>
                <a:lnTo>
                  <a:pt x="894675" y="55335"/>
                </a:lnTo>
                <a:lnTo>
                  <a:pt x="852988" y="38427"/>
                </a:lnTo>
                <a:lnTo>
                  <a:pt x="810432" y="24593"/>
                </a:lnTo>
                <a:lnTo>
                  <a:pt x="767182" y="13833"/>
                </a:lnTo>
                <a:lnTo>
                  <a:pt x="723411" y="6148"/>
                </a:lnTo>
                <a:lnTo>
                  <a:pt x="679292" y="1537"/>
                </a:lnTo>
                <a:lnTo>
                  <a:pt x="63500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05272" y="2616200"/>
            <a:ext cx="1270000" cy="1270000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1084012" y="185987"/>
                </a:moveTo>
                <a:lnTo>
                  <a:pt x="1116291" y="220729"/>
                </a:lnTo>
                <a:lnTo>
                  <a:pt x="1145496" y="257207"/>
                </a:lnTo>
                <a:lnTo>
                  <a:pt x="1171626" y="295248"/>
                </a:lnTo>
                <a:lnTo>
                  <a:pt x="1194683" y="334678"/>
                </a:lnTo>
                <a:lnTo>
                  <a:pt x="1214665" y="375324"/>
                </a:lnTo>
                <a:lnTo>
                  <a:pt x="1231573" y="417012"/>
                </a:lnTo>
                <a:lnTo>
                  <a:pt x="1245407" y="459567"/>
                </a:lnTo>
                <a:lnTo>
                  <a:pt x="1256166" y="502818"/>
                </a:lnTo>
                <a:lnTo>
                  <a:pt x="1263852" y="546589"/>
                </a:lnTo>
                <a:lnTo>
                  <a:pt x="1268463" y="590707"/>
                </a:lnTo>
                <a:lnTo>
                  <a:pt x="1270000" y="634999"/>
                </a:lnTo>
                <a:lnTo>
                  <a:pt x="1268463" y="679292"/>
                </a:lnTo>
                <a:lnTo>
                  <a:pt x="1263852" y="723410"/>
                </a:lnTo>
                <a:lnTo>
                  <a:pt x="1256166" y="767181"/>
                </a:lnTo>
                <a:lnTo>
                  <a:pt x="1245407" y="810432"/>
                </a:lnTo>
                <a:lnTo>
                  <a:pt x="1231573" y="852987"/>
                </a:lnTo>
                <a:lnTo>
                  <a:pt x="1214665" y="894675"/>
                </a:lnTo>
                <a:lnTo>
                  <a:pt x="1194683" y="935321"/>
                </a:lnTo>
                <a:lnTo>
                  <a:pt x="1171626" y="974751"/>
                </a:lnTo>
                <a:lnTo>
                  <a:pt x="1145496" y="1012792"/>
                </a:lnTo>
                <a:lnTo>
                  <a:pt x="1116291" y="1049270"/>
                </a:lnTo>
                <a:lnTo>
                  <a:pt x="1084012" y="1084012"/>
                </a:lnTo>
                <a:lnTo>
                  <a:pt x="1049270" y="1116291"/>
                </a:lnTo>
                <a:lnTo>
                  <a:pt x="1012792" y="1145496"/>
                </a:lnTo>
                <a:lnTo>
                  <a:pt x="974751" y="1171626"/>
                </a:lnTo>
                <a:lnTo>
                  <a:pt x="935321" y="1194683"/>
                </a:lnTo>
                <a:lnTo>
                  <a:pt x="894675" y="1214665"/>
                </a:lnTo>
                <a:lnTo>
                  <a:pt x="852987" y="1231573"/>
                </a:lnTo>
                <a:lnTo>
                  <a:pt x="810432" y="1245407"/>
                </a:lnTo>
                <a:lnTo>
                  <a:pt x="767181" y="1256166"/>
                </a:lnTo>
                <a:lnTo>
                  <a:pt x="723410" y="1263852"/>
                </a:lnTo>
                <a:lnTo>
                  <a:pt x="679292" y="1268463"/>
                </a:lnTo>
                <a:lnTo>
                  <a:pt x="635000" y="1270000"/>
                </a:lnTo>
                <a:lnTo>
                  <a:pt x="590707" y="1268463"/>
                </a:lnTo>
                <a:lnTo>
                  <a:pt x="546589" y="1263852"/>
                </a:lnTo>
                <a:lnTo>
                  <a:pt x="502818" y="1256166"/>
                </a:lnTo>
                <a:lnTo>
                  <a:pt x="459567" y="1245407"/>
                </a:lnTo>
                <a:lnTo>
                  <a:pt x="417012" y="1231573"/>
                </a:lnTo>
                <a:lnTo>
                  <a:pt x="375324" y="1214665"/>
                </a:lnTo>
                <a:lnTo>
                  <a:pt x="334678" y="1194683"/>
                </a:lnTo>
                <a:lnTo>
                  <a:pt x="295248" y="1171626"/>
                </a:lnTo>
                <a:lnTo>
                  <a:pt x="257207" y="1145496"/>
                </a:lnTo>
                <a:lnTo>
                  <a:pt x="220729" y="1116291"/>
                </a:lnTo>
                <a:lnTo>
                  <a:pt x="185987" y="1084012"/>
                </a:lnTo>
                <a:lnTo>
                  <a:pt x="153708" y="1049270"/>
                </a:lnTo>
                <a:lnTo>
                  <a:pt x="124503" y="1012792"/>
                </a:lnTo>
                <a:lnTo>
                  <a:pt x="98373" y="974751"/>
                </a:lnTo>
                <a:lnTo>
                  <a:pt x="75317" y="935321"/>
                </a:lnTo>
                <a:lnTo>
                  <a:pt x="55335" y="894675"/>
                </a:lnTo>
                <a:lnTo>
                  <a:pt x="38427" y="852987"/>
                </a:lnTo>
                <a:lnTo>
                  <a:pt x="24593" y="810432"/>
                </a:lnTo>
                <a:lnTo>
                  <a:pt x="13833" y="767181"/>
                </a:lnTo>
                <a:lnTo>
                  <a:pt x="6148" y="723410"/>
                </a:lnTo>
                <a:lnTo>
                  <a:pt x="1537" y="679292"/>
                </a:lnTo>
                <a:lnTo>
                  <a:pt x="0" y="635000"/>
                </a:lnTo>
                <a:lnTo>
                  <a:pt x="1537" y="590707"/>
                </a:lnTo>
                <a:lnTo>
                  <a:pt x="6148" y="546589"/>
                </a:lnTo>
                <a:lnTo>
                  <a:pt x="13833" y="502818"/>
                </a:lnTo>
                <a:lnTo>
                  <a:pt x="24593" y="459567"/>
                </a:lnTo>
                <a:lnTo>
                  <a:pt x="38427" y="417012"/>
                </a:lnTo>
                <a:lnTo>
                  <a:pt x="55335" y="375324"/>
                </a:lnTo>
                <a:lnTo>
                  <a:pt x="75317" y="334678"/>
                </a:lnTo>
                <a:lnTo>
                  <a:pt x="98373" y="295248"/>
                </a:lnTo>
                <a:lnTo>
                  <a:pt x="124503" y="257207"/>
                </a:lnTo>
                <a:lnTo>
                  <a:pt x="153708" y="220729"/>
                </a:lnTo>
                <a:lnTo>
                  <a:pt x="185987" y="185987"/>
                </a:lnTo>
                <a:lnTo>
                  <a:pt x="220729" y="153708"/>
                </a:lnTo>
                <a:lnTo>
                  <a:pt x="257207" y="124503"/>
                </a:lnTo>
                <a:lnTo>
                  <a:pt x="295248" y="98373"/>
                </a:lnTo>
                <a:lnTo>
                  <a:pt x="334678" y="75317"/>
                </a:lnTo>
                <a:lnTo>
                  <a:pt x="375324" y="55335"/>
                </a:lnTo>
                <a:lnTo>
                  <a:pt x="417012" y="38427"/>
                </a:lnTo>
                <a:lnTo>
                  <a:pt x="459567" y="24593"/>
                </a:lnTo>
                <a:lnTo>
                  <a:pt x="502818" y="13833"/>
                </a:lnTo>
                <a:lnTo>
                  <a:pt x="546589" y="6148"/>
                </a:lnTo>
                <a:lnTo>
                  <a:pt x="590707" y="1537"/>
                </a:lnTo>
                <a:lnTo>
                  <a:pt x="634999" y="0"/>
                </a:lnTo>
                <a:lnTo>
                  <a:pt x="679292" y="1537"/>
                </a:lnTo>
                <a:lnTo>
                  <a:pt x="723410" y="6148"/>
                </a:lnTo>
                <a:lnTo>
                  <a:pt x="767181" y="13833"/>
                </a:lnTo>
                <a:lnTo>
                  <a:pt x="810432" y="24593"/>
                </a:lnTo>
                <a:lnTo>
                  <a:pt x="852987" y="38427"/>
                </a:lnTo>
                <a:lnTo>
                  <a:pt x="894675" y="55335"/>
                </a:lnTo>
                <a:lnTo>
                  <a:pt x="935321" y="75317"/>
                </a:lnTo>
                <a:lnTo>
                  <a:pt x="974751" y="98373"/>
                </a:lnTo>
                <a:lnTo>
                  <a:pt x="1012792" y="124503"/>
                </a:lnTo>
                <a:lnTo>
                  <a:pt x="1049270" y="153708"/>
                </a:lnTo>
                <a:lnTo>
                  <a:pt x="1084012" y="18598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39225" y="5833846"/>
            <a:ext cx="1617980" cy="812800"/>
          </a:xfrm>
          <a:custGeom>
            <a:avLst/>
            <a:gdLst/>
            <a:ahLst/>
            <a:cxnLst/>
            <a:rect l="l" t="t" r="r" b="b"/>
            <a:pathLst>
              <a:path w="1617979" h="812800">
                <a:moveTo>
                  <a:pt x="0" y="406260"/>
                </a:moveTo>
                <a:lnTo>
                  <a:pt x="1617579" y="406260"/>
                </a:lnTo>
              </a:path>
            </a:pathLst>
          </a:custGeom>
          <a:ln w="812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86222" y="6539636"/>
            <a:ext cx="238760" cy="191135"/>
          </a:xfrm>
          <a:custGeom>
            <a:avLst/>
            <a:gdLst/>
            <a:ahLst/>
            <a:cxnLst/>
            <a:rect l="l" t="t" r="r" b="b"/>
            <a:pathLst>
              <a:path w="238759" h="191134">
                <a:moveTo>
                  <a:pt x="95769" y="0"/>
                </a:moveTo>
                <a:lnTo>
                  <a:pt x="0" y="190658"/>
                </a:lnTo>
                <a:lnTo>
                  <a:pt x="238542" y="191098"/>
                </a:lnTo>
                <a:lnTo>
                  <a:pt x="957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81419" y="3862618"/>
            <a:ext cx="1536700" cy="826135"/>
          </a:xfrm>
          <a:custGeom>
            <a:avLst/>
            <a:gdLst/>
            <a:ahLst/>
            <a:cxnLst/>
            <a:rect l="l" t="t" r="r" b="b"/>
            <a:pathLst>
              <a:path w="1536700" h="826135">
                <a:moveTo>
                  <a:pt x="0" y="412922"/>
                </a:moveTo>
                <a:lnTo>
                  <a:pt x="1536221" y="412922"/>
                </a:lnTo>
              </a:path>
            </a:pathLst>
          </a:custGeom>
          <a:ln w="8258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44756" y="3773619"/>
            <a:ext cx="238760" cy="195580"/>
          </a:xfrm>
          <a:custGeom>
            <a:avLst/>
            <a:gdLst/>
            <a:ahLst/>
            <a:cxnLst/>
            <a:rect l="l" t="t" r="r" b="b"/>
            <a:pathLst>
              <a:path w="238759" h="195579">
                <a:moveTo>
                  <a:pt x="238439" y="0"/>
                </a:moveTo>
                <a:lnTo>
                  <a:pt x="0" y="7062"/>
                </a:lnTo>
                <a:lnTo>
                  <a:pt x="101025" y="194989"/>
                </a:lnTo>
                <a:lnTo>
                  <a:pt x="2384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97035" y="5156200"/>
            <a:ext cx="1706245" cy="0"/>
          </a:xfrm>
          <a:custGeom>
            <a:avLst/>
            <a:gdLst/>
            <a:ahLst/>
            <a:cxnLst/>
            <a:rect l="l" t="t" r="r" b="b"/>
            <a:pathLst>
              <a:path w="1706245">
                <a:moveTo>
                  <a:pt x="0" y="0"/>
                </a:moveTo>
                <a:lnTo>
                  <a:pt x="1680838" y="0"/>
                </a:lnTo>
                <a:lnTo>
                  <a:pt x="17062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77872" y="5049520"/>
            <a:ext cx="213360" cy="213360"/>
          </a:xfrm>
          <a:custGeom>
            <a:avLst/>
            <a:gdLst/>
            <a:ahLst/>
            <a:cxnLst/>
            <a:rect l="l" t="t" r="r" b="b"/>
            <a:pathLst>
              <a:path w="213360" h="213360">
                <a:moveTo>
                  <a:pt x="0" y="0"/>
                </a:moveTo>
                <a:lnTo>
                  <a:pt x="0" y="213359"/>
                </a:lnTo>
                <a:lnTo>
                  <a:pt x="213360" y="1066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501900" y="4381500"/>
            <a:ext cx="203327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20" dirty="0">
                <a:latin typeface="Arial"/>
                <a:cs typeface="Arial"/>
              </a:rPr>
              <a:t>Activation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9300" y="1206500"/>
            <a:ext cx="579310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5" dirty="0">
                <a:latin typeface="Arial"/>
                <a:cs typeface="Arial"/>
              </a:rPr>
              <a:t>Gradients add </a:t>
            </a:r>
            <a:r>
              <a:rPr sz="3600" b="1" dirty="0">
                <a:latin typeface="Arial"/>
                <a:cs typeface="Arial"/>
              </a:rPr>
              <a:t>at</a:t>
            </a:r>
            <a:r>
              <a:rPr sz="3600" b="1" spc="-4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branches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05399" y="4521199"/>
            <a:ext cx="1270000" cy="1270000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635000" y="0"/>
                </a:moveTo>
                <a:lnTo>
                  <a:pt x="590708" y="1537"/>
                </a:lnTo>
                <a:lnTo>
                  <a:pt x="546589" y="6148"/>
                </a:lnTo>
                <a:lnTo>
                  <a:pt x="502818" y="13833"/>
                </a:lnTo>
                <a:lnTo>
                  <a:pt x="459568" y="24593"/>
                </a:lnTo>
                <a:lnTo>
                  <a:pt x="417012" y="38427"/>
                </a:lnTo>
                <a:lnTo>
                  <a:pt x="375325" y="55335"/>
                </a:lnTo>
                <a:lnTo>
                  <a:pt x="334679" y="75317"/>
                </a:lnTo>
                <a:lnTo>
                  <a:pt x="295249" y="98373"/>
                </a:lnTo>
                <a:lnTo>
                  <a:pt x="257208" y="124504"/>
                </a:lnTo>
                <a:lnTo>
                  <a:pt x="220729" y="153709"/>
                </a:lnTo>
                <a:lnTo>
                  <a:pt x="185988" y="185988"/>
                </a:lnTo>
                <a:lnTo>
                  <a:pt x="153709" y="220729"/>
                </a:lnTo>
                <a:lnTo>
                  <a:pt x="124504" y="257208"/>
                </a:lnTo>
                <a:lnTo>
                  <a:pt x="98373" y="295249"/>
                </a:lnTo>
                <a:lnTo>
                  <a:pt x="75317" y="334679"/>
                </a:lnTo>
                <a:lnTo>
                  <a:pt x="55335" y="375325"/>
                </a:lnTo>
                <a:lnTo>
                  <a:pt x="38427" y="417012"/>
                </a:lnTo>
                <a:lnTo>
                  <a:pt x="24593" y="459568"/>
                </a:lnTo>
                <a:lnTo>
                  <a:pt x="13833" y="502818"/>
                </a:lnTo>
                <a:lnTo>
                  <a:pt x="6148" y="546589"/>
                </a:lnTo>
                <a:lnTo>
                  <a:pt x="1537" y="590708"/>
                </a:lnTo>
                <a:lnTo>
                  <a:pt x="0" y="635000"/>
                </a:lnTo>
                <a:lnTo>
                  <a:pt x="1537" y="679292"/>
                </a:lnTo>
                <a:lnTo>
                  <a:pt x="6148" y="723410"/>
                </a:lnTo>
                <a:lnTo>
                  <a:pt x="13833" y="767182"/>
                </a:lnTo>
                <a:lnTo>
                  <a:pt x="24593" y="810432"/>
                </a:lnTo>
                <a:lnTo>
                  <a:pt x="38427" y="852988"/>
                </a:lnTo>
                <a:lnTo>
                  <a:pt x="55335" y="894675"/>
                </a:lnTo>
                <a:lnTo>
                  <a:pt x="75317" y="935321"/>
                </a:lnTo>
                <a:lnTo>
                  <a:pt x="98373" y="974751"/>
                </a:lnTo>
                <a:lnTo>
                  <a:pt x="124504" y="1012792"/>
                </a:lnTo>
                <a:lnTo>
                  <a:pt x="153709" y="1049270"/>
                </a:lnTo>
                <a:lnTo>
                  <a:pt x="185988" y="1084012"/>
                </a:lnTo>
                <a:lnTo>
                  <a:pt x="220729" y="1116291"/>
                </a:lnTo>
                <a:lnTo>
                  <a:pt x="257208" y="1145496"/>
                </a:lnTo>
                <a:lnTo>
                  <a:pt x="295249" y="1171626"/>
                </a:lnTo>
                <a:lnTo>
                  <a:pt x="334679" y="1194683"/>
                </a:lnTo>
                <a:lnTo>
                  <a:pt x="375325" y="1214665"/>
                </a:lnTo>
                <a:lnTo>
                  <a:pt x="417012" y="1231573"/>
                </a:lnTo>
                <a:lnTo>
                  <a:pt x="459568" y="1245407"/>
                </a:lnTo>
                <a:lnTo>
                  <a:pt x="502818" y="1256166"/>
                </a:lnTo>
                <a:lnTo>
                  <a:pt x="546589" y="1263852"/>
                </a:lnTo>
                <a:lnTo>
                  <a:pt x="590708" y="1268463"/>
                </a:lnTo>
                <a:lnTo>
                  <a:pt x="635000" y="1270000"/>
                </a:lnTo>
                <a:lnTo>
                  <a:pt x="679292" y="1268463"/>
                </a:lnTo>
                <a:lnTo>
                  <a:pt x="723410" y="1263852"/>
                </a:lnTo>
                <a:lnTo>
                  <a:pt x="767182" y="1256166"/>
                </a:lnTo>
                <a:lnTo>
                  <a:pt x="810432" y="1245407"/>
                </a:lnTo>
                <a:lnTo>
                  <a:pt x="852988" y="1231573"/>
                </a:lnTo>
                <a:lnTo>
                  <a:pt x="894675" y="1214665"/>
                </a:lnTo>
                <a:lnTo>
                  <a:pt x="935321" y="1194683"/>
                </a:lnTo>
                <a:lnTo>
                  <a:pt x="974751" y="1171626"/>
                </a:lnTo>
                <a:lnTo>
                  <a:pt x="1012792" y="1145496"/>
                </a:lnTo>
                <a:lnTo>
                  <a:pt x="1049270" y="1116291"/>
                </a:lnTo>
                <a:lnTo>
                  <a:pt x="1084012" y="1084012"/>
                </a:lnTo>
                <a:lnTo>
                  <a:pt x="1116291" y="1049270"/>
                </a:lnTo>
                <a:lnTo>
                  <a:pt x="1145496" y="1012792"/>
                </a:lnTo>
                <a:lnTo>
                  <a:pt x="1171626" y="974751"/>
                </a:lnTo>
                <a:lnTo>
                  <a:pt x="1194683" y="935321"/>
                </a:lnTo>
                <a:lnTo>
                  <a:pt x="1214665" y="894675"/>
                </a:lnTo>
                <a:lnTo>
                  <a:pt x="1231573" y="852988"/>
                </a:lnTo>
                <a:lnTo>
                  <a:pt x="1245407" y="810432"/>
                </a:lnTo>
                <a:lnTo>
                  <a:pt x="1256166" y="767182"/>
                </a:lnTo>
                <a:lnTo>
                  <a:pt x="1263852" y="723410"/>
                </a:lnTo>
                <a:lnTo>
                  <a:pt x="1268463" y="679292"/>
                </a:lnTo>
                <a:lnTo>
                  <a:pt x="1270000" y="635000"/>
                </a:lnTo>
                <a:lnTo>
                  <a:pt x="1268463" y="590708"/>
                </a:lnTo>
                <a:lnTo>
                  <a:pt x="1263852" y="546589"/>
                </a:lnTo>
                <a:lnTo>
                  <a:pt x="1256166" y="502818"/>
                </a:lnTo>
                <a:lnTo>
                  <a:pt x="1245407" y="459568"/>
                </a:lnTo>
                <a:lnTo>
                  <a:pt x="1231573" y="417012"/>
                </a:lnTo>
                <a:lnTo>
                  <a:pt x="1214665" y="375325"/>
                </a:lnTo>
                <a:lnTo>
                  <a:pt x="1194683" y="334679"/>
                </a:lnTo>
                <a:lnTo>
                  <a:pt x="1171626" y="295249"/>
                </a:lnTo>
                <a:lnTo>
                  <a:pt x="1145496" y="257208"/>
                </a:lnTo>
                <a:lnTo>
                  <a:pt x="1116291" y="220729"/>
                </a:lnTo>
                <a:lnTo>
                  <a:pt x="1084012" y="185988"/>
                </a:lnTo>
                <a:lnTo>
                  <a:pt x="1049270" y="153709"/>
                </a:lnTo>
                <a:lnTo>
                  <a:pt x="1012792" y="124504"/>
                </a:lnTo>
                <a:lnTo>
                  <a:pt x="974751" y="98373"/>
                </a:lnTo>
                <a:lnTo>
                  <a:pt x="935321" y="75317"/>
                </a:lnTo>
                <a:lnTo>
                  <a:pt x="894675" y="55335"/>
                </a:lnTo>
                <a:lnTo>
                  <a:pt x="852988" y="38427"/>
                </a:lnTo>
                <a:lnTo>
                  <a:pt x="810432" y="24593"/>
                </a:lnTo>
                <a:lnTo>
                  <a:pt x="767182" y="13833"/>
                </a:lnTo>
                <a:lnTo>
                  <a:pt x="723410" y="6148"/>
                </a:lnTo>
                <a:lnTo>
                  <a:pt x="679292" y="1537"/>
                </a:lnTo>
                <a:lnTo>
                  <a:pt x="63500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05400" y="4521200"/>
            <a:ext cx="1270000" cy="1270000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1084012" y="185987"/>
                </a:moveTo>
                <a:lnTo>
                  <a:pt x="1116291" y="220729"/>
                </a:lnTo>
                <a:lnTo>
                  <a:pt x="1145496" y="257207"/>
                </a:lnTo>
                <a:lnTo>
                  <a:pt x="1171626" y="295248"/>
                </a:lnTo>
                <a:lnTo>
                  <a:pt x="1194683" y="334678"/>
                </a:lnTo>
                <a:lnTo>
                  <a:pt x="1214665" y="375324"/>
                </a:lnTo>
                <a:lnTo>
                  <a:pt x="1231573" y="417012"/>
                </a:lnTo>
                <a:lnTo>
                  <a:pt x="1245407" y="459567"/>
                </a:lnTo>
                <a:lnTo>
                  <a:pt x="1256166" y="502818"/>
                </a:lnTo>
                <a:lnTo>
                  <a:pt x="1263852" y="546589"/>
                </a:lnTo>
                <a:lnTo>
                  <a:pt x="1268463" y="590707"/>
                </a:lnTo>
                <a:lnTo>
                  <a:pt x="1270000" y="634999"/>
                </a:lnTo>
                <a:lnTo>
                  <a:pt x="1268463" y="679292"/>
                </a:lnTo>
                <a:lnTo>
                  <a:pt x="1263852" y="723410"/>
                </a:lnTo>
                <a:lnTo>
                  <a:pt x="1256166" y="767181"/>
                </a:lnTo>
                <a:lnTo>
                  <a:pt x="1245407" y="810432"/>
                </a:lnTo>
                <a:lnTo>
                  <a:pt x="1231573" y="852987"/>
                </a:lnTo>
                <a:lnTo>
                  <a:pt x="1214665" y="894675"/>
                </a:lnTo>
                <a:lnTo>
                  <a:pt x="1194683" y="935321"/>
                </a:lnTo>
                <a:lnTo>
                  <a:pt x="1171626" y="974751"/>
                </a:lnTo>
                <a:lnTo>
                  <a:pt x="1145496" y="1012792"/>
                </a:lnTo>
                <a:lnTo>
                  <a:pt x="1116291" y="1049270"/>
                </a:lnTo>
                <a:lnTo>
                  <a:pt x="1084012" y="1084012"/>
                </a:lnTo>
                <a:lnTo>
                  <a:pt x="1049270" y="1116291"/>
                </a:lnTo>
                <a:lnTo>
                  <a:pt x="1012792" y="1145496"/>
                </a:lnTo>
                <a:lnTo>
                  <a:pt x="974751" y="1171626"/>
                </a:lnTo>
                <a:lnTo>
                  <a:pt x="935321" y="1194683"/>
                </a:lnTo>
                <a:lnTo>
                  <a:pt x="894675" y="1214665"/>
                </a:lnTo>
                <a:lnTo>
                  <a:pt x="852987" y="1231573"/>
                </a:lnTo>
                <a:lnTo>
                  <a:pt x="810432" y="1245407"/>
                </a:lnTo>
                <a:lnTo>
                  <a:pt x="767181" y="1256166"/>
                </a:lnTo>
                <a:lnTo>
                  <a:pt x="723410" y="1263852"/>
                </a:lnTo>
                <a:lnTo>
                  <a:pt x="679292" y="1268463"/>
                </a:lnTo>
                <a:lnTo>
                  <a:pt x="635000" y="1270000"/>
                </a:lnTo>
                <a:lnTo>
                  <a:pt x="590707" y="1268463"/>
                </a:lnTo>
                <a:lnTo>
                  <a:pt x="546589" y="1263852"/>
                </a:lnTo>
                <a:lnTo>
                  <a:pt x="502818" y="1256166"/>
                </a:lnTo>
                <a:lnTo>
                  <a:pt x="459567" y="1245407"/>
                </a:lnTo>
                <a:lnTo>
                  <a:pt x="417012" y="1231573"/>
                </a:lnTo>
                <a:lnTo>
                  <a:pt x="375324" y="1214665"/>
                </a:lnTo>
                <a:lnTo>
                  <a:pt x="334678" y="1194683"/>
                </a:lnTo>
                <a:lnTo>
                  <a:pt x="295248" y="1171626"/>
                </a:lnTo>
                <a:lnTo>
                  <a:pt x="257207" y="1145496"/>
                </a:lnTo>
                <a:lnTo>
                  <a:pt x="220729" y="1116291"/>
                </a:lnTo>
                <a:lnTo>
                  <a:pt x="185987" y="1084012"/>
                </a:lnTo>
                <a:lnTo>
                  <a:pt x="153708" y="1049270"/>
                </a:lnTo>
                <a:lnTo>
                  <a:pt x="124503" y="1012792"/>
                </a:lnTo>
                <a:lnTo>
                  <a:pt x="98373" y="974751"/>
                </a:lnTo>
                <a:lnTo>
                  <a:pt x="75317" y="935321"/>
                </a:lnTo>
                <a:lnTo>
                  <a:pt x="55335" y="894675"/>
                </a:lnTo>
                <a:lnTo>
                  <a:pt x="38427" y="852987"/>
                </a:lnTo>
                <a:lnTo>
                  <a:pt x="24593" y="810432"/>
                </a:lnTo>
                <a:lnTo>
                  <a:pt x="13833" y="767181"/>
                </a:lnTo>
                <a:lnTo>
                  <a:pt x="6148" y="723410"/>
                </a:lnTo>
                <a:lnTo>
                  <a:pt x="1537" y="679292"/>
                </a:lnTo>
                <a:lnTo>
                  <a:pt x="0" y="635000"/>
                </a:lnTo>
                <a:lnTo>
                  <a:pt x="1537" y="590707"/>
                </a:lnTo>
                <a:lnTo>
                  <a:pt x="6148" y="546589"/>
                </a:lnTo>
                <a:lnTo>
                  <a:pt x="13833" y="502818"/>
                </a:lnTo>
                <a:lnTo>
                  <a:pt x="24593" y="459567"/>
                </a:lnTo>
                <a:lnTo>
                  <a:pt x="38427" y="417012"/>
                </a:lnTo>
                <a:lnTo>
                  <a:pt x="55335" y="375324"/>
                </a:lnTo>
                <a:lnTo>
                  <a:pt x="75317" y="334678"/>
                </a:lnTo>
                <a:lnTo>
                  <a:pt x="98373" y="295248"/>
                </a:lnTo>
                <a:lnTo>
                  <a:pt x="124503" y="257207"/>
                </a:lnTo>
                <a:lnTo>
                  <a:pt x="153708" y="220729"/>
                </a:lnTo>
                <a:lnTo>
                  <a:pt x="185987" y="185987"/>
                </a:lnTo>
                <a:lnTo>
                  <a:pt x="220729" y="153708"/>
                </a:lnTo>
                <a:lnTo>
                  <a:pt x="257207" y="124503"/>
                </a:lnTo>
                <a:lnTo>
                  <a:pt x="295248" y="98373"/>
                </a:lnTo>
                <a:lnTo>
                  <a:pt x="334678" y="75317"/>
                </a:lnTo>
                <a:lnTo>
                  <a:pt x="375324" y="55335"/>
                </a:lnTo>
                <a:lnTo>
                  <a:pt x="417012" y="38427"/>
                </a:lnTo>
                <a:lnTo>
                  <a:pt x="459567" y="24593"/>
                </a:lnTo>
                <a:lnTo>
                  <a:pt x="502818" y="13833"/>
                </a:lnTo>
                <a:lnTo>
                  <a:pt x="546589" y="6148"/>
                </a:lnTo>
                <a:lnTo>
                  <a:pt x="590707" y="1537"/>
                </a:lnTo>
                <a:lnTo>
                  <a:pt x="634999" y="0"/>
                </a:lnTo>
                <a:lnTo>
                  <a:pt x="679292" y="1537"/>
                </a:lnTo>
                <a:lnTo>
                  <a:pt x="723410" y="6148"/>
                </a:lnTo>
                <a:lnTo>
                  <a:pt x="767181" y="13833"/>
                </a:lnTo>
                <a:lnTo>
                  <a:pt x="810432" y="24593"/>
                </a:lnTo>
                <a:lnTo>
                  <a:pt x="852987" y="38427"/>
                </a:lnTo>
                <a:lnTo>
                  <a:pt x="894675" y="55335"/>
                </a:lnTo>
                <a:lnTo>
                  <a:pt x="935321" y="75317"/>
                </a:lnTo>
                <a:lnTo>
                  <a:pt x="974751" y="98373"/>
                </a:lnTo>
                <a:lnTo>
                  <a:pt x="1012792" y="124503"/>
                </a:lnTo>
                <a:lnTo>
                  <a:pt x="1049270" y="153708"/>
                </a:lnTo>
                <a:lnTo>
                  <a:pt x="1084012" y="18598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05271" y="6608329"/>
            <a:ext cx="1270000" cy="1270000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635000" y="0"/>
                </a:moveTo>
                <a:lnTo>
                  <a:pt x="590708" y="1537"/>
                </a:lnTo>
                <a:lnTo>
                  <a:pt x="546589" y="6148"/>
                </a:lnTo>
                <a:lnTo>
                  <a:pt x="502818" y="13833"/>
                </a:lnTo>
                <a:lnTo>
                  <a:pt x="459568" y="24593"/>
                </a:lnTo>
                <a:lnTo>
                  <a:pt x="417012" y="38427"/>
                </a:lnTo>
                <a:lnTo>
                  <a:pt x="375324" y="55334"/>
                </a:lnTo>
                <a:lnTo>
                  <a:pt x="334679" y="75317"/>
                </a:lnTo>
                <a:lnTo>
                  <a:pt x="295248" y="98373"/>
                </a:lnTo>
                <a:lnTo>
                  <a:pt x="257207" y="124503"/>
                </a:lnTo>
                <a:lnTo>
                  <a:pt x="220729" y="153708"/>
                </a:lnTo>
                <a:lnTo>
                  <a:pt x="185987" y="185987"/>
                </a:lnTo>
                <a:lnTo>
                  <a:pt x="153708" y="220728"/>
                </a:lnTo>
                <a:lnTo>
                  <a:pt x="124503" y="257207"/>
                </a:lnTo>
                <a:lnTo>
                  <a:pt x="98373" y="295248"/>
                </a:lnTo>
                <a:lnTo>
                  <a:pt x="75317" y="334678"/>
                </a:lnTo>
                <a:lnTo>
                  <a:pt x="55334" y="375324"/>
                </a:lnTo>
                <a:lnTo>
                  <a:pt x="38427" y="417011"/>
                </a:lnTo>
                <a:lnTo>
                  <a:pt x="24593" y="459567"/>
                </a:lnTo>
                <a:lnTo>
                  <a:pt x="13833" y="502818"/>
                </a:lnTo>
                <a:lnTo>
                  <a:pt x="6148" y="546589"/>
                </a:lnTo>
                <a:lnTo>
                  <a:pt x="1537" y="590707"/>
                </a:lnTo>
                <a:lnTo>
                  <a:pt x="0" y="635000"/>
                </a:lnTo>
                <a:lnTo>
                  <a:pt x="1537" y="679292"/>
                </a:lnTo>
                <a:lnTo>
                  <a:pt x="6148" y="723410"/>
                </a:lnTo>
                <a:lnTo>
                  <a:pt x="13833" y="767181"/>
                </a:lnTo>
                <a:lnTo>
                  <a:pt x="24593" y="810432"/>
                </a:lnTo>
                <a:lnTo>
                  <a:pt x="38427" y="852988"/>
                </a:lnTo>
                <a:lnTo>
                  <a:pt x="55334" y="894675"/>
                </a:lnTo>
                <a:lnTo>
                  <a:pt x="75317" y="935321"/>
                </a:lnTo>
                <a:lnTo>
                  <a:pt x="98373" y="974751"/>
                </a:lnTo>
                <a:lnTo>
                  <a:pt x="124503" y="1012792"/>
                </a:lnTo>
                <a:lnTo>
                  <a:pt x="153708" y="1049271"/>
                </a:lnTo>
                <a:lnTo>
                  <a:pt x="185987" y="1084012"/>
                </a:lnTo>
                <a:lnTo>
                  <a:pt x="220729" y="1116291"/>
                </a:lnTo>
                <a:lnTo>
                  <a:pt x="257207" y="1145496"/>
                </a:lnTo>
                <a:lnTo>
                  <a:pt x="295248" y="1171626"/>
                </a:lnTo>
                <a:lnTo>
                  <a:pt x="334679" y="1194682"/>
                </a:lnTo>
                <a:lnTo>
                  <a:pt x="375324" y="1214665"/>
                </a:lnTo>
                <a:lnTo>
                  <a:pt x="417012" y="1231572"/>
                </a:lnTo>
                <a:lnTo>
                  <a:pt x="459568" y="1245406"/>
                </a:lnTo>
                <a:lnTo>
                  <a:pt x="502818" y="1256166"/>
                </a:lnTo>
                <a:lnTo>
                  <a:pt x="546589" y="1263851"/>
                </a:lnTo>
                <a:lnTo>
                  <a:pt x="590708" y="1268462"/>
                </a:lnTo>
                <a:lnTo>
                  <a:pt x="635000" y="1269999"/>
                </a:lnTo>
                <a:lnTo>
                  <a:pt x="679292" y="1268462"/>
                </a:lnTo>
                <a:lnTo>
                  <a:pt x="723411" y="1263851"/>
                </a:lnTo>
                <a:lnTo>
                  <a:pt x="767182" y="1256166"/>
                </a:lnTo>
                <a:lnTo>
                  <a:pt x="810432" y="1245406"/>
                </a:lnTo>
                <a:lnTo>
                  <a:pt x="852988" y="1231572"/>
                </a:lnTo>
                <a:lnTo>
                  <a:pt x="894675" y="1214665"/>
                </a:lnTo>
                <a:lnTo>
                  <a:pt x="935321" y="1194682"/>
                </a:lnTo>
                <a:lnTo>
                  <a:pt x="974751" y="1171626"/>
                </a:lnTo>
                <a:lnTo>
                  <a:pt x="1012792" y="1145496"/>
                </a:lnTo>
                <a:lnTo>
                  <a:pt x="1049271" y="1116291"/>
                </a:lnTo>
                <a:lnTo>
                  <a:pt x="1084012" y="1084012"/>
                </a:lnTo>
                <a:lnTo>
                  <a:pt x="1116291" y="1049271"/>
                </a:lnTo>
                <a:lnTo>
                  <a:pt x="1145496" y="1012792"/>
                </a:lnTo>
                <a:lnTo>
                  <a:pt x="1171626" y="974751"/>
                </a:lnTo>
                <a:lnTo>
                  <a:pt x="1194682" y="935321"/>
                </a:lnTo>
                <a:lnTo>
                  <a:pt x="1214665" y="894675"/>
                </a:lnTo>
                <a:lnTo>
                  <a:pt x="1231572" y="852988"/>
                </a:lnTo>
                <a:lnTo>
                  <a:pt x="1245406" y="810432"/>
                </a:lnTo>
                <a:lnTo>
                  <a:pt x="1256166" y="767181"/>
                </a:lnTo>
                <a:lnTo>
                  <a:pt x="1263851" y="723410"/>
                </a:lnTo>
                <a:lnTo>
                  <a:pt x="1268462" y="679292"/>
                </a:lnTo>
                <a:lnTo>
                  <a:pt x="1270000" y="634999"/>
                </a:lnTo>
                <a:lnTo>
                  <a:pt x="1268462" y="590707"/>
                </a:lnTo>
                <a:lnTo>
                  <a:pt x="1263851" y="546589"/>
                </a:lnTo>
                <a:lnTo>
                  <a:pt x="1256166" y="502818"/>
                </a:lnTo>
                <a:lnTo>
                  <a:pt x="1245406" y="459567"/>
                </a:lnTo>
                <a:lnTo>
                  <a:pt x="1231572" y="417011"/>
                </a:lnTo>
                <a:lnTo>
                  <a:pt x="1214665" y="375324"/>
                </a:lnTo>
                <a:lnTo>
                  <a:pt x="1194682" y="334678"/>
                </a:lnTo>
                <a:lnTo>
                  <a:pt x="1171626" y="295248"/>
                </a:lnTo>
                <a:lnTo>
                  <a:pt x="1145496" y="257207"/>
                </a:lnTo>
                <a:lnTo>
                  <a:pt x="1116291" y="220728"/>
                </a:lnTo>
                <a:lnTo>
                  <a:pt x="1084012" y="185987"/>
                </a:lnTo>
                <a:lnTo>
                  <a:pt x="1049271" y="153708"/>
                </a:lnTo>
                <a:lnTo>
                  <a:pt x="1012792" y="124503"/>
                </a:lnTo>
                <a:lnTo>
                  <a:pt x="974751" y="98373"/>
                </a:lnTo>
                <a:lnTo>
                  <a:pt x="935321" y="75317"/>
                </a:lnTo>
                <a:lnTo>
                  <a:pt x="894675" y="55334"/>
                </a:lnTo>
                <a:lnTo>
                  <a:pt x="852988" y="38427"/>
                </a:lnTo>
                <a:lnTo>
                  <a:pt x="810432" y="24593"/>
                </a:lnTo>
                <a:lnTo>
                  <a:pt x="767182" y="13833"/>
                </a:lnTo>
                <a:lnTo>
                  <a:pt x="723411" y="6148"/>
                </a:lnTo>
                <a:lnTo>
                  <a:pt x="679292" y="1537"/>
                </a:lnTo>
                <a:lnTo>
                  <a:pt x="63500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05272" y="6608329"/>
            <a:ext cx="1270000" cy="1270000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1084012" y="185987"/>
                </a:moveTo>
                <a:lnTo>
                  <a:pt x="1116291" y="220729"/>
                </a:lnTo>
                <a:lnTo>
                  <a:pt x="1145496" y="257207"/>
                </a:lnTo>
                <a:lnTo>
                  <a:pt x="1171626" y="295248"/>
                </a:lnTo>
                <a:lnTo>
                  <a:pt x="1194683" y="334678"/>
                </a:lnTo>
                <a:lnTo>
                  <a:pt x="1214665" y="375324"/>
                </a:lnTo>
                <a:lnTo>
                  <a:pt x="1231573" y="417012"/>
                </a:lnTo>
                <a:lnTo>
                  <a:pt x="1245407" y="459567"/>
                </a:lnTo>
                <a:lnTo>
                  <a:pt x="1256166" y="502818"/>
                </a:lnTo>
                <a:lnTo>
                  <a:pt x="1263852" y="546589"/>
                </a:lnTo>
                <a:lnTo>
                  <a:pt x="1268463" y="590707"/>
                </a:lnTo>
                <a:lnTo>
                  <a:pt x="1270000" y="634999"/>
                </a:lnTo>
                <a:lnTo>
                  <a:pt x="1268463" y="679292"/>
                </a:lnTo>
                <a:lnTo>
                  <a:pt x="1263852" y="723410"/>
                </a:lnTo>
                <a:lnTo>
                  <a:pt x="1256166" y="767181"/>
                </a:lnTo>
                <a:lnTo>
                  <a:pt x="1245407" y="810432"/>
                </a:lnTo>
                <a:lnTo>
                  <a:pt x="1231573" y="852987"/>
                </a:lnTo>
                <a:lnTo>
                  <a:pt x="1214665" y="894675"/>
                </a:lnTo>
                <a:lnTo>
                  <a:pt x="1194683" y="935321"/>
                </a:lnTo>
                <a:lnTo>
                  <a:pt x="1171626" y="974751"/>
                </a:lnTo>
                <a:lnTo>
                  <a:pt x="1145496" y="1012792"/>
                </a:lnTo>
                <a:lnTo>
                  <a:pt x="1116291" y="1049270"/>
                </a:lnTo>
                <a:lnTo>
                  <a:pt x="1084012" y="1084012"/>
                </a:lnTo>
                <a:lnTo>
                  <a:pt x="1049270" y="1116291"/>
                </a:lnTo>
                <a:lnTo>
                  <a:pt x="1012792" y="1145496"/>
                </a:lnTo>
                <a:lnTo>
                  <a:pt x="974751" y="1171626"/>
                </a:lnTo>
                <a:lnTo>
                  <a:pt x="935321" y="1194683"/>
                </a:lnTo>
                <a:lnTo>
                  <a:pt x="894675" y="1214665"/>
                </a:lnTo>
                <a:lnTo>
                  <a:pt x="852987" y="1231573"/>
                </a:lnTo>
                <a:lnTo>
                  <a:pt x="810432" y="1245407"/>
                </a:lnTo>
                <a:lnTo>
                  <a:pt x="767181" y="1256166"/>
                </a:lnTo>
                <a:lnTo>
                  <a:pt x="723410" y="1263852"/>
                </a:lnTo>
                <a:lnTo>
                  <a:pt x="679292" y="1268463"/>
                </a:lnTo>
                <a:lnTo>
                  <a:pt x="635000" y="1270000"/>
                </a:lnTo>
                <a:lnTo>
                  <a:pt x="590707" y="1268463"/>
                </a:lnTo>
                <a:lnTo>
                  <a:pt x="546589" y="1263852"/>
                </a:lnTo>
                <a:lnTo>
                  <a:pt x="502818" y="1256166"/>
                </a:lnTo>
                <a:lnTo>
                  <a:pt x="459567" y="1245407"/>
                </a:lnTo>
                <a:lnTo>
                  <a:pt x="417012" y="1231573"/>
                </a:lnTo>
                <a:lnTo>
                  <a:pt x="375324" y="1214665"/>
                </a:lnTo>
                <a:lnTo>
                  <a:pt x="334678" y="1194683"/>
                </a:lnTo>
                <a:lnTo>
                  <a:pt x="295248" y="1171626"/>
                </a:lnTo>
                <a:lnTo>
                  <a:pt x="257207" y="1145496"/>
                </a:lnTo>
                <a:lnTo>
                  <a:pt x="220729" y="1116291"/>
                </a:lnTo>
                <a:lnTo>
                  <a:pt x="185987" y="1084012"/>
                </a:lnTo>
                <a:lnTo>
                  <a:pt x="153708" y="1049270"/>
                </a:lnTo>
                <a:lnTo>
                  <a:pt x="124503" y="1012792"/>
                </a:lnTo>
                <a:lnTo>
                  <a:pt x="98373" y="974751"/>
                </a:lnTo>
                <a:lnTo>
                  <a:pt x="75317" y="935321"/>
                </a:lnTo>
                <a:lnTo>
                  <a:pt x="55335" y="894675"/>
                </a:lnTo>
                <a:lnTo>
                  <a:pt x="38427" y="852987"/>
                </a:lnTo>
                <a:lnTo>
                  <a:pt x="24593" y="810432"/>
                </a:lnTo>
                <a:lnTo>
                  <a:pt x="13833" y="767181"/>
                </a:lnTo>
                <a:lnTo>
                  <a:pt x="6148" y="723410"/>
                </a:lnTo>
                <a:lnTo>
                  <a:pt x="1537" y="679292"/>
                </a:lnTo>
                <a:lnTo>
                  <a:pt x="0" y="635000"/>
                </a:lnTo>
                <a:lnTo>
                  <a:pt x="1537" y="590707"/>
                </a:lnTo>
                <a:lnTo>
                  <a:pt x="6148" y="546589"/>
                </a:lnTo>
                <a:lnTo>
                  <a:pt x="13833" y="502818"/>
                </a:lnTo>
                <a:lnTo>
                  <a:pt x="24593" y="459567"/>
                </a:lnTo>
                <a:lnTo>
                  <a:pt x="38427" y="417012"/>
                </a:lnTo>
                <a:lnTo>
                  <a:pt x="55335" y="375324"/>
                </a:lnTo>
                <a:lnTo>
                  <a:pt x="75317" y="334678"/>
                </a:lnTo>
                <a:lnTo>
                  <a:pt x="98373" y="295248"/>
                </a:lnTo>
                <a:lnTo>
                  <a:pt x="124503" y="257207"/>
                </a:lnTo>
                <a:lnTo>
                  <a:pt x="153708" y="220729"/>
                </a:lnTo>
                <a:lnTo>
                  <a:pt x="185987" y="185987"/>
                </a:lnTo>
                <a:lnTo>
                  <a:pt x="220729" y="153708"/>
                </a:lnTo>
                <a:lnTo>
                  <a:pt x="257207" y="124503"/>
                </a:lnTo>
                <a:lnTo>
                  <a:pt x="295248" y="98373"/>
                </a:lnTo>
                <a:lnTo>
                  <a:pt x="334678" y="75317"/>
                </a:lnTo>
                <a:lnTo>
                  <a:pt x="375324" y="55335"/>
                </a:lnTo>
                <a:lnTo>
                  <a:pt x="417012" y="38427"/>
                </a:lnTo>
                <a:lnTo>
                  <a:pt x="459567" y="24593"/>
                </a:lnTo>
                <a:lnTo>
                  <a:pt x="502818" y="13833"/>
                </a:lnTo>
                <a:lnTo>
                  <a:pt x="546589" y="6148"/>
                </a:lnTo>
                <a:lnTo>
                  <a:pt x="590707" y="1537"/>
                </a:lnTo>
                <a:lnTo>
                  <a:pt x="634999" y="0"/>
                </a:lnTo>
                <a:lnTo>
                  <a:pt x="679292" y="1537"/>
                </a:lnTo>
                <a:lnTo>
                  <a:pt x="723410" y="6148"/>
                </a:lnTo>
                <a:lnTo>
                  <a:pt x="767181" y="13833"/>
                </a:lnTo>
                <a:lnTo>
                  <a:pt x="810432" y="24593"/>
                </a:lnTo>
                <a:lnTo>
                  <a:pt x="852987" y="38427"/>
                </a:lnTo>
                <a:lnTo>
                  <a:pt x="894675" y="55335"/>
                </a:lnTo>
                <a:lnTo>
                  <a:pt x="935321" y="75317"/>
                </a:lnTo>
                <a:lnTo>
                  <a:pt x="974751" y="98373"/>
                </a:lnTo>
                <a:lnTo>
                  <a:pt x="1012792" y="124503"/>
                </a:lnTo>
                <a:lnTo>
                  <a:pt x="1049270" y="153708"/>
                </a:lnTo>
                <a:lnTo>
                  <a:pt x="1084012" y="18598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05271" y="2616199"/>
            <a:ext cx="1270000" cy="1270000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635000" y="0"/>
                </a:moveTo>
                <a:lnTo>
                  <a:pt x="590708" y="1537"/>
                </a:lnTo>
                <a:lnTo>
                  <a:pt x="546589" y="6148"/>
                </a:lnTo>
                <a:lnTo>
                  <a:pt x="502818" y="13833"/>
                </a:lnTo>
                <a:lnTo>
                  <a:pt x="459568" y="24593"/>
                </a:lnTo>
                <a:lnTo>
                  <a:pt x="417012" y="38427"/>
                </a:lnTo>
                <a:lnTo>
                  <a:pt x="375324" y="55335"/>
                </a:lnTo>
                <a:lnTo>
                  <a:pt x="334679" y="75317"/>
                </a:lnTo>
                <a:lnTo>
                  <a:pt x="295248" y="98373"/>
                </a:lnTo>
                <a:lnTo>
                  <a:pt x="257207" y="124504"/>
                </a:lnTo>
                <a:lnTo>
                  <a:pt x="220729" y="153709"/>
                </a:lnTo>
                <a:lnTo>
                  <a:pt x="185987" y="185988"/>
                </a:lnTo>
                <a:lnTo>
                  <a:pt x="153708" y="220729"/>
                </a:lnTo>
                <a:lnTo>
                  <a:pt x="124503" y="257208"/>
                </a:lnTo>
                <a:lnTo>
                  <a:pt x="98373" y="295249"/>
                </a:lnTo>
                <a:lnTo>
                  <a:pt x="75317" y="334679"/>
                </a:lnTo>
                <a:lnTo>
                  <a:pt x="55334" y="375325"/>
                </a:lnTo>
                <a:lnTo>
                  <a:pt x="38427" y="417012"/>
                </a:lnTo>
                <a:lnTo>
                  <a:pt x="24593" y="459568"/>
                </a:lnTo>
                <a:lnTo>
                  <a:pt x="13833" y="502818"/>
                </a:lnTo>
                <a:lnTo>
                  <a:pt x="6148" y="546589"/>
                </a:lnTo>
                <a:lnTo>
                  <a:pt x="1537" y="590708"/>
                </a:lnTo>
                <a:lnTo>
                  <a:pt x="0" y="635000"/>
                </a:lnTo>
                <a:lnTo>
                  <a:pt x="1537" y="679292"/>
                </a:lnTo>
                <a:lnTo>
                  <a:pt x="6148" y="723410"/>
                </a:lnTo>
                <a:lnTo>
                  <a:pt x="13833" y="767182"/>
                </a:lnTo>
                <a:lnTo>
                  <a:pt x="24593" y="810432"/>
                </a:lnTo>
                <a:lnTo>
                  <a:pt x="38427" y="852988"/>
                </a:lnTo>
                <a:lnTo>
                  <a:pt x="55334" y="894675"/>
                </a:lnTo>
                <a:lnTo>
                  <a:pt x="75317" y="935321"/>
                </a:lnTo>
                <a:lnTo>
                  <a:pt x="98373" y="974751"/>
                </a:lnTo>
                <a:lnTo>
                  <a:pt x="124503" y="1012792"/>
                </a:lnTo>
                <a:lnTo>
                  <a:pt x="153708" y="1049270"/>
                </a:lnTo>
                <a:lnTo>
                  <a:pt x="185987" y="1084012"/>
                </a:lnTo>
                <a:lnTo>
                  <a:pt x="220729" y="1116291"/>
                </a:lnTo>
                <a:lnTo>
                  <a:pt x="257207" y="1145496"/>
                </a:lnTo>
                <a:lnTo>
                  <a:pt x="295248" y="1171626"/>
                </a:lnTo>
                <a:lnTo>
                  <a:pt x="334679" y="1194683"/>
                </a:lnTo>
                <a:lnTo>
                  <a:pt x="375324" y="1214665"/>
                </a:lnTo>
                <a:lnTo>
                  <a:pt x="417012" y="1231573"/>
                </a:lnTo>
                <a:lnTo>
                  <a:pt x="459568" y="1245407"/>
                </a:lnTo>
                <a:lnTo>
                  <a:pt x="502818" y="1256166"/>
                </a:lnTo>
                <a:lnTo>
                  <a:pt x="546589" y="1263852"/>
                </a:lnTo>
                <a:lnTo>
                  <a:pt x="590708" y="1268463"/>
                </a:lnTo>
                <a:lnTo>
                  <a:pt x="635000" y="1270000"/>
                </a:lnTo>
                <a:lnTo>
                  <a:pt x="679292" y="1268463"/>
                </a:lnTo>
                <a:lnTo>
                  <a:pt x="723411" y="1263852"/>
                </a:lnTo>
                <a:lnTo>
                  <a:pt x="767182" y="1256166"/>
                </a:lnTo>
                <a:lnTo>
                  <a:pt x="810432" y="1245407"/>
                </a:lnTo>
                <a:lnTo>
                  <a:pt x="852988" y="1231573"/>
                </a:lnTo>
                <a:lnTo>
                  <a:pt x="894675" y="1214665"/>
                </a:lnTo>
                <a:lnTo>
                  <a:pt x="935321" y="1194683"/>
                </a:lnTo>
                <a:lnTo>
                  <a:pt x="974751" y="1171626"/>
                </a:lnTo>
                <a:lnTo>
                  <a:pt x="1012792" y="1145496"/>
                </a:lnTo>
                <a:lnTo>
                  <a:pt x="1049271" y="1116291"/>
                </a:lnTo>
                <a:lnTo>
                  <a:pt x="1084012" y="1084012"/>
                </a:lnTo>
                <a:lnTo>
                  <a:pt x="1116291" y="1049270"/>
                </a:lnTo>
                <a:lnTo>
                  <a:pt x="1145496" y="1012792"/>
                </a:lnTo>
                <a:lnTo>
                  <a:pt x="1171626" y="974751"/>
                </a:lnTo>
                <a:lnTo>
                  <a:pt x="1194682" y="935321"/>
                </a:lnTo>
                <a:lnTo>
                  <a:pt x="1214665" y="894675"/>
                </a:lnTo>
                <a:lnTo>
                  <a:pt x="1231572" y="852988"/>
                </a:lnTo>
                <a:lnTo>
                  <a:pt x="1245406" y="810432"/>
                </a:lnTo>
                <a:lnTo>
                  <a:pt x="1256166" y="767182"/>
                </a:lnTo>
                <a:lnTo>
                  <a:pt x="1263851" y="723410"/>
                </a:lnTo>
                <a:lnTo>
                  <a:pt x="1268462" y="679292"/>
                </a:lnTo>
                <a:lnTo>
                  <a:pt x="1270000" y="635000"/>
                </a:lnTo>
                <a:lnTo>
                  <a:pt x="1268462" y="590708"/>
                </a:lnTo>
                <a:lnTo>
                  <a:pt x="1263851" y="546589"/>
                </a:lnTo>
                <a:lnTo>
                  <a:pt x="1256166" y="502818"/>
                </a:lnTo>
                <a:lnTo>
                  <a:pt x="1245406" y="459568"/>
                </a:lnTo>
                <a:lnTo>
                  <a:pt x="1231572" y="417012"/>
                </a:lnTo>
                <a:lnTo>
                  <a:pt x="1214665" y="375325"/>
                </a:lnTo>
                <a:lnTo>
                  <a:pt x="1194682" y="334679"/>
                </a:lnTo>
                <a:lnTo>
                  <a:pt x="1171626" y="295249"/>
                </a:lnTo>
                <a:lnTo>
                  <a:pt x="1145496" y="257208"/>
                </a:lnTo>
                <a:lnTo>
                  <a:pt x="1116291" y="220729"/>
                </a:lnTo>
                <a:lnTo>
                  <a:pt x="1084012" y="185988"/>
                </a:lnTo>
                <a:lnTo>
                  <a:pt x="1049271" y="153709"/>
                </a:lnTo>
                <a:lnTo>
                  <a:pt x="1012792" y="124504"/>
                </a:lnTo>
                <a:lnTo>
                  <a:pt x="974751" y="98373"/>
                </a:lnTo>
                <a:lnTo>
                  <a:pt x="935321" y="75317"/>
                </a:lnTo>
                <a:lnTo>
                  <a:pt x="894675" y="55335"/>
                </a:lnTo>
                <a:lnTo>
                  <a:pt x="852988" y="38427"/>
                </a:lnTo>
                <a:lnTo>
                  <a:pt x="810432" y="24593"/>
                </a:lnTo>
                <a:lnTo>
                  <a:pt x="767182" y="13833"/>
                </a:lnTo>
                <a:lnTo>
                  <a:pt x="723411" y="6148"/>
                </a:lnTo>
                <a:lnTo>
                  <a:pt x="679292" y="1537"/>
                </a:lnTo>
                <a:lnTo>
                  <a:pt x="63500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05272" y="2616200"/>
            <a:ext cx="1270000" cy="1270000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1084012" y="185987"/>
                </a:moveTo>
                <a:lnTo>
                  <a:pt x="1116291" y="220729"/>
                </a:lnTo>
                <a:lnTo>
                  <a:pt x="1145496" y="257207"/>
                </a:lnTo>
                <a:lnTo>
                  <a:pt x="1171626" y="295248"/>
                </a:lnTo>
                <a:lnTo>
                  <a:pt x="1194683" y="334678"/>
                </a:lnTo>
                <a:lnTo>
                  <a:pt x="1214665" y="375324"/>
                </a:lnTo>
                <a:lnTo>
                  <a:pt x="1231573" y="417012"/>
                </a:lnTo>
                <a:lnTo>
                  <a:pt x="1245407" y="459567"/>
                </a:lnTo>
                <a:lnTo>
                  <a:pt x="1256166" y="502818"/>
                </a:lnTo>
                <a:lnTo>
                  <a:pt x="1263852" y="546589"/>
                </a:lnTo>
                <a:lnTo>
                  <a:pt x="1268463" y="590707"/>
                </a:lnTo>
                <a:lnTo>
                  <a:pt x="1270000" y="634999"/>
                </a:lnTo>
                <a:lnTo>
                  <a:pt x="1268463" y="679292"/>
                </a:lnTo>
                <a:lnTo>
                  <a:pt x="1263852" y="723410"/>
                </a:lnTo>
                <a:lnTo>
                  <a:pt x="1256166" y="767181"/>
                </a:lnTo>
                <a:lnTo>
                  <a:pt x="1245407" y="810432"/>
                </a:lnTo>
                <a:lnTo>
                  <a:pt x="1231573" y="852987"/>
                </a:lnTo>
                <a:lnTo>
                  <a:pt x="1214665" y="894675"/>
                </a:lnTo>
                <a:lnTo>
                  <a:pt x="1194683" y="935321"/>
                </a:lnTo>
                <a:lnTo>
                  <a:pt x="1171626" y="974751"/>
                </a:lnTo>
                <a:lnTo>
                  <a:pt x="1145496" y="1012792"/>
                </a:lnTo>
                <a:lnTo>
                  <a:pt x="1116291" y="1049270"/>
                </a:lnTo>
                <a:lnTo>
                  <a:pt x="1084012" y="1084012"/>
                </a:lnTo>
                <a:lnTo>
                  <a:pt x="1049270" y="1116291"/>
                </a:lnTo>
                <a:lnTo>
                  <a:pt x="1012792" y="1145496"/>
                </a:lnTo>
                <a:lnTo>
                  <a:pt x="974751" y="1171626"/>
                </a:lnTo>
                <a:lnTo>
                  <a:pt x="935321" y="1194683"/>
                </a:lnTo>
                <a:lnTo>
                  <a:pt x="894675" y="1214665"/>
                </a:lnTo>
                <a:lnTo>
                  <a:pt x="852987" y="1231573"/>
                </a:lnTo>
                <a:lnTo>
                  <a:pt x="810432" y="1245407"/>
                </a:lnTo>
                <a:lnTo>
                  <a:pt x="767181" y="1256166"/>
                </a:lnTo>
                <a:lnTo>
                  <a:pt x="723410" y="1263852"/>
                </a:lnTo>
                <a:lnTo>
                  <a:pt x="679292" y="1268463"/>
                </a:lnTo>
                <a:lnTo>
                  <a:pt x="635000" y="1270000"/>
                </a:lnTo>
                <a:lnTo>
                  <a:pt x="590707" y="1268463"/>
                </a:lnTo>
                <a:lnTo>
                  <a:pt x="546589" y="1263852"/>
                </a:lnTo>
                <a:lnTo>
                  <a:pt x="502818" y="1256166"/>
                </a:lnTo>
                <a:lnTo>
                  <a:pt x="459567" y="1245407"/>
                </a:lnTo>
                <a:lnTo>
                  <a:pt x="417012" y="1231573"/>
                </a:lnTo>
                <a:lnTo>
                  <a:pt x="375324" y="1214665"/>
                </a:lnTo>
                <a:lnTo>
                  <a:pt x="334678" y="1194683"/>
                </a:lnTo>
                <a:lnTo>
                  <a:pt x="295248" y="1171626"/>
                </a:lnTo>
                <a:lnTo>
                  <a:pt x="257207" y="1145496"/>
                </a:lnTo>
                <a:lnTo>
                  <a:pt x="220729" y="1116291"/>
                </a:lnTo>
                <a:lnTo>
                  <a:pt x="185987" y="1084012"/>
                </a:lnTo>
                <a:lnTo>
                  <a:pt x="153708" y="1049270"/>
                </a:lnTo>
                <a:lnTo>
                  <a:pt x="124503" y="1012792"/>
                </a:lnTo>
                <a:lnTo>
                  <a:pt x="98373" y="974751"/>
                </a:lnTo>
                <a:lnTo>
                  <a:pt x="75317" y="935321"/>
                </a:lnTo>
                <a:lnTo>
                  <a:pt x="55335" y="894675"/>
                </a:lnTo>
                <a:lnTo>
                  <a:pt x="38427" y="852987"/>
                </a:lnTo>
                <a:lnTo>
                  <a:pt x="24593" y="810432"/>
                </a:lnTo>
                <a:lnTo>
                  <a:pt x="13833" y="767181"/>
                </a:lnTo>
                <a:lnTo>
                  <a:pt x="6148" y="723410"/>
                </a:lnTo>
                <a:lnTo>
                  <a:pt x="1537" y="679292"/>
                </a:lnTo>
                <a:lnTo>
                  <a:pt x="0" y="635000"/>
                </a:lnTo>
                <a:lnTo>
                  <a:pt x="1537" y="590707"/>
                </a:lnTo>
                <a:lnTo>
                  <a:pt x="6148" y="546589"/>
                </a:lnTo>
                <a:lnTo>
                  <a:pt x="13833" y="502818"/>
                </a:lnTo>
                <a:lnTo>
                  <a:pt x="24593" y="459567"/>
                </a:lnTo>
                <a:lnTo>
                  <a:pt x="38427" y="417012"/>
                </a:lnTo>
                <a:lnTo>
                  <a:pt x="55335" y="375324"/>
                </a:lnTo>
                <a:lnTo>
                  <a:pt x="75317" y="334678"/>
                </a:lnTo>
                <a:lnTo>
                  <a:pt x="98373" y="295248"/>
                </a:lnTo>
                <a:lnTo>
                  <a:pt x="124503" y="257207"/>
                </a:lnTo>
                <a:lnTo>
                  <a:pt x="153708" y="220729"/>
                </a:lnTo>
                <a:lnTo>
                  <a:pt x="185987" y="185987"/>
                </a:lnTo>
                <a:lnTo>
                  <a:pt x="220729" y="153708"/>
                </a:lnTo>
                <a:lnTo>
                  <a:pt x="257207" y="124503"/>
                </a:lnTo>
                <a:lnTo>
                  <a:pt x="295248" y="98373"/>
                </a:lnTo>
                <a:lnTo>
                  <a:pt x="334678" y="75317"/>
                </a:lnTo>
                <a:lnTo>
                  <a:pt x="375324" y="55335"/>
                </a:lnTo>
                <a:lnTo>
                  <a:pt x="417012" y="38427"/>
                </a:lnTo>
                <a:lnTo>
                  <a:pt x="459567" y="24593"/>
                </a:lnTo>
                <a:lnTo>
                  <a:pt x="502818" y="13833"/>
                </a:lnTo>
                <a:lnTo>
                  <a:pt x="546589" y="6148"/>
                </a:lnTo>
                <a:lnTo>
                  <a:pt x="590707" y="1537"/>
                </a:lnTo>
                <a:lnTo>
                  <a:pt x="634999" y="0"/>
                </a:lnTo>
                <a:lnTo>
                  <a:pt x="679292" y="1537"/>
                </a:lnTo>
                <a:lnTo>
                  <a:pt x="723410" y="6148"/>
                </a:lnTo>
                <a:lnTo>
                  <a:pt x="767181" y="13833"/>
                </a:lnTo>
                <a:lnTo>
                  <a:pt x="810432" y="24593"/>
                </a:lnTo>
                <a:lnTo>
                  <a:pt x="852987" y="38427"/>
                </a:lnTo>
                <a:lnTo>
                  <a:pt x="894675" y="55335"/>
                </a:lnTo>
                <a:lnTo>
                  <a:pt x="935321" y="75317"/>
                </a:lnTo>
                <a:lnTo>
                  <a:pt x="974751" y="98373"/>
                </a:lnTo>
                <a:lnTo>
                  <a:pt x="1012792" y="124503"/>
                </a:lnTo>
                <a:lnTo>
                  <a:pt x="1049270" y="153708"/>
                </a:lnTo>
                <a:lnTo>
                  <a:pt x="1084012" y="18598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39225" y="5833846"/>
            <a:ext cx="1617980" cy="812800"/>
          </a:xfrm>
          <a:custGeom>
            <a:avLst/>
            <a:gdLst/>
            <a:ahLst/>
            <a:cxnLst/>
            <a:rect l="l" t="t" r="r" b="b"/>
            <a:pathLst>
              <a:path w="1617979" h="812800">
                <a:moveTo>
                  <a:pt x="0" y="406260"/>
                </a:moveTo>
                <a:lnTo>
                  <a:pt x="1617579" y="406260"/>
                </a:lnTo>
              </a:path>
            </a:pathLst>
          </a:custGeom>
          <a:ln w="812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86222" y="6539636"/>
            <a:ext cx="238760" cy="191135"/>
          </a:xfrm>
          <a:custGeom>
            <a:avLst/>
            <a:gdLst/>
            <a:ahLst/>
            <a:cxnLst/>
            <a:rect l="l" t="t" r="r" b="b"/>
            <a:pathLst>
              <a:path w="238759" h="191134">
                <a:moveTo>
                  <a:pt x="95769" y="0"/>
                </a:moveTo>
                <a:lnTo>
                  <a:pt x="0" y="190658"/>
                </a:lnTo>
                <a:lnTo>
                  <a:pt x="238542" y="191098"/>
                </a:lnTo>
                <a:lnTo>
                  <a:pt x="957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81419" y="3862618"/>
            <a:ext cx="1536700" cy="826135"/>
          </a:xfrm>
          <a:custGeom>
            <a:avLst/>
            <a:gdLst/>
            <a:ahLst/>
            <a:cxnLst/>
            <a:rect l="l" t="t" r="r" b="b"/>
            <a:pathLst>
              <a:path w="1536700" h="826135">
                <a:moveTo>
                  <a:pt x="0" y="412922"/>
                </a:moveTo>
                <a:lnTo>
                  <a:pt x="1536221" y="412922"/>
                </a:lnTo>
              </a:path>
            </a:pathLst>
          </a:custGeom>
          <a:ln w="8258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44756" y="3773619"/>
            <a:ext cx="238760" cy="195580"/>
          </a:xfrm>
          <a:custGeom>
            <a:avLst/>
            <a:gdLst/>
            <a:ahLst/>
            <a:cxnLst/>
            <a:rect l="l" t="t" r="r" b="b"/>
            <a:pathLst>
              <a:path w="238759" h="195579">
                <a:moveTo>
                  <a:pt x="238439" y="0"/>
                </a:moveTo>
                <a:lnTo>
                  <a:pt x="0" y="7062"/>
                </a:lnTo>
                <a:lnTo>
                  <a:pt x="101025" y="194989"/>
                </a:lnTo>
                <a:lnTo>
                  <a:pt x="2384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97035" y="5156200"/>
            <a:ext cx="1706245" cy="0"/>
          </a:xfrm>
          <a:custGeom>
            <a:avLst/>
            <a:gdLst/>
            <a:ahLst/>
            <a:cxnLst/>
            <a:rect l="l" t="t" r="r" b="b"/>
            <a:pathLst>
              <a:path w="1706245">
                <a:moveTo>
                  <a:pt x="0" y="0"/>
                </a:moveTo>
                <a:lnTo>
                  <a:pt x="1680838" y="0"/>
                </a:lnTo>
                <a:lnTo>
                  <a:pt x="17062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77872" y="5049520"/>
            <a:ext cx="213360" cy="213360"/>
          </a:xfrm>
          <a:custGeom>
            <a:avLst/>
            <a:gdLst/>
            <a:ahLst/>
            <a:cxnLst/>
            <a:rect l="l" t="t" r="r" b="b"/>
            <a:pathLst>
              <a:path w="213360" h="213360">
                <a:moveTo>
                  <a:pt x="0" y="0"/>
                </a:moveTo>
                <a:lnTo>
                  <a:pt x="0" y="213359"/>
                </a:lnTo>
                <a:lnTo>
                  <a:pt x="213360" y="1066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67276" y="5678313"/>
            <a:ext cx="1327150" cy="629920"/>
          </a:xfrm>
          <a:custGeom>
            <a:avLst/>
            <a:gdLst/>
            <a:ahLst/>
            <a:cxnLst/>
            <a:rect l="l" t="t" r="r" b="b"/>
            <a:pathLst>
              <a:path w="1327150" h="629920">
                <a:moveTo>
                  <a:pt x="0" y="314837"/>
                </a:moveTo>
                <a:lnTo>
                  <a:pt x="1326582" y="314837"/>
                </a:lnTo>
              </a:path>
            </a:pathLst>
          </a:custGeom>
          <a:ln w="629675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97475" y="5592831"/>
            <a:ext cx="238760" cy="193040"/>
          </a:xfrm>
          <a:custGeom>
            <a:avLst/>
            <a:gdLst/>
            <a:ahLst/>
            <a:cxnLst/>
            <a:rect l="l" t="t" r="r" b="b"/>
            <a:pathLst>
              <a:path w="238759" h="193039">
                <a:moveTo>
                  <a:pt x="238493" y="0"/>
                </a:moveTo>
                <a:lnTo>
                  <a:pt x="0" y="4884"/>
                </a:lnTo>
                <a:lnTo>
                  <a:pt x="147003" y="192747"/>
                </a:lnTo>
                <a:lnTo>
                  <a:pt x="238493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65011" y="4157545"/>
            <a:ext cx="1327785" cy="675640"/>
          </a:xfrm>
          <a:custGeom>
            <a:avLst/>
            <a:gdLst/>
            <a:ahLst/>
            <a:cxnLst/>
            <a:rect l="l" t="t" r="r" b="b"/>
            <a:pathLst>
              <a:path w="1327784" h="675639">
                <a:moveTo>
                  <a:pt x="0" y="337552"/>
                </a:moveTo>
                <a:lnTo>
                  <a:pt x="1327381" y="337552"/>
                </a:lnTo>
              </a:path>
            </a:pathLst>
          </a:custGeom>
          <a:ln w="675104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97475" y="4726047"/>
            <a:ext cx="238760" cy="192405"/>
          </a:xfrm>
          <a:custGeom>
            <a:avLst/>
            <a:gdLst/>
            <a:ahLst/>
            <a:cxnLst/>
            <a:rect l="l" t="t" r="r" b="b"/>
            <a:pathLst>
              <a:path w="238759" h="192404">
                <a:moveTo>
                  <a:pt x="141814" y="0"/>
                </a:moveTo>
                <a:lnTo>
                  <a:pt x="0" y="191811"/>
                </a:lnTo>
                <a:lnTo>
                  <a:pt x="238537" y="190176"/>
                </a:lnTo>
                <a:lnTo>
                  <a:pt x="141814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501900" y="4381500"/>
            <a:ext cx="203327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20" dirty="0">
                <a:latin typeface="Arial"/>
                <a:cs typeface="Arial"/>
              </a:rPr>
              <a:t>Activation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10500" y="4381500"/>
            <a:ext cx="180403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20" dirty="0">
                <a:solidFill>
                  <a:srgbClr val="C82506"/>
                </a:solidFill>
                <a:latin typeface="Arial"/>
                <a:cs typeface="Arial"/>
              </a:rPr>
              <a:t>Gradient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9300" y="1206500"/>
            <a:ext cx="579310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5" dirty="0">
                <a:latin typeface="Arial"/>
                <a:cs typeface="Arial"/>
              </a:rPr>
              <a:t>Gradients add </a:t>
            </a:r>
            <a:r>
              <a:rPr sz="3600" b="1" dirty="0">
                <a:latin typeface="Arial"/>
                <a:cs typeface="Arial"/>
              </a:rPr>
              <a:t>at</a:t>
            </a:r>
            <a:r>
              <a:rPr sz="3600" b="1" spc="-4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branches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05399" y="4521199"/>
            <a:ext cx="1270000" cy="1270000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635000" y="0"/>
                </a:moveTo>
                <a:lnTo>
                  <a:pt x="590708" y="1537"/>
                </a:lnTo>
                <a:lnTo>
                  <a:pt x="546589" y="6148"/>
                </a:lnTo>
                <a:lnTo>
                  <a:pt x="502818" y="13833"/>
                </a:lnTo>
                <a:lnTo>
                  <a:pt x="459568" y="24593"/>
                </a:lnTo>
                <a:lnTo>
                  <a:pt x="417012" y="38427"/>
                </a:lnTo>
                <a:lnTo>
                  <a:pt x="375325" y="55335"/>
                </a:lnTo>
                <a:lnTo>
                  <a:pt x="334679" y="75317"/>
                </a:lnTo>
                <a:lnTo>
                  <a:pt x="295249" y="98373"/>
                </a:lnTo>
                <a:lnTo>
                  <a:pt x="257208" y="124504"/>
                </a:lnTo>
                <a:lnTo>
                  <a:pt x="220729" y="153709"/>
                </a:lnTo>
                <a:lnTo>
                  <a:pt x="185988" y="185988"/>
                </a:lnTo>
                <a:lnTo>
                  <a:pt x="153709" y="220729"/>
                </a:lnTo>
                <a:lnTo>
                  <a:pt x="124504" y="257208"/>
                </a:lnTo>
                <a:lnTo>
                  <a:pt x="98373" y="295249"/>
                </a:lnTo>
                <a:lnTo>
                  <a:pt x="75317" y="334679"/>
                </a:lnTo>
                <a:lnTo>
                  <a:pt x="55335" y="375325"/>
                </a:lnTo>
                <a:lnTo>
                  <a:pt x="38427" y="417012"/>
                </a:lnTo>
                <a:lnTo>
                  <a:pt x="24593" y="459568"/>
                </a:lnTo>
                <a:lnTo>
                  <a:pt x="13833" y="502818"/>
                </a:lnTo>
                <a:lnTo>
                  <a:pt x="6148" y="546589"/>
                </a:lnTo>
                <a:lnTo>
                  <a:pt x="1537" y="590708"/>
                </a:lnTo>
                <a:lnTo>
                  <a:pt x="0" y="635000"/>
                </a:lnTo>
                <a:lnTo>
                  <a:pt x="1537" y="679292"/>
                </a:lnTo>
                <a:lnTo>
                  <a:pt x="6148" y="723410"/>
                </a:lnTo>
                <a:lnTo>
                  <a:pt x="13833" y="767182"/>
                </a:lnTo>
                <a:lnTo>
                  <a:pt x="24593" y="810432"/>
                </a:lnTo>
                <a:lnTo>
                  <a:pt x="38427" y="852988"/>
                </a:lnTo>
                <a:lnTo>
                  <a:pt x="55335" y="894675"/>
                </a:lnTo>
                <a:lnTo>
                  <a:pt x="75317" y="935321"/>
                </a:lnTo>
                <a:lnTo>
                  <a:pt x="98373" y="974751"/>
                </a:lnTo>
                <a:lnTo>
                  <a:pt x="124504" y="1012792"/>
                </a:lnTo>
                <a:lnTo>
                  <a:pt x="153709" y="1049270"/>
                </a:lnTo>
                <a:lnTo>
                  <a:pt x="185988" y="1084012"/>
                </a:lnTo>
                <a:lnTo>
                  <a:pt x="220729" y="1116291"/>
                </a:lnTo>
                <a:lnTo>
                  <a:pt x="257208" y="1145496"/>
                </a:lnTo>
                <a:lnTo>
                  <a:pt x="295249" y="1171626"/>
                </a:lnTo>
                <a:lnTo>
                  <a:pt x="334679" y="1194683"/>
                </a:lnTo>
                <a:lnTo>
                  <a:pt x="375325" y="1214665"/>
                </a:lnTo>
                <a:lnTo>
                  <a:pt x="417012" y="1231573"/>
                </a:lnTo>
                <a:lnTo>
                  <a:pt x="459568" y="1245407"/>
                </a:lnTo>
                <a:lnTo>
                  <a:pt x="502818" y="1256166"/>
                </a:lnTo>
                <a:lnTo>
                  <a:pt x="546589" y="1263852"/>
                </a:lnTo>
                <a:lnTo>
                  <a:pt x="590708" y="1268463"/>
                </a:lnTo>
                <a:lnTo>
                  <a:pt x="635000" y="1270000"/>
                </a:lnTo>
                <a:lnTo>
                  <a:pt x="679292" y="1268463"/>
                </a:lnTo>
                <a:lnTo>
                  <a:pt x="723410" y="1263852"/>
                </a:lnTo>
                <a:lnTo>
                  <a:pt x="767182" y="1256166"/>
                </a:lnTo>
                <a:lnTo>
                  <a:pt x="810432" y="1245407"/>
                </a:lnTo>
                <a:lnTo>
                  <a:pt x="852988" y="1231573"/>
                </a:lnTo>
                <a:lnTo>
                  <a:pt x="894675" y="1214665"/>
                </a:lnTo>
                <a:lnTo>
                  <a:pt x="935321" y="1194683"/>
                </a:lnTo>
                <a:lnTo>
                  <a:pt x="974751" y="1171626"/>
                </a:lnTo>
                <a:lnTo>
                  <a:pt x="1012792" y="1145496"/>
                </a:lnTo>
                <a:lnTo>
                  <a:pt x="1049270" y="1116291"/>
                </a:lnTo>
                <a:lnTo>
                  <a:pt x="1084012" y="1084012"/>
                </a:lnTo>
                <a:lnTo>
                  <a:pt x="1116291" y="1049270"/>
                </a:lnTo>
                <a:lnTo>
                  <a:pt x="1145496" y="1012792"/>
                </a:lnTo>
                <a:lnTo>
                  <a:pt x="1171626" y="974751"/>
                </a:lnTo>
                <a:lnTo>
                  <a:pt x="1194683" y="935321"/>
                </a:lnTo>
                <a:lnTo>
                  <a:pt x="1214665" y="894675"/>
                </a:lnTo>
                <a:lnTo>
                  <a:pt x="1231573" y="852988"/>
                </a:lnTo>
                <a:lnTo>
                  <a:pt x="1245407" y="810432"/>
                </a:lnTo>
                <a:lnTo>
                  <a:pt x="1256166" y="767182"/>
                </a:lnTo>
                <a:lnTo>
                  <a:pt x="1263852" y="723410"/>
                </a:lnTo>
                <a:lnTo>
                  <a:pt x="1268463" y="679292"/>
                </a:lnTo>
                <a:lnTo>
                  <a:pt x="1270000" y="635000"/>
                </a:lnTo>
                <a:lnTo>
                  <a:pt x="1268463" y="590708"/>
                </a:lnTo>
                <a:lnTo>
                  <a:pt x="1263852" y="546589"/>
                </a:lnTo>
                <a:lnTo>
                  <a:pt x="1256166" y="502818"/>
                </a:lnTo>
                <a:lnTo>
                  <a:pt x="1245407" y="459568"/>
                </a:lnTo>
                <a:lnTo>
                  <a:pt x="1231573" y="417012"/>
                </a:lnTo>
                <a:lnTo>
                  <a:pt x="1214665" y="375325"/>
                </a:lnTo>
                <a:lnTo>
                  <a:pt x="1194683" y="334679"/>
                </a:lnTo>
                <a:lnTo>
                  <a:pt x="1171626" y="295249"/>
                </a:lnTo>
                <a:lnTo>
                  <a:pt x="1145496" y="257208"/>
                </a:lnTo>
                <a:lnTo>
                  <a:pt x="1116291" y="220729"/>
                </a:lnTo>
                <a:lnTo>
                  <a:pt x="1084012" y="185988"/>
                </a:lnTo>
                <a:lnTo>
                  <a:pt x="1049270" y="153709"/>
                </a:lnTo>
                <a:lnTo>
                  <a:pt x="1012792" y="124504"/>
                </a:lnTo>
                <a:lnTo>
                  <a:pt x="974751" y="98373"/>
                </a:lnTo>
                <a:lnTo>
                  <a:pt x="935321" y="75317"/>
                </a:lnTo>
                <a:lnTo>
                  <a:pt x="894675" y="55335"/>
                </a:lnTo>
                <a:lnTo>
                  <a:pt x="852988" y="38427"/>
                </a:lnTo>
                <a:lnTo>
                  <a:pt x="810432" y="24593"/>
                </a:lnTo>
                <a:lnTo>
                  <a:pt x="767182" y="13833"/>
                </a:lnTo>
                <a:lnTo>
                  <a:pt x="723410" y="6148"/>
                </a:lnTo>
                <a:lnTo>
                  <a:pt x="679292" y="1537"/>
                </a:lnTo>
                <a:lnTo>
                  <a:pt x="63500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05400" y="4521200"/>
            <a:ext cx="1270000" cy="1270000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1084012" y="185987"/>
                </a:moveTo>
                <a:lnTo>
                  <a:pt x="1116291" y="220729"/>
                </a:lnTo>
                <a:lnTo>
                  <a:pt x="1145496" y="257207"/>
                </a:lnTo>
                <a:lnTo>
                  <a:pt x="1171626" y="295248"/>
                </a:lnTo>
                <a:lnTo>
                  <a:pt x="1194683" y="334678"/>
                </a:lnTo>
                <a:lnTo>
                  <a:pt x="1214665" y="375324"/>
                </a:lnTo>
                <a:lnTo>
                  <a:pt x="1231573" y="417012"/>
                </a:lnTo>
                <a:lnTo>
                  <a:pt x="1245407" y="459567"/>
                </a:lnTo>
                <a:lnTo>
                  <a:pt x="1256166" y="502818"/>
                </a:lnTo>
                <a:lnTo>
                  <a:pt x="1263852" y="546589"/>
                </a:lnTo>
                <a:lnTo>
                  <a:pt x="1268463" y="590707"/>
                </a:lnTo>
                <a:lnTo>
                  <a:pt x="1270000" y="634999"/>
                </a:lnTo>
                <a:lnTo>
                  <a:pt x="1268463" y="679292"/>
                </a:lnTo>
                <a:lnTo>
                  <a:pt x="1263852" y="723410"/>
                </a:lnTo>
                <a:lnTo>
                  <a:pt x="1256166" y="767181"/>
                </a:lnTo>
                <a:lnTo>
                  <a:pt x="1245407" y="810432"/>
                </a:lnTo>
                <a:lnTo>
                  <a:pt x="1231573" y="852987"/>
                </a:lnTo>
                <a:lnTo>
                  <a:pt x="1214665" y="894675"/>
                </a:lnTo>
                <a:lnTo>
                  <a:pt x="1194683" y="935321"/>
                </a:lnTo>
                <a:lnTo>
                  <a:pt x="1171626" y="974751"/>
                </a:lnTo>
                <a:lnTo>
                  <a:pt x="1145496" y="1012792"/>
                </a:lnTo>
                <a:lnTo>
                  <a:pt x="1116291" y="1049270"/>
                </a:lnTo>
                <a:lnTo>
                  <a:pt x="1084012" y="1084012"/>
                </a:lnTo>
                <a:lnTo>
                  <a:pt x="1049270" y="1116291"/>
                </a:lnTo>
                <a:lnTo>
                  <a:pt x="1012792" y="1145496"/>
                </a:lnTo>
                <a:lnTo>
                  <a:pt x="974751" y="1171626"/>
                </a:lnTo>
                <a:lnTo>
                  <a:pt x="935321" y="1194683"/>
                </a:lnTo>
                <a:lnTo>
                  <a:pt x="894675" y="1214665"/>
                </a:lnTo>
                <a:lnTo>
                  <a:pt x="852987" y="1231573"/>
                </a:lnTo>
                <a:lnTo>
                  <a:pt x="810432" y="1245407"/>
                </a:lnTo>
                <a:lnTo>
                  <a:pt x="767181" y="1256166"/>
                </a:lnTo>
                <a:lnTo>
                  <a:pt x="723410" y="1263852"/>
                </a:lnTo>
                <a:lnTo>
                  <a:pt x="679292" y="1268463"/>
                </a:lnTo>
                <a:lnTo>
                  <a:pt x="635000" y="1270000"/>
                </a:lnTo>
                <a:lnTo>
                  <a:pt x="590707" y="1268463"/>
                </a:lnTo>
                <a:lnTo>
                  <a:pt x="546589" y="1263852"/>
                </a:lnTo>
                <a:lnTo>
                  <a:pt x="502818" y="1256166"/>
                </a:lnTo>
                <a:lnTo>
                  <a:pt x="459567" y="1245407"/>
                </a:lnTo>
                <a:lnTo>
                  <a:pt x="417012" y="1231573"/>
                </a:lnTo>
                <a:lnTo>
                  <a:pt x="375324" y="1214665"/>
                </a:lnTo>
                <a:lnTo>
                  <a:pt x="334678" y="1194683"/>
                </a:lnTo>
                <a:lnTo>
                  <a:pt x="295248" y="1171626"/>
                </a:lnTo>
                <a:lnTo>
                  <a:pt x="257207" y="1145496"/>
                </a:lnTo>
                <a:lnTo>
                  <a:pt x="220729" y="1116291"/>
                </a:lnTo>
                <a:lnTo>
                  <a:pt x="185987" y="1084012"/>
                </a:lnTo>
                <a:lnTo>
                  <a:pt x="153708" y="1049270"/>
                </a:lnTo>
                <a:lnTo>
                  <a:pt x="124503" y="1012792"/>
                </a:lnTo>
                <a:lnTo>
                  <a:pt x="98373" y="974751"/>
                </a:lnTo>
                <a:lnTo>
                  <a:pt x="75317" y="935321"/>
                </a:lnTo>
                <a:lnTo>
                  <a:pt x="55335" y="894675"/>
                </a:lnTo>
                <a:lnTo>
                  <a:pt x="38427" y="852987"/>
                </a:lnTo>
                <a:lnTo>
                  <a:pt x="24593" y="810432"/>
                </a:lnTo>
                <a:lnTo>
                  <a:pt x="13833" y="767181"/>
                </a:lnTo>
                <a:lnTo>
                  <a:pt x="6148" y="723410"/>
                </a:lnTo>
                <a:lnTo>
                  <a:pt x="1537" y="679292"/>
                </a:lnTo>
                <a:lnTo>
                  <a:pt x="0" y="635000"/>
                </a:lnTo>
                <a:lnTo>
                  <a:pt x="1537" y="590707"/>
                </a:lnTo>
                <a:lnTo>
                  <a:pt x="6148" y="546589"/>
                </a:lnTo>
                <a:lnTo>
                  <a:pt x="13833" y="502818"/>
                </a:lnTo>
                <a:lnTo>
                  <a:pt x="24593" y="459567"/>
                </a:lnTo>
                <a:lnTo>
                  <a:pt x="38427" y="417012"/>
                </a:lnTo>
                <a:lnTo>
                  <a:pt x="55335" y="375324"/>
                </a:lnTo>
                <a:lnTo>
                  <a:pt x="75317" y="334678"/>
                </a:lnTo>
                <a:lnTo>
                  <a:pt x="98373" y="295248"/>
                </a:lnTo>
                <a:lnTo>
                  <a:pt x="124503" y="257207"/>
                </a:lnTo>
                <a:lnTo>
                  <a:pt x="153708" y="220729"/>
                </a:lnTo>
                <a:lnTo>
                  <a:pt x="185987" y="185987"/>
                </a:lnTo>
                <a:lnTo>
                  <a:pt x="220729" y="153708"/>
                </a:lnTo>
                <a:lnTo>
                  <a:pt x="257207" y="124503"/>
                </a:lnTo>
                <a:lnTo>
                  <a:pt x="295248" y="98373"/>
                </a:lnTo>
                <a:lnTo>
                  <a:pt x="334678" y="75317"/>
                </a:lnTo>
                <a:lnTo>
                  <a:pt x="375324" y="55335"/>
                </a:lnTo>
                <a:lnTo>
                  <a:pt x="417012" y="38427"/>
                </a:lnTo>
                <a:lnTo>
                  <a:pt x="459567" y="24593"/>
                </a:lnTo>
                <a:lnTo>
                  <a:pt x="502818" y="13833"/>
                </a:lnTo>
                <a:lnTo>
                  <a:pt x="546589" y="6148"/>
                </a:lnTo>
                <a:lnTo>
                  <a:pt x="590707" y="1537"/>
                </a:lnTo>
                <a:lnTo>
                  <a:pt x="634999" y="0"/>
                </a:lnTo>
                <a:lnTo>
                  <a:pt x="679292" y="1537"/>
                </a:lnTo>
                <a:lnTo>
                  <a:pt x="723410" y="6148"/>
                </a:lnTo>
                <a:lnTo>
                  <a:pt x="767181" y="13833"/>
                </a:lnTo>
                <a:lnTo>
                  <a:pt x="810432" y="24593"/>
                </a:lnTo>
                <a:lnTo>
                  <a:pt x="852987" y="38427"/>
                </a:lnTo>
                <a:lnTo>
                  <a:pt x="894675" y="55335"/>
                </a:lnTo>
                <a:lnTo>
                  <a:pt x="935321" y="75317"/>
                </a:lnTo>
                <a:lnTo>
                  <a:pt x="974751" y="98373"/>
                </a:lnTo>
                <a:lnTo>
                  <a:pt x="1012792" y="124503"/>
                </a:lnTo>
                <a:lnTo>
                  <a:pt x="1049270" y="153708"/>
                </a:lnTo>
                <a:lnTo>
                  <a:pt x="1084012" y="18598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05271" y="6608329"/>
            <a:ext cx="1270000" cy="1270000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635000" y="0"/>
                </a:moveTo>
                <a:lnTo>
                  <a:pt x="590708" y="1537"/>
                </a:lnTo>
                <a:lnTo>
                  <a:pt x="546589" y="6148"/>
                </a:lnTo>
                <a:lnTo>
                  <a:pt x="502818" y="13833"/>
                </a:lnTo>
                <a:lnTo>
                  <a:pt x="459568" y="24593"/>
                </a:lnTo>
                <a:lnTo>
                  <a:pt x="417012" y="38427"/>
                </a:lnTo>
                <a:lnTo>
                  <a:pt x="375324" y="55334"/>
                </a:lnTo>
                <a:lnTo>
                  <a:pt x="334679" y="75317"/>
                </a:lnTo>
                <a:lnTo>
                  <a:pt x="295248" y="98373"/>
                </a:lnTo>
                <a:lnTo>
                  <a:pt x="257207" y="124503"/>
                </a:lnTo>
                <a:lnTo>
                  <a:pt x="220729" y="153708"/>
                </a:lnTo>
                <a:lnTo>
                  <a:pt x="185987" y="185987"/>
                </a:lnTo>
                <a:lnTo>
                  <a:pt x="153708" y="220728"/>
                </a:lnTo>
                <a:lnTo>
                  <a:pt x="124503" y="257207"/>
                </a:lnTo>
                <a:lnTo>
                  <a:pt x="98373" y="295248"/>
                </a:lnTo>
                <a:lnTo>
                  <a:pt x="75317" y="334678"/>
                </a:lnTo>
                <a:lnTo>
                  <a:pt x="55334" y="375324"/>
                </a:lnTo>
                <a:lnTo>
                  <a:pt x="38427" y="417011"/>
                </a:lnTo>
                <a:lnTo>
                  <a:pt x="24593" y="459567"/>
                </a:lnTo>
                <a:lnTo>
                  <a:pt x="13833" y="502818"/>
                </a:lnTo>
                <a:lnTo>
                  <a:pt x="6148" y="546589"/>
                </a:lnTo>
                <a:lnTo>
                  <a:pt x="1537" y="590707"/>
                </a:lnTo>
                <a:lnTo>
                  <a:pt x="0" y="635000"/>
                </a:lnTo>
                <a:lnTo>
                  <a:pt x="1537" y="679292"/>
                </a:lnTo>
                <a:lnTo>
                  <a:pt x="6148" y="723410"/>
                </a:lnTo>
                <a:lnTo>
                  <a:pt x="13833" y="767181"/>
                </a:lnTo>
                <a:lnTo>
                  <a:pt x="24593" y="810432"/>
                </a:lnTo>
                <a:lnTo>
                  <a:pt x="38427" y="852988"/>
                </a:lnTo>
                <a:lnTo>
                  <a:pt x="55334" y="894675"/>
                </a:lnTo>
                <a:lnTo>
                  <a:pt x="75317" y="935321"/>
                </a:lnTo>
                <a:lnTo>
                  <a:pt x="98373" y="974751"/>
                </a:lnTo>
                <a:lnTo>
                  <a:pt x="124503" y="1012792"/>
                </a:lnTo>
                <a:lnTo>
                  <a:pt x="153708" y="1049271"/>
                </a:lnTo>
                <a:lnTo>
                  <a:pt x="185987" y="1084012"/>
                </a:lnTo>
                <a:lnTo>
                  <a:pt x="220729" y="1116291"/>
                </a:lnTo>
                <a:lnTo>
                  <a:pt x="257207" y="1145496"/>
                </a:lnTo>
                <a:lnTo>
                  <a:pt x="295248" y="1171626"/>
                </a:lnTo>
                <a:lnTo>
                  <a:pt x="334679" y="1194682"/>
                </a:lnTo>
                <a:lnTo>
                  <a:pt x="375324" y="1214665"/>
                </a:lnTo>
                <a:lnTo>
                  <a:pt x="417012" y="1231572"/>
                </a:lnTo>
                <a:lnTo>
                  <a:pt x="459568" y="1245406"/>
                </a:lnTo>
                <a:lnTo>
                  <a:pt x="502818" y="1256166"/>
                </a:lnTo>
                <a:lnTo>
                  <a:pt x="546589" y="1263851"/>
                </a:lnTo>
                <a:lnTo>
                  <a:pt x="590708" y="1268462"/>
                </a:lnTo>
                <a:lnTo>
                  <a:pt x="635000" y="1269999"/>
                </a:lnTo>
                <a:lnTo>
                  <a:pt x="679292" y="1268462"/>
                </a:lnTo>
                <a:lnTo>
                  <a:pt x="723411" y="1263851"/>
                </a:lnTo>
                <a:lnTo>
                  <a:pt x="767182" y="1256166"/>
                </a:lnTo>
                <a:lnTo>
                  <a:pt x="810432" y="1245406"/>
                </a:lnTo>
                <a:lnTo>
                  <a:pt x="852988" y="1231572"/>
                </a:lnTo>
                <a:lnTo>
                  <a:pt x="894675" y="1214665"/>
                </a:lnTo>
                <a:lnTo>
                  <a:pt x="935321" y="1194682"/>
                </a:lnTo>
                <a:lnTo>
                  <a:pt x="974751" y="1171626"/>
                </a:lnTo>
                <a:lnTo>
                  <a:pt x="1012792" y="1145496"/>
                </a:lnTo>
                <a:lnTo>
                  <a:pt x="1049271" y="1116291"/>
                </a:lnTo>
                <a:lnTo>
                  <a:pt x="1084012" y="1084012"/>
                </a:lnTo>
                <a:lnTo>
                  <a:pt x="1116291" y="1049271"/>
                </a:lnTo>
                <a:lnTo>
                  <a:pt x="1145496" y="1012792"/>
                </a:lnTo>
                <a:lnTo>
                  <a:pt x="1171626" y="974751"/>
                </a:lnTo>
                <a:lnTo>
                  <a:pt x="1194682" y="935321"/>
                </a:lnTo>
                <a:lnTo>
                  <a:pt x="1214665" y="894675"/>
                </a:lnTo>
                <a:lnTo>
                  <a:pt x="1231572" y="852988"/>
                </a:lnTo>
                <a:lnTo>
                  <a:pt x="1245406" y="810432"/>
                </a:lnTo>
                <a:lnTo>
                  <a:pt x="1256166" y="767181"/>
                </a:lnTo>
                <a:lnTo>
                  <a:pt x="1263851" y="723410"/>
                </a:lnTo>
                <a:lnTo>
                  <a:pt x="1268462" y="679292"/>
                </a:lnTo>
                <a:lnTo>
                  <a:pt x="1270000" y="634999"/>
                </a:lnTo>
                <a:lnTo>
                  <a:pt x="1268462" y="590707"/>
                </a:lnTo>
                <a:lnTo>
                  <a:pt x="1263851" y="546589"/>
                </a:lnTo>
                <a:lnTo>
                  <a:pt x="1256166" y="502818"/>
                </a:lnTo>
                <a:lnTo>
                  <a:pt x="1245406" y="459567"/>
                </a:lnTo>
                <a:lnTo>
                  <a:pt x="1231572" y="417011"/>
                </a:lnTo>
                <a:lnTo>
                  <a:pt x="1214665" y="375324"/>
                </a:lnTo>
                <a:lnTo>
                  <a:pt x="1194682" y="334678"/>
                </a:lnTo>
                <a:lnTo>
                  <a:pt x="1171626" y="295248"/>
                </a:lnTo>
                <a:lnTo>
                  <a:pt x="1145496" y="257207"/>
                </a:lnTo>
                <a:lnTo>
                  <a:pt x="1116291" y="220728"/>
                </a:lnTo>
                <a:lnTo>
                  <a:pt x="1084012" y="185987"/>
                </a:lnTo>
                <a:lnTo>
                  <a:pt x="1049271" y="153708"/>
                </a:lnTo>
                <a:lnTo>
                  <a:pt x="1012792" y="124503"/>
                </a:lnTo>
                <a:lnTo>
                  <a:pt x="974751" y="98373"/>
                </a:lnTo>
                <a:lnTo>
                  <a:pt x="935321" y="75317"/>
                </a:lnTo>
                <a:lnTo>
                  <a:pt x="894675" y="55334"/>
                </a:lnTo>
                <a:lnTo>
                  <a:pt x="852988" y="38427"/>
                </a:lnTo>
                <a:lnTo>
                  <a:pt x="810432" y="24593"/>
                </a:lnTo>
                <a:lnTo>
                  <a:pt x="767182" y="13833"/>
                </a:lnTo>
                <a:lnTo>
                  <a:pt x="723411" y="6148"/>
                </a:lnTo>
                <a:lnTo>
                  <a:pt x="679292" y="1537"/>
                </a:lnTo>
                <a:lnTo>
                  <a:pt x="63500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05272" y="6608329"/>
            <a:ext cx="1270000" cy="1270000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1084012" y="185987"/>
                </a:moveTo>
                <a:lnTo>
                  <a:pt x="1116291" y="220729"/>
                </a:lnTo>
                <a:lnTo>
                  <a:pt x="1145496" y="257207"/>
                </a:lnTo>
                <a:lnTo>
                  <a:pt x="1171626" y="295248"/>
                </a:lnTo>
                <a:lnTo>
                  <a:pt x="1194683" y="334678"/>
                </a:lnTo>
                <a:lnTo>
                  <a:pt x="1214665" y="375324"/>
                </a:lnTo>
                <a:lnTo>
                  <a:pt x="1231573" y="417012"/>
                </a:lnTo>
                <a:lnTo>
                  <a:pt x="1245407" y="459567"/>
                </a:lnTo>
                <a:lnTo>
                  <a:pt x="1256166" y="502818"/>
                </a:lnTo>
                <a:lnTo>
                  <a:pt x="1263852" y="546589"/>
                </a:lnTo>
                <a:lnTo>
                  <a:pt x="1268463" y="590707"/>
                </a:lnTo>
                <a:lnTo>
                  <a:pt x="1270000" y="634999"/>
                </a:lnTo>
                <a:lnTo>
                  <a:pt x="1268463" y="679292"/>
                </a:lnTo>
                <a:lnTo>
                  <a:pt x="1263852" y="723410"/>
                </a:lnTo>
                <a:lnTo>
                  <a:pt x="1256166" y="767181"/>
                </a:lnTo>
                <a:lnTo>
                  <a:pt x="1245407" y="810432"/>
                </a:lnTo>
                <a:lnTo>
                  <a:pt x="1231573" y="852987"/>
                </a:lnTo>
                <a:lnTo>
                  <a:pt x="1214665" y="894675"/>
                </a:lnTo>
                <a:lnTo>
                  <a:pt x="1194683" y="935321"/>
                </a:lnTo>
                <a:lnTo>
                  <a:pt x="1171626" y="974751"/>
                </a:lnTo>
                <a:lnTo>
                  <a:pt x="1145496" y="1012792"/>
                </a:lnTo>
                <a:lnTo>
                  <a:pt x="1116291" y="1049270"/>
                </a:lnTo>
                <a:lnTo>
                  <a:pt x="1084012" y="1084012"/>
                </a:lnTo>
                <a:lnTo>
                  <a:pt x="1049270" y="1116291"/>
                </a:lnTo>
                <a:lnTo>
                  <a:pt x="1012792" y="1145496"/>
                </a:lnTo>
                <a:lnTo>
                  <a:pt x="974751" y="1171626"/>
                </a:lnTo>
                <a:lnTo>
                  <a:pt x="935321" y="1194683"/>
                </a:lnTo>
                <a:lnTo>
                  <a:pt x="894675" y="1214665"/>
                </a:lnTo>
                <a:lnTo>
                  <a:pt x="852987" y="1231573"/>
                </a:lnTo>
                <a:lnTo>
                  <a:pt x="810432" y="1245407"/>
                </a:lnTo>
                <a:lnTo>
                  <a:pt x="767181" y="1256166"/>
                </a:lnTo>
                <a:lnTo>
                  <a:pt x="723410" y="1263852"/>
                </a:lnTo>
                <a:lnTo>
                  <a:pt x="679292" y="1268463"/>
                </a:lnTo>
                <a:lnTo>
                  <a:pt x="635000" y="1270000"/>
                </a:lnTo>
                <a:lnTo>
                  <a:pt x="590707" y="1268463"/>
                </a:lnTo>
                <a:lnTo>
                  <a:pt x="546589" y="1263852"/>
                </a:lnTo>
                <a:lnTo>
                  <a:pt x="502818" y="1256166"/>
                </a:lnTo>
                <a:lnTo>
                  <a:pt x="459567" y="1245407"/>
                </a:lnTo>
                <a:lnTo>
                  <a:pt x="417012" y="1231573"/>
                </a:lnTo>
                <a:lnTo>
                  <a:pt x="375324" y="1214665"/>
                </a:lnTo>
                <a:lnTo>
                  <a:pt x="334678" y="1194683"/>
                </a:lnTo>
                <a:lnTo>
                  <a:pt x="295248" y="1171626"/>
                </a:lnTo>
                <a:lnTo>
                  <a:pt x="257207" y="1145496"/>
                </a:lnTo>
                <a:lnTo>
                  <a:pt x="220729" y="1116291"/>
                </a:lnTo>
                <a:lnTo>
                  <a:pt x="185987" y="1084012"/>
                </a:lnTo>
                <a:lnTo>
                  <a:pt x="153708" y="1049270"/>
                </a:lnTo>
                <a:lnTo>
                  <a:pt x="124503" y="1012792"/>
                </a:lnTo>
                <a:lnTo>
                  <a:pt x="98373" y="974751"/>
                </a:lnTo>
                <a:lnTo>
                  <a:pt x="75317" y="935321"/>
                </a:lnTo>
                <a:lnTo>
                  <a:pt x="55335" y="894675"/>
                </a:lnTo>
                <a:lnTo>
                  <a:pt x="38427" y="852987"/>
                </a:lnTo>
                <a:lnTo>
                  <a:pt x="24593" y="810432"/>
                </a:lnTo>
                <a:lnTo>
                  <a:pt x="13833" y="767181"/>
                </a:lnTo>
                <a:lnTo>
                  <a:pt x="6148" y="723410"/>
                </a:lnTo>
                <a:lnTo>
                  <a:pt x="1537" y="679292"/>
                </a:lnTo>
                <a:lnTo>
                  <a:pt x="0" y="635000"/>
                </a:lnTo>
                <a:lnTo>
                  <a:pt x="1537" y="590707"/>
                </a:lnTo>
                <a:lnTo>
                  <a:pt x="6148" y="546589"/>
                </a:lnTo>
                <a:lnTo>
                  <a:pt x="13833" y="502818"/>
                </a:lnTo>
                <a:lnTo>
                  <a:pt x="24593" y="459567"/>
                </a:lnTo>
                <a:lnTo>
                  <a:pt x="38427" y="417012"/>
                </a:lnTo>
                <a:lnTo>
                  <a:pt x="55335" y="375324"/>
                </a:lnTo>
                <a:lnTo>
                  <a:pt x="75317" y="334678"/>
                </a:lnTo>
                <a:lnTo>
                  <a:pt x="98373" y="295248"/>
                </a:lnTo>
                <a:lnTo>
                  <a:pt x="124503" y="257207"/>
                </a:lnTo>
                <a:lnTo>
                  <a:pt x="153708" y="220729"/>
                </a:lnTo>
                <a:lnTo>
                  <a:pt x="185987" y="185987"/>
                </a:lnTo>
                <a:lnTo>
                  <a:pt x="220729" y="153708"/>
                </a:lnTo>
                <a:lnTo>
                  <a:pt x="257207" y="124503"/>
                </a:lnTo>
                <a:lnTo>
                  <a:pt x="295248" y="98373"/>
                </a:lnTo>
                <a:lnTo>
                  <a:pt x="334678" y="75317"/>
                </a:lnTo>
                <a:lnTo>
                  <a:pt x="375324" y="55335"/>
                </a:lnTo>
                <a:lnTo>
                  <a:pt x="417012" y="38427"/>
                </a:lnTo>
                <a:lnTo>
                  <a:pt x="459567" y="24593"/>
                </a:lnTo>
                <a:lnTo>
                  <a:pt x="502818" y="13833"/>
                </a:lnTo>
                <a:lnTo>
                  <a:pt x="546589" y="6148"/>
                </a:lnTo>
                <a:lnTo>
                  <a:pt x="590707" y="1537"/>
                </a:lnTo>
                <a:lnTo>
                  <a:pt x="634999" y="0"/>
                </a:lnTo>
                <a:lnTo>
                  <a:pt x="679292" y="1537"/>
                </a:lnTo>
                <a:lnTo>
                  <a:pt x="723410" y="6148"/>
                </a:lnTo>
                <a:lnTo>
                  <a:pt x="767181" y="13833"/>
                </a:lnTo>
                <a:lnTo>
                  <a:pt x="810432" y="24593"/>
                </a:lnTo>
                <a:lnTo>
                  <a:pt x="852987" y="38427"/>
                </a:lnTo>
                <a:lnTo>
                  <a:pt x="894675" y="55335"/>
                </a:lnTo>
                <a:lnTo>
                  <a:pt x="935321" y="75317"/>
                </a:lnTo>
                <a:lnTo>
                  <a:pt x="974751" y="98373"/>
                </a:lnTo>
                <a:lnTo>
                  <a:pt x="1012792" y="124503"/>
                </a:lnTo>
                <a:lnTo>
                  <a:pt x="1049270" y="153708"/>
                </a:lnTo>
                <a:lnTo>
                  <a:pt x="1084012" y="18598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05271" y="2616199"/>
            <a:ext cx="1270000" cy="1270000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635000" y="0"/>
                </a:moveTo>
                <a:lnTo>
                  <a:pt x="590708" y="1537"/>
                </a:lnTo>
                <a:lnTo>
                  <a:pt x="546589" y="6148"/>
                </a:lnTo>
                <a:lnTo>
                  <a:pt x="502818" y="13833"/>
                </a:lnTo>
                <a:lnTo>
                  <a:pt x="459568" y="24593"/>
                </a:lnTo>
                <a:lnTo>
                  <a:pt x="417012" y="38427"/>
                </a:lnTo>
                <a:lnTo>
                  <a:pt x="375324" y="55335"/>
                </a:lnTo>
                <a:lnTo>
                  <a:pt x="334679" y="75317"/>
                </a:lnTo>
                <a:lnTo>
                  <a:pt x="295248" y="98373"/>
                </a:lnTo>
                <a:lnTo>
                  <a:pt x="257207" y="124504"/>
                </a:lnTo>
                <a:lnTo>
                  <a:pt x="220729" y="153709"/>
                </a:lnTo>
                <a:lnTo>
                  <a:pt x="185987" y="185988"/>
                </a:lnTo>
                <a:lnTo>
                  <a:pt x="153708" y="220729"/>
                </a:lnTo>
                <a:lnTo>
                  <a:pt x="124503" y="257208"/>
                </a:lnTo>
                <a:lnTo>
                  <a:pt x="98373" y="295249"/>
                </a:lnTo>
                <a:lnTo>
                  <a:pt x="75317" y="334679"/>
                </a:lnTo>
                <a:lnTo>
                  <a:pt x="55334" y="375325"/>
                </a:lnTo>
                <a:lnTo>
                  <a:pt x="38427" y="417012"/>
                </a:lnTo>
                <a:lnTo>
                  <a:pt x="24593" y="459568"/>
                </a:lnTo>
                <a:lnTo>
                  <a:pt x="13833" y="502818"/>
                </a:lnTo>
                <a:lnTo>
                  <a:pt x="6148" y="546589"/>
                </a:lnTo>
                <a:lnTo>
                  <a:pt x="1537" y="590708"/>
                </a:lnTo>
                <a:lnTo>
                  <a:pt x="0" y="635000"/>
                </a:lnTo>
                <a:lnTo>
                  <a:pt x="1537" y="679292"/>
                </a:lnTo>
                <a:lnTo>
                  <a:pt x="6148" y="723410"/>
                </a:lnTo>
                <a:lnTo>
                  <a:pt x="13833" y="767182"/>
                </a:lnTo>
                <a:lnTo>
                  <a:pt x="24593" y="810432"/>
                </a:lnTo>
                <a:lnTo>
                  <a:pt x="38427" y="852988"/>
                </a:lnTo>
                <a:lnTo>
                  <a:pt x="55334" y="894675"/>
                </a:lnTo>
                <a:lnTo>
                  <a:pt x="75317" y="935321"/>
                </a:lnTo>
                <a:lnTo>
                  <a:pt x="98373" y="974751"/>
                </a:lnTo>
                <a:lnTo>
                  <a:pt x="124503" y="1012792"/>
                </a:lnTo>
                <a:lnTo>
                  <a:pt x="153708" y="1049270"/>
                </a:lnTo>
                <a:lnTo>
                  <a:pt x="185987" y="1084012"/>
                </a:lnTo>
                <a:lnTo>
                  <a:pt x="220729" y="1116291"/>
                </a:lnTo>
                <a:lnTo>
                  <a:pt x="257207" y="1145496"/>
                </a:lnTo>
                <a:lnTo>
                  <a:pt x="295248" y="1171626"/>
                </a:lnTo>
                <a:lnTo>
                  <a:pt x="334679" y="1194683"/>
                </a:lnTo>
                <a:lnTo>
                  <a:pt x="375324" y="1214665"/>
                </a:lnTo>
                <a:lnTo>
                  <a:pt x="417012" y="1231573"/>
                </a:lnTo>
                <a:lnTo>
                  <a:pt x="459568" y="1245407"/>
                </a:lnTo>
                <a:lnTo>
                  <a:pt x="502818" y="1256166"/>
                </a:lnTo>
                <a:lnTo>
                  <a:pt x="546589" y="1263852"/>
                </a:lnTo>
                <a:lnTo>
                  <a:pt x="590708" y="1268463"/>
                </a:lnTo>
                <a:lnTo>
                  <a:pt x="635000" y="1270000"/>
                </a:lnTo>
                <a:lnTo>
                  <a:pt x="679292" y="1268463"/>
                </a:lnTo>
                <a:lnTo>
                  <a:pt x="723411" y="1263852"/>
                </a:lnTo>
                <a:lnTo>
                  <a:pt x="767182" y="1256166"/>
                </a:lnTo>
                <a:lnTo>
                  <a:pt x="810432" y="1245407"/>
                </a:lnTo>
                <a:lnTo>
                  <a:pt x="852988" y="1231573"/>
                </a:lnTo>
                <a:lnTo>
                  <a:pt x="894675" y="1214665"/>
                </a:lnTo>
                <a:lnTo>
                  <a:pt x="935321" y="1194683"/>
                </a:lnTo>
                <a:lnTo>
                  <a:pt x="974751" y="1171626"/>
                </a:lnTo>
                <a:lnTo>
                  <a:pt x="1012792" y="1145496"/>
                </a:lnTo>
                <a:lnTo>
                  <a:pt x="1049271" y="1116291"/>
                </a:lnTo>
                <a:lnTo>
                  <a:pt x="1084012" y="1084012"/>
                </a:lnTo>
                <a:lnTo>
                  <a:pt x="1116291" y="1049270"/>
                </a:lnTo>
                <a:lnTo>
                  <a:pt x="1145496" y="1012792"/>
                </a:lnTo>
                <a:lnTo>
                  <a:pt x="1171626" y="974751"/>
                </a:lnTo>
                <a:lnTo>
                  <a:pt x="1194682" y="935321"/>
                </a:lnTo>
                <a:lnTo>
                  <a:pt x="1214665" y="894675"/>
                </a:lnTo>
                <a:lnTo>
                  <a:pt x="1231572" y="852988"/>
                </a:lnTo>
                <a:lnTo>
                  <a:pt x="1245406" y="810432"/>
                </a:lnTo>
                <a:lnTo>
                  <a:pt x="1256166" y="767182"/>
                </a:lnTo>
                <a:lnTo>
                  <a:pt x="1263851" y="723410"/>
                </a:lnTo>
                <a:lnTo>
                  <a:pt x="1268462" y="679292"/>
                </a:lnTo>
                <a:lnTo>
                  <a:pt x="1270000" y="635000"/>
                </a:lnTo>
                <a:lnTo>
                  <a:pt x="1268462" y="590708"/>
                </a:lnTo>
                <a:lnTo>
                  <a:pt x="1263851" y="546589"/>
                </a:lnTo>
                <a:lnTo>
                  <a:pt x="1256166" y="502818"/>
                </a:lnTo>
                <a:lnTo>
                  <a:pt x="1245406" y="459568"/>
                </a:lnTo>
                <a:lnTo>
                  <a:pt x="1231572" y="417012"/>
                </a:lnTo>
                <a:lnTo>
                  <a:pt x="1214665" y="375325"/>
                </a:lnTo>
                <a:lnTo>
                  <a:pt x="1194682" y="334679"/>
                </a:lnTo>
                <a:lnTo>
                  <a:pt x="1171626" y="295249"/>
                </a:lnTo>
                <a:lnTo>
                  <a:pt x="1145496" y="257208"/>
                </a:lnTo>
                <a:lnTo>
                  <a:pt x="1116291" y="220729"/>
                </a:lnTo>
                <a:lnTo>
                  <a:pt x="1084012" y="185988"/>
                </a:lnTo>
                <a:lnTo>
                  <a:pt x="1049271" y="153709"/>
                </a:lnTo>
                <a:lnTo>
                  <a:pt x="1012792" y="124504"/>
                </a:lnTo>
                <a:lnTo>
                  <a:pt x="974751" y="98373"/>
                </a:lnTo>
                <a:lnTo>
                  <a:pt x="935321" y="75317"/>
                </a:lnTo>
                <a:lnTo>
                  <a:pt x="894675" y="55335"/>
                </a:lnTo>
                <a:lnTo>
                  <a:pt x="852988" y="38427"/>
                </a:lnTo>
                <a:lnTo>
                  <a:pt x="810432" y="24593"/>
                </a:lnTo>
                <a:lnTo>
                  <a:pt x="767182" y="13833"/>
                </a:lnTo>
                <a:lnTo>
                  <a:pt x="723411" y="6148"/>
                </a:lnTo>
                <a:lnTo>
                  <a:pt x="679292" y="1537"/>
                </a:lnTo>
                <a:lnTo>
                  <a:pt x="63500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05272" y="2616200"/>
            <a:ext cx="1270000" cy="1270000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1084012" y="185987"/>
                </a:moveTo>
                <a:lnTo>
                  <a:pt x="1116291" y="220729"/>
                </a:lnTo>
                <a:lnTo>
                  <a:pt x="1145496" y="257207"/>
                </a:lnTo>
                <a:lnTo>
                  <a:pt x="1171626" y="295248"/>
                </a:lnTo>
                <a:lnTo>
                  <a:pt x="1194683" y="334678"/>
                </a:lnTo>
                <a:lnTo>
                  <a:pt x="1214665" y="375324"/>
                </a:lnTo>
                <a:lnTo>
                  <a:pt x="1231573" y="417012"/>
                </a:lnTo>
                <a:lnTo>
                  <a:pt x="1245407" y="459567"/>
                </a:lnTo>
                <a:lnTo>
                  <a:pt x="1256166" y="502818"/>
                </a:lnTo>
                <a:lnTo>
                  <a:pt x="1263852" y="546589"/>
                </a:lnTo>
                <a:lnTo>
                  <a:pt x="1268463" y="590707"/>
                </a:lnTo>
                <a:lnTo>
                  <a:pt x="1270000" y="634999"/>
                </a:lnTo>
                <a:lnTo>
                  <a:pt x="1268463" y="679292"/>
                </a:lnTo>
                <a:lnTo>
                  <a:pt x="1263852" y="723410"/>
                </a:lnTo>
                <a:lnTo>
                  <a:pt x="1256166" y="767181"/>
                </a:lnTo>
                <a:lnTo>
                  <a:pt x="1245407" y="810432"/>
                </a:lnTo>
                <a:lnTo>
                  <a:pt x="1231573" y="852987"/>
                </a:lnTo>
                <a:lnTo>
                  <a:pt x="1214665" y="894675"/>
                </a:lnTo>
                <a:lnTo>
                  <a:pt x="1194683" y="935321"/>
                </a:lnTo>
                <a:lnTo>
                  <a:pt x="1171626" y="974751"/>
                </a:lnTo>
                <a:lnTo>
                  <a:pt x="1145496" y="1012792"/>
                </a:lnTo>
                <a:lnTo>
                  <a:pt x="1116291" y="1049270"/>
                </a:lnTo>
                <a:lnTo>
                  <a:pt x="1084012" y="1084012"/>
                </a:lnTo>
                <a:lnTo>
                  <a:pt x="1049270" y="1116291"/>
                </a:lnTo>
                <a:lnTo>
                  <a:pt x="1012792" y="1145496"/>
                </a:lnTo>
                <a:lnTo>
                  <a:pt x="974751" y="1171626"/>
                </a:lnTo>
                <a:lnTo>
                  <a:pt x="935321" y="1194683"/>
                </a:lnTo>
                <a:lnTo>
                  <a:pt x="894675" y="1214665"/>
                </a:lnTo>
                <a:lnTo>
                  <a:pt x="852987" y="1231573"/>
                </a:lnTo>
                <a:lnTo>
                  <a:pt x="810432" y="1245407"/>
                </a:lnTo>
                <a:lnTo>
                  <a:pt x="767181" y="1256166"/>
                </a:lnTo>
                <a:lnTo>
                  <a:pt x="723410" y="1263852"/>
                </a:lnTo>
                <a:lnTo>
                  <a:pt x="679292" y="1268463"/>
                </a:lnTo>
                <a:lnTo>
                  <a:pt x="635000" y="1270000"/>
                </a:lnTo>
                <a:lnTo>
                  <a:pt x="590707" y="1268463"/>
                </a:lnTo>
                <a:lnTo>
                  <a:pt x="546589" y="1263852"/>
                </a:lnTo>
                <a:lnTo>
                  <a:pt x="502818" y="1256166"/>
                </a:lnTo>
                <a:lnTo>
                  <a:pt x="459567" y="1245407"/>
                </a:lnTo>
                <a:lnTo>
                  <a:pt x="417012" y="1231573"/>
                </a:lnTo>
                <a:lnTo>
                  <a:pt x="375324" y="1214665"/>
                </a:lnTo>
                <a:lnTo>
                  <a:pt x="334678" y="1194683"/>
                </a:lnTo>
                <a:lnTo>
                  <a:pt x="295248" y="1171626"/>
                </a:lnTo>
                <a:lnTo>
                  <a:pt x="257207" y="1145496"/>
                </a:lnTo>
                <a:lnTo>
                  <a:pt x="220729" y="1116291"/>
                </a:lnTo>
                <a:lnTo>
                  <a:pt x="185987" y="1084012"/>
                </a:lnTo>
                <a:lnTo>
                  <a:pt x="153708" y="1049270"/>
                </a:lnTo>
                <a:lnTo>
                  <a:pt x="124503" y="1012792"/>
                </a:lnTo>
                <a:lnTo>
                  <a:pt x="98373" y="974751"/>
                </a:lnTo>
                <a:lnTo>
                  <a:pt x="75317" y="935321"/>
                </a:lnTo>
                <a:lnTo>
                  <a:pt x="55335" y="894675"/>
                </a:lnTo>
                <a:lnTo>
                  <a:pt x="38427" y="852987"/>
                </a:lnTo>
                <a:lnTo>
                  <a:pt x="24593" y="810432"/>
                </a:lnTo>
                <a:lnTo>
                  <a:pt x="13833" y="767181"/>
                </a:lnTo>
                <a:lnTo>
                  <a:pt x="6148" y="723410"/>
                </a:lnTo>
                <a:lnTo>
                  <a:pt x="1537" y="679292"/>
                </a:lnTo>
                <a:lnTo>
                  <a:pt x="0" y="635000"/>
                </a:lnTo>
                <a:lnTo>
                  <a:pt x="1537" y="590707"/>
                </a:lnTo>
                <a:lnTo>
                  <a:pt x="6148" y="546589"/>
                </a:lnTo>
                <a:lnTo>
                  <a:pt x="13833" y="502818"/>
                </a:lnTo>
                <a:lnTo>
                  <a:pt x="24593" y="459567"/>
                </a:lnTo>
                <a:lnTo>
                  <a:pt x="38427" y="417012"/>
                </a:lnTo>
                <a:lnTo>
                  <a:pt x="55335" y="375324"/>
                </a:lnTo>
                <a:lnTo>
                  <a:pt x="75317" y="334678"/>
                </a:lnTo>
                <a:lnTo>
                  <a:pt x="98373" y="295248"/>
                </a:lnTo>
                <a:lnTo>
                  <a:pt x="124503" y="257207"/>
                </a:lnTo>
                <a:lnTo>
                  <a:pt x="153708" y="220729"/>
                </a:lnTo>
                <a:lnTo>
                  <a:pt x="185987" y="185987"/>
                </a:lnTo>
                <a:lnTo>
                  <a:pt x="220729" y="153708"/>
                </a:lnTo>
                <a:lnTo>
                  <a:pt x="257207" y="124503"/>
                </a:lnTo>
                <a:lnTo>
                  <a:pt x="295248" y="98373"/>
                </a:lnTo>
                <a:lnTo>
                  <a:pt x="334678" y="75317"/>
                </a:lnTo>
                <a:lnTo>
                  <a:pt x="375324" y="55335"/>
                </a:lnTo>
                <a:lnTo>
                  <a:pt x="417012" y="38427"/>
                </a:lnTo>
                <a:lnTo>
                  <a:pt x="459567" y="24593"/>
                </a:lnTo>
                <a:lnTo>
                  <a:pt x="502818" y="13833"/>
                </a:lnTo>
                <a:lnTo>
                  <a:pt x="546589" y="6148"/>
                </a:lnTo>
                <a:lnTo>
                  <a:pt x="590707" y="1537"/>
                </a:lnTo>
                <a:lnTo>
                  <a:pt x="634999" y="0"/>
                </a:lnTo>
                <a:lnTo>
                  <a:pt x="679292" y="1537"/>
                </a:lnTo>
                <a:lnTo>
                  <a:pt x="723410" y="6148"/>
                </a:lnTo>
                <a:lnTo>
                  <a:pt x="767181" y="13833"/>
                </a:lnTo>
                <a:lnTo>
                  <a:pt x="810432" y="24593"/>
                </a:lnTo>
                <a:lnTo>
                  <a:pt x="852987" y="38427"/>
                </a:lnTo>
                <a:lnTo>
                  <a:pt x="894675" y="55335"/>
                </a:lnTo>
                <a:lnTo>
                  <a:pt x="935321" y="75317"/>
                </a:lnTo>
                <a:lnTo>
                  <a:pt x="974751" y="98373"/>
                </a:lnTo>
                <a:lnTo>
                  <a:pt x="1012792" y="124503"/>
                </a:lnTo>
                <a:lnTo>
                  <a:pt x="1049270" y="153708"/>
                </a:lnTo>
                <a:lnTo>
                  <a:pt x="1084012" y="18598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39225" y="5833846"/>
            <a:ext cx="1617980" cy="812800"/>
          </a:xfrm>
          <a:custGeom>
            <a:avLst/>
            <a:gdLst/>
            <a:ahLst/>
            <a:cxnLst/>
            <a:rect l="l" t="t" r="r" b="b"/>
            <a:pathLst>
              <a:path w="1617979" h="812800">
                <a:moveTo>
                  <a:pt x="0" y="406260"/>
                </a:moveTo>
                <a:lnTo>
                  <a:pt x="1617579" y="406260"/>
                </a:lnTo>
              </a:path>
            </a:pathLst>
          </a:custGeom>
          <a:ln w="812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86222" y="6539636"/>
            <a:ext cx="238760" cy="191135"/>
          </a:xfrm>
          <a:custGeom>
            <a:avLst/>
            <a:gdLst/>
            <a:ahLst/>
            <a:cxnLst/>
            <a:rect l="l" t="t" r="r" b="b"/>
            <a:pathLst>
              <a:path w="238759" h="191134">
                <a:moveTo>
                  <a:pt x="95769" y="0"/>
                </a:moveTo>
                <a:lnTo>
                  <a:pt x="0" y="190658"/>
                </a:lnTo>
                <a:lnTo>
                  <a:pt x="238542" y="191098"/>
                </a:lnTo>
                <a:lnTo>
                  <a:pt x="957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81419" y="3862618"/>
            <a:ext cx="1536700" cy="826135"/>
          </a:xfrm>
          <a:custGeom>
            <a:avLst/>
            <a:gdLst/>
            <a:ahLst/>
            <a:cxnLst/>
            <a:rect l="l" t="t" r="r" b="b"/>
            <a:pathLst>
              <a:path w="1536700" h="826135">
                <a:moveTo>
                  <a:pt x="0" y="412922"/>
                </a:moveTo>
                <a:lnTo>
                  <a:pt x="1536221" y="412922"/>
                </a:lnTo>
              </a:path>
            </a:pathLst>
          </a:custGeom>
          <a:ln w="8258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44756" y="3773619"/>
            <a:ext cx="238760" cy="195580"/>
          </a:xfrm>
          <a:custGeom>
            <a:avLst/>
            <a:gdLst/>
            <a:ahLst/>
            <a:cxnLst/>
            <a:rect l="l" t="t" r="r" b="b"/>
            <a:pathLst>
              <a:path w="238759" h="195579">
                <a:moveTo>
                  <a:pt x="238439" y="0"/>
                </a:moveTo>
                <a:lnTo>
                  <a:pt x="0" y="7062"/>
                </a:lnTo>
                <a:lnTo>
                  <a:pt x="101025" y="194989"/>
                </a:lnTo>
                <a:lnTo>
                  <a:pt x="2384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97035" y="5156200"/>
            <a:ext cx="1706245" cy="0"/>
          </a:xfrm>
          <a:custGeom>
            <a:avLst/>
            <a:gdLst/>
            <a:ahLst/>
            <a:cxnLst/>
            <a:rect l="l" t="t" r="r" b="b"/>
            <a:pathLst>
              <a:path w="1706245">
                <a:moveTo>
                  <a:pt x="0" y="0"/>
                </a:moveTo>
                <a:lnTo>
                  <a:pt x="1680838" y="0"/>
                </a:lnTo>
                <a:lnTo>
                  <a:pt x="17062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77872" y="5049520"/>
            <a:ext cx="213360" cy="213360"/>
          </a:xfrm>
          <a:custGeom>
            <a:avLst/>
            <a:gdLst/>
            <a:ahLst/>
            <a:cxnLst/>
            <a:rect l="l" t="t" r="r" b="b"/>
            <a:pathLst>
              <a:path w="213360" h="213360">
                <a:moveTo>
                  <a:pt x="0" y="0"/>
                </a:moveTo>
                <a:lnTo>
                  <a:pt x="0" y="213359"/>
                </a:lnTo>
                <a:lnTo>
                  <a:pt x="213360" y="1066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62992" y="5429201"/>
            <a:ext cx="1706245" cy="0"/>
          </a:xfrm>
          <a:custGeom>
            <a:avLst/>
            <a:gdLst/>
            <a:ahLst/>
            <a:cxnLst/>
            <a:rect l="l" t="t" r="r" b="b"/>
            <a:pathLst>
              <a:path w="1706245">
                <a:moveTo>
                  <a:pt x="1706238" y="0"/>
                </a:moveTo>
                <a:lnTo>
                  <a:pt x="25400" y="0"/>
                </a:lnTo>
                <a:lnTo>
                  <a:pt x="0" y="0"/>
                </a:lnTo>
              </a:path>
            </a:pathLst>
          </a:custGeom>
          <a:ln w="508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75034" y="5322521"/>
            <a:ext cx="213360" cy="213360"/>
          </a:xfrm>
          <a:custGeom>
            <a:avLst/>
            <a:gdLst/>
            <a:ahLst/>
            <a:cxnLst/>
            <a:rect l="l" t="t" r="r" b="b"/>
            <a:pathLst>
              <a:path w="213360" h="213360">
                <a:moveTo>
                  <a:pt x="213360" y="0"/>
                </a:moveTo>
                <a:lnTo>
                  <a:pt x="0" y="106679"/>
                </a:lnTo>
                <a:lnTo>
                  <a:pt x="213360" y="213360"/>
                </a:lnTo>
                <a:lnTo>
                  <a:pt x="213360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67276" y="5678313"/>
            <a:ext cx="1327150" cy="629920"/>
          </a:xfrm>
          <a:custGeom>
            <a:avLst/>
            <a:gdLst/>
            <a:ahLst/>
            <a:cxnLst/>
            <a:rect l="l" t="t" r="r" b="b"/>
            <a:pathLst>
              <a:path w="1327150" h="629920">
                <a:moveTo>
                  <a:pt x="0" y="314837"/>
                </a:moveTo>
                <a:lnTo>
                  <a:pt x="1326582" y="314837"/>
                </a:lnTo>
              </a:path>
            </a:pathLst>
          </a:custGeom>
          <a:ln w="629675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97475" y="5592831"/>
            <a:ext cx="238760" cy="193040"/>
          </a:xfrm>
          <a:custGeom>
            <a:avLst/>
            <a:gdLst/>
            <a:ahLst/>
            <a:cxnLst/>
            <a:rect l="l" t="t" r="r" b="b"/>
            <a:pathLst>
              <a:path w="238759" h="193039">
                <a:moveTo>
                  <a:pt x="238493" y="0"/>
                </a:moveTo>
                <a:lnTo>
                  <a:pt x="0" y="4884"/>
                </a:lnTo>
                <a:lnTo>
                  <a:pt x="147003" y="192747"/>
                </a:lnTo>
                <a:lnTo>
                  <a:pt x="238493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65011" y="4157545"/>
            <a:ext cx="1327785" cy="675640"/>
          </a:xfrm>
          <a:custGeom>
            <a:avLst/>
            <a:gdLst/>
            <a:ahLst/>
            <a:cxnLst/>
            <a:rect l="l" t="t" r="r" b="b"/>
            <a:pathLst>
              <a:path w="1327784" h="675639">
                <a:moveTo>
                  <a:pt x="0" y="337552"/>
                </a:moveTo>
                <a:lnTo>
                  <a:pt x="1327381" y="337552"/>
                </a:lnTo>
              </a:path>
            </a:pathLst>
          </a:custGeom>
          <a:ln w="675104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97475" y="4726047"/>
            <a:ext cx="238760" cy="192405"/>
          </a:xfrm>
          <a:custGeom>
            <a:avLst/>
            <a:gdLst/>
            <a:ahLst/>
            <a:cxnLst/>
            <a:rect l="l" t="t" r="r" b="b"/>
            <a:pathLst>
              <a:path w="238759" h="192404">
                <a:moveTo>
                  <a:pt x="141814" y="0"/>
                </a:moveTo>
                <a:lnTo>
                  <a:pt x="0" y="191811"/>
                </a:lnTo>
                <a:lnTo>
                  <a:pt x="238537" y="190176"/>
                </a:lnTo>
                <a:lnTo>
                  <a:pt x="141814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501900" y="4381500"/>
            <a:ext cx="203327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20" dirty="0">
                <a:latin typeface="Arial"/>
                <a:cs typeface="Arial"/>
              </a:rPr>
              <a:t>Activation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10500" y="4381500"/>
            <a:ext cx="180403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20" dirty="0">
                <a:solidFill>
                  <a:srgbClr val="C82506"/>
                </a:solidFill>
                <a:latin typeface="Arial"/>
                <a:cs typeface="Arial"/>
              </a:rPr>
              <a:t>Gradient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934200" y="4940300"/>
            <a:ext cx="29273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C82506"/>
                </a:solidFill>
                <a:latin typeface="Arial"/>
                <a:cs typeface="Arial"/>
              </a:rPr>
              <a:t>+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5000" y="1308100"/>
            <a:ext cx="652907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5" dirty="0">
                <a:latin typeface="Arial"/>
                <a:cs typeface="Arial"/>
              </a:rPr>
              <a:t>Gradients copy through</a:t>
            </a:r>
            <a:r>
              <a:rPr sz="3600" b="1" spc="-3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sums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55314" y="4593181"/>
            <a:ext cx="1270000" cy="1270000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634999" y="0"/>
                </a:moveTo>
                <a:lnTo>
                  <a:pt x="590707" y="1537"/>
                </a:lnTo>
                <a:lnTo>
                  <a:pt x="546589" y="6148"/>
                </a:lnTo>
                <a:lnTo>
                  <a:pt x="502818" y="13833"/>
                </a:lnTo>
                <a:lnTo>
                  <a:pt x="459567" y="24593"/>
                </a:lnTo>
                <a:lnTo>
                  <a:pt x="417011" y="38427"/>
                </a:lnTo>
                <a:lnTo>
                  <a:pt x="375324" y="55334"/>
                </a:lnTo>
                <a:lnTo>
                  <a:pt x="334678" y="75317"/>
                </a:lnTo>
                <a:lnTo>
                  <a:pt x="295248" y="98373"/>
                </a:lnTo>
                <a:lnTo>
                  <a:pt x="257207" y="124503"/>
                </a:lnTo>
                <a:lnTo>
                  <a:pt x="220728" y="153708"/>
                </a:lnTo>
                <a:lnTo>
                  <a:pt x="185987" y="185987"/>
                </a:lnTo>
                <a:lnTo>
                  <a:pt x="153708" y="220728"/>
                </a:lnTo>
                <a:lnTo>
                  <a:pt x="124503" y="257207"/>
                </a:lnTo>
                <a:lnTo>
                  <a:pt x="98373" y="295248"/>
                </a:lnTo>
                <a:lnTo>
                  <a:pt x="75317" y="334678"/>
                </a:lnTo>
                <a:lnTo>
                  <a:pt x="55334" y="375324"/>
                </a:lnTo>
                <a:lnTo>
                  <a:pt x="38427" y="417011"/>
                </a:lnTo>
                <a:lnTo>
                  <a:pt x="24593" y="459567"/>
                </a:lnTo>
                <a:lnTo>
                  <a:pt x="13833" y="502818"/>
                </a:lnTo>
                <a:lnTo>
                  <a:pt x="6148" y="546589"/>
                </a:lnTo>
                <a:lnTo>
                  <a:pt x="1537" y="590707"/>
                </a:lnTo>
                <a:lnTo>
                  <a:pt x="0" y="634999"/>
                </a:lnTo>
                <a:lnTo>
                  <a:pt x="1537" y="679292"/>
                </a:lnTo>
                <a:lnTo>
                  <a:pt x="6148" y="723410"/>
                </a:lnTo>
                <a:lnTo>
                  <a:pt x="13833" y="767181"/>
                </a:lnTo>
                <a:lnTo>
                  <a:pt x="24593" y="810432"/>
                </a:lnTo>
                <a:lnTo>
                  <a:pt x="38427" y="852988"/>
                </a:lnTo>
                <a:lnTo>
                  <a:pt x="55334" y="894675"/>
                </a:lnTo>
                <a:lnTo>
                  <a:pt x="75317" y="935321"/>
                </a:lnTo>
                <a:lnTo>
                  <a:pt x="98373" y="974751"/>
                </a:lnTo>
                <a:lnTo>
                  <a:pt x="124503" y="1012792"/>
                </a:lnTo>
                <a:lnTo>
                  <a:pt x="153708" y="1049271"/>
                </a:lnTo>
                <a:lnTo>
                  <a:pt x="185987" y="1084012"/>
                </a:lnTo>
                <a:lnTo>
                  <a:pt x="220728" y="1116291"/>
                </a:lnTo>
                <a:lnTo>
                  <a:pt x="257207" y="1145496"/>
                </a:lnTo>
                <a:lnTo>
                  <a:pt x="295248" y="1171626"/>
                </a:lnTo>
                <a:lnTo>
                  <a:pt x="334678" y="1194682"/>
                </a:lnTo>
                <a:lnTo>
                  <a:pt x="375324" y="1214665"/>
                </a:lnTo>
                <a:lnTo>
                  <a:pt x="417011" y="1231572"/>
                </a:lnTo>
                <a:lnTo>
                  <a:pt x="459567" y="1245406"/>
                </a:lnTo>
                <a:lnTo>
                  <a:pt x="502818" y="1256166"/>
                </a:lnTo>
                <a:lnTo>
                  <a:pt x="546589" y="1263851"/>
                </a:lnTo>
                <a:lnTo>
                  <a:pt x="590707" y="1268462"/>
                </a:lnTo>
                <a:lnTo>
                  <a:pt x="635000" y="1269999"/>
                </a:lnTo>
                <a:lnTo>
                  <a:pt x="679292" y="1268462"/>
                </a:lnTo>
                <a:lnTo>
                  <a:pt x="723410" y="1263851"/>
                </a:lnTo>
                <a:lnTo>
                  <a:pt x="767181" y="1256166"/>
                </a:lnTo>
                <a:lnTo>
                  <a:pt x="810432" y="1245406"/>
                </a:lnTo>
                <a:lnTo>
                  <a:pt x="852988" y="1231572"/>
                </a:lnTo>
                <a:lnTo>
                  <a:pt x="894675" y="1214665"/>
                </a:lnTo>
                <a:lnTo>
                  <a:pt x="935321" y="1194682"/>
                </a:lnTo>
                <a:lnTo>
                  <a:pt x="974751" y="1171626"/>
                </a:lnTo>
                <a:lnTo>
                  <a:pt x="1012792" y="1145496"/>
                </a:lnTo>
                <a:lnTo>
                  <a:pt x="1049271" y="1116291"/>
                </a:lnTo>
                <a:lnTo>
                  <a:pt x="1084012" y="1084012"/>
                </a:lnTo>
                <a:lnTo>
                  <a:pt x="1116291" y="1049271"/>
                </a:lnTo>
                <a:lnTo>
                  <a:pt x="1145496" y="1012792"/>
                </a:lnTo>
                <a:lnTo>
                  <a:pt x="1171626" y="974751"/>
                </a:lnTo>
                <a:lnTo>
                  <a:pt x="1194682" y="935321"/>
                </a:lnTo>
                <a:lnTo>
                  <a:pt x="1214665" y="894675"/>
                </a:lnTo>
                <a:lnTo>
                  <a:pt x="1231572" y="852988"/>
                </a:lnTo>
                <a:lnTo>
                  <a:pt x="1245406" y="810432"/>
                </a:lnTo>
                <a:lnTo>
                  <a:pt x="1256166" y="767181"/>
                </a:lnTo>
                <a:lnTo>
                  <a:pt x="1263851" y="723410"/>
                </a:lnTo>
                <a:lnTo>
                  <a:pt x="1268462" y="679292"/>
                </a:lnTo>
                <a:lnTo>
                  <a:pt x="1270000" y="634999"/>
                </a:lnTo>
                <a:lnTo>
                  <a:pt x="1268462" y="590707"/>
                </a:lnTo>
                <a:lnTo>
                  <a:pt x="1263851" y="546589"/>
                </a:lnTo>
                <a:lnTo>
                  <a:pt x="1256166" y="502818"/>
                </a:lnTo>
                <a:lnTo>
                  <a:pt x="1245406" y="459567"/>
                </a:lnTo>
                <a:lnTo>
                  <a:pt x="1231572" y="417011"/>
                </a:lnTo>
                <a:lnTo>
                  <a:pt x="1214665" y="375324"/>
                </a:lnTo>
                <a:lnTo>
                  <a:pt x="1194682" y="334678"/>
                </a:lnTo>
                <a:lnTo>
                  <a:pt x="1171626" y="295248"/>
                </a:lnTo>
                <a:lnTo>
                  <a:pt x="1145496" y="257207"/>
                </a:lnTo>
                <a:lnTo>
                  <a:pt x="1116291" y="220728"/>
                </a:lnTo>
                <a:lnTo>
                  <a:pt x="1084012" y="185987"/>
                </a:lnTo>
                <a:lnTo>
                  <a:pt x="1049271" y="153708"/>
                </a:lnTo>
                <a:lnTo>
                  <a:pt x="1012792" y="124503"/>
                </a:lnTo>
                <a:lnTo>
                  <a:pt x="974751" y="98373"/>
                </a:lnTo>
                <a:lnTo>
                  <a:pt x="935321" y="75317"/>
                </a:lnTo>
                <a:lnTo>
                  <a:pt x="894675" y="55334"/>
                </a:lnTo>
                <a:lnTo>
                  <a:pt x="852988" y="38427"/>
                </a:lnTo>
                <a:lnTo>
                  <a:pt x="810432" y="24593"/>
                </a:lnTo>
                <a:lnTo>
                  <a:pt x="767181" y="13833"/>
                </a:lnTo>
                <a:lnTo>
                  <a:pt x="723410" y="6148"/>
                </a:lnTo>
                <a:lnTo>
                  <a:pt x="679292" y="1537"/>
                </a:lnTo>
                <a:lnTo>
                  <a:pt x="634999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55313" y="4593180"/>
            <a:ext cx="1270000" cy="1270000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1084012" y="185987"/>
                </a:moveTo>
                <a:lnTo>
                  <a:pt x="1116291" y="220729"/>
                </a:lnTo>
                <a:lnTo>
                  <a:pt x="1145496" y="257207"/>
                </a:lnTo>
                <a:lnTo>
                  <a:pt x="1171626" y="295248"/>
                </a:lnTo>
                <a:lnTo>
                  <a:pt x="1194683" y="334678"/>
                </a:lnTo>
                <a:lnTo>
                  <a:pt x="1214665" y="375324"/>
                </a:lnTo>
                <a:lnTo>
                  <a:pt x="1231573" y="417012"/>
                </a:lnTo>
                <a:lnTo>
                  <a:pt x="1245407" y="459567"/>
                </a:lnTo>
                <a:lnTo>
                  <a:pt x="1256166" y="502818"/>
                </a:lnTo>
                <a:lnTo>
                  <a:pt x="1263852" y="546589"/>
                </a:lnTo>
                <a:lnTo>
                  <a:pt x="1268463" y="590707"/>
                </a:lnTo>
                <a:lnTo>
                  <a:pt x="1270000" y="634999"/>
                </a:lnTo>
                <a:lnTo>
                  <a:pt x="1268463" y="679292"/>
                </a:lnTo>
                <a:lnTo>
                  <a:pt x="1263852" y="723410"/>
                </a:lnTo>
                <a:lnTo>
                  <a:pt x="1256166" y="767181"/>
                </a:lnTo>
                <a:lnTo>
                  <a:pt x="1245407" y="810432"/>
                </a:lnTo>
                <a:lnTo>
                  <a:pt x="1231573" y="852987"/>
                </a:lnTo>
                <a:lnTo>
                  <a:pt x="1214665" y="894675"/>
                </a:lnTo>
                <a:lnTo>
                  <a:pt x="1194683" y="935321"/>
                </a:lnTo>
                <a:lnTo>
                  <a:pt x="1171626" y="974751"/>
                </a:lnTo>
                <a:lnTo>
                  <a:pt x="1145496" y="1012792"/>
                </a:lnTo>
                <a:lnTo>
                  <a:pt x="1116291" y="1049270"/>
                </a:lnTo>
                <a:lnTo>
                  <a:pt x="1084012" y="1084012"/>
                </a:lnTo>
                <a:lnTo>
                  <a:pt x="1049270" y="1116291"/>
                </a:lnTo>
                <a:lnTo>
                  <a:pt x="1012792" y="1145496"/>
                </a:lnTo>
                <a:lnTo>
                  <a:pt x="974751" y="1171626"/>
                </a:lnTo>
                <a:lnTo>
                  <a:pt x="935321" y="1194683"/>
                </a:lnTo>
                <a:lnTo>
                  <a:pt x="894675" y="1214665"/>
                </a:lnTo>
                <a:lnTo>
                  <a:pt x="852987" y="1231573"/>
                </a:lnTo>
                <a:lnTo>
                  <a:pt x="810432" y="1245407"/>
                </a:lnTo>
                <a:lnTo>
                  <a:pt x="767181" y="1256166"/>
                </a:lnTo>
                <a:lnTo>
                  <a:pt x="723410" y="1263852"/>
                </a:lnTo>
                <a:lnTo>
                  <a:pt x="679292" y="1268463"/>
                </a:lnTo>
                <a:lnTo>
                  <a:pt x="635000" y="1270000"/>
                </a:lnTo>
                <a:lnTo>
                  <a:pt x="590707" y="1268463"/>
                </a:lnTo>
                <a:lnTo>
                  <a:pt x="546589" y="1263852"/>
                </a:lnTo>
                <a:lnTo>
                  <a:pt x="502818" y="1256166"/>
                </a:lnTo>
                <a:lnTo>
                  <a:pt x="459567" y="1245407"/>
                </a:lnTo>
                <a:lnTo>
                  <a:pt x="417012" y="1231573"/>
                </a:lnTo>
                <a:lnTo>
                  <a:pt x="375324" y="1214665"/>
                </a:lnTo>
                <a:lnTo>
                  <a:pt x="334678" y="1194683"/>
                </a:lnTo>
                <a:lnTo>
                  <a:pt x="295248" y="1171626"/>
                </a:lnTo>
                <a:lnTo>
                  <a:pt x="257207" y="1145496"/>
                </a:lnTo>
                <a:lnTo>
                  <a:pt x="220729" y="1116291"/>
                </a:lnTo>
                <a:lnTo>
                  <a:pt x="185987" y="1084012"/>
                </a:lnTo>
                <a:lnTo>
                  <a:pt x="153708" y="1049270"/>
                </a:lnTo>
                <a:lnTo>
                  <a:pt x="124503" y="1012792"/>
                </a:lnTo>
                <a:lnTo>
                  <a:pt x="98373" y="974751"/>
                </a:lnTo>
                <a:lnTo>
                  <a:pt x="75317" y="935321"/>
                </a:lnTo>
                <a:lnTo>
                  <a:pt x="55335" y="894675"/>
                </a:lnTo>
                <a:lnTo>
                  <a:pt x="38427" y="852987"/>
                </a:lnTo>
                <a:lnTo>
                  <a:pt x="24593" y="810432"/>
                </a:lnTo>
                <a:lnTo>
                  <a:pt x="13833" y="767181"/>
                </a:lnTo>
                <a:lnTo>
                  <a:pt x="6148" y="723410"/>
                </a:lnTo>
                <a:lnTo>
                  <a:pt x="1537" y="679292"/>
                </a:lnTo>
                <a:lnTo>
                  <a:pt x="0" y="635000"/>
                </a:lnTo>
                <a:lnTo>
                  <a:pt x="1537" y="590707"/>
                </a:lnTo>
                <a:lnTo>
                  <a:pt x="6148" y="546589"/>
                </a:lnTo>
                <a:lnTo>
                  <a:pt x="13833" y="502818"/>
                </a:lnTo>
                <a:lnTo>
                  <a:pt x="24593" y="459567"/>
                </a:lnTo>
                <a:lnTo>
                  <a:pt x="38427" y="417012"/>
                </a:lnTo>
                <a:lnTo>
                  <a:pt x="55335" y="375324"/>
                </a:lnTo>
                <a:lnTo>
                  <a:pt x="75317" y="334678"/>
                </a:lnTo>
                <a:lnTo>
                  <a:pt x="98373" y="295248"/>
                </a:lnTo>
                <a:lnTo>
                  <a:pt x="124503" y="257207"/>
                </a:lnTo>
                <a:lnTo>
                  <a:pt x="153708" y="220729"/>
                </a:lnTo>
                <a:lnTo>
                  <a:pt x="185987" y="185987"/>
                </a:lnTo>
                <a:lnTo>
                  <a:pt x="220729" y="153708"/>
                </a:lnTo>
                <a:lnTo>
                  <a:pt x="257207" y="124503"/>
                </a:lnTo>
                <a:lnTo>
                  <a:pt x="295248" y="98373"/>
                </a:lnTo>
                <a:lnTo>
                  <a:pt x="334678" y="75317"/>
                </a:lnTo>
                <a:lnTo>
                  <a:pt x="375324" y="55335"/>
                </a:lnTo>
                <a:lnTo>
                  <a:pt x="417012" y="38427"/>
                </a:lnTo>
                <a:lnTo>
                  <a:pt x="459567" y="24593"/>
                </a:lnTo>
                <a:lnTo>
                  <a:pt x="502818" y="13833"/>
                </a:lnTo>
                <a:lnTo>
                  <a:pt x="546589" y="6148"/>
                </a:lnTo>
                <a:lnTo>
                  <a:pt x="590707" y="1537"/>
                </a:lnTo>
                <a:lnTo>
                  <a:pt x="634999" y="0"/>
                </a:lnTo>
                <a:lnTo>
                  <a:pt x="679292" y="1537"/>
                </a:lnTo>
                <a:lnTo>
                  <a:pt x="723410" y="6148"/>
                </a:lnTo>
                <a:lnTo>
                  <a:pt x="767181" y="13833"/>
                </a:lnTo>
                <a:lnTo>
                  <a:pt x="810432" y="24593"/>
                </a:lnTo>
                <a:lnTo>
                  <a:pt x="852987" y="38427"/>
                </a:lnTo>
                <a:lnTo>
                  <a:pt x="894675" y="55335"/>
                </a:lnTo>
                <a:lnTo>
                  <a:pt x="935321" y="75317"/>
                </a:lnTo>
                <a:lnTo>
                  <a:pt x="974751" y="98373"/>
                </a:lnTo>
                <a:lnTo>
                  <a:pt x="1012792" y="124503"/>
                </a:lnTo>
                <a:lnTo>
                  <a:pt x="1049270" y="153708"/>
                </a:lnTo>
                <a:lnTo>
                  <a:pt x="1084012" y="18598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00385" y="6509081"/>
            <a:ext cx="1270000" cy="1270000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635000" y="0"/>
                </a:moveTo>
                <a:lnTo>
                  <a:pt x="590708" y="1537"/>
                </a:lnTo>
                <a:lnTo>
                  <a:pt x="546589" y="6148"/>
                </a:lnTo>
                <a:lnTo>
                  <a:pt x="502818" y="13833"/>
                </a:lnTo>
                <a:lnTo>
                  <a:pt x="459568" y="24593"/>
                </a:lnTo>
                <a:lnTo>
                  <a:pt x="417012" y="38427"/>
                </a:lnTo>
                <a:lnTo>
                  <a:pt x="375324" y="55334"/>
                </a:lnTo>
                <a:lnTo>
                  <a:pt x="334679" y="75317"/>
                </a:lnTo>
                <a:lnTo>
                  <a:pt x="295248" y="98373"/>
                </a:lnTo>
                <a:lnTo>
                  <a:pt x="257207" y="124503"/>
                </a:lnTo>
                <a:lnTo>
                  <a:pt x="220729" y="153708"/>
                </a:lnTo>
                <a:lnTo>
                  <a:pt x="185987" y="185987"/>
                </a:lnTo>
                <a:lnTo>
                  <a:pt x="153708" y="220729"/>
                </a:lnTo>
                <a:lnTo>
                  <a:pt x="124503" y="257207"/>
                </a:lnTo>
                <a:lnTo>
                  <a:pt x="98373" y="295248"/>
                </a:lnTo>
                <a:lnTo>
                  <a:pt x="75317" y="334679"/>
                </a:lnTo>
                <a:lnTo>
                  <a:pt x="55334" y="375324"/>
                </a:lnTo>
                <a:lnTo>
                  <a:pt x="38427" y="417012"/>
                </a:lnTo>
                <a:lnTo>
                  <a:pt x="24593" y="459568"/>
                </a:lnTo>
                <a:lnTo>
                  <a:pt x="13833" y="502818"/>
                </a:lnTo>
                <a:lnTo>
                  <a:pt x="6148" y="546589"/>
                </a:lnTo>
                <a:lnTo>
                  <a:pt x="1537" y="590708"/>
                </a:lnTo>
                <a:lnTo>
                  <a:pt x="0" y="635000"/>
                </a:lnTo>
                <a:lnTo>
                  <a:pt x="1537" y="679292"/>
                </a:lnTo>
                <a:lnTo>
                  <a:pt x="6148" y="723411"/>
                </a:lnTo>
                <a:lnTo>
                  <a:pt x="13833" y="767182"/>
                </a:lnTo>
                <a:lnTo>
                  <a:pt x="24593" y="810432"/>
                </a:lnTo>
                <a:lnTo>
                  <a:pt x="38427" y="852988"/>
                </a:lnTo>
                <a:lnTo>
                  <a:pt x="55334" y="894675"/>
                </a:lnTo>
                <a:lnTo>
                  <a:pt x="75317" y="935321"/>
                </a:lnTo>
                <a:lnTo>
                  <a:pt x="98373" y="974751"/>
                </a:lnTo>
                <a:lnTo>
                  <a:pt x="124503" y="1012792"/>
                </a:lnTo>
                <a:lnTo>
                  <a:pt x="153708" y="1049271"/>
                </a:lnTo>
                <a:lnTo>
                  <a:pt x="185987" y="1084012"/>
                </a:lnTo>
                <a:lnTo>
                  <a:pt x="220729" y="1116291"/>
                </a:lnTo>
                <a:lnTo>
                  <a:pt x="257207" y="1145496"/>
                </a:lnTo>
                <a:lnTo>
                  <a:pt x="295248" y="1171626"/>
                </a:lnTo>
                <a:lnTo>
                  <a:pt x="334679" y="1194682"/>
                </a:lnTo>
                <a:lnTo>
                  <a:pt x="375324" y="1214665"/>
                </a:lnTo>
                <a:lnTo>
                  <a:pt x="417012" y="1231572"/>
                </a:lnTo>
                <a:lnTo>
                  <a:pt x="459568" y="1245406"/>
                </a:lnTo>
                <a:lnTo>
                  <a:pt x="502818" y="1256166"/>
                </a:lnTo>
                <a:lnTo>
                  <a:pt x="546589" y="1263851"/>
                </a:lnTo>
                <a:lnTo>
                  <a:pt x="590708" y="1268462"/>
                </a:lnTo>
                <a:lnTo>
                  <a:pt x="635000" y="1269999"/>
                </a:lnTo>
                <a:lnTo>
                  <a:pt x="679292" y="1268462"/>
                </a:lnTo>
                <a:lnTo>
                  <a:pt x="723411" y="1263851"/>
                </a:lnTo>
                <a:lnTo>
                  <a:pt x="767182" y="1256166"/>
                </a:lnTo>
                <a:lnTo>
                  <a:pt x="810432" y="1245406"/>
                </a:lnTo>
                <a:lnTo>
                  <a:pt x="852988" y="1231572"/>
                </a:lnTo>
                <a:lnTo>
                  <a:pt x="894675" y="1214665"/>
                </a:lnTo>
                <a:lnTo>
                  <a:pt x="935321" y="1194682"/>
                </a:lnTo>
                <a:lnTo>
                  <a:pt x="974751" y="1171626"/>
                </a:lnTo>
                <a:lnTo>
                  <a:pt x="1012792" y="1145496"/>
                </a:lnTo>
                <a:lnTo>
                  <a:pt x="1049271" y="1116291"/>
                </a:lnTo>
                <a:lnTo>
                  <a:pt x="1084012" y="1084012"/>
                </a:lnTo>
                <a:lnTo>
                  <a:pt x="1116291" y="1049271"/>
                </a:lnTo>
                <a:lnTo>
                  <a:pt x="1145496" y="1012792"/>
                </a:lnTo>
                <a:lnTo>
                  <a:pt x="1171626" y="974751"/>
                </a:lnTo>
                <a:lnTo>
                  <a:pt x="1194682" y="935321"/>
                </a:lnTo>
                <a:lnTo>
                  <a:pt x="1214665" y="894675"/>
                </a:lnTo>
                <a:lnTo>
                  <a:pt x="1231572" y="852988"/>
                </a:lnTo>
                <a:lnTo>
                  <a:pt x="1245406" y="810432"/>
                </a:lnTo>
                <a:lnTo>
                  <a:pt x="1256166" y="767182"/>
                </a:lnTo>
                <a:lnTo>
                  <a:pt x="1263851" y="723411"/>
                </a:lnTo>
                <a:lnTo>
                  <a:pt x="1268462" y="679292"/>
                </a:lnTo>
                <a:lnTo>
                  <a:pt x="1269999" y="635000"/>
                </a:lnTo>
                <a:lnTo>
                  <a:pt x="1268462" y="590708"/>
                </a:lnTo>
                <a:lnTo>
                  <a:pt x="1263851" y="546589"/>
                </a:lnTo>
                <a:lnTo>
                  <a:pt x="1256166" y="502818"/>
                </a:lnTo>
                <a:lnTo>
                  <a:pt x="1245406" y="459568"/>
                </a:lnTo>
                <a:lnTo>
                  <a:pt x="1231572" y="417012"/>
                </a:lnTo>
                <a:lnTo>
                  <a:pt x="1214665" y="375324"/>
                </a:lnTo>
                <a:lnTo>
                  <a:pt x="1194682" y="334679"/>
                </a:lnTo>
                <a:lnTo>
                  <a:pt x="1171626" y="295248"/>
                </a:lnTo>
                <a:lnTo>
                  <a:pt x="1145496" y="257207"/>
                </a:lnTo>
                <a:lnTo>
                  <a:pt x="1116291" y="220729"/>
                </a:lnTo>
                <a:lnTo>
                  <a:pt x="1084012" y="185987"/>
                </a:lnTo>
                <a:lnTo>
                  <a:pt x="1049271" y="153708"/>
                </a:lnTo>
                <a:lnTo>
                  <a:pt x="1012792" y="124503"/>
                </a:lnTo>
                <a:lnTo>
                  <a:pt x="974751" y="98373"/>
                </a:lnTo>
                <a:lnTo>
                  <a:pt x="935321" y="75317"/>
                </a:lnTo>
                <a:lnTo>
                  <a:pt x="894675" y="55334"/>
                </a:lnTo>
                <a:lnTo>
                  <a:pt x="852988" y="38427"/>
                </a:lnTo>
                <a:lnTo>
                  <a:pt x="810432" y="24593"/>
                </a:lnTo>
                <a:lnTo>
                  <a:pt x="767182" y="13833"/>
                </a:lnTo>
                <a:lnTo>
                  <a:pt x="723411" y="6148"/>
                </a:lnTo>
                <a:lnTo>
                  <a:pt x="679292" y="1537"/>
                </a:lnTo>
                <a:lnTo>
                  <a:pt x="63500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00386" y="6509082"/>
            <a:ext cx="1270000" cy="1270000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1084012" y="185987"/>
                </a:moveTo>
                <a:lnTo>
                  <a:pt x="1116291" y="220729"/>
                </a:lnTo>
                <a:lnTo>
                  <a:pt x="1145496" y="257207"/>
                </a:lnTo>
                <a:lnTo>
                  <a:pt x="1171626" y="295248"/>
                </a:lnTo>
                <a:lnTo>
                  <a:pt x="1194683" y="334678"/>
                </a:lnTo>
                <a:lnTo>
                  <a:pt x="1214665" y="375324"/>
                </a:lnTo>
                <a:lnTo>
                  <a:pt x="1231573" y="417012"/>
                </a:lnTo>
                <a:lnTo>
                  <a:pt x="1245407" y="459567"/>
                </a:lnTo>
                <a:lnTo>
                  <a:pt x="1256166" y="502818"/>
                </a:lnTo>
                <a:lnTo>
                  <a:pt x="1263852" y="546589"/>
                </a:lnTo>
                <a:lnTo>
                  <a:pt x="1268463" y="590707"/>
                </a:lnTo>
                <a:lnTo>
                  <a:pt x="1270000" y="634999"/>
                </a:lnTo>
                <a:lnTo>
                  <a:pt x="1268463" y="679292"/>
                </a:lnTo>
                <a:lnTo>
                  <a:pt x="1263852" y="723410"/>
                </a:lnTo>
                <a:lnTo>
                  <a:pt x="1256166" y="767181"/>
                </a:lnTo>
                <a:lnTo>
                  <a:pt x="1245407" y="810432"/>
                </a:lnTo>
                <a:lnTo>
                  <a:pt x="1231573" y="852987"/>
                </a:lnTo>
                <a:lnTo>
                  <a:pt x="1214665" y="894675"/>
                </a:lnTo>
                <a:lnTo>
                  <a:pt x="1194683" y="935321"/>
                </a:lnTo>
                <a:lnTo>
                  <a:pt x="1171626" y="974751"/>
                </a:lnTo>
                <a:lnTo>
                  <a:pt x="1145496" y="1012792"/>
                </a:lnTo>
                <a:lnTo>
                  <a:pt x="1116291" y="1049270"/>
                </a:lnTo>
                <a:lnTo>
                  <a:pt x="1084012" y="1084012"/>
                </a:lnTo>
                <a:lnTo>
                  <a:pt x="1049270" y="1116291"/>
                </a:lnTo>
                <a:lnTo>
                  <a:pt x="1012792" y="1145496"/>
                </a:lnTo>
                <a:lnTo>
                  <a:pt x="974751" y="1171626"/>
                </a:lnTo>
                <a:lnTo>
                  <a:pt x="935321" y="1194683"/>
                </a:lnTo>
                <a:lnTo>
                  <a:pt x="894675" y="1214665"/>
                </a:lnTo>
                <a:lnTo>
                  <a:pt x="852987" y="1231573"/>
                </a:lnTo>
                <a:lnTo>
                  <a:pt x="810432" y="1245407"/>
                </a:lnTo>
                <a:lnTo>
                  <a:pt x="767181" y="1256166"/>
                </a:lnTo>
                <a:lnTo>
                  <a:pt x="723410" y="1263852"/>
                </a:lnTo>
                <a:lnTo>
                  <a:pt x="679292" y="1268463"/>
                </a:lnTo>
                <a:lnTo>
                  <a:pt x="635000" y="1270000"/>
                </a:lnTo>
                <a:lnTo>
                  <a:pt x="590707" y="1268463"/>
                </a:lnTo>
                <a:lnTo>
                  <a:pt x="546589" y="1263852"/>
                </a:lnTo>
                <a:lnTo>
                  <a:pt x="502818" y="1256166"/>
                </a:lnTo>
                <a:lnTo>
                  <a:pt x="459567" y="1245407"/>
                </a:lnTo>
                <a:lnTo>
                  <a:pt x="417012" y="1231573"/>
                </a:lnTo>
                <a:lnTo>
                  <a:pt x="375324" y="1214665"/>
                </a:lnTo>
                <a:lnTo>
                  <a:pt x="334678" y="1194683"/>
                </a:lnTo>
                <a:lnTo>
                  <a:pt x="295248" y="1171626"/>
                </a:lnTo>
                <a:lnTo>
                  <a:pt x="257207" y="1145496"/>
                </a:lnTo>
                <a:lnTo>
                  <a:pt x="220729" y="1116291"/>
                </a:lnTo>
                <a:lnTo>
                  <a:pt x="185987" y="1084012"/>
                </a:lnTo>
                <a:lnTo>
                  <a:pt x="153708" y="1049270"/>
                </a:lnTo>
                <a:lnTo>
                  <a:pt x="124503" y="1012792"/>
                </a:lnTo>
                <a:lnTo>
                  <a:pt x="98373" y="974751"/>
                </a:lnTo>
                <a:lnTo>
                  <a:pt x="75317" y="935321"/>
                </a:lnTo>
                <a:lnTo>
                  <a:pt x="55335" y="894675"/>
                </a:lnTo>
                <a:lnTo>
                  <a:pt x="38427" y="852987"/>
                </a:lnTo>
                <a:lnTo>
                  <a:pt x="24593" y="810432"/>
                </a:lnTo>
                <a:lnTo>
                  <a:pt x="13833" y="767181"/>
                </a:lnTo>
                <a:lnTo>
                  <a:pt x="6148" y="723410"/>
                </a:lnTo>
                <a:lnTo>
                  <a:pt x="1537" y="679292"/>
                </a:lnTo>
                <a:lnTo>
                  <a:pt x="0" y="635000"/>
                </a:lnTo>
                <a:lnTo>
                  <a:pt x="1537" y="590707"/>
                </a:lnTo>
                <a:lnTo>
                  <a:pt x="6148" y="546589"/>
                </a:lnTo>
                <a:lnTo>
                  <a:pt x="13833" y="502818"/>
                </a:lnTo>
                <a:lnTo>
                  <a:pt x="24593" y="459567"/>
                </a:lnTo>
                <a:lnTo>
                  <a:pt x="38427" y="417012"/>
                </a:lnTo>
                <a:lnTo>
                  <a:pt x="55335" y="375324"/>
                </a:lnTo>
                <a:lnTo>
                  <a:pt x="75317" y="334678"/>
                </a:lnTo>
                <a:lnTo>
                  <a:pt x="98373" y="295248"/>
                </a:lnTo>
                <a:lnTo>
                  <a:pt x="124503" y="257207"/>
                </a:lnTo>
                <a:lnTo>
                  <a:pt x="153708" y="220729"/>
                </a:lnTo>
                <a:lnTo>
                  <a:pt x="185987" y="185987"/>
                </a:lnTo>
                <a:lnTo>
                  <a:pt x="220729" y="153708"/>
                </a:lnTo>
                <a:lnTo>
                  <a:pt x="257207" y="124503"/>
                </a:lnTo>
                <a:lnTo>
                  <a:pt x="295248" y="98373"/>
                </a:lnTo>
                <a:lnTo>
                  <a:pt x="334678" y="75317"/>
                </a:lnTo>
                <a:lnTo>
                  <a:pt x="375324" y="55335"/>
                </a:lnTo>
                <a:lnTo>
                  <a:pt x="417012" y="38427"/>
                </a:lnTo>
                <a:lnTo>
                  <a:pt x="459567" y="24593"/>
                </a:lnTo>
                <a:lnTo>
                  <a:pt x="502818" y="13833"/>
                </a:lnTo>
                <a:lnTo>
                  <a:pt x="546589" y="6148"/>
                </a:lnTo>
                <a:lnTo>
                  <a:pt x="590707" y="1537"/>
                </a:lnTo>
                <a:lnTo>
                  <a:pt x="634999" y="0"/>
                </a:lnTo>
                <a:lnTo>
                  <a:pt x="679292" y="1537"/>
                </a:lnTo>
                <a:lnTo>
                  <a:pt x="723410" y="6148"/>
                </a:lnTo>
                <a:lnTo>
                  <a:pt x="767181" y="13833"/>
                </a:lnTo>
                <a:lnTo>
                  <a:pt x="810432" y="24593"/>
                </a:lnTo>
                <a:lnTo>
                  <a:pt x="852987" y="38427"/>
                </a:lnTo>
                <a:lnTo>
                  <a:pt x="894675" y="55335"/>
                </a:lnTo>
                <a:lnTo>
                  <a:pt x="935321" y="75317"/>
                </a:lnTo>
                <a:lnTo>
                  <a:pt x="974751" y="98373"/>
                </a:lnTo>
                <a:lnTo>
                  <a:pt x="1012792" y="124503"/>
                </a:lnTo>
                <a:lnTo>
                  <a:pt x="1049270" y="153708"/>
                </a:lnTo>
                <a:lnTo>
                  <a:pt x="1084012" y="18598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00385" y="2789781"/>
            <a:ext cx="1270000" cy="1270000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635000" y="0"/>
                </a:moveTo>
                <a:lnTo>
                  <a:pt x="590708" y="1537"/>
                </a:lnTo>
                <a:lnTo>
                  <a:pt x="546589" y="6148"/>
                </a:lnTo>
                <a:lnTo>
                  <a:pt x="502818" y="13833"/>
                </a:lnTo>
                <a:lnTo>
                  <a:pt x="459568" y="24593"/>
                </a:lnTo>
                <a:lnTo>
                  <a:pt x="417012" y="38427"/>
                </a:lnTo>
                <a:lnTo>
                  <a:pt x="375324" y="55334"/>
                </a:lnTo>
                <a:lnTo>
                  <a:pt x="334679" y="75317"/>
                </a:lnTo>
                <a:lnTo>
                  <a:pt x="295248" y="98373"/>
                </a:lnTo>
                <a:lnTo>
                  <a:pt x="257207" y="124503"/>
                </a:lnTo>
                <a:lnTo>
                  <a:pt x="220729" y="153708"/>
                </a:lnTo>
                <a:lnTo>
                  <a:pt x="185987" y="185987"/>
                </a:lnTo>
                <a:lnTo>
                  <a:pt x="153708" y="220728"/>
                </a:lnTo>
                <a:lnTo>
                  <a:pt x="124503" y="257207"/>
                </a:lnTo>
                <a:lnTo>
                  <a:pt x="98373" y="295248"/>
                </a:lnTo>
                <a:lnTo>
                  <a:pt x="75317" y="334678"/>
                </a:lnTo>
                <a:lnTo>
                  <a:pt x="55334" y="375324"/>
                </a:lnTo>
                <a:lnTo>
                  <a:pt x="38427" y="417011"/>
                </a:lnTo>
                <a:lnTo>
                  <a:pt x="24593" y="459567"/>
                </a:lnTo>
                <a:lnTo>
                  <a:pt x="13833" y="502818"/>
                </a:lnTo>
                <a:lnTo>
                  <a:pt x="6148" y="546589"/>
                </a:lnTo>
                <a:lnTo>
                  <a:pt x="1537" y="590707"/>
                </a:lnTo>
                <a:lnTo>
                  <a:pt x="0" y="635000"/>
                </a:lnTo>
                <a:lnTo>
                  <a:pt x="1537" y="679292"/>
                </a:lnTo>
                <a:lnTo>
                  <a:pt x="6148" y="723410"/>
                </a:lnTo>
                <a:lnTo>
                  <a:pt x="13833" y="767181"/>
                </a:lnTo>
                <a:lnTo>
                  <a:pt x="24593" y="810432"/>
                </a:lnTo>
                <a:lnTo>
                  <a:pt x="38427" y="852988"/>
                </a:lnTo>
                <a:lnTo>
                  <a:pt x="55334" y="894675"/>
                </a:lnTo>
                <a:lnTo>
                  <a:pt x="75317" y="935321"/>
                </a:lnTo>
                <a:lnTo>
                  <a:pt x="98373" y="974751"/>
                </a:lnTo>
                <a:lnTo>
                  <a:pt x="124503" y="1012792"/>
                </a:lnTo>
                <a:lnTo>
                  <a:pt x="153708" y="1049271"/>
                </a:lnTo>
                <a:lnTo>
                  <a:pt x="185987" y="1084012"/>
                </a:lnTo>
                <a:lnTo>
                  <a:pt x="220729" y="1116291"/>
                </a:lnTo>
                <a:lnTo>
                  <a:pt x="257207" y="1145496"/>
                </a:lnTo>
                <a:lnTo>
                  <a:pt x="295248" y="1171626"/>
                </a:lnTo>
                <a:lnTo>
                  <a:pt x="334679" y="1194682"/>
                </a:lnTo>
                <a:lnTo>
                  <a:pt x="375324" y="1214665"/>
                </a:lnTo>
                <a:lnTo>
                  <a:pt x="417012" y="1231572"/>
                </a:lnTo>
                <a:lnTo>
                  <a:pt x="459568" y="1245406"/>
                </a:lnTo>
                <a:lnTo>
                  <a:pt x="502818" y="1256166"/>
                </a:lnTo>
                <a:lnTo>
                  <a:pt x="546589" y="1263851"/>
                </a:lnTo>
                <a:lnTo>
                  <a:pt x="590708" y="1268462"/>
                </a:lnTo>
                <a:lnTo>
                  <a:pt x="635000" y="1270000"/>
                </a:lnTo>
                <a:lnTo>
                  <a:pt x="679292" y="1268462"/>
                </a:lnTo>
                <a:lnTo>
                  <a:pt x="723411" y="1263851"/>
                </a:lnTo>
                <a:lnTo>
                  <a:pt x="767182" y="1256166"/>
                </a:lnTo>
                <a:lnTo>
                  <a:pt x="810432" y="1245406"/>
                </a:lnTo>
                <a:lnTo>
                  <a:pt x="852988" y="1231572"/>
                </a:lnTo>
                <a:lnTo>
                  <a:pt x="894675" y="1214665"/>
                </a:lnTo>
                <a:lnTo>
                  <a:pt x="935321" y="1194682"/>
                </a:lnTo>
                <a:lnTo>
                  <a:pt x="974751" y="1171626"/>
                </a:lnTo>
                <a:lnTo>
                  <a:pt x="1012792" y="1145496"/>
                </a:lnTo>
                <a:lnTo>
                  <a:pt x="1049271" y="1116291"/>
                </a:lnTo>
                <a:lnTo>
                  <a:pt x="1084012" y="1084012"/>
                </a:lnTo>
                <a:lnTo>
                  <a:pt x="1116291" y="1049271"/>
                </a:lnTo>
                <a:lnTo>
                  <a:pt x="1145496" y="1012792"/>
                </a:lnTo>
                <a:lnTo>
                  <a:pt x="1171626" y="974751"/>
                </a:lnTo>
                <a:lnTo>
                  <a:pt x="1194682" y="935321"/>
                </a:lnTo>
                <a:lnTo>
                  <a:pt x="1214665" y="894675"/>
                </a:lnTo>
                <a:lnTo>
                  <a:pt x="1231572" y="852988"/>
                </a:lnTo>
                <a:lnTo>
                  <a:pt x="1245406" y="810432"/>
                </a:lnTo>
                <a:lnTo>
                  <a:pt x="1256166" y="767181"/>
                </a:lnTo>
                <a:lnTo>
                  <a:pt x="1263851" y="723410"/>
                </a:lnTo>
                <a:lnTo>
                  <a:pt x="1268462" y="679292"/>
                </a:lnTo>
                <a:lnTo>
                  <a:pt x="1269999" y="635000"/>
                </a:lnTo>
                <a:lnTo>
                  <a:pt x="1268462" y="590707"/>
                </a:lnTo>
                <a:lnTo>
                  <a:pt x="1263851" y="546589"/>
                </a:lnTo>
                <a:lnTo>
                  <a:pt x="1256166" y="502818"/>
                </a:lnTo>
                <a:lnTo>
                  <a:pt x="1245406" y="459567"/>
                </a:lnTo>
                <a:lnTo>
                  <a:pt x="1231572" y="417011"/>
                </a:lnTo>
                <a:lnTo>
                  <a:pt x="1214665" y="375324"/>
                </a:lnTo>
                <a:lnTo>
                  <a:pt x="1194682" y="334678"/>
                </a:lnTo>
                <a:lnTo>
                  <a:pt x="1171626" y="295248"/>
                </a:lnTo>
                <a:lnTo>
                  <a:pt x="1145496" y="257207"/>
                </a:lnTo>
                <a:lnTo>
                  <a:pt x="1116291" y="220728"/>
                </a:lnTo>
                <a:lnTo>
                  <a:pt x="1084012" y="185987"/>
                </a:lnTo>
                <a:lnTo>
                  <a:pt x="1049271" y="153708"/>
                </a:lnTo>
                <a:lnTo>
                  <a:pt x="1012792" y="124503"/>
                </a:lnTo>
                <a:lnTo>
                  <a:pt x="974751" y="98373"/>
                </a:lnTo>
                <a:lnTo>
                  <a:pt x="935321" y="75317"/>
                </a:lnTo>
                <a:lnTo>
                  <a:pt x="894675" y="55334"/>
                </a:lnTo>
                <a:lnTo>
                  <a:pt x="852988" y="38427"/>
                </a:lnTo>
                <a:lnTo>
                  <a:pt x="810432" y="24593"/>
                </a:lnTo>
                <a:lnTo>
                  <a:pt x="767182" y="13833"/>
                </a:lnTo>
                <a:lnTo>
                  <a:pt x="723411" y="6148"/>
                </a:lnTo>
                <a:lnTo>
                  <a:pt x="679292" y="1537"/>
                </a:lnTo>
                <a:lnTo>
                  <a:pt x="63500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00386" y="2789781"/>
            <a:ext cx="1270000" cy="1270000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1084012" y="185987"/>
                </a:moveTo>
                <a:lnTo>
                  <a:pt x="1116291" y="220729"/>
                </a:lnTo>
                <a:lnTo>
                  <a:pt x="1145496" y="257207"/>
                </a:lnTo>
                <a:lnTo>
                  <a:pt x="1171626" y="295248"/>
                </a:lnTo>
                <a:lnTo>
                  <a:pt x="1194683" y="334678"/>
                </a:lnTo>
                <a:lnTo>
                  <a:pt x="1214665" y="375324"/>
                </a:lnTo>
                <a:lnTo>
                  <a:pt x="1231573" y="417012"/>
                </a:lnTo>
                <a:lnTo>
                  <a:pt x="1245407" y="459567"/>
                </a:lnTo>
                <a:lnTo>
                  <a:pt x="1256166" y="502818"/>
                </a:lnTo>
                <a:lnTo>
                  <a:pt x="1263852" y="546589"/>
                </a:lnTo>
                <a:lnTo>
                  <a:pt x="1268463" y="590707"/>
                </a:lnTo>
                <a:lnTo>
                  <a:pt x="1270000" y="634999"/>
                </a:lnTo>
                <a:lnTo>
                  <a:pt x="1268463" y="679292"/>
                </a:lnTo>
                <a:lnTo>
                  <a:pt x="1263852" y="723410"/>
                </a:lnTo>
                <a:lnTo>
                  <a:pt x="1256166" y="767181"/>
                </a:lnTo>
                <a:lnTo>
                  <a:pt x="1245407" y="810432"/>
                </a:lnTo>
                <a:lnTo>
                  <a:pt x="1231573" y="852987"/>
                </a:lnTo>
                <a:lnTo>
                  <a:pt x="1214665" y="894675"/>
                </a:lnTo>
                <a:lnTo>
                  <a:pt x="1194683" y="935321"/>
                </a:lnTo>
                <a:lnTo>
                  <a:pt x="1171626" y="974751"/>
                </a:lnTo>
                <a:lnTo>
                  <a:pt x="1145496" y="1012792"/>
                </a:lnTo>
                <a:lnTo>
                  <a:pt x="1116291" y="1049270"/>
                </a:lnTo>
                <a:lnTo>
                  <a:pt x="1084012" y="1084012"/>
                </a:lnTo>
                <a:lnTo>
                  <a:pt x="1049270" y="1116291"/>
                </a:lnTo>
                <a:lnTo>
                  <a:pt x="1012792" y="1145496"/>
                </a:lnTo>
                <a:lnTo>
                  <a:pt x="974751" y="1171626"/>
                </a:lnTo>
                <a:lnTo>
                  <a:pt x="935321" y="1194683"/>
                </a:lnTo>
                <a:lnTo>
                  <a:pt x="894675" y="1214665"/>
                </a:lnTo>
                <a:lnTo>
                  <a:pt x="852987" y="1231573"/>
                </a:lnTo>
                <a:lnTo>
                  <a:pt x="810432" y="1245407"/>
                </a:lnTo>
                <a:lnTo>
                  <a:pt x="767181" y="1256166"/>
                </a:lnTo>
                <a:lnTo>
                  <a:pt x="723410" y="1263852"/>
                </a:lnTo>
                <a:lnTo>
                  <a:pt x="679292" y="1268463"/>
                </a:lnTo>
                <a:lnTo>
                  <a:pt x="635000" y="1270000"/>
                </a:lnTo>
                <a:lnTo>
                  <a:pt x="590707" y="1268463"/>
                </a:lnTo>
                <a:lnTo>
                  <a:pt x="546589" y="1263852"/>
                </a:lnTo>
                <a:lnTo>
                  <a:pt x="502818" y="1256166"/>
                </a:lnTo>
                <a:lnTo>
                  <a:pt x="459567" y="1245407"/>
                </a:lnTo>
                <a:lnTo>
                  <a:pt x="417012" y="1231573"/>
                </a:lnTo>
                <a:lnTo>
                  <a:pt x="375324" y="1214665"/>
                </a:lnTo>
                <a:lnTo>
                  <a:pt x="334678" y="1194683"/>
                </a:lnTo>
                <a:lnTo>
                  <a:pt x="295248" y="1171626"/>
                </a:lnTo>
                <a:lnTo>
                  <a:pt x="257207" y="1145496"/>
                </a:lnTo>
                <a:lnTo>
                  <a:pt x="220729" y="1116291"/>
                </a:lnTo>
                <a:lnTo>
                  <a:pt x="185987" y="1084012"/>
                </a:lnTo>
                <a:lnTo>
                  <a:pt x="153708" y="1049270"/>
                </a:lnTo>
                <a:lnTo>
                  <a:pt x="124503" y="1012792"/>
                </a:lnTo>
                <a:lnTo>
                  <a:pt x="98373" y="974751"/>
                </a:lnTo>
                <a:lnTo>
                  <a:pt x="75317" y="935321"/>
                </a:lnTo>
                <a:lnTo>
                  <a:pt x="55335" y="894675"/>
                </a:lnTo>
                <a:lnTo>
                  <a:pt x="38427" y="852987"/>
                </a:lnTo>
                <a:lnTo>
                  <a:pt x="24593" y="810432"/>
                </a:lnTo>
                <a:lnTo>
                  <a:pt x="13833" y="767181"/>
                </a:lnTo>
                <a:lnTo>
                  <a:pt x="6148" y="723410"/>
                </a:lnTo>
                <a:lnTo>
                  <a:pt x="1537" y="679292"/>
                </a:lnTo>
                <a:lnTo>
                  <a:pt x="0" y="635000"/>
                </a:lnTo>
                <a:lnTo>
                  <a:pt x="1537" y="590707"/>
                </a:lnTo>
                <a:lnTo>
                  <a:pt x="6148" y="546589"/>
                </a:lnTo>
                <a:lnTo>
                  <a:pt x="13833" y="502818"/>
                </a:lnTo>
                <a:lnTo>
                  <a:pt x="24593" y="459567"/>
                </a:lnTo>
                <a:lnTo>
                  <a:pt x="38427" y="417012"/>
                </a:lnTo>
                <a:lnTo>
                  <a:pt x="55335" y="375324"/>
                </a:lnTo>
                <a:lnTo>
                  <a:pt x="75317" y="334678"/>
                </a:lnTo>
                <a:lnTo>
                  <a:pt x="98373" y="295248"/>
                </a:lnTo>
                <a:lnTo>
                  <a:pt x="124503" y="257207"/>
                </a:lnTo>
                <a:lnTo>
                  <a:pt x="153708" y="220729"/>
                </a:lnTo>
                <a:lnTo>
                  <a:pt x="185987" y="185987"/>
                </a:lnTo>
                <a:lnTo>
                  <a:pt x="220729" y="153708"/>
                </a:lnTo>
                <a:lnTo>
                  <a:pt x="257207" y="124503"/>
                </a:lnTo>
                <a:lnTo>
                  <a:pt x="295248" y="98373"/>
                </a:lnTo>
                <a:lnTo>
                  <a:pt x="334678" y="75317"/>
                </a:lnTo>
                <a:lnTo>
                  <a:pt x="375324" y="55335"/>
                </a:lnTo>
                <a:lnTo>
                  <a:pt x="417012" y="38427"/>
                </a:lnTo>
                <a:lnTo>
                  <a:pt x="459567" y="24593"/>
                </a:lnTo>
                <a:lnTo>
                  <a:pt x="502818" y="13833"/>
                </a:lnTo>
                <a:lnTo>
                  <a:pt x="546589" y="6148"/>
                </a:lnTo>
                <a:lnTo>
                  <a:pt x="590707" y="1537"/>
                </a:lnTo>
                <a:lnTo>
                  <a:pt x="634999" y="0"/>
                </a:lnTo>
                <a:lnTo>
                  <a:pt x="679292" y="1537"/>
                </a:lnTo>
                <a:lnTo>
                  <a:pt x="723410" y="6148"/>
                </a:lnTo>
                <a:lnTo>
                  <a:pt x="767181" y="13833"/>
                </a:lnTo>
                <a:lnTo>
                  <a:pt x="810432" y="24593"/>
                </a:lnTo>
                <a:lnTo>
                  <a:pt x="852987" y="38427"/>
                </a:lnTo>
                <a:lnTo>
                  <a:pt x="894675" y="55335"/>
                </a:lnTo>
                <a:lnTo>
                  <a:pt x="935321" y="75317"/>
                </a:lnTo>
                <a:lnTo>
                  <a:pt x="974751" y="98373"/>
                </a:lnTo>
                <a:lnTo>
                  <a:pt x="1012792" y="124503"/>
                </a:lnTo>
                <a:lnTo>
                  <a:pt x="1049270" y="153708"/>
                </a:lnTo>
                <a:lnTo>
                  <a:pt x="1084012" y="18598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75779" y="4009294"/>
            <a:ext cx="1617980" cy="812800"/>
          </a:xfrm>
          <a:custGeom>
            <a:avLst/>
            <a:gdLst/>
            <a:ahLst/>
            <a:cxnLst/>
            <a:rect l="l" t="t" r="r" b="b"/>
            <a:pathLst>
              <a:path w="1617979" h="812800">
                <a:moveTo>
                  <a:pt x="0" y="406260"/>
                </a:moveTo>
                <a:lnTo>
                  <a:pt x="1617579" y="406260"/>
                </a:lnTo>
              </a:path>
            </a:pathLst>
          </a:custGeom>
          <a:ln w="812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22778" y="4715084"/>
            <a:ext cx="238760" cy="191135"/>
          </a:xfrm>
          <a:custGeom>
            <a:avLst/>
            <a:gdLst/>
            <a:ahLst/>
            <a:cxnLst/>
            <a:rect l="l" t="t" r="r" b="b"/>
            <a:pathLst>
              <a:path w="238760" h="191135">
                <a:moveTo>
                  <a:pt x="95768" y="0"/>
                </a:moveTo>
                <a:lnTo>
                  <a:pt x="0" y="190658"/>
                </a:lnTo>
                <a:lnTo>
                  <a:pt x="238542" y="191098"/>
                </a:lnTo>
                <a:lnTo>
                  <a:pt x="957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83549" y="5930910"/>
            <a:ext cx="1318895" cy="692785"/>
          </a:xfrm>
          <a:custGeom>
            <a:avLst/>
            <a:gdLst/>
            <a:ahLst/>
            <a:cxnLst/>
            <a:rect l="l" t="t" r="r" b="b"/>
            <a:pathLst>
              <a:path w="1318895" h="692784">
                <a:moveTo>
                  <a:pt x="0" y="346101"/>
                </a:moveTo>
                <a:lnTo>
                  <a:pt x="1318400" y="346101"/>
                </a:lnTo>
              </a:path>
            </a:pathLst>
          </a:custGeom>
          <a:ln w="69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29870" y="5843536"/>
            <a:ext cx="238760" cy="193675"/>
          </a:xfrm>
          <a:custGeom>
            <a:avLst/>
            <a:gdLst/>
            <a:ahLst/>
            <a:cxnLst/>
            <a:rect l="l" t="t" r="r" b="b"/>
            <a:pathLst>
              <a:path w="238760" h="193675">
                <a:moveTo>
                  <a:pt x="238497" y="0"/>
                </a:moveTo>
                <a:lnTo>
                  <a:pt x="0" y="4728"/>
                </a:lnTo>
                <a:lnTo>
                  <a:pt x="99181" y="193634"/>
                </a:lnTo>
                <a:lnTo>
                  <a:pt x="2384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43215" y="5132979"/>
            <a:ext cx="1706245" cy="0"/>
          </a:xfrm>
          <a:custGeom>
            <a:avLst/>
            <a:gdLst/>
            <a:ahLst/>
            <a:cxnLst/>
            <a:rect l="l" t="t" r="r" b="b"/>
            <a:pathLst>
              <a:path w="1706245">
                <a:moveTo>
                  <a:pt x="0" y="0"/>
                </a:moveTo>
                <a:lnTo>
                  <a:pt x="1680838" y="0"/>
                </a:lnTo>
                <a:lnTo>
                  <a:pt x="17062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524053" y="5026299"/>
            <a:ext cx="213360" cy="213360"/>
          </a:xfrm>
          <a:custGeom>
            <a:avLst/>
            <a:gdLst/>
            <a:ahLst/>
            <a:cxnLst/>
            <a:rect l="l" t="t" r="r" b="b"/>
            <a:pathLst>
              <a:path w="213359" h="213360">
                <a:moveTo>
                  <a:pt x="0" y="0"/>
                </a:moveTo>
                <a:lnTo>
                  <a:pt x="0" y="213360"/>
                </a:lnTo>
                <a:lnTo>
                  <a:pt x="213359" y="1066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705600" y="4330700"/>
            <a:ext cx="3265170" cy="1283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4600">
              <a:lnSpc>
                <a:spcPts val="4210"/>
              </a:lnSpc>
            </a:pPr>
            <a:r>
              <a:rPr sz="3600" spc="20" dirty="0">
                <a:latin typeface="Arial"/>
                <a:cs typeface="Arial"/>
              </a:rPr>
              <a:t>Activation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ts val="5650"/>
              </a:lnSpc>
            </a:pPr>
            <a:r>
              <a:rPr sz="4800" b="1" dirty="0">
                <a:latin typeface="Arial"/>
                <a:cs typeface="Arial"/>
              </a:rPr>
              <a:t>+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5000" y="1308100"/>
            <a:ext cx="652907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5" dirty="0">
                <a:latin typeface="Arial"/>
                <a:cs typeface="Arial"/>
              </a:rPr>
              <a:t>Gradients copy through</a:t>
            </a:r>
            <a:r>
              <a:rPr sz="3600" b="1" spc="-3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sums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55314" y="4593181"/>
            <a:ext cx="1270000" cy="1270000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634999" y="0"/>
                </a:moveTo>
                <a:lnTo>
                  <a:pt x="590707" y="1537"/>
                </a:lnTo>
                <a:lnTo>
                  <a:pt x="546589" y="6148"/>
                </a:lnTo>
                <a:lnTo>
                  <a:pt x="502818" y="13833"/>
                </a:lnTo>
                <a:lnTo>
                  <a:pt x="459567" y="24593"/>
                </a:lnTo>
                <a:lnTo>
                  <a:pt x="417011" y="38427"/>
                </a:lnTo>
                <a:lnTo>
                  <a:pt x="375324" y="55334"/>
                </a:lnTo>
                <a:lnTo>
                  <a:pt x="334678" y="75317"/>
                </a:lnTo>
                <a:lnTo>
                  <a:pt x="295248" y="98373"/>
                </a:lnTo>
                <a:lnTo>
                  <a:pt x="257207" y="124503"/>
                </a:lnTo>
                <a:lnTo>
                  <a:pt x="220728" y="153708"/>
                </a:lnTo>
                <a:lnTo>
                  <a:pt x="185987" y="185987"/>
                </a:lnTo>
                <a:lnTo>
                  <a:pt x="153708" y="220728"/>
                </a:lnTo>
                <a:lnTo>
                  <a:pt x="124503" y="257207"/>
                </a:lnTo>
                <a:lnTo>
                  <a:pt x="98373" y="295248"/>
                </a:lnTo>
                <a:lnTo>
                  <a:pt x="75317" y="334678"/>
                </a:lnTo>
                <a:lnTo>
                  <a:pt x="55334" y="375324"/>
                </a:lnTo>
                <a:lnTo>
                  <a:pt x="38427" y="417011"/>
                </a:lnTo>
                <a:lnTo>
                  <a:pt x="24593" y="459567"/>
                </a:lnTo>
                <a:lnTo>
                  <a:pt x="13833" y="502818"/>
                </a:lnTo>
                <a:lnTo>
                  <a:pt x="6148" y="546589"/>
                </a:lnTo>
                <a:lnTo>
                  <a:pt x="1537" y="590707"/>
                </a:lnTo>
                <a:lnTo>
                  <a:pt x="0" y="634999"/>
                </a:lnTo>
                <a:lnTo>
                  <a:pt x="1537" y="679292"/>
                </a:lnTo>
                <a:lnTo>
                  <a:pt x="6148" y="723410"/>
                </a:lnTo>
                <a:lnTo>
                  <a:pt x="13833" y="767181"/>
                </a:lnTo>
                <a:lnTo>
                  <a:pt x="24593" y="810432"/>
                </a:lnTo>
                <a:lnTo>
                  <a:pt x="38427" y="852988"/>
                </a:lnTo>
                <a:lnTo>
                  <a:pt x="55334" y="894675"/>
                </a:lnTo>
                <a:lnTo>
                  <a:pt x="75317" y="935321"/>
                </a:lnTo>
                <a:lnTo>
                  <a:pt x="98373" y="974751"/>
                </a:lnTo>
                <a:lnTo>
                  <a:pt x="124503" y="1012792"/>
                </a:lnTo>
                <a:lnTo>
                  <a:pt x="153708" y="1049271"/>
                </a:lnTo>
                <a:lnTo>
                  <a:pt x="185987" y="1084012"/>
                </a:lnTo>
                <a:lnTo>
                  <a:pt x="220728" y="1116291"/>
                </a:lnTo>
                <a:lnTo>
                  <a:pt x="257207" y="1145496"/>
                </a:lnTo>
                <a:lnTo>
                  <a:pt x="295248" y="1171626"/>
                </a:lnTo>
                <a:lnTo>
                  <a:pt x="334678" y="1194682"/>
                </a:lnTo>
                <a:lnTo>
                  <a:pt x="375324" y="1214665"/>
                </a:lnTo>
                <a:lnTo>
                  <a:pt x="417011" y="1231572"/>
                </a:lnTo>
                <a:lnTo>
                  <a:pt x="459567" y="1245406"/>
                </a:lnTo>
                <a:lnTo>
                  <a:pt x="502818" y="1256166"/>
                </a:lnTo>
                <a:lnTo>
                  <a:pt x="546589" y="1263851"/>
                </a:lnTo>
                <a:lnTo>
                  <a:pt x="590707" y="1268462"/>
                </a:lnTo>
                <a:lnTo>
                  <a:pt x="635000" y="1269999"/>
                </a:lnTo>
                <a:lnTo>
                  <a:pt x="679292" y="1268462"/>
                </a:lnTo>
                <a:lnTo>
                  <a:pt x="723410" y="1263851"/>
                </a:lnTo>
                <a:lnTo>
                  <a:pt x="767181" y="1256166"/>
                </a:lnTo>
                <a:lnTo>
                  <a:pt x="810432" y="1245406"/>
                </a:lnTo>
                <a:lnTo>
                  <a:pt x="852988" y="1231572"/>
                </a:lnTo>
                <a:lnTo>
                  <a:pt x="894675" y="1214665"/>
                </a:lnTo>
                <a:lnTo>
                  <a:pt x="935321" y="1194682"/>
                </a:lnTo>
                <a:lnTo>
                  <a:pt x="974751" y="1171626"/>
                </a:lnTo>
                <a:lnTo>
                  <a:pt x="1012792" y="1145496"/>
                </a:lnTo>
                <a:lnTo>
                  <a:pt x="1049271" y="1116291"/>
                </a:lnTo>
                <a:lnTo>
                  <a:pt x="1084012" y="1084012"/>
                </a:lnTo>
                <a:lnTo>
                  <a:pt x="1116291" y="1049271"/>
                </a:lnTo>
                <a:lnTo>
                  <a:pt x="1145496" y="1012792"/>
                </a:lnTo>
                <a:lnTo>
                  <a:pt x="1171626" y="974751"/>
                </a:lnTo>
                <a:lnTo>
                  <a:pt x="1194682" y="935321"/>
                </a:lnTo>
                <a:lnTo>
                  <a:pt x="1214665" y="894675"/>
                </a:lnTo>
                <a:lnTo>
                  <a:pt x="1231572" y="852988"/>
                </a:lnTo>
                <a:lnTo>
                  <a:pt x="1245406" y="810432"/>
                </a:lnTo>
                <a:lnTo>
                  <a:pt x="1256166" y="767181"/>
                </a:lnTo>
                <a:lnTo>
                  <a:pt x="1263851" y="723410"/>
                </a:lnTo>
                <a:lnTo>
                  <a:pt x="1268462" y="679292"/>
                </a:lnTo>
                <a:lnTo>
                  <a:pt x="1270000" y="634999"/>
                </a:lnTo>
                <a:lnTo>
                  <a:pt x="1268462" y="590707"/>
                </a:lnTo>
                <a:lnTo>
                  <a:pt x="1263851" y="546589"/>
                </a:lnTo>
                <a:lnTo>
                  <a:pt x="1256166" y="502818"/>
                </a:lnTo>
                <a:lnTo>
                  <a:pt x="1245406" y="459567"/>
                </a:lnTo>
                <a:lnTo>
                  <a:pt x="1231572" y="417011"/>
                </a:lnTo>
                <a:lnTo>
                  <a:pt x="1214665" y="375324"/>
                </a:lnTo>
                <a:lnTo>
                  <a:pt x="1194682" y="334678"/>
                </a:lnTo>
                <a:lnTo>
                  <a:pt x="1171626" y="295248"/>
                </a:lnTo>
                <a:lnTo>
                  <a:pt x="1145496" y="257207"/>
                </a:lnTo>
                <a:lnTo>
                  <a:pt x="1116291" y="220728"/>
                </a:lnTo>
                <a:lnTo>
                  <a:pt x="1084012" y="185987"/>
                </a:lnTo>
                <a:lnTo>
                  <a:pt x="1049271" y="153708"/>
                </a:lnTo>
                <a:lnTo>
                  <a:pt x="1012792" y="124503"/>
                </a:lnTo>
                <a:lnTo>
                  <a:pt x="974751" y="98373"/>
                </a:lnTo>
                <a:lnTo>
                  <a:pt x="935321" y="75317"/>
                </a:lnTo>
                <a:lnTo>
                  <a:pt x="894675" y="55334"/>
                </a:lnTo>
                <a:lnTo>
                  <a:pt x="852988" y="38427"/>
                </a:lnTo>
                <a:lnTo>
                  <a:pt x="810432" y="24593"/>
                </a:lnTo>
                <a:lnTo>
                  <a:pt x="767181" y="13833"/>
                </a:lnTo>
                <a:lnTo>
                  <a:pt x="723410" y="6148"/>
                </a:lnTo>
                <a:lnTo>
                  <a:pt x="679292" y="1537"/>
                </a:lnTo>
                <a:lnTo>
                  <a:pt x="634999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55313" y="4593180"/>
            <a:ext cx="1270000" cy="1270000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1084012" y="185987"/>
                </a:moveTo>
                <a:lnTo>
                  <a:pt x="1116291" y="220729"/>
                </a:lnTo>
                <a:lnTo>
                  <a:pt x="1145496" y="257207"/>
                </a:lnTo>
                <a:lnTo>
                  <a:pt x="1171626" y="295248"/>
                </a:lnTo>
                <a:lnTo>
                  <a:pt x="1194683" y="334678"/>
                </a:lnTo>
                <a:lnTo>
                  <a:pt x="1214665" y="375324"/>
                </a:lnTo>
                <a:lnTo>
                  <a:pt x="1231573" y="417012"/>
                </a:lnTo>
                <a:lnTo>
                  <a:pt x="1245407" y="459567"/>
                </a:lnTo>
                <a:lnTo>
                  <a:pt x="1256166" y="502818"/>
                </a:lnTo>
                <a:lnTo>
                  <a:pt x="1263852" y="546589"/>
                </a:lnTo>
                <a:lnTo>
                  <a:pt x="1268463" y="590707"/>
                </a:lnTo>
                <a:lnTo>
                  <a:pt x="1270000" y="634999"/>
                </a:lnTo>
                <a:lnTo>
                  <a:pt x="1268463" y="679292"/>
                </a:lnTo>
                <a:lnTo>
                  <a:pt x="1263852" y="723410"/>
                </a:lnTo>
                <a:lnTo>
                  <a:pt x="1256166" y="767181"/>
                </a:lnTo>
                <a:lnTo>
                  <a:pt x="1245407" y="810432"/>
                </a:lnTo>
                <a:lnTo>
                  <a:pt x="1231573" y="852987"/>
                </a:lnTo>
                <a:lnTo>
                  <a:pt x="1214665" y="894675"/>
                </a:lnTo>
                <a:lnTo>
                  <a:pt x="1194683" y="935321"/>
                </a:lnTo>
                <a:lnTo>
                  <a:pt x="1171626" y="974751"/>
                </a:lnTo>
                <a:lnTo>
                  <a:pt x="1145496" y="1012792"/>
                </a:lnTo>
                <a:lnTo>
                  <a:pt x="1116291" y="1049270"/>
                </a:lnTo>
                <a:lnTo>
                  <a:pt x="1084012" y="1084012"/>
                </a:lnTo>
                <a:lnTo>
                  <a:pt x="1049270" y="1116291"/>
                </a:lnTo>
                <a:lnTo>
                  <a:pt x="1012792" y="1145496"/>
                </a:lnTo>
                <a:lnTo>
                  <a:pt x="974751" y="1171626"/>
                </a:lnTo>
                <a:lnTo>
                  <a:pt x="935321" y="1194683"/>
                </a:lnTo>
                <a:lnTo>
                  <a:pt x="894675" y="1214665"/>
                </a:lnTo>
                <a:lnTo>
                  <a:pt x="852987" y="1231573"/>
                </a:lnTo>
                <a:lnTo>
                  <a:pt x="810432" y="1245407"/>
                </a:lnTo>
                <a:lnTo>
                  <a:pt x="767181" y="1256166"/>
                </a:lnTo>
                <a:lnTo>
                  <a:pt x="723410" y="1263852"/>
                </a:lnTo>
                <a:lnTo>
                  <a:pt x="679292" y="1268463"/>
                </a:lnTo>
                <a:lnTo>
                  <a:pt x="635000" y="1270000"/>
                </a:lnTo>
                <a:lnTo>
                  <a:pt x="590707" y="1268463"/>
                </a:lnTo>
                <a:lnTo>
                  <a:pt x="546589" y="1263852"/>
                </a:lnTo>
                <a:lnTo>
                  <a:pt x="502818" y="1256166"/>
                </a:lnTo>
                <a:lnTo>
                  <a:pt x="459567" y="1245407"/>
                </a:lnTo>
                <a:lnTo>
                  <a:pt x="417012" y="1231573"/>
                </a:lnTo>
                <a:lnTo>
                  <a:pt x="375324" y="1214665"/>
                </a:lnTo>
                <a:lnTo>
                  <a:pt x="334678" y="1194683"/>
                </a:lnTo>
                <a:lnTo>
                  <a:pt x="295248" y="1171626"/>
                </a:lnTo>
                <a:lnTo>
                  <a:pt x="257207" y="1145496"/>
                </a:lnTo>
                <a:lnTo>
                  <a:pt x="220729" y="1116291"/>
                </a:lnTo>
                <a:lnTo>
                  <a:pt x="185987" y="1084012"/>
                </a:lnTo>
                <a:lnTo>
                  <a:pt x="153708" y="1049270"/>
                </a:lnTo>
                <a:lnTo>
                  <a:pt x="124503" y="1012792"/>
                </a:lnTo>
                <a:lnTo>
                  <a:pt x="98373" y="974751"/>
                </a:lnTo>
                <a:lnTo>
                  <a:pt x="75317" y="935321"/>
                </a:lnTo>
                <a:lnTo>
                  <a:pt x="55335" y="894675"/>
                </a:lnTo>
                <a:lnTo>
                  <a:pt x="38427" y="852987"/>
                </a:lnTo>
                <a:lnTo>
                  <a:pt x="24593" y="810432"/>
                </a:lnTo>
                <a:lnTo>
                  <a:pt x="13833" y="767181"/>
                </a:lnTo>
                <a:lnTo>
                  <a:pt x="6148" y="723410"/>
                </a:lnTo>
                <a:lnTo>
                  <a:pt x="1537" y="679292"/>
                </a:lnTo>
                <a:lnTo>
                  <a:pt x="0" y="635000"/>
                </a:lnTo>
                <a:lnTo>
                  <a:pt x="1537" y="590707"/>
                </a:lnTo>
                <a:lnTo>
                  <a:pt x="6148" y="546589"/>
                </a:lnTo>
                <a:lnTo>
                  <a:pt x="13833" y="502818"/>
                </a:lnTo>
                <a:lnTo>
                  <a:pt x="24593" y="459567"/>
                </a:lnTo>
                <a:lnTo>
                  <a:pt x="38427" y="417012"/>
                </a:lnTo>
                <a:lnTo>
                  <a:pt x="55335" y="375324"/>
                </a:lnTo>
                <a:lnTo>
                  <a:pt x="75317" y="334678"/>
                </a:lnTo>
                <a:lnTo>
                  <a:pt x="98373" y="295248"/>
                </a:lnTo>
                <a:lnTo>
                  <a:pt x="124503" y="257207"/>
                </a:lnTo>
                <a:lnTo>
                  <a:pt x="153708" y="220729"/>
                </a:lnTo>
                <a:lnTo>
                  <a:pt x="185987" y="185987"/>
                </a:lnTo>
                <a:lnTo>
                  <a:pt x="220729" y="153708"/>
                </a:lnTo>
                <a:lnTo>
                  <a:pt x="257207" y="124503"/>
                </a:lnTo>
                <a:lnTo>
                  <a:pt x="295248" y="98373"/>
                </a:lnTo>
                <a:lnTo>
                  <a:pt x="334678" y="75317"/>
                </a:lnTo>
                <a:lnTo>
                  <a:pt x="375324" y="55335"/>
                </a:lnTo>
                <a:lnTo>
                  <a:pt x="417012" y="38427"/>
                </a:lnTo>
                <a:lnTo>
                  <a:pt x="459567" y="24593"/>
                </a:lnTo>
                <a:lnTo>
                  <a:pt x="502818" y="13833"/>
                </a:lnTo>
                <a:lnTo>
                  <a:pt x="546589" y="6148"/>
                </a:lnTo>
                <a:lnTo>
                  <a:pt x="590707" y="1537"/>
                </a:lnTo>
                <a:lnTo>
                  <a:pt x="634999" y="0"/>
                </a:lnTo>
                <a:lnTo>
                  <a:pt x="679292" y="1537"/>
                </a:lnTo>
                <a:lnTo>
                  <a:pt x="723410" y="6148"/>
                </a:lnTo>
                <a:lnTo>
                  <a:pt x="767181" y="13833"/>
                </a:lnTo>
                <a:lnTo>
                  <a:pt x="810432" y="24593"/>
                </a:lnTo>
                <a:lnTo>
                  <a:pt x="852987" y="38427"/>
                </a:lnTo>
                <a:lnTo>
                  <a:pt x="894675" y="55335"/>
                </a:lnTo>
                <a:lnTo>
                  <a:pt x="935321" y="75317"/>
                </a:lnTo>
                <a:lnTo>
                  <a:pt x="974751" y="98373"/>
                </a:lnTo>
                <a:lnTo>
                  <a:pt x="1012792" y="124503"/>
                </a:lnTo>
                <a:lnTo>
                  <a:pt x="1049270" y="153708"/>
                </a:lnTo>
                <a:lnTo>
                  <a:pt x="1084012" y="18598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00385" y="6509081"/>
            <a:ext cx="1270000" cy="1270000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635000" y="0"/>
                </a:moveTo>
                <a:lnTo>
                  <a:pt x="590708" y="1537"/>
                </a:lnTo>
                <a:lnTo>
                  <a:pt x="546589" y="6148"/>
                </a:lnTo>
                <a:lnTo>
                  <a:pt x="502818" y="13833"/>
                </a:lnTo>
                <a:lnTo>
                  <a:pt x="459568" y="24593"/>
                </a:lnTo>
                <a:lnTo>
                  <a:pt x="417012" y="38427"/>
                </a:lnTo>
                <a:lnTo>
                  <a:pt x="375324" y="55334"/>
                </a:lnTo>
                <a:lnTo>
                  <a:pt x="334679" y="75317"/>
                </a:lnTo>
                <a:lnTo>
                  <a:pt x="295248" y="98373"/>
                </a:lnTo>
                <a:lnTo>
                  <a:pt x="257207" y="124503"/>
                </a:lnTo>
                <a:lnTo>
                  <a:pt x="220729" y="153708"/>
                </a:lnTo>
                <a:lnTo>
                  <a:pt x="185987" y="185987"/>
                </a:lnTo>
                <a:lnTo>
                  <a:pt x="153708" y="220729"/>
                </a:lnTo>
                <a:lnTo>
                  <a:pt x="124503" y="257207"/>
                </a:lnTo>
                <a:lnTo>
                  <a:pt x="98373" y="295248"/>
                </a:lnTo>
                <a:lnTo>
                  <a:pt x="75317" y="334679"/>
                </a:lnTo>
                <a:lnTo>
                  <a:pt x="55334" y="375324"/>
                </a:lnTo>
                <a:lnTo>
                  <a:pt x="38427" y="417012"/>
                </a:lnTo>
                <a:lnTo>
                  <a:pt x="24593" y="459568"/>
                </a:lnTo>
                <a:lnTo>
                  <a:pt x="13833" y="502818"/>
                </a:lnTo>
                <a:lnTo>
                  <a:pt x="6148" y="546589"/>
                </a:lnTo>
                <a:lnTo>
                  <a:pt x="1537" y="590708"/>
                </a:lnTo>
                <a:lnTo>
                  <a:pt x="0" y="635000"/>
                </a:lnTo>
                <a:lnTo>
                  <a:pt x="1537" y="679292"/>
                </a:lnTo>
                <a:lnTo>
                  <a:pt x="6148" y="723411"/>
                </a:lnTo>
                <a:lnTo>
                  <a:pt x="13833" y="767182"/>
                </a:lnTo>
                <a:lnTo>
                  <a:pt x="24593" y="810432"/>
                </a:lnTo>
                <a:lnTo>
                  <a:pt x="38427" y="852988"/>
                </a:lnTo>
                <a:lnTo>
                  <a:pt x="55334" y="894675"/>
                </a:lnTo>
                <a:lnTo>
                  <a:pt x="75317" y="935321"/>
                </a:lnTo>
                <a:lnTo>
                  <a:pt x="98373" y="974751"/>
                </a:lnTo>
                <a:lnTo>
                  <a:pt x="124503" y="1012792"/>
                </a:lnTo>
                <a:lnTo>
                  <a:pt x="153708" y="1049271"/>
                </a:lnTo>
                <a:lnTo>
                  <a:pt x="185987" y="1084012"/>
                </a:lnTo>
                <a:lnTo>
                  <a:pt x="220729" y="1116291"/>
                </a:lnTo>
                <a:lnTo>
                  <a:pt x="257207" y="1145496"/>
                </a:lnTo>
                <a:lnTo>
                  <a:pt x="295248" y="1171626"/>
                </a:lnTo>
                <a:lnTo>
                  <a:pt x="334679" y="1194682"/>
                </a:lnTo>
                <a:lnTo>
                  <a:pt x="375324" y="1214665"/>
                </a:lnTo>
                <a:lnTo>
                  <a:pt x="417012" y="1231572"/>
                </a:lnTo>
                <a:lnTo>
                  <a:pt x="459568" y="1245406"/>
                </a:lnTo>
                <a:lnTo>
                  <a:pt x="502818" y="1256166"/>
                </a:lnTo>
                <a:lnTo>
                  <a:pt x="546589" y="1263851"/>
                </a:lnTo>
                <a:lnTo>
                  <a:pt x="590708" y="1268462"/>
                </a:lnTo>
                <a:lnTo>
                  <a:pt x="635000" y="1269999"/>
                </a:lnTo>
                <a:lnTo>
                  <a:pt x="679292" y="1268462"/>
                </a:lnTo>
                <a:lnTo>
                  <a:pt x="723411" y="1263851"/>
                </a:lnTo>
                <a:lnTo>
                  <a:pt x="767182" y="1256166"/>
                </a:lnTo>
                <a:lnTo>
                  <a:pt x="810432" y="1245406"/>
                </a:lnTo>
                <a:lnTo>
                  <a:pt x="852988" y="1231572"/>
                </a:lnTo>
                <a:lnTo>
                  <a:pt x="894675" y="1214665"/>
                </a:lnTo>
                <a:lnTo>
                  <a:pt x="935321" y="1194682"/>
                </a:lnTo>
                <a:lnTo>
                  <a:pt x="974751" y="1171626"/>
                </a:lnTo>
                <a:lnTo>
                  <a:pt x="1012792" y="1145496"/>
                </a:lnTo>
                <a:lnTo>
                  <a:pt x="1049271" y="1116291"/>
                </a:lnTo>
                <a:lnTo>
                  <a:pt x="1084012" y="1084012"/>
                </a:lnTo>
                <a:lnTo>
                  <a:pt x="1116291" y="1049271"/>
                </a:lnTo>
                <a:lnTo>
                  <a:pt x="1145496" y="1012792"/>
                </a:lnTo>
                <a:lnTo>
                  <a:pt x="1171626" y="974751"/>
                </a:lnTo>
                <a:lnTo>
                  <a:pt x="1194682" y="935321"/>
                </a:lnTo>
                <a:lnTo>
                  <a:pt x="1214665" y="894675"/>
                </a:lnTo>
                <a:lnTo>
                  <a:pt x="1231572" y="852988"/>
                </a:lnTo>
                <a:lnTo>
                  <a:pt x="1245406" y="810432"/>
                </a:lnTo>
                <a:lnTo>
                  <a:pt x="1256166" y="767182"/>
                </a:lnTo>
                <a:lnTo>
                  <a:pt x="1263851" y="723411"/>
                </a:lnTo>
                <a:lnTo>
                  <a:pt x="1268462" y="679292"/>
                </a:lnTo>
                <a:lnTo>
                  <a:pt x="1269999" y="635000"/>
                </a:lnTo>
                <a:lnTo>
                  <a:pt x="1268462" y="590708"/>
                </a:lnTo>
                <a:lnTo>
                  <a:pt x="1263851" y="546589"/>
                </a:lnTo>
                <a:lnTo>
                  <a:pt x="1256166" y="502818"/>
                </a:lnTo>
                <a:lnTo>
                  <a:pt x="1245406" y="459568"/>
                </a:lnTo>
                <a:lnTo>
                  <a:pt x="1231572" y="417012"/>
                </a:lnTo>
                <a:lnTo>
                  <a:pt x="1214665" y="375324"/>
                </a:lnTo>
                <a:lnTo>
                  <a:pt x="1194682" y="334679"/>
                </a:lnTo>
                <a:lnTo>
                  <a:pt x="1171626" y="295248"/>
                </a:lnTo>
                <a:lnTo>
                  <a:pt x="1145496" y="257207"/>
                </a:lnTo>
                <a:lnTo>
                  <a:pt x="1116291" y="220729"/>
                </a:lnTo>
                <a:lnTo>
                  <a:pt x="1084012" y="185987"/>
                </a:lnTo>
                <a:lnTo>
                  <a:pt x="1049271" y="153708"/>
                </a:lnTo>
                <a:lnTo>
                  <a:pt x="1012792" y="124503"/>
                </a:lnTo>
                <a:lnTo>
                  <a:pt x="974751" y="98373"/>
                </a:lnTo>
                <a:lnTo>
                  <a:pt x="935321" y="75317"/>
                </a:lnTo>
                <a:lnTo>
                  <a:pt x="894675" y="55334"/>
                </a:lnTo>
                <a:lnTo>
                  <a:pt x="852988" y="38427"/>
                </a:lnTo>
                <a:lnTo>
                  <a:pt x="810432" y="24593"/>
                </a:lnTo>
                <a:lnTo>
                  <a:pt x="767182" y="13833"/>
                </a:lnTo>
                <a:lnTo>
                  <a:pt x="723411" y="6148"/>
                </a:lnTo>
                <a:lnTo>
                  <a:pt x="679292" y="1537"/>
                </a:lnTo>
                <a:lnTo>
                  <a:pt x="63500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00386" y="6509082"/>
            <a:ext cx="1270000" cy="1270000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1084012" y="185987"/>
                </a:moveTo>
                <a:lnTo>
                  <a:pt x="1116291" y="220729"/>
                </a:lnTo>
                <a:lnTo>
                  <a:pt x="1145496" y="257207"/>
                </a:lnTo>
                <a:lnTo>
                  <a:pt x="1171626" y="295248"/>
                </a:lnTo>
                <a:lnTo>
                  <a:pt x="1194683" y="334678"/>
                </a:lnTo>
                <a:lnTo>
                  <a:pt x="1214665" y="375324"/>
                </a:lnTo>
                <a:lnTo>
                  <a:pt x="1231573" y="417012"/>
                </a:lnTo>
                <a:lnTo>
                  <a:pt x="1245407" y="459567"/>
                </a:lnTo>
                <a:lnTo>
                  <a:pt x="1256166" y="502818"/>
                </a:lnTo>
                <a:lnTo>
                  <a:pt x="1263852" y="546589"/>
                </a:lnTo>
                <a:lnTo>
                  <a:pt x="1268463" y="590707"/>
                </a:lnTo>
                <a:lnTo>
                  <a:pt x="1270000" y="634999"/>
                </a:lnTo>
                <a:lnTo>
                  <a:pt x="1268463" y="679292"/>
                </a:lnTo>
                <a:lnTo>
                  <a:pt x="1263852" y="723410"/>
                </a:lnTo>
                <a:lnTo>
                  <a:pt x="1256166" y="767181"/>
                </a:lnTo>
                <a:lnTo>
                  <a:pt x="1245407" y="810432"/>
                </a:lnTo>
                <a:lnTo>
                  <a:pt x="1231573" y="852987"/>
                </a:lnTo>
                <a:lnTo>
                  <a:pt x="1214665" y="894675"/>
                </a:lnTo>
                <a:lnTo>
                  <a:pt x="1194683" y="935321"/>
                </a:lnTo>
                <a:lnTo>
                  <a:pt x="1171626" y="974751"/>
                </a:lnTo>
                <a:lnTo>
                  <a:pt x="1145496" y="1012792"/>
                </a:lnTo>
                <a:lnTo>
                  <a:pt x="1116291" y="1049270"/>
                </a:lnTo>
                <a:lnTo>
                  <a:pt x="1084012" y="1084012"/>
                </a:lnTo>
                <a:lnTo>
                  <a:pt x="1049270" y="1116291"/>
                </a:lnTo>
                <a:lnTo>
                  <a:pt x="1012792" y="1145496"/>
                </a:lnTo>
                <a:lnTo>
                  <a:pt x="974751" y="1171626"/>
                </a:lnTo>
                <a:lnTo>
                  <a:pt x="935321" y="1194683"/>
                </a:lnTo>
                <a:lnTo>
                  <a:pt x="894675" y="1214665"/>
                </a:lnTo>
                <a:lnTo>
                  <a:pt x="852987" y="1231573"/>
                </a:lnTo>
                <a:lnTo>
                  <a:pt x="810432" y="1245407"/>
                </a:lnTo>
                <a:lnTo>
                  <a:pt x="767181" y="1256166"/>
                </a:lnTo>
                <a:lnTo>
                  <a:pt x="723410" y="1263852"/>
                </a:lnTo>
                <a:lnTo>
                  <a:pt x="679292" y="1268463"/>
                </a:lnTo>
                <a:lnTo>
                  <a:pt x="635000" y="1270000"/>
                </a:lnTo>
                <a:lnTo>
                  <a:pt x="590707" y="1268463"/>
                </a:lnTo>
                <a:lnTo>
                  <a:pt x="546589" y="1263852"/>
                </a:lnTo>
                <a:lnTo>
                  <a:pt x="502818" y="1256166"/>
                </a:lnTo>
                <a:lnTo>
                  <a:pt x="459567" y="1245407"/>
                </a:lnTo>
                <a:lnTo>
                  <a:pt x="417012" y="1231573"/>
                </a:lnTo>
                <a:lnTo>
                  <a:pt x="375324" y="1214665"/>
                </a:lnTo>
                <a:lnTo>
                  <a:pt x="334678" y="1194683"/>
                </a:lnTo>
                <a:lnTo>
                  <a:pt x="295248" y="1171626"/>
                </a:lnTo>
                <a:lnTo>
                  <a:pt x="257207" y="1145496"/>
                </a:lnTo>
                <a:lnTo>
                  <a:pt x="220729" y="1116291"/>
                </a:lnTo>
                <a:lnTo>
                  <a:pt x="185987" y="1084012"/>
                </a:lnTo>
                <a:lnTo>
                  <a:pt x="153708" y="1049270"/>
                </a:lnTo>
                <a:lnTo>
                  <a:pt x="124503" y="1012792"/>
                </a:lnTo>
                <a:lnTo>
                  <a:pt x="98373" y="974751"/>
                </a:lnTo>
                <a:lnTo>
                  <a:pt x="75317" y="935321"/>
                </a:lnTo>
                <a:lnTo>
                  <a:pt x="55335" y="894675"/>
                </a:lnTo>
                <a:lnTo>
                  <a:pt x="38427" y="852987"/>
                </a:lnTo>
                <a:lnTo>
                  <a:pt x="24593" y="810432"/>
                </a:lnTo>
                <a:lnTo>
                  <a:pt x="13833" y="767181"/>
                </a:lnTo>
                <a:lnTo>
                  <a:pt x="6148" y="723410"/>
                </a:lnTo>
                <a:lnTo>
                  <a:pt x="1537" y="679292"/>
                </a:lnTo>
                <a:lnTo>
                  <a:pt x="0" y="635000"/>
                </a:lnTo>
                <a:lnTo>
                  <a:pt x="1537" y="590707"/>
                </a:lnTo>
                <a:lnTo>
                  <a:pt x="6148" y="546589"/>
                </a:lnTo>
                <a:lnTo>
                  <a:pt x="13833" y="502818"/>
                </a:lnTo>
                <a:lnTo>
                  <a:pt x="24593" y="459567"/>
                </a:lnTo>
                <a:lnTo>
                  <a:pt x="38427" y="417012"/>
                </a:lnTo>
                <a:lnTo>
                  <a:pt x="55335" y="375324"/>
                </a:lnTo>
                <a:lnTo>
                  <a:pt x="75317" y="334678"/>
                </a:lnTo>
                <a:lnTo>
                  <a:pt x="98373" y="295248"/>
                </a:lnTo>
                <a:lnTo>
                  <a:pt x="124503" y="257207"/>
                </a:lnTo>
                <a:lnTo>
                  <a:pt x="153708" y="220729"/>
                </a:lnTo>
                <a:lnTo>
                  <a:pt x="185987" y="185987"/>
                </a:lnTo>
                <a:lnTo>
                  <a:pt x="220729" y="153708"/>
                </a:lnTo>
                <a:lnTo>
                  <a:pt x="257207" y="124503"/>
                </a:lnTo>
                <a:lnTo>
                  <a:pt x="295248" y="98373"/>
                </a:lnTo>
                <a:lnTo>
                  <a:pt x="334678" y="75317"/>
                </a:lnTo>
                <a:lnTo>
                  <a:pt x="375324" y="55335"/>
                </a:lnTo>
                <a:lnTo>
                  <a:pt x="417012" y="38427"/>
                </a:lnTo>
                <a:lnTo>
                  <a:pt x="459567" y="24593"/>
                </a:lnTo>
                <a:lnTo>
                  <a:pt x="502818" y="13833"/>
                </a:lnTo>
                <a:lnTo>
                  <a:pt x="546589" y="6148"/>
                </a:lnTo>
                <a:lnTo>
                  <a:pt x="590707" y="1537"/>
                </a:lnTo>
                <a:lnTo>
                  <a:pt x="634999" y="0"/>
                </a:lnTo>
                <a:lnTo>
                  <a:pt x="679292" y="1537"/>
                </a:lnTo>
                <a:lnTo>
                  <a:pt x="723410" y="6148"/>
                </a:lnTo>
                <a:lnTo>
                  <a:pt x="767181" y="13833"/>
                </a:lnTo>
                <a:lnTo>
                  <a:pt x="810432" y="24593"/>
                </a:lnTo>
                <a:lnTo>
                  <a:pt x="852987" y="38427"/>
                </a:lnTo>
                <a:lnTo>
                  <a:pt x="894675" y="55335"/>
                </a:lnTo>
                <a:lnTo>
                  <a:pt x="935321" y="75317"/>
                </a:lnTo>
                <a:lnTo>
                  <a:pt x="974751" y="98373"/>
                </a:lnTo>
                <a:lnTo>
                  <a:pt x="1012792" y="124503"/>
                </a:lnTo>
                <a:lnTo>
                  <a:pt x="1049270" y="153708"/>
                </a:lnTo>
                <a:lnTo>
                  <a:pt x="1084012" y="18598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00385" y="2789781"/>
            <a:ext cx="1270000" cy="1270000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635000" y="0"/>
                </a:moveTo>
                <a:lnTo>
                  <a:pt x="590708" y="1537"/>
                </a:lnTo>
                <a:lnTo>
                  <a:pt x="546589" y="6148"/>
                </a:lnTo>
                <a:lnTo>
                  <a:pt x="502818" y="13833"/>
                </a:lnTo>
                <a:lnTo>
                  <a:pt x="459568" y="24593"/>
                </a:lnTo>
                <a:lnTo>
                  <a:pt x="417012" y="38427"/>
                </a:lnTo>
                <a:lnTo>
                  <a:pt x="375324" y="55334"/>
                </a:lnTo>
                <a:lnTo>
                  <a:pt x="334679" y="75317"/>
                </a:lnTo>
                <a:lnTo>
                  <a:pt x="295248" y="98373"/>
                </a:lnTo>
                <a:lnTo>
                  <a:pt x="257207" y="124503"/>
                </a:lnTo>
                <a:lnTo>
                  <a:pt x="220729" y="153708"/>
                </a:lnTo>
                <a:lnTo>
                  <a:pt x="185987" y="185987"/>
                </a:lnTo>
                <a:lnTo>
                  <a:pt x="153708" y="220728"/>
                </a:lnTo>
                <a:lnTo>
                  <a:pt x="124503" y="257207"/>
                </a:lnTo>
                <a:lnTo>
                  <a:pt x="98373" y="295248"/>
                </a:lnTo>
                <a:lnTo>
                  <a:pt x="75317" y="334678"/>
                </a:lnTo>
                <a:lnTo>
                  <a:pt x="55334" y="375324"/>
                </a:lnTo>
                <a:lnTo>
                  <a:pt x="38427" y="417011"/>
                </a:lnTo>
                <a:lnTo>
                  <a:pt x="24593" y="459567"/>
                </a:lnTo>
                <a:lnTo>
                  <a:pt x="13833" y="502818"/>
                </a:lnTo>
                <a:lnTo>
                  <a:pt x="6148" y="546589"/>
                </a:lnTo>
                <a:lnTo>
                  <a:pt x="1537" y="590707"/>
                </a:lnTo>
                <a:lnTo>
                  <a:pt x="0" y="635000"/>
                </a:lnTo>
                <a:lnTo>
                  <a:pt x="1537" y="679292"/>
                </a:lnTo>
                <a:lnTo>
                  <a:pt x="6148" y="723410"/>
                </a:lnTo>
                <a:lnTo>
                  <a:pt x="13833" y="767181"/>
                </a:lnTo>
                <a:lnTo>
                  <a:pt x="24593" y="810432"/>
                </a:lnTo>
                <a:lnTo>
                  <a:pt x="38427" y="852988"/>
                </a:lnTo>
                <a:lnTo>
                  <a:pt x="55334" y="894675"/>
                </a:lnTo>
                <a:lnTo>
                  <a:pt x="75317" y="935321"/>
                </a:lnTo>
                <a:lnTo>
                  <a:pt x="98373" y="974751"/>
                </a:lnTo>
                <a:lnTo>
                  <a:pt x="124503" y="1012792"/>
                </a:lnTo>
                <a:lnTo>
                  <a:pt x="153708" y="1049271"/>
                </a:lnTo>
                <a:lnTo>
                  <a:pt x="185987" y="1084012"/>
                </a:lnTo>
                <a:lnTo>
                  <a:pt x="220729" y="1116291"/>
                </a:lnTo>
                <a:lnTo>
                  <a:pt x="257207" y="1145496"/>
                </a:lnTo>
                <a:lnTo>
                  <a:pt x="295248" y="1171626"/>
                </a:lnTo>
                <a:lnTo>
                  <a:pt x="334679" y="1194682"/>
                </a:lnTo>
                <a:lnTo>
                  <a:pt x="375324" y="1214665"/>
                </a:lnTo>
                <a:lnTo>
                  <a:pt x="417012" y="1231572"/>
                </a:lnTo>
                <a:lnTo>
                  <a:pt x="459568" y="1245406"/>
                </a:lnTo>
                <a:lnTo>
                  <a:pt x="502818" y="1256166"/>
                </a:lnTo>
                <a:lnTo>
                  <a:pt x="546589" y="1263851"/>
                </a:lnTo>
                <a:lnTo>
                  <a:pt x="590708" y="1268462"/>
                </a:lnTo>
                <a:lnTo>
                  <a:pt x="635000" y="1270000"/>
                </a:lnTo>
                <a:lnTo>
                  <a:pt x="679292" y="1268462"/>
                </a:lnTo>
                <a:lnTo>
                  <a:pt x="723411" y="1263851"/>
                </a:lnTo>
                <a:lnTo>
                  <a:pt x="767182" y="1256166"/>
                </a:lnTo>
                <a:lnTo>
                  <a:pt x="810432" y="1245406"/>
                </a:lnTo>
                <a:lnTo>
                  <a:pt x="852988" y="1231572"/>
                </a:lnTo>
                <a:lnTo>
                  <a:pt x="894675" y="1214665"/>
                </a:lnTo>
                <a:lnTo>
                  <a:pt x="935321" y="1194682"/>
                </a:lnTo>
                <a:lnTo>
                  <a:pt x="974751" y="1171626"/>
                </a:lnTo>
                <a:lnTo>
                  <a:pt x="1012792" y="1145496"/>
                </a:lnTo>
                <a:lnTo>
                  <a:pt x="1049271" y="1116291"/>
                </a:lnTo>
                <a:lnTo>
                  <a:pt x="1084012" y="1084012"/>
                </a:lnTo>
                <a:lnTo>
                  <a:pt x="1116291" y="1049271"/>
                </a:lnTo>
                <a:lnTo>
                  <a:pt x="1145496" y="1012792"/>
                </a:lnTo>
                <a:lnTo>
                  <a:pt x="1171626" y="974751"/>
                </a:lnTo>
                <a:lnTo>
                  <a:pt x="1194682" y="935321"/>
                </a:lnTo>
                <a:lnTo>
                  <a:pt x="1214665" y="894675"/>
                </a:lnTo>
                <a:lnTo>
                  <a:pt x="1231572" y="852988"/>
                </a:lnTo>
                <a:lnTo>
                  <a:pt x="1245406" y="810432"/>
                </a:lnTo>
                <a:lnTo>
                  <a:pt x="1256166" y="767181"/>
                </a:lnTo>
                <a:lnTo>
                  <a:pt x="1263851" y="723410"/>
                </a:lnTo>
                <a:lnTo>
                  <a:pt x="1268462" y="679292"/>
                </a:lnTo>
                <a:lnTo>
                  <a:pt x="1269999" y="635000"/>
                </a:lnTo>
                <a:lnTo>
                  <a:pt x="1268462" y="590707"/>
                </a:lnTo>
                <a:lnTo>
                  <a:pt x="1263851" y="546589"/>
                </a:lnTo>
                <a:lnTo>
                  <a:pt x="1256166" y="502818"/>
                </a:lnTo>
                <a:lnTo>
                  <a:pt x="1245406" y="459567"/>
                </a:lnTo>
                <a:lnTo>
                  <a:pt x="1231572" y="417011"/>
                </a:lnTo>
                <a:lnTo>
                  <a:pt x="1214665" y="375324"/>
                </a:lnTo>
                <a:lnTo>
                  <a:pt x="1194682" y="334678"/>
                </a:lnTo>
                <a:lnTo>
                  <a:pt x="1171626" y="295248"/>
                </a:lnTo>
                <a:lnTo>
                  <a:pt x="1145496" y="257207"/>
                </a:lnTo>
                <a:lnTo>
                  <a:pt x="1116291" y="220728"/>
                </a:lnTo>
                <a:lnTo>
                  <a:pt x="1084012" y="185987"/>
                </a:lnTo>
                <a:lnTo>
                  <a:pt x="1049271" y="153708"/>
                </a:lnTo>
                <a:lnTo>
                  <a:pt x="1012792" y="124503"/>
                </a:lnTo>
                <a:lnTo>
                  <a:pt x="974751" y="98373"/>
                </a:lnTo>
                <a:lnTo>
                  <a:pt x="935321" y="75317"/>
                </a:lnTo>
                <a:lnTo>
                  <a:pt x="894675" y="55334"/>
                </a:lnTo>
                <a:lnTo>
                  <a:pt x="852988" y="38427"/>
                </a:lnTo>
                <a:lnTo>
                  <a:pt x="810432" y="24593"/>
                </a:lnTo>
                <a:lnTo>
                  <a:pt x="767182" y="13833"/>
                </a:lnTo>
                <a:lnTo>
                  <a:pt x="723411" y="6148"/>
                </a:lnTo>
                <a:lnTo>
                  <a:pt x="679292" y="1537"/>
                </a:lnTo>
                <a:lnTo>
                  <a:pt x="63500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00386" y="2789781"/>
            <a:ext cx="1270000" cy="1270000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1084012" y="185987"/>
                </a:moveTo>
                <a:lnTo>
                  <a:pt x="1116291" y="220729"/>
                </a:lnTo>
                <a:lnTo>
                  <a:pt x="1145496" y="257207"/>
                </a:lnTo>
                <a:lnTo>
                  <a:pt x="1171626" y="295248"/>
                </a:lnTo>
                <a:lnTo>
                  <a:pt x="1194683" y="334678"/>
                </a:lnTo>
                <a:lnTo>
                  <a:pt x="1214665" y="375324"/>
                </a:lnTo>
                <a:lnTo>
                  <a:pt x="1231573" y="417012"/>
                </a:lnTo>
                <a:lnTo>
                  <a:pt x="1245407" y="459567"/>
                </a:lnTo>
                <a:lnTo>
                  <a:pt x="1256166" y="502818"/>
                </a:lnTo>
                <a:lnTo>
                  <a:pt x="1263852" y="546589"/>
                </a:lnTo>
                <a:lnTo>
                  <a:pt x="1268463" y="590707"/>
                </a:lnTo>
                <a:lnTo>
                  <a:pt x="1270000" y="634999"/>
                </a:lnTo>
                <a:lnTo>
                  <a:pt x="1268463" y="679292"/>
                </a:lnTo>
                <a:lnTo>
                  <a:pt x="1263852" y="723410"/>
                </a:lnTo>
                <a:lnTo>
                  <a:pt x="1256166" y="767181"/>
                </a:lnTo>
                <a:lnTo>
                  <a:pt x="1245407" y="810432"/>
                </a:lnTo>
                <a:lnTo>
                  <a:pt x="1231573" y="852987"/>
                </a:lnTo>
                <a:lnTo>
                  <a:pt x="1214665" y="894675"/>
                </a:lnTo>
                <a:lnTo>
                  <a:pt x="1194683" y="935321"/>
                </a:lnTo>
                <a:lnTo>
                  <a:pt x="1171626" y="974751"/>
                </a:lnTo>
                <a:lnTo>
                  <a:pt x="1145496" y="1012792"/>
                </a:lnTo>
                <a:lnTo>
                  <a:pt x="1116291" y="1049270"/>
                </a:lnTo>
                <a:lnTo>
                  <a:pt x="1084012" y="1084012"/>
                </a:lnTo>
                <a:lnTo>
                  <a:pt x="1049270" y="1116291"/>
                </a:lnTo>
                <a:lnTo>
                  <a:pt x="1012792" y="1145496"/>
                </a:lnTo>
                <a:lnTo>
                  <a:pt x="974751" y="1171626"/>
                </a:lnTo>
                <a:lnTo>
                  <a:pt x="935321" y="1194683"/>
                </a:lnTo>
                <a:lnTo>
                  <a:pt x="894675" y="1214665"/>
                </a:lnTo>
                <a:lnTo>
                  <a:pt x="852987" y="1231573"/>
                </a:lnTo>
                <a:lnTo>
                  <a:pt x="810432" y="1245407"/>
                </a:lnTo>
                <a:lnTo>
                  <a:pt x="767181" y="1256166"/>
                </a:lnTo>
                <a:lnTo>
                  <a:pt x="723410" y="1263852"/>
                </a:lnTo>
                <a:lnTo>
                  <a:pt x="679292" y="1268463"/>
                </a:lnTo>
                <a:lnTo>
                  <a:pt x="635000" y="1270000"/>
                </a:lnTo>
                <a:lnTo>
                  <a:pt x="590707" y="1268463"/>
                </a:lnTo>
                <a:lnTo>
                  <a:pt x="546589" y="1263852"/>
                </a:lnTo>
                <a:lnTo>
                  <a:pt x="502818" y="1256166"/>
                </a:lnTo>
                <a:lnTo>
                  <a:pt x="459567" y="1245407"/>
                </a:lnTo>
                <a:lnTo>
                  <a:pt x="417012" y="1231573"/>
                </a:lnTo>
                <a:lnTo>
                  <a:pt x="375324" y="1214665"/>
                </a:lnTo>
                <a:lnTo>
                  <a:pt x="334678" y="1194683"/>
                </a:lnTo>
                <a:lnTo>
                  <a:pt x="295248" y="1171626"/>
                </a:lnTo>
                <a:lnTo>
                  <a:pt x="257207" y="1145496"/>
                </a:lnTo>
                <a:lnTo>
                  <a:pt x="220729" y="1116291"/>
                </a:lnTo>
                <a:lnTo>
                  <a:pt x="185987" y="1084012"/>
                </a:lnTo>
                <a:lnTo>
                  <a:pt x="153708" y="1049270"/>
                </a:lnTo>
                <a:lnTo>
                  <a:pt x="124503" y="1012792"/>
                </a:lnTo>
                <a:lnTo>
                  <a:pt x="98373" y="974751"/>
                </a:lnTo>
                <a:lnTo>
                  <a:pt x="75317" y="935321"/>
                </a:lnTo>
                <a:lnTo>
                  <a:pt x="55335" y="894675"/>
                </a:lnTo>
                <a:lnTo>
                  <a:pt x="38427" y="852987"/>
                </a:lnTo>
                <a:lnTo>
                  <a:pt x="24593" y="810432"/>
                </a:lnTo>
                <a:lnTo>
                  <a:pt x="13833" y="767181"/>
                </a:lnTo>
                <a:lnTo>
                  <a:pt x="6148" y="723410"/>
                </a:lnTo>
                <a:lnTo>
                  <a:pt x="1537" y="679292"/>
                </a:lnTo>
                <a:lnTo>
                  <a:pt x="0" y="635000"/>
                </a:lnTo>
                <a:lnTo>
                  <a:pt x="1537" y="590707"/>
                </a:lnTo>
                <a:lnTo>
                  <a:pt x="6148" y="546589"/>
                </a:lnTo>
                <a:lnTo>
                  <a:pt x="13833" y="502818"/>
                </a:lnTo>
                <a:lnTo>
                  <a:pt x="24593" y="459567"/>
                </a:lnTo>
                <a:lnTo>
                  <a:pt x="38427" y="417012"/>
                </a:lnTo>
                <a:lnTo>
                  <a:pt x="55335" y="375324"/>
                </a:lnTo>
                <a:lnTo>
                  <a:pt x="75317" y="334678"/>
                </a:lnTo>
                <a:lnTo>
                  <a:pt x="98373" y="295248"/>
                </a:lnTo>
                <a:lnTo>
                  <a:pt x="124503" y="257207"/>
                </a:lnTo>
                <a:lnTo>
                  <a:pt x="153708" y="220729"/>
                </a:lnTo>
                <a:lnTo>
                  <a:pt x="185987" y="185987"/>
                </a:lnTo>
                <a:lnTo>
                  <a:pt x="220729" y="153708"/>
                </a:lnTo>
                <a:lnTo>
                  <a:pt x="257207" y="124503"/>
                </a:lnTo>
                <a:lnTo>
                  <a:pt x="295248" y="98373"/>
                </a:lnTo>
                <a:lnTo>
                  <a:pt x="334678" y="75317"/>
                </a:lnTo>
                <a:lnTo>
                  <a:pt x="375324" y="55335"/>
                </a:lnTo>
                <a:lnTo>
                  <a:pt x="417012" y="38427"/>
                </a:lnTo>
                <a:lnTo>
                  <a:pt x="459567" y="24593"/>
                </a:lnTo>
                <a:lnTo>
                  <a:pt x="502818" y="13833"/>
                </a:lnTo>
                <a:lnTo>
                  <a:pt x="546589" y="6148"/>
                </a:lnTo>
                <a:lnTo>
                  <a:pt x="590707" y="1537"/>
                </a:lnTo>
                <a:lnTo>
                  <a:pt x="634999" y="0"/>
                </a:lnTo>
                <a:lnTo>
                  <a:pt x="679292" y="1537"/>
                </a:lnTo>
                <a:lnTo>
                  <a:pt x="723410" y="6148"/>
                </a:lnTo>
                <a:lnTo>
                  <a:pt x="767181" y="13833"/>
                </a:lnTo>
                <a:lnTo>
                  <a:pt x="810432" y="24593"/>
                </a:lnTo>
                <a:lnTo>
                  <a:pt x="852987" y="38427"/>
                </a:lnTo>
                <a:lnTo>
                  <a:pt x="894675" y="55335"/>
                </a:lnTo>
                <a:lnTo>
                  <a:pt x="935321" y="75317"/>
                </a:lnTo>
                <a:lnTo>
                  <a:pt x="974751" y="98373"/>
                </a:lnTo>
                <a:lnTo>
                  <a:pt x="1012792" y="124503"/>
                </a:lnTo>
                <a:lnTo>
                  <a:pt x="1049270" y="153708"/>
                </a:lnTo>
                <a:lnTo>
                  <a:pt x="1084012" y="18598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75779" y="4009294"/>
            <a:ext cx="1617980" cy="812800"/>
          </a:xfrm>
          <a:custGeom>
            <a:avLst/>
            <a:gdLst/>
            <a:ahLst/>
            <a:cxnLst/>
            <a:rect l="l" t="t" r="r" b="b"/>
            <a:pathLst>
              <a:path w="1617979" h="812800">
                <a:moveTo>
                  <a:pt x="0" y="406260"/>
                </a:moveTo>
                <a:lnTo>
                  <a:pt x="1617579" y="406260"/>
                </a:lnTo>
              </a:path>
            </a:pathLst>
          </a:custGeom>
          <a:ln w="812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22778" y="4715084"/>
            <a:ext cx="238760" cy="191135"/>
          </a:xfrm>
          <a:custGeom>
            <a:avLst/>
            <a:gdLst/>
            <a:ahLst/>
            <a:cxnLst/>
            <a:rect l="l" t="t" r="r" b="b"/>
            <a:pathLst>
              <a:path w="238760" h="191135">
                <a:moveTo>
                  <a:pt x="95768" y="0"/>
                </a:moveTo>
                <a:lnTo>
                  <a:pt x="0" y="190658"/>
                </a:lnTo>
                <a:lnTo>
                  <a:pt x="238542" y="191098"/>
                </a:lnTo>
                <a:lnTo>
                  <a:pt x="957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83549" y="5930910"/>
            <a:ext cx="1318895" cy="692785"/>
          </a:xfrm>
          <a:custGeom>
            <a:avLst/>
            <a:gdLst/>
            <a:ahLst/>
            <a:cxnLst/>
            <a:rect l="l" t="t" r="r" b="b"/>
            <a:pathLst>
              <a:path w="1318895" h="692784">
                <a:moveTo>
                  <a:pt x="0" y="346101"/>
                </a:moveTo>
                <a:lnTo>
                  <a:pt x="1318400" y="346101"/>
                </a:lnTo>
              </a:path>
            </a:pathLst>
          </a:custGeom>
          <a:ln w="69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29870" y="5843536"/>
            <a:ext cx="238760" cy="193675"/>
          </a:xfrm>
          <a:custGeom>
            <a:avLst/>
            <a:gdLst/>
            <a:ahLst/>
            <a:cxnLst/>
            <a:rect l="l" t="t" r="r" b="b"/>
            <a:pathLst>
              <a:path w="238760" h="193675">
                <a:moveTo>
                  <a:pt x="238497" y="0"/>
                </a:moveTo>
                <a:lnTo>
                  <a:pt x="0" y="4728"/>
                </a:lnTo>
                <a:lnTo>
                  <a:pt x="99181" y="193634"/>
                </a:lnTo>
                <a:lnTo>
                  <a:pt x="2384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43215" y="5132979"/>
            <a:ext cx="1706245" cy="0"/>
          </a:xfrm>
          <a:custGeom>
            <a:avLst/>
            <a:gdLst/>
            <a:ahLst/>
            <a:cxnLst/>
            <a:rect l="l" t="t" r="r" b="b"/>
            <a:pathLst>
              <a:path w="1706245">
                <a:moveTo>
                  <a:pt x="0" y="0"/>
                </a:moveTo>
                <a:lnTo>
                  <a:pt x="1680838" y="0"/>
                </a:lnTo>
                <a:lnTo>
                  <a:pt x="17062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524053" y="5026299"/>
            <a:ext cx="213360" cy="213360"/>
          </a:xfrm>
          <a:custGeom>
            <a:avLst/>
            <a:gdLst/>
            <a:ahLst/>
            <a:cxnLst/>
            <a:rect l="l" t="t" r="r" b="b"/>
            <a:pathLst>
              <a:path w="213359" h="213360">
                <a:moveTo>
                  <a:pt x="0" y="0"/>
                </a:moveTo>
                <a:lnTo>
                  <a:pt x="0" y="213360"/>
                </a:lnTo>
                <a:lnTo>
                  <a:pt x="213359" y="1066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31174" y="5429313"/>
            <a:ext cx="1706245" cy="0"/>
          </a:xfrm>
          <a:custGeom>
            <a:avLst/>
            <a:gdLst/>
            <a:ahLst/>
            <a:cxnLst/>
            <a:rect l="l" t="t" r="r" b="b"/>
            <a:pathLst>
              <a:path w="1706245">
                <a:moveTo>
                  <a:pt x="1706238" y="0"/>
                </a:moveTo>
                <a:lnTo>
                  <a:pt x="25400" y="0"/>
                </a:lnTo>
                <a:lnTo>
                  <a:pt x="0" y="0"/>
                </a:lnTo>
              </a:path>
            </a:pathLst>
          </a:custGeom>
          <a:ln w="508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43216" y="5322633"/>
            <a:ext cx="213360" cy="213360"/>
          </a:xfrm>
          <a:custGeom>
            <a:avLst/>
            <a:gdLst/>
            <a:ahLst/>
            <a:cxnLst/>
            <a:rect l="l" t="t" r="r" b="b"/>
            <a:pathLst>
              <a:path w="213359" h="213360">
                <a:moveTo>
                  <a:pt x="213359" y="0"/>
                </a:moveTo>
                <a:lnTo>
                  <a:pt x="0" y="106679"/>
                </a:lnTo>
                <a:lnTo>
                  <a:pt x="213359" y="213359"/>
                </a:lnTo>
                <a:lnTo>
                  <a:pt x="213359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705600" y="4330700"/>
            <a:ext cx="3265170" cy="1896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1900" algn="ctr">
              <a:lnSpc>
                <a:spcPts val="4210"/>
              </a:lnSpc>
            </a:pPr>
            <a:r>
              <a:rPr sz="3600" spc="20" dirty="0">
                <a:latin typeface="Arial"/>
                <a:cs typeface="Arial"/>
              </a:rPr>
              <a:t>Activation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ts val="5650"/>
              </a:lnSpc>
            </a:pPr>
            <a:r>
              <a:rPr sz="4800" b="1" dirty="0">
                <a:latin typeface="Arial"/>
                <a:cs typeface="Arial"/>
              </a:rPr>
              <a:t>+</a:t>
            </a:r>
            <a:endParaRPr sz="4800">
              <a:latin typeface="Arial"/>
              <a:cs typeface="Arial"/>
            </a:endParaRPr>
          </a:p>
          <a:p>
            <a:pPr marL="1231265" algn="ctr">
              <a:lnSpc>
                <a:spcPct val="100000"/>
              </a:lnSpc>
              <a:spcBef>
                <a:spcPts val="540"/>
              </a:spcBef>
            </a:pPr>
            <a:r>
              <a:rPr sz="3600" spc="20" dirty="0">
                <a:solidFill>
                  <a:srgbClr val="C82506"/>
                </a:solidFill>
                <a:latin typeface="Arial"/>
                <a:cs typeface="Arial"/>
              </a:rPr>
              <a:t>Gradient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5000" y="1308100"/>
            <a:ext cx="652907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5" dirty="0">
                <a:latin typeface="Arial"/>
                <a:cs typeface="Arial"/>
              </a:rPr>
              <a:t>Gradients copy through</a:t>
            </a:r>
            <a:r>
              <a:rPr sz="3600" b="1" spc="-3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sums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55314" y="4593181"/>
            <a:ext cx="1270000" cy="1270000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634999" y="0"/>
                </a:moveTo>
                <a:lnTo>
                  <a:pt x="590707" y="1537"/>
                </a:lnTo>
                <a:lnTo>
                  <a:pt x="546589" y="6148"/>
                </a:lnTo>
                <a:lnTo>
                  <a:pt x="502818" y="13833"/>
                </a:lnTo>
                <a:lnTo>
                  <a:pt x="459567" y="24593"/>
                </a:lnTo>
                <a:lnTo>
                  <a:pt x="417011" y="38427"/>
                </a:lnTo>
                <a:lnTo>
                  <a:pt x="375324" y="55334"/>
                </a:lnTo>
                <a:lnTo>
                  <a:pt x="334678" y="75317"/>
                </a:lnTo>
                <a:lnTo>
                  <a:pt x="295248" y="98373"/>
                </a:lnTo>
                <a:lnTo>
                  <a:pt x="257207" y="124503"/>
                </a:lnTo>
                <a:lnTo>
                  <a:pt x="220728" y="153708"/>
                </a:lnTo>
                <a:lnTo>
                  <a:pt x="185987" y="185987"/>
                </a:lnTo>
                <a:lnTo>
                  <a:pt x="153708" y="220728"/>
                </a:lnTo>
                <a:lnTo>
                  <a:pt x="124503" y="257207"/>
                </a:lnTo>
                <a:lnTo>
                  <a:pt x="98373" y="295248"/>
                </a:lnTo>
                <a:lnTo>
                  <a:pt x="75317" y="334678"/>
                </a:lnTo>
                <a:lnTo>
                  <a:pt x="55334" y="375324"/>
                </a:lnTo>
                <a:lnTo>
                  <a:pt x="38427" y="417011"/>
                </a:lnTo>
                <a:lnTo>
                  <a:pt x="24593" y="459567"/>
                </a:lnTo>
                <a:lnTo>
                  <a:pt x="13833" y="502818"/>
                </a:lnTo>
                <a:lnTo>
                  <a:pt x="6148" y="546589"/>
                </a:lnTo>
                <a:lnTo>
                  <a:pt x="1537" y="590707"/>
                </a:lnTo>
                <a:lnTo>
                  <a:pt x="0" y="634999"/>
                </a:lnTo>
                <a:lnTo>
                  <a:pt x="1537" y="679292"/>
                </a:lnTo>
                <a:lnTo>
                  <a:pt x="6148" y="723410"/>
                </a:lnTo>
                <a:lnTo>
                  <a:pt x="13833" y="767181"/>
                </a:lnTo>
                <a:lnTo>
                  <a:pt x="24593" y="810432"/>
                </a:lnTo>
                <a:lnTo>
                  <a:pt x="38427" y="852988"/>
                </a:lnTo>
                <a:lnTo>
                  <a:pt x="55334" y="894675"/>
                </a:lnTo>
                <a:lnTo>
                  <a:pt x="75317" y="935321"/>
                </a:lnTo>
                <a:lnTo>
                  <a:pt x="98373" y="974751"/>
                </a:lnTo>
                <a:lnTo>
                  <a:pt x="124503" y="1012792"/>
                </a:lnTo>
                <a:lnTo>
                  <a:pt x="153708" y="1049271"/>
                </a:lnTo>
                <a:lnTo>
                  <a:pt x="185987" y="1084012"/>
                </a:lnTo>
                <a:lnTo>
                  <a:pt x="220728" y="1116291"/>
                </a:lnTo>
                <a:lnTo>
                  <a:pt x="257207" y="1145496"/>
                </a:lnTo>
                <a:lnTo>
                  <a:pt x="295248" y="1171626"/>
                </a:lnTo>
                <a:lnTo>
                  <a:pt x="334678" y="1194682"/>
                </a:lnTo>
                <a:lnTo>
                  <a:pt x="375324" y="1214665"/>
                </a:lnTo>
                <a:lnTo>
                  <a:pt x="417011" y="1231572"/>
                </a:lnTo>
                <a:lnTo>
                  <a:pt x="459567" y="1245406"/>
                </a:lnTo>
                <a:lnTo>
                  <a:pt x="502818" y="1256166"/>
                </a:lnTo>
                <a:lnTo>
                  <a:pt x="546589" y="1263851"/>
                </a:lnTo>
                <a:lnTo>
                  <a:pt x="590707" y="1268462"/>
                </a:lnTo>
                <a:lnTo>
                  <a:pt x="635000" y="1269999"/>
                </a:lnTo>
                <a:lnTo>
                  <a:pt x="679292" y="1268462"/>
                </a:lnTo>
                <a:lnTo>
                  <a:pt x="723410" y="1263851"/>
                </a:lnTo>
                <a:lnTo>
                  <a:pt x="767181" y="1256166"/>
                </a:lnTo>
                <a:lnTo>
                  <a:pt x="810432" y="1245406"/>
                </a:lnTo>
                <a:lnTo>
                  <a:pt x="852988" y="1231572"/>
                </a:lnTo>
                <a:lnTo>
                  <a:pt x="894675" y="1214665"/>
                </a:lnTo>
                <a:lnTo>
                  <a:pt x="935321" y="1194682"/>
                </a:lnTo>
                <a:lnTo>
                  <a:pt x="974751" y="1171626"/>
                </a:lnTo>
                <a:lnTo>
                  <a:pt x="1012792" y="1145496"/>
                </a:lnTo>
                <a:lnTo>
                  <a:pt x="1049271" y="1116291"/>
                </a:lnTo>
                <a:lnTo>
                  <a:pt x="1084012" y="1084012"/>
                </a:lnTo>
                <a:lnTo>
                  <a:pt x="1116291" y="1049271"/>
                </a:lnTo>
                <a:lnTo>
                  <a:pt x="1145496" y="1012792"/>
                </a:lnTo>
                <a:lnTo>
                  <a:pt x="1171626" y="974751"/>
                </a:lnTo>
                <a:lnTo>
                  <a:pt x="1194682" y="935321"/>
                </a:lnTo>
                <a:lnTo>
                  <a:pt x="1214665" y="894675"/>
                </a:lnTo>
                <a:lnTo>
                  <a:pt x="1231572" y="852988"/>
                </a:lnTo>
                <a:lnTo>
                  <a:pt x="1245406" y="810432"/>
                </a:lnTo>
                <a:lnTo>
                  <a:pt x="1256166" y="767181"/>
                </a:lnTo>
                <a:lnTo>
                  <a:pt x="1263851" y="723410"/>
                </a:lnTo>
                <a:lnTo>
                  <a:pt x="1268462" y="679292"/>
                </a:lnTo>
                <a:lnTo>
                  <a:pt x="1270000" y="634999"/>
                </a:lnTo>
                <a:lnTo>
                  <a:pt x="1268462" y="590707"/>
                </a:lnTo>
                <a:lnTo>
                  <a:pt x="1263851" y="546589"/>
                </a:lnTo>
                <a:lnTo>
                  <a:pt x="1256166" y="502818"/>
                </a:lnTo>
                <a:lnTo>
                  <a:pt x="1245406" y="459567"/>
                </a:lnTo>
                <a:lnTo>
                  <a:pt x="1231572" y="417011"/>
                </a:lnTo>
                <a:lnTo>
                  <a:pt x="1214665" y="375324"/>
                </a:lnTo>
                <a:lnTo>
                  <a:pt x="1194682" y="334678"/>
                </a:lnTo>
                <a:lnTo>
                  <a:pt x="1171626" y="295248"/>
                </a:lnTo>
                <a:lnTo>
                  <a:pt x="1145496" y="257207"/>
                </a:lnTo>
                <a:lnTo>
                  <a:pt x="1116291" y="220728"/>
                </a:lnTo>
                <a:lnTo>
                  <a:pt x="1084012" y="185987"/>
                </a:lnTo>
                <a:lnTo>
                  <a:pt x="1049271" y="153708"/>
                </a:lnTo>
                <a:lnTo>
                  <a:pt x="1012792" y="124503"/>
                </a:lnTo>
                <a:lnTo>
                  <a:pt x="974751" y="98373"/>
                </a:lnTo>
                <a:lnTo>
                  <a:pt x="935321" y="75317"/>
                </a:lnTo>
                <a:lnTo>
                  <a:pt x="894675" y="55334"/>
                </a:lnTo>
                <a:lnTo>
                  <a:pt x="852988" y="38427"/>
                </a:lnTo>
                <a:lnTo>
                  <a:pt x="810432" y="24593"/>
                </a:lnTo>
                <a:lnTo>
                  <a:pt x="767181" y="13833"/>
                </a:lnTo>
                <a:lnTo>
                  <a:pt x="723410" y="6148"/>
                </a:lnTo>
                <a:lnTo>
                  <a:pt x="679292" y="1537"/>
                </a:lnTo>
                <a:lnTo>
                  <a:pt x="634999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55313" y="4593180"/>
            <a:ext cx="1270000" cy="1270000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1084012" y="185987"/>
                </a:moveTo>
                <a:lnTo>
                  <a:pt x="1116291" y="220729"/>
                </a:lnTo>
                <a:lnTo>
                  <a:pt x="1145496" y="257207"/>
                </a:lnTo>
                <a:lnTo>
                  <a:pt x="1171626" y="295248"/>
                </a:lnTo>
                <a:lnTo>
                  <a:pt x="1194683" y="334678"/>
                </a:lnTo>
                <a:lnTo>
                  <a:pt x="1214665" y="375324"/>
                </a:lnTo>
                <a:lnTo>
                  <a:pt x="1231573" y="417012"/>
                </a:lnTo>
                <a:lnTo>
                  <a:pt x="1245407" y="459567"/>
                </a:lnTo>
                <a:lnTo>
                  <a:pt x="1256166" y="502818"/>
                </a:lnTo>
                <a:lnTo>
                  <a:pt x="1263852" y="546589"/>
                </a:lnTo>
                <a:lnTo>
                  <a:pt x="1268463" y="590707"/>
                </a:lnTo>
                <a:lnTo>
                  <a:pt x="1270000" y="634999"/>
                </a:lnTo>
                <a:lnTo>
                  <a:pt x="1268463" y="679292"/>
                </a:lnTo>
                <a:lnTo>
                  <a:pt x="1263852" y="723410"/>
                </a:lnTo>
                <a:lnTo>
                  <a:pt x="1256166" y="767181"/>
                </a:lnTo>
                <a:lnTo>
                  <a:pt x="1245407" y="810432"/>
                </a:lnTo>
                <a:lnTo>
                  <a:pt x="1231573" y="852987"/>
                </a:lnTo>
                <a:lnTo>
                  <a:pt x="1214665" y="894675"/>
                </a:lnTo>
                <a:lnTo>
                  <a:pt x="1194683" y="935321"/>
                </a:lnTo>
                <a:lnTo>
                  <a:pt x="1171626" y="974751"/>
                </a:lnTo>
                <a:lnTo>
                  <a:pt x="1145496" y="1012792"/>
                </a:lnTo>
                <a:lnTo>
                  <a:pt x="1116291" y="1049270"/>
                </a:lnTo>
                <a:lnTo>
                  <a:pt x="1084012" y="1084012"/>
                </a:lnTo>
                <a:lnTo>
                  <a:pt x="1049270" y="1116291"/>
                </a:lnTo>
                <a:lnTo>
                  <a:pt x="1012792" y="1145496"/>
                </a:lnTo>
                <a:lnTo>
                  <a:pt x="974751" y="1171626"/>
                </a:lnTo>
                <a:lnTo>
                  <a:pt x="935321" y="1194683"/>
                </a:lnTo>
                <a:lnTo>
                  <a:pt x="894675" y="1214665"/>
                </a:lnTo>
                <a:lnTo>
                  <a:pt x="852987" y="1231573"/>
                </a:lnTo>
                <a:lnTo>
                  <a:pt x="810432" y="1245407"/>
                </a:lnTo>
                <a:lnTo>
                  <a:pt x="767181" y="1256166"/>
                </a:lnTo>
                <a:lnTo>
                  <a:pt x="723410" y="1263852"/>
                </a:lnTo>
                <a:lnTo>
                  <a:pt x="679292" y="1268463"/>
                </a:lnTo>
                <a:lnTo>
                  <a:pt x="635000" y="1270000"/>
                </a:lnTo>
                <a:lnTo>
                  <a:pt x="590707" y="1268463"/>
                </a:lnTo>
                <a:lnTo>
                  <a:pt x="546589" y="1263852"/>
                </a:lnTo>
                <a:lnTo>
                  <a:pt x="502818" y="1256166"/>
                </a:lnTo>
                <a:lnTo>
                  <a:pt x="459567" y="1245407"/>
                </a:lnTo>
                <a:lnTo>
                  <a:pt x="417012" y="1231573"/>
                </a:lnTo>
                <a:lnTo>
                  <a:pt x="375324" y="1214665"/>
                </a:lnTo>
                <a:lnTo>
                  <a:pt x="334678" y="1194683"/>
                </a:lnTo>
                <a:lnTo>
                  <a:pt x="295248" y="1171626"/>
                </a:lnTo>
                <a:lnTo>
                  <a:pt x="257207" y="1145496"/>
                </a:lnTo>
                <a:lnTo>
                  <a:pt x="220729" y="1116291"/>
                </a:lnTo>
                <a:lnTo>
                  <a:pt x="185987" y="1084012"/>
                </a:lnTo>
                <a:lnTo>
                  <a:pt x="153708" y="1049270"/>
                </a:lnTo>
                <a:lnTo>
                  <a:pt x="124503" y="1012792"/>
                </a:lnTo>
                <a:lnTo>
                  <a:pt x="98373" y="974751"/>
                </a:lnTo>
                <a:lnTo>
                  <a:pt x="75317" y="935321"/>
                </a:lnTo>
                <a:lnTo>
                  <a:pt x="55335" y="894675"/>
                </a:lnTo>
                <a:lnTo>
                  <a:pt x="38427" y="852987"/>
                </a:lnTo>
                <a:lnTo>
                  <a:pt x="24593" y="810432"/>
                </a:lnTo>
                <a:lnTo>
                  <a:pt x="13833" y="767181"/>
                </a:lnTo>
                <a:lnTo>
                  <a:pt x="6148" y="723410"/>
                </a:lnTo>
                <a:lnTo>
                  <a:pt x="1537" y="679292"/>
                </a:lnTo>
                <a:lnTo>
                  <a:pt x="0" y="635000"/>
                </a:lnTo>
                <a:lnTo>
                  <a:pt x="1537" y="590707"/>
                </a:lnTo>
                <a:lnTo>
                  <a:pt x="6148" y="546589"/>
                </a:lnTo>
                <a:lnTo>
                  <a:pt x="13833" y="502818"/>
                </a:lnTo>
                <a:lnTo>
                  <a:pt x="24593" y="459567"/>
                </a:lnTo>
                <a:lnTo>
                  <a:pt x="38427" y="417012"/>
                </a:lnTo>
                <a:lnTo>
                  <a:pt x="55335" y="375324"/>
                </a:lnTo>
                <a:lnTo>
                  <a:pt x="75317" y="334678"/>
                </a:lnTo>
                <a:lnTo>
                  <a:pt x="98373" y="295248"/>
                </a:lnTo>
                <a:lnTo>
                  <a:pt x="124503" y="257207"/>
                </a:lnTo>
                <a:lnTo>
                  <a:pt x="153708" y="220729"/>
                </a:lnTo>
                <a:lnTo>
                  <a:pt x="185987" y="185987"/>
                </a:lnTo>
                <a:lnTo>
                  <a:pt x="220729" y="153708"/>
                </a:lnTo>
                <a:lnTo>
                  <a:pt x="257207" y="124503"/>
                </a:lnTo>
                <a:lnTo>
                  <a:pt x="295248" y="98373"/>
                </a:lnTo>
                <a:lnTo>
                  <a:pt x="334678" y="75317"/>
                </a:lnTo>
                <a:lnTo>
                  <a:pt x="375324" y="55335"/>
                </a:lnTo>
                <a:lnTo>
                  <a:pt x="417012" y="38427"/>
                </a:lnTo>
                <a:lnTo>
                  <a:pt x="459567" y="24593"/>
                </a:lnTo>
                <a:lnTo>
                  <a:pt x="502818" y="13833"/>
                </a:lnTo>
                <a:lnTo>
                  <a:pt x="546589" y="6148"/>
                </a:lnTo>
                <a:lnTo>
                  <a:pt x="590707" y="1537"/>
                </a:lnTo>
                <a:lnTo>
                  <a:pt x="634999" y="0"/>
                </a:lnTo>
                <a:lnTo>
                  <a:pt x="679292" y="1537"/>
                </a:lnTo>
                <a:lnTo>
                  <a:pt x="723410" y="6148"/>
                </a:lnTo>
                <a:lnTo>
                  <a:pt x="767181" y="13833"/>
                </a:lnTo>
                <a:lnTo>
                  <a:pt x="810432" y="24593"/>
                </a:lnTo>
                <a:lnTo>
                  <a:pt x="852987" y="38427"/>
                </a:lnTo>
                <a:lnTo>
                  <a:pt x="894675" y="55335"/>
                </a:lnTo>
                <a:lnTo>
                  <a:pt x="935321" y="75317"/>
                </a:lnTo>
                <a:lnTo>
                  <a:pt x="974751" y="98373"/>
                </a:lnTo>
                <a:lnTo>
                  <a:pt x="1012792" y="124503"/>
                </a:lnTo>
                <a:lnTo>
                  <a:pt x="1049270" y="153708"/>
                </a:lnTo>
                <a:lnTo>
                  <a:pt x="1084012" y="18598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00385" y="6509081"/>
            <a:ext cx="1270000" cy="1270000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635000" y="0"/>
                </a:moveTo>
                <a:lnTo>
                  <a:pt x="590708" y="1537"/>
                </a:lnTo>
                <a:lnTo>
                  <a:pt x="546589" y="6148"/>
                </a:lnTo>
                <a:lnTo>
                  <a:pt x="502818" y="13833"/>
                </a:lnTo>
                <a:lnTo>
                  <a:pt x="459568" y="24593"/>
                </a:lnTo>
                <a:lnTo>
                  <a:pt x="417012" y="38427"/>
                </a:lnTo>
                <a:lnTo>
                  <a:pt x="375324" y="55334"/>
                </a:lnTo>
                <a:lnTo>
                  <a:pt x="334679" y="75317"/>
                </a:lnTo>
                <a:lnTo>
                  <a:pt x="295248" y="98373"/>
                </a:lnTo>
                <a:lnTo>
                  <a:pt x="257207" y="124503"/>
                </a:lnTo>
                <a:lnTo>
                  <a:pt x="220729" y="153708"/>
                </a:lnTo>
                <a:lnTo>
                  <a:pt x="185987" y="185987"/>
                </a:lnTo>
                <a:lnTo>
                  <a:pt x="153708" y="220729"/>
                </a:lnTo>
                <a:lnTo>
                  <a:pt x="124503" y="257207"/>
                </a:lnTo>
                <a:lnTo>
                  <a:pt x="98373" y="295248"/>
                </a:lnTo>
                <a:lnTo>
                  <a:pt x="75317" y="334679"/>
                </a:lnTo>
                <a:lnTo>
                  <a:pt x="55334" y="375324"/>
                </a:lnTo>
                <a:lnTo>
                  <a:pt x="38427" y="417012"/>
                </a:lnTo>
                <a:lnTo>
                  <a:pt x="24593" y="459568"/>
                </a:lnTo>
                <a:lnTo>
                  <a:pt x="13833" y="502818"/>
                </a:lnTo>
                <a:lnTo>
                  <a:pt x="6148" y="546589"/>
                </a:lnTo>
                <a:lnTo>
                  <a:pt x="1537" y="590708"/>
                </a:lnTo>
                <a:lnTo>
                  <a:pt x="0" y="635000"/>
                </a:lnTo>
                <a:lnTo>
                  <a:pt x="1537" y="679292"/>
                </a:lnTo>
                <a:lnTo>
                  <a:pt x="6148" y="723411"/>
                </a:lnTo>
                <a:lnTo>
                  <a:pt x="13833" y="767182"/>
                </a:lnTo>
                <a:lnTo>
                  <a:pt x="24593" y="810432"/>
                </a:lnTo>
                <a:lnTo>
                  <a:pt x="38427" y="852988"/>
                </a:lnTo>
                <a:lnTo>
                  <a:pt x="55334" y="894675"/>
                </a:lnTo>
                <a:lnTo>
                  <a:pt x="75317" y="935321"/>
                </a:lnTo>
                <a:lnTo>
                  <a:pt x="98373" y="974751"/>
                </a:lnTo>
                <a:lnTo>
                  <a:pt x="124503" y="1012792"/>
                </a:lnTo>
                <a:lnTo>
                  <a:pt x="153708" y="1049271"/>
                </a:lnTo>
                <a:lnTo>
                  <a:pt x="185987" y="1084012"/>
                </a:lnTo>
                <a:lnTo>
                  <a:pt x="220729" y="1116291"/>
                </a:lnTo>
                <a:lnTo>
                  <a:pt x="257207" y="1145496"/>
                </a:lnTo>
                <a:lnTo>
                  <a:pt x="295248" y="1171626"/>
                </a:lnTo>
                <a:lnTo>
                  <a:pt x="334679" y="1194682"/>
                </a:lnTo>
                <a:lnTo>
                  <a:pt x="375324" y="1214665"/>
                </a:lnTo>
                <a:lnTo>
                  <a:pt x="417012" y="1231572"/>
                </a:lnTo>
                <a:lnTo>
                  <a:pt x="459568" y="1245406"/>
                </a:lnTo>
                <a:lnTo>
                  <a:pt x="502818" y="1256166"/>
                </a:lnTo>
                <a:lnTo>
                  <a:pt x="546589" y="1263851"/>
                </a:lnTo>
                <a:lnTo>
                  <a:pt x="590708" y="1268462"/>
                </a:lnTo>
                <a:lnTo>
                  <a:pt x="635000" y="1269999"/>
                </a:lnTo>
                <a:lnTo>
                  <a:pt x="679292" y="1268462"/>
                </a:lnTo>
                <a:lnTo>
                  <a:pt x="723411" y="1263851"/>
                </a:lnTo>
                <a:lnTo>
                  <a:pt x="767182" y="1256166"/>
                </a:lnTo>
                <a:lnTo>
                  <a:pt x="810432" y="1245406"/>
                </a:lnTo>
                <a:lnTo>
                  <a:pt x="852988" y="1231572"/>
                </a:lnTo>
                <a:lnTo>
                  <a:pt x="894675" y="1214665"/>
                </a:lnTo>
                <a:lnTo>
                  <a:pt x="935321" y="1194682"/>
                </a:lnTo>
                <a:lnTo>
                  <a:pt x="974751" y="1171626"/>
                </a:lnTo>
                <a:lnTo>
                  <a:pt x="1012792" y="1145496"/>
                </a:lnTo>
                <a:lnTo>
                  <a:pt x="1049271" y="1116291"/>
                </a:lnTo>
                <a:lnTo>
                  <a:pt x="1084012" y="1084012"/>
                </a:lnTo>
                <a:lnTo>
                  <a:pt x="1116291" y="1049271"/>
                </a:lnTo>
                <a:lnTo>
                  <a:pt x="1145496" y="1012792"/>
                </a:lnTo>
                <a:lnTo>
                  <a:pt x="1171626" y="974751"/>
                </a:lnTo>
                <a:lnTo>
                  <a:pt x="1194682" y="935321"/>
                </a:lnTo>
                <a:lnTo>
                  <a:pt x="1214665" y="894675"/>
                </a:lnTo>
                <a:lnTo>
                  <a:pt x="1231572" y="852988"/>
                </a:lnTo>
                <a:lnTo>
                  <a:pt x="1245406" y="810432"/>
                </a:lnTo>
                <a:lnTo>
                  <a:pt x="1256166" y="767182"/>
                </a:lnTo>
                <a:lnTo>
                  <a:pt x="1263851" y="723411"/>
                </a:lnTo>
                <a:lnTo>
                  <a:pt x="1268462" y="679292"/>
                </a:lnTo>
                <a:lnTo>
                  <a:pt x="1269999" y="635000"/>
                </a:lnTo>
                <a:lnTo>
                  <a:pt x="1268462" y="590708"/>
                </a:lnTo>
                <a:lnTo>
                  <a:pt x="1263851" y="546589"/>
                </a:lnTo>
                <a:lnTo>
                  <a:pt x="1256166" y="502818"/>
                </a:lnTo>
                <a:lnTo>
                  <a:pt x="1245406" y="459568"/>
                </a:lnTo>
                <a:lnTo>
                  <a:pt x="1231572" y="417012"/>
                </a:lnTo>
                <a:lnTo>
                  <a:pt x="1214665" y="375324"/>
                </a:lnTo>
                <a:lnTo>
                  <a:pt x="1194682" y="334679"/>
                </a:lnTo>
                <a:lnTo>
                  <a:pt x="1171626" y="295248"/>
                </a:lnTo>
                <a:lnTo>
                  <a:pt x="1145496" y="257207"/>
                </a:lnTo>
                <a:lnTo>
                  <a:pt x="1116291" y="220729"/>
                </a:lnTo>
                <a:lnTo>
                  <a:pt x="1084012" y="185987"/>
                </a:lnTo>
                <a:lnTo>
                  <a:pt x="1049271" y="153708"/>
                </a:lnTo>
                <a:lnTo>
                  <a:pt x="1012792" y="124503"/>
                </a:lnTo>
                <a:lnTo>
                  <a:pt x="974751" y="98373"/>
                </a:lnTo>
                <a:lnTo>
                  <a:pt x="935321" y="75317"/>
                </a:lnTo>
                <a:lnTo>
                  <a:pt x="894675" y="55334"/>
                </a:lnTo>
                <a:lnTo>
                  <a:pt x="852988" y="38427"/>
                </a:lnTo>
                <a:lnTo>
                  <a:pt x="810432" y="24593"/>
                </a:lnTo>
                <a:lnTo>
                  <a:pt x="767182" y="13833"/>
                </a:lnTo>
                <a:lnTo>
                  <a:pt x="723411" y="6148"/>
                </a:lnTo>
                <a:lnTo>
                  <a:pt x="679292" y="1537"/>
                </a:lnTo>
                <a:lnTo>
                  <a:pt x="63500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00386" y="6509082"/>
            <a:ext cx="1270000" cy="1270000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1084012" y="185987"/>
                </a:moveTo>
                <a:lnTo>
                  <a:pt x="1116291" y="220729"/>
                </a:lnTo>
                <a:lnTo>
                  <a:pt x="1145496" y="257207"/>
                </a:lnTo>
                <a:lnTo>
                  <a:pt x="1171626" y="295248"/>
                </a:lnTo>
                <a:lnTo>
                  <a:pt x="1194683" y="334678"/>
                </a:lnTo>
                <a:lnTo>
                  <a:pt x="1214665" y="375324"/>
                </a:lnTo>
                <a:lnTo>
                  <a:pt x="1231573" y="417012"/>
                </a:lnTo>
                <a:lnTo>
                  <a:pt x="1245407" y="459567"/>
                </a:lnTo>
                <a:lnTo>
                  <a:pt x="1256166" y="502818"/>
                </a:lnTo>
                <a:lnTo>
                  <a:pt x="1263852" y="546589"/>
                </a:lnTo>
                <a:lnTo>
                  <a:pt x="1268463" y="590707"/>
                </a:lnTo>
                <a:lnTo>
                  <a:pt x="1270000" y="634999"/>
                </a:lnTo>
                <a:lnTo>
                  <a:pt x="1268463" y="679292"/>
                </a:lnTo>
                <a:lnTo>
                  <a:pt x="1263852" y="723410"/>
                </a:lnTo>
                <a:lnTo>
                  <a:pt x="1256166" y="767181"/>
                </a:lnTo>
                <a:lnTo>
                  <a:pt x="1245407" y="810432"/>
                </a:lnTo>
                <a:lnTo>
                  <a:pt x="1231573" y="852987"/>
                </a:lnTo>
                <a:lnTo>
                  <a:pt x="1214665" y="894675"/>
                </a:lnTo>
                <a:lnTo>
                  <a:pt x="1194683" y="935321"/>
                </a:lnTo>
                <a:lnTo>
                  <a:pt x="1171626" y="974751"/>
                </a:lnTo>
                <a:lnTo>
                  <a:pt x="1145496" y="1012792"/>
                </a:lnTo>
                <a:lnTo>
                  <a:pt x="1116291" y="1049270"/>
                </a:lnTo>
                <a:lnTo>
                  <a:pt x="1084012" y="1084012"/>
                </a:lnTo>
                <a:lnTo>
                  <a:pt x="1049270" y="1116291"/>
                </a:lnTo>
                <a:lnTo>
                  <a:pt x="1012792" y="1145496"/>
                </a:lnTo>
                <a:lnTo>
                  <a:pt x="974751" y="1171626"/>
                </a:lnTo>
                <a:lnTo>
                  <a:pt x="935321" y="1194683"/>
                </a:lnTo>
                <a:lnTo>
                  <a:pt x="894675" y="1214665"/>
                </a:lnTo>
                <a:lnTo>
                  <a:pt x="852987" y="1231573"/>
                </a:lnTo>
                <a:lnTo>
                  <a:pt x="810432" y="1245407"/>
                </a:lnTo>
                <a:lnTo>
                  <a:pt x="767181" y="1256166"/>
                </a:lnTo>
                <a:lnTo>
                  <a:pt x="723410" y="1263852"/>
                </a:lnTo>
                <a:lnTo>
                  <a:pt x="679292" y="1268463"/>
                </a:lnTo>
                <a:lnTo>
                  <a:pt x="635000" y="1270000"/>
                </a:lnTo>
                <a:lnTo>
                  <a:pt x="590707" y="1268463"/>
                </a:lnTo>
                <a:lnTo>
                  <a:pt x="546589" y="1263852"/>
                </a:lnTo>
                <a:lnTo>
                  <a:pt x="502818" y="1256166"/>
                </a:lnTo>
                <a:lnTo>
                  <a:pt x="459567" y="1245407"/>
                </a:lnTo>
                <a:lnTo>
                  <a:pt x="417012" y="1231573"/>
                </a:lnTo>
                <a:lnTo>
                  <a:pt x="375324" y="1214665"/>
                </a:lnTo>
                <a:lnTo>
                  <a:pt x="334678" y="1194683"/>
                </a:lnTo>
                <a:lnTo>
                  <a:pt x="295248" y="1171626"/>
                </a:lnTo>
                <a:lnTo>
                  <a:pt x="257207" y="1145496"/>
                </a:lnTo>
                <a:lnTo>
                  <a:pt x="220729" y="1116291"/>
                </a:lnTo>
                <a:lnTo>
                  <a:pt x="185987" y="1084012"/>
                </a:lnTo>
                <a:lnTo>
                  <a:pt x="153708" y="1049270"/>
                </a:lnTo>
                <a:lnTo>
                  <a:pt x="124503" y="1012792"/>
                </a:lnTo>
                <a:lnTo>
                  <a:pt x="98373" y="974751"/>
                </a:lnTo>
                <a:lnTo>
                  <a:pt x="75317" y="935321"/>
                </a:lnTo>
                <a:lnTo>
                  <a:pt x="55335" y="894675"/>
                </a:lnTo>
                <a:lnTo>
                  <a:pt x="38427" y="852987"/>
                </a:lnTo>
                <a:lnTo>
                  <a:pt x="24593" y="810432"/>
                </a:lnTo>
                <a:lnTo>
                  <a:pt x="13833" y="767181"/>
                </a:lnTo>
                <a:lnTo>
                  <a:pt x="6148" y="723410"/>
                </a:lnTo>
                <a:lnTo>
                  <a:pt x="1537" y="679292"/>
                </a:lnTo>
                <a:lnTo>
                  <a:pt x="0" y="635000"/>
                </a:lnTo>
                <a:lnTo>
                  <a:pt x="1537" y="590707"/>
                </a:lnTo>
                <a:lnTo>
                  <a:pt x="6148" y="546589"/>
                </a:lnTo>
                <a:lnTo>
                  <a:pt x="13833" y="502818"/>
                </a:lnTo>
                <a:lnTo>
                  <a:pt x="24593" y="459567"/>
                </a:lnTo>
                <a:lnTo>
                  <a:pt x="38427" y="417012"/>
                </a:lnTo>
                <a:lnTo>
                  <a:pt x="55335" y="375324"/>
                </a:lnTo>
                <a:lnTo>
                  <a:pt x="75317" y="334678"/>
                </a:lnTo>
                <a:lnTo>
                  <a:pt x="98373" y="295248"/>
                </a:lnTo>
                <a:lnTo>
                  <a:pt x="124503" y="257207"/>
                </a:lnTo>
                <a:lnTo>
                  <a:pt x="153708" y="220729"/>
                </a:lnTo>
                <a:lnTo>
                  <a:pt x="185987" y="185987"/>
                </a:lnTo>
                <a:lnTo>
                  <a:pt x="220729" y="153708"/>
                </a:lnTo>
                <a:lnTo>
                  <a:pt x="257207" y="124503"/>
                </a:lnTo>
                <a:lnTo>
                  <a:pt x="295248" y="98373"/>
                </a:lnTo>
                <a:lnTo>
                  <a:pt x="334678" y="75317"/>
                </a:lnTo>
                <a:lnTo>
                  <a:pt x="375324" y="55335"/>
                </a:lnTo>
                <a:lnTo>
                  <a:pt x="417012" y="38427"/>
                </a:lnTo>
                <a:lnTo>
                  <a:pt x="459567" y="24593"/>
                </a:lnTo>
                <a:lnTo>
                  <a:pt x="502818" y="13833"/>
                </a:lnTo>
                <a:lnTo>
                  <a:pt x="546589" y="6148"/>
                </a:lnTo>
                <a:lnTo>
                  <a:pt x="590707" y="1537"/>
                </a:lnTo>
                <a:lnTo>
                  <a:pt x="634999" y="0"/>
                </a:lnTo>
                <a:lnTo>
                  <a:pt x="679292" y="1537"/>
                </a:lnTo>
                <a:lnTo>
                  <a:pt x="723410" y="6148"/>
                </a:lnTo>
                <a:lnTo>
                  <a:pt x="767181" y="13833"/>
                </a:lnTo>
                <a:lnTo>
                  <a:pt x="810432" y="24593"/>
                </a:lnTo>
                <a:lnTo>
                  <a:pt x="852987" y="38427"/>
                </a:lnTo>
                <a:lnTo>
                  <a:pt x="894675" y="55335"/>
                </a:lnTo>
                <a:lnTo>
                  <a:pt x="935321" y="75317"/>
                </a:lnTo>
                <a:lnTo>
                  <a:pt x="974751" y="98373"/>
                </a:lnTo>
                <a:lnTo>
                  <a:pt x="1012792" y="124503"/>
                </a:lnTo>
                <a:lnTo>
                  <a:pt x="1049270" y="153708"/>
                </a:lnTo>
                <a:lnTo>
                  <a:pt x="1084012" y="18598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00385" y="2789781"/>
            <a:ext cx="1270000" cy="1270000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635000" y="0"/>
                </a:moveTo>
                <a:lnTo>
                  <a:pt x="590708" y="1537"/>
                </a:lnTo>
                <a:lnTo>
                  <a:pt x="546589" y="6148"/>
                </a:lnTo>
                <a:lnTo>
                  <a:pt x="502818" y="13833"/>
                </a:lnTo>
                <a:lnTo>
                  <a:pt x="459568" y="24593"/>
                </a:lnTo>
                <a:lnTo>
                  <a:pt x="417012" y="38427"/>
                </a:lnTo>
                <a:lnTo>
                  <a:pt x="375324" y="55334"/>
                </a:lnTo>
                <a:lnTo>
                  <a:pt x="334679" y="75317"/>
                </a:lnTo>
                <a:lnTo>
                  <a:pt x="295248" y="98373"/>
                </a:lnTo>
                <a:lnTo>
                  <a:pt x="257207" y="124503"/>
                </a:lnTo>
                <a:lnTo>
                  <a:pt x="220729" y="153708"/>
                </a:lnTo>
                <a:lnTo>
                  <a:pt x="185987" y="185987"/>
                </a:lnTo>
                <a:lnTo>
                  <a:pt x="153708" y="220728"/>
                </a:lnTo>
                <a:lnTo>
                  <a:pt x="124503" y="257207"/>
                </a:lnTo>
                <a:lnTo>
                  <a:pt x="98373" y="295248"/>
                </a:lnTo>
                <a:lnTo>
                  <a:pt x="75317" y="334678"/>
                </a:lnTo>
                <a:lnTo>
                  <a:pt x="55334" y="375324"/>
                </a:lnTo>
                <a:lnTo>
                  <a:pt x="38427" y="417011"/>
                </a:lnTo>
                <a:lnTo>
                  <a:pt x="24593" y="459567"/>
                </a:lnTo>
                <a:lnTo>
                  <a:pt x="13833" y="502818"/>
                </a:lnTo>
                <a:lnTo>
                  <a:pt x="6148" y="546589"/>
                </a:lnTo>
                <a:lnTo>
                  <a:pt x="1537" y="590707"/>
                </a:lnTo>
                <a:lnTo>
                  <a:pt x="0" y="635000"/>
                </a:lnTo>
                <a:lnTo>
                  <a:pt x="1537" y="679292"/>
                </a:lnTo>
                <a:lnTo>
                  <a:pt x="6148" y="723410"/>
                </a:lnTo>
                <a:lnTo>
                  <a:pt x="13833" y="767181"/>
                </a:lnTo>
                <a:lnTo>
                  <a:pt x="24593" y="810432"/>
                </a:lnTo>
                <a:lnTo>
                  <a:pt x="38427" y="852988"/>
                </a:lnTo>
                <a:lnTo>
                  <a:pt x="55334" y="894675"/>
                </a:lnTo>
                <a:lnTo>
                  <a:pt x="75317" y="935321"/>
                </a:lnTo>
                <a:lnTo>
                  <a:pt x="98373" y="974751"/>
                </a:lnTo>
                <a:lnTo>
                  <a:pt x="124503" y="1012792"/>
                </a:lnTo>
                <a:lnTo>
                  <a:pt x="153708" y="1049271"/>
                </a:lnTo>
                <a:lnTo>
                  <a:pt x="185987" y="1084012"/>
                </a:lnTo>
                <a:lnTo>
                  <a:pt x="220729" y="1116291"/>
                </a:lnTo>
                <a:lnTo>
                  <a:pt x="257207" y="1145496"/>
                </a:lnTo>
                <a:lnTo>
                  <a:pt x="295248" y="1171626"/>
                </a:lnTo>
                <a:lnTo>
                  <a:pt x="334679" y="1194682"/>
                </a:lnTo>
                <a:lnTo>
                  <a:pt x="375324" y="1214665"/>
                </a:lnTo>
                <a:lnTo>
                  <a:pt x="417012" y="1231572"/>
                </a:lnTo>
                <a:lnTo>
                  <a:pt x="459568" y="1245406"/>
                </a:lnTo>
                <a:lnTo>
                  <a:pt x="502818" y="1256166"/>
                </a:lnTo>
                <a:lnTo>
                  <a:pt x="546589" y="1263851"/>
                </a:lnTo>
                <a:lnTo>
                  <a:pt x="590708" y="1268462"/>
                </a:lnTo>
                <a:lnTo>
                  <a:pt x="635000" y="1270000"/>
                </a:lnTo>
                <a:lnTo>
                  <a:pt x="679292" y="1268462"/>
                </a:lnTo>
                <a:lnTo>
                  <a:pt x="723411" y="1263851"/>
                </a:lnTo>
                <a:lnTo>
                  <a:pt x="767182" y="1256166"/>
                </a:lnTo>
                <a:lnTo>
                  <a:pt x="810432" y="1245406"/>
                </a:lnTo>
                <a:lnTo>
                  <a:pt x="852988" y="1231572"/>
                </a:lnTo>
                <a:lnTo>
                  <a:pt x="894675" y="1214665"/>
                </a:lnTo>
                <a:lnTo>
                  <a:pt x="935321" y="1194682"/>
                </a:lnTo>
                <a:lnTo>
                  <a:pt x="974751" y="1171626"/>
                </a:lnTo>
                <a:lnTo>
                  <a:pt x="1012792" y="1145496"/>
                </a:lnTo>
                <a:lnTo>
                  <a:pt x="1049271" y="1116291"/>
                </a:lnTo>
                <a:lnTo>
                  <a:pt x="1084012" y="1084012"/>
                </a:lnTo>
                <a:lnTo>
                  <a:pt x="1116291" y="1049271"/>
                </a:lnTo>
                <a:lnTo>
                  <a:pt x="1145496" y="1012792"/>
                </a:lnTo>
                <a:lnTo>
                  <a:pt x="1171626" y="974751"/>
                </a:lnTo>
                <a:lnTo>
                  <a:pt x="1194682" y="935321"/>
                </a:lnTo>
                <a:lnTo>
                  <a:pt x="1214665" y="894675"/>
                </a:lnTo>
                <a:lnTo>
                  <a:pt x="1231572" y="852988"/>
                </a:lnTo>
                <a:lnTo>
                  <a:pt x="1245406" y="810432"/>
                </a:lnTo>
                <a:lnTo>
                  <a:pt x="1256166" y="767181"/>
                </a:lnTo>
                <a:lnTo>
                  <a:pt x="1263851" y="723410"/>
                </a:lnTo>
                <a:lnTo>
                  <a:pt x="1268462" y="679292"/>
                </a:lnTo>
                <a:lnTo>
                  <a:pt x="1269999" y="635000"/>
                </a:lnTo>
                <a:lnTo>
                  <a:pt x="1268462" y="590707"/>
                </a:lnTo>
                <a:lnTo>
                  <a:pt x="1263851" y="546589"/>
                </a:lnTo>
                <a:lnTo>
                  <a:pt x="1256166" y="502818"/>
                </a:lnTo>
                <a:lnTo>
                  <a:pt x="1245406" y="459567"/>
                </a:lnTo>
                <a:lnTo>
                  <a:pt x="1231572" y="417011"/>
                </a:lnTo>
                <a:lnTo>
                  <a:pt x="1214665" y="375324"/>
                </a:lnTo>
                <a:lnTo>
                  <a:pt x="1194682" y="334678"/>
                </a:lnTo>
                <a:lnTo>
                  <a:pt x="1171626" y="295248"/>
                </a:lnTo>
                <a:lnTo>
                  <a:pt x="1145496" y="257207"/>
                </a:lnTo>
                <a:lnTo>
                  <a:pt x="1116291" y="220728"/>
                </a:lnTo>
                <a:lnTo>
                  <a:pt x="1084012" y="185987"/>
                </a:lnTo>
                <a:lnTo>
                  <a:pt x="1049271" y="153708"/>
                </a:lnTo>
                <a:lnTo>
                  <a:pt x="1012792" y="124503"/>
                </a:lnTo>
                <a:lnTo>
                  <a:pt x="974751" y="98373"/>
                </a:lnTo>
                <a:lnTo>
                  <a:pt x="935321" y="75317"/>
                </a:lnTo>
                <a:lnTo>
                  <a:pt x="894675" y="55334"/>
                </a:lnTo>
                <a:lnTo>
                  <a:pt x="852988" y="38427"/>
                </a:lnTo>
                <a:lnTo>
                  <a:pt x="810432" y="24593"/>
                </a:lnTo>
                <a:lnTo>
                  <a:pt x="767182" y="13833"/>
                </a:lnTo>
                <a:lnTo>
                  <a:pt x="723411" y="6148"/>
                </a:lnTo>
                <a:lnTo>
                  <a:pt x="679292" y="1537"/>
                </a:lnTo>
                <a:lnTo>
                  <a:pt x="63500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00386" y="2789781"/>
            <a:ext cx="1270000" cy="1270000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1084012" y="185987"/>
                </a:moveTo>
                <a:lnTo>
                  <a:pt x="1116291" y="220729"/>
                </a:lnTo>
                <a:lnTo>
                  <a:pt x="1145496" y="257207"/>
                </a:lnTo>
                <a:lnTo>
                  <a:pt x="1171626" y="295248"/>
                </a:lnTo>
                <a:lnTo>
                  <a:pt x="1194683" y="334678"/>
                </a:lnTo>
                <a:lnTo>
                  <a:pt x="1214665" y="375324"/>
                </a:lnTo>
                <a:lnTo>
                  <a:pt x="1231573" y="417012"/>
                </a:lnTo>
                <a:lnTo>
                  <a:pt x="1245407" y="459567"/>
                </a:lnTo>
                <a:lnTo>
                  <a:pt x="1256166" y="502818"/>
                </a:lnTo>
                <a:lnTo>
                  <a:pt x="1263852" y="546589"/>
                </a:lnTo>
                <a:lnTo>
                  <a:pt x="1268463" y="590707"/>
                </a:lnTo>
                <a:lnTo>
                  <a:pt x="1270000" y="634999"/>
                </a:lnTo>
                <a:lnTo>
                  <a:pt x="1268463" y="679292"/>
                </a:lnTo>
                <a:lnTo>
                  <a:pt x="1263852" y="723410"/>
                </a:lnTo>
                <a:lnTo>
                  <a:pt x="1256166" y="767181"/>
                </a:lnTo>
                <a:lnTo>
                  <a:pt x="1245407" y="810432"/>
                </a:lnTo>
                <a:lnTo>
                  <a:pt x="1231573" y="852987"/>
                </a:lnTo>
                <a:lnTo>
                  <a:pt x="1214665" y="894675"/>
                </a:lnTo>
                <a:lnTo>
                  <a:pt x="1194683" y="935321"/>
                </a:lnTo>
                <a:lnTo>
                  <a:pt x="1171626" y="974751"/>
                </a:lnTo>
                <a:lnTo>
                  <a:pt x="1145496" y="1012792"/>
                </a:lnTo>
                <a:lnTo>
                  <a:pt x="1116291" y="1049270"/>
                </a:lnTo>
                <a:lnTo>
                  <a:pt x="1084012" y="1084012"/>
                </a:lnTo>
                <a:lnTo>
                  <a:pt x="1049270" y="1116291"/>
                </a:lnTo>
                <a:lnTo>
                  <a:pt x="1012792" y="1145496"/>
                </a:lnTo>
                <a:lnTo>
                  <a:pt x="974751" y="1171626"/>
                </a:lnTo>
                <a:lnTo>
                  <a:pt x="935321" y="1194683"/>
                </a:lnTo>
                <a:lnTo>
                  <a:pt x="894675" y="1214665"/>
                </a:lnTo>
                <a:lnTo>
                  <a:pt x="852987" y="1231573"/>
                </a:lnTo>
                <a:lnTo>
                  <a:pt x="810432" y="1245407"/>
                </a:lnTo>
                <a:lnTo>
                  <a:pt x="767181" y="1256166"/>
                </a:lnTo>
                <a:lnTo>
                  <a:pt x="723410" y="1263852"/>
                </a:lnTo>
                <a:lnTo>
                  <a:pt x="679292" y="1268463"/>
                </a:lnTo>
                <a:lnTo>
                  <a:pt x="635000" y="1270000"/>
                </a:lnTo>
                <a:lnTo>
                  <a:pt x="590707" y="1268463"/>
                </a:lnTo>
                <a:lnTo>
                  <a:pt x="546589" y="1263852"/>
                </a:lnTo>
                <a:lnTo>
                  <a:pt x="502818" y="1256166"/>
                </a:lnTo>
                <a:lnTo>
                  <a:pt x="459567" y="1245407"/>
                </a:lnTo>
                <a:lnTo>
                  <a:pt x="417012" y="1231573"/>
                </a:lnTo>
                <a:lnTo>
                  <a:pt x="375324" y="1214665"/>
                </a:lnTo>
                <a:lnTo>
                  <a:pt x="334678" y="1194683"/>
                </a:lnTo>
                <a:lnTo>
                  <a:pt x="295248" y="1171626"/>
                </a:lnTo>
                <a:lnTo>
                  <a:pt x="257207" y="1145496"/>
                </a:lnTo>
                <a:lnTo>
                  <a:pt x="220729" y="1116291"/>
                </a:lnTo>
                <a:lnTo>
                  <a:pt x="185987" y="1084012"/>
                </a:lnTo>
                <a:lnTo>
                  <a:pt x="153708" y="1049270"/>
                </a:lnTo>
                <a:lnTo>
                  <a:pt x="124503" y="1012792"/>
                </a:lnTo>
                <a:lnTo>
                  <a:pt x="98373" y="974751"/>
                </a:lnTo>
                <a:lnTo>
                  <a:pt x="75317" y="935321"/>
                </a:lnTo>
                <a:lnTo>
                  <a:pt x="55335" y="894675"/>
                </a:lnTo>
                <a:lnTo>
                  <a:pt x="38427" y="852987"/>
                </a:lnTo>
                <a:lnTo>
                  <a:pt x="24593" y="810432"/>
                </a:lnTo>
                <a:lnTo>
                  <a:pt x="13833" y="767181"/>
                </a:lnTo>
                <a:lnTo>
                  <a:pt x="6148" y="723410"/>
                </a:lnTo>
                <a:lnTo>
                  <a:pt x="1537" y="679292"/>
                </a:lnTo>
                <a:lnTo>
                  <a:pt x="0" y="635000"/>
                </a:lnTo>
                <a:lnTo>
                  <a:pt x="1537" y="590707"/>
                </a:lnTo>
                <a:lnTo>
                  <a:pt x="6148" y="546589"/>
                </a:lnTo>
                <a:lnTo>
                  <a:pt x="13833" y="502818"/>
                </a:lnTo>
                <a:lnTo>
                  <a:pt x="24593" y="459567"/>
                </a:lnTo>
                <a:lnTo>
                  <a:pt x="38427" y="417012"/>
                </a:lnTo>
                <a:lnTo>
                  <a:pt x="55335" y="375324"/>
                </a:lnTo>
                <a:lnTo>
                  <a:pt x="75317" y="334678"/>
                </a:lnTo>
                <a:lnTo>
                  <a:pt x="98373" y="295248"/>
                </a:lnTo>
                <a:lnTo>
                  <a:pt x="124503" y="257207"/>
                </a:lnTo>
                <a:lnTo>
                  <a:pt x="153708" y="220729"/>
                </a:lnTo>
                <a:lnTo>
                  <a:pt x="185987" y="185987"/>
                </a:lnTo>
                <a:lnTo>
                  <a:pt x="220729" y="153708"/>
                </a:lnTo>
                <a:lnTo>
                  <a:pt x="257207" y="124503"/>
                </a:lnTo>
                <a:lnTo>
                  <a:pt x="295248" y="98373"/>
                </a:lnTo>
                <a:lnTo>
                  <a:pt x="334678" y="75317"/>
                </a:lnTo>
                <a:lnTo>
                  <a:pt x="375324" y="55335"/>
                </a:lnTo>
                <a:lnTo>
                  <a:pt x="417012" y="38427"/>
                </a:lnTo>
                <a:lnTo>
                  <a:pt x="459567" y="24593"/>
                </a:lnTo>
                <a:lnTo>
                  <a:pt x="502818" y="13833"/>
                </a:lnTo>
                <a:lnTo>
                  <a:pt x="546589" y="6148"/>
                </a:lnTo>
                <a:lnTo>
                  <a:pt x="590707" y="1537"/>
                </a:lnTo>
                <a:lnTo>
                  <a:pt x="634999" y="0"/>
                </a:lnTo>
                <a:lnTo>
                  <a:pt x="679292" y="1537"/>
                </a:lnTo>
                <a:lnTo>
                  <a:pt x="723410" y="6148"/>
                </a:lnTo>
                <a:lnTo>
                  <a:pt x="767181" y="13833"/>
                </a:lnTo>
                <a:lnTo>
                  <a:pt x="810432" y="24593"/>
                </a:lnTo>
                <a:lnTo>
                  <a:pt x="852987" y="38427"/>
                </a:lnTo>
                <a:lnTo>
                  <a:pt x="894675" y="55335"/>
                </a:lnTo>
                <a:lnTo>
                  <a:pt x="935321" y="75317"/>
                </a:lnTo>
                <a:lnTo>
                  <a:pt x="974751" y="98373"/>
                </a:lnTo>
                <a:lnTo>
                  <a:pt x="1012792" y="124503"/>
                </a:lnTo>
                <a:lnTo>
                  <a:pt x="1049270" y="153708"/>
                </a:lnTo>
                <a:lnTo>
                  <a:pt x="1084012" y="18598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75779" y="4009294"/>
            <a:ext cx="1617980" cy="812800"/>
          </a:xfrm>
          <a:custGeom>
            <a:avLst/>
            <a:gdLst/>
            <a:ahLst/>
            <a:cxnLst/>
            <a:rect l="l" t="t" r="r" b="b"/>
            <a:pathLst>
              <a:path w="1617979" h="812800">
                <a:moveTo>
                  <a:pt x="0" y="406260"/>
                </a:moveTo>
                <a:lnTo>
                  <a:pt x="1617579" y="406260"/>
                </a:lnTo>
              </a:path>
            </a:pathLst>
          </a:custGeom>
          <a:ln w="812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22778" y="4715084"/>
            <a:ext cx="238760" cy="191135"/>
          </a:xfrm>
          <a:custGeom>
            <a:avLst/>
            <a:gdLst/>
            <a:ahLst/>
            <a:cxnLst/>
            <a:rect l="l" t="t" r="r" b="b"/>
            <a:pathLst>
              <a:path w="238760" h="191135">
                <a:moveTo>
                  <a:pt x="95768" y="0"/>
                </a:moveTo>
                <a:lnTo>
                  <a:pt x="0" y="190658"/>
                </a:lnTo>
                <a:lnTo>
                  <a:pt x="238542" y="191098"/>
                </a:lnTo>
                <a:lnTo>
                  <a:pt x="957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83549" y="5930910"/>
            <a:ext cx="1318895" cy="692785"/>
          </a:xfrm>
          <a:custGeom>
            <a:avLst/>
            <a:gdLst/>
            <a:ahLst/>
            <a:cxnLst/>
            <a:rect l="l" t="t" r="r" b="b"/>
            <a:pathLst>
              <a:path w="1318895" h="692784">
                <a:moveTo>
                  <a:pt x="0" y="346101"/>
                </a:moveTo>
                <a:lnTo>
                  <a:pt x="1318400" y="346101"/>
                </a:lnTo>
              </a:path>
            </a:pathLst>
          </a:custGeom>
          <a:ln w="69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29870" y="5843536"/>
            <a:ext cx="238760" cy="193675"/>
          </a:xfrm>
          <a:custGeom>
            <a:avLst/>
            <a:gdLst/>
            <a:ahLst/>
            <a:cxnLst/>
            <a:rect l="l" t="t" r="r" b="b"/>
            <a:pathLst>
              <a:path w="238760" h="193675">
                <a:moveTo>
                  <a:pt x="238497" y="0"/>
                </a:moveTo>
                <a:lnTo>
                  <a:pt x="0" y="4728"/>
                </a:lnTo>
                <a:lnTo>
                  <a:pt x="99181" y="193634"/>
                </a:lnTo>
                <a:lnTo>
                  <a:pt x="2384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43215" y="5132979"/>
            <a:ext cx="1706245" cy="0"/>
          </a:xfrm>
          <a:custGeom>
            <a:avLst/>
            <a:gdLst/>
            <a:ahLst/>
            <a:cxnLst/>
            <a:rect l="l" t="t" r="r" b="b"/>
            <a:pathLst>
              <a:path w="1706245">
                <a:moveTo>
                  <a:pt x="0" y="0"/>
                </a:moveTo>
                <a:lnTo>
                  <a:pt x="1680838" y="0"/>
                </a:lnTo>
                <a:lnTo>
                  <a:pt x="17062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524053" y="5026299"/>
            <a:ext cx="213360" cy="213360"/>
          </a:xfrm>
          <a:custGeom>
            <a:avLst/>
            <a:gdLst/>
            <a:ahLst/>
            <a:cxnLst/>
            <a:rect l="l" t="t" r="r" b="b"/>
            <a:pathLst>
              <a:path w="213359" h="213360">
                <a:moveTo>
                  <a:pt x="0" y="0"/>
                </a:moveTo>
                <a:lnTo>
                  <a:pt x="0" y="213360"/>
                </a:lnTo>
                <a:lnTo>
                  <a:pt x="213359" y="1066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31174" y="5429313"/>
            <a:ext cx="1706245" cy="0"/>
          </a:xfrm>
          <a:custGeom>
            <a:avLst/>
            <a:gdLst/>
            <a:ahLst/>
            <a:cxnLst/>
            <a:rect l="l" t="t" r="r" b="b"/>
            <a:pathLst>
              <a:path w="1706245">
                <a:moveTo>
                  <a:pt x="1706238" y="0"/>
                </a:moveTo>
                <a:lnTo>
                  <a:pt x="25400" y="0"/>
                </a:lnTo>
                <a:lnTo>
                  <a:pt x="0" y="0"/>
                </a:lnTo>
              </a:path>
            </a:pathLst>
          </a:custGeom>
          <a:ln w="508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43216" y="5322633"/>
            <a:ext cx="213360" cy="213360"/>
          </a:xfrm>
          <a:custGeom>
            <a:avLst/>
            <a:gdLst/>
            <a:ahLst/>
            <a:cxnLst/>
            <a:rect l="l" t="t" r="r" b="b"/>
            <a:pathLst>
              <a:path w="213359" h="213360">
                <a:moveTo>
                  <a:pt x="213359" y="0"/>
                </a:moveTo>
                <a:lnTo>
                  <a:pt x="0" y="106679"/>
                </a:lnTo>
                <a:lnTo>
                  <a:pt x="213359" y="213359"/>
                </a:lnTo>
                <a:lnTo>
                  <a:pt x="213359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34737" y="6153148"/>
            <a:ext cx="1341120" cy="712470"/>
          </a:xfrm>
          <a:custGeom>
            <a:avLst/>
            <a:gdLst/>
            <a:ahLst/>
            <a:cxnLst/>
            <a:rect l="l" t="t" r="r" b="b"/>
            <a:pathLst>
              <a:path w="1341120" h="712470">
                <a:moveTo>
                  <a:pt x="0" y="356092"/>
                </a:moveTo>
                <a:lnTo>
                  <a:pt x="1340686" y="356092"/>
                </a:lnTo>
              </a:path>
            </a:pathLst>
          </a:custGeom>
          <a:ln w="712185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68744" y="6759205"/>
            <a:ext cx="238760" cy="194310"/>
          </a:xfrm>
          <a:custGeom>
            <a:avLst/>
            <a:gdLst/>
            <a:ahLst/>
            <a:cxnLst/>
            <a:rect l="l" t="t" r="r" b="b"/>
            <a:pathLst>
              <a:path w="238760" h="194309">
                <a:moveTo>
                  <a:pt x="138379" y="0"/>
                </a:moveTo>
                <a:lnTo>
                  <a:pt x="0" y="194306"/>
                </a:lnTo>
                <a:lnTo>
                  <a:pt x="238471" y="188424"/>
                </a:lnTo>
                <a:lnTo>
                  <a:pt x="138379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12390" y="3751242"/>
            <a:ext cx="1413510" cy="767080"/>
          </a:xfrm>
          <a:custGeom>
            <a:avLst/>
            <a:gdLst/>
            <a:ahLst/>
            <a:cxnLst/>
            <a:rect l="l" t="t" r="r" b="b"/>
            <a:pathLst>
              <a:path w="1413510" h="767079">
                <a:moveTo>
                  <a:pt x="0" y="383476"/>
                </a:moveTo>
                <a:lnTo>
                  <a:pt x="1412906" y="383476"/>
                </a:lnTo>
              </a:path>
            </a:pathLst>
          </a:custGeom>
          <a:ln w="766952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47198" y="3661573"/>
            <a:ext cx="238760" cy="195580"/>
          </a:xfrm>
          <a:custGeom>
            <a:avLst/>
            <a:gdLst/>
            <a:ahLst/>
            <a:cxnLst/>
            <a:rect l="l" t="t" r="r" b="b"/>
            <a:pathLst>
              <a:path w="238760" h="195579">
                <a:moveTo>
                  <a:pt x="0" y="0"/>
                </a:moveTo>
                <a:lnTo>
                  <a:pt x="136621" y="195544"/>
                </a:lnTo>
                <a:lnTo>
                  <a:pt x="238408" y="8028"/>
                </a:lnTo>
                <a:lnTo>
                  <a:pt x="0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705600" y="4330700"/>
            <a:ext cx="3265170" cy="1896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1900" algn="ctr">
              <a:lnSpc>
                <a:spcPts val="4210"/>
              </a:lnSpc>
            </a:pPr>
            <a:r>
              <a:rPr sz="3600" spc="20" dirty="0">
                <a:latin typeface="Arial"/>
                <a:cs typeface="Arial"/>
              </a:rPr>
              <a:t>Activation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ts val="5650"/>
              </a:lnSpc>
            </a:pPr>
            <a:r>
              <a:rPr sz="4800" b="1" dirty="0">
                <a:latin typeface="Arial"/>
                <a:cs typeface="Arial"/>
              </a:rPr>
              <a:t>+</a:t>
            </a:r>
            <a:endParaRPr sz="4800">
              <a:latin typeface="Arial"/>
              <a:cs typeface="Arial"/>
            </a:endParaRPr>
          </a:p>
          <a:p>
            <a:pPr marL="1231265" algn="ctr">
              <a:lnSpc>
                <a:spcPct val="100000"/>
              </a:lnSpc>
              <a:spcBef>
                <a:spcPts val="540"/>
              </a:spcBef>
            </a:pPr>
            <a:r>
              <a:rPr sz="3600" spc="20" dirty="0">
                <a:solidFill>
                  <a:srgbClr val="C82506"/>
                </a:solidFill>
                <a:latin typeface="Arial"/>
                <a:cs typeface="Arial"/>
              </a:rPr>
              <a:t>Gradient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5000" y="1308100"/>
            <a:ext cx="652907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5" dirty="0">
                <a:latin typeface="Arial"/>
                <a:cs typeface="Arial"/>
              </a:rPr>
              <a:t>Gradients copy through</a:t>
            </a:r>
            <a:r>
              <a:rPr sz="3600" b="1" spc="-3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sums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55314" y="4593181"/>
            <a:ext cx="1270000" cy="1270000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634999" y="0"/>
                </a:moveTo>
                <a:lnTo>
                  <a:pt x="590707" y="1537"/>
                </a:lnTo>
                <a:lnTo>
                  <a:pt x="546589" y="6148"/>
                </a:lnTo>
                <a:lnTo>
                  <a:pt x="502818" y="13833"/>
                </a:lnTo>
                <a:lnTo>
                  <a:pt x="459567" y="24593"/>
                </a:lnTo>
                <a:lnTo>
                  <a:pt x="417011" y="38427"/>
                </a:lnTo>
                <a:lnTo>
                  <a:pt x="375324" y="55334"/>
                </a:lnTo>
                <a:lnTo>
                  <a:pt x="334678" y="75317"/>
                </a:lnTo>
                <a:lnTo>
                  <a:pt x="295248" y="98373"/>
                </a:lnTo>
                <a:lnTo>
                  <a:pt x="257207" y="124503"/>
                </a:lnTo>
                <a:lnTo>
                  <a:pt x="220728" y="153708"/>
                </a:lnTo>
                <a:lnTo>
                  <a:pt x="185987" y="185987"/>
                </a:lnTo>
                <a:lnTo>
                  <a:pt x="153708" y="220728"/>
                </a:lnTo>
                <a:lnTo>
                  <a:pt x="124503" y="257207"/>
                </a:lnTo>
                <a:lnTo>
                  <a:pt x="98373" y="295248"/>
                </a:lnTo>
                <a:lnTo>
                  <a:pt x="75317" y="334678"/>
                </a:lnTo>
                <a:lnTo>
                  <a:pt x="55334" y="375324"/>
                </a:lnTo>
                <a:lnTo>
                  <a:pt x="38427" y="417011"/>
                </a:lnTo>
                <a:lnTo>
                  <a:pt x="24593" y="459567"/>
                </a:lnTo>
                <a:lnTo>
                  <a:pt x="13833" y="502818"/>
                </a:lnTo>
                <a:lnTo>
                  <a:pt x="6148" y="546589"/>
                </a:lnTo>
                <a:lnTo>
                  <a:pt x="1537" y="590707"/>
                </a:lnTo>
                <a:lnTo>
                  <a:pt x="0" y="634999"/>
                </a:lnTo>
                <a:lnTo>
                  <a:pt x="1537" y="679292"/>
                </a:lnTo>
                <a:lnTo>
                  <a:pt x="6148" y="723410"/>
                </a:lnTo>
                <a:lnTo>
                  <a:pt x="13833" y="767181"/>
                </a:lnTo>
                <a:lnTo>
                  <a:pt x="24593" y="810432"/>
                </a:lnTo>
                <a:lnTo>
                  <a:pt x="38427" y="852988"/>
                </a:lnTo>
                <a:lnTo>
                  <a:pt x="55334" y="894675"/>
                </a:lnTo>
                <a:lnTo>
                  <a:pt x="75317" y="935321"/>
                </a:lnTo>
                <a:lnTo>
                  <a:pt x="98373" y="974751"/>
                </a:lnTo>
                <a:lnTo>
                  <a:pt x="124503" y="1012792"/>
                </a:lnTo>
                <a:lnTo>
                  <a:pt x="153708" y="1049271"/>
                </a:lnTo>
                <a:lnTo>
                  <a:pt x="185987" y="1084012"/>
                </a:lnTo>
                <a:lnTo>
                  <a:pt x="220728" y="1116291"/>
                </a:lnTo>
                <a:lnTo>
                  <a:pt x="257207" y="1145496"/>
                </a:lnTo>
                <a:lnTo>
                  <a:pt x="295248" y="1171626"/>
                </a:lnTo>
                <a:lnTo>
                  <a:pt x="334678" y="1194682"/>
                </a:lnTo>
                <a:lnTo>
                  <a:pt x="375324" y="1214665"/>
                </a:lnTo>
                <a:lnTo>
                  <a:pt x="417011" y="1231572"/>
                </a:lnTo>
                <a:lnTo>
                  <a:pt x="459567" y="1245406"/>
                </a:lnTo>
                <a:lnTo>
                  <a:pt x="502818" y="1256166"/>
                </a:lnTo>
                <a:lnTo>
                  <a:pt x="546589" y="1263851"/>
                </a:lnTo>
                <a:lnTo>
                  <a:pt x="590707" y="1268462"/>
                </a:lnTo>
                <a:lnTo>
                  <a:pt x="635000" y="1269999"/>
                </a:lnTo>
                <a:lnTo>
                  <a:pt x="679292" y="1268462"/>
                </a:lnTo>
                <a:lnTo>
                  <a:pt x="723410" y="1263851"/>
                </a:lnTo>
                <a:lnTo>
                  <a:pt x="767181" y="1256166"/>
                </a:lnTo>
                <a:lnTo>
                  <a:pt x="810432" y="1245406"/>
                </a:lnTo>
                <a:lnTo>
                  <a:pt x="852988" y="1231572"/>
                </a:lnTo>
                <a:lnTo>
                  <a:pt x="894675" y="1214665"/>
                </a:lnTo>
                <a:lnTo>
                  <a:pt x="935321" y="1194682"/>
                </a:lnTo>
                <a:lnTo>
                  <a:pt x="974751" y="1171626"/>
                </a:lnTo>
                <a:lnTo>
                  <a:pt x="1012792" y="1145496"/>
                </a:lnTo>
                <a:lnTo>
                  <a:pt x="1049271" y="1116291"/>
                </a:lnTo>
                <a:lnTo>
                  <a:pt x="1084012" y="1084012"/>
                </a:lnTo>
                <a:lnTo>
                  <a:pt x="1116291" y="1049271"/>
                </a:lnTo>
                <a:lnTo>
                  <a:pt x="1145496" y="1012792"/>
                </a:lnTo>
                <a:lnTo>
                  <a:pt x="1171626" y="974751"/>
                </a:lnTo>
                <a:lnTo>
                  <a:pt x="1194682" y="935321"/>
                </a:lnTo>
                <a:lnTo>
                  <a:pt x="1214665" y="894675"/>
                </a:lnTo>
                <a:lnTo>
                  <a:pt x="1231572" y="852988"/>
                </a:lnTo>
                <a:lnTo>
                  <a:pt x="1245406" y="810432"/>
                </a:lnTo>
                <a:lnTo>
                  <a:pt x="1256166" y="767181"/>
                </a:lnTo>
                <a:lnTo>
                  <a:pt x="1263851" y="723410"/>
                </a:lnTo>
                <a:lnTo>
                  <a:pt x="1268462" y="679292"/>
                </a:lnTo>
                <a:lnTo>
                  <a:pt x="1270000" y="634999"/>
                </a:lnTo>
                <a:lnTo>
                  <a:pt x="1268462" y="590707"/>
                </a:lnTo>
                <a:lnTo>
                  <a:pt x="1263851" y="546589"/>
                </a:lnTo>
                <a:lnTo>
                  <a:pt x="1256166" y="502818"/>
                </a:lnTo>
                <a:lnTo>
                  <a:pt x="1245406" y="459567"/>
                </a:lnTo>
                <a:lnTo>
                  <a:pt x="1231572" y="417011"/>
                </a:lnTo>
                <a:lnTo>
                  <a:pt x="1214665" y="375324"/>
                </a:lnTo>
                <a:lnTo>
                  <a:pt x="1194682" y="334678"/>
                </a:lnTo>
                <a:lnTo>
                  <a:pt x="1171626" y="295248"/>
                </a:lnTo>
                <a:lnTo>
                  <a:pt x="1145496" y="257207"/>
                </a:lnTo>
                <a:lnTo>
                  <a:pt x="1116291" y="220728"/>
                </a:lnTo>
                <a:lnTo>
                  <a:pt x="1084012" y="185987"/>
                </a:lnTo>
                <a:lnTo>
                  <a:pt x="1049271" y="153708"/>
                </a:lnTo>
                <a:lnTo>
                  <a:pt x="1012792" y="124503"/>
                </a:lnTo>
                <a:lnTo>
                  <a:pt x="974751" y="98373"/>
                </a:lnTo>
                <a:lnTo>
                  <a:pt x="935321" y="75317"/>
                </a:lnTo>
                <a:lnTo>
                  <a:pt x="894675" y="55334"/>
                </a:lnTo>
                <a:lnTo>
                  <a:pt x="852988" y="38427"/>
                </a:lnTo>
                <a:lnTo>
                  <a:pt x="810432" y="24593"/>
                </a:lnTo>
                <a:lnTo>
                  <a:pt x="767181" y="13833"/>
                </a:lnTo>
                <a:lnTo>
                  <a:pt x="723410" y="6148"/>
                </a:lnTo>
                <a:lnTo>
                  <a:pt x="679292" y="1537"/>
                </a:lnTo>
                <a:lnTo>
                  <a:pt x="634999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55313" y="4593180"/>
            <a:ext cx="1270000" cy="1270000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1084012" y="185987"/>
                </a:moveTo>
                <a:lnTo>
                  <a:pt x="1116291" y="220729"/>
                </a:lnTo>
                <a:lnTo>
                  <a:pt x="1145496" y="257207"/>
                </a:lnTo>
                <a:lnTo>
                  <a:pt x="1171626" y="295248"/>
                </a:lnTo>
                <a:lnTo>
                  <a:pt x="1194683" y="334678"/>
                </a:lnTo>
                <a:lnTo>
                  <a:pt x="1214665" y="375324"/>
                </a:lnTo>
                <a:lnTo>
                  <a:pt x="1231573" y="417012"/>
                </a:lnTo>
                <a:lnTo>
                  <a:pt x="1245407" y="459567"/>
                </a:lnTo>
                <a:lnTo>
                  <a:pt x="1256166" y="502818"/>
                </a:lnTo>
                <a:lnTo>
                  <a:pt x="1263852" y="546589"/>
                </a:lnTo>
                <a:lnTo>
                  <a:pt x="1268463" y="590707"/>
                </a:lnTo>
                <a:lnTo>
                  <a:pt x="1270000" y="634999"/>
                </a:lnTo>
                <a:lnTo>
                  <a:pt x="1268463" y="679292"/>
                </a:lnTo>
                <a:lnTo>
                  <a:pt x="1263852" y="723410"/>
                </a:lnTo>
                <a:lnTo>
                  <a:pt x="1256166" y="767181"/>
                </a:lnTo>
                <a:lnTo>
                  <a:pt x="1245407" y="810432"/>
                </a:lnTo>
                <a:lnTo>
                  <a:pt x="1231573" y="852987"/>
                </a:lnTo>
                <a:lnTo>
                  <a:pt x="1214665" y="894675"/>
                </a:lnTo>
                <a:lnTo>
                  <a:pt x="1194683" y="935321"/>
                </a:lnTo>
                <a:lnTo>
                  <a:pt x="1171626" y="974751"/>
                </a:lnTo>
                <a:lnTo>
                  <a:pt x="1145496" y="1012792"/>
                </a:lnTo>
                <a:lnTo>
                  <a:pt x="1116291" y="1049270"/>
                </a:lnTo>
                <a:lnTo>
                  <a:pt x="1084012" y="1084012"/>
                </a:lnTo>
                <a:lnTo>
                  <a:pt x="1049270" y="1116291"/>
                </a:lnTo>
                <a:lnTo>
                  <a:pt x="1012792" y="1145496"/>
                </a:lnTo>
                <a:lnTo>
                  <a:pt x="974751" y="1171626"/>
                </a:lnTo>
                <a:lnTo>
                  <a:pt x="935321" y="1194683"/>
                </a:lnTo>
                <a:lnTo>
                  <a:pt x="894675" y="1214665"/>
                </a:lnTo>
                <a:lnTo>
                  <a:pt x="852987" y="1231573"/>
                </a:lnTo>
                <a:lnTo>
                  <a:pt x="810432" y="1245407"/>
                </a:lnTo>
                <a:lnTo>
                  <a:pt x="767181" y="1256166"/>
                </a:lnTo>
                <a:lnTo>
                  <a:pt x="723410" y="1263852"/>
                </a:lnTo>
                <a:lnTo>
                  <a:pt x="679292" y="1268463"/>
                </a:lnTo>
                <a:lnTo>
                  <a:pt x="635000" y="1270000"/>
                </a:lnTo>
                <a:lnTo>
                  <a:pt x="590707" y="1268463"/>
                </a:lnTo>
                <a:lnTo>
                  <a:pt x="546589" y="1263852"/>
                </a:lnTo>
                <a:lnTo>
                  <a:pt x="502818" y="1256166"/>
                </a:lnTo>
                <a:lnTo>
                  <a:pt x="459567" y="1245407"/>
                </a:lnTo>
                <a:lnTo>
                  <a:pt x="417012" y="1231573"/>
                </a:lnTo>
                <a:lnTo>
                  <a:pt x="375324" y="1214665"/>
                </a:lnTo>
                <a:lnTo>
                  <a:pt x="334678" y="1194683"/>
                </a:lnTo>
                <a:lnTo>
                  <a:pt x="295248" y="1171626"/>
                </a:lnTo>
                <a:lnTo>
                  <a:pt x="257207" y="1145496"/>
                </a:lnTo>
                <a:lnTo>
                  <a:pt x="220729" y="1116291"/>
                </a:lnTo>
                <a:lnTo>
                  <a:pt x="185987" y="1084012"/>
                </a:lnTo>
                <a:lnTo>
                  <a:pt x="153708" y="1049270"/>
                </a:lnTo>
                <a:lnTo>
                  <a:pt x="124503" y="1012792"/>
                </a:lnTo>
                <a:lnTo>
                  <a:pt x="98373" y="974751"/>
                </a:lnTo>
                <a:lnTo>
                  <a:pt x="75317" y="935321"/>
                </a:lnTo>
                <a:lnTo>
                  <a:pt x="55335" y="894675"/>
                </a:lnTo>
                <a:lnTo>
                  <a:pt x="38427" y="852987"/>
                </a:lnTo>
                <a:lnTo>
                  <a:pt x="24593" y="810432"/>
                </a:lnTo>
                <a:lnTo>
                  <a:pt x="13833" y="767181"/>
                </a:lnTo>
                <a:lnTo>
                  <a:pt x="6148" y="723410"/>
                </a:lnTo>
                <a:lnTo>
                  <a:pt x="1537" y="679292"/>
                </a:lnTo>
                <a:lnTo>
                  <a:pt x="0" y="635000"/>
                </a:lnTo>
                <a:lnTo>
                  <a:pt x="1537" y="590707"/>
                </a:lnTo>
                <a:lnTo>
                  <a:pt x="6148" y="546589"/>
                </a:lnTo>
                <a:lnTo>
                  <a:pt x="13833" y="502818"/>
                </a:lnTo>
                <a:lnTo>
                  <a:pt x="24593" y="459567"/>
                </a:lnTo>
                <a:lnTo>
                  <a:pt x="38427" y="417012"/>
                </a:lnTo>
                <a:lnTo>
                  <a:pt x="55335" y="375324"/>
                </a:lnTo>
                <a:lnTo>
                  <a:pt x="75317" y="334678"/>
                </a:lnTo>
                <a:lnTo>
                  <a:pt x="98373" y="295248"/>
                </a:lnTo>
                <a:lnTo>
                  <a:pt x="124503" y="257207"/>
                </a:lnTo>
                <a:lnTo>
                  <a:pt x="153708" y="220729"/>
                </a:lnTo>
                <a:lnTo>
                  <a:pt x="185987" y="185987"/>
                </a:lnTo>
                <a:lnTo>
                  <a:pt x="220729" y="153708"/>
                </a:lnTo>
                <a:lnTo>
                  <a:pt x="257207" y="124503"/>
                </a:lnTo>
                <a:lnTo>
                  <a:pt x="295248" y="98373"/>
                </a:lnTo>
                <a:lnTo>
                  <a:pt x="334678" y="75317"/>
                </a:lnTo>
                <a:lnTo>
                  <a:pt x="375324" y="55335"/>
                </a:lnTo>
                <a:lnTo>
                  <a:pt x="417012" y="38427"/>
                </a:lnTo>
                <a:lnTo>
                  <a:pt x="459567" y="24593"/>
                </a:lnTo>
                <a:lnTo>
                  <a:pt x="502818" y="13833"/>
                </a:lnTo>
                <a:lnTo>
                  <a:pt x="546589" y="6148"/>
                </a:lnTo>
                <a:lnTo>
                  <a:pt x="590707" y="1537"/>
                </a:lnTo>
                <a:lnTo>
                  <a:pt x="634999" y="0"/>
                </a:lnTo>
                <a:lnTo>
                  <a:pt x="679292" y="1537"/>
                </a:lnTo>
                <a:lnTo>
                  <a:pt x="723410" y="6148"/>
                </a:lnTo>
                <a:lnTo>
                  <a:pt x="767181" y="13833"/>
                </a:lnTo>
                <a:lnTo>
                  <a:pt x="810432" y="24593"/>
                </a:lnTo>
                <a:lnTo>
                  <a:pt x="852987" y="38427"/>
                </a:lnTo>
                <a:lnTo>
                  <a:pt x="894675" y="55335"/>
                </a:lnTo>
                <a:lnTo>
                  <a:pt x="935321" y="75317"/>
                </a:lnTo>
                <a:lnTo>
                  <a:pt x="974751" y="98373"/>
                </a:lnTo>
                <a:lnTo>
                  <a:pt x="1012792" y="124503"/>
                </a:lnTo>
                <a:lnTo>
                  <a:pt x="1049270" y="153708"/>
                </a:lnTo>
                <a:lnTo>
                  <a:pt x="1084012" y="18598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00385" y="6509081"/>
            <a:ext cx="1270000" cy="1270000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635000" y="0"/>
                </a:moveTo>
                <a:lnTo>
                  <a:pt x="590708" y="1537"/>
                </a:lnTo>
                <a:lnTo>
                  <a:pt x="546589" y="6148"/>
                </a:lnTo>
                <a:lnTo>
                  <a:pt x="502818" y="13833"/>
                </a:lnTo>
                <a:lnTo>
                  <a:pt x="459568" y="24593"/>
                </a:lnTo>
                <a:lnTo>
                  <a:pt x="417012" y="38427"/>
                </a:lnTo>
                <a:lnTo>
                  <a:pt x="375324" y="55334"/>
                </a:lnTo>
                <a:lnTo>
                  <a:pt x="334679" y="75317"/>
                </a:lnTo>
                <a:lnTo>
                  <a:pt x="295248" y="98373"/>
                </a:lnTo>
                <a:lnTo>
                  <a:pt x="257207" y="124503"/>
                </a:lnTo>
                <a:lnTo>
                  <a:pt x="220729" y="153708"/>
                </a:lnTo>
                <a:lnTo>
                  <a:pt x="185987" y="185987"/>
                </a:lnTo>
                <a:lnTo>
                  <a:pt x="153708" y="220729"/>
                </a:lnTo>
                <a:lnTo>
                  <a:pt x="124503" y="257207"/>
                </a:lnTo>
                <a:lnTo>
                  <a:pt x="98373" y="295248"/>
                </a:lnTo>
                <a:lnTo>
                  <a:pt x="75317" y="334679"/>
                </a:lnTo>
                <a:lnTo>
                  <a:pt x="55334" y="375324"/>
                </a:lnTo>
                <a:lnTo>
                  <a:pt x="38427" y="417012"/>
                </a:lnTo>
                <a:lnTo>
                  <a:pt x="24593" y="459568"/>
                </a:lnTo>
                <a:lnTo>
                  <a:pt x="13833" y="502818"/>
                </a:lnTo>
                <a:lnTo>
                  <a:pt x="6148" y="546589"/>
                </a:lnTo>
                <a:lnTo>
                  <a:pt x="1537" y="590708"/>
                </a:lnTo>
                <a:lnTo>
                  <a:pt x="0" y="635000"/>
                </a:lnTo>
                <a:lnTo>
                  <a:pt x="1537" y="679292"/>
                </a:lnTo>
                <a:lnTo>
                  <a:pt x="6148" y="723411"/>
                </a:lnTo>
                <a:lnTo>
                  <a:pt x="13833" y="767182"/>
                </a:lnTo>
                <a:lnTo>
                  <a:pt x="24593" y="810432"/>
                </a:lnTo>
                <a:lnTo>
                  <a:pt x="38427" y="852988"/>
                </a:lnTo>
                <a:lnTo>
                  <a:pt x="55334" y="894675"/>
                </a:lnTo>
                <a:lnTo>
                  <a:pt x="75317" y="935321"/>
                </a:lnTo>
                <a:lnTo>
                  <a:pt x="98373" y="974751"/>
                </a:lnTo>
                <a:lnTo>
                  <a:pt x="124503" y="1012792"/>
                </a:lnTo>
                <a:lnTo>
                  <a:pt x="153708" y="1049271"/>
                </a:lnTo>
                <a:lnTo>
                  <a:pt x="185987" y="1084012"/>
                </a:lnTo>
                <a:lnTo>
                  <a:pt x="220729" y="1116291"/>
                </a:lnTo>
                <a:lnTo>
                  <a:pt x="257207" y="1145496"/>
                </a:lnTo>
                <a:lnTo>
                  <a:pt x="295248" y="1171626"/>
                </a:lnTo>
                <a:lnTo>
                  <a:pt x="334679" y="1194682"/>
                </a:lnTo>
                <a:lnTo>
                  <a:pt x="375324" y="1214665"/>
                </a:lnTo>
                <a:lnTo>
                  <a:pt x="417012" y="1231572"/>
                </a:lnTo>
                <a:lnTo>
                  <a:pt x="459568" y="1245406"/>
                </a:lnTo>
                <a:lnTo>
                  <a:pt x="502818" y="1256166"/>
                </a:lnTo>
                <a:lnTo>
                  <a:pt x="546589" y="1263851"/>
                </a:lnTo>
                <a:lnTo>
                  <a:pt x="590708" y="1268462"/>
                </a:lnTo>
                <a:lnTo>
                  <a:pt x="635000" y="1269999"/>
                </a:lnTo>
                <a:lnTo>
                  <a:pt x="679292" y="1268462"/>
                </a:lnTo>
                <a:lnTo>
                  <a:pt x="723411" y="1263851"/>
                </a:lnTo>
                <a:lnTo>
                  <a:pt x="767182" y="1256166"/>
                </a:lnTo>
                <a:lnTo>
                  <a:pt x="810432" y="1245406"/>
                </a:lnTo>
                <a:lnTo>
                  <a:pt x="852988" y="1231572"/>
                </a:lnTo>
                <a:lnTo>
                  <a:pt x="894675" y="1214665"/>
                </a:lnTo>
                <a:lnTo>
                  <a:pt x="935321" y="1194682"/>
                </a:lnTo>
                <a:lnTo>
                  <a:pt x="974751" y="1171626"/>
                </a:lnTo>
                <a:lnTo>
                  <a:pt x="1012792" y="1145496"/>
                </a:lnTo>
                <a:lnTo>
                  <a:pt x="1049271" y="1116291"/>
                </a:lnTo>
                <a:lnTo>
                  <a:pt x="1084012" y="1084012"/>
                </a:lnTo>
                <a:lnTo>
                  <a:pt x="1116291" y="1049271"/>
                </a:lnTo>
                <a:lnTo>
                  <a:pt x="1145496" y="1012792"/>
                </a:lnTo>
                <a:lnTo>
                  <a:pt x="1171626" y="974751"/>
                </a:lnTo>
                <a:lnTo>
                  <a:pt x="1194682" y="935321"/>
                </a:lnTo>
                <a:lnTo>
                  <a:pt x="1214665" y="894675"/>
                </a:lnTo>
                <a:lnTo>
                  <a:pt x="1231572" y="852988"/>
                </a:lnTo>
                <a:lnTo>
                  <a:pt x="1245406" y="810432"/>
                </a:lnTo>
                <a:lnTo>
                  <a:pt x="1256166" y="767182"/>
                </a:lnTo>
                <a:lnTo>
                  <a:pt x="1263851" y="723411"/>
                </a:lnTo>
                <a:lnTo>
                  <a:pt x="1268462" y="679292"/>
                </a:lnTo>
                <a:lnTo>
                  <a:pt x="1269999" y="635000"/>
                </a:lnTo>
                <a:lnTo>
                  <a:pt x="1268462" y="590708"/>
                </a:lnTo>
                <a:lnTo>
                  <a:pt x="1263851" y="546589"/>
                </a:lnTo>
                <a:lnTo>
                  <a:pt x="1256166" y="502818"/>
                </a:lnTo>
                <a:lnTo>
                  <a:pt x="1245406" y="459568"/>
                </a:lnTo>
                <a:lnTo>
                  <a:pt x="1231572" y="417012"/>
                </a:lnTo>
                <a:lnTo>
                  <a:pt x="1214665" y="375324"/>
                </a:lnTo>
                <a:lnTo>
                  <a:pt x="1194682" y="334679"/>
                </a:lnTo>
                <a:lnTo>
                  <a:pt x="1171626" y="295248"/>
                </a:lnTo>
                <a:lnTo>
                  <a:pt x="1145496" y="257207"/>
                </a:lnTo>
                <a:lnTo>
                  <a:pt x="1116291" y="220729"/>
                </a:lnTo>
                <a:lnTo>
                  <a:pt x="1084012" y="185987"/>
                </a:lnTo>
                <a:lnTo>
                  <a:pt x="1049271" y="153708"/>
                </a:lnTo>
                <a:lnTo>
                  <a:pt x="1012792" y="124503"/>
                </a:lnTo>
                <a:lnTo>
                  <a:pt x="974751" y="98373"/>
                </a:lnTo>
                <a:lnTo>
                  <a:pt x="935321" y="75317"/>
                </a:lnTo>
                <a:lnTo>
                  <a:pt x="894675" y="55334"/>
                </a:lnTo>
                <a:lnTo>
                  <a:pt x="852988" y="38427"/>
                </a:lnTo>
                <a:lnTo>
                  <a:pt x="810432" y="24593"/>
                </a:lnTo>
                <a:lnTo>
                  <a:pt x="767182" y="13833"/>
                </a:lnTo>
                <a:lnTo>
                  <a:pt x="723411" y="6148"/>
                </a:lnTo>
                <a:lnTo>
                  <a:pt x="679292" y="1537"/>
                </a:lnTo>
                <a:lnTo>
                  <a:pt x="63500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00386" y="6509082"/>
            <a:ext cx="1270000" cy="1270000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1084012" y="185987"/>
                </a:moveTo>
                <a:lnTo>
                  <a:pt x="1116291" y="220729"/>
                </a:lnTo>
                <a:lnTo>
                  <a:pt x="1145496" y="257207"/>
                </a:lnTo>
                <a:lnTo>
                  <a:pt x="1171626" y="295248"/>
                </a:lnTo>
                <a:lnTo>
                  <a:pt x="1194683" y="334678"/>
                </a:lnTo>
                <a:lnTo>
                  <a:pt x="1214665" y="375324"/>
                </a:lnTo>
                <a:lnTo>
                  <a:pt x="1231573" y="417012"/>
                </a:lnTo>
                <a:lnTo>
                  <a:pt x="1245407" y="459567"/>
                </a:lnTo>
                <a:lnTo>
                  <a:pt x="1256166" y="502818"/>
                </a:lnTo>
                <a:lnTo>
                  <a:pt x="1263852" y="546589"/>
                </a:lnTo>
                <a:lnTo>
                  <a:pt x="1268463" y="590707"/>
                </a:lnTo>
                <a:lnTo>
                  <a:pt x="1270000" y="634999"/>
                </a:lnTo>
                <a:lnTo>
                  <a:pt x="1268463" y="679292"/>
                </a:lnTo>
                <a:lnTo>
                  <a:pt x="1263852" y="723410"/>
                </a:lnTo>
                <a:lnTo>
                  <a:pt x="1256166" y="767181"/>
                </a:lnTo>
                <a:lnTo>
                  <a:pt x="1245407" y="810432"/>
                </a:lnTo>
                <a:lnTo>
                  <a:pt x="1231573" y="852987"/>
                </a:lnTo>
                <a:lnTo>
                  <a:pt x="1214665" y="894675"/>
                </a:lnTo>
                <a:lnTo>
                  <a:pt x="1194683" y="935321"/>
                </a:lnTo>
                <a:lnTo>
                  <a:pt x="1171626" y="974751"/>
                </a:lnTo>
                <a:lnTo>
                  <a:pt x="1145496" y="1012792"/>
                </a:lnTo>
                <a:lnTo>
                  <a:pt x="1116291" y="1049270"/>
                </a:lnTo>
                <a:lnTo>
                  <a:pt x="1084012" y="1084012"/>
                </a:lnTo>
                <a:lnTo>
                  <a:pt x="1049270" y="1116291"/>
                </a:lnTo>
                <a:lnTo>
                  <a:pt x="1012792" y="1145496"/>
                </a:lnTo>
                <a:lnTo>
                  <a:pt x="974751" y="1171626"/>
                </a:lnTo>
                <a:lnTo>
                  <a:pt x="935321" y="1194683"/>
                </a:lnTo>
                <a:lnTo>
                  <a:pt x="894675" y="1214665"/>
                </a:lnTo>
                <a:lnTo>
                  <a:pt x="852987" y="1231573"/>
                </a:lnTo>
                <a:lnTo>
                  <a:pt x="810432" y="1245407"/>
                </a:lnTo>
                <a:lnTo>
                  <a:pt x="767181" y="1256166"/>
                </a:lnTo>
                <a:lnTo>
                  <a:pt x="723410" y="1263852"/>
                </a:lnTo>
                <a:lnTo>
                  <a:pt x="679292" y="1268463"/>
                </a:lnTo>
                <a:lnTo>
                  <a:pt x="635000" y="1270000"/>
                </a:lnTo>
                <a:lnTo>
                  <a:pt x="590707" y="1268463"/>
                </a:lnTo>
                <a:lnTo>
                  <a:pt x="546589" y="1263852"/>
                </a:lnTo>
                <a:lnTo>
                  <a:pt x="502818" y="1256166"/>
                </a:lnTo>
                <a:lnTo>
                  <a:pt x="459567" y="1245407"/>
                </a:lnTo>
                <a:lnTo>
                  <a:pt x="417012" y="1231573"/>
                </a:lnTo>
                <a:lnTo>
                  <a:pt x="375324" y="1214665"/>
                </a:lnTo>
                <a:lnTo>
                  <a:pt x="334678" y="1194683"/>
                </a:lnTo>
                <a:lnTo>
                  <a:pt x="295248" y="1171626"/>
                </a:lnTo>
                <a:lnTo>
                  <a:pt x="257207" y="1145496"/>
                </a:lnTo>
                <a:lnTo>
                  <a:pt x="220729" y="1116291"/>
                </a:lnTo>
                <a:lnTo>
                  <a:pt x="185987" y="1084012"/>
                </a:lnTo>
                <a:lnTo>
                  <a:pt x="153708" y="1049270"/>
                </a:lnTo>
                <a:lnTo>
                  <a:pt x="124503" y="1012792"/>
                </a:lnTo>
                <a:lnTo>
                  <a:pt x="98373" y="974751"/>
                </a:lnTo>
                <a:lnTo>
                  <a:pt x="75317" y="935321"/>
                </a:lnTo>
                <a:lnTo>
                  <a:pt x="55335" y="894675"/>
                </a:lnTo>
                <a:lnTo>
                  <a:pt x="38427" y="852987"/>
                </a:lnTo>
                <a:lnTo>
                  <a:pt x="24593" y="810432"/>
                </a:lnTo>
                <a:lnTo>
                  <a:pt x="13833" y="767181"/>
                </a:lnTo>
                <a:lnTo>
                  <a:pt x="6148" y="723410"/>
                </a:lnTo>
                <a:lnTo>
                  <a:pt x="1537" y="679292"/>
                </a:lnTo>
                <a:lnTo>
                  <a:pt x="0" y="635000"/>
                </a:lnTo>
                <a:lnTo>
                  <a:pt x="1537" y="590707"/>
                </a:lnTo>
                <a:lnTo>
                  <a:pt x="6148" y="546589"/>
                </a:lnTo>
                <a:lnTo>
                  <a:pt x="13833" y="502818"/>
                </a:lnTo>
                <a:lnTo>
                  <a:pt x="24593" y="459567"/>
                </a:lnTo>
                <a:lnTo>
                  <a:pt x="38427" y="417012"/>
                </a:lnTo>
                <a:lnTo>
                  <a:pt x="55335" y="375324"/>
                </a:lnTo>
                <a:lnTo>
                  <a:pt x="75317" y="334678"/>
                </a:lnTo>
                <a:lnTo>
                  <a:pt x="98373" y="295248"/>
                </a:lnTo>
                <a:lnTo>
                  <a:pt x="124503" y="257207"/>
                </a:lnTo>
                <a:lnTo>
                  <a:pt x="153708" y="220729"/>
                </a:lnTo>
                <a:lnTo>
                  <a:pt x="185987" y="185987"/>
                </a:lnTo>
                <a:lnTo>
                  <a:pt x="220729" y="153708"/>
                </a:lnTo>
                <a:lnTo>
                  <a:pt x="257207" y="124503"/>
                </a:lnTo>
                <a:lnTo>
                  <a:pt x="295248" y="98373"/>
                </a:lnTo>
                <a:lnTo>
                  <a:pt x="334678" y="75317"/>
                </a:lnTo>
                <a:lnTo>
                  <a:pt x="375324" y="55335"/>
                </a:lnTo>
                <a:lnTo>
                  <a:pt x="417012" y="38427"/>
                </a:lnTo>
                <a:lnTo>
                  <a:pt x="459567" y="24593"/>
                </a:lnTo>
                <a:lnTo>
                  <a:pt x="502818" y="13833"/>
                </a:lnTo>
                <a:lnTo>
                  <a:pt x="546589" y="6148"/>
                </a:lnTo>
                <a:lnTo>
                  <a:pt x="590707" y="1537"/>
                </a:lnTo>
                <a:lnTo>
                  <a:pt x="634999" y="0"/>
                </a:lnTo>
                <a:lnTo>
                  <a:pt x="679292" y="1537"/>
                </a:lnTo>
                <a:lnTo>
                  <a:pt x="723410" y="6148"/>
                </a:lnTo>
                <a:lnTo>
                  <a:pt x="767181" y="13833"/>
                </a:lnTo>
                <a:lnTo>
                  <a:pt x="810432" y="24593"/>
                </a:lnTo>
                <a:lnTo>
                  <a:pt x="852987" y="38427"/>
                </a:lnTo>
                <a:lnTo>
                  <a:pt x="894675" y="55335"/>
                </a:lnTo>
                <a:lnTo>
                  <a:pt x="935321" y="75317"/>
                </a:lnTo>
                <a:lnTo>
                  <a:pt x="974751" y="98373"/>
                </a:lnTo>
                <a:lnTo>
                  <a:pt x="1012792" y="124503"/>
                </a:lnTo>
                <a:lnTo>
                  <a:pt x="1049270" y="153708"/>
                </a:lnTo>
                <a:lnTo>
                  <a:pt x="1084012" y="18598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00385" y="2789781"/>
            <a:ext cx="1270000" cy="1270000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635000" y="0"/>
                </a:moveTo>
                <a:lnTo>
                  <a:pt x="590708" y="1537"/>
                </a:lnTo>
                <a:lnTo>
                  <a:pt x="546589" y="6148"/>
                </a:lnTo>
                <a:lnTo>
                  <a:pt x="502818" y="13833"/>
                </a:lnTo>
                <a:lnTo>
                  <a:pt x="459568" y="24593"/>
                </a:lnTo>
                <a:lnTo>
                  <a:pt x="417012" y="38427"/>
                </a:lnTo>
                <a:lnTo>
                  <a:pt x="375324" y="55334"/>
                </a:lnTo>
                <a:lnTo>
                  <a:pt x="334679" y="75317"/>
                </a:lnTo>
                <a:lnTo>
                  <a:pt x="295248" y="98373"/>
                </a:lnTo>
                <a:lnTo>
                  <a:pt x="257207" y="124503"/>
                </a:lnTo>
                <a:lnTo>
                  <a:pt x="220729" y="153708"/>
                </a:lnTo>
                <a:lnTo>
                  <a:pt x="185987" y="185987"/>
                </a:lnTo>
                <a:lnTo>
                  <a:pt x="153708" y="220728"/>
                </a:lnTo>
                <a:lnTo>
                  <a:pt x="124503" y="257207"/>
                </a:lnTo>
                <a:lnTo>
                  <a:pt x="98373" y="295248"/>
                </a:lnTo>
                <a:lnTo>
                  <a:pt x="75317" y="334678"/>
                </a:lnTo>
                <a:lnTo>
                  <a:pt x="55334" y="375324"/>
                </a:lnTo>
                <a:lnTo>
                  <a:pt x="38427" y="417011"/>
                </a:lnTo>
                <a:lnTo>
                  <a:pt x="24593" y="459567"/>
                </a:lnTo>
                <a:lnTo>
                  <a:pt x="13833" y="502818"/>
                </a:lnTo>
                <a:lnTo>
                  <a:pt x="6148" y="546589"/>
                </a:lnTo>
                <a:lnTo>
                  <a:pt x="1537" y="590707"/>
                </a:lnTo>
                <a:lnTo>
                  <a:pt x="0" y="635000"/>
                </a:lnTo>
                <a:lnTo>
                  <a:pt x="1537" y="679292"/>
                </a:lnTo>
                <a:lnTo>
                  <a:pt x="6148" y="723410"/>
                </a:lnTo>
                <a:lnTo>
                  <a:pt x="13833" y="767181"/>
                </a:lnTo>
                <a:lnTo>
                  <a:pt x="24593" y="810432"/>
                </a:lnTo>
                <a:lnTo>
                  <a:pt x="38427" y="852988"/>
                </a:lnTo>
                <a:lnTo>
                  <a:pt x="55334" y="894675"/>
                </a:lnTo>
                <a:lnTo>
                  <a:pt x="75317" y="935321"/>
                </a:lnTo>
                <a:lnTo>
                  <a:pt x="98373" y="974751"/>
                </a:lnTo>
                <a:lnTo>
                  <a:pt x="124503" y="1012792"/>
                </a:lnTo>
                <a:lnTo>
                  <a:pt x="153708" y="1049271"/>
                </a:lnTo>
                <a:lnTo>
                  <a:pt x="185987" y="1084012"/>
                </a:lnTo>
                <a:lnTo>
                  <a:pt x="220729" y="1116291"/>
                </a:lnTo>
                <a:lnTo>
                  <a:pt x="257207" y="1145496"/>
                </a:lnTo>
                <a:lnTo>
                  <a:pt x="295248" y="1171626"/>
                </a:lnTo>
                <a:lnTo>
                  <a:pt x="334679" y="1194682"/>
                </a:lnTo>
                <a:lnTo>
                  <a:pt x="375324" y="1214665"/>
                </a:lnTo>
                <a:lnTo>
                  <a:pt x="417012" y="1231572"/>
                </a:lnTo>
                <a:lnTo>
                  <a:pt x="459568" y="1245406"/>
                </a:lnTo>
                <a:lnTo>
                  <a:pt x="502818" y="1256166"/>
                </a:lnTo>
                <a:lnTo>
                  <a:pt x="546589" y="1263851"/>
                </a:lnTo>
                <a:lnTo>
                  <a:pt x="590708" y="1268462"/>
                </a:lnTo>
                <a:lnTo>
                  <a:pt x="635000" y="1270000"/>
                </a:lnTo>
                <a:lnTo>
                  <a:pt x="679292" y="1268462"/>
                </a:lnTo>
                <a:lnTo>
                  <a:pt x="723411" y="1263851"/>
                </a:lnTo>
                <a:lnTo>
                  <a:pt x="767182" y="1256166"/>
                </a:lnTo>
                <a:lnTo>
                  <a:pt x="810432" y="1245406"/>
                </a:lnTo>
                <a:lnTo>
                  <a:pt x="852988" y="1231572"/>
                </a:lnTo>
                <a:lnTo>
                  <a:pt x="894675" y="1214665"/>
                </a:lnTo>
                <a:lnTo>
                  <a:pt x="935321" y="1194682"/>
                </a:lnTo>
                <a:lnTo>
                  <a:pt x="974751" y="1171626"/>
                </a:lnTo>
                <a:lnTo>
                  <a:pt x="1012792" y="1145496"/>
                </a:lnTo>
                <a:lnTo>
                  <a:pt x="1049271" y="1116291"/>
                </a:lnTo>
                <a:lnTo>
                  <a:pt x="1084012" y="1084012"/>
                </a:lnTo>
                <a:lnTo>
                  <a:pt x="1116291" y="1049271"/>
                </a:lnTo>
                <a:lnTo>
                  <a:pt x="1145496" y="1012792"/>
                </a:lnTo>
                <a:lnTo>
                  <a:pt x="1171626" y="974751"/>
                </a:lnTo>
                <a:lnTo>
                  <a:pt x="1194682" y="935321"/>
                </a:lnTo>
                <a:lnTo>
                  <a:pt x="1214665" y="894675"/>
                </a:lnTo>
                <a:lnTo>
                  <a:pt x="1231572" y="852988"/>
                </a:lnTo>
                <a:lnTo>
                  <a:pt x="1245406" y="810432"/>
                </a:lnTo>
                <a:lnTo>
                  <a:pt x="1256166" y="767181"/>
                </a:lnTo>
                <a:lnTo>
                  <a:pt x="1263851" y="723410"/>
                </a:lnTo>
                <a:lnTo>
                  <a:pt x="1268462" y="679292"/>
                </a:lnTo>
                <a:lnTo>
                  <a:pt x="1269999" y="635000"/>
                </a:lnTo>
                <a:lnTo>
                  <a:pt x="1268462" y="590707"/>
                </a:lnTo>
                <a:lnTo>
                  <a:pt x="1263851" y="546589"/>
                </a:lnTo>
                <a:lnTo>
                  <a:pt x="1256166" y="502818"/>
                </a:lnTo>
                <a:lnTo>
                  <a:pt x="1245406" y="459567"/>
                </a:lnTo>
                <a:lnTo>
                  <a:pt x="1231572" y="417011"/>
                </a:lnTo>
                <a:lnTo>
                  <a:pt x="1214665" y="375324"/>
                </a:lnTo>
                <a:lnTo>
                  <a:pt x="1194682" y="334678"/>
                </a:lnTo>
                <a:lnTo>
                  <a:pt x="1171626" y="295248"/>
                </a:lnTo>
                <a:lnTo>
                  <a:pt x="1145496" y="257207"/>
                </a:lnTo>
                <a:lnTo>
                  <a:pt x="1116291" y="220728"/>
                </a:lnTo>
                <a:lnTo>
                  <a:pt x="1084012" y="185987"/>
                </a:lnTo>
                <a:lnTo>
                  <a:pt x="1049271" y="153708"/>
                </a:lnTo>
                <a:lnTo>
                  <a:pt x="1012792" y="124503"/>
                </a:lnTo>
                <a:lnTo>
                  <a:pt x="974751" y="98373"/>
                </a:lnTo>
                <a:lnTo>
                  <a:pt x="935321" y="75317"/>
                </a:lnTo>
                <a:lnTo>
                  <a:pt x="894675" y="55334"/>
                </a:lnTo>
                <a:lnTo>
                  <a:pt x="852988" y="38427"/>
                </a:lnTo>
                <a:lnTo>
                  <a:pt x="810432" y="24593"/>
                </a:lnTo>
                <a:lnTo>
                  <a:pt x="767182" y="13833"/>
                </a:lnTo>
                <a:lnTo>
                  <a:pt x="723411" y="6148"/>
                </a:lnTo>
                <a:lnTo>
                  <a:pt x="679292" y="1537"/>
                </a:lnTo>
                <a:lnTo>
                  <a:pt x="635000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00386" y="2789781"/>
            <a:ext cx="1270000" cy="1270000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1084012" y="185987"/>
                </a:moveTo>
                <a:lnTo>
                  <a:pt x="1116291" y="220729"/>
                </a:lnTo>
                <a:lnTo>
                  <a:pt x="1145496" y="257207"/>
                </a:lnTo>
                <a:lnTo>
                  <a:pt x="1171626" y="295248"/>
                </a:lnTo>
                <a:lnTo>
                  <a:pt x="1194683" y="334678"/>
                </a:lnTo>
                <a:lnTo>
                  <a:pt x="1214665" y="375324"/>
                </a:lnTo>
                <a:lnTo>
                  <a:pt x="1231573" y="417012"/>
                </a:lnTo>
                <a:lnTo>
                  <a:pt x="1245407" y="459567"/>
                </a:lnTo>
                <a:lnTo>
                  <a:pt x="1256166" y="502818"/>
                </a:lnTo>
                <a:lnTo>
                  <a:pt x="1263852" y="546589"/>
                </a:lnTo>
                <a:lnTo>
                  <a:pt x="1268463" y="590707"/>
                </a:lnTo>
                <a:lnTo>
                  <a:pt x="1270000" y="634999"/>
                </a:lnTo>
                <a:lnTo>
                  <a:pt x="1268463" y="679292"/>
                </a:lnTo>
                <a:lnTo>
                  <a:pt x="1263852" y="723410"/>
                </a:lnTo>
                <a:lnTo>
                  <a:pt x="1256166" y="767181"/>
                </a:lnTo>
                <a:lnTo>
                  <a:pt x="1245407" y="810432"/>
                </a:lnTo>
                <a:lnTo>
                  <a:pt x="1231573" y="852987"/>
                </a:lnTo>
                <a:lnTo>
                  <a:pt x="1214665" y="894675"/>
                </a:lnTo>
                <a:lnTo>
                  <a:pt x="1194683" y="935321"/>
                </a:lnTo>
                <a:lnTo>
                  <a:pt x="1171626" y="974751"/>
                </a:lnTo>
                <a:lnTo>
                  <a:pt x="1145496" y="1012792"/>
                </a:lnTo>
                <a:lnTo>
                  <a:pt x="1116291" y="1049270"/>
                </a:lnTo>
                <a:lnTo>
                  <a:pt x="1084012" y="1084012"/>
                </a:lnTo>
                <a:lnTo>
                  <a:pt x="1049270" y="1116291"/>
                </a:lnTo>
                <a:lnTo>
                  <a:pt x="1012792" y="1145496"/>
                </a:lnTo>
                <a:lnTo>
                  <a:pt x="974751" y="1171626"/>
                </a:lnTo>
                <a:lnTo>
                  <a:pt x="935321" y="1194683"/>
                </a:lnTo>
                <a:lnTo>
                  <a:pt x="894675" y="1214665"/>
                </a:lnTo>
                <a:lnTo>
                  <a:pt x="852987" y="1231573"/>
                </a:lnTo>
                <a:lnTo>
                  <a:pt x="810432" y="1245407"/>
                </a:lnTo>
                <a:lnTo>
                  <a:pt x="767181" y="1256166"/>
                </a:lnTo>
                <a:lnTo>
                  <a:pt x="723410" y="1263852"/>
                </a:lnTo>
                <a:lnTo>
                  <a:pt x="679292" y="1268463"/>
                </a:lnTo>
                <a:lnTo>
                  <a:pt x="635000" y="1270000"/>
                </a:lnTo>
                <a:lnTo>
                  <a:pt x="590707" y="1268463"/>
                </a:lnTo>
                <a:lnTo>
                  <a:pt x="546589" y="1263852"/>
                </a:lnTo>
                <a:lnTo>
                  <a:pt x="502818" y="1256166"/>
                </a:lnTo>
                <a:lnTo>
                  <a:pt x="459567" y="1245407"/>
                </a:lnTo>
                <a:lnTo>
                  <a:pt x="417012" y="1231573"/>
                </a:lnTo>
                <a:lnTo>
                  <a:pt x="375324" y="1214665"/>
                </a:lnTo>
                <a:lnTo>
                  <a:pt x="334678" y="1194683"/>
                </a:lnTo>
                <a:lnTo>
                  <a:pt x="295248" y="1171626"/>
                </a:lnTo>
                <a:lnTo>
                  <a:pt x="257207" y="1145496"/>
                </a:lnTo>
                <a:lnTo>
                  <a:pt x="220729" y="1116291"/>
                </a:lnTo>
                <a:lnTo>
                  <a:pt x="185987" y="1084012"/>
                </a:lnTo>
                <a:lnTo>
                  <a:pt x="153708" y="1049270"/>
                </a:lnTo>
                <a:lnTo>
                  <a:pt x="124503" y="1012792"/>
                </a:lnTo>
                <a:lnTo>
                  <a:pt x="98373" y="974751"/>
                </a:lnTo>
                <a:lnTo>
                  <a:pt x="75317" y="935321"/>
                </a:lnTo>
                <a:lnTo>
                  <a:pt x="55335" y="894675"/>
                </a:lnTo>
                <a:lnTo>
                  <a:pt x="38427" y="852987"/>
                </a:lnTo>
                <a:lnTo>
                  <a:pt x="24593" y="810432"/>
                </a:lnTo>
                <a:lnTo>
                  <a:pt x="13833" y="767181"/>
                </a:lnTo>
                <a:lnTo>
                  <a:pt x="6148" y="723410"/>
                </a:lnTo>
                <a:lnTo>
                  <a:pt x="1537" y="679292"/>
                </a:lnTo>
                <a:lnTo>
                  <a:pt x="0" y="635000"/>
                </a:lnTo>
                <a:lnTo>
                  <a:pt x="1537" y="590707"/>
                </a:lnTo>
                <a:lnTo>
                  <a:pt x="6148" y="546589"/>
                </a:lnTo>
                <a:lnTo>
                  <a:pt x="13833" y="502818"/>
                </a:lnTo>
                <a:lnTo>
                  <a:pt x="24593" y="459567"/>
                </a:lnTo>
                <a:lnTo>
                  <a:pt x="38427" y="417012"/>
                </a:lnTo>
                <a:lnTo>
                  <a:pt x="55335" y="375324"/>
                </a:lnTo>
                <a:lnTo>
                  <a:pt x="75317" y="334678"/>
                </a:lnTo>
                <a:lnTo>
                  <a:pt x="98373" y="295248"/>
                </a:lnTo>
                <a:lnTo>
                  <a:pt x="124503" y="257207"/>
                </a:lnTo>
                <a:lnTo>
                  <a:pt x="153708" y="220729"/>
                </a:lnTo>
                <a:lnTo>
                  <a:pt x="185987" y="185987"/>
                </a:lnTo>
                <a:lnTo>
                  <a:pt x="220729" y="153708"/>
                </a:lnTo>
                <a:lnTo>
                  <a:pt x="257207" y="124503"/>
                </a:lnTo>
                <a:lnTo>
                  <a:pt x="295248" y="98373"/>
                </a:lnTo>
                <a:lnTo>
                  <a:pt x="334678" y="75317"/>
                </a:lnTo>
                <a:lnTo>
                  <a:pt x="375324" y="55335"/>
                </a:lnTo>
                <a:lnTo>
                  <a:pt x="417012" y="38427"/>
                </a:lnTo>
                <a:lnTo>
                  <a:pt x="459567" y="24593"/>
                </a:lnTo>
                <a:lnTo>
                  <a:pt x="502818" y="13833"/>
                </a:lnTo>
                <a:lnTo>
                  <a:pt x="546589" y="6148"/>
                </a:lnTo>
                <a:lnTo>
                  <a:pt x="590707" y="1537"/>
                </a:lnTo>
                <a:lnTo>
                  <a:pt x="634999" y="0"/>
                </a:lnTo>
                <a:lnTo>
                  <a:pt x="679292" y="1537"/>
                </a:lnTo>
                <a:lnTo>
                  <a:pt x="723410" y="6148"/>
                </a:lnTo>
                <a:lnTo>
                  <a:pt x="767181" y="13833"/>
                </a:lnTo>
                <a:lnTo>
                  <a:pt x="810432" y="24593"/>
                </a:lnTo>
                <a:lnTo>
                  <a:pt x="852987" y="38427"/>
                </a:lnTo>
                <a:lnTo>
                  <a:pt x="894675" y="55335"/>
                </a:lnTo>
                <a:lnTo>
                  <a:pt x="935321" y="75317"/>
                </a:lnTo>
                <a:lnTo>
                  <a:pt x="974751" y="98373"/>
                </a:lnTo>
                <a:lnTo>
                  <a:pt x="1012792" y="124503"/>
                </a:lnTo>
                <a:lnTo>
                  <a:pt x="1049270" y="153708"/>
                </a:lnTo>
                <a:lnTo>
                  <a:pt x="1084012" y="18598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75779" y="4009294"/>
            <a:ext cx="1617980" cy="812800"/>
          </a:xfrm>
          <a:custGeom>
            <a:avLst/>
            <a:gdLst/>
            <a:ahLst/>
            <a:cxnLst/>
            <a:rect l="l" t="t" r="r" b="b"/>
            <a:pathLst>
              <a:path w="1617979" h="812800">
                <a:moveTo>
                  <a:pt x="0" y="406260"/>
                </a:moveTo>
                <a:lnTo>
                  <a:pt x="1617579" y="406260"/>
                </a:lnTo>
              </a:path>
            </a:pathLst>
          </a:custGeom>
          <a:ln w="812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22778" y="4715084"/>
            <a:ext cx="238760" cy="191135"/>
          </a:xfrm>
          <a:custGeom>
            <a:avLst/>
            <a:gdLst/>
            <a:ahLst/>
            <a:cxnLst/>
            <a:rect l="l" t="t" r="r" b="b"/>
            <a:pathLst>
              <a:path w="238760" h="191135">
                <a:moveTo>
                  <a:pt x="95768" y="0"/>
                </a:moveTo>
                <a:lnTo>
                  <a:pt x="0" y="190658"/>
                </a:lnTo>
                <a:lnTo>
                  <a:pt x="238542" y="191098"/>
                </a:lnTo>
                <a:lnTo>
                  <a:pt x="957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83549" y="5930910"/>
            <a:ext cx="1318895" cy="692785"/>
          </a:xfrm>
          <a:custGeom>
            <a:avLst/>
            <a:gdLst/>
            <a:ahLst/>
            <a:cxnLst/>
            <a:rect l="l" t="t" r="r" b="b"/>
            <a:pathLst>
              <a:path w="1318895" h="692784">
                <a:moveTo>
                  <a:pt x="0" y="346101"/>
                </a:moveTo>
                <a:lnTo>
                  <a:pt x="1318400" y="346101"/>
                </a:lnTo>
              </a:path>
            </a:pathLst>
          </a:custGeom>
          <a:ln w="69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29870" y="5843536"/>
            <a:ext cx="238760" cy="193675"/>
          </a:xfrm>
          <a:custGeom>
            <a:avLst/>
            <a:gdLst/>
            <a:ahLst/>
            <a:cxnLst/>
            <a:rect l="l" t="t" r="r" b="b"/>
            <a:pathLst>
              <a:path w="238760" h="193675">
                <a:moveTo>
                  <a:pt x="238497" y="0"/>
                </a:moveTo>
                <a:lnTo>
                  <a:pt x="0" y="4728"/>
                </a:lnTo>
                <a:lnTo>
                  <a:pt x="99181" y="193634"/>
                </a:lnTo>
                <a:lnTo>
                  <a:pt x="2384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43215" y="5132979"/>
            <a:ext cx="1706245" cy="0"/>
          </a:xfrm>
          <a:custGeom>
            <a:avLst/>
            <a:gdLst/>
            <a:ahLst/>
            <a:cxnLst/>
            <a:rect l="l" t="t" r="r" b="b"/>
            <a:pathLst>
              <a:path w="1706245">
                <a:moveTo>
                  <a:pt x="0" y="0"/>
                </a:moveTo>
                <a:lnTo>
                  <a:pt x="1680838" y="0"/>
                </a:lnTo>
                <a:lnTo>
                  <a:pt x="17062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524053" y="5026299"/>
            <a:ext cx="213360" cy="213360"/>
          </a:xfrm>
          <a:custGeom>
            <a:avLst/>
            <a:gdLst/>
            <a:ahLst/>
            <a:cxnLst/>
            <a:rect l="l" t="t" r="r" b="b"/>
            <a:pathLst>
              <a:path w="213359" h="213360">
                <a:moveTo>
                  <a:pt x="0" y="0"/>
                </a:moveTo>
                <a:lnTo>
                  <a:pt x="0" y="213360"/>
                </a:lnTo>
                <a:lnTo>
                  <a:pt x="213359" y="1066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31174" y="5429313"/>
            <a:ext cx="1706245" cy="0"/>
          </a:xfrm>
          <a:custGeom>
            <a:avLst/>
            <a:gdLst/>
            <a:ahLst/>
            <a:cxnLst/>
            <a:rect l="l" t="t" r="r" b="b"/>
            <a:pathLst>
              <a:path w="1706245">
                <a:moveTo>
                  <a:pt x="1706238" y="0"/>
                </a:moveTo>
                <a:lnTo>
                  <a:pt x="25400" y="0"/>
                </a:lnTo>
                <a:lnTo>
                  <a:pt x="0" y="0"/>
                </a:lnTo>
              </a:path>
            </a:pathLst>
          </a:custGeom>
          <a:ln w="508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43216" y="5322633"/>
            <a:ext cx="213360" cy="213360"/>
          </a:xfrm>
          <a:custGeom>
            <a:avLst/>
            <a:gdLst/>
            <a:ahLst/>
            <a:cxnLst/>
            <a:rect l="l" t="t" r="r" b="b"/>
            <a:pathLst>
              <a:path w="213359" h="213360">
                <a:moveTo>
                  <a:pt x="213359" y="0"/>
                </a:moveTo>
                <a:lnTo>
                  <a:pt x="0" y="106679"/>
                </a:lnTo>
                <a:lnTo>
                  <a:pt x="213359" y="213359"/>
                </a:lnTo>
                <a:lnTo>
                  <a:pt x="213359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34737" y="6153148"/>
            <a:ext cx="1341120" cy="712470"/>
          </a:xfrm>
          <a:custGeom>
            <a:avLst/>
            <a:gdLst/>
            <a:ahLst/>
            <a:cxnLst/>
            <a:rect l="l" t="t" r="r" b="b"/>
            <a:pathLst>
              <a:path w="1341120" h="712470">
                <a:moveTo>
                  <a:pt x="0" y="356092"/>
                </a:moveTo>
                <a:lnTo>
                  <a:pt x="1340686" y="356092"/>
                </a:lnTo>
              </a:path>
            </a:pathLst>
          </a:custGeom>
          <a:ln w="712185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68744" y="6759205"/>
            <a:ext cx="238760" cy="194310"/>
          </a:xfrm>
          <a:custGeom>
            <a:avLst/>
            <a:gdLst/>
            <a:ahLst/>
            <a:cxnLst/>
            <a:rect l="l" t="t" r="r" b="b"/>
            <a:pathLst>
              <a:path w="238760" h="194309">
                <a:moveTo>
                  <a:pt x="138379" y="0"/>
                </a:moveTo>
                <a:lnTo>
                  <a:pt x="0" y="194306"/>
                </a:lnTo>
                <a:lnTo>
                  <a:pt x="238471" y="188424"/>
                </a:lnTo>
                <a:lnTo>
                  <a:pt x="138379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12390" y="3751242"/>
            <a:ext cx="1413510" cy="767080"/>
          </a:xfrm>
          <a:custGeom>
            <a:avLst/>
            <a:gdLst/>
            <a:ahLst/>
            <a:cxnLst/>
            <a:rect l="l" t="t" r="r" b="b"/>
            <a:pathLst>
              <a:path w="1413510" h="767079">
                <a:moveTo>
                  <a:pt x="0" y="383476"/>
                </a:moveTo>
                <a:lnTo>
                  <a:pt x="1412906" y="383476"/>
                </a:lnTo>
              </a:path>
            </a:pathLst>
          </a:custGeom>
          <a:ln w="766952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47198" y="3661573"/>
            <a:ext cx="238760" cy="195580"/>
          </a:xfrm>
          <a:custGeom>
            <a:avLst/>
            <a:gdLst/>
            <a:ahLst/>
            <a:cxnLst/>
            <a:rect l="l" t="t" r="r" b="b"/>
            <a:pathLst>
              <a:path w="238760" h="195579">
                <a:moveTo>
                  <a:pt x="0" y="0"/>
                </a:moveTo>
                <a:lnTo>
                  <a:pt x="136621" y="195544"/>
                </a:lnTo>
                <a:lnTo>
                  <a:pt x="238408" y="8028"/>
                </a:lnTo>
                <a:lnTo>
                  <a:pt x="0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705600" y="4330700"/>
            <a:ext cx="3265170" cy="1896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1900" algn="ctr">
              <a:lnSpc>
                <a:spcPts val="4210"/>
              </a:lnSpc>
            </a:pPr>
            <a:r>
              <a:rPr sz="3600" spc="20" dirty="0">
                <a:latin typeface="Arial"/>
                <a:cs typeface="Arial"/>
              </a:rPr>
              <a:t>Activation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ts val="5650"/>
              </a:lnSpc>
            </a:pPr>
            <a:r>
              <a:rPr sz="4800" b="1" dirty="0">
                <a:latin typeface="Arial"/>
                <a:cs typeface="Arial"/>
              </a:rPr>
              <a:t>+</a:t>
            </a:r>
            <a:endParaRPr sz="4800">
              <a:latin typeface="Arial"/>
              <a:cs typeface="Arial"/>
            </a:endParaRPr>
          </a:p>
          <a:p>
            <a:pPr marL="1231265" algn="ctr">
              <a:lnSpc>
                <a:spcPct val="100000"/>
              </a:lnSpc>
              <a:spcBef>
                <a:spcPts val="540"/>
              </a:spcBef>
            </a:pPr>
            <a:r>
              <a:rPr sz="3600" spc="20" dirty="0">
                <a:solidFill>
                  <a:srgbClr val="C82506"/>
                </a:solidFill>
                <a:latin typeface="Arial"/>
                <a:cs typeface="Arial"/>
              </a:rPr>
              <a:t>Gradient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0700" y="8686800"/>
            <a:ext cx="1195197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70" dirty="0">
                <a:latin typeface="Arial"/>
                <a:cs typeface="Arial"/>
              </a:rPr>
              <a:t>The </a:t>
            </a:r>
            <a:r>
              <a:rPr sz="3600" spc="45" dirty="0">
                <a:latin typeface="Arial"/>
                <a:cs typeface="Arial"/>
              </a:rPr>
              <a:t>gradient </a:t>
            </a:r>
            <a:r>
              <a:rPr sz="3600" spc="-5" dirty="0">
                <a:latin typeface="Arial"/>
                <a:cs typeface="Arial"/>
              </a:rPr>
              <a:t>flows </a:t>
            </a:r>
            <a:r>
              <a:rPr sz="3600" spc="15" dirty="0">
                <a:latin typeface="Arial"/>
                <a:cs typeface="Arial"/>
              </a:rPr>
              <a:t>through </a:t>
            </a:r>
            <a:r>
              <a:rPr sz="3600" spc="45" dirty="0">
                <a:latin typeface="Arial"/>
                <a:cs typeface="Arial"/>
              </a:rPr>
              <a:t>both branches </a:t>
            </a:r>
            <a:r>
              <a:rPr sz="3600" dirty="0">
                <a:latin typeface="Arial"/>
                <a:cs typeface="Arial"/>
              </a:rPr>
              <a:t>at </a:t>
            </a:r>
            <a:r>
              <a:rPr sz="3600" spc="40" dirty="0">
                <a:latin typeface="Arial"/>
                <a:cs typeface="Arial"/>
              </a:rPr>
              <a:t>“full</a:t>
            </a:r>
            <a:r>
              <a:rPr sz="3600" spc="-10" dirty="0">
                <a:latin typeface="Arial"/>
                <a:cs typeface="Arial"/>
              </a:rPr>
              <a:t> </a:t>
            </a:r>
            <a:r>
              <a:rPr sz="3600" spc="35" dirty="0">
                <a:latin typeface="Arial"/>
                <a:cs typeface="Arial"/>
              </a:rPr>
              <a:t>strength”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0242" y="2866390"/>
            <a:ext cx="289560" cy="751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10" dirty="0">
                <a:latin typeface="Times New Roman"/>
                <a:cs typeface="Times New Roman"/>
              </a:rPr>
              <a:t>x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87188" y="3303404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42133" y="324244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19"/>
                </a:lnTo>
                <a:lnTo>
                  <a:pt x="121919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83465" y="2698537"/>
            <a:ext cx="750570" cy="1008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900" i="1" spc="337" baseline="-25362" dirty="0">
                <a:latin typeface="Times New Roman"/>
                <a:cs typeface="Times New Roman"/>
              </a:rPr>
              <a:t>h</a:t>
            </a:r>
            <a:r>
              <a:rPr sz="2650" spc="-15" dirty="0">
                <a:latin typeface="Times New Roman"/>
                <a:cs typeface="Times New Roman"/>
              </a:rPr>
              <a:t>(</a:t>
            </a:r>
            <a:r>
              <a:rPr sz="2650" spc="55" dirty="0">
                <a:latin typeface="Times New Roman"/>
                <a:cs typeface="Times New Roman"/>
              </a:rPr>
              <a:t>1</a:t>
            </a:r>
            <a:r>
              <a:rPr sz="2650" spc="25" dirty="0">
                <a:latin typeface="Times New Roman"/>
                <a:cs typeface="Times New Roman"/>
              </a:rPr>
              <a:t>)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84997" y="3303404"/>
            <a:ext cx="267970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39942" y="324244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0" y="0"/>
                </a:moveTo>
                <a:lnTo>
                  <a:pt x="0" y="121919"/>
                </a:lnTo>
                <a:lnTo>
                  <a:pt x="121920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88137" y="3303404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43082" y="324244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19"/>
                </a:lnTo>
                <a:lnTo>
                  <a:pt x="121920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211910" y="3303404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466855" y="324244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19"/>
                </a:lnTo>
                <a:lnTo>
                  <a:pt x="121919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960802" y="4258733"/>
            <a:ext cx="356870" cy="74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00" i="1" spc="50" dirty="0">
                <a:latin typeface="Times New Roman"/>
                <a:cs typeface="Times New Roman"/>
              </a:rPr>
              <a:t>L</a:t>
            </a:r>
            <a:endParaRPr sz="4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47737" y="2668404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338455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latin typeface="Arial"/>
                <a:cs typeface="Arial"/>
              </a:rPr>
              <a:t>Function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458472" y="3303404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713417" y="324244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19"/>
                </a:lnTo>
                <a:lnTo>
                  <a:pt x="121920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040060" y="2698537"/>
            <a:ext cx="800100" cy="1008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900" i="1" spc="209" baseline="-25362" dirty="0">
                <a:latin typeface="Times New Roman"/>
                <a:cs typeface="Times New Roman"/>
              </a:rPr>
              <a:t>h</a:t>
            </a:r>
            <a:r>
              <a:rPr sz="2650" spc="140" dirty="0">
                <a:latin typeface="Times New Roman"/>
                <a:cs typeface="Times New Roman"/>
              </a:rPr>
              <a:t>(2</a:t>
            </a:r>
            <a:r>
              <a:rPr sz="2650" spc="-500" dirty="0">
                <a:latin typeface="Times New Roman"/>
                <a:cs typeface="Times New Roman"/>
              </a:rPr>
              <a:t> </a:t>
            </a:r>
            <a:r>
              <a:rPr sz="2650" spc="15" dirty="0">
                <a:latin typeface="Times New Roman"/>
                <a:cs typeface="Times New Roman"/>
              </a:rPr>
              <a:t>)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943534" y="3303404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198479" y="324244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19"/>
                </a:lnTo>
                <a:lnTo>
                  <a:pt x="121920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70242" y="4226168"/>
            <a:ext cx="289560" cy="743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00" i="1" spc="35" dirty="0">
                <a:latin typeface="Times New Roman"/>
                <a:cs typeface="Times New Roman"/>
              </a:rPr>
              <a:t>y</a:t>
            </a:r>
            <a:endParaRPr sz="46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806459" y="2064569"/>
            <a:ext cx="548005" cy="492759"/>
          </a:xfrm>
          <a:custGeom>
            <a:avLst/>
            <a:gdLst/>
            <a:ahLst/>
            <a:cxnLst/>
            <a:rect l="l" t="t" r="r" b="b"/>
            <a:pathLst>
              <a:path w="548004" h="492760">
                <a:moveTo>
                  <a:pt x="0" y="0"/>
                </a:moveTo>
                <a:lnTo>
                  <a:pt x="56518" y="36585"/>
                </a:lnTo>
                <a:lnTo>
                  <a:pt x="110299" y="72825"/>
                </a:lnTo>
                <a:lnTo>
                  <a:pt x="161345" y="108721"/>
                </a:lnTo>
                <a:lnTo>
                  <a:pt x="209655" y="144272"/>
                </a:lnTo>
                <a:lnTo>
                  <a:pt x="255228" y="179478"/>
                </a:lnTo>
                <a:lnTo>
                  <a:pt x="298066" y="214340"/>
                </a:lnTo>
                <a:lnTo>
                  <a:pt x="338167" y="248856"/>
                </a:lnTo>
                <a:lnTo>
                  <a:pt x="375532" y="283028"/>
                </a:lnTo>
                <a:lnTo>
                  <a:pt x="410161" y="316855"/>
                </a:lnTo>
                <a:lnTo>
                  <a:pt x="442054" y="350338"/>
                </a:lnTo>
                <a:lnTo>
                  <a:pt x="471211" y="383475"/>
                </a:lnTo>
                <a:lnTo>
                  <a:pt x="497632" y="416268"/>
                </a:lnTo>
                <a:lnTo>
                  <a:pt x="521316" y="448716"/>
                </a:lnTo>
                <a:lnTo>
                  <a:pt x="542265" y="480819"/>
                </a:lnTo>
                <a:lnTo>
                  <a:pt x="547693" y="492337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93596" y="2519431"/>
            <a:ext cx="110489" cy="136525"/>
          </a:xfrm>
          <a:custGeom>
            <a:avLst/>
            <a:gdLst/>
            <a:ahLst/>
            <a:cxnLst/>
            <a:rect l="l" t="t" r="r" b="b"/>
            <a:pathLst>
              <a:path w="110489" h="136525">
                <a:moveTo>
                  <a:pt x="110286" y="0"/>
                </a:moveTo>
                <a:lnTo>
                  <a:pt x="0" y="51976"/>
                </a:lnTo>
                <a:lnTo>
                  <a:pt x="107119" y="136273"/>
                </a:lnTo>
                <a:lnTo>
                  <a:pt x="1102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1985977" y="2866390"/>
            <a:ext cx="256540" cy="751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5" dirty="0">
                <a:latin typeface="Times New Roman"/>
                <a:cs typeface="Times New Roman"/>
              </a:rPr>
              <a:t>s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2133388" y="3737002"/>
            <a:ext cx="0" cy="386080"/>
          </a:xfrm>
          <a:custGeom>
            <a:avLst/>
            <a:gdLst/>
            <a:ahLst/>
            <a:cxnLst/>
            <a:rect l="l" t="t" r="r" b="b"/>
            <a:pathLst>
              <a:path h="386079">
                <a:moveTo>
                  <a:pt x="0" y="0"/>
                </a:moveTo>
                <a:lnTo>
                  <a:pt x="0" y="38607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072428" y="411038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0"/>
                </a:lnTo>
                <a:lnTo>
                  <a:pt x="60960" y="121920"/>
                </a:lnTo>
                <a:lnTo>
                  <a:pt x="121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87174" y="4738411"/>
            <a:ext cx="10443845" cy="0"/>
          </a:xfrm>
          <a:custGeom>
            <a:avLst/>
            <a:gdLst/>
            <a:ahLst/>
            <a:cxnLst/>
            <a:rect l="l" t="t" r="r" b="b"/>
            <a:pathLst>
              <a:path w="10443845">
                <a:moveTo>
                  <a:pt x="0" y="0"/>
                </a:moveTo>
                <a:lnTo>
                  <a:pt x="10430610" y="0"/>
                </a:lnTo>
                <a:lnTo>
                  <a:pt x="1044331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617784" y="467745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3238500" y="254000"/>
            <a:ext cx="6518909" cy="2291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spc="-65" dirty="0"/>
              <a:t>Review:</a:t>
            </a:r>
            <a:r>
              <a:rPr sz="8000" spc="-80" dirty="0"/>
              <a:t> </a:t>
            </a:r>
            <a:r>
              <a:rPr sz="8000" spc="-5" dirty="0"/>
              <a:t>Setup</a:t>
            </a:r>
            <a:endParaRPr sz="8000"/>
          </a:p>
          <a:p>
            <a:pPr marR="316230" algn="ctr">
              <a:lnSpc>
                <a:spcPct val="100000"/>
              </a:lnSpc>
              <a:spcBef>
                <a:spcPts val="55"/>
              </a:spcBef>
            </a:pPr>
            <a:r>
              <a:rPr sz="7200" i="1" spc="-97" baseline="-24305" dirty="0">
                <a:latin typeface="Symbol"/>
                <a:cs typeface="Symbol"/>
              </a:rPr>
              <a:t></a:t>
            </a:r>
            <a:r>
              <a:rPr sz="7200" i="1" spc="-1080" baseline="-24305" dirty="0">
                <a:latin typeface="Times New Roman"/>
                <a:cs typeface="Times New Roman"/>
              </a:rPr>
              <a:t> </a:t>
            </a:r>
            <a:r>
              <a:rPr sz="2650" spc="120" dirty="0">
                <a:latin typeface="Times New Roman"/>
                <a:cs typeface="Times New Roman"/>
              </a:rPr>
              <a:t>(2</a:t>
            </a:r>
            <a:r>
              <a:rPr sz="2650" spc="-440" dirty="0">
                <a:latin typeface="Times New Roman"/>
                <a:cs typeface="Times New Roman"/>
              </a:rPr>
              <a:t> </a:t>
            </a:r>
            <a:r>
              <a:rPr sz="2650" spc="15" dirty="0">
                <a:latin typeface="Times New Roman"/>
                <a:cs typeface="Times New Roman"/>
              </a:rPr>
              <a:t>)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925824" y="2013769"/>
            <a:ext cx="641985" cy="539115"/>
          </a:xfrm>
          <a:custGeom>
            <a:avLst/>
            <a:gdLst/>
            <a:ahLst/>
            <a:cxnLst/>
            <a:rect l="l" t="t" r="r" b="b"/>
            <a:pathLst>
              <a:path w="641984" h="539114">
                <a:moveTo>
                  <a:pt x="0" y="0"/>
                </a:moveTo>
                <a:lnTo>
                  <a:pt x="58273" y="31696"/>
                </a:lnTo>
                <a:lnTo>
                  <a:pt x="113950" y="63304"/>
                </a:lnTo>
                <a:lnTo>
                  <a:pt x="167030" y="94823"/>
                </a:lnTo>
                <a:lnTo>
                  <a:pt x="217513" y="126254"/>
                </a:lnTo>
                <a:lnTo>
                  <a:pt x="265399" y="157595"/>
                </a:lnTo>
                <a:lnTo>
                  <a:pt x="310689" y="188847"/>
                </a:lnTo>
                <a:lnTo>
                  <a:pt x="353382" y="220010"/>
                </a:lnTo>
                <a:lnTo>
                  <a:pt x="393478" y="251085"/>
                </a:lnTo>
                <a:lnTo>
                  <a:pt x="430978" y="282070"/>
                </a:lnTo>
                <a:lnTo>
                  <a:pt x="465880" y="312967"/>
                </a:lnTo>
                <a:lnTo>
                  <a:pt x="498186" y="343775"/>
                </a:lnTo>
                <a:lnTo>
                  <a:pt x="527895" y="374494"/>
                </a:lnTo>
                <a:lnTo>
                  <a:pt x="555008" y="405123"/>
                </a:lnTo>
                <a:lnTo>
                  <a:pt x="579523" y="435664"/>
                </a:lnTo>
                <a:lnTo>
                  <a:pt x="620764" y="496480"/>
                </a:lnTo>
                <a:lnTo>
                  <a:pt x="637490" y="526754"/>
                </a:lnTo>
                <a:lnTo>
                  <a:pt x="641670" y="53877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505745" y="2520529"/>
            <a:ext cx="115570" cy="135255"/>
          </a:xfrm>
          <a:custGeom>
            <a:avLst/>
            <a:gdLst/>
            <a:ahLst/>
            <a:cxnLst/>
            <a:rect l="l" t="t" r="r" b="b"/>
            <a:pathLst>
              <a:path w="115570" h="135255">
                <a:moveTo>
                  <a:pt x="115157" y="0"/>
                </a:moveTo>
                <a:lnTo>
                  <a:pt x="0" y="40040"/>
                </a:lnTo>
                <a:lnTo>
                  <a:pt x="97618" y="135177"/>
                </a:lnTo>
                <a:lnTo>
                  <a:pt x="1151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50900" y="5443220"/>
            <a:ext cx="1832610" cy="97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46100">
              <a:lnSpc>
                <a:spcPts val="3800"/>
              </a:lnSpc>
            </a:pPr>
            <a:r>
              <a:rPr sz="3200" b="1" spc="-80" dirty="0">
                <a:latin typeface="Arial"/>
                <a:cs typeface="Arial"/>
              </a:rPr>
              <a:t>Toy  </a:t>
            </a:r>
            <a:r>
              <a:rPr sz="3200" b="1" dirty="0">
                <a:latin typeface="Arial"/>
                <a:cs typeface="Arial"/>
              </a:rPr>
              <a:t>Exam</a:t>
            </a:r>
            <a:r>
              <a:rPr sz="3200" b="1" spc="-5" dirty="0">
                <a:latin typeface="Arial"/>
                <a:cs typeface="Arial"/>
              </a:rPr>
              <a:t>pl</a:t>
            </a:r>
            <a:r>
              <a:rPr sz="3200" b="1" dirty="0">
                <a:latin typeface="Arial"/>
                <a:cs typeface="Arial"/>
              </a:rPr>
              <a:t>e:</a:t>
            </a:r>
            <a:endParaRPr sz="3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95519" y="1449106"/>
            <a:ext cx="2139950" cy="1016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975" i="1" spc="22" baseline="-25089" dirty="0">
                <a:latin typeface="Times New Roman"/>
                <a:cs typeface="Times New Roman"/>
              </a:rPr>
              <a:t>W </a:t>
            </a:r>
            <a:r>
              <a:rPr sz="2700" spc="30" dirty="0">
                <a:latin typeface="Times New Roman"/>
                <a:cs typeface="Times New Roman"/>
              </a:rPr>
              <a:t>(1)</a:t>
            </a:r>
            <a:r>
              <a:rPr sz="6975" spc="44" baseline="-25089" dirty="0">
                <a:latin typeface="Times New Roman"/>
                <a:cs typeface="Times New Roman"/>
              </a:rPr>
              <a:t>,</a:t>
            </a:r>
            <a:r>
              <a:rPr sz="6975" spc="195" baseline="-25089" dirty="0">
                <a:latin typeface="Times New Roman"/>
                <a:cs typeface="Times New Roman"/>
              </a:rPr>
              <a:t> </a:t>
            </a:r>
            <a:r>
              <a:rPr sz="6975" i="1" spc="52" baseline="-25089" dirty="0">
                <a:latin typeface="Times New Roman"/>
                <a:cs typeface="Times New Roman"/>
              </a:rPr>
              <a:t>b</a:t>
            </a:r>
            <a:r>
              <a:rPr sz="2700" spc="35" dirty="0">
                <a:latin typeface="Times New Roman"/>
                <a:cs typeface="Times New Roman"/>
              </a:rPr>
              <a:t>(1)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700801" y="2668404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85725" rIns="0" bIns="0" rtlCol="0">
            <a:spAutoFit/>
          </a:bodyPr>
          <a:lstStyle/>
          <a:p>
            <a:pPr marL="141605">
              <a:lnSpc>
                <a:spcPct val="100000"/>
              </a:lnSpc>
              <a:spcBef>
                <a:spcPts val="675"/>
              </a:spcBef>
            </a:pPr>
            <a:r>
              <a:rPr sz="5475" i="1" spc="44" baseline="-25114" dirty="0">
                <a:latin typeface="Times New Roman"/>
                <a:cs typeface="Times New Roman"/>
              </a:rPr>
              <a:t>W</a:t>
            </a:r>
            <a:r>
              <a:rPr sz="5475" i="1" spc="-419" baseline="-25114" dirty="0">
                <a:latin typeface="Times New Roman"/>
                <a:cs typeface="Times New Roman"/>
              </a:rPr>
              <a:t> </a:t>
            </a:r>
            <a:r>
              <a:rPr sz="2100" spc="40" dirty="0">
                <a:latin typeface="Times New Roman"/>
                <a:cs typeface="Times New Roman"/>
              </a:rPr>
              <a:t>(1)</a:t>
            </a:r>
            <a:r>
              <a:rPr sz="5475" i="1" spc="60" baseline="-25114" dirty="0">
                <a:latin typeface="Times New Roman"/>
                <a:cs typeface="Times New Roman"/>
              </a:rPr>
              <a:t>x</a:t>
            </a:r>
            <a:r>
              <a:rPr sz="5475" i="1" spc="-367" baseline="-25114" dirty="0">
                <a:latin typeface="Times New Roman"/>
                <a:cs typeface="Times New Roman"/>
              </a:rPr>
              <a:t> </a:t>
            </a:r>
            <a:r>
              <a:rPr sz="5475" spc="30" baseline="-25114" dirty="0">
                <a:latin typeface="Symbol"/>
                <a:cs typeface="Symbol"/>
              </a:rPr>
              <a:t></a:t>
            </a:r>
            <a:r>
              <a:rPr sz="5475" spc="-480" baseline="-25114" dirty="0">
                <a:latin typeface="Times New Roman"/>
                <a:cs typeface="Times New Roman"/>
              </a:rPr>
              <a:t> </a:t>
            </a:r>
            <a:r>
              <a:rPr sz="5475" i="1" spc="60" baseline="-25114" dirty="0">
                <a:latin typeface="Times New Roman"/>
                <a:cs typeface="Times New Roman"/>
              </a:rPr>
              <a:t>b</a:t>
            </a:r>
            <a:r>
              <a:rPr sz="2100" spc="40" dirty="0">
                <a:latin typeface="Times New Roman"/>
                <a:cs typeface="Times New Roman"/>
              </a:rPr>
              <a:t>(1)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800100"/>
            <a:ext cx="917257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latin typeface="Arial"/>
                <a:cs typeface="Arial"/>
              </a:rPr>
              <a:t>Symmetry </a:t>
            </a:r>
            <a:r>
              <a:rPr sz="3600" b="1" spc="-5" dirty="0">
                <a:latin typeface="Arial"/>
                <a:cs typeface="Arial"/>
              </a:rPr>
              <a:t>between forward and</a:t>
            </a:r>
            <a:r>
              <a:rPr sz="3600" b="1" spc="-4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backward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86022" y="4433313"/>
            <a:ext cx="775970" cy="775970"/>
          </a:xfrm>
          <a:custGeom>
            <a:avLst/>
            <a:gdLst/>
            <a:ahLst/>
            <a:cxnLst/>
            <a:rect l="l" t="t" r="r" b="b"/>
            <a:pathLst>
              <a:path w="775970" h="775970">
                <a:moveTo>
                  <a:pt x="410708" y="0"/>
                </a:moveTo>
                <a:lnTo>
                  <a:pt x="364847" y="0"/>
                </a:lnTo>
                <a:lnTo>
                  <a:pt x="319242" y="5385"/>
                </a:lnTo>
                <a:lnTo>
                  <a:pt x="274410" y="16157"/>
                </a:lnTo>
                <a:lnTo>
                  <a:pt x="230865" y="32314"/>
                </a:lnTo>
                <a:lnTo>
                  <a:pt x="189122" y="53858"/>
                </a:lnTo>
                <a:lnTo>
                  <a:pt x="149696" y="80787"/>
                </a:lnTo>
                <a:lnTo>
                  <a:pt x="113100" y="113101"/>
                </a:lnTo>
                <a:lnTo>
                  <a:pt x="80786" y="149696"/>
                </a:lnTo>
                <a:lnTo>
                  <a:pt x="53857" y="189123"/>
                </a:lnTo>
                <a:lnTo>
                  <a:pt x="32314" y="230866"/>
                </a:lnTo>
                <a:lnTo>
                  <a:pt x="16157" y="274411"/>
                </a:lnTo>
                <a:lnTo>
                  <a:pt x="5385" y="319243"/>
                </a:lnTo>
                <a:lnTo>
                  <a:pt x="0" y="364847"/>
                </a:lnTo>
                <a:lnTo>
                  <a:pt x="0" y="410709"/>
                </a:lnTo>
                <a:lnTo>
                  <a:pt x="5385" y="456313"/>
                </a:lnTo>
                <a:lnTo>
                  <a:pt x="16157" y="501145"/>
                </a:lnTo>
                <a:lnTo>
                  <a:pt x="32314" y="544690"/>
                </a:lnTo>
                <a:lnTo>
                  <a:pt x="53857" y="586433"/>
                </a:lnTo>
                <a:lnTo>
                  <a:pt x="80786" y="625859"/>
                </a:lnTo>
                <a:lnTo>
                  <a:pt x="113100" y="662454"/>
                </a:lnTo>
                <a:lnTo>
                  <a:pt x="149696" y="694769"/>
                </a:lnTo>
                <a:lnTo>
                  <a:pt x="189122" y="721698"/>
                </a:lnTo>
                <a:lnTo>
                  <a:pt x="230865" y="743241"/>
                </a:lnTo>
                <a:lnTo>
                  <a:pt x="274410" y="759398"/>
                </a:lnTo>
                <a:lnTo>
                  <a:pt x="319242" y="770170"/>
                </a:lnTo>
                <a:lnTo>
                  <a:pt x="364847" y="775556"/>
                </a:lnTo>
                <a:lnTo>
                  <a:pt x="410708" y="775556"/>
                </a:lnTo>
                <a:lnTo>
                  <a:pt x="456312" y="770170"/>
                </a:lnTo>
                <a:lnTo>
                  <a:pt x="501144" y="759398"/>
                </a:lnTo>
                <a:lnTo>
                  <a:pt x="544689" y="743241"/>
                </a:lnTo>
                <a:lnTo>
                  <a:pt x="586433" y="721698"/>
                </a:lnTo>
                <a:lnTo>
                  <a:pt x="625859" y="694769"/>
                </a:lnTo>
                <a:lnTo>
                  <a:pt x="662454" y="662454"/>
                </a:lnTo>
                <a:lnTo>
                  <a:pt x="694769" y="625859"/>
                </a:lnTo>
                <a:lnTo>
                  <a:pt x="721698" y="586433"/>
                </a:lnTo>
                <a:lnTo>
                  <a:pt x="743241" y="544690"/>
                </a:lnTo>
                <a:lnTo>
                  <a:pt x="759399" y="501145"/>
                </a:lnTo>
                <a:lnTo>
                  <a:pt x="770170" y="456313"/>
                </a:lnTo>
                <a:lnTo>
                  <a:pt x="775556" y="410709"/>
                </a:lnTo>
                <a:lnTo>
                  <a:pt x="775556" y="364847"/>
                </a:lnTo>
                <a:lnTo>
                  <a:pt x="770170" y="319243"/>
                </a:lnTo>
                <a:lnTo>
                  <a:pt x="759399" y="274411"/>
                </a:lnTo>
                <a:lnTo>
                  <a:pt x="743241" y="230866"/>
                </a:lnTo>
                <a:lnTo>
                  <a:pt x="721698" y="189123"/>
                </a:lnTo>
                <a:lnTo>
                  <a:pt x="694769" y="149696"/>
                </a:lnTo>
                <a:lnTo>
                  <a:pt x="662454" y="113101"/>
                </a:lnTo>
                <a:lnTo>
                  <a:pt x="625859" y="80787"/>
                </a:lnTo>
                <a:lnTo>
                  <a:pt x="586433" y="53858"/>
                </a:lnTo>
                <a:lnTo>
                  <a:pt x="544689" y="32314"/>
                </a:lnTo>
                <a:lnTo>
                  <a:pt x="501144" y="16157"/>
                </a:lnTo>
                <a:lnTo>
                  <a:pt x="456312" y="5385"/>
                </a:lnTo>
                <a:lnTo>
                  <a:pt x="410708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86022" y="4433313"/>
            <a:ext cx="775970" cy="775970"/>
          </a:xfrm>
          <a:custGeom>
            <a:avLst/>
            <a:gdLst/>
            <a:ahLst/>
            <a:cxnLst/>
            <a:rect l="l" t="t" r="r" b="b"/>
            <a:pathLst>
              <a:path w="775970" h="775970">
                <a:moveTo>
                  <a:pt x="662455" y="113101"/>
                </a:moveTo>
                <a:lnTo>
                  <a:pt x="694769" y="149696"/>
                </a:lnTo>
                <a:lnTo>
                  <a:pt x="721698" y="189123"/>
                </a:lnTo>
                <a:lnTo>
                  <a:pt x="743242" y="230866"/>
                </a:lnTo>
                <a:lnTo>
                  <a:pt x="759399" y="274411"/>
                </a:lnTo>
                <a:lnTo>
                  <a:pt x="770170" y="319243"/>
                </a:lnTo>
                <a:lnTo>
                  <a:pt x="775556" y="364847"/>
                </a:lnTo>
                <a:lnTo>
                  <a:pt x="775556" y="410709"/>
                </a:lnTo>
                <a:lnTo>
                  <a:pt x="770170" y="456313"/>
                </a:lnTo>
                <a:lnTo>
                  <a:pt x="759399" y="501145"/>
                </a:lnTo>
                <a:lnTo>
                  <a:pt x="743242" y="544690"/>
                </a:lnTo>
                <a:lnTo>
                  <a:pt x="721698" y="586433"/>
                </a:lnTo>
                <a:lnTo>
                  <a:pt x="694769" y="625860"/>
                </a:lnTo>
                <a:lnTo>
                  <a:pt x="662455" y="662455"/>
                </a:lnTo>
                <a:lnTo>
                  <a:pt x="625860" y="694769"/>
                </a:lnTo>
                <a:lnTo>
                  <a:pt x="586433" y="721698"/>
                </a:lnTo>
                <a:lnTo>
                  <a:pt x="544690" y="743241"/>
                </a:lnTo>
                <a:lnTo>
                  <a:pt x="501145" y="759399"/>
                </a:lnTo>
                <a:lnTo>
                  <a:pt x="456313" y="770170"/>
                </a:lnTo>
                <a:lnTo>
                  <a:pt x="410709" y="775556"/>
                </a:lnTo>
                <a:lnTo>
                  <a:pt x="364847" y="775556"/>
                </a:lnTo>
                <a:lnTo>
                  <a:pt x="319243" y="770170"/>
                </a:lnTo>
                <a:lnTo>
                  <a:pt x="274411" y="759399"/>
                </a:lnTo>
                <a:lnTo>
                  <a:pt x="230866" y="743241"/>
                </a:lnTo>
                <a:lnTo>
                  <a:pt x="189123" y="721698"/>
                </a:lnTo>
                <a:lnTo>
                  <a:pt x="149696" y="694769"/>
                </a:lnTo>
                <a:lnTo>
                  <a:pt x="113101" y="662455"/>
                </a:lnTo>
                <a:lnTo>
                  <a:pt x="80786" y="625860"/>
                </a:lnTo>
                <a:lnTo>
                  <a:pt x="53857" y="586433"/>
                </a:lnTo>
                <a:lnTo>
                  <a:pt x="32314" y="544690"/>
                </a:lnTo>
                <a:lnTo>
                  <a:pt x="16157" y="501145"/>
                </a:lnTo>
                <a:lnTo>
                  <a:pt x="5385" y="456313"/>
                </a:lnTo>
                <a:lnTo>
                  <a:pt x="0" y="410709"/>
                </a:lnTo>
                <a:lnTo>
                  <a:pt x="0" y="364847"/>
                </a:lnTo>
                <a:lnTo>
                  <a:pt x="5385" y="319243"/>
                </a:lnTo>
                <a:lnTo>
                  <a:pt x="16157" y="274411"/>
                </a:lnTo>
                <a:lnTo>
                  <a:pt x="32314" y="230866"/>
                </a:lnTo>
                <a:lnTo>
                  <a:pt x="53857" y="189123"/>
                </a:lnTo>
                <a:lnTo>
                  <a:pt x="80786" y="149696"/>
                </a:lnTo>
                <a:lnTo>
                  <a:pt x="113101" y="113101"/>
                </a:lnTo>
                <a:lnTo>
                  <a:pt x="149696" y="80786"/>
                </a:lnTo>
                <a:lnTo>
                  <a:pt x="189123" y="53857"/>
                </a:lnTo>
                <a:lnTo>
                  <a:pt x="230866" y="32314"/>
                </a:lnTo>
                <a:lnTo>
                  <a:pt x="274411" y="16157"/>
                </a:lnTo>
                <a:lnTo>
                  <a:pt x="319243" y="5385"/>
                </a:lnTo>
                <a:lnTo>
                  <a:pt x="364847" y="0"/>
                </a:lnTo>
                <a:lnTo>
                  <a:pt x="410709" y="0"/>
                </a:lnTo>
                <a:lnTo>
                  <a:pt x="456313" y="5385"/>
                </a:lnTo>
                <a:lnTo>
                  <a:pt x="501145" y="16157"/>
                </a:lnTo>
                <a:lnTo>
                  <a:pt x="544690" y="32314"/>
                </a:lnTo>
                <a:lnTo>
                  <a:pt x="586433" y="53857"/>
                </a:lnTo>
                <a:lnTo>
                  <a:pt x="625860" y="80786"/>
                </a:lnTo>
                <a:lnTo>
                  <a:pt x="662455" y="113101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65841" y="5710084"/>
            <a:ext cx="775970" cy="775970"/>
          </a:xfrm>
          <a:custGeom>
            <a:avLst/>
            <a:gdLst/>
            <a:ahLst/>
            <a:cxnLst/>
            <a:rect l="l" t="t" r="r" b="b"/>
            <a:pathLst>
              <a:path w="775970" h="775970">
                <a:moveTo>
                  <a:pt x="410709" y="0"/>
                </a:moveTo>
                <a:lnTo>
                  <a:pt x="364847" y="0"/>
                </a:lnTo>
                <a:lnTo>
                  <a:pt x="319243" y="5385"/>
                </a:lnTo>
                <a:lnTo>
                  <a:pt x="274411" y="16157"/>
                </a:lnTo>
                <a:lnTo>
                  <a:pt x="230866" y="32314"/>
                </a:lnTo>
                <a:lnTo>
                  <a:pt x="189123" y="53857"/>
                </a:lnTo>
                <a:lnTo>
                  <a:pt x="149696" y="80786"/>
                </a:lnTo>
                <a:lnTo>
                  <a:pt x="113101" y="113100"/>
                </a:lnTo>
                <a:lnTo>
                  <a:pt x="80787" y="149696"/>
                </a:lnTo>
                <a:lnTo>
                  <a:pt x="53858" y="189122"/>
                </a:lnTo>
                <a:lnTo>
                  <a:pt x="32314" y="230865"/>
                </a:lnTo>
                <a:lnTo>
                  <a:pt x="16157" y="274411"/>
                </a:lnTo>
                <a:lnTo>
                  <a:pt x="5385" y="319243"/>
                </a:lnTo>
                <a:lnTo>
                  <a:pt x="0" y="364847"/>
                </a:lnTo>
                <a:lnTo>
                  <a:pt x="0" y="410709"/>
                </a:lnTo>
                <a:lnTo>
                  <a:pt x="5385" y="456313"/>
                </a:lnTo>
                <a:lnTo>
                  <a:pt x="16157" y="501145"/>
                </a:lnTo>
                <a:lnTo>
                  <a:pt x="32314" y="544690"/>
                </a:lnTo>
                <a:lnTo>
                  <a:pt x="53858" y="586433"/>
                </a:lnTo>
                <a:lnTo>
                  <a:pt x="80787" y="625859"/>
                </a:lnTo>
                <a:lnTo>
                  <a:pt x="113101" y="662454"/>
                </a:lnTo>
                <a:lnTo>
                  <a:pt x="149696" y="694769"/>
                </a:lnTo>
                <a:lnTo>
                  <a:pt x="189123" y="721698"/>
                </a:lnTo>
                <a:lnTo>
                  <a:pt x="230866" y="743241"/>
                </a:lnTo>
                <a:lnTo>
                  <a:pt x="274411" y="759399"/>
                </a:lnTo>
                <a:lnTo>
                  <a:pt x="319243" y="770170"/>
                </a:lnTo>
                <a:lnTo>
                  <a:pt x="364847" y="775556"/>
                </a:lnTo>
                <a:lnTo>
                  <a:pt x="410709" y="775556"/>
                </a:lnTo>
                <a:lnTo>
                  <a:pt x="456313" y="770170"/>
                </a:lnTo>
                <a:lnTo>
                  <a:pt x="501145" y="759399"/>
                </a:lnTo>
                <a:lnTo>
                  <a:pt x="544690" y="743241"/>
                </a:lnTo>
                <a:lnTo>
                  <a:pt x="586434" y="721698"/>
                </a:lnTo>
                <a:lnTo>
                  <a:pt x="625860" y="694769"/>
                </a:lnTo>
                <a:lnTo>
                  <a:pt x="662455" y="662454"/>
                </a:lnTo>
                <a:lnTo>
                  <a:pt x="694770" y="625859"/>
                </a:lnTo>
                <a:lnTo>
                  <a:pt x="721699" y="586433"/>
                </a:lnTo>
                <a:lnTo>
                  <a:pt x="743242" y="544690"/>
                </a:lnTo>
                <a:lnTo>
                  <a:pt x="759399" y="501145"/>
                </a:lnTo>
                <a:lnTo>
                  <a:pt x="770170" y="456313"/>
                </a:lnTo>
                <a:lnTo>
                  <a:pt x="775556" y="410709"/>
                </a:lnTo>
                <a:lnTo>
                  <a:pt x="775556" y="364847"/>
                </a:lnTo>
                <a:lnTo>
                  <a:pt x="770170" y="319243"/>
                </a:lnTo>
                <a:lnTo>
                  <a:pt x="759399" y="274411"/>
                </a:lnTo>
                <a:lnTo>
                  <a:pt x="743242" y="230865"/>
                </a:lnTo>
                <a:lnTo>
                  <a:pt x="721699" y="189122"/>
                </a:lnTo>
                <a:lnTo>
                  <a:pt x="694770" y="149696"/>
                </a:lnTo>
                <a:lnTo>
                  <a:pt x="662455" y="113100"/>
                </a:lnTo>
                <a:lnTo>
                  <a:pt x="625860" y="80786"/>
                </a:lnTo>
                <a:lnTo>
                  <a:pt x="586434" y="53857"/>
                </a:lnTo>
                <a:lnTo>
                  <a:pt x="544690" y="32314"/>
                </a:lnTo>
                <a:lnTo>
                  <a:pt x="501145" y="16157"/>
                </a:lnTo>
                <a:lnTo>
                  <a:pt x="456313" y="5385"/>
                </a:lnTo>
                <a:lnTo>
                  <a:pt x="410709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65841" y="5710084"/>
            <a:ext cx="775970" cy="775970"/>
          </a:xfrm>
          <a:custGeom>
            <a:avLst/>
            <a:gdLst/>
            <a:ahLst/>
            <a:cxnLst/>
            <a:rect l="l" t="t" r="r" b="b"/>
            <a:pathLst>
              <a:path w="775970" h="775970">
                <a:moveTo>
                  <a:pt x="662455" y="113101"/>
                </a:moveTo>
                <a:lnTo>
                  <a:pt x="694769" y="149696"/>
                </a:lnTo>
                <a:lnTo>
                  <a:pt x="721698" y="189123"/>
                </a:lnTo>
                <a:lnTo>
                  <a:pt x="743242" y="230866"/>
                </a:lnTo>
                <a:lnTo>
                  <a:pt x="759399" y="274411"/>
                </a:lnTo>
                <a:lnTo>
                  <a:pt x="770170" y="319243"/>
                </a:lnTo>
                <a:lnTo>
                  <a:pt x="775556" y="364847"/>
                </a:lnTo>
                <a:lnTo>
                  <a:pt x="775556" y="410709"/>
                </a:lnTo>
                <a:lnTo>
                  <a:pt x="770170" y="456313"/>
                </a:lnTo>
                <a:lnTo>
                  <a:pt x="759399" y="501145"/>
                </a:lnTo>
                <a:lnTo>
                  <a:pt x="743242" y="544690"/>
                </a:lnTo>
                <a:lnTo>
                  <a:pt x="721698" y="586433"/>
                </a:lnTo>
                <a:lnTo>
                  <a:pt x="694769" y="625860"/>
                </a:lnTo>
                <a:lnTo>
                  <a:pt x="662455" y="662455"/>
                </a:lnTo>
                <a:lnTo>
                  <a:pt x="625860" y="694769"/>
                </a:lnTo>
                <a:lnTo>
                  <a:pt x="586433" y="721698"/>
                </a:lnTo>
                <a:lnTo>
                  <a:pt x="544690" y="743241"/>
                </a:lnTo>
                <a:lnTo>
                  <a:pt x="501145" y="759399"/>
                </a:lnTo>
                <a:lnTo>
                  <a:pt x="456313" y="770170"/>
                </a:lnTo>
                <a:lnTo>
                  <a:pt x="410709" y="775556"/>
                </a:lnTo>
                <a:lnTo>
                  <a:pt x="364847" y="775556"/>
                </a:lnTo>
                <a:lnTo>
                  <a:pt x="319243" y="770170"/>
                </a:lnTo>
                <a:lnTo>
                  <a:pt x="274411" y="759399"/>
                </a:lnTo>
                <a:lnTo>
                  <a:pt x="230866" y="743241"/>
                </a:lnTo>
                <a:lnTo>
                  <a:pt x="189123" y="721698"/>
                </a:lnTo>
                <a:lnTo>
                  <a:pt x="149696" y="694769"/>
                </a:lnTo>
                <a:lnTo>
                  <a:pt x="113101" y="662455"/>
                </a:lnTo>
                <a:lnTo>
                  <a:pt x="80786" y="625860"/>
                </a:lnTo>
                <a:lnTo>
                  <a:pt x="53857" y="586433"/>
                </a:lnTo>
                <a:lnTo>
                  <a:pt x="32314" y="544690"/>
                </a:lnTo>
                <a:lnTo>
                  <a:pt x="16157" y="501145"/>
                </a:lnTo>
                <a:lnTo>
                  <a:pt x="5385" y="456313"/>
                </a:lnTo>
                <a:lnTo>
                  <a:pt x="0" y="410709"/>
                </a:lnTo>
                <a:lnTo>
                  <a:pt x="0" y="364847"/>
                </a:lnTo>
                <a:lnTo>
                  <a:pt x="5385" y="319243"/>
                </a:lnTo>
                <a:lnTo>
                  <a:pt x="16157" y="274411"/>
                </a:lnTo>
                <a:lnTo>
                  <a:pt x="32314" y="230866"/>
                </a:lnTo>
                <a:lnTo>
                  <a:pt x="53857" y="189123"/>
                </a:lnTo>
                <a:lnTo>
                  <a:pt x="80786" y="149696"/>
                </a:lnTo>
                <a:lnTo>
                  <a:pt x="113101" y="113101"/>
                </a:lnTo>
                <a:lnTo>
                  <a:pt x="149696" y="80786"/>
                </a:lnTo>
                <a:lnTo>
                  <a:pt x="189123" y="53857"/>
                </a:lnTo>
                <a:lnTo>
                  <a:pt x="230866" y="32314"/>
                </a:lnTo>
                <a:lnTo>
                  <a:pt x="274411" y="16157"/>
                </a:lnTo>
                <a:lnTo>
                  <a:pt x="319243" y="5385"/>
                </a:lnTo>
                <a:lnTo>
                  <a:pt x="364847" y="0"/>
                </a:lnTo>
                <a:lnTo>
                  <a:pt x="410709" y="0"/>
                </a:lnTo>
                <a:lnTo>
                  <a:pt x="456313" y="5385"/>
                </a:lnTo>
                <a:lnTo>
                  <a:pt x="501145" y="16157"/>
                </a:lnTo>
                <a:lnTo>
                  <a:pt x="544690" y="32314"/>
                </a:lnTo>
                <a:lnTo>
                  <a:pt x="586433" y="53857"/>
                </a:lnTo>
                <a:lnTo>
                  <a:pt x="625860" y="80786"/>
                </a:lnTo>
                <a:lnTo>
                  <a:pt x="662455" y="113101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65841" y="3267959"/>
            <a:ext cx="775970" cy="775970"/>
          </a:xfrm>
          <a:custGeom>
            <a:avLst/>
            <a:gdLst/>
            <a:ahLst/>
            <a:cxnLst/>
            <a:rect l="l" t="t" r="r" b="b"/>
            <a:pathLst>
              <a:path w="775970" h="775970">
                <a:moveTo>
                  <a:pt x="410709" y="0"/>
                </a:moveTo>
                <a:lnTo>
                  <a:pt x="364847" y="0"/>
                </a:lnTo>
                <a:lnTo>
                  <a:pt x="319243" y="5385"/>
                </a:lnTo>
                <a:lnTo>
                  <a:pt x="274411" y="16157"/>
                </a:lnTo>
                <a:lnTo>
                  <a:pt x="230866" y="32314"/>
                </a:lnTo>
                <a:lnTo>
                  <a:pt x="189123" y="53857"/>
                </a:lnTo>
                <a:lnTo>
                  <a:pt x="149696" y="80786"/>
                </a:lnTo>
                <a:lnTo>
                  <a:pt x="113101" y="113100"/>
                </a:lnTo>
                <a:lnTo>
                  <a:pt x="80787" y="149696"/>
                </a:lnTo>
                <a:lnTo>
                  <a:pt x="53858" y="189122"/>
                </a:lnTo>
                <a:lnTo>
                  <a:pt x="32314" y="230865"/>
                </a:lnTo>
                <a:lnTo>
                  <a:pt x="16157" y="274411"/>
                </a:lnTo>
                <a:lnTo>
                  <a:pt x="5385" y="319243"/>
                </a:lnTo>
                <a:lnTo>
                  <a:pt x="0" y="364847"/>
                </a:lnTo>
                <a:lnTo>
                  <a:pt x="0" y="410709"/>
                </a:lnTo>
                <a:lnTo>
                  <a:pt x="5385" y="456313"/>
                </a:lnTo>
                <a:lnTo>
                  <a:pt x="16157" y="501145"/>
                </a:lnTo>
                <a:lnTo>
                  <a:pt x="32314" y="544690"/>
                </a:lnTo>
                <a:lnTo>
                  <a:pt x="53858" y="586433"/>
                </a:lnTo>
                <a:lnTo>
                  <a:pt x="80787" y="625859"/>
                </a:lnTo>
                <a:lnTo>
                  <a:pt x="113101" y="662454"/>
                </a:lnTo>
                <a:lnTo>
                  <a:pt x="149696" y="694769"/>
                </a:lnTo>
                <a:lnTo>
                  <a:pt x="189123" y="721698"/>
                </a:lnTo>
                <a:lnTo>
                  <a:pt x="230866" y="743241"/>
                </a:lnTo>
                <a:lnTo>
                  <a:pt x="274411" y="759399"/>
                </a:lnTo>
                <a:lnTo>
                  <a:pt x="319243" y="770170"/>
                </a:lnTo>
                <a:lnTo>
                  <a:pt x="364847" y="775556"/>
                </a:lnTo>
                <a:lnTo>
                  <a:pt x="410709" y="775556"/>
                </a:lnTo>
                <a:lnTo>
                  <a:pt x="456313" y="770170"/>
                </a:lnTo>
                <a:lnTo>
                  <a:pt x="501145" y="759399"/>
                </a:lnTo>
                <a:lnTo>
                  <a:pt x="544690" y="743241"/>
                </a:lnTo>
                <a:lnTo>
                  <a:pt x="586434" y="721698"/>
                </a:lnTo>
                <a:lnTo>
                  <a:pt x="625860" y="694769"/>
                </a:lnTo>
                <a:lnTo>
                  <a:pt x="662455" y="662454"/>
                </a:lnTo>
                <a:lnTo>
                  <a:pt x="694770" y="625859"/>
                </a:lnTo>
                <a:lnTo>
                  <a:pt x="721699" y="586433"/>
                </a:lnTo>
                <a:lnTo>
                  <a:pt x="743242" y="544690"/>
                </a:lnTo>
                <a:lnTo>
                  <a:pt x="759399" y="501145"/>
                </a:lnTo>
                <a:lnTo>
                  <a:pt x="770170" y="456313"/>
                </a:lnTo>
                <a:lnTo>
                  <a:pt x="775556" y="410709"/>
                </a:lnTo>
                <a:lnTo>
                  <a:pt x="775556" y="364847"/>
                </a:lnTo>
                <a:lnTo>
                  <a:pt x="770170" y="319243"/>
                </a:lnTo>
                <a:lnTo>
                  <a:pt x="759399" y="274411"/>
                </a:lnTo>
                <a:lnTo>
                  <a:pt x="743242" y="230865"/>
                </a:lnTo>
                <a:lnTo>
                  <a:pt x="721699" y="189122"/>
                </a:lnTo>
                <a:lnTo>
                  <a:pt x="694770" y="149696"/>
                </a:lnTo>
                <a:lnTo>
                  <a:pt x="662455" y="113100"/>
                </a:lnTo>
                <a:lnTo>
                  <a:pt x="625860" y="80786"/>
                </a:lnTo>
                <a:lnTo>
                  <a:pt x="586434" y="53857"/>
                </a:lnTo>
                <a:lnTo>
                  <a:pt x="544690" y="32314"/>
                </a:lnTo>
                <a:lnTo>
                  <a:pt x="501145" y="16157"/>
                </a:lnTo>
                <a:lnTo>
                  <a:pt x="456313" y="5385"/>
                </a:lnTo>
                <a:lnTo>
                  <a:pt x="410709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65841" y="3267959"/>
            <a:ext cx="775970" cy="775970"/>
          </a:xfrm>
          <a:custGeom>
            <a:avLst/>
            <a:gdLst/>
            <a:ahLst/>
            <a:cxnLst/>
            <a:rect l="l" t="t" r="r" b="b"/>
            <a:pathLst>
              <a:path w="775970" h="775970">
                <a:moveTo>
                  <a:pt x="662455" y="113101"/>
                </a:moveTo>
                <a:lnTo>
                  <a:pt x="694769" y="149696"/>
                </a:lnTo>
                <a:lnTo>
                  <a:pt x="721698" y="189123"/>
                </a:lnTo>
                <a:lnTo>
                  <a:pt x="743242" y="230866"/>
                </a:lnTo>
                <a:lnTo>
                  <a:pt x="759399" y="274411"/>
                </a:lnTo>
                <a:lnTo>
                  <a:pt x="770170" y="319243"/>
                </a:lnTo>
                <a:lnTo>
                  <a:pt x="775556" y="364847"/>
                </a:lnTo>
                <a:lnTo>
                  <a:pt x="775556" y="410709"/>
                </a:lnTo>
                <a:lnTo>
                  <a:pt x="770170" y="456313"/>
                </a:lnTo>
                <a:lnTo>
                  <a:pt x="759399" y="501145"/>
                </a:lnTo>
                <a:lnTo>
                  <a:pt x="743242" y="544690"/>
                </a:lnTo>
                <a:lnTo>
                  <a:pt x="721698" y="586433"/>
                </a:lnTo>
                <a:lnTo>
                  <a:pt x="694769" y="625860"/>
                </a:lnTo>
                <a:lnTo>
                  <a:pt x="662455" y="662455"/>
                </a:lnTo>
                <a:lnTo>
                  <a:pt x="625860" y="694769"/>
                </a:lnTo>
                <a:lnTo>
                  <a:pt x="586433" y="721698"/>
                </a:lnTo>
                <a:lnTo>
                  <a:pt x="544690" y="743241"/>
                </a:lnTo>
                <a:lnTo>
                  <a:pt x="501145" y="759399"/>
                </a:lnTo>
                <a:lnTo>
                  <a:pt x="456313" y="770170"/>
                </a:lnTo>
                <a:lnTo>
                  <a:pt x="410709" y="775556"/>
                </a:lnTo>
                <a:lnTo>
                  <a:pt x="364847" y="775556"/>
                </a:lnTo>
                <a:lnTo>
                  <a:pt x="319243" y="770170"/>
                </a:lnTo>
                <a:lnTo>
                  <a:pt x="274411" y="759399"/>
                </a:lnTo>
                <a:lnTo>
                  <a:pt x="230866" y="743241"/>
                </a:lnTo>
                <a:lnTo>
                  <a:pt x="189123" y="721698"/>
                </a:lnTo>
                <a:lnTo>
                  <a:pt x="149696" y="694769"/>
                </a:lnTo>
                <a:lnTo>
                  <a:pt x="113101" y="662455"/>
                </a:lnTo>
                <a:lnTo>
                  <a:pt x="80786" y="625860"/>
                </a:lnTo>
                <a:lnTo>
                  <a:pt x="53857" y="586433"/>
                </a:lnTo>
                <a:lnTo>
                  <a:pt x="32314" y="544690"/>
                </a:lnTo>
                <a:lnTo>
                  <a:pt x="16157" y="501145"/>
                </a:lnTo>
                <a:lnTo>
                  <a:pt x="5385" y="456313"/>
                </a:lnTo>
                <a:lnTo>
                  <a:pt x="0" y="410709"/>
                </a:lnTo>
                <a:lnTo>
                  <a:pt x="0" y="364847"/>
                </a:lnTo>
                <a:lnTo>
                  <a:pt x="5385" y="319243"/>
                </a:lnTo>
                <a:lnTo>
                  <a:pt x="16157" y="274411"/>
                </a:lnTo>
                <a:lnTo>
                  <a:pt x="32314" y="230866"/>
                </a:lnTo>
                <a:lnTo>
                  <a:pt x="53857" y="189123"/>
                </a:lnTo>
                <a:lnTo>
                  <a:pt x="80786" y="149696"/>
                </a:lnTo>
                <a:lnTo>
                  <a:pt x="113101" y="113101"/>
                </a:lnTo>
                <a:lnTo>
                  <a:pt x="149696" y="80786"/>
                </a:lnTo>
                <a:lnTo>
                  <a:pt x="189123" y="53857"/>
                </a:lnTo>
                <a:lnTo>
                  <a:pt x="230866" y="32314"/>
                </a:lnTo>
                <a:lnTo>
                  <a:pt x="274411" y="16157"/>
                </a:lnTo>
                <a:lnTo>
                  <a:pt x="319243" y="5385"/>
                </a:lnTo>
                <a:lnTo>
                  <a:pt x="364847" y="0"/>
                </a:lnTo>
                <a:lnTo>
                  <a:pt x="410709" y="0"/>
                </a:lnTo>
                <a:lnTo>
                  <a:pt x="456313" y="5385"/>
                </a:lnTo>
                <a:lnTo>
                  <a:pt x="501145" y="16157"/>
                </a:lnTo>
                <a:lnTo>
                  <a:pt x="544690" y="32314"/>
                </a:lnTo>
                <a:lnTo>
                  <a:pt x="586433" y="53857"/>
                </a:lnTo>
                <a:lnTo>
                  <a:pt x="625860" y="80786"/>
                </a:lnTo>
                <a:lnTo>
                  <a:pt x="662455" y="113101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01295" y="5235631"/>
            <a:ext cx="924560" cy="464820"/>
          </a:xfrm>
          <a:custGeom>
            <a:avLst/>
            <a:gdLst/>
            <a:ahLst/>
            <a:cxnLst/>
            <a:rect l="l" t="t" r="r" b="b"/>
            <a:pathLst>
              <a:path w="924560" h="464820">
                <a:moveTo>
                  <a:pt x="0" y="232145"/>
                </a:moveTo>
                <a:lnTo>
                  <a:pt x="924316" y="232145"/>
                </a:lnTo>
              </a:path>
            </a:pathLst>
          </a:custGeom>
          <a:ln w="4642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55029" y="5593191"/>
            <a:ext cx="238760" cy="191135"/>
          </a:xfrm>
          <a:custGeom>
            <a:avLst/>
            <a:gdLst/>
            <a:ahLst/>
            <a:cxnLst/>
            <a:rect l="l" t="t" r="r" b="b"/>
            <a:pathLst>
              <a:path w="238760" h="191135">
                <a:moveTo>
                  <a:pt x="95769" y="0"/>
                </a:moveTo>
                <a:lnTo>
                  <a:pt x="0" y="190658"/>
                </a:lnTo>
                <a:lnTo>
                  <a:pt x="238544" y="191098"/>
                </a:lnTo>
                <a:lnTo>
                  <a:pt x="957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27107" y="4064318"/>
            <a:ext cx="875665" cy="471170"/>
          </a:xfrm>
          <a:custGeom>
            <a:avLst/>
            <a:gdLst/>
            <a:ahLst/>
            <a:cxnLst/>
            <a:rect l="l" t="t" r="r" b="b"/>
            <a:pathLst>
              <a:path w="875664" h="471170">
                <a:moveTo>
                  <a:pt x="0" y="235321"/>
                </a:moveTo>
                <a:lnTo>
                  <a:pt x="875481" y="235321"/>
                </a:lnTo>
              </a:path>
            </a:pathLst>
          </a:custGeom>
          <a:ln w="4706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29704" y="3975319"/>
            <a:ext cx="238760" cy="195580"/>
          </a:xfrm>
          <a:custGeom>
            <a:avLst/>
            <a:gdLst/>
            <a:ahLst/>
            <a:cxnLst/>
            <a:rect l="l" t="t" r="r" b="b"/>
            <a:pathLst>
              <a:path w="238760" h="195579">
                <a:moveTo>
                  <a:pt x="238439" y="0"/>
                </a:moveTo>
                <a:lnTo>
                  <a:pt x="0" y="7062"/>
                </a:lnTo>
                <a:lnTo>
                  <a:pt x="101025" y="194989"/>
                </a:lnTo>
                <a:lnTo>
                  <a:pt x="2384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12068" y="4821092"/>
            <a:ext cx="970915" cy="0"/>
          </a:xfrm>
          <a:custGeom>
            <a:avLst/>
            <a:gdLst/>
            <a:ahLst/>
            <a:cxnLst/>
            <a:rect l="l" t="t" r="r" b="b"/>
            <a:pathLst>
              <a:path w="970914">
                <a:moveTo>
                  <a:pt x="0" y="0"/>
                </a:moveTo>
                <a:lnTo>
                  <a:pt x="945386" y="0"/>
                </a:lnTo>
                <a:lnTo>
                  <a:pt x="970786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57454" y="4714412"/>
            <a:ext cx="213360" cy="213360"/>
          </a:xfrm>
          <a:custGeom>
            <a:avLst/>
            <a:gdLst/>
            <a:ahLst/>
            <a:cxnLst/>
            <a:rect l="l" t="t" r="r" b="b"/>
            <a:pathLst>
              <a:path w="213360" h="213360">
                <a:moveTo>
                  <a:pt x="0" y="0"/>
                </a:moveTo>
                <a:lnTo>
                  <a:pt x="0" y="213360"/>
                </a:lnTo>
                <a:lnTo>
                  <a:pt x="213360" y="1066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25396" y="5026197"/>
            <a:ext cx="970915" cy="0"/>
          </a:xfrm>
          <a:custGeom>
            <a:avLst/>
            <a:gdLst/>
            <a:ahLst/>
            <a:cxnLst/>
            <a:rect l="l" t="t" r="r" b="b"/>
            <a:pathLst>
              <a:path w="970914">
                <a:moveTo>
                  <a:pt x="970786" y="0"/>
                </a:moveTo>
                <a:lnTo>
                  <a:pt x="25400" y="0"/>
                </a:lnTo>
                <a:lnTo>
                  <a:pt x="0" y="0"/>
                </a:lnTo>
              </a:path>
            </a:pathLst>
          </a:custGeom>
          <a:ln w="508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37435" y="4919517"/>
            <a:ext cx="213360" cy="213360"/>
          </a:xfrm>
          <a:custGeom>
            <a:avLst/>
            <a:gdLst/>
            <a:ahLst/>
            <a:cxnLst/>
            <a:rect l="l" t="t" r="r" b="b"/>
            <a:pathLst>
              <a:path w="213359" h="213360">
                <a:moveTo>
                  <a:pt x="213360" y="0"/>
                </a:moveTo>
                <a:lnTo>
                  <a:pt x="0" y="106679"/>
                </a:lnTo>
                <a:lnTo>
                  <a:pt x="213360" y="213359"/>
                </a:lnTo>
                <a:lnTo>
                  <a:pt x="213360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29079" y="5171780"/>
            <a:ext cx="746125" cy="354330"/>
          </a:xfrm>
          <a:custGeom>
            <a:avLst/>
            <a:gdLst/>
            <a:ahLst/>
            <a:cxnLst/>
            <a:rect l="l" t="t" r="r" b="b"/>
            <a:pathLst>
              <a:path w="746125" h="354329">
                <a:moveTo>
                  <a:pt x="0" y="176950"/>
                </a:moveTo>
                <a:lnTo>
                  <a:pt x="745588" y="176950"/>
                </a:lnTo>
              </a:path>
            </a:pathLst>
          </a:custGeom>
          <a:ln w="3539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59276" y="5086298"/>
            <a:ext cx="238760" cy="193040"/>
          </a:xfrm>
          <a:custGeom>
            <a:avLst/>
            <a:gdLst/>
            <a:ahLst/>
            <a:cxnLst/>
            <a:rect l="l" t="t" r="r" b="b"/>
            <a:pathLst>
              <a:path w="238760" h="193039">
                <a:moveTo>
                  <a:pt x="238494" y="0"/>
                </a:moveTo>
                <a:lnTo>
                  <a:pt x="0" y="4884"/>
                </a:lnTo>
                <a:lnTo>
                  <a:pt x="147003" y="192749"/>
                </a:lnTo>
                <a:lnTo>
                  <a:pt x="238494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26812" y="4210180"/>
            <a:ext cx="747395" cy="380365"/>
          </a:xfrm>
          <a:custGeom>
            <a:avLst/>
            <a:gdLst/>
            <a:ahLst/>
            <a:cxnLst/>
            <a:rect l="l" t="t" r="r" b="b"/>
            <a:pathLst>
              <a:path w="747395" h="380364">
                <a:moveTo>
                  <a:pt x="0" y="189950"/>
                </a:moveTo>
                <a:lnTo>
                  <a:pt x="746956" y="189950"/>
                </a:lnTo>
              </a:path>
            </a:pathLst>
          </a:custGeom>
          <a:ln w="379901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59276" y="4483478"/>
            <a:ext cx="238760" cy="192405"/>
          </a:xfrm>
          <a:custGeom>
            <a:avLst/>
            <a:gdLst/>
            <a:ahLst/>
            <a:cxnLst/>
            <a:rect l="l" t="t" r="r" b="b"/>
            <a:pathLst>
              <a:path w="238760" h="192404">
                <a:moveTo>
                  <a:pt x="141814" y="0"/>
                </a:moveTo>
                <a:lnTo>
                  <a:pt x="0" y="191811"/>
                </a:lnTo>
                <a:lnTo>
                  <a:pt x="238539" y="190177"/>
                </a:lnTo>
                <a:lnTo>
                  <a:pt x="141814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937000" y="4533900"/>
            <a:ext cx="29273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C82506"/>
                </a:solidFill>
                <a:latin typeface="Arial"/>
                <a:cs typeface="Arial"/>
              </a:rPr>
              <a:t>+</a:t>
            </a:r>
            <a:endParaRPr sz="36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754203" y="4430814"/>
            <a:ext cx="819785" cy="819785"/>
          </a:xfrm>
          <a:custGeom>
            <a:avLst/>
            <a:gdLst/>
            <a:ahLst/>
            <a:cxnLst/>
            <a:rect l="l" t="t" r="r" b="b"/>
            <a:pathLst>
              <a:path w="819784" h="819785">
                <a:moveTo>
                  <a:pt x="409693" y="0"/>
                </a:moveTo>
                <a:lnTo>
                  <a:pt x="364830" y="2448"/>
                </a:lnTo>
                <a:lnTo>
                  <a:pt x="320401" y="9795"/>
                </a:lnTo>
                <a:lnTo>
                  <a:pt x="276843" y="22040"/>
                </a:lnTo>
                <a:lnTo>
                  <a:pt x="234588" y="39182"/>
                </a:lnTo>
                <a:lnTo>
                  <a:pt x="194072" y="61222"/>
                </a:lnTo>
                <a:lnTo>
                  <a:pt x="155730" y="88160"/>
                </a:lnTo>
                <a:lnTo>
                  <a:pt x="119996" y="119996"/>
                </a:lnTo>
                <a:lnTo>
                  <a:pt x="88160" y="155730"/>
                </a:lnTo>
                <a:lnTo>
                  <a:pt x="61222" y="194072"/>
                </a:lnTo>
                <a:lnTo>
                  <a:pt x="39182" y="234588"/>
                </a:lnTo>
                <a:lnTo>
                  <a:pt x="22040" y="276843"/>
                </a:lnTo>
                <a:lnTo>
                  <a:pt x="9795" y="320401"/>
                </a:lnTo>
                <a:lnTo>
                  <a:pt x="2448" y="364830"/>
                </a:lnTo>
                <a:lnTo>
                  <a:pt x="0" y="409693"/>
                </a:lnTo>
                <a:lnTo>
                  <a:pt x="2448" y="454556"/>
                </a:lnTo>
                <a:lnTo>
                  <a:pt x="9795" y="498984"/>
                </a:lnTo>
                <a:lnTo>
                  <a:pt x="22040" y="542543"/>
                </a:lnTo>
                <a:lnTo>
                  <a:pt x="39182" y="584798"/>
                </a:lnTo>
                <a:lnTo>
                  <a:pt x="61222" y="625314"/>
                </a:lnTo>
                <a:lnTo>
                  <a:pt x="88160" y="663656"/>
                </a:lnTo>
                <a:lnTo>
                  <a:pt x="119996" y="699389"/>
                </a:lnTo>
                <a:lnTo>
                  <a:pt x="155730" y="731225"/>
                </a:lnTo>
                <a:lnTo>
                  <a:pt x="194072" y="758163"/>
                </a:lnTo>
                <a:lnTo>
                  <a:pt x="234588" y="780204"/>
                </a:lnTo>
                <a:lnTo>
                  <a:pt x="276843" y="797346"/>
                </a:lnTo>
                <a:lnTo>
                  <a:pt x="320401" y="809591"/>
                </a:lnTo>
                <a:lnTo>
                  <a:pt x="364830" y="816937"/>
                </a:lnTo>
                <a:lnTo>
                  <a:pt x="409693" y="819386"/>
                </a:lnTo>
                <a:lnTo>
                  <a:pt x="454556" y="816937"/>
                </a:lnTo>
                <a:lnTo>
                  <a:pt x="498984" y="809591"/>
                </a:lnTo>
                <a:lnTo>
                  <a:pt x="542543" y="797346"/>
                </a:lnTo>
                <a:lnTo>
                  <a:pt x="584798" y="780204"/>
                </a:lnTo>
                <a:lnTo>
                  <a:pt x="625314" y="758163"/>
                </a:lnTo>
                <a:lnTo>
                  <a:pt x="663656" y="731225"/>
                </a:lnTo>
                <a:lnTo>
                  <a:pt x="699389" y="699389"/>
                </a:lnTo>
                <a:lnTo>
                  <a:pt x="731225" y="663656"/>
                </a:lnTo>
                <a:lnTo>
                  <a:pt x="758163" y="625314"/>
                </a:lnTo>
                <a:lnTo>
                  <a:pt x="780204" y="584798"/>
                </a:lnTo>
                <a:lnTo>
                  <a:pt x="797346" y="542543"/>
                </a:lnTo>
                <a:lnTo>
                  <a:pt x="809591" y="498984"/>
                </a:lnTo>
                <a:lnTo>
                  <a:pt x="816937" y="454556"/>
                </a:lnTo>
                <a:lnTo>
                  <a:pt x="819386" y="409693"/>
                </a:lnTo>
                <a:lnTo>
                  <a:pt x="816937" y="364830"/>
                </a:lnTo>
                <a:lnTo>
                  <a:pt x="809591" y="320401"/>
                </a:lnTo>
                <a:lnTo>
                  <a:pt x="797346" y="276843"/>
                </a:lnTo>
                <a:lnTo>
                  <a:pt x="780204" y="234588"/>
                </a:lnTo>
                <a:lnTo>
                  <a:pt x="758163" y="194072"/>
                </a:lnTo>
                <a:lnTo>
                  <a:pt x="731225" y="155730"/>
                </a:lnTo>
                <a:lnTo>
                  <a:pt x="699389" y="119996"/>
                </a:lnTo>
                <a:lnTo>
                  <a:pt x="663656" y="88160"/>
                </a:lnTo>
                <a:lnTo>
                  <a:pt x="625314" y="61222"/>
                </a:lnTo>
                <a:lnTo>
                  <a:pt x="584798" y="39182"/>
                </a:lnTo>
                <a:lnTo>
                  <a:pt x="542543" y="22040"/>
                </a:lnTo>
                <a:lnTo>
                  <a:pt x="498984" y="9795"/>
                </a:lnTo>
                <a:lnTo>
                  <a:pt x="454556" y="2448"/>
                </a:lnTo>
                <a:lnTo>
                  <a:pt x="409693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754203" y="4430815"/>
            <a:ext cx="819785" cy="819785"/>
          </a:xfrm>
          <a:custGeom>
            <a:avLst/>
            <a:gdLst/>
            <a:ahLst/>
            <a:cxnLst/>
            <a:rect l="l" t="t" r="r" b="b"/>
            <a:pathLst>
              <a:path w="819784" h="819785">
                <a:moveTo>
                  <a:pt x="699390" y="119996"/>
                </a:moveTo>
                <a:lnTo>
                  <a:pt x="731225" y="155730"/>
                </a:lnTo>
                <a:lnTo>
                  <a:pt x="758163" y="194072"/>
                </a:lnTo>
                <a:lnTo>
                  <a:pt x="780203" y="234588"/>
                </a:lnTo>
                <a:lnTo>
                  <a:pt x="797346" y="276842"/>
                </a:lnTo>
                <a:lnTo>
                  <a:pt x="809590" y="320401"/>
                </a:lnTo>
                <a:lnTo>
                  <a:pt x="816937" y="364830"/>
                </a:lnTo>
                <a:lnTo>
                  <a:pt x="819386" y="409693"/>
                </a:lnTo>
                <a:lnTo>
                  <a:pt x="816937" y="454556"/>
                </a:lnTo>
                <a:lnTo>
                  <a:pt x="809590" y="498984"/>
                </a:lnTo>
                <a:lnTo>
                  <a:pt x="797346" y="542543"/>
                </a:lnTo>
                <a:lnTo>
                  <a:pt x="780203" y="584798"/>
                </a:lnTo>
                <a:lnTo>
                  <a:pt x="758163" y="625314"/>
                </a:lnTo>
                <a:lnTo>
                  <a:pt x="731225" y="663656"/>
                </a:lnTo>
                <a:lnTo>
                  <a:pt x="699390" y="699390"/>
                </a:lnTo>
                <a:lnTo>
                  <a:pt x="663656" y="731225"/>
                </a:lnTo>
                <a:lnTo>
                  <a:pt x="625314" y="758163"/>
                </a:lnTo>
                <a:lnTo>
                  <a:pt x="584798" y="780203"/>
                </a:lnTo>
                <a:lnTo>
                  <a:pt x="542543" y="797346"/>
                </a:lnTo>
                <a:lnTo>
                  <a:pt x="498984" y="809590"/>
                </a:lnTo>
                <a:lnTo>
                  <a:pt x="454556" y="816937"/>
                </a:lnTo>
                <a:lnTo>
                  <a:pt x="409693" y="819386"/>
                </a:lnTo>
                <a:lnTo>
                  <a:pt x="364830" y="816937"/>
                </a:lnTo>
                <a:lnTo>
                  <a:pt x="320401" y="809590"/>
                </a:lnTo>
                <a:lnTo>
                  <a:pt x="276842" y="797346"/>
                </a:lnTo>
                <a:lnTo>
                  <a:pt x="234588" y="780203"/>
                </a:lnTo>
                <a:lnTo>
                  <a:pt x="194072" y="758163"/>
                </a:lnTo>
                <a:lnTo>
                  <a:pt x="155730" y="731225"/>
                </a:lnTo>
                <a:lnTo>
                  <a:pt x="119996" y="699390"/>
                </a:lnTo>
                <a:lnTo>
                  <a:pt x="88160" y="663656"/>
                </a:lnTo>
                <a:lnTo>
                  <a:pt x="61222" y="625314"/>
                </a:lnTo>
                <a:lnTo>
                  <a:pt x="39182" y="584798"/>
                </a:lnTo>
                <a:lnTo>
                  <a:pt x="22040" y="542543"/>
                </a:lnTo>
                <a:lnTo>
                  <a:pt x="9795" y="498984"/>
                </a:lnTo>
                <a:lnTo>
                  <a:pt x="2448" y="454556"/>
                </a:lnTo>
                <a:lnTo>
                  <a:pt x="0" y="409693"/>
                </a:lnTo>
                <a:lnTo>
                  <a:pt x="2448" y="364830"/>
                </a:lnTo>
                <a:lnTo>
                  <a:pt x="9795" y="320401"/>
                </a:lnTo>
                <a:lnTo>
                  <a:pt x="22040" y="276842"/>
                </a:lnTo>
                <a:lnTo>
                  <a:pt x="39182" y="234588"/>
                </a:lnTo>
                <a:lnTo>
                  <a:pt x="61222" y="194072"/>
                </a:lnTo>
                <a:lnTo>
                  <a:pt x="88160" y="155730"/>
                </a:lnTo>
                <a:lnTo>
                  <a:pt x="119996" y="119996"/>
                </a:lnTo>
                <a:lnTo>
                  <a:pt x="155730" y="88160"/>
                </a:lnTo>
                <a:lnTo>
                  <a:pt x="194072" y="61222"/>
                </a:lnTo>
                <a:lnTo>
                  <a:pt x="234588" y="39182"/>
                </a:lnTo>
                <a:lnTo>
                  <a:pt x="276842" y="22040"/>
                </a:lnTo>
                <a:lnTo>
                  <a:pt x="320401" y="9795"/>
                </a:lnTo>
                <a:lnTo>
                  <a:pt x="364830" y="2448"/>
                </a:lnTo>
                <a:lnTo>
                  <a:pt x="409693" y="0"/>
                </a:lnTo>
                <a:lnTo>
                  <a:pt x="454556" y="2448"/>
                </a:lnTo>
                <a:lnTo>
                  <a:pt x="498984" y="9795"/>
                </a:lnTo>
                <a:lnTo>
                  <a:pt x="542543" y="22040"/>
                </a:lnTo>
                <a:lnTo>
                  <a:pt x="584798" y="39182"/>
                </a:lnTo>
                <a:lnTo>
                  <a:pt x="625314" y="61222"/>
                </a:lnTo>
                <a:lnTo>
                  <a:pt x="663656" y="88160"/>
                </a:lnTo>
                <a:lnTo>
                  <a:pt x="699390" y="119996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54169" y="5666926"/>
            <a:ext cx="819785" cy="819785"/>
          </a:xfrm>
          <a:custGeom>
            <a:avLst/>
            <a:gdLst/>
            <a:ahLst/>
            <a:cxnLst/>
            <a:rect l="l" t="t" r="r" b="b"/>
            <a:pathLst>
              <a:path w="819784" h="819785">
                <a:moveTo>
                  <a:pt x="409693" y="0"/>
                </a:moveTo>
                <a:lnTo>
                  <a:pt x="364830" y="2448"/>
                </a:lnTo>
                <a:lnTo>
                  <a:pt x="320401" y="9795"/>
                </a:lnTo>
                <a:lnTo>
                  <a:pt x="276842" y="22040"/>
                </a:lnTo>
                <a:lnTo>
                  <a:pt x="234587" y="39182"/>
                </a:lnTo>
                <a:lnTo>
                  <a:pt x="194072" y="61222"/>
                </a:lnTo>
                <a:lnTo>
                  <a:pt x="155729" y="88160"/>
                </a:lnTo>
                <a:lnTo>
                  <a:pt x="119995" y="119996"/>
                </a:lnTo>
                <a:lnTo>
                  <a:pt x="88160" y="155730"/>
                </a:lnTo>
                <a:lnTo>
                  <a:pt x="61222" y="194072"/>
                </a:lnTo>
                <a:lnTo>
                  <a:pt x="39182" y="234588"/>
                </a:lnTo>
                <a:lnTo>
                  <a:pt x="22040" y="276843"/>
                </a:lnTo>
                <a:lnTo>
                  <a:pt x="9795" y="320401"/>
                </a:lnTo>
                <a:lnTo>
                  <a:pt x="2448" y="364830"/>
                </a:lnTo>
                <a:lnTo>
                  <a:pt x="0" y="409693"/>
                </a:lnTo>
                <a:lnTo>
                  <a:pt x="2448" y="454556"/>
                </a:lnTo>
                <a:lnTo>
                  <a:pt x="9795" y="498984"/>
                </a:lnTo>
                <a:lnTo>
                  <a:pt x="22040" y="542543"/>
                </a:lnTo>
                <a:lnTo>
                  <a:pt x="39182" y="584798"/>
                </a:lnTo>
                <a:lnTo>
                  <a:pt x="61222" y="625314"/>
                </a:lnTo>
                <a:lnTo>
                  <a:pt x="88160" y="663656"/>
                </a:lnTo>
                <a:lnTo>
                  <a:pt x="119995" y="699389"/>
                </a:lnTo>
                <a:lnTo>
                  <a:pt x="155729" y="731225"/>
                </a:lnTo>
                <a:lnTo>
                  <a:pt x="194072" y="758163"/>
                </a:lnTo>
                <a:lnTo>
                  <a:pt x="234587" y="780204"/>
                </a:lnTo>
                <a:lnTo>
                  <a:pt x="276842" y="797346"/>
                </a:lnTo>
                <a:lnTo>
                  <a:pt x="320401" y="809591"/>
                </a:lnTo>
                <a:lnTo>
                  <a:pt x="364830" y="816937"/>
                </a:lnTo>
                <a:lnTo>
                  <a:pt x="409693" y="819386"/>
                </a:lnTo>
                <a:lnTo>
                  <a:pt x="454556" y="816937"/>
                </a:lnTo>
                <a:lnTo>
                  <a:pt x="498984" y="809591"/>
                </a:lnTo>
                <a:lnTo>
                  <a:pt x="542543" y="797346"/>
                </a:lnTo>
                <a:lnTo>
                  <a:pt x="584798" y="780204"/>
                </a:lnTo>
                <a:lnTo>
                  <a:pt x="625314" y="758163"/>
                </a:lnTo>
                <a:lnTo>
                  <a:pt x="663656" y="731225"/>
                </a:lnTo>
                <a:lnTo>
                  <a:pt x="699390" y="699389"/>
                </a:lnTo>
                <a:lnTo>
                  <a:pt x="731225" y="663656"/>
                </a:lnTo>
                <a:lnTo>
                  <a:pt x="758163" y="625314"/>
                </a:lnTo>
                <a:lnTo>
                  <a:pt x="780203" y="584798"/>
                </a:lnTo>
                <a:lnTo>
                  <a:pt x="797346" y="542543"/>
                </a:lnTo>
                <a:lnTo>
                  <a:pt x="809590" y="498984"/>
                </a:lnTo>
                <a:lnTo>
                  <a:pt x="816937" y="454556"/>
                </a:lnTo>
                <a:lnTo>
                  <a:pt x="819386" y="409693"/>
                </a:lnTo>
                <a:lnTo>
                  <a:pt x="816937" y="364830"/>
                </a:lnTo>
                <a:lnTo>
                  <a:pt x="809590" y="320401"/>
                </a:lnTo>
                <a:lnTo>
                  <a:pt x="797346" y="276843"/>
                </a:lnTo>
                <a:lnTo>
                  <a:pt x="780203" y="234588"/>
                </a:lnTo>
                <a:lnTo>
                  <a:pt x="758163" y="194072"/>
                </a:lnTo>
                <a:lnTo>
                  <a:pt x="731225" y="155730"/>
                </a:lnTo>
                <a:lnTo>
                  <a:pt x="699390" y="119996"/>
                </a:lnTo>
                <a:lnTo>
                  <a:pt x="663656" y="88160"/>
                </a:lnTo>
                <a:lnTo>
                  <a:pt x="625314" y="61222"/>
                </a:lnTo>
                <a:lnTo>
                  <a:pt x="584798" y="39182"/>
                </a:lnTo>
                <a:lnTo>
                  <a:pt x="542543" y="22040"/>
                </a:lnTo>
                <a:lnTo>
                  <a:pt x="498984" y="9795"/>
                </a:lnTo>
                <a:lnTo>
                  <a:pt x="454556" y="2448"/>
                </a:lnTo>
                <a:lnTo>
                  <a:pt x="409693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54169" y="5666928"/>
            <a:ext cx="819785" cy="819785"/>
          </a:xfrm>
          <a:custGeom>
            <a:avLst/>
            <a:gdLst/>
            <a:ahLst/>
            <a:cxnLst/>
            <a:rect l="l" t="t" r="r" b="b"/>
            <a:pathLst>
              <a:path w="819784" h="819785">
                <a:moveTo>
                  <a:pt x="699390" y="119996"/>
                </a:moveTo>
                <a:lnTo>
                  <a:pt x="731225" y="155730"/>
                </a:lnTo>
                <a:lnTo>
                  <a:pt x="758163" y="194072"/>
                </a:lnTo>
                <a:lnTo>
                  <a:pt x="780203" y="234588"/>
                </a:lnTo>
                <a:lnTo>
                  <a:pt x="797346" y="276842"/>
                </a:lnTo>
                <a:lnTo>
                  <a:pt x="809590" y="320401"/>
                </a:lnTo>
                <a:lnTo>
                  <a:pt x="816937" y="364830"/>
                </a:lnTo>
                <a:lnTo>
                  <a:pt x="819386" y="409693"/>
                </a:lnTo>
                <a:lnTo>
                  <a:pt x="816937" y="454556"/>
                </a:lnTo>
                <a:lnTo>
                  <a:pt x="809590" y="498984"/>
                </a:lnTo>
                <a:lnTo>
                  <a:pt x="797346" y="542543"/>
                </a:lnTo>
                <a:lnTo>
                  <a:pt x="780203" y="584798"/>
                </a:lnTo>
                <a:lnTo>
                  <a:pt x="758163" y="625314"/>
                </a:lnTo>
                <a:lnTo>
                  <a:pt x="731225" y="663656"/>
                </a:lnTo>
                <a:lnTo>
                  <a:pt x="699390" y="699390"/>
                </a:lnTo>
                <a:lnTo>
                  <a:pt x="663656" y="731225"/>
                </a:lnTo>
                <a:lnTo>
                  <a:pt x="625314" y="758163"/>
                </a:lnTo>
                <a:lnTo>
                  <a:pt x="584798" y="780203"/>
                </a:lnTo>
                <a:lnTo>
                  <a:pt x="542543" y="797346"/>
                </a:lnTo>
                <a:lnTo>
                  <a:pt x="498984" y="809590"/>
                </a:lnTo>
                <a:lnTo>
                  <a:pt x="454556" y="816937"/>
                </a:lnTo>
                <a:lnTo>
                  <a:pt x="409693" y="819386"/>
                </a:lnTo>
                <a:lnTo>
                  <a:pt x="364830" y="816937"/>
                </a:lnTo>
                <a:lnTo>
                  <a:pt x="320401" y="809590"/>
                </a:lnTo>
                <a:lnTo>
                  <a:pt x="276842" y="797346"/>
                </a:lnTo>
                <a:lnTo>
                  <a:pt x="234588" y="780203"/>
                </a:lnTo>
                <a:lnTo>
                  <a:pt x="194072" y="758163"/>
                </a:lnTo>
                <a:lnTo>
                  <a:pt x="155730" y="731225"/>
                </a:lnTo>
                <a:lnTo>
                  <a:pt x="119996" y="699390"/>
                </a:lnTo>
                <a:lnTo>
                  <a:pt x="88160" y="663656"/>
                </a:lnTo>
                <a:lnTo>
                  <a:pt x="61222" y="625314"/>
                </a:lnTo>
                <a:lnTo>
                  <a:pt x="39182" y="584798"/>
                </a:lnTo>
                <a:lnTo>
                  <a:pt x="22040" y="542543"/>
                </a:lnTo>
                <a:lnTo>
                  <a:pt x="9795" y="498984"/>
                </a:lnTo>
                <a:lnTo>
                  <a:pt x="2448" y="454556"/>
                </a:lnTo>
                <a:lnTo>
                  <a:pt x="0" y="409693"/>
                </a:lnTo>
                <a:lnTo>
                  <a:pt x="2448" y="364830"/>
                </a:lnTo>
                <a:lnTo>
                  <a:pt x="9795" y="320401"/>
                </a:lnTo>
                <a:lnTo>
                  <a:pt x="22040" y="276842"/>
                </a:lnTo>
                <a:lnTo>
                  <a:pt x="39182" y="234588"/>
                </a:lnTo>
                <a:lnTo>
                  <a:pt x="61222" y="194072"/>
                </a:lnTo>
                <a:lnTo>
                  <a:pt x="88160" y="155730"/>
                </a:lnTo>
                <a:lnTo>
                  <a:pt x="119996" y="119996"/>
                </a:lnTo>
                <a:lnTo>
                  <a:pt x="155730" y="88160"/>
                </a:lnTo>
                <a:lnTo>
                  <a:pt x="194072" y="61222"/>
                </a:lnTo>
                <a:lnTo>
                  <a:pt x="234588" y="39182"/>
                </a:lnTo>
                <a:lnTo>
                  <a:pt x="276842" y="22040"/>
                </a:lnTo>
                <a:lnTo>
                  <a:pt x="320401" y="9795"/>
                </a:lnTo>
                <a:lnTo>
                  <a:pt x="364830" y="2448"/>
                </a:lnTo>
                <a:lnTo>
                  <a:pt x="409693" y="0"/>
                </a:lnTo>
                <a:lnTo>
                  <a:pt x="454556" y="2448"/>
                </a:lnTo>
                <a:lnTo>
                  <a:pt x="498984" y="9795"/>
                </a:lnTo>
                <a:lnTo>
                  <a:pt x="542543" y="22040"/>
                </a:lnTo>
                <a:lnTo>
                  <a:pt x="584798" y="39182"/>
                </a:lnTo>
                <a:lnTo>
                  <a:pt x="625314" y="61222"/>
                </a:lnTo>
                <a:lnTo>
                  <a:pt x="663656" y="88160"/>
                </a:lnTo>
                <a:lnTo>
                  <a:pt x="699390" y="119996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54169" y="3267285"/>
            <a:ext cx="819785" cy="819785"/>
          </a:xfrm>
          <a:custGeom>
            <a:avLst/>
            <a:gdLst/>
            <a:ahLst/>
            <a:cxnLst/>
            <a:rect l="l" t="t" r="r" b="b"/>
            <a:pathLst>
              <a:path w="819784" h="819785">
                <a:moveTo>
                  <a:pt x="409693" y="0"/>
                </a:moveTo>
                <a:lnTo>
                  <a:pt x="364830" y="2448"/>
                </a:lnTo>
                <a:lnTo>
                  <a:pt x="320401" y="9795"/>
                </a:lnTo>
                <a:lnTo>
                  <a:pt x="276842" y="22040"/>
                </a:lnTo>
                <a:lnTo>
                  <a:pt x="234587" y="39182"/>
                </a:lnTo>
                <a:lnTo>
                  <a:pt x="194072" y="61222"/>
                </a:lnTo>
                <a:lnTo>
                  <a:pt x="155729" y="88160"/>
                </a:lnTo>
                <a:lnTo>
                  <a:pt x="119995" y="119995"/>
                </a:lnTo>
                <a:lnTo>
                  <a:pt x="88160" y="155729"/>
                </a:lnTo>
                <a:lnTo>
                  <a:pt x="61222" y="194072"/>
                </a:lnTo>
                <a:lnTo>
                  <a:pt x="39182" y="234587"/>
                </a:lnTo>
                <a:lnTo>
                  <a:pt x="22040" y="276842"/>
                </a:lnTo>
                <a:lnTo>
                  <a:pt x="9795" y="320401"/>
                </a:lnTo>
                <a:lnTo>
                  <a:pt x="2448" y="364830"/>
                </a:lnTo>
                <a:lnTo>
                  <a:pt x="0" y="409693"/>
                </a:lnTo>
                <a:lnTo>
                  <a:pt x="2448" y="454556"/>
                </a:lnTo>
                <a:lnTo>
                  <a:pt x="9795" y="498984"/>
                </a:lnTo>
                <a:lnTo>
                  <a:pt x="22040" y="542543"/>
                </a:lnTo>
                <a:lnTo>
                  <a:pt x="39182" y="584798"/>
                </a:lnTo>
                <a:lnTo>
                  <a:pt x="61222" y="625314"/>
                </a:lnTo>
                <a:lnTo>
                  <a:pt x="88160" y="663656"/>
                </a:lnTo>
                <a:lnTo>
                  <a:pt x="119995" y="699390"/>
                </a:lnTo>
                <a:lnTo>
                  <a:pt x="155729" y="731225"/>
                </a:lnTo>
                <a:lnTo>
                  <a:pt x="194072" y="758163"/>
                </a:lnTo>
                <a:lnTo>
                  <a:pt x="234587" y="780203"/>
                </a:lnTo>
                <a:lnTo>
                  <a:pt x="276842" y="797346"/>
                </a:lnTo>
                <a:lnTo>
                  <a:pt x="320401" y="809590"/>
                </a:lnTo>
                <a:lnTo>
                  <a:pt x="364830" y="816937"/>
                </a:lnTo>
                <a:lnTo>
                  <a:pt x="409693" y="819386"/>
                </a:lnTo>
                <a:lnTo>
                  <a:pt x="454556" y="816937"/>
                </a:lnTo>
                <a:lnTo>
                  <a:pt x="498984" y="809590"/>
                </a:lnTo>
                <a:lnTo>
                  <a:pt x="542543" y="797346"/>
                </a:lnTo>
                <a:lnTo>
                  <a:pt x="584798" y="780203"/>
                </a:lnTo>
                <a:lnTo>
                  <a:pt x="625314" y="758163"/>
                </a:lnTo>
                <a:lnTo>
                  <a:pt x="663656" y="731225"/>
                </a:lnTo>
                <a:lnTo>
                  <a:pt x="699390" y="699390"/>
                </a:lnTo>
                <a:lnTo>
                  <a:pt x="731225" y="663656"/>
                </a:lnTo>
                <a:lnTo>
                  <a:pt x="758163" y="625314"/>
                </a:lnTo>
                <a:lnTo>
                  <a:pt x="780203" y="584798"/>
                </a:lnTo>
                <a:lnTo>
                  <a:pt x="797346" y="542543"/>
                </a:lnTo>
                <a:lnTo>
                  <a:pt x="809590" y="498984"/>
                </a:lnTo>
                <a:lnTo>
                  <a:pt x="816937" y="454556"/>
                </a:lnTo>
                <a:lnTo>
                  <a:pt x="819386" y="409693"/>
                </a:lnTo>
                <a:lnTo>
                  <a:pt x="816937" y="364830"/>
                </a:lnTo>
                <a:lnTo>
                  <a:pt x="809590" y="320401"/>
                </a:lnTo>
                <a:lnTo>
                  <a:pt x="797346" y="276842"/>
                </a:lnTo>
                <a:lnTo>
                  <a:pt x="780203" y="234587"/>
                </a:lnTo>
                <a:lnTo>
                  <a:pt x="758163" y="194072"/>
                </a:lnTo>
                <a:lnTo>
                  <a:pt x="731225" y="155729"/>
                </a:lnTo>
                <a:lnTo>
                  <a:pt x="699390" y="119995"/>
                </a:lnTo>
                <a:lnTo>
                  <a:pt x="663656" y="88160"/>
                </a:lnTo>
                <a:lnTo>
                  <a:pt x="625314" y="61222"/>
                </a:lnTo>
                <a:lnTo>
                  <a:pt x="584798" y="39182"/>
                </a:lnTo>
                <a:lnTo>
                  <a:pt x="542543" y="22040"/>
                </a:lnTo>
                <a:lnTo>
                  <a:pt x="498984" y="9795"/>
                </a:lnTo>
                <a:lnTo>
                  <a:pt x="454556" y="2448"/>
                </a:lnTo>
                <a:lnTo>
                  <a:pt x="409693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54169" y="3267285"/>
            <a:ext cx="819785" cy="819785"/>
          </a:xfrm>
          <a:custGeom>
            <a:avLst/>
            <a:gdLst/>
            <a:ahLst/>
            <a:cxnLst/>
            <a:rect l="l" t="t" r="r" b="b"/>
            <a:pathLst>
              <a:path w="819784" h="819785">
                <a:moveTo>
                  <a:pt x="699390" y="119996"/>
                </a:moveTo>
                <a:lnTo>
                  <a:pt x="731225" y="155730"/>
                </a:lnTo>
                <a:lnTo>
                  <a:pt x="758163" y="194072"/>
                </a:lnTo>
                <a:lnTo>
                  <a:pt x="780203" y="234588"/>
                </a:lnTo>
                <a:lnTo>
                  <a:pt x="797346" y="276842"/>
                </a:lnTo>
                <a:lnTo>
                  <a:pt x="809590" y="320401"/>
                </a:lnTo>
                <a:lnTo>
                  <a:pt x="816937" y="364830"/>
                </a:lnTo>
                <a:lnTo>
                  <a:pt x="819386" y="409693"/>
                </a:lnTo>
                <a:lnTo>
                  <a:pt x="816937" y="454556"/>
                </a:lnTo>
                <a:lnTo>
                  <a:pt x="809590" y="498984"/>
                </a:lnTo>
                <a:lnTo>
                  <a:pt x="797346" y="542543"/>
                </a:lnTo>
                <a:lnTo>
                  <a:pt x="780203" y="584798"/>
                </a:lnTo>
                <a:lnTo>
                  <a:pt x="758163" y="625314"/>
                </a:lnTo>
                <a:lnTo>
                  <a:pt x="731225" y="663656"/>
                </a:lnTo>
                <a:lnTo>
                  <a:pt x="699390" y="699390"/>
                </a:lnTo>
                <a:lnTo>
                  <a:pt x="663656" y="731225"/>
                </a:lnTo>
                <a:lnTo>
                  <a:pt x="625314" y="758163"/>
                </a:lnTo>
                <a:lnTo>
                  <a:pt x="584798" y="780203"/>
                </a:lnTo>
                <a:lnTo>
                  <a:pt x="542543" y="797346"/>
                </a:lnTo>
                <a:lnTo>
                  <a:pt x="498984" y="809590"/>
                </a:lnTo>
                <a:lnTo>
                  <a:pt x="454556" y="816937"/>
                </a:lnTo>
                <a:lnTo>
                  <a:pt x="409693" y="819386"/>
                </a:lnTo>
                <a:lnTo>
                  <a:pt x="364830" y="816937"/>
                </a:lnTo>
                <a:lnTo>
                  <a:pt x="320401" y="809590"/>
                </a:lnTo>
                <a:lnTo>
                  <a:pt x="276842" y="797346"/>
                </a:lnTo>
                <a:lnTo>
                  <a:pt x="234588" y="780203"/>
                </a:lnTo>
                <a:lnTo>
                  <a:pt x="194072" y="758163"/>
                </a:lnTo>
                <a:lnTo>
                  <a:pt x="155730" y="731225"/>
                </a:lnTo>
                <a:lnTo>
                  <a:pt x="119996" y="699390"/>
                </a:lnTo>
                <a:lnTo>
                  <a:pt x="88160" y="663656"/>
                </a:lnTo>
                <a:lnTo>
                  <a:pt x="61222" y="625314"/>
                </a:lnTo>
                <a:lnTo>
                  <a:pt x="39182" y="584798"/>
                </a:lnTo>
                <a:lnTo>
                  <a:pt x="22040" y="542543"/>
                </a:lnTo>
                <a:lnTo>
                  <a:pt x="9795" y="498984"/>
                </a:lnTo>
                <a:lnTo>
                  <a:pt x="2448" y="454556"/>
                </a:lnTo>
                <a:lnTo>
                  <a:pt x="0" y="409693"/>
                </a:lnTo>
                <a:lnTo>
                  <a:pt x="2448" y="364830"/>
                </a:lnTo>
                <a:lnTo>
                  <a:pt x="9795" y="320401"/>
                </a:lnTo>
                <a:lnTo>
                  <a:pt x="22040" y="276842"/>
                </a:lnTo>
                <a:lnTo>
                  <a:pt x="39182" y="234588"/>
                </a:lnTo>
                <a:lnTo>
                  <a:pt x="61222" y="194072"/>
                </a:lnTo>
                <a:lnTo>
                  <a:pt x="88160" y="155730"/>
                </a:lnTo>
                <a:lnTo>
                  <a:pt x="119996" y="119996"/>
                </a:lnTo>
                <a:lnTo>
                  <a:pt x="155730" y="88160"/>
                </a:lnTo>
                <a:lnTo>
                  <a:pt x="194072" y="61222"/>
                </a:lnTo>
                <a:lnTo>
                  <a:pt x="234588" y="39182"/>
                </a:lnTo>
                <a:lnTo>
                  <a:pt x="276842" y="22040"/>
                </a:lnTo>
                <a:lnTo>
                  <a:pt x="320401" y="9795"/>
                </a:lnTo>
                <a:lnTo>
                  <a:pt x="364830" y="2448"/>
                </a:lnTo>
                <a:lnTo>
                  <a:pt x="409693" y="0"/>
                </a:lnTo>
                <a:lnTo>
                  <a:pt x="454556" y="2448"/>
                </a:lnTo>
                <a:lnTo>
                  <a:pt x="498984" y="9795"/>
                </a:lnTo>
                <a:lnTo>
                  <a:pt x="542543" y="22040"/>
                </a:lnTo>
                <a:lnTo>
                  <a:pt x="584798" y="39182"/>
                </a:lnTo>
                <a:lnTo>
                  <a:pt x="625314" y="61222"/>
                </a:lnTo>
                <a:lnTo>
                  <a:pt x="663656" y="88160"/>
                </a:lnTo>
                <a:lnTo>
                  <a:pt x="699390" y="119996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541555" y="4054099"/>
            <a:ext cx="984250" cy="494665"/>
          </a:xfrm>
          <a:custGeom>
            <a:avLst/>
            <a:gdLst/>
            <a:ahLst/>
            <a:cxnLst/>
            <a:rect l="l" t="t" r="r" b="b"/>
            <a:pathLst>
              <a:path w="984250" h="494664">
                <a:moveTo>
                  <a:pt x="0" y="247146"/>
                </a:moveTo>
                <a:lnTo>
                  <a:pt x="984044" y="247146"/>
                </a:lnTo>
              </a:path>
            </a:pathLst>
          </a:custGeom>
          <a:ln w="494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455018" y="4441661"/>
            <a:ext cx="238760" cy="191135"/>
          </a:xfrm>
          <a:custGeom>
            <a:avLst/>
            <a:gdLst/>
            <a:ahLst/>
            <a:cxnLst/>
            <a:rect l="l" t="t" r="r" b="b"/>
            <a:pathLst>
              <a:path w="238759" h="191135">
                <a:moveTo>
                  <a:pt x="95769" y="0"/>
                </a:moveTo>
                <a:lnTo>
                  <a:pt x="0" y="190658"/>
                </a:lnTo>
                <a:lnTo>
                  <a:pt x="238542" y="191098"/>
                </a:lnTo>
                <a:lnTo>
                  <a:pt x="957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675603" y="5249808"/>
            <a:ext cx="833755" cy="490855"/>
          </a:xfrm>
          <a:custGeom>
            <a:avLst/>
            <a:gdLst/>
            <a:ahLst/>
            <a:cxnLst/>
            <a:rect l="l" t="t" r="r" b="b"/>
            <a:pathLst>
              <a:path w="833754" h="490854">
                <a:moveTo>
                  <a:pt x="0" y="245345"/>
                </a:moveTo>
                <a:lnTo>
                  <a:pt x="833449" y="245345"/>
                </a:lnTo>
              </a:path>
            </a:pathLst>
          </a:custGeom>
          <a:ln w="4906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433042" y="5154447"/>
            <a:ext cx="238125" cy="200660"/>
          </a:xfrm>
          <a:custGeom>
            <a:avLst/>
            <a:gdLst/>
            <a:ahLst/>
            <a:cxnLst/>
            <a:rect l="l" t="t" r="r" b="b"/>
            <a:pathLst>
              <a:path w="238125" h="200660">
                <a:moveTo>
                  <a:pt x="237985" y="0"/>
                </a:moveTo>
                <a:lnTo>
                  <a:pt x="0" y="16316"/>
                </a:lnTo>
                <a:lnTo>
                  <a:pt x="108247" y="200177"/>
                </a:lnTo>
                <a:lnTo>
                  <a:pt x="2379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778695" y="4779085"/>
            <a:ext cx="1034415" cy="0"/>
          </a:xfrm>
          <a:custGeom>
            <a:avLst/>
            <a:gdLst/>
            <a:ahLst/>
            <a:cxnLst/>
            <a:rect l="l" t="t" r="r" b="b"/>
            <a:pathLst>
              <a:path w="1034415">
                <a:moveTo>
                  <a:pt x="0" y="0"/>
                </a:moveTo>
                <a:lnTo>
                  <a:pt x="1008750" y="0"/>
                </a:lnTo>
                <a:lnTo>
                  <a:pt x="103415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787446" y="4672405"/>
            <a:ext cx="213360" cy="213360"/>
          </a:xfrm>
          <a:custGeom>
            <a:avLst/>
            <a:gdLst/>
            <a:ahLst/>
            <a:cxnLst/>
            <a:rect l="l" t="t" r="r" b="b"/>
            <a:pathLst>
              <a:path w="213359" h="213360">
                <a:moveTo>
                  <a:pt x="0" y="0"/>
                </a:moveTo>
                <a:lnTo>
                  <a:pt x="0" y="213360"/>
                </a:lnTo>
                <a:lnTo>
                  <a:pt x="213359" y="1066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966656" y="4970275"/>
            <a:ext cx="1034415" cy="0"/>
          </a:xfrm>
          <a:custGeom>
            <a:avLst/>
            <a:gdLst/>
            <a:ahLst/>
            <a:cxnLst/>
            <a:rect l="l" t="t" r="r" b="b"/>
            <a:pathLst>
              <a:path w="1034415">
                <a:moveTo>
                  <a:pt x="1034150" y="0"/>
                </a:moveTo>
                <a:lnTo>
                  <a:pt x="25400" y="0"/>
                </a:lnTo>
                <a:lnTo>
                  <a:pt x="0" y="0"/>
                </a:lnTo>
              </a:path>
            </a:pathLst>
          </a:custGeom>
          <a:ln w="508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778695" y="4863595"/>
            <a:ext cx="213360" cy="213360"/>
          </a:xfrm>
          <a:custGeom>
            <a:avLst/>
            <a:gdLst/>
            <a:ahLst/>
            <a:cxnLst/>
            <a:rect l="l" t="t" r="r" b="b"/>
            <a:pathLst>
              <a:path w="213359" h="213360">
                <a:moveTo>
                  <a:pt x="213360" y="0"/>
                </a:moveTo>
                <a:lnTo>
                  <a:pt x="0" y="106679"/>
                </a:lnTo>
                <a:lnTo>
                  <a:pt x="213360" y="213359"/>
                </a:lnTo>
                <a:lnTo>
                  <a:pt x="213360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896564" y="5437284"/>
            <a:ext cx="806450" cy="428625"/>
          </a:xfrm>
          <a:custGeom>
            <a:avLst/>
            <a:gdLst/>
            <a:ahLst/>
            <a:cxnLst/>
            <a:rect l="l" t="t" r="r" b="b"/>
            <a:pathLst>
              <a:path w="806450" h="428625">
                <a:moveTo>
                  <a:pt x="0" y="214102"/>
                </a:moveTo>
                <a:lnTo>
                  <a:pt x="806095" y="214102"/>
                </a:lnTo>
              </a:path>
            </a:pathLst>
          </a:custGeom>
          <a:ln w="428205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730571" y="5759361"/>
            <a:ext cx="238760" cy="194310"/>
          </a:xfrm>
          <a:custGeom>
            <a:avLst/>
            <a:gdLst/>
            <a:ahLst/>
            <a:cxnLst/>
            <a:rect l="l" t="t" r="r" b="b"/>
            <a:pathLst>
              <a:path w="238759" h="194310">
                <a:moveTo>
                  <a:pt x="138377" y="0"/>
                </a:moveTo>
                <a:lnTo>
                  <a:pt x="0" y="194306"/>
                </a:lnTo>
                <a:lnTo>
                  <a:pt x="238470" y="188424"/>
                </a:lnTo>
                <a:lnTo>
                  <a:pt x="138377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817342" y="3919423"/>
            <a:ext cx="853440" cy="463550"/>
          </a:xfrm>
          <a:custGeom>
            <a:avLst/>
            <a:gdLst/>
            <a:ahLst/>
            <a:cxnLst/>
            <a:rect l="l" t="t" r="r" b="b"/>
            <a:pathLst>
              <a:path w="853440" h="463550">
                <a:moveTo>
                  <a:pt x="0" y="231505"/>
                </a:moveTo>
                <a:lnTo>
                  <a:pt x="852975" y="231505"/>
                </a:lnTo>
              </a:path>
            </a:pathLst>
          </a:custGeom>
          <a:ln w="463011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652150" y="3829753"/>
            <a:ext cx="238760" cy="195580"/>
          </a:xfrm>
          <a:custGeom>
            <a:avLst/>
            <a:gdLst/>
            <a:ahLst/>
            <a:cxnLst/>
            <a:rect l="l" t="t" r="r" b="b"/>
            <a:pathLst>
              <a:path w="238759" h="195579">
                <a:moveTo>
                  <a:pt x="0" y="0"/>
                </a:moveTo>
                <a:lnTo>
                  <a:pt x="136621" y="195544"/>
                </a:lnTo>
                <a:lnTo>
                  <a:pt x="238409" y="8030"/>
                </a:lnTo>
                <a:lnTo>
                  <a:pt x="0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0020300" y="4559300"/>
            <a:ext cx="29273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latin typeface="Arial"/>
                <a:cs typeface="Arial"/>
              </a:rPr>
              <a:t>+</a:t>
            </a:r>
            <a:endParaRPr sz="36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569122" y="2125133"/>
            <a:ext cx="0" cy="6910705"/>
          </a:xfrm>
          <a:custGeom>
            <a:avLst/>
            <a:gdLst/>
            <a:ahLst/>
            <a:cxnLst/>
            <a:rect l="l" t="t" r="r" b="b"/>
            <a:pathLst>
              <a:path h="6910705">
                <a:moveTo>
                  <a:pt x="0" y="6910494"/>
                </a:moveTo>
                <a:lnTo>
                  <a:pt x="0" y="0"/>
                </a:lnTo>
              </a:path>
            </a:pathLst>
          </a:custGeom>
          <a:ln w="1016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714500" y="7157719"/>
            <a:ext cx="3142615" cy="1101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300"/>
              </a:lnSpc>
            </a:pPr>
            <a:r>
              <a:rPr sz="3600" spc="-10" dirty="0">
                <a:latin typeface="Arial"/>
                <a:cs typeface="Arial"/>
              </a:rPr>
              <a:t>Forward: </a:t>
            </a:r>
            <a:r>
              <a:rPr sz="3600" spc="95" dirty="0">
                <a:latin typeface="Arial"/>
                <a:cs typeface="Arial"/>
              </a:rPr>
              <a:t>copy  </a:t>
            </a:r>
            <a:r>
              <a:rPr sz="3600" spc="35" dirty="0">
                <a:solidFill>
                  <a:srgbClr val="C82506"/>
                </a:solidFill>
                <a:latin typeface="Arial"/>
                <a:cs typeface="Arial"/>
              </a:rPr>
              <a:t>Backward:</a:t>
            </a:r>
            <a:r>
              <a:rPr sz="3600" spc="-80" dirty="0">
                <a:solidFill>
                  <a:srgbClr val="C82506"/>
                </a:solidFill>
                <a:latin typeface="Arial"/>
                <a:cs typeface="Arial"/>
              </a:rPr>
              <a:t> </a:t>
            </a:r>
            <a:r>
              <a:rPr sz="3600" spc="130" dirty="0">
                <a:solidFill>
                  <a:srgbClr val="C82506"/>
                </a:solidFill>
                <a:latin typeface="Arial"/>
                <a:cs typeface="Arial"/>
              </a:rPr>
              <a:t>add</a:t>
            </a:r>
            <a:endParaRPr sz="36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102600" y="7157719"/>
            <a:ext cx="3345815" cy="1101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300"/>
              </a:lnSpc>
            </a:pPr>
            <a:r>
              <a:rPr sz="3600" spc="-10" dirty="0">
                <a:latin typeface="Arial"/>
                <a:cs typeface="Arial"/>
              </a:rPr>
              <a:t>Forward: </a:t>
            </a:r>
            <a:r>
              <a:rPr sz="3600" spc="130" dirty="0">
                <a:latin typeface="Arial"/>
                <a:cs typeface="Arial"/>
              </a:rPr>
              <a:t>add  </a:t>
            </a:r>
            <a:r>
              <a:rPr sz="3600" spc="35" dirty="0">
                <a:solidFill>
                  <a:srgbClr val="C82506"/>
                </a:solidFill>
                <a:latin typeface="Arial"/>
                <a:cs typeface="Arial"/>
              </a:rPr>
              <a:t>Backward:</a:t>
            </a:r>
            <a:r>
              <a:rPr sz="3600" spc="-65" dirty="0">
                <a:solidFill>
                  <a:srgbClr val="C82506"/>
                </a:solidFill>
                <a:latin typeface="Arial"/>
                <a:cs typeface="Arial"/>
              </a:rPr>
              <a:t> </a:t>
            </a:r>
            <a:r>
              <a:rPr sz="3600" spc="95" dirty="0">
                <a:solidFill>
                  <a:srgbClr val="C82506"/>
                </a:solidFill>
                <a:latin typeface="Arial"/>
                <a:cs typeface="Arial"/>
              </a:rPr>
              <a:t>copy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42" y="2675890"/>
            <a:ext cx="289560" cy="751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10" dirty="0">
                <a:latin typeface="Times New Roman"/>
                <a:cs typeface="Times New Roman"/>
              </a:rPr>
              <a:t>x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41682" y="3114996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96626" y="3054036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19">
                <a:moveTo>
                  <a:pt x="0" y="0"/>
                </a:moveTo>
                <a:lnTo>
                  <a:pt x="0" y="121920"/>
                </a:lnTo>
                <a:lnTo>
                  <a:pt x="121919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71130" y="2495337"/>
            <a:ext cx="740410" cy="1008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900" i="1" spc="277" baseline="-25362" dirty="0">
                <a:latin typeface="Times New Roman"/>
                <a:cs typeface="Times New Roman"/>
              </a:rPr>
              <a:t>h</a:t>
            </a:r>
            <a:r>
              <a:rPr sz="2650" spc="-25" dirty="0">
                <a:latin typeface="Times New Roman"/>
                <a:cs typeface="Times New Roman"/>
              </a:rPr>
              <a:t>(</a:t>
            </a:r>
            <a:r>
              <a:rPr sz="2650" spc="35" dirty="0">
                <a:latin typeface="Times New Roman"/>
                <a:cs typeface="Times New Roman"/>
              </a:rPr>
              <a:t>1</a:t>
            </a:r>
            <a:r>
              <a:rPr sz="2650" spc="15" dirty="0">
                <a:latin typeface="Times New Roman"/>
                <a:cs typeface="Times New Roman"/>
              </a:rPr>
              <a:t>)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39491" y="3114996"/>
            <a:ext cx="267970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4435" y="3054036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19">
                <a:moveTo>
                  <a:pt x="0" y="0"/>
                </a:moveTo>
                <a:lnTo>
                  <a:pt x="0" y="121920"/>
                </a:lnTo>
                <a:lnTo>
                  <a:pt x="121919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61897" y="3146468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16841" y="3085508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19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075905" y="3114996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330848" y="3054036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19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856604" y="2719916"/>
            <a:ext cx="349250" cy="758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700" i="1" spc="-70" dirty="0">
                <a:latin typeface="Times New Roman"/>
                <a:cs typeface="Times New Roman"/>
              </a:rPr>
              <a:t>L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55294" y="2479996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364490" rIns="0" bIns="0" rtlCol="0">
            <a:spAutoFit/>
          </a:bodyPr>
          <a:lstStyle/>
          <a:p>
            <a:pPr marL="327025">
              <a:lnSpc>
                <a:spcPct val="100000"/>
              </a:lnSpc>
              <a:spcBef>
                <a:spcPts val="2870"/>
              </a:spcBef>
            </a:pPr>
            <a:r>
              <a:rPr sz="3200" dirty="0">
                <a:solidFill>
                  <a:srgbClr val="53585F"/>
                </a:solidFill>
                <a:latin typeface="Arial"/>
                <a:cs typeface="Arial"/>
              </a:rPr>
              <a:t>Function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18673" y="2441498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365125" rIns="0" bIns="0" rtlCol="0">
            <a:spAutoFit/>
          </a:bodyPr>
          <a:lstStyle/>
          <a:p>
            <a:pPr marL="328295">
              <a:lnSpc>
                <a:spcPct val="100000"/>
              </a:lnSpc>
              <a:spcBef>
                <a:spcPts val="2875"/>
              </a:spcBef>
            </a:pPr>
            <a:r>
              <a:rPr sz="3200" dirty="0">
                <a:solidFill>
                  <a:srgbClr val="53585F"/>
                </a:solidFill>
                <a:latin typeface="Arial"/>
                <a:cs typeface="Arial"/>
              </a:rPr>
              <a:t>Function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929410" y="3076498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184355" y="3015538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19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0515600" y="2612390"/>
            <a:ext cx="262890" cy="751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55" dirty="0">
                <a:latin typeface="Times New Roman"/>
                <a:cs typeface="Times New Roman"/>
              </a:rPr>
              <a:t>s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827905" y="3146468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82850" y="3085508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19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44020" y="1876160"/>
            <a:ext cx="558800" cy="492759"/>
          </a:xfrm>
          <a:custGeom>
            <a:avLst/>
            <a:gdLst/>
            <a:ahLst/>
            <a:cxnLst/>
            <a:rect l="l" t="t" r="r" b="b"/>
            <a:pathLst>
              <a:path w="558800" h="492760">
                <a:moveTo>
                  <a:pt x="0" y="0"/>
                </a:moveTo>
                <a:lnTo>
                  <a:pt x="54137" y="33980"/>
                </a:lnTo>
                <a:lnTo>
                  <a:pt x="105809" y="67683"/>
                </a:lnTo>
                <a:lnTo>
                  <a:pt x="155016" y="101111"/>
                </a:lnTo>
                <a:lnTo>
                  <a:pt x="201759" y="134261"/>
                </a:lnTo>
                <a:lnTo>
                  <a:pt x="246036" y="167135"/>
                </a:lnTo>
                <a:lnTo>
                  <a:pt x="287848" y="199733"/>
                </a:lnTo>
                <a:lnTo>
                  <a:pt x="327196" y="232053"/>
                </a:lnTo>
                <a:lnTo>
                  <a:pt x="364078" y="264098"/>
                </a:lnTo>
                <a:lnTo>
                  <a:pt x="398496" y="295865"/>
                </a:lnTo>
                <a:lnTo>
                  <a:pt x="430448" y="327357"/>
                </a:lnTo>
                <a:lnTo>
                  <a:pt x="459936" y="358571"/>
                </a:lnTo>
                <a:lnTo>
                  <a:pt x="486958" y="389509"/>
                </a:lnTo>
                <a:lnTo>
                  <a:pt x="511516" y="420171"/>
                </a:lnTo>
                <a:lnTo>
                  <a:pt x="553236" y="480664"/>
                </a:lnTo>
                <a:lnTo>
                  <a:pt x="558630" y="492198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42050" y="2331032"/>
            <a:ext cx="110489" cy="136525"/>
          </a:xfrm>
          <a:custGeom>
            <a:avLst/>
            <a:gdLst/>
            <a:ahLst/>
            <a:cxnLst/>
            <a:rect l="l" t="t" r="r" b="b"/>
            <a:pathLst>
              <a:path w="110489" h="136525">
                <a:moveTo>
                  <a:pt x="110440" y="0"/>
                </a:moveTo>
                <a:lnTo>
                  <a:pt x="0" y="51644"/>
                </a:lnTo>
                <a:lnTo>
                  <a:pt x="106865" y="136263"/>
                </a:lnTo>
                <a:lnTo>
                  <a:pt x="110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7377747" y="1251246"/>
            <a:ext cx="862965" cy="1078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75" i="1" spc="-135" baseline="-24054" dirty="0">
                <a:latin typeface="Symbol"/>
                <a:cs typeface="Symbol"/>
              </a:rPr>
              <a:t></a:t>
            </a:r>
            <a:r>
              <a:rPr sz="7275" i="1" spc="-1087" baseline="-24054" dirty="0">
                <a:latin typeface="Times New Roman"/>
                <a:cs typeface="Times New Roman"/>
              </a:rPr>
              <a:t> </a:t>
            </a:r>
            <a:r>
              <a:rPr sz="2700" spc="95" dirty="0">
                <a:latin typeface="Times New Roman"/>
                <a:cs typeface="Times New Roman"/>
              </a:rPr>
              <a:t>(</a:t>
            </a:r>
            <a:r>
              <a:rPr sz="2700" i="1" spc="95" dirty="0">
                <a:latin typeface="Times New Roman"/>
                <a:cs typeface="Times New Roman"/>
              </a:rPr>
              <a:t>n</a:t>
            </a:r>
            <a:r>
              <a:rPr sz="2700" i="1" spc="-4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379828" y="1820729"/>
            <a:ext cx="645160" cy="506730"/>
          </a:xfrm>
          <a:custGeom>
            <a:avLst/>
            <a:gdLst/>
            <a:ahLst/>
            <a:cxnLst/>
            <a:rect l="l" t="t" r="r" b="b"/>
            <a:pathLst>
              <a:path w="645159" h="506730">
                <a:moveTo>
                  <a:pt x="0" y="0"/>
                </a:moveTo>
                <a:lnTo>
                  <a:pt x="61337" y="31213"/>
                </a:lnTo>
                <a:lnTo>
                  <a:pt x="119830" y="62386"/>
                </a:lnTo>
                <a:lnTo>
                  <a:pt x="175478" y="93518"/>
                </a:lnTo>
                <a:lnTo>
                  <a:pt x="228281" y="124609"/>
                </a:lnTo>
                <a:lnTo>
                  <a:pt x="278240" y="155659"/>
                </a:lnTo>
                <a:lnTo>
                  <a:pt x="325354" y="186669"/>
                </a:lnTo>
                <a:lnTo>
                  <a:pt x="369623" y="217638"/>
                </a:lnTo>
                <a:lnTo>
                  <a:pt x="411048" y="248566"/>
                </a:lnTo>
                <a:lnTo>
                  <a:pt x="449627" y="279453"/>
                </a:lnTo>
                <a:lnTo>
                  <a:pt x="485362" y="310299"/>
                </a:lnTo>
                <a:lnTo>
                  <a:pt x="518253" y="341104"/>
                </a:lnTo>
                <a:lnTo>
                  <a:pt x="548298" y="371869"/>
                </a:lnTo>
                <a:lnTo>
                  <a:pt x="575499" y="402593"/>
                </a:lnTo>
                <a:lnTo>
                  <a:pt x="599855" y="433276"/>
                </a:lnTo>
                <a:lnTo>
                  <a:pt x="640033" y="494520"/>
                </a:lnTo>
                <a:lnTo>
                  <a:pt x="644677" y="506373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963114" y="2293043"/>
            <a:ext cx="113664" cy="135890"/>
          </a:xfrm>
          <a:custGeom>
            <a:avLst/>
            <a:gdLst/>
            <a:ahLst/>
            <a:cxnLst/>
            <a:rect l="l" t="t" r="r" b="b"/>
            <a:pathLst>
              <a:path w="113665" h="135889">
                <a:moveTo>
                  <a:pt x="113520" y="0"/>
                </a:moveTo>
                <a:lnTo>
                  <a:pt x="0" y="44469"/>
                </a:lnTo>
                <a:lnTo>
                  <a:pt x="101230" y="135755"/>
                </a:lnTo>
                <a:lnTo>
                  <a:pt x="1135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93700" y="876300"/>
            <a:ext cx="4775835" cy="149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785"/>
              </a:lnSpc>
            </a:pPr>
            <a:r>
              <a:rPr sz="3600" b="1" spc="-5" dirty="0">
                <a:latin typeface="Arial"/>
                <a:cs typeface="Arial"/>
              </a:rPr>
              <a:t>Forward</a:t>
            </a:r>
            <a:r>
              <a:rPr sz="3600" b="1" spc="-5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Propagation:</a:t>
            </a:r>
            <a:endParaRPr sz="3600">
              <a:latin typeface="Arial"/>
              <a:cs typeface="Arial"/>
            </a:endParaRPr>
          </a:p>
          <a:p>
            <a:pPr marL="1497330">
              <a:lnSpc>
                <a:spcPts val="5285"/>
              </a:lnSpc>
            </a:pPr>
            <a:r>
              <a:rPr sz="7275" i="1" spc="-142" baseline="-24054" dirty="0">
                <a:latin typeface="Symbol"/>
                <a:cs typeface="Symbol"/>
              </a:rPr>
              <a:t></a:t>
            </a:r>
            <a:r>
              <a:rPr sz="7275" i="1" spc="-1132" baseline="-24054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(1)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42" y="2675890"/>
            <a:ext cx="289560" cy="751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10" dirty="0">
                <a:latin typeface="Times New Roman"/>
                <a:cs typeface="Times New Roman"/>
              </a:rPr>
              <a:t>x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41682" y="3114996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96626" y="3054036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19">
                <a:moveTo>
                  <a:pt x="0" y="0"/>
                </a:moveTo>
                <a:lnTo>
                  <a:pt x="0" y="121920"/>
                </a:lnTo>
                <a:lnTo>
                  <a:pt x="121919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71130" y="2495337"/>
            <a:ext cx="740410" cy="1008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900" i="1" spc="277" baseline="-25362" dirty="0">
                <a:latin typeface="Times New Roman"/>
                <a:cs typeface="Times New Roman"/>
              </a:rPr>
              <a:t>h</a:t>
            </a:r>
            <a:r>
              <a:rPr sz="2650" spc="-25" dirty="0">
                <a:latin typeface="Times New Roman"/>
                <a:cs typeface="Times New Roman"/>
              </a:rPr>
              <a:t>(</a:t>
            </a:r>
            <a:r>
              <a:rPr sz="2650" spc="35" dirty="0">
                <a:latin typeface="Times New Roman"/>
                <a:cs typeface="Times New Roman"/>
              </a:rPr>
              <a:t>1</a:t>
            </a:r>
            <a:r>
              <a:rPr sz="2650" spc="15" dirty="0">
                <a:latin typeface="Times New Roman"/>
                <a:cs typeface="Times New Roman"/>
              </a:rPr>
              <a:t>)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39491" y="3114996"/>
            <a:ext cx="267970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4435" y="3054036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19">
                <a:moveTo>
                  <a:pt x="0" y="0"/>
                </a:moveTo>
                <a:lnTo>
                  <a:pt x="0" y="121920"/>
                </a:lnTo>
                <a:lnTo>
                  <a:pt x="121919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61897" y="3146468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16841" y="3085508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19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075905" y="3114996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330848" y="3054036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19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856604" y="2719916"/>
            <a:ext cx="349250" cy="758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700" i="1" spc="-70" dirty="0">
                <a:latin typeface="Times New Roman"/>
                <a:cs typeface="Times New Roman"/>
              </a:rPr>
              <a:t>L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55294" y="2479996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364490" rIns="0" bIns="0" rtlCol="0">
            <a:spAutoFit/>
          </a:bodyPr>
          <a:lstStyle/>
          <a:p>
            <a:pPr marL="327025">
              <a:lnSpc>
                <a:spcPct val="100000"/>
              </a:lnSpc>
              <a:spcBef>
                <a:spcPts val="2870"/>
              </a:spcBef>
            </a:pPr>
            <a:r>
              <a:rPr sz="3200" dirty="0">
                <a:solidFill>
                  <a:srgbClr val="53585F"/>
                </a:solidFill>
                <a:latin typeface="Arial"/>
                <a:cs typeface="Arial"/>
              </a:rPr>
              <a:t>Function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18673" y="2441498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365125" rIns="0" bIns="0" rtlCol="0">
            <a:spAutoFit/>
          </a:bodyPr>
          <a:lstStyle/>
          <a:p>
            <a:pPr marL="328295">
              <a:lnSpc>
                <a:spcPct val="100000"/>
              </a:lnSpc>
              <a:spcBef>
                <a:spcPts val="2875"/>
              </a:spcBef>
            </a:pPr>
            <a:r>
              <a:rPr sz="3200" dirty="0">
                <a:solidFill>
                  <a:srgbClr val="53585F"/>
                </a:solidFill>
                <a:latin typeface="Arial"/>
                <a:cs typeface="Arial"/>
              </a:rPr>
              <a:t>Function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929410" y="3076498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184355" y="3015538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19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0515600" y="2612390"/>
            <a:ext cx="262890" cy="751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55" dirty="0">
                <a:latin typeface="Times New Roman"/>
                <a:cs typeface="Times New Roman"/>
              </a:rPr>
              <a:t>s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827905" y="3146468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82850" y="3085508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19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44020" y="1876160"/>
            <a:ext cx="558800" cy="492759"/>
          </a:xfrm>
          <a:custGeom>
            <a:avLst/>
            <a:gdLst/>
            <a:ahLst/>
            <a:cxnLst/>
            <a:rect l="l" t="t" r="r" b="b"/>
            <a:pathLst>
              <a:path w="558800" h="492760">
                <a:moveTo>
                  <a:pt x="0" y="0"/>
                </a:moveTo>
                <a:lnTo>
                  <a:pt x="54137" y="33980"/>
                </a:lnTo>
                <a:lnTo>
                  <a:pt x="105809" y="67683"/>
                </a:lnTo>
                <a:lnTo>
                  <a:pt x="155016" y="101111"/>
                </a:lnTo>
                <a:lnTo>
                  <a:pt x="201759" y="134261"/>
                </a:lnTo>
                <a:lnTo>
                  <a:pt x="246036" y="167135"/>
                </a:lnTo>
                <a:lnTo>
                  <a:pt x="287848" y="199733"/>
                </a:lnTo>
                <a:lnTo>
                  <a:pt x="327196" y="232053"/>
                </a:lnTo>
                <a:lnTo>
                  <a:pt x="364078" y="264098"/>
                </a:lnTo>
                <a:lnTo>
                  <a:pt x="398496" y="295865"/>
                </a:lnTo>
                <a:lnTo>
                  <a:pt x="430448" y="327357"/>
                </a:lnTo>
                <a:lnTo>
                  <a:pt x="459936" y="358571"/>
                </a:lnTo>
                <a:lnTo>
                  <a:pt x="486958" y="389509"/>
                </a:lnTo>
                <a:lnTo>
                  <a:pt x="511516" y="420171"/>
                </a:lnTo>
                <a:lnTo>
                  <a:pt x="553236" y="480664"/>
                </a:lnTo>
                <a:lnTo>
                  <a:pt x="558630" y="492198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42050" y="2331032"/>
            <a:ext cx="110489" cy="136525"/>
          </a:xfrm>
          <a:custGeom>
            <a:avLst/>
            <a:gdLst/>
            <a:ahLst/>
            <a:cxnLst/>
            <a:rect l="l" t="t" r="r" b="b"/>
            <a:pathLst>
              <a:path w="110489" h="136525">
                <a:moveTo>
                  <a:pt x="110440" y="0"/>
                </a:moveTo>
                <a:lnTo>
                  <a:pt x="0" y="51644"/>
                </a:lnTo>
                <a:lnTo>
                  <a:pt x="106865" y="136263"/>
                </a:lnTo>
                <a:lnTo>
                  <a:pt x="110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7377747" y="1251246"/>
            <a:ext cx="862965" cy="1078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75" i="1" spc="-135" baseline="-24054" dirty="0">
                <a:latin typeface="Symbol"/>
                <a:cs typeface="Symbol"/>
              </a:rPr>
              <a:t></a:t>
            </a:r>
            <a:r>
              <a:rPr sz="7275" i="1" spc="-1087" baseline="-24054" dirty="0">
                <a:latin typeface="Times New Roman"/>
                <a:cs typeface="Times New Roman"/>
              </a:rPr>
              <a:t> </a:t>
            </a:r>
            <a:r>
              <a:rPr sz="2700" spc="95" dirty="0">
                <a:latin typeface="Times New Roman"/>
                <a:cs typeface="Times New Roman"/>
              </a:rPr>
              <a:t>(</a:t>
            </a:r>
            <a:r>
              <a:rPr sz="2700" i="1" spc="95" dirty="0">
                <a:latin typeface="Times New Roman"/>
                <a:cs typeface="Times New Roman"/>
              </a:rPr>
              <a:t>n</a:t>
            </a:r>
            <a:r>
              <a:rPr sz="2700" i="1" spc="-4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379828" y="1820729"/>
            <a:ext cx="645160" cy="506730"/>
          </a:xfrm>
          <a:custGeom>
            <a:avLst/>
            <a:gdLst/>
            <a:ahLst/>
            <a:cxnLst/>
            <a:rect l="l" t="t" r="r" b="b"/>
            <a:pathLst>
              <a:path w="645159" h="506730">
                <a:moveTo>
                  <a:pt x="0" y="0"/>
                </a:moveTo>
                <a:lnTo>
                  <a:pt x="61337" y="31213"/>
                </a:lnTo>
                <a:lnTo>
                  <a:pt x="119830" y="62386"/>
                </a:lnTo>
                <a:lnTo>
                  <a:pt x="175478" y="93518"/>
                </a:lnTo>
                <a:lnTo>
                  <a:pt x="228281" y="124609"/>
                </a:lnTo>
                <a:lnTo>
                  <a:pt x="278240" y="155659"/>
                </a:lnTo>
                <a:lnTo>
                  <a:pt x="325354" y="186669"/>
                </a:lnTo>
                <a:lnTo>
                  <a:pt x="369623" y="217638"/>
                </a:lnTo>
                <a:lnTo>
                  <a:pt x="411048" y="248566"/>
                </a:lnTo>
                <a:lnTo>
                  <a:pt x="449627" y="279453"/>
                </a:lnTo>
                <a:lnTo>
                  <a:pt x="485362" y="310299"/>
                </a:lnTo>
                <a:lnTo>
                  <a:pt x="518253" y="341104"/>
                </a:lnTo>
                <a:lnTo>
                  <a:pt x="548298" y="371869"/>
                </a:lnTo>
                <a:lnTo>
                  <a:pt x="575499" y="402593"/>
                </a:lnTo>
                <a:lnTo>
                  <a:pt x="599855" y="433276"/>
                </a:lnTo>
                <a:lnTo>
                  <a:pt x="640033" y="494520"/>
                </a:lnTo>
                <a:lnTo>
                  <a:pt x="644677" y="506373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963114" y="2293043"/>
            <a:ext cx="113664" cy="135890"/>
          </a:xfrm>
          <a:custGeom>
            <a:avLst/>
            <a:gdLst/>
            <a:ahLst/>
            <a:cxnLst/>
            <a:rect l="l" t="t" r="r" b="b"/>
            <a:pathLst>
              <a:path w="113665" h="135889">
                <a:moveTo>
                  <a:pt x="113520" y="0"/>
                </a:moveTo>
                <a:lnTo>
                  <a:pt x="0" y="44469"/>
                </a:lnTo>
                <a:lnTo>
                  <a:pt x="101230" y="135755"/>
                </a:lnTo>
                <a:lnTo>
                  <a:pt x="1135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93700" y="876300"/>
            <a:ext cx="4775835" cy="149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785"/>
              </a:lnSpc>
            </a:pPr>
            <a:r>
              <a:rPr sz="3600" b="1" spc="-5" dirty="0">
                <a:latin typeface="Arial"/>
                <a:cs typeface="Arial"/>
              </a:rPr>
              <a:t>Forward</a:t>
            </a:r>
            <a:r>
              <a:rPr sz="3600" b="1" spc="-5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Propagation:</a:t>
            </a:r>
            <a:endParaRPr sz="3600">
              <a:latin typeface="Arial"/>
              <a:cs typeface="Arial"/>
            </a:endParaRPr>
          </a:p>
          <a:p>
            <a:pPr marL="1497330">
              <a:lnSpc>
                <a:spcPts val="5285"/>
              </a:lnSpc>
            </a:pPr>
            <a:r>
              <a:rPr sz="7275" i="1" spc="-142" baseline="-24054" dirty="0">
                <a:latin typeface="Symbol"/>
                <a:cs typeface="Symbol"/>
              </a:rPr>
              <a:t></a:t>
            </a:r>
            <a:r>
              <a:rPr sz="7275" i="1" spc="-1132" baseline="-24054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(1)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55600" y="5524500"/>
            <a:ext cx="513207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5" dirty="0">
                <a:latin typeface="Arial"/>
                <a:cs typeface="Arial"/>
              </a:rPr>
              <a:t>Backward</a:t>
            </a:r>
            <a:r>
              <a:rPr sz="3600" b="1" spc="-4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Propagation: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42" y="2675890"/>
            <a:ext cx="289560" cy="751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10" dirty="0">
                <a:latin typeface="Times New Roman"/>
                <a:cs typeface="Times New Roman"/>
              </a:rPr>
              <a:t>x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41682" y="3114996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96626" y="3054036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19">
                <a:moveTo>
                  <a:pt x="0" y="0"/>
                </a:moveTo>
                <a:lnTo>
                  <a:pt x="0" y="121920"/>
                </a:lnTo>
                <a:lnTo>
                  <a:pt x="121919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71130" y="2495337"/>
            <a:ext cx="740410" cy="1008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900" i="1" spc="277" baseline="-25362" dirty="0">
                <a:latin typeface="Times New Roman"/>
                <a:cs typeface="Times New Roman"/>
              </a:rPr>
              <a:t>h</a:t>
            </a:r>
            <a:r>
              <a:rPr sz="2650" spc="-25" dirty="0">
                <a:latin typeface="Times New Roman"/>
                <a:cs typeface="Times New Roman"/>
              </a:rPr>
              <a:t>(</a:t>
            </a:r>
            <a:r>
              <a:rPr sz="2650" spc="35" dirty="0">
                <a:latin typeface="Times New Roman"/>
                <a:cs typeface="Times New Roman"/>
              </a:rPr>
              <a:t>1</a:t>
            </a:r>
            <a:r>
              <a:rPr sz="2650" spc="15" dirty="0">
                <a:latin typeface="Times New Roman"/>
                <a:cs typeface="Times New Roman"/>
              </a:rPr>
              <a:t>)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39491" y="3114996"/>
            <a:ext cx="267970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4435" y="3054036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19">
                <a:moveTo>
                  <a:pt x="0" y="0"/>
                </a:moveTo>
                <a:lnTo>
                  <a:pt x="0" y="121920"/>
                </a:lnTo>
                <a:lnTo>
                  <a:pt x="121919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61897" y="3146468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16841" y="3085508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19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075905" y="3114996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330848" y="3054036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19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856604" y="2719916"/>
            <a:ext cx="349250" cy="758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700" i="1" spc="-70" dirty="0">
                <a:latin typeface="Times New Roman"/>
                <a:cs typeface="Times New Roman"/>
              </a:rPr>
              <a:t>L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55294" y="2479996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364490" rIns="0" bIns="0" rtlCol="0">
            <a:spAutoFit/>
          </a:bodyPr>
          <a:lstStyle/>
          <a:p>
            <a:pPr marL="327025">
              <a:lnSpc>
                <a:spcPct val="100000"/>
              </a:lnSpc>
              <a:spcBef>
                <a:spcPts val="2870"/>
              </a:spcBef>
            </a:pPr>
            <a:r>
              <a:rPr sz="3200" dirty="0">
                <a:solidFill>
                  <a:srgbClr val="53585F"/>
                </a:solidFill>
                <a:latin typeface="Arial"/>
                <a:cs typeface="Arial"/>
              </a:rPr>
              <a:t>Function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18673" y="2441498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365125" rIns="0" bIns="0" rtlCol="0">
            <a:spAutoFit/>
          </a:bodyPr>
          <a:lstStyle/>
          <a:p>
            <a:pPr marL="328295">
              <a:lnSpc>
                <a:spcPct val="100000"/>
              </a:lnSpc>
              <a:spcBef>
                <a:spcPts val="2875"/>
              </a:spcBef>
            </a:pPr>
            <a:r>
              <a:rPr sz="3200" dirty="0">
                <a:solidFill>
                  <a:srgbClr val="53585F"/>
                </a:solidFill>
                <a:latin typeface="Arial"/>
                <a:cs typeface="Arial"/>
              </a:rPr>
              <a:t>Function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929410" y="3076498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184355" y="3015538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19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0515600" y="2612390"/>
            <a:ext cx="262890" cy="751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55" dirty="0">
                <a:latin typeface="Times New Roman"/>
                <a:cs typeface="Times New Roman"/>
              </a:rPr>
              <a:t>s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827905" y="3146468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82850" y="3085508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19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44020" y="1876160"/>
            <a:ext cx="558800" cy="492759"/>
          </a:xfrm>
          <a:custGeom>
            <a:avLst/>
            <a:gdLst/>
            <a:ahLst/>
            <a:cxnLst/>
            <a:rect l="l" t="t" r="r" b="b"/>
            <a:pathLst>
              <a:path w="558800" h="492760">
                <a:moveTo>
                  <a:pt x="0" y="0"/>
                </a:moveTo>
                <a:lnTo>
                  <a:pt x="54137" y="33980"/>
                </a:lnTo>
                <a:lnTo>
                  <a:pt x="105809" y="67683"/>
                </a:lnTo>
                <a:lnTo>
                  <a:pt x="155016" y="101111"/>
                </a:lnTo>
                <a:lnTo>
                  <a:pt x="201759" y="134261"/>
                </a:lnTo>
                <a:lnTo>
                  <a:pt x="246036" y="167135"/>
                </a:lnTo>
                <a:lnTo>
                  <a:pt x="287848" y="199733"/>
                </a:lnTo>
                <a:lnTo>
                  <a:pt x="327196" y="232053"/>
                </a:lnTo>
                <a:lnTo>
                  <a:pt x="364078" y="264098"/>
                </a:lnTo>
                <a:lnTo>
                  <a:pt x="398496" y="295865"/>
                </a:lnTo>
                <a:lnTo>
                  <a:pt x="430448" y="327357"/>
                </a:lnTo>
                <a:lnTo>
                  <a:pt x="459936" y="358571"/>
                </a:lnTo>
                <a:lnTo>
                  <a:pt x="486958" y="389509"/>
                </a:lnTo>
                <a:lnTo>
                  <a:pt x="511516" y="420171"/>
                </a:lnTo>
                <a:lnTo>
                  <a:pt x="553236" y="480664"/>
                </a:lnTo>
                <a:lnTo>
                  <a:pt x="558630" y="492198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42050" y="2331032"/>
            <a:ext cx="110489" cy="136525"/>
          </a:xfrm>
          <a:custGeom>
            <a:avLst/>
            <a:gdLst/>
            <a:ahLst/>
            <a:cxnLst/>
            <a:rect l="l" t="t" r="r" b="b"/>
            <a:pathLst>
              <a:path w="110489" h="136525">
                <a:moveTo>
                  <a:pt x="110440" y="0"/>
                </a:moveTo>
                <a:lnTo>
                  <a:pt x="0" y="51644"/>
                </a:lnTo>
                <a:lnTo>
                  <a:pt x="106865" y="136263"/>
                </a:lnTo>
                <a:lnTo>
                  <a:pt x="110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7377747" y="1251246"/>
            <a:ext cx="862965" cy="1078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75" i="1" spc="-135" baseline="-24054" dirty="0">
                <a:latin typeface="Symbol"/>
                <a:cs typeface="Symbol"/>
              </a:rPr>
              <a:t></a:t>
            </a:r>
            <a:r>
              <a:rPr sz="7275" i="1" spc="-1087" baseline="-24054" dirty="0">
                <a:latin typeface="Times New Roman"/>
                <a:cs typeface="Times New Roman"/>
              </a:rPr>
              <a:t> </a:t>
            </a:r>
            <a:r>
              <a:rPr sz="2700" spc="95" dirty="0">
                <a:latin typeface="Times New Roman"/>
                <a:cs typeface="Times New Roman"/>
              </a:rPr>
              <a:t>(</a:t>
            </a:r>
            <a:r>
              <a:rPr sz="2700" i="1" spc="95" dirty="0">
                <a:latin typeface="Times New Roman"/>
                <a:cs typeface="Times New Roman"/>
              </a:rPr>
              <a:t>n</a:t>
            </a:r>
            <a:r>
              <a:rPr sz="2700" i="1" spc="-4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379828" y="1820729"/>
            <a:ext cx="645160" cy="506730"/>
          </a:xfrm>
          <a:custGeom>
            <a:avLst/>
            <a:gdLst/>
            <a:ahLst/>
            <a:cxnLst/>
            <a:rect l="l" t="t" r="r" b="b"/>
            <a:pathLst>
              <a:path w="645159" h="506730">
                <a:moveTo>
                  <a:pt x="0" y="0"/>
                </a:moveTo>
                <a:lnTo>
                  <a:pt x="61337" y="31213"/>
                </a:lnTo>
                <a:lnTo>
                  <a:pt x="119830" y="62386"/>
                </a:lnTo>
                <a:lnTo>
                  <a:pt x="175478" y="93518"/>
                </a:lnTo>
                <a:lnTo>
                  <a:pt x="228281" y="124609"/>
                </a:lnTo>
                <a:lnTo>
                  <a:pt x="278240" y="155659"/>
                </a:lnTo>
                <a:lnTo>
                  <a:pt x="325354" y="186669"/>
                </a:lnTo>
                <a:lnTo>
                  <a:pt x="369623" y="217638"/>
                </a:lnTo>
                <a:lnTo>
                  <a:pt x="411048" y="248566"/>
                </a:lnTo>
                <a:lnTo>
                  <a:pt x="449627" y="279453"/>
                </a:lnTo>
                <a:lnTo>
                  <a:pt x="485362" y="310299"/>
                </a:lnTo>
                <a:lnTo>
                  <a:pt x="518253" y="341104"/>
                </a:lnTo>
                <a:lnTo>
                  <a:pt x="548298" y="371869"/>
                </a:lnTo>
                <a:lnTo>
                  <a:pt x="575499" y="402593"/>
                </a:lnTo>
                <a:lnTo>
                  <a:pt x="599855" y="433276"/>
                </a:lnTo>
                <a:lnTo>
                  <a:pt x="640033" y="494520"/>
                </a:lnTo>
                <a:lnTo>
                  <a:pt x="644677" y="506373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963114" y="2293043"/>
            <a:ext cx="113664" cy="135890"/>
          </a:xfrm>
          <a:custGeom>
            <a:avLst/>
            <a:gdLst/>
            <a:ahLst/>
            <a:cxnLst/>
            <a:rect l="l" t="t" r="r" b="b"/>
            <a:pathLst>
              <a:path w="113665" h="135889">
                <a:moveTo>
                  <a:pt x="113520" y="0"/>
                </a:moveTo>
                <a:lnTo>
                  <a:pt x="0" y="44469"/>
                </a:lnTo>
                <a:lnTo>
                  <a:pt x="101230" y="135755"/>
                </a:lnTo>
                <a:lnTo>
                  <a:pt x="1135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93700" y="876300"/>
            <a:ext cx="4775835" cy="149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785"/>
              </a:lnSpc>
            </a:pPr>
            <a:r>
              <a:rPr sz="3600" b="1" spc="-5" dirty="0">
                <a:latin typeface="Arial"/>
                <a:cs typeface="Arial"/>
              </a:rPr>
              <a:t>Forward</a:t>
            </a:r>
            <a:r>
              <a:rPr sz="3600" b="1" spc="-5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Propagation:</a:t>
            </a:r>
            <a:endParaRPr sz="3600">
              <a:latin typeface="Arial"/>
              <a:cs typeface="Arial"/>
            </a:endParaRPr>
          </a:p>
          <a:p>
            <a:pPr marL="1497330">
              <a:lnSpc>
                <a:spcPts val="5285"/>
              </a:lnSpc>
            </a:pPr>
            <a:r>
              <a:rPr sz="7275" i="1" spc="-142" baseline="-24054" dirty="0">
                <a:latin typeface="Symbol"/>
                <a:cs typeface="Symbol"/>
              </a:rPr>
              <a:t></a:t>
            </a:r>
            <a:r>
              <a:rPr sz="7275" i="1" spc="-1132" baseline="-24054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(1)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240202" y="8168216"/>
            <a:ext cx="356870" cy="758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700" i="1" spc="-5" dirty="0">
                <a:latin typeface="Times New Roman"/>
                <a:cs typeface="Times New Roman"/>
              </a:rPr>
              <a:t>L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55600" y="5524500"/>
            <a:ext cx="513207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5" dirty="0">
                <a:latin typeface="Arial"/>
                <a:cs typeface="Arial"/>
              </a:rPr>
              <a:t>Backward</a:t>
            </a:r>
            <a:r>
              <a:rPr sz="3600" b="1" spc="-4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Propagation: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42" y="2675890"/>
            <a:ext cx="289560" cy="751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10" dirty="0">
                <a:latin typeface="Times New Roman"/>
                <a:cs typeface="Times New Roman"/>
              </a:rPr>
              <a:t>x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41682" y="3114996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96626" y="3054036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19">
                <a:moveTo>
                  <a:pt x="0" y="0"/>
                </a:moveTo>
                <a:lnTo>
                  <a:pt x="0" y="121920"/>
                </a:lnTo>
                <a:lnTo>
                  <a:pt x="121919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71130" y="2495337"/>
            <a:ext cx="740410" cy="1008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900" i="1" spc="277" baseline="-25362" dirty="0">
                <a:latin typeface="Times New Roman"/>
                <a:cs typeface="Times New Roman"/>
              </a:rPr>
              <a:t>h</a:t>
            </a:r>
            <a:r>
              <a:rPr sz="2650" spc="-25" dirty="0">
                <a:latin typeface="Times New Roman"/>
                <a:cs typeface="Times New Roman"/>
              </a:rPr>
              <a:t>(</a:t>
            </a:r>
            <a:r>
              <a:rPr sz="2650" spc="35" dirty="0">
                <a:latin typeface="Times New Roman"/>
                <a:cs typeface="Times New Roman"/>
              </a:rPr>
              <a:t>1</a:t>
            </a:r>
            <a:r>
              <a:rPr sz="2650" spc="15" dirty="0">
                <a:latin typeface="Times New Roman"/>
                <a:cs typeface="Times New Roman"/>
              </a:rPr>
              <a:t>)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39491" y="3114996"/>
            <a:ext cx="267970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4435" y="3054036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19">
                <a:moveTo>
                  <a:pt x="0" y="0"/>
                </a:moveTo>
                <a:lnTo>
                  <a:pt x="0" y="121920"/>
                </a:lnTo>
                <a:lnTo>
                  <a:pt x="121919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61897" y="3146468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16841" y="3085508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19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075905" y="3114996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330848" y="3054036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19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856604" y="2719916"/>
            <a:ext cx="349250" cy="758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700" i="1" spc="-70" dirty="0">
                <a:latin typeface="Times New Roman"/>
                <a:cs typeface="Times New Roman"/>
              </a:rPr>
              <a:t>L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55294" y="2479996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364490" rIns="0" bIns="0" rtlCol="0">
            <a:spAutoFit/>
          </a:bodyPr>
          <a:lstStyle/>
          <a:p>
            <a:pPr marL="327025">
              <a:lnSpc>
                <a:spcPct val="100000"/>
              </a:lnSpc>
              <a:spcBef>
                <a:spcPts val="2870"/>
              </a:spcBef>
            </a:pPr>
            <a:r>
              <a:rPr sz="3200" dirty="0">
                <a:solidFill>
                  <a:srgbClr val="53585F"/>
                </a:solidFill>
                <a:latin typeface="Arial"/>
                <a:cs typeface="Arial"/>
              </a:rPr>
              <a:t>Function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18673" y="2441498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365125" rIns="0" bIns="0" rtlCol="0">
            <a:spAutoFit/>
          </a:bodyPr>
          <a:lstStyle/>
          <a:p>
            <a:pPr marL="328295">
              <a:lnSpc>
                <a:spcPct val="100000"/>
              </a:lnSpc>
              <a:spcBef>
                <a:spcPts val="2875"/>
              </a:spcBef>
            </a:pPr>
            <a:r>
              <a:rPr sz="3200" dirty="0">
                <a:solidFill>
                  <a:srgbClr val="53585F"/>
                </a:solidFill>
                <a:latin typeface="Arial"/>
                <a:cs typeface="Arial"/>
              </a:rPr>
              <a:t>Function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929410" y="3076498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184355" y="3015538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19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0515600" y="2612390"/>
            <a:ext cx="262890" cy="751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55" dirty="0">
                <a:latin typeface="Times New Roman"/>
                <a:cs typeface="Times New Roman"/>
              </a:rPr>
              <a:t>s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827905" y="3146468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82850" y="3085508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19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44020" y="1876160"/>
            <a:ext cx="558800" cy="492759"/>
          </a:xfrm>
          <a:custGeom>
            <a:avLst/>
            <a:gdLst/>
            <a:ahLst/>
            <a:cxnLst/>
            <a:rect l="l" t="t" r="r" b="b"/>
            <a:pathLst>
              <a:path w="558800" h="492760">
                <a:moveTo>
                  <a:pt x="0" y="0"/>
                </a:moveTo>
                <a:lnTo>
                  <a:pt x="54137" y="33980"/>
                </a:lnTo>
                <a:lnTo>
                  <a:pt x="105809" y="67683"/>
                </a:lnTo>
                <a:lnTo>
                  <a:pt x="155016" y="101111"/>
                </a:lnTo>
                <a:lnTo>
                  <a:pt x="201759" y="134261"/>
                </a:lnTo>
                <a:lnTo>
                  <a:pt x="246036" y="167135"/>
                </a:lnTo>
                <a:lnTo>
                  <a:pt x="287848" y="199733"/>
                </a:lnTo>
                <a:lnTo>
                  <a:pt x="327196" y="232053"/>
                </a:lnTo>
                <a:lnTo>
                  <a:pt x="364078" y="264098"/>
                </a:lnTo>
                <a:lnTo>
                  <a:pt x="398496" y="295865"/>
                </a:lnTo>
                <a:lnTo>
                  <a:pt x="430448" y="327357"/>
                </a:lnTo>
                <a:lnTo>
                  <a:pt x="459936" y="358571"/>
                </a:lnTo>
                <a:lnTo>
                  <a:pt x="486958" y="389509"/>
                </a:lnTo>
                <a:lnTo>
                  <a:pt x="511516" y="420171"/>
                </a:lnTo>
                <a:lnTo>
                  <a:pt x="553236" y="480664"/>
                </a:lnTo>
                <a:lnTo>
                  <a:pt x="558630" y="492198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42050" y="2331032"/>
            <a:ext cx="110489" cy="136525"/>
          </a:xfrm>
          <a:custGeom>
            <a:avLst/>
            <a:gdLst/>
            <a:ahLst/>
            <a:cxnLst/>
            <a:rect l="l" t="t" r="r" b="b"/>
            <a:pathLst>
              <a:path w="110489" h="136525">
                <a:moveTo>
                  <a:pt x="110440" y="0"/>
                </a:moveTo>
                <a:lnTo>
                  <a:pt x="0" y="51644"/>
                </a:lnTo>
                <a:lnTo>
                  <a:pt x="106865" y="136263"/>
                </a:lnTo>
                <a:lnTo>
                  <a:pt x="110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7377747" y="1251246"/>
            <a:ext cx="862965" cy="1078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75" i="1" spc="-135" baseline="-24054" dirty="0">
                <a:latin typeface="Symbol"/>
                <a:cs typeface="Symbol"/>
              </a:rPr>
              <a:t></a:t>
            </a:r>
            <a:r>
              <a:rPr sz="7275" i="1" spc="-1087" baseline="-24054" dirty="0">
                <a:latin typeface="Times New Roman"/>
                <a:cs typeface="Times New Roman"/>
              </a:rPr>
              <a:t> </a:t>
            </a:r>
            <a:r>
              <a:rPr sz="2700" spc="95" dirty="0">
                <a:latin typeface="Times New Roman"/>
                <a:cs typeface="Times New Roman"/>
              </a:rPr>
              <a:t>(</a:t>
            </a:r>
            <a:r>
              <a:rPr sz="2700" i="1" spc="95" dirty="0">
                <a:latin typeface="Times New Roman"/>
                <a:cs typeface="Times New Roman"/>
              </a:rPr>
              <a:t>n</a:t>
            </a:r>
            <a:r>
              <a:rPr sz="2700" i="1" spc="-4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379828" y="1820729"/>
            <a:ext cx="645160" cy="506730"/>
          </a:xfrm>
          <a:custGeom>
            <a:avLst/>
            <a:gdLst/>
            <a:ahLst/>
            <a:cxnLst/>
            <a:rect l="l" t="t" r="r" b="b"/>
            <a:pathLst>
              <a:path w="645159" h="506730">
                <a:moveTo>
                  <a:pt x="0" y="0"/>
                </a:moveTo>
                <a:lnTo>
                  <a:pt x="61337" y="31213"/>
                </a:lnTo>
                <a:lnTo>
                  <a:pt x="119830" y="62386"/>
                </a:lnTo>
                <a:lnTo>
                  <a:pt x="175478" y="93518"/>
                </a:lnTo>
                <a:lnTo>
                  <a:pt x="228281" y="124609"/>
                </a:lnTo>
                <a:lnTo>
                  <a:pt x="278240" y="155659"/>
                </a:lnTo>
                <a:lnTo>
                  <a:pt x="325354" y="186669"/>
                </a:lnTo>
                <a:lnTo>
                  <a:pt x="369623" y="217638"/>
                </a:lnTo>
                <a:lnTo>
                  <a:pt x="411048" y="248566"/>
                </a:lnTo>
                <a:lnTo>
                  <a:pt x="449627" y="279453"/>
                </a:lnTo>
                <a:lnTo>
                  <a:pt x="485362" y="310299"/>
                </a:lnTo>
                <a:lnTo>
                  <a:pt x="518253" y="341104"/>
                </a:lnTo>
                <a:lnTo>
                  <a:pt x="548298" y="371869"/>
                </a:lnTo>
                <a:lnTo>
                  <a:pt x="575499" y="402593"/>
                </a:lnTo>
                <a:lnTo>
                  <a:pt x="599855" y="433276"/>
                </a:lnTo>
                <a:lnTo>
                  <a:pt x="640033" y="494520"/>
                </a:lnTo>
                <a:lnTo>
                  <a:pt x="644677" y="506373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963114" y="2293043"/>
            <a:ext cx="113664" cy="135890"/>
          </a:xfrm>
          <a:custGeom>
            <a:avLst/>
            <a:gdLst/>
            <a:ahLst/>
            <a:cxnLst/>
            <a:rect l="l" t="t" r="r" b="b"/>
            <a:pathLst>
              <a:path w="113665" h="135889">
                <a:moveTo>
                  <a:pt x="113520" y="0"/>
                </a:moveTo>
                <a:lnTo>
                  <a:pt x="0" y="44469"/>
                </a:lnTo>
                <a:lnTo>
                  <a:pt x="101230" y="135755"/>
                </a:lnTo>
                <a:lnTo>
                  <a:pt x="1135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93700" y="876300"/>
            <a:ext cx="4775835" cy="149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785"/>
              </a:lnSpc>
            </a:pPr>
            <a:r>
              <a:rPr sz="3600" b="1" spc="-5" dirty="0">
                <a:latin typeface="Arial"/>
                <a:cs typeface="Arial"/>
              </a:rPr>
              <a:t>Forward</a:t>
            </a:r>
            <a:r>
              <a:rPr sz="3600" b="1" spc="-5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Propagation:</a:t>
            </a:r>
            <a:endParaRPr sz="3600">
              <a:latin typeface="Arial"/>
              <a:cs typeface="Arial"/>
            </a:endParaRPr>
          </a:p>
          <a:p>
            <a:pPr marL="1497330">
              <a:lnSpc>
                <a:spcPts val="5285"/>
              </a:lnSpc>
            </a:pPr>
            <a:r>
              <a:rPr sz="7275" i="1" spc="-142" baseline="-24054" dirty="0">
                <a:latin typeface="Symbol"/>
                <a:cs typeface="Symbol"/>
              </a:rPr>
              <a:t></a:t>
            </a:r>
            <a:r>
              <a:rPr sz="7275" i="1" spc="-1132" baseline="-24054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(1)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240202" y="8168216"/>
            <a:ext cx="356870" cy="758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700" i="1" spc="-5" dirty="0">
                <a:latin typeface="Times New Roman"/>
                <a:cs typeface="Times New Roman"/>
              </a:rPr>
              <a:t>L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1855834" y="8561602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12699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746614" y="850064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60959"/>
                </a:lnTo>
                <a:lnTo>
                  <a:pt x="121920" y="121919"/>
                </a:lnTo>
                <a:lnTo>
                  <a:pt x="121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0763012" y="7791873"/>
            <a:ext cx="687705" cy="1609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u="heavy" spc="300" dirty="0">
                <a:latin typeface="Symbol"/>
                <a:cs typeface="Symbol"/>
              </a:rPr>
              <a:t></a:t>
            </a:r>
            <a:r>
              <a:rPr sz="4650" i="1" u="heavy" spc="15" dirty="0">
                <a:latin typeface="Times New Roman"/>
                <a:cs typeface="Times New Roman"/>
              </a:rPr>
              <a:t>L</a:t>
            </a:r>
            <a:endParaRPr sz="4650">
              <a:latin typeface="Times New Roman"/>
              <a:cs typeface="Times New Roman"/>
            </a:endParaRPr>
          </a:p>
          <a:p>
            <a:pPr marL="74295">
              <a:lnSpc>
                <a:spcPct val="100000"/>
              </a:lnSpc>
              <a:spcBef>
                <a:spcPts val="969"/>
              </a:spcBef>
            </a:pPr>
            <a:r>
              <a:rPr sz="4650" spc="110" dirty="0">
                <a:latin typeface="Symbol"/>
                <a:cs typeface="Symbol"/>
              </a:rPr>
              <a:t></a:t>
            </a:r>
            <a:r>
              <a:rPr sz="4650" i="1" spc="110" dirty="0">
                <a:latin typeface="Times New Roman"/>
                <a:cs typeface="Times New Roman"/>
              </a:rPr>
              <a:t>s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55600" y="5524500"/>
            <a:ext cx="513207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5" dirty="0">
                <a:latin typeface="Arial"/>
                <a:cs typeface="Arial"/>
              </a:rPr>
              <a:t>Backward</a:t>
            </a:r>
            <a:r>
              <a:rPr sz="3600" b="1" spc="-4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Propagation: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42" y="2675890"/>
            <a:ext cx="289560" cy="751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10" dirty="0">
                <a:latin typeface="Times New Roman"/>
                <a:cs typeface="Times New Roman"/>
              </a:rPr>
              <a:t>x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41682" y="3114996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96626" y="3054036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19">
                <a:moveTo>
                  <a:pt x="0" y="0"/>
                </a:moveTo>
                <a:lnTo>
                  <a:pt x="0" y="121920"/>
                </a:lnTo>
                <a:lnTo>
                  <a:pt x="121919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71130" y="2495337"/>
            <a:ext cx="740410" cy="1008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900" i="1" spc="277" baseline="-25362" dirty="0">
                <a:latin typeface="Times New Roman"/>
                <a:cs typeface="Times New Roman"/>
              </a:rPr>
              <a:t>h</a:t>
            </a:r>
            <a:r>
              <a:rPr sz="2650" spc="-25" dirty="0">
                <a:latin typeface="Times New Roman"/>
                <a:cs typeface="Times New Roman"/>
              </a:rPr>
              <a:t>(</a:t>
            </a:r>
            <a:r>
              <a:rPr sz="2650" spc="35" dirty="0">
                <a:latin typeface="Times New Roman"/>
                <a:cs typeface="Times New Roman"/>
              </a:rPr>
              <a:t>1</a:t>
            </a:r>
            <a:r>
              <a:rPr sz="2650" spc="15" dirty="0">
                <a:latin typeface="Times New Roman"/>
                <a:cs typeface="Times New Roman"/>
              </a:rPr>
              <a:t>)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39491" y="3114996"/>
            <a:ext cx="267970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4435" y="3054036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19">
                <a:moveTo>
                  <a:pt x="0" y="0"/>
                </a:moveTo>
                <a:lnTo>
                  <a:pt x="0" y="121920"/>
                </a:lnTo>
                <a:lnTo>
                  <a:pt x="121919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61897" y="3146468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16841" y="3085508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19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075905" y="3114996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330848" y="3054036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19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856604" y="2719916"/>
            <a:ext cx="349250" cy="758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700" i="1" spc="-70" dirty="0">
                <a:latin typeface="Times New Roman"/>
                <a:cs typeface="Times New Roman"/>
              </a:rPr>
              <a:t>L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55294" y="2479996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364490" rIns="0" bIns="0" rtlCol="0">
            <a:spAutoFit/>
          </a:bodyPr>
          <a:lstStyle/>
          <a:p>
            <a:pPr marL="327025">
              <a:lnSpc>
                <a:spcPct val="100000"/>
              </a:lnSpc>
              <a:spcBef>
                <a:spcPts val="2870"/>
              </a:spcBef>
            </a:pPr>
            <a:r>
              <a:rPr sz="3200" dirty="0">
                <a:solidFill>
                  <a:srgbClr val="53585F"/>
                </a:solidFill>
                <a:latin typeface="Arial"/>
                <a:cs typeface="Arial"/>
              </a:rPr>
              <a:t>Function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18673" y="2441498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365125" rIns="0" bIns="0" rtlCol="0">
            <a:spAutoFit/>
          </a:bodyPr>
          <a:lstStyle/>
          <a:p>
            <a:pPr marL="328295">
              <a:lnSpc>
                <a:spcPct val="100000"/>
              </a:lnSpc>
              <a:spcBef>
                <a:spcPts val="2875"/>
              </a:spcBef>
            </a:pPr>
            <a:r>
              <a:rPr sz="3200" dirty="0">
                <a:solidFill>
                  <a:srgbClr val="53585F"/>
                </a:solidFill>
                <a:latin typeface="Arial"/>
                <a:cs typeface="Arial"/>
              </a:rPr>
              <a:t>Function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929410" y="3076498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184355" y="3015538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19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0515600" y="2612390"/>
            <a:ext cx="262890" cy="751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55" dirty="0">
                <a:latin typeface="Times New Roman"/>
                <a:cs typeface="Times New Roman"/>
              </a:rPr>
              <a:t>s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827905" y="3146468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82850" y="3085508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19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44020" y="1876160"/>
            <a:ext cx="558800" cy="492759"/>
          </a:xfrm>
          <a:custGeom>
            <a:avLst/>
            <a:gdLst/>
            <a:ahLst/>
            <a:cxnLst/>
            <a:rect l="l" t="t" r="r" b="b"/>
            <a:pathLst>
              <a:path w="558800" h="492760">
                <a:moveTo>
                  <a:pt x="0" y="0"/>
                </a:moveTo>
                <a:lnTo>
                  <a:pt x="54137" y="33980"/>
                </a:lnTo>
                <a:lnTo>
                  <a:pt x="105809" y="67683"/>
                </a:lnTo>
                <a:lnTo>
                  <a:pt x="155016" y="101111"/>
                </a:lnTo>
                <a:lnTo>
                  <a:pt x="201759" y="134261"/>
                </a:lnTo>
                <a:lnTo>
                  <a:pt x="246036" y="167135"/>
                </a:lnTo>
                <a:lnTo>
                  <a:pt x="287848" y="199733"/>
                </a:lnTo>
                <a:lnTo>
                  <a:pt x="327196" y="232053"/>
                </a:lnTo>
                <a:lnTo>
                  <a:pt x="364078" y="264098"/>
                </a:lnTo>
                <a:lnTo>
                  <a:pt x="398496" y="295865"/>
                </a:lnTo>
                <a:lnTo>
                  <a:pt x="430448" y="327357"/>
                </a:lnTo>
                <a:lnTo>
                  <a:pt x="459936" y="358571"/>
                </a:lnTo>
                <a:lnTo>
                  <a:pt x="486958" y="389509"/>
                </a:lnTo>
                <a:lnTo>
                  <a:pt x="511516" y="420171"/>
                </a:lnTo>
                <a:lnTo>
                  <a:pt x="553236" y="480664"/>
                </a:lnTo>
                <a:lnTo>
                  <a:pt x="558630" y="492198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42050" y="2331032"/>
            <a:ext cx="110489" cy="136525"/>
          </a:xfrm>
          <a:custGeom>
            <a:avLst/>
            <a:gdLst/>
            <a:ahLst/>
            <a:cxnLst/>
            <a:rect l="l" t="t" r="r" b="b"/>
            <a:pathLst>
              <a:path w="110489" h="136525">
                <a:moveTo>
                  <a:pt x="110440" y="0"/>
                </a:moveTo>
                <a:lnTo>
                  <a:pt x="0" y="51644"/>
                </a:lnTo>
                <a:lnTo>
                  <a:pt x="106865" y="136263"/>
                </a:lnTo>
                <a:lnTo>
                  <a:pt x="110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7377747" y="1251246"/>
            <a:ext cx="862965" cy="1078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75" i="1" spc="-135" baseline="-24054" dirty="0">
                <a:latin typeface="Symbol"/>
                <a:cs typeface="Symbol"/>
              </a:rPr>
              <a:t></a:t>
            </a:r>
            <a:r>
              <a:rPr sz="7275" i="1" spc="-1087" baseline="-24054" dirty="0">
                <a:latin typeface="Times New Roman"/>
                <a:cs typeface="Times New Roman"/>
              </a:rPr>
              <a:t> </a:t>
            </a:r>
            <a:r>
              <a:rPr sz="2700" spc="95" dirty="0">
                <a:latin typeface="Times New Roman"/>
                <a:cs typeface="Times New Roman"/>
              </a:rPr>
              <a:t>(</a:t>
            </a:r>
            <a:r>
              <a:rPr sz="2700" i="1" spc="95" dirty="0">
                <a:latin typeface="Times New Roman"/>
                <a:cs typeface="Times New Roman"/>
              </a:rPr>
              <a:t>n</a:t>
            </a:r>
            <a:r>
              <a:rPr sz="2700" i="1" spc="-4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379828" y="1820729"/>
            <a:ext cx="645160" cy="506730"/>
          </a:xfrm>
          <a:custGeom>
            <a:avLst/>
            <a:gdLst/>
            <a:ahLst/>
            <a:cxnLst/>
            <a:rect l="l" t="t" r="r" b="b"/>
            <a:pathLst>
              <a:path w="645159" h="506730">
                <a:moveTo>
                  <a:pt x="0" y="0"/>
                </a:moveTo>
                <a:lnTo>
                  <a:pt x="61337" y="31213"/>
                </a:lnTo>
                <a:lnTo>
                  <a:pt x="119830" y="62386"/>
                </a:lnTo>
                <a:lnTo>
                  <a:pt x="175478" y="93518"/>
                </a:lnTo>
                <a:lnTo>
                  <a:pt x="228281" y="124609"/>
                </a:lnTo>
                <a:lnTo>
                  <a:pt x="278240" y="155659"/>
                </a:lnTo>
                <a:lnTo>
                  <a:pt x="325354" y="186669"/>
                </a:lnTo>
                <a:lnTo>
                  <a:pt x="369623" y="217638"/>
                </a:lnTo>
                <a:lnTo>
                  <a:pt x="411048" y="248566"/>
                </a:lnTo>
                <a:lnTo>
                  <a:pt x="449627" y="279453"/>
                </a:lnTo>
                <a:lnTo>
                  <a:pt x="485362" y="310299"/>
                </a:lnTo>
                <a:lnTo>
                  <a:pt x="518253" y="341104"/>
                </a:lnTo>
                <a:lnTo>
                  <a:pt x="548298" y="371869"/>
                </a:lnTo>
                <a:lnTo>
                  <a:pt x="575499" y="402593"/>
                </a:lnTo>
                <a:lnTo>
                  <a:pt x="599855" y="433276"/>
                </a:lnTo>
                <a:lnTo>
                  <a:pt x="640033" y="494520"/>
                </a:lnTo>
                <a:lnTo>
                  <a:pt x="644677" y="506373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963114" y="2293043"/>
            <a:ext cx="113664" cy="135890"/>
          </a:xfrm>
          <a:custGeom>
            <a:avLst/>
            <a:gdLst/>
            <a:ahLst/>
            <a:cxnLst/>
            <a:rect l="l" t="t" r="r" b="b"/>
            <a:pathLst>
              <a:path w="113665" h="135889">
                <a:moveTo>
                  <a:pt x="113520" y="0"/>
                </a:moveTo>
                <a:lnTo>
                  <a:pt x="0" y="44469"/>
                </a:lnTo>
                <a:lnTo>
                  <a:pt x="101230" y="135755"/>
                </a:lnTo>
                <a:lnTo>
                  <a:pt x="1135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93700" y="876300"/>
            <a:ext cx="4775835" cy="149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785"/>
              </a:lnSpc>
            </a:pPr>
            <a:r>
              <a:rPr sz="3600" b="1" spc="-5" dirty="0">
                <a:latin typeface="Arial"/>
                <a:cs typeface="Arial"/>
              </a:rPr>
              <a:t>Forward</a:t>
            </a:r>
            <a:r>
              <a:rPr sz="3600" b="1" spc="-5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Propagation:</a:t>
            </a:r>
            <a:endParaRPr sz="3600">
              <a:latin typeface="Arial"/>
              <a:cs typeface="Arial"/>
            </a:endParaRPr>
          </a:p>
          <a:p>
            <a:pPr marL="1497330">
              <a:lnSpc>
                <a:spcPts val="5285"/>
              </a:lnSpc>
            </a:pPr>
            <a:r>
              <a:rPr sz="7275" i="1" spc="-142" baseline="-24054" dirty="0">
                <a:latin typeface="Symbol"/>
                <a:cs typeface="Symbol"/>
              </a:rPr>
              <a:t></a:t>
            </a:r>
            <a:r>
              <a:rPr sz="7275" i="1" spc="-1132" baseline="-24054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(1)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240202" y="8168216"/>
            <a:ext cx="356870" cy="758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700" i="1" spc="-5" dirty="0">
                <a:latin typeface="Times New Roman"/>
                <a:cs typeface="Times New Roman"/>
              </a:rPr>
              <a:t>L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1855834" y="8561602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12699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746614" y="850064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60959"/>
                </a:lnTo>
                <a:lnTo>
                  <a:pt x="121920" y="121919"/>
                </a:lnTo>
                <a:lnTo>
                  <a:pt x="121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0763012" y="7791873"/>
            <a:ext cx="687705" cy="1609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u="heavy" spc="300" dirty="0">
                <a:latin typeface="Symbol"/>
                <a:cs typeface="Symbol"/>
              </a:rPr>
              <a:t></a:t>
            </a:r>
            <a:r>
              <a:rPr sz="4650" i="1" u="heavy" spc="15" dirty="0">
                <a:latin typeface="Times New Roman"/>
                <a:cs typeface="Times New Roman"/>
              </a:rPr>
              <a:t>L</a:t>
            </a:r>
            <a:endParaRPr sz="4650">
              <a:latin typeface="Times New Roman"/>
              <a:cs typeface="Times New Roman"/>
            </a:endParaRPr>
          </a:p>
          <a:p>
            <a:pPr marL="74295">
              <a:lnSpc>
                <a:spcPct val="100000"/>
              </a:lnSpc>
              <a:spcBef>
                <a:spcPts val="969"/>
              </a:spcBef>
            </a:pPr>
            <a:r>
              <a:rPr sz="4650" spc="110" dirty="0">
                <a:latin typeface="Symbol"/>
                <a:cs typeface="Symbol"/>
              </a:rPr>
              <a:t></a:t>
            </a:r>
            <a:r>
              <a:rPr sz="4650" i="1" spc="110" dirty="0">
                <a:latin typeface="Times New Roman"/>
                <a:cs typeface="Times New Roman"/>
              </a:rPr>
              <a:t>s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55600" y="5524500"/>
            <a:ext cx="513207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5" dirty="0">
                <a:latin typeface="Arial"/>
                <a:cs typeface="Arial"/>
              </a:rPr>
              <a:t>Backward</a:t>
            </a:r>
            <a:r>
              <a:rPr sz="3600" b="1" spc="-4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Propagation:</a:t>
            </a:r>
            <a:endParaRPr sz="36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325399" y="8557971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12699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216179" y="8497011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60960"/>
                </a:lnTo>
                <a:lnTo>
                  <a:pt x="121920" y="121920"/>
                </a:lnTo>
                <a:lnTo>
                  <a:pt x="121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705442" y="7922971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357505" rIns="0" bIns="0" rtlCol="0">
            <a:spAutoFit/>
          </a:bodyPr>
          <a:lstStyle/>
          <a:p>
            <a:pPr marL="333375">
              <a:lnSpc>
                <a:spcPct val="100000"/>
              </a:lnSpc>
              <a:spcBef>
                <a:spcPts val="2815"/>
              </a:spcBef>
            </a:pPr>
            <a:r>
              <a:rPr sz="3200" dirty="0">
                <a:solidFill>
                  <a:srgbClr val="53585F"/>
                </a:solidFill>
                <a:latin typeface="Arial"/>
                <a:cs typeface="Arial"/>
              </a:rPr>
              <a:t>Function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924404" y="7315445"/>
            <a:ext cx="500380" cy="594995"/>
          </a:xfrm>
          <a:custGeom>
            <a:avLst/>
            <a:gdLst/>
            <a:ahLst/>
            <a:cxnLst/>
            <a:rect l="l" t="t" r="r" b="b"/>
            <a:pathLst>
              <a:path w="500379" h="594995">
                <a:moveTo>
                  <a:pt x="0" y="0"/>
                </a:moveTo>
                <a:lnTo>
                  <a:pt x="62472" y="47484"/>
                </a:lnTo>
                <a:lnTo>
                  <a:pt x="111778" y="87077"/>
                </a:lnTo>
                <a:lnTo>
                  <a:pt x="158205" y="126227"/>
                </a:lnTo>
                <a:lnTo>
                  <a:pt x="201753" y="164934"/>
                </a:lnTo>
                <a:lnTo>
                  <a:pt x="242423" y="203197"/>
                </a:lnTo>
                <a:lnTo>
                  <a:pt x="280215" y="241017"/>
                </a:lnTo>
                <a:lnTo>
                  <a:pt x="315127" y="278393"/>
                </a:lnTo>
                <a:lnTo>
                  <a:pt x="347162" y="315326"/>
                </a:lnTo>
                <a:lnTo>
                  <a:pt x="376317" y="351815"/>
                </a:lnTo>
                <a:lnTo>
                  <a:pt x="402594" y="387861"/>
                </a:lnTo>
                <a:lnTo>
                  <a:pt x="425993" y="423464"/>
                </a:lnTo>
                <a:lnTo>
                  <a:pt x="446513" y="458623"/>
                </a:lnTo>
                <a:lnTo>
                  <a:pt x="464155" y="493339"/>
                </a:lnTo>
                <a:lnTo>
                  <a:pt x="490803" y="561440"/>
                </a:lnTo>
                <a:lnTo>
                  <a:pt x="499809" y="594826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835931" y="7251403"/>
            <a:ext cx="134620" cy="121285"/>
          </a:xfrm>
          <a:custGeom>
            <a:avLst/>
            <a:gdLst/>
            <a:ahLst/>
            <a:cxnLst/>
            <a:rect l="l" t="t" r="r" b="b"/>
            <a:pathLst>
              <a:path w="134620" h="121284">
                <a:moveTo>
                  <a:pt x="0" y="0"/>
                </a:moveTo>
                <a:lnTo>
                  <a:pt x="63016" y="120869"/>
                </a:lnTo>
                <a:lnTo>
                  <a:pt x="134505" y="2210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439572" y="6255172"/>
            <a:ext cx="1224280" cy="1614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40"/>
              </a:lnSpc>
              <a:tabLst>
                <a:tab pos="1210945" algn="l"/>
              </a:tabLst>
            </a:pPr>
            <a:r>
              <a:rPr sz="4650" u="heavy" spc="5" dirty="0">
                <a:latin typeface="Times New Roman"/>
                <a:cs typeface="Times New Roman"/>
              </a:rPr>
              <a:t> </a:t>
            </a:r>
            <a:r>
              <a:rPr sz="4650" u="heavy" spc="-290" dirty="0">
                <a:latin typeface="Times New Roman"/>
                <a:cs typeface="Times New Roman"/>
              </a:rPr>
              <a:t> </a:t>
            </a:r>
            <a:r>
              <a:rPr sz="4650" u="heavy" spc="160" dirty="0">
                <a:latin typeface="Symbol"/>
                <a:cs typeface="Symbol"/>
              </a:rPr>
              <a:t></a:t>
            </a:r>
            <a:r>
              <a:rPr sz="4650" i="1" u="heavy" spc="160" dirty="0">
                <a:latin typeface="Times New Roman"/>
                <a:cs typeface="Times New Roman"/>
              </a:rPr>
              <a:t>L	</a:t>
            </a:r>
            <a:endParaRPr sz="4650">
              <a:latin typeface="Times New Roman"/>
              <a:cs typeface="Times New Roman"/>
            </a:endParaRPr>
          </a:p>
          <a:p>
            <a:pPr marL="46355">
              <a:lnSpc>
                <a:spcPts val="5120"/>
              </a:lnSpc>
            </a:pPr>
            <a:r>
              <a:rPr sz="6975" spc="-262" baseline="-25089" dirty="0">
                <a:latin typeface="Symbol"/>
                <a:cs typeface="Symbol"/>
              </a:rPr>
              <a:t></a:t>
            </a:r>
            <a:r>
              <a:rPr sz="7200" i="1" spc="-262" baseline="-24305" dirty="0">
                <a:latin typeface="Symbol"/>
                <a:cs typeface="Symbol"/>
              </a:rPr>
              <a:t></a:t>
            </a:r>
            <a:r>
              <a:rPr sz="7200" i="1" spc="-1072" baseline="-24305" dirty="0">
                <a:latin typeface="Times New Roman"/>
                <a:cs typeface="Times New Roman"/>
              </a:rPr>
              <a:t> </a:t>
            </a:r>
            <a:r>
              <a:rPr sz="2700" spc="95" dirty="0">
                <a:latin typeface="Times New Roman"/>
                <a:cs typeface="Times New Roman"/>
              </a:rPr>
              <a:t>(</a:t>
            </a:r>
            <a:r>
              <a:rPr sz="2700" i="1" spc="95" dirty="0">
                <a:latin typeface="Times New Roman"/>
                <a:cs typeface="Times New Roman"/>
              </a:rPr>
              <a:t>n</a:t>
            </a:r>
            <a:r>
              <a:rPr sz="2700" i="1" spc="-4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)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42" y="2675890"/>
            <a:ext cx="289560" cy="751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10" dirty="0">
                <a:latin typeface="Times New Roman"/>
                <a:cs typeface="Times New Roman"/>
              </a:rPr>
              <a:t>x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41682" y="3114996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96626" y="3054036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19">
                <a:moveTo>
                  <a:pt x="0" y="0"/>
                </a:moveTo>
                <a:lnTo>
                  <a:pt x="0" y="121920"/>
                </a:lnTo>
                <a:lnTo>
                  <a:pt x="121919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71130" y="2495337"/>
            <a:ext cx="740410" cy="1008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900" i="1" spc="277" baseline="-25362" dirty="0">
                <a:latin typeface="Times New Roman"/>
                <a:cs typeface="Times New Roman"/>
              </a:rPr>
              <a:t>h</a:t>
            </a:r>
            <a:r>
              <a:rPr sz="2650" spc="-25" dirty="0">
                <a:latin typeface="Times New Roman"/>
                <a:cs typeface="Times New Roman"/>
              </a:rPr>
              <a:t>(</a:t>
            </a:r>
            <a:r>
              <a:rPr sz="2650" spc="35" dirty="0">
                <a:latin typeface="Times New Roman"/>
                <a:cs typeface="Times New Roman"/>
              </a:rPr>
              <a:t>1</a:t>
            </a:r>
            <a:r>
              <a:rPr sz="2650" spc="15" dirty="0">
                <a:latin typeface="Times New Roman"/>
                <a:cs typeface="Times New Roman"/>
              </a:rPr>
              <a:t>)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39491" y="3114996"/>
            <a:ext cx="267970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4435" y="3054036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19">
                <a:moveTo>
                  <a:pt x="0" y="0"/>
                </a:moveTo>
                <a:lnTo>
                  <a:pt x="0" y="121920"/>
                </a:lnTo>
                <a:lnTo>
                  <a:pt x="121919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61897" y="3146468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16841" y="3085508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19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075905" y="3114996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330848" y="3054036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19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856604" y="2719916"/>
            <a:ext cx="349250" cy="758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700" i="1" spc="-70" dirty="0">
                <a:latin typeface="Times New Roman"/>
                <a:cs typeface="Times New Roman"/>
              </a:rPr>
              <a:t>L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55294" y="2479996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364490" rIns="0" bIns="0" rtlCol="0">
            <a:spAutoFit/>
          </a:bodyPr>
          <a:lstStyle/>
          <a:p>
            <a:pPr marL="327025">
              <a:lnSpc>
                <a:spcPct val="100000"/>
              </a:lnSpc>
              <a:spcBef>
                <a:spcPts val="2870"/>
              </a:spcBef>
            </a:pPr>
            <a:r>
              <a:rPr sz="3200" dirty="0">
                <a:solidFill>
                  <a:srgbClr val="53585F"/>
                </a:solidFill>
                <a:latin typeface="Arial"/>
                <a:cs typeface="Arial"/>
              </a:rPr>
              <a:t>Function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18673" y="2441498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365125" rIns="0" bIns="0" rtlCol="0">
            <a:spAutoFit/>
          </a:bodyPr>
          <a:lstStyle/>
          <a:p>
            <a:pPr marL="328295">
              <a:lnSpc>
                <a:spcPct val="100000"/>
              </a:lnSpc>
              <a:spcBef>
                <a:spcPts val="2875"/>
              </a:spcBef>
            </a:pPr>
            <a:r>
              <a:rPr sz="3200" dirty="0">
                <a:solidFill>
                  <a:srgbClr val="53585F"/>
                </a:solidFill>
                <a:latin typeface="Arial"/>
                <a:cs typeface="Arial"/>
              </a:rPr>
              <a:t>Function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929410" y="3076498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184355" y="3015538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19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0515600" y="2612390"/>
            <a:ext cx="262890" cy="751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55" dirty="0">
                <a:latin typeface="Times New Roman"/>
                <a:cs typeface="Times New Roman"/>
              </a:rPr>
              <a:t>s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827905" y="3146468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82850" y="3085508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19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44020" y="1876160"/>
            <a:ext cx="558800" cy="492759"/>
          </a:xfrm>
          <a:custGeom>
            <a:avLst/>
            <a:gdLst/>
            <a:ahLst/>
            <a:cxnLst/>
            <a:rect l="l" t="t" r="r" b="b"/>
            <a:pathLst>
              <a:path w="558800" h="492760">
                <a:moveTo>
                  <a:pt x="0" y="0"/>
                </a:moveTo>
                <a:lnTo>
                  <a:pt x="54137" y="33980"/>
                </a:lnTo>
                <a:lnTo>
                  <a:pt x="105809" y="67683"/>
                </a:lnTo>
                <a:lnTo>
                  <a:pt x="155016" y="101111"/>
                </a:lnTo>
                <a:lnTo>
                  <a:pt x="201759" y="134261"/>
                </a:lnTo>
                <a:lnTo>
                  <a:pt x="246036" y="167135"/>
                </a:lnTo>
                <a:lnTo>
                  <a:pt x="287848" y="199733"/>
                </a:lnTo>
                <a:lnTo>
                  <a:pt x="327196" y="232053"/>
                </a:lnTo>
                <a:lnTo>
                  <a:pt x="364078" y="264098"/>
                </a:lnTo>
                <a:lnTo>
                  <a:pt x="398496" y="295865"/>
                </a:lnTo>
                <a:lnTo>
                  <a:pt x="430448" y="327357"/>
                </a:lnTo>
                <a:lnTo>
                  <a:pt x="459936" y="358571"/>
                </a:lnTo>
                <a:lnTo>
                  <a:pt x="486958" y="389509"/>
                </a:lnTo>
                <a:lnTo>
                  <a:pt x="511516" y="420171"/>
                </a:lnTo>
                <a:lnTo>
                  <a:pt x="553236" y="480664"/>
                </a:lnTo>
                <a:lnTo>
                  <a:pt x="558630" y="492198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42050" y="2331032"/>
            <a:ext cx="110489" cy="136525"/>
          </a:xfrm>
          <a:custGeom>
            <a:avLst/>
            <a:gdLst/>
            <a:ahLst/>
            <a:cxnLst/>
            <a:rect l="l" t="t" r="r" b="b"/>
            <a:pathLst>
              <a:path w="110489" h="136525">
                <a:moveTo>
                  <a:pt x="110440" y="0"/>
                </a:moveTo>
                <a:lnTo>
                  <a:pt x="0" y="51644"/>
                </a:lnTo>
                <a:lnTo>
                  <a:pt x="106865" y="136263"/>
                </a:lnTo>
                <a:lnTo>
                  <a:pt x="110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7377747" y="1251246"/>
            <a:ext cx="862965" cy="1078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75" i="1" spc="-135" baseline="-24054" dirty="0">
                <a:latin typeface="Symbol"/>
                <a:cs typeface="Symbol"/>
              </a:rPr>
              <a:t></a:t>
            </a:r>
            <a:r>
              <a:rPr sz="7275" i="1" spc="-1087" baseline="-24054" dirty="0">
                <a:latin typeface="Times New Roman"/>
                <a:cs typeface="Times New Roman"/>
              </a:rPr>
              <a:t> </a:t>
            </a:r>
            <a:r>
              <a:rPr sz="2700" spc="95" dirty="0">
                <a:latin typeface="Times New Roman"/>
                <a:cs typeface="Times New Roman"/>
              </a:rPr>
              <a:t>(</a:t>
            </a:r>
            <a:r>
              <a:rPr sz="2700" i="1" spc="95" dirty="0">
                <a:latin typeface="Times New Roman"/>
                <a:cs typeface="Times New Roman"/>
              </a:rPr>
              <a:t>n</a:t>
            </a:r>
            <a:r>
              <a:rPr sz="2700" i="1" spc="-4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379828" y="1820729"/>
            <a:ext cx="645160" cy="506730"/>
          </a:xfrm>
          <a:custGeom>
            <a:avLst/>
            <a:gdLst/>
            <a:ahLst/>
            <a:cxnLst/>
            <a:rect l="l" t="t" r="r" b="b"/>
            <a:pathLst>
              <a:path w="645159" h="506730">
                <a:moveTo>
                  <a:pt x="0" y="0"/>
                </a:moveTo>
                <a:lnTo>
                  <a:pt x="61337" y="31213"/>
                </a:lnTo>
                <a:lnTo>
                  <a:pt x="119830" y="62386"/>
                </a:lnTo>
                <a:lnTo>
                  <a:pt x="175478" y="93518"/>
                </a:lnTo>
                <a:lnTo>
                  <a:pt x="228281" y="124609"/>
                </a:lnTo>
                <a:lnTo>
                  <a:pt x="278240" y="155659"/>
                </a:lnTo>
                <a:lnTo>
                  <a:pt x="325354" y="186669"/>
                </a:lnTo>
                <a:lnTo>
                  <a:pt x="369623" y="217638"/>
                </a:lnTo>
                <a:lnTo>
                  <a:pt x="411048" y="248566"/>
                </a:lnTo>
                <a:lnTo>
                  <a:pt x="449627" y="279453"/>
                </a:lnTo>
                <a:lnTo>
                  <a:pt x="485362" y="310299"/>
                </a:lnTo>
                <a:lnTo>
                  <a:pt x="518253" y="341104"/>
                </a:lnTo>
                <a:lnTo>
                  <a:pt x="548298" y="371869"/>
                </a:lnTo>
                <a:lnTo>
                  <a:pt x="575499" y="402593"/>
                </a:lnTo>
                <a:lnTo>
                  <a:pt x="599855" y="433276"/>
                </a:lnTo>
                <a:lnTo>
                  <a:pt x="640033" y="494520"/>
                </a:lnTo>
                <a:lnTo>
                  <a:pt x="644677" y="506373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963114" y="2293043"/>
            <a:ext cx="113664" cy="135890"/>
          </a:xfrm>
          <a:custGeom>
            <a:avLst/>
            <a:gdLst/>
            <a:ahLst/>
            <a:cxnLst/>
            <a:rect l="l" t="t" r="r" b="b"/>
            <a:pathLst>
              <a:path w="113665" h="135889">
                <a:moveTo>
                  <a:pt x="113520" y="0"/>
                </a:moveTo>
                <a:lnTo>
                  <a:pt x="0" y="44469"/>
                </a:lnTo>
                <a:lnTo>
                  <a:pt x="101230" y="135755"/>
                </a:lnTo>
                <a:lnTo>
                  <a:pt x="1135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93700" y="876300"/>
            <a:ext cx="4775835" cy="149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785"/>
              </a:lnSpc>
            </a:pPr>
            <a:r>
              <a:rPr sz="3600" b="1" spc="-5" dirty="0">
                <a:latin typeface="Arial"/>
                <a:cs typeface="Arial"/>
              </a:rPr>
              <a:t>Forward</a:t>
            </a:r>
            <a:r>
              <a:rPr sz="3600" b="1" spc="-5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Propagation:</a:t>
            </a:r>
            <a:endParaRPr sz="3600">
              <a:latin typeface="Arial"/>
              <a:cs typeface="Arial"/>
            </a:endParaRPr>
          </a:p>
          <a:p>
            <a:pPr marL="1497330">
              <a:lnSpc>
                <a:spcPts val="5285"/>
              </a:lnSpc>
            </a:pPr>
            <a:r>
              <a:rPr sz="7275" i="1" spc="-142" baseline="-24054" dirty="0">
                <a:latin typeface="Symbol"/>
                <a:cs typeface="Symbol"/>
              </a:rPr>
              <a:t></a:t>
            </a:r>
            <a:r>
              <a:rPr sz="7275" i="1" spc="-1132" baseline="-24054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(1)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240202" y="8168216"/>
            <a:ext cx="356870" cy="758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700" i="1" spc="-5" dirty="0">
                <a:latin typeface="Times New Roman"/>
                <a:cs typeface="Times New Roman"/>
              </a:rPr>
              <a:t>L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1855834" y="8561602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12699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746614" y="850064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60959"/>
                </a:lnTo>
                <a:lnTo>
                  <a:pt x="121920" y="121919"/>
                </a:lnTo>
                <a:lnTo>
                  <a:pt x="121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0763012" y="7791873"/>
            <a:ext cx="687705" cy="1609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u="heavy" spc="300" dirty="0">
                <a:latin typeface="Symbol"/>
                <a:cs typeface="Symbol"/>
              </a:rPr>
              <a:t></a:t>
            </a:r>
            <a:r>
              <a:rPr sz="4650" i="1" u="heavy" spc="15" dirty="0">
                <a:latin typeface="Times New Roman"/>
                <a:cs typeface="Times New Roman"/>
              </a:rPr>
              <a:t>L</a:t>
            </a:r>
            <a:endParaRPr sz="4650">
              <a:latin typeface="Times New Roman"/>
              <a:cs typeface="Times New Roman"/>
            </a:endParaRPr>
          </a:p>
          <a:p>
            <a:pPr marL="74295">
              <a:lnSpc>
                <a:spcPct val="100000"/>
              </a:lnSpc>
              <a:spcBef>
                <a:spcPts val="969"/>
              </a:spcBef>
            </a:pPr>
            <a:r>
              <a:rPr sz="4650" spc="110" dirty="0">
                <a:latin typeface="Symbol"/>
                <a:cs typeface="Symbol"/>
              </a:rPr>
              <a:t></a:t>
            </a:r>
            <a:r>
              <a:rPr sz="4650" i="1" spc="110" dirty="0">
                <a:latin typeface="Times New Roman"/>
                <a:cs typeface="Times New Roman"/>
              </a:rPr>
              <a:t>s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244830" y="8559030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12699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135610" y="849807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60959"/>
                </a:lnTo>
                <a:lnTo>
                  <a:pt x="121920" y="121920"/>
                </a:lnTo>
                <a:lnTo>
                  <a:pt x="121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55600" y="5524500"/>
            <a:ext cx="513207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5" dirty="0">
                <a:latin typeface="Arial"/>
                <a:cs typeface="Arial"/>
              </a:rPr>
              <a:t>Backward</a:t>
            </a:r>
            <a:r>
              <a:rPr sz="3600" b="1" spc="-4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Propagation:</a:t>
            </a:r>
            <a:endParaRPr sz="36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044762" y="8571407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12699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935541" y="8510447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60959"/>
                </a:lnTo>
                <a:lnTo>
                  <a:pt x="121920" y="121919"/>
                </a:lnTo>
                <a:lnTo>
                  <a:pt x="121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760619" y="7728373"/>
            <a:ext cx="1161415" cy="1609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015"/>
              </a:lnSpc>
              <a:tabLst>
                <a:tab pos="1148080" algn="l"/>
              </a:tabLst>
            </a:pPr>
            <a:r>
              <a:rPr sz="4650" u="heavy" spc="15" dirty="0">
                <a:latin typeface="Times New Roman"/>
                <a:cs typeface="Times New Roman"/>
              </a:rPr>
              <a:t> </a:t>
            </a:r>
            <a:r>
              <a:rPr sz="4650" u="heavy" spc="-565" dirty="0">
                <a:latin typeface="Times New Roman"/>
                <a:cs typeface="Times New Roman"/>
              </a:rPr>
              <a:t> </a:t>
            </a:r>
            <a:r>
              <a:rPr sz="4650" u="heavy" spc="175" dirty="0">
                <a:latin typeface="Symbol"/>
                <a:cs typeface="Symbol"/>
              </a:rPr>
              <a:t></a:t>
            </a:r>
            <a:r>
              <a:rPr sz="4650" i="1" u="heavy" spc="175" dirty="0">
                <a:latin typeface="Times New Roman"/>
                <a:cs typeface="Times New Roman"/>
              </a:rPr>
              <a:t>L	</a:t>
            </a:r>
            <a:endParaRPr sz="4650">
              <a:latin typeface="Times New Roman"/>
              <a:cs typeface="Times New Roman"/>
            </a:endParaRPr>
          </a:p>
          <a:p>
            <a:pPr marL="46355">
              <a:lnSpc>
                <a:spcPts val="5015"/>
              </a:lnSpc>
            </a:pPr>
            <a:r>
              <a:rPr sz="6975" spc="89" baseline="-25089" dirty="0">
                <a:latin typeface="Symbol"/>
                <a:cs typeface="Symbol"/>
              </a:rPr>
              <a:t></a:t>
            </a:r>
            <a:r>
              <a:rPr sz="6975" i="1" spc="89" baseline="-25089" dirty="0">
                <a:latin typeface="Times New Roman"/>
                <a:cs typeface="Times New Roman"/>
              </a:rPr>
              <a:t>h</a:t>
            </a:r>
            <a:r>
              <a:rPr sz="2700" spc="60" dirty="0">
                <a:latin typeface="Times New Roman"/>
                <a:cs typeface="Times New Roman"/>
              </a:rPr>
              <a:t>(1)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0325399" y="8557971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12699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216179" y="8497011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60960"/>
                </a:lnTo>
                <a:lnTo>
                  <a:pt x="121920" y="121920"/>
                </a:lnTo>
                <a:lnTo>
                  <a:pt x="121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705442" y="7922971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357505" rIns="0" bIns="0" rtlCol="0">
            <a:spAutoFit/>
          </a:bodyPr>
          <a:lstStyle/>
          <a:p>
            <a:pPr marL="333375">
              <a:lnSpc>
                <a:spcPct val="100000"/>
              </a:lnSpc>
              <a:spcBef>
                <a:spcPts val="2815"/>
              </a:spcBef>
            </a:pPr>
            <a:r>
              <a:rPr sz="3200" dirty="0">
                <a:solidFill>
                  <a:srgbClr val="53585F"/>
                </a:solidFill>
                <a:latin typeface="Arial"/>
                <a:cs typeface="Arial"/>
              </a:rPr>
              <a:t>Function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8924404" y="7315445"/>
            <a:ext cx="500380" cy="594995"/>
          </a:xfrm>
          <a:custGeom>
            <a:avLst/>
            <a:gdLst/>
            <a:ahLst/>
            <a:cxnLst/>
            <a:rect l="l" t="t" r="r" b="b"/>
            <a:pathLst>
              <a:path w="500379" h="594995">
                <a:moveTo>
                  <a:pt x="0" y="0"/>
                </a:moveTo>
                <a:lnTo>
                  <a:pt x="62472" y="47484"/>
                </a:lnTo>
                <a:lnTo>
                  <a:pt x="111778" y="87077"/>
                </a:lnTo>
                <a:lnTo>
                  <a:pt x="158205" y="126227"/>
                </a:lnTo>
                <a:lnTo>
                  <a:pt x="201753" y="164934"/>
                </a:lnTo>
                <a:lnTo>
                  <a:pt x="242423" y="203197"/>
                </a:lnTo>
                <a:lnTo>
                  <a:pt x="280215" y="241017"/>
                </a:lnTo>
                <a:lnTo>
                  <a:pt x="315127" y="278393"/>
                </a:lnTo>
                <a:lnTo>
                  <a:pt x="347162" y="315326"/>
                </a:lnTo>
                <a:lnTo>
                  <a:pt x="376317" y="351815"/>
                </a:lnTo>
                <a:lnTo>
                  <a:pt x="402594" y="387861"/>
                </a:lnTo>
                <a:lnTo>
                  <a:pt x="425993" y="423464"/>
                </a:lnTo>
                <a:lnTo>
                  <a:pt x="446513" y="458623"/>
                </a:lnTo>
                <a:lnTo>
                  <a:pt x="464155" y="493339"/>
                </a:lnTo>
                <a:lnTo>
                  <a:pt x="490803" y="561440"/>
                </a:lnTo>
                <a:lnTo>
                  <a:pt x="499809" y="594826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835931" y="7251403"/>
            <a:ext cx="134620" cy="121285"/>
          </a:xfrm>
          <a:custGeom>
            <a:avLst/>
            <a:gdLst/>
            <a:ahLst/>
            <a:cxnLst/>
            <a:rect l="l" t="t" r="r" b="b"/>
            <a:pathLst>
              <a:path w="134620" h="121284">
                <a:moveTo>
                  <a:pt x="0" y="0"/>
                </a:moveTo>
                <a:lnTo>
                  <a:pt x="63016" y="120869"/>
                </a:lnTo>
                <a:lnTo>
                  <a:pt x="134505" y="2210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7439572" y="6255172"/>
            <a:ext cx="1224280" cy="1614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40"/>
              </a:lnSpc>
              <a:tabLst>
                <a:tab pos="1210945" algn="l"/>
              </a:tabLst>
            </a:pPr>
            <a:r>
              <a:rPr sz="4650" u="heavy" spc="5" dirty="0">
                <a:latin typeface="Times New Roman"/>
                <a:cs typeface="Times New Roman"/>
              </a:rPr>
              <a:t> </a:t>
            </a:r>
            <a:r>
              <a:rPr sz="4650" u="heavy" spc="-290" dirty="0">
                <a:latin typeface="Times New Roman"/>
                <a:cs typeface="Times New Roman"/>
              </a:rPr>
              <a:t> </a:t>
            </a:r>
            <a:r>
              <a:rPr sz="4650" u="heavy" spc="160" dirty="0">
                <a:latin typeface="Symbol"/>
                <a:cs typeface="Symbol"/>
              </a:rPr>
              <a:t></a:t>
            </a:r>
            <a:r>
              <a:rPr sz="4650" i="1" u="heavy" spc="160" dirty="0">
                <a:latin typeface="Times New Roman"/>
                <a:cs typeface="Times New Roman"/>
              </a:rPr>
              <a:t>L	</a:t>
            </a:r>
            <a:endParaRPr sz="4650">
              <a:latin typeface="Times New Roman"/>
              <a:cs typeface="Times New Roman"/>
            </a:endParaRPr>
          </a:p>
          <a:p>
            <a:pPr marL="46355">
              <a:lnSpc>
                <a:spcPts val="5120"/>
              </a:lnSpc>
            </a:pPr>
            <a:r>
              <a:rPr sz="6975" spc="-262" baseline="-25089" dirty="0">
                <a:latin typeface="Symbol"/>
                <a:cs typeface="Symbol"/>
              </a:rPr>
              <a:t></a:t>
            </a:r>
            <a:r>
              <a:rPr sz="7200" i="1" spc="-262" baseline="-24305" dirty="0">
                <a:latin typeface="Symbol"/>
                <a:cs typeface="Symbol"/>
              </a:rPr>
              <a:t></a:t>
            </a:r>
            <a:r>
              <a:rPr sz="7200" i="1" spc="-1072" baseline="-24305" dirty="0">
                <a:latin typeface="Times New Roman"/>
                <a:cs typeface="Times New Roman"/>
              </a:rPr>
              <a:t> </a:t>
            </a:r>
            <a:r>
              <a:rPr sz="2700" spc="95" dirty="0">
                <a:latin typeface="Times New Roman"/>
                <a:cs typeface="Times New Roman"/>
              </a:rPr>
              <a:t>(</a:t>
            </a:r>
            <a:r>
              <a:rPr sz="2700" i="1" spc="95" dirty="0">
                <a:latin typeface="Times New Roman"/>
                <a:cs typeface="Times New Roman"/>
              </a:rPr>
              <a:t>n</a:t>
            </a:r>
            <a:r>
              <a:rPr sz="2700" i="1" spc="-4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)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42" y="2675890"/>
            <a:ext cx="289560" cy="751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10" dirty="0">
                <a:latin typeface="Times New Roman"/>
                <a:cs typeface="Times New Roman"/>
              </a:rPr>
              <a:t>x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41682" y="3114996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96626" y="3054036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19">
                <a:moveTo>
                  <a:pt x="0" y="0"/>
                </a:moveTo>
                <a:lnTo>
                  <a:pt x="0" y="121920"/>
                </a:lnTo>
                <a:lnTo>
                  <a:pt x="121919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71130" y="2495337"/>
            <a:ext cx="740410" cy="1008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900" i="1" spc="277" baseline="-25362" dirty="0">
                <a:latin typeface="Times New Roman"/>
                <a:cs typeface="Times New Roman"/>
              </a:rPr>
              <a:t>h</a:t>
            </a:r>
            <a:r>
              <a:rPr sz="2650" spc="-25" dirty="0">
                <a:latin typeface="Times New Roman"/>
                <a:cs typeface="Times New Roman"/>
              </a:rPr>
              <a:t>(</a:t>
            </a:r>
            <a:r>
              <a:rPr sz="2650" spc="35" dirty="0">
                <a:latin typeface="Times New Roman"/>
                <a:cs typeface="Times New Roman"/>
              </a:rPr>
              <a:t>1</a:t>
            </a:r>
            <a:r>
              <a:rPr sz="2650" spc="15" dirty="0">
                <a:latin typeface="Times New Roman"/>
                <a:cs typeface="Times New Roman"/>
              </a:rPr>
              <a:t>)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39491" y="3114996"/>
            <a:ext cx="267970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4435" y="3054036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19">
                <a:moveTo>
                  <a:pt x="0" y="0"/>
                </a:moveTo>
                <a:lnTo>
                  <a:pt x="0" y="121920"/>
                </a:lnTo>
                <a:lnTo>
                  <a:pt x="121919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61897" y="3146468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16841" y="3085508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19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075905" y="3114996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330848" y="3054036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19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856604" y="2719916"/>
            <a:ext cx="349250" cy="758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700" i="1" spc="-70" dirty="0">
                <a:latin typeface="Times New Roman"/>
                <a:cs typeface="Times New Roman"/>
              </a:rPr>
              <a:t>L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55294" y="2479996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364490" rIns="0" bIns="0" rtlCol="0">
            <a:spAutoFit/>
          </a:bodyPr>
          <a:lstStyle/>
          <a:p>
            <a:pPr marL="327025">
              <a:lnSpc>
                <a:spcPct val="100000"/>
              </a:lnSpc>
              <a:spcBef>
                <a:spcPts val="2870"/>
              </a:spcBef>
            </a:pPr>
            <a:r>
              <a:rPr sz="3200" dirty="0">
                <a:solidFill>
                  <a:srgbClr val="53585F"/>
                </a:solidFill>
                <a:latin typeface="Arial"/>
                <a:cs typeface="Arial"/>
              </a:rPr>
              <a:t>Function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18673" y="2441498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365125" rIns="0" bIns="0" rtlCol="0">
            <a:spAutoFit/>
          </a:bodyPr>
          <a:lstStyle/>
          <a:p>
            <a:pPr marL="328295">
              <a:lnSpc>
                <a:spcPct val="100000"/>
              </a:lnSpc>
              <a:spcBef>
                <a:spcPts val="2875"/>
              </a:spcBef>
            </a:pPr>
            <a:r>
              <a:rPr sz="3200" dirty="0">
                <a:solidFill>
                  <a:srgbClr val="53585F"/>
                </a:solidFill>
                <a:latin typeface="Arial"/>
                <a:cs typeface="Arial"/>
              </a:rPr>
              <a:t>Function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929410" y="3076498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184355" y="3015538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19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0515600" y="2612390"/>
            <a:ext cx="262890" cy="751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55" dirty="0">
                <a:latin typeface="Times New Roman"/>
                <a:cs typeface="Times New Roman"/>
              </a:rPr>
              <a:t>s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827905" y="3146468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82850" y="3085508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19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44020" y="1876160"/>
            <a:ext cx="558800" cy="492759"/>
          </a:xfrm>
          <a:custGeom>
            <a:avLst/>
            <a:gdLst/>
            <a:ahLst/>
            <a:cxnLst/>
            <a:rect l="l" t="t" r="r" b="b"/>
            <a:pathLst>
              <a:path w="558800" h="492760">
                <a:moveTo>
                  <a:pt x="0" y="0"/>
                </a:moveTo>
                <a:lnTo>
                  <a:pt x="54137" y="33980"/>
                </a:lnTo>
                <a:lnTo>
                  <a:pt x="105809" y="67683"/>
                </a:lnTo>
                <a:lnTo>
                  <a:pt x="155016" y="101111"/>
                </a:lnTo>
                <a:lnTo>
                  <a:pt x="201759" y="134261"/>
                </a:lnTo>
                <a:lnTo>
                  <a:pt x="246036" y="167135"/>
                </a:lnTo>
                <a:lnTo>
                  <a:pt x="287848" y="199733"/>
                </a:lnTo>
                <a:lnTo>
                  <a:pt x="327196" y="232053"/>
                </a:lnTo>
                <a:lnTo>
                  <a:pt x="364078" y="264098"/>
                </a:lnTo>
                <a:lnTo>
                  <a:pt x="398496" y="295865"/>
                </a:lnTo>
                <a:lnTo>
                  <a:pt x="430448" y="327357"/>
                </a:lnTo>
                <a:lnTo>
                  <a:pt x="459936" y="358571"/>
                </a:lnTo>
                <a:lnTo>
                  <a:pt x="486958" y="389509"/>
                </a:lnTo>
                <a:lnTo>
                  <a:pt x="511516" y="420171"/>
                </a:lnTo>
                <a:lnTo>
                  <a:pt x="553236" y="480664"/>
                </a:lnTo>
                <a:lnTo>
                  <a:pt x="558630" y="492198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42050" y="2331032"/>
            <a:ext cx="110489" cy="136525"/>
          </a:xfrm>
          <a:custGeom>
            <a:avLst/>
            <a:gdLst/>
            <a:ahLst/>
            <a:cxnLst/>
            <a:rect l="l" t="t" r="r" b="b"/>
            <a:pathLst>
              <a:path w="110489" h="136525">
                <a:moveTo>
                  <a:pt x="110440" y="0"/>
                </a:moveTo>
                <a:lnTo>
                  <a:pt x="0" y="51644"/>
                </a:lnTo>
                <a:lnTo>
                  <a:pt x="106865" y="136263"/>
                </a:lnTo>
                <a:lnTo>
                  <a:pt x="110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7377747" y="1251246"/>
            <a:ext cx="862965" cy="1078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75" i="1" spc="-135" baseline="-24054" dirty="0">
                <a:latin typeface="Symbol"/>
                <a:cs typeface="Symbol"/>
              </a:rPr>
              <a:t></a:t>
            </a:r>
            <a:r>
              <a:rPr sz="7275" i="1" spc="-1087" baseline="-24054" dirty="0">
                <a:latin typeface="Times New Roman"/>
                <a:cs typeface="Times New Roman"/>
              </a:rPr>
              <a:t> </a:t>
            </a:r>
            <a:r>
              <a:rPr sz="2700" spc="95" dirty="0">
                <a:latin typeface="Times New Roman"/>
                <a:cs typeface="Times New Roman"/>
              </a:rPr>
              <a:t>(</a:t>
            </a:r>
            <a:r>
              <a:rPr sz="2700" i="1" spc="95" dirty="0">
                <a:latin typeface="Times New Roman"/>
                <a:cs typeface="Times New Roman"/>
              </a:rPr>
              <a:t>n</a:t>
            </a:r>
            <a:r>
              <a:rPr sz="2700" i="1" spc="-4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379828" y="1820729"/>
            <a:ext cx="645160" cy="506730"/>
          </a:xfrm>
          <a:custGeom>
            <a:avLst/>
            <a:gdLst/>
            <a:ahLst/>
            <a:cxnLst/>
            <a:rect l="l" t="t" r="r" b="b"/>
            <a:pathLst>
              <a:path w="645159" h="506730">
                <a:moveTo>
                  <a:pt x="0" y="0"/>
                </a:moveTo>
                <a:lnTo>
                  <a:pt x="61337" y="31213"/>
                </a:lnTo>
                <a:lnTo>
                  <a:pt x="119830" y="62386"/>
                </a:lnTo>
                <a:lnTo>
                  <a:pt x="175478" y="93518"/>
                </a:lnTo>
                <a:lnTo>
                  <a:pt x="228281" y="124609"/>
                </a:lnTo>
                <a:lnTo>
                  <a:pt x="278240" y="155659"/>
                </a:lnTo>
                <a:lnTo>
                  <a:pt x="325354" y="186669"/>
                </a:lnTo>
                <a:lnTo>
                  <a:pt x="369623" y="217638"/>
                </a:lnTo>
                <a:lnTo>
                  <a:pt x="411048" y="248566"/>
                </a:lnTo>
                <a:lnTo>
                  <a:pt x="449627" y="279453"/>
                </a:lnTo>
                <a:lnTo>
                  <a:pt x="485362" y="310299"/>
                </a:lnTo>
                <a:lnTo>
                  <a:pt x="518253" y="341104"/>
                </a:lnTo>
                <a:lnTo>
                  <a:pt x="548298" y="371869"/>
                </a:lnTo>
                <a:lnTo>
                  <a:pt x="575499" y="402593"/>
                </a:lnTo>
                <a:lnTo>
                  <a:pt x="599855" y="433276"/>
                </a:lnTo>
                <a:lnTo>
                  <a:pt x="640033" y="494520"/>
                </a:lnTo>
                <a:lnTo>
                  <a:pt x="644677" y="506373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963114" y="2293043"/>
            <a:ext cx="113664" cy="135890"/>
          </a:xfrm>
          <a:custGeom>
            <a:avLst/>
            <a:gdLst/>
            <a:ahLst/>
            <a:cxnLst/>
            <a:rect l="l" t="t" r="r" b="b"/>
            <a:pathLst>
              <a:path w="113665" h="135889">
                <a:moveTo>
                  <a:pt x="113520" y="0"/>
                </a:moveTo>
                <a:lnTo>
                  <a:pt x="0" y="44469"/>
                </a:lnTo>
                <a:lnTo>
                  <a:pt x="101230" y="135755"/>
                </a:lnTo>
                <a:lnTo>
                  <a:pt x="1135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93700" y="876300"/>
            <a:ext cx="4775835" cy="149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785"/>
              </a:lnSpc>
            </a:pPr>
            <a:r>
              <a:rPr sz="3600" b="1" spc="-5" dirty="0">
                <a:latin typeface="Arial"/>
                <a:cs typeface="Arial"/>
              </a:rPr>
              <a:t>Forward</a:t>
            </a:r>
            <a:r>
              <a:rPr sz="3600" b="1" spc="-5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Propagation:</a:t>
            </a:r>
            <a:endParaRPr sz="3600">
              <a:latin typeface="Arial"/>
              <a:cs typeface="Arial"/>
            </a:endParaRPr>
          </a:p>
          <a:p>
            <a:pPr marL="1497330">
              <a:lnSpc>
                <a:spcPts val="5285"/>
              </a:lnSpc>
            </a:pPr>
            <a:r>
              <a:rPr sz="7275" i="1" spc="-142" baseline="-24054" dirty="0">
                <a:latin typeface="Symbol"/>
                <a:cs typeface="Symbol"/>
              </a:rPr>
              <a:t></a:t>
            </a:r>
            <a:r>
              <a:rPr sz="7275" i="1" spc="-1132" baseline="-24054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(1)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240202" y="8168216"/>
            <a:ext cx="356870" cy="758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700" i="1" spc="-5" dirty="0">
                <a:latin typeface="Times New Roman"/>
                <a:cs typeface="Times New Roman"/>
              </a:rPr>
              <a:t>L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1855834" y="8561602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12699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746614" y="850064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60959"/>
                </a:lnTo>
                <a:lnTo>
                  <a:pt x="121920" y="121919"/>
                </a:lnTo>
                <a:lnTo>
                  <a:pt x="121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0763012" y="7791873"/>
            <a:ext cx="687705" cy="1609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u="heavy" spc="300" dirty="0">
                <a:latin typeface="Symbol"/>
                <a:cs typeface="Symbol"/>
              </a:rPr>
              <a:t></a:t>
            </a:r>
            <a:r>
              <a:rPr sz="4650" i="1" u="heavy" spc="15" dirty="0">
                <a:latin typeface="Times New Roman"/>
                <a:cs typeface="Times New Roman"/>
              </a:rPr>
              <a:t>L</a:t>
            </a:r>
            <a:endParaRPr sz="4650">
              <a:latin typeface="Times New Roman"/>
              <a:cs typeface="Times New Roman"/>
            </a:endParaRPr>
          </a:p>
          <a:p>
            <a:pPr marL="74295">
              <a:lnSpc>
                <a:spcPct val="100000"/>
              </a:lnSpc>
              <a:spcBef>
                <a:spcPts val="969"/>
              </a:spcBef>
            </a:pPr>
            <a:r>
              <a:rPr sz="4650" spc="110" dirty="0">
                <a:latin typeface="Symbol"/>
                <a:cs typeface="Symbol"/>
              </a:rPr>
              <a:t></a:t>
            </a:r>
            <a:r>
              <a:rPr sz="4650" i="1" spc="110" dirty="0">
                <a:latin typeface="Times New Roman"/>
                <a:cs typeface="Times New Roman"/>
              </a:rPr>
              <a:t>s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244830" y="8559030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12699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135610" y="849807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60959"/>
                </a:lnTo>
                <a:lnTo>
                  <a:pt x="121920" y="121920"/>
                </a:lnTo>
                <a:lnTo>
                  <a:pt x="121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44762" y="8571407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12699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35541" y="8510447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60959"/>
                </a:lnTo>
                <a:lnTo>
                  <a:pt x="121920" y="121919"/>
                </a:lnTo>
                <a:lnTo>
                  <a:pt x="121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760619" y="7728373"/>
            <a:ext cx="1161415" cy="1609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015"/>
              </a:lnSpc>
              <a:tabLst>
                <a:tab pos="1148080" algn="l"/>
              </a:tabLst>
            </a:pPr>
            <a:r>
              <a:rPr sz="4650" u="heavy" spc="15" dirty="0">
                <a:latin typeface="Times New Roman"/>
                <a:cs typeface="Times New Roman"/>
              </a:rPr>
              <a:t> </a:t>
            </a:r>
            <a:r>
              <a:rPr sz="4650" u="heavy" spc="-565" dirty="0">
                <a:latin typeface="Times New Roman"/>
                <a:cs typeface="Times New Roman"/>
              </a:rPr>
              <a:t> </a:t>
            </a:r>
            <a:r>
              <a:rPr sz="4650" u="heavy" spc="175" dirty="0">
                <a:latin typeface="Symbol"/>
                <a:cs typeface="Symbol"/>
              </a:rPr>
              <a:t></a:t>
            </a:r>
            <a:r>
              <a:rPr sz="4650" i="1" u="heavy" spc="175" dirty="0">
                <a:latin typeface="Times New Roman"/>
                <a:cs typeface="Times New Roman"/>
              </a:rPr>
              <a:t>L	</a:t>
            </a:r>
            <a:endParaRPr sz="4650">
              <a:latin typeface="Times New Roman"/>
              <a:cs typeface="Times New Roman"/>
            </a:endParaRPr>
          </a:p>
          <a:p>
            <a:pPr marL="46355">
              <a:lnSpc>
                <a:spcPts val="5015"/>
              </a:lnSpc>
            </a:pPr>
            <a:r>
              <a:rPr sz="6975" spc="89" baseline="-25089" dirty="0">
                <a:latin typeface="Symbol"/>
                <a:cs typeface="Symbol"/>
              </a:rPr>
              <a:t></a:t>
            </a:r>
            <a:r>
              <a:rPr sz="6975" i="1" spc="89" baseline="-25089" dirty="0">
                <a:latin typeface="Times New Roman"/>
                <a:cs typeface="Times New Roman"/>
              </a:rPr>
              <a:t>h</a:t>
            </a:r>
            <a:r>
              <a:rPr sz="2700" spc="60" dirty="0">
                <a:latin typeface="Times New Roman"/>
                <a:cs typeface="Times New Roman"/>
              </a:rPr>
              <a:t>(1)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0325399" y="8557971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12699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216179" y="8497011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60960"/>
                </a:lnTo>
                <a:lnTo>
                  <a:pt x="121920" y="121920"/>
                </a:lnTo>
                <a:lnTo>
                  <a:pt x="121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705442" y="7922971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357505" rIns="0" bIns="0" rtlCol="0">
            <a:spAutoFit/>
          </a:bodyPr>
          <a:lstStyle/>
          <a:p>
            <a:pPr marL="333375">
              <a:lnSpc>
                <a:spcPct val="100000"/>
              </a:lnSpc>
              <a:spcBef>
                <a:spcPts val="2815"/>
              </a:spcBef>
            </a:pPr>
            <a:r>
              <a:rPr sz="3200" dirty="0">
                <a:solidFill>
                  <a:srgbClr val="53585F"/>
                </a:solidFill>
                <a:latin typeface="Arial"/>
                <a:cs typeface="Arial"/>
              </a:rPr>
              <a:t>Function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924404" y="7315445"/>
            <a:ext cx="500380" cy="594995"/>
          </a:xfrm>
          <a:custGeom>
            <a:avLst/>
            <a:gdLst/>
            <a:ahLst/>
            <a:cxnLst/>
            <a:rect l="l" t="t" r="r" b="b"/>
            <a:pathLst>
              <a:path w="500379" h="594995">
                <a:moveTo>
                  <a:pt x="0" y="0"/>
                </a:moveTo>
                <a:lnTo>
                  <a:pt x="62472" y="47484"/>
                </a:lnTo>
                <a:lnTo>
                  <a:pt x="111778" y="87077"/>
                </a:lnTo>
                <a:lnTo>
                  <a:pt x="158205" y="126227"/>
                </a:lnTo>
                <a:lnTo>
                  <a:pt x="201753" y="164934"/>
                </a:lnTo>
                <a:lnTo>
                  <a:pt x="242423" y="203197"/>
                </a:lnTo>
                <a:lnTo>
                  <a:pt x="280215" y="241017"/>
                </a:lnTo>
                <a:lnTo>
                  <a:pt x="315127" y="278393"/>
                </a:lnTo>
                <a:lnTo>
                  <a:pt x="347162" y="315326"/>
                </a:lnTo>
                <a:lnTo>
                  <a:pt x="376317" y="351815"/>
                </a:lnTo>
                <a:lnTo>
                  <a:pt x="402594" y="387861"/>
                </a:lnTo>
                <a:lnTo>
                  <a:pt x="425993" y="423464"/>
                </a:lnTo>
                <a:lnTo>
                  <a:pt x="446513" y="458623"/>
                </a:lnTo>
                <a:lnTo>
                  <a:pt x="464155" y="493339"/>
                </a:lnTo>
                <a:lnTo>
                  <a:pt x="490803" y="561440"/>
                </a:lnTo>
                <a:lnTo>
                  <a:pt x="499809" y="594826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835931" y="7251403"/>
            <a:ext cx="134620" cy="121285"/>
          </a:xfrm>
          <a:custGeom>
            <a:avLst/>
            <a:gdLst/>
            <a:ahLst/>
            <a:cxnLst/>
            <a:rect l="l" t="t" r="r" b="b"/>
            <a:pathLst>
              <a:path w="134620" h="121284">
                <a:moveTo>
                  <a:pt x="0" y="0"/>
                </a:moveTo>
                <a:lnTo>
                  <a:pt x="63016" y="120869"/>
                </a:lnTo>
                <a:lnTo>
                  <a:pt x="134505" y="2210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7439572" y="6255172"/>
            <a:ext cx="1224280" cy="1614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40"/>
              </a:lnSpc>
              <a:tabLst>
                <a:tab pos="1210945" algn="l"/>
              </a:tabLst>
            </a:pPr>
            <a:r>
              <a:rPr sz="4650" u="heavy" spc="5" dirty="0">
                <a:latin typeface="Times New Roman"/>
                <a:cs typeface="Times New Roman"/>
              </a:rPr>
              <a:t> </a:t>
            </a:r>
            <a:r>
              <a:rPr sz="4650" u="heavy" spc="-290" dirty="0">
                <a:latin typeface="Times New Roman"/>
                <a:cs typeface="Times New Roman"/>
              </a:rPr>
              <a:t> </a:t>
            </a:r>
            <a:r>
              <a:rPr sz="4650" u="heavy" spc="160" dirty="0">
                <a:latin typeface="Symbol"/>
                <a:cs typeface="Symbol"/>
              </a:rPr>
              <a:t></a:t>
            </a:r>
            <a:r>
              <a:rPr sz="4650" i="1" u="heavy" spc="160" dirty="0">
                <a:latin typeface="Times New Roman"/>
                <a:cs typeface="Times New Roman"/>
              </a:rPr>
              <a:t>L	</a:t>
            </a:r>
            <a:endParaRPr sz="4650">
              <a:latin typeface="Times New Roman"/>
              <a:cs typeface="Times New Roman"/>
            </a:endParaRPr>
          </a:p>
          <a:p>
            <a:pPr marL="46355">
              <a:lnSpc>
                <a:spcPts val="5120"/>
              </a:lnSpc>
            </a:pPr>
            <a:r>
              <a:rPr sz="6975" spc="-262" baseline="-25089" dirty="0">
                <a:latin typeface="Symbol"/>
                <a:cs typeface="Symbol"/>
              </a:rPr>
              <a:t></a:t>
            </a:r>
            <a:r>
              <a:rPr sz="7200" i="1" spc="-262" baseline="-24305" dirty="0">
                <a:latin typeface="Symbol"/>
                <a:cs typeface="Symbol"/>
              </a:rPr>
              <a:t></a:t>
            </a:r>
            <a:r>
              <a:rPr sz="7200" i="1" spc="-1072" baseline="-24305" dirty="0">
                <a:latin typeface="Times New Roman"/>
                <a:cs typeface="Times New Roman"/>
              </a:rPr>
              <a:t> </a:t>
            </a:r>
            <a:r>
              <a:rPr sz="2700" spc="95" dirty="0">
                <a:latin typeface="Times New Roman"/>
                <a:cs typeface="Times New Roman"/>
              </a:rPr>
              <a:t>(</a:t>
            </a:r>
            <a:r>
              <a:rPr sz="2700" i="1" spc="95" dirty="0">
                <a:latin typeface="Times New Roman"/>
                <a:cs typeface="Times New Roman"/>
              </a:rPr>
              <a:t>n</a:t>
            </a:r>
            <a:r>
              <a:rPr sz="2700" i="1" spc="-4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413613" y="8561601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12699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304393" y="8500641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19" y="0"/>
                </a:moveTo>
                <a:lnTo>
                  <a:pt x="0" y="60959"/>
                </a:lnTo>
                <a:lnTo>
                  <a:pt x="121919" y="121920"/>
                </a:lnTo>
                <a:lnTo>
                  <a:pt x="1219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918005" y="7926602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329565">
              <a:lnSpc>
                <a:spcPct val="100000"/>
              </a:lnSpc>
            </a:pPr>
            <a:r>
              <a:rPr sz="3200" dirty="0">
                <a:solidFill>
                  <a:srgbClr val="53585F"/>
                </a:solidFill>
                <a:latin typeface="Arial"/>
                <a:cs typeface="Arial"/>
              </a:rPr>
              <a:t>Function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126756" y="7203623"/>
            <a:ext cx="515620" cy="710565"/>
          </a:xfrm>
          <a:custGeom>
            <a:avLst/>
            <a:gdLst/>
            <a:ahLst/>
            <a:cxnLst/>
            <a:rect l="l" t="t" r="r" b="b"/>
            <a:pathLst>
              <a:path w="515620" h="710565">
                <a:moveTo>
                  <a:pt x="0" y="0"/>
                </a:moveTo>
                <a:lnTo>
                  <a:pt x="62043" y="50705"/>
                </a:lnTo>
                <a:lnTo>
                  <a:pt x="111250" y="93149"/>
                </a:lnTo>
                <a:lnTo>
                  <a:pt x="157638" y="135138"/>
                </a:lnTo>
                <a:lnTo>
                  <a:pt x="201209" y="176671"/>
                </a:lnTo>
                <a:lnTo>
                  <a:pt x="241960" y="217748"/>
                </a:lnTo>
                <a:lnTo>
                  <a:pt x="279894" y="258369"/>
                </a:lnTo>
                <a:lnTo>
                  <a:pt x="315009" y="298534"/>
                </a:lnTo>
                <a:lnTo>
                  <a:pt x="347306" y="338244"/>
                </a:lnTo>
                <a:lnTo>
                  <a:pt x="376784" y="377498"/>
                </a:lnTo>
                <a:lnTo>
                  <a:pt x="403444" y="416297"/>
                </a:lnTo>
                <a:lnTo>
                  <a:pt x="427286" y="454639"/>
                </a:lnTo>
                <a:lnTo>
                  <a:pt x="448310" y="492526"/>
                </a:lnTo>
                <a:lnTo>
                  <a:pt x="466515" y="529957"/>
                </a:lnTo>
                <a:lnTo>
                  <a:pt x="481902" y="566932"/>
                </a:lnTo>
                <a:lnTo>
                  <a:pt x="494471" y="603452"/>
                </a:lnTo>
                <a:lnTo>
                  <a:pt x="511154" y="675125"/>
                </a:lnTo>
                <a:lnTo>
                  <a:pt x="515268" y="710277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040598" y="7136498"/>
            <a:ext cx="133985" cy="123189"/>
          </a:xfrm>
          <a:custGeom>
            <a:avLst/>
            <a:gdLst/>
            <a:ahLst/>
            <a:cxnLst/>
            <a:rect l="l" t="t" r="r" b="b"/>
            <a:pathLst>
              <a:path w="133985" h="123190">
                <a:moveTo>
                  <a:pt x="0" y="0"/>
                </a:moveTo>
                <a:lnTo>
                  <a:pt x="58710" y="123018"/>
                </a:lnTo>
                <a:lnTo>
                  <a:pt x="133642" y="2684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355600" y="5524500"/>
            <a:ext cx="5132070" cy="2345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5" dirty="0">
                <a:latin typeface="Arial"/>
                <a:cs typeface="Arial"/>
              </a:rPr>
              <a:t>Backward</a:t>
            </a:r>
            <a:r>
              <a:rPr sz="3600" b="1" spc="-4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Propagation:</a:t>
            </a:r>
            <a:endParaRPr sz="3600">
              <a:latin typeface="Arial"/>
              <a:cs typeface="Arial"/>
            </a:endParaRPr>
          </a:p>
          <a:p>
            <a:pPr marL="1331595">
              <a:lnSpc>
                <a:spcPts val="4940"/>
              </a:lnSpc>
              <a:spcBef>
                <a:spcPts val="1430"/>
              </a:spcBef>
              <a:tabLst>
                <a:tab pos="2480310" algn="l"/>
              </a:tabLst>
            </a:pPr>
            <a:r>
              <a:rPr sz="4650" u="heavy" spc="15" dirty="0">
                <a:latin typeface="Times New Roman"/>
                <a:cs typeface="Times New Roman"/>
              </a:rPr>
              <a:t> </a:t>
            </a:r>
            <a:r>
              <a:rPr sz="4650" u="heavy" spc="-515" dirty="0">
                <a:latin typeface="Times New Roman"/>
                <a:cs typeface="Times New Roman"/>
              </a:rPr>
              <a:t> </a:t>
            </a:r>
            <a:r>
              <a:rPr sz="4650" u="heavy" spc="180" dirty="0">
                <a:latin typeface="Symbol"/>
                <a:cs typeface="Symbol"/>
              </a:rPr>
              <a:t></a:t>
            </a:r>
            <a:r>
              <a:rPr sz="4650" i="1" u="heavy" spc="180" dirty="0">
                <a:latin typeface="Times New Roman"/>
                <a:cs typeface="Times New Roman"/>
              </a:rPr>
              <a:t>L	</a:t>
            </a:r>
            <a:endParaRPr sz="4650">
              <a:latin typeface="Times New Roman"/>
              <a:cs typeface="Times New Roman"/>
            </a:endParaRPr>
          </a:p>
          <a:p>
            <a:pPr marL="1365885">
              <a:lnSpc>
                <a:spcPts val="5120"/>
              </a:lnSpc>
            </a:pPr>
            <a:r>
              <a:rPr sz="6975" spc="-232" baseline="-25089" dirty="0">
                <a:latin typeface="Symbol"/>
                <a:cs typeface="Symbol"/>
              </a:rPr>
              <a:t></a:t>
            </a:r>
            <a:r>
              <a:rPr sz="7200" i="1" spc="-232" baseline="-24305" dirty="0">
                <a:latin typeface="Symbol"/>
                <a:cs typeface="Symbol"/>
              </a:rPr>
              <a:t></a:t>
            </a:r>
            <a:r>
              <a:rPr sz="7200" i="1" spc="-1110" baseline="-2430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(1)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25211" y="7690273"/>
            <a:ext cx="687705" cy="1609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u="heavy" spc="300" dirty="0">
                <a:latin typeface="Symbol"/>
                <a:cs typeface="Symbol"/>
              </a:rPr>
              <a:t></a:t>
            </a:r>
            <a:r>
              <a:rPr sz="4650" i="1" u="heavy" spc="15" dirty="0">
                <a:latin typeface="Times New Roman"/>
                <a:cs typeface="Times New Roman"/>
              </a:rPr>
              <a:t>L</a:t>
            </a:r>
            <a:endParaRPr sz="465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969"/>
              </a:spcBef>
            </a:pPr>
            <a:r>
              <a:rPr sz="4650" spc="160" dirty="0">
                <a:latin typeface="Symbol"/>
                <a:cs typeface="Symbol"/>
              </a:rPr>
              <a:t></a:t>
            </a:r>
            <a:r>
              <a:rPr sz="4650" i="1" spc="160" dirty="0">
                <a:latin typeface="Times New Roman"/>
                <a:cs typeface="Times New Roman"/>
              </a:rPr>
              <a:t>x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515775" y="8561601"/>
            <a:ext cx="267970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0" y="0"/>
                </a:moveTo>
                <a:lnTo>
                  <a:pt x="12700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406555" y="8500641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121920" y="0"/>
                </a:moveTo>
                <a:lnTo>
                  <a:pt x="0" y="60959"/>
                </a:lnTo>
                <a:lnTo>
                  <a:pt x="121920" y="121920"/>
                </a:lnTo>
                <a:lnTo>
                  <a:pt x="121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2000" y="3632200"/>
            <a:ext cx="6407150" cy="2481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5500" marR="5080" indent="-812800">
              <a:lnSpc>
                <a:spcPct val="100000"/>
              </a:lnSpc>
            </a:pPr>
            <a:r>
              <a:rPr sz="8000" spc="-110" dirty="0"/>
              <a:t>What </a:t>
            </a:r>
            <a:r>
              <a:rPr sz="8000" dirty="0"/>
              <a:t>to </a:t>
            </a:r>
            <a:r>
              <a:rPr sz="8000" spc="215" dirty="0"/>
              <a:t>do</a:t>
            </a:r>
            <a:r>
              <a:rPr sz="8000" spc="15" dirty="0"/>
              <a:t> </a:t>
            </a:r>
            <a:r>
              <a:rPr sz="8000" dirty="0"/>
              <a:t>for  </a:t>
            </a:r>
            <a:r>
              <a:rPr sz="8000" spc="110" dirty="0"/>
              <a:t>each</a:t>
            </a:r>
            <a:r>
              <a:rPr sz="8000" spc="-75" dirty="0"/>
              <a:t> </a:t>
            </a:r>
            <a:r>
              <a:rPr sz="8000" spc="-5" dirty="0"/>
              <a:t>layer</a:t>
            </a:r>
            <a:endParaRPr sz="80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21789" y="3588260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12699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12569" y="35273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19" y="0"/>
                </a:moveTo>
                <a:lnTo>
                  <a:pt x="0" y="60960"/>
                </a:lnTo>
                <a:lnTo>
                  <a:pt x="121919" y="121919"/>
                </a:lnTo>
                <a:lnTo>
                  <a:pt x="1219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37610" y="3588260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12699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28389" y="35273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60960"/>
                </a:lnTo>
                <a:lnTo>
                  <a:pt x="121920" y="121919"/>
                </a:lnTo>
                <a:lnTo>
                  <a:pt x="121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337878" y="2775372"/>
            <a:ext cx="1210945" cy="1609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015"/>
              </a:lnSpc>
              <a:tabLst>
                <a:tab pos="1197610" algn="l"/>
              </a:tabLst>
            </a:pPr>
            <a:r>
              <a:rPr sz="4650" u="heavy" spc="5" dirty="0">
                <a:latin typeface="Times New Roman"/>
                <a:cs typeface="Times New Roman"/>
              </a:rPr>
              <a:t> </a:t>
            </a:r>
            <a:r>
              <a:rPr sz="4650" u="heavy" spc="-340" dirty="0">
                <a:latin typeface="Times New Roman"/>
                <a:cs typeface="Times New Roman"/>
              </a:rPr>
              <a:t> </a:t>
            </a:r>
            <a:r>
              <a:rPr sz="4650" u="heavy" spc="155" dirty="0">
                <a:latin typeface="Symbol"/>
                <a:cs typeface="Symbol"/>
              </a:rPr>
              <a:t></a:t>
            </a:r>
            <a:r>
              <a:rPr sz="4650" i="1" u="heavy" spc="155" dirty="0">
                <a:latin typeface="Times New Roman"/>
                <a:cs typeface="Times New Roman"/>
              </a:rPr>
              <a:t>L	</a:t>
            </a:r>
            <a:endParaRPr sz="4650">
              <a:latin typeface="Times New Roman"/>
              <a:cs typeface="Times New Roman"/>
            </a:endParaRPr>
          </a:p>
          <a:p>
            <a:pPr marL="46355">
              <a:lnSpc>
                <a:spcPts val="5015"/>
              </a:lnSpc>
            </a:pPr>
            <a:r>
              <a:rPr sz="6975" spc="172" baseline="-25089" dirty="0">
                <a:latin typeface="Symbol"/>
                <a:cs typeface="Symbol"/>
              </a:rPr>
              <a:t></a:t>
            </a:r>
            <a:r>
              <a:rPr sz="6975" i="1" spc="172" baseline="-25089" dirty="0">
                <a:latin typeface="Times New Roman"/>
                <a:cs typeface="Times New Roman"/>
              </a:rPr>
              <a:t>h</a:t>
            </a:r>
            <a:r>
              <a:rPr sz="2700" spc="114" dirty="0">
                <a:latin typeface="Times New Roman"/>
                <a:cs typeface="Times New Roman"/>
              </a:rPr>
              <a:t>(</a:t>
            </a:r>
            <a:r>
              <a:rPr sz="2700" i="1" spc="114" dirty="0">
                <a:latin typeface="Times New Roman"/>
                <a:cs typeface="Times New Roman"/>
              </a:rPr>
              <a:t>n</a:t>
            </a:r>
            <a:r>
              <a:rPr sz="2700" i="1" spc="-509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82094" y="2067079"/>
            <a:ext cx="387985" cy="894715"/>
          </a:xfrm>
          <a:custGeom>
            <a:avLst/>
            <a:gdLst/>
            <a:ahLst/>
            <a:cxnLst/>
            <a:rect l="l" t="t" r="r" b="b"/>
            <a:pathLst>
              <a:path w="387985" h="894714">
                <a:moveTo>
                  <a:pt x="0" y="0"/>
                </a:moveTo>
                <a:lnTo>
                  <a:pt x="52571" y="60977"/>
                </a:lnTo>
                <a:lnTo>
                  <a:pt x="93893" y="111778"/>
                </a:lnTo>
                <a:lnTo>
                  <a:pt x="132501" y="161809"/>
                </a:lnTo>
                <a:lnTo>
                  <a:pt x="168393" y="211070"/>
                </a:lnTo>
                <a:lnTo>
                  <a:pt x="201569" y="259562"/>
                </a:lnTo>
                <a:lnTo>
                  <a:pt x="232030" y="307283"/>
                </a:lnTo>
                <a:lnTo>
                  <a:pt x="259775" y="354236"/>
                </a:lnTo>
                <a:lnTo>
                  <a:pt x="284804" y="400418"/>
                </a:lnTo>
                <a:lnTo>
                  <a:pt x="307119" y="445831"/>
                </a:lnTo>
                <a:lnTo>
                  <a:pt x="326717" y="490473"/>
                </a:lnTo>
                <a:lnTo>
                  <a:pt x="343600" y="534346"/>
                </a:lnTo>
                <a:lnTo>
                  <a:pt x="357768" y="577450"/>
                </a:lnTo>
                <a:lnTo>
                  <a:pt x="369220" y="619783"/>
                </a:lnTo>
                <a:lnTo>
                  <a:pt x="377956" y="661347"/>
                </a:lnTo>
                <a:lnTo>
                  <a:pt x="383977" y="702141"/>
                </a:lnTo>
                <a:lnTo>
                  <a:pt x="387282" y="742166"/>
                </a:lnTo>
                <a:lnTo>
                  <a:pt x="387872" y="781421"/>
                </a:lnTo>
                <a:lnTo>
                  <a:pt x="385746" y="819905"/>
                </a:lnTo>
                <a:lnTo>
                  <a:pt x="380905" y="857621"/>
                </a:lnTo>
                <a:lnTo>
                  <a:pt x="373348" y="89456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08714" y="1986182"/>
            <a:ext cx="127635" cy="131445"/>
          </a:xfrm>
          <a:custGeom>
            <a:avLst/>
            <a:gdLst/>
            <a:ahLst/>
            <a:cxnLst/>
            <a:rect l="l" t="t" r="r" b="b"/>
            <a:pathLst>
              <a:path w="127635" h="131444">
                <a:moveTo>
                  <a:pt x="0" y="0"/>
                </a:moveTo>
                <a:lnTo>
                  <a:pt x="36760" y="131259"/>
                </a:lnTo>
                <a:lnTo>
                  <a:pt x="127064" y="4934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78296" y="2788072"/>
            <a:ext cx="1538605" cy="1609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015"/>
              </a:lnSpc>
              <a:tabLst>
                <a:tab pos="430530" algn="l"/>
                <a:tab pos="1525270" algn="l"/>
              </a:tabLst>
            </a:pPr>
            <a:r>
              <a:rPr sz="4650" u="heavy" dirty="0">
                <a:latin typeface="Times New Roman"/>
                <a:cs typeface="Times New Roman"/>
              </a:rPr>
              <a:t> 	</a:t>
            </a:r>
            <a:r>
              <a:rPr sz="4650" u="heavy" spc="150" dirty="0">
                <a:latin typeface="Symbol"/>
                <a:cs typeface="Symbol"/>
              </a:rPr>
              <a:t></a:t>
            </a:r>
            <a:r>
              <a:rPr sz="4650" i="1" u="heavy" spc="150" dirty="0">
                <a:latin typeface="Times New Roman"/>
                <a:cs typeface="Times New Roman"/>
              </a:rPr>
              <a:t>L	</a:t>
            </a:r>
            <a:endParaRPr sz="4650">
              <a:latin typeface="Times New Roman"/>
              <a:cs typeface="Times New Roman"/>
            </a:endParaRPr>
          </a:p>
          <a:p>
            <a:pPr marL="46355">
              <a:lnSpc>
                <a:spcPts val="5015"/>
              </a:lnSpc>
            </a:pPr>
            <a:r>
              <a:rPr sz="6975" spc="97" baseline="-25089" dirty="0">
                <a:latin typeface="Symbol"/>
                <a:cs typeface="Symbol"/>
              </a:rPr>
              <a:t></a:t>
            </a:r>
            <a:r>
              <a:rPr sz="6975" i="1" spc="97" baseline="-25089" dirty="0">
                <a:latin typeface="Times New Roman"/>
                <a:cs typeface="Times New Roman"/>
              </a:rPr>
              <a:t>h</a:t>
            </a:r>
            <a:r>
              <a:rPr sz="2700" spc="65" dirty="0">
                <a:latin typeface="Times New Roman"/>
                <a:cs typeface="Times New Roman"/>
              </a:rPr>
              <a:t>(</a:t>
            </a:r>
            <a:r>
              <a:rPr sz="2700" i="1" spc="65" dirty="0">
                <a:latin typeface="Times New Roman"/>
                <a:cs typeface="Times New Roman"/>
              </a:rPr>
              <a:t>n</a:t>
            </a:r>
            <a:r>
              <a:rPr sz="2700" spc="65" dirty="0">
                <a:latin typeface="Symbol"/>
                <a:cs typeface="Symbol"/>
              </a:rPr>
              <a:t></a:t>
            </a:r>
            <a:r>
              <a:rPr sz="2700" spc="65" dirty="0">
                <a:latin typeface="Times New Roman"/>
                <a:cs typeface="Times New Roman"/>
              </a:rPr>
              <a:t>1)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43972" y="1073573"/>
            <a:ext cx="1224280" cy="628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40"/>
              </a:lnSpc>
              <a:tabLst>
                <a:tab pos="1210945" algn="l"/>
              </a:tabLst>
            </a:pPr>
            <a:r>
              <a:rPr sz="4650" u="heavy" spc="5" dirty="0">
                <a:latin typeface="Times New Roman"/>
                <a:cs typeface="Times New Roman"/>
              </a:rPr>
              <a:t> </a:t>
            </a:r>
            <a:r>
              <a:rPr sz="4650" u="heavy" spc="-290" dirty="0">
                <a:latin typeface="Times New Roman"/>
                <a:cs typeface="Times New Roman"/>
              </a:rPr>
              <a:t> </a:t>
            </a:r>
            <a:r>
              <a:rPr sz="4650" u="heavy" spc="160" dirty="0">
                <a:latin typeface="Symbol"/>
                <a:cs typeface="Symbol"/>
              </a:rPr>
              <a:t></a:t>
            </a:r>
            <a:r>
              <a:rPr sz="4650" i="1" u="heavy" spc="160" dirty="0">
                <a:latin typeface="Times New Roman"/>
                <a:cs typeface="Times New Roman"/>
              </a:rPr>
              <a:t>L	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577994" y="1701086"/>
            <a:ext cx="1118870" cy="650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120"/>
              </a:lnSpc>
            </a:pPr>
            <a:r>
              <a:rPr sz="6975" spc="-262" baseline="-25089" dirty="0">
                <a:latin typeface="Symbol"/>
                <a:cs typeface="Symbol"/>
              </a:rPr>
              <a:t></a:t>
            </a:r>
            <a:r>
              <a:rPr sz="7200" i="1" spc="-262" baseline="-24305" dirty="0">
                <a:latin typeface="Symbol"/>
                <a:cs typeface="Symbol"/>
              </a:rPr>
              <a:t></a:t>
            </a:r>
            <a:r>
              <a:rPr sz="7200" i="1" spc="-1072" baseline="-24305" dirty="0">
                <a:latin typeface="Times New Roman"/>
                <a:cs typeface="Times New Roman"/>
              </a:rPr>
              <a:t> </a:t>
            </a:r>
            <a:r>
              <a:rPr sz="2700" spc="95" dirty="0">
                <a:latin typeface="Times New Roman"/>
                <a:cs typeface="Times New Roman"/>
              </a:rPr>
              <a:t>(</a:t>
            </a:r>
            <a:r>
              <a:rPr sz="2700" i="1" spc="95" dirty="0">
                <a:latin typeface="Times New Roman"/>
                <a:cs typeface="Times New Roman"/>
              </a:rPr>
              <a:t>n</a:t>
            </a:r>
            <a:r>
              <a:rPr sz="2700" i="1" spc="-4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748443" y="3588260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12699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39223" y="35273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60960"/>
                </a:lnTo>
                <a:lnTo>
                  <a:pt x="121920" y="121919"/>
                </a:lnTo>
                <a:lnTo>
                  <a:pt x="121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51034" y="3592731"/>
            <a:ext cx="267970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0" y="0"/>
                </a:moveTo>
                <a:lnTo>
                  <a:pt x="12700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41814" y="353177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121919" y="0"/>
                </a:moveTo>
                <a:lnTo>
                  <a:pt x="0" y="60960"/>
                </a:lnTo>
                <a:lnTo>
                  <a:pt x="121919" y="121920"/>
                </a:lnTo>
                <a:lnTo>
                  <a:pt x="1219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266015" y="2974344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365760" rIns="0" bIns="0" rtlCol="0">
            <a:spAutoFit/>
          </a:bodyPr>
          <a:lstStyle/>
          <a:p>
            <a:pPr marL="432434">
              <a:lnSpc>
                <a:spcPct val="100000"/>
              </a:lnSpc>
              <a:spcBef>
                <a:spcPts val="2880"/>
              </a:spcBef>
            </a:pPr>
            <a:r>
              <a:rPr sz="3200" spc="-5" dirty="0">
                <a:latin typeface="Arial"/>
                <a:cs typeface="Arial"/>
              </a:rPr>
              <a:t>Layer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i="1" spc="-5" dirty="0">
                <a:latin typeface="Arial"/>
                <a:cs typeface="Arial"/>
              </a:rPr>
              <a:t>n</a:t>
            </a:r>
            <a:endParaRPr sz="3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243513" y="2959506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500">
              <a:latin typeface="Times New Roman"/>
              <a:cs typeface="Times New Roman"/>
            </a:endParaRPr>
          </a:p>
          <a:p>
            <a:pPr marL="128905">
              <a:lnSpc>
                <a:spcPct val="100000"/>
              </a:lnSpc>
            </a:pPr>
            <a:r>
              <a:rPr sz="3200" spc="-5" dirty="0">
                <a:latin typeface="Arial"/>
                <a:cs typeface="Arial"/>
              </a:rPr>
              <a:t>Layer </a:t>
            </a:r>
            <a:r>
              <a:rPr sz="3200" i="1" spc="-5" dirty="0">
                <a:latin typeface="Arial"/>
                <a:cs typeface="Arial"/>
              </a:rPr>
              <a:t>n</a:t>
            </a:r>
            <a:r>
              <a:rPr sz="3200" i="1" spc="-65" dirty="0">
                <a:latin typeface="Arial"/>
                <a:cs typeface="Arial"/>
              </a:rPr>
              <a:t> </a:t>
            </a:r>
            <a:r>
              <a:rPr sz="3200" i="1" spc="120" dirty="0">
                <a:latin typeface="Arial"/>
                <a:cs typeface="Arial"/>
              </a:rPr>
              <a:t>+1</a:t>
            </a:r>
            <a:endParaRPr sz="3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799836" y="3639060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12699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690616" y="35781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60960"/>
                </a:lnTo>
                <a:lnTo>
                  <a:pt x="121920" y="121919"/>
                </a:lnTo>
                <a:lnTo>
                  <a:pt x="121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0242" y="2866390"/>
            <a:ext cx="289560" cy="751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10" dirty="0">
                <a:latin typeface="Times New Roman"/>
                <a:cs typeface="Times New Roman"/>
              </a:rPr>
              <a:t>x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87188" y="3303404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42133" y="324244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19"/>
                </a:lnTo>
                <a:lnTo>
                  <a:pt x="121919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83465" y="2698537"/>
            <a:ext cx="750570" cy="1008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900" i="1" spc="337" baseline="-25362" dirty="0">
                <a:latin typeface="Times New Roman"/>
                <a:cs typeface="Times New Roman"/>
              </a:rPr>
              <a:t>h</a:t>
            </a:r>
            <a:r>
              <a:rPr sz="2650" spc="-15" dirty="0">
                <a:latin typeface="Times New Roman"/>
                <a:cs typeface="Times New Roman"/>
              </a:rPr>
              <a:t>(</a:t>
            </a:r>
            <a:r>
              <a:rPr sz="2650" spc="55" dirty="0">
                <a:latin typeface="Times New Roman"/>
                <a:cs typeface="Times New Roman"/>
              </a:rPr>
              <a:t>1</a:t>
            </a:r>
            <a:r>
              <a:rPr sz="2650" spc="25" dirty="0">
                <a:latin typeface="Times New Roman"/>
                <a:cs typeface="Times New Roman"/>
              </a:rPr>
              <a:t>)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84997" y="3303404"/>
            <a:ext cx="267970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39942" y="324244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0" y="0"/>
                </a:moveTo>
                <a:lnTo>
                  <a:pt x="0" y="121919"/>
                </a:lnTo>
                <a:lnTo>
                  <a:pt x="121920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88137" y="3303404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43082" y="324244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19"/>
                </a:lnTo>
                <a:lnTo>
                  <a:pt x="121920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211910" y="3303404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466855" y="324244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19"/>
                </a:lnTo>
                <a:lnTo>
                  <a:pt x="121919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960802" y="4258733"/>
            <a:ext cx="356870" cy="74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00" i="1" spc="50" dirty="0">
                <a:latin typeface="Times New Roman"/>
                <a:cs typeface="Times New Roman"/>
              </a:rPr>
              <a:t>L</a:t>
            </a:r>
            <a:endParaRPr sz="4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47737" y="2668404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338455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latin typeface="Arial"/>
                <a:cs typeface="Arial"/>
              </a:rPr>
              <a:t>Function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458472" y="3303404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713417" y="324244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19"/>
                </a:lnTo>
                <a:lnTo>
                  <a:pt x="121920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040060" y="2698537"/>
            <a:ext cx="800100" cy="1008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900" i="1" spc="209" baseline="-25362" dirty="0">
                <a:latin typeface="Times New Roman"/>
                <a:cs typeface="Times New Roman"/>
              </a:rPr>
              <a:t>h</a:t>
            </a:r>
            <a:r>
              <a:rPr sz="2650" spc="140" dirty="0">
                <a:latin typeface="Times New Roman"/>
                <a:cs typeface="Times New Roman"/>
              </a:rPr>
              <a:t>(2</a:t>
            </a:r>
            <a:r>
              <a:rPr sz="2650" spc="-500" dirty="0">
                <a:latin typeface="Times New Roman"/>
                <a:cs typeface="Times New Roman"/>
              </a:rPr>
              <a:t> </a:t>
            </a:r>
            <a:r>
              <a:rPr sz="2650" spc="15" dirty="0">
                <a:latin typeface="Times New Roman"/>
                <a:cs typeface="Times New Roman"/>
              </a:rPr>
              <a:t>)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943534" y="3303404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198479" y="324244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19"/>
                </a:lnTo>
                <a:lnTo>
                  <a:pt x="121920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70242" y="4226168"/>
            <a:ext cx="289560" cy="743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00" i="1" spc="35" dirty="0">
                <a:latin typeface="Times New Roman"/>
                <a:cs typeface="Times New Roman"/>
              </a:rPr>
              <a:t>y</a:t>
            </a:r>
            <a:endParaRPr sz="46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806459" y="2064569"/>
            <a:ext cx="548005" cy="492759"/>
          </a:xfrm>
          <a:custGeom>
            <a:avLst/>
            <a:gdLst/>
            <a:ahLst/>
            <a:cxnLst/>
            <a:rect l="l" t="t" r="r" b="b"/>
            <a:pathLst>
              <a:path w="548004" h="492760">
                <a:moveTo>
                  <a:pt x="0" y="0"/>
                </a:moveTo>
                <a:lnTo>
                  <a:pt x="56518" y="36585"/>
                </a:lnTo>
                <a:lnTo>
                  <a:pt x="110299" y="72825"/>
                </a:lnTo>
                <a:lnTo>
                  <a:pt x="161345" y="108721"/>
                </a:lnTo>
                <a:lnTo>
                  <a:pt x="209655" y="144272"/>
                </a:lnTo>
                <a:lnTo>
                  <a:pt x="255228" y="179478"/>
                </a:lnTo>
                <a:lnTo>
                  <a:pt x="298066" y="214340"/>
                </a:lnTo>
                <a:lnTo>
                  <a:pt x="338167" y="248856"/>
                </a:lnTo>
                <a:lnTo>
                  <a:pt x="375532" y="283028"/>
                </a:lnTo>
                <a:lnTo>
                  <a:pt x="410161" y="316855"/>
                </a:lnTo>
                <a:lnTo>
                  <a:pt x="442054" y="350338"/>
                </a:lnTo>
                <a:lnTo>
                  <a:pt x="471211" y="383475"/>
                </a:lnTo>
                <a:lnTo>
                  <a:pt x="497632" y="416268"/>
                </a:lnTo>
                <a:lnTo>
                  <a:pt x="521316" y="448716"/>
                </a:lnTo>
                <a:lnTo>
                  <a:pt x="542265" y="480819"/>
                </a:lnTo>
                <a:lnTo>
                  <a:pt x="547693" y="492337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93596" y="2519431"/>
            <a:ext cx="110489" cy="136525"/>
          </a:xfrm>
          <a:custGeom>
            <a:avLst/>
            <a:gdLst/>
            <a:ahLst/>
            <a:cxnLst/>
            <a:rect l="l" t="t" r="r" b="b"/>
            <a:pathLst>
              <a:path w="110489" h="136525">
                <a:moveTo>
                  <a:pt x="110286" y="0"/>
                </a:moveTo>
                <a:lnTo>
                  <a:pt x="0" y="51976"/>
                </a:lnTo>
                <a:lnTo>
                  <a:pt x="107119" y="136273"/>
                </a:lnTo>
                <a:lnTo>
                  <a:pt x="1102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1985977" y="2866390"/>
            <a:ext cx="256540" cy="751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5" dirty="0">
                <a:latin typeface="Times New Roman"/>
                <a:cs typeface="Times New Roman"/>
              </a:rPr>
              <a:t>s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2133388" y="3737002"/>
            <a:ext cx="0" cy="386080"/>
          </a:xfrm>
          <a:custGeom>
            <a:avLst/>
            <a:gdLst/>
            <a:ahLst/>
            <a:cxnLst/>
            <a:rect l="l" t="t" r="r" b="b"/>
            <a:pathLst>
              <a:path h="386079">
                <a:moveTo>
                  <a:pt x="0" y="0"/>
                </a:moveTo>
                <a:lnTo>
                  <a:pt x="0" y="38607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072428" y="411038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0"/>
                </a:lnTo>
                <a:lnTo>
                  <a:pt x="60960" y="121920"/>
                </a:lnTo>
                <a:lnTo>
                  <a:pt x="121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87174" y="4738411"/>
            <a:ext cx="10443845" cy="0"/>
          </a:xfrm>
          <a:custGeom>
            <a:avLst/>
            <a:gdLst/>
            <a:ahLst/>
            <a:cxnLst/>
            <a:rect l="l" t="t" r="r" b="b"/>
            <a:pathLst>
              <a:path w="10443845">
                <a:moveTo>
                  <a:pt x="0" y="0"/>
                </a:moveTo>
                <a:lnTo>
                  <a:pt x="10430610" y="0"/>
                </a:lnTo>
                <a:lnTo>
                  <a:pt x="1044331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617784" y="467745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3238500" y="254000"/>
            <a:ext cx="6518909" cy="2291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spc="-65" dirty="0"/>
              <a:t>Review:</a:t>
            </a:r>
            <a:r>
              <a:rPr sz="8000" spc="-80" dirty="0"/>
              <a:t> </a:t>
            </a:r>
            <a:r>
              <a:rPr sz="8000" spc="-5" dirty="0"/>
              <a:t>Setup</a:t>
            </a:r>
            <a:endParaRPr sz="8000"/>
          </a:p>
          <a:p>
            <a:pPr marR="316230" algn="ctr">
              <a:lnSpc>
                <a:spcPct val="100000"/>
              </a:lnSpc>
              <a:spcBef>
                <a:spcPts val="55"/>
              </a:spcBef>
            </a:pPr>
            <a:r>
              <a:rPr sz="7200" i="1" spc="-97" baseline="-24305" dirty="0">
                <a:latin typeface="Symbol"/>
                <a:cs typeface="Symbol"/>
              </a:rPr>
              <a:t></a:t>
            </a:r>
            <a:r>
              <a:rPr sz="7200" i="1" spc="-1080" baseline="-24305" dirty="0">
                <a:latin typeface="Times New Roman"/>
                <a:cs typeface="Times New Roman"/>
              </a:rPr>
              <a:t> </a:t>
            </a:r>
            <a:r>
              <a:rPr sz="2650" spc="120" dirty="0">
                <a:latin typeface="Times New Roman"/>
                <a:cs typeface="Times New Roman"/>
              </a:rPr>
              <a:t>(2</a:t>
            </a:r>
            <a:r>
              <a:rPr sz="2650" spc="-440" dirty="0">
                <a:latin typeface="Times New Roman"/>
                <a:cs typeface="Times New Roman"/>
              </a:rPr>
              <a:t> </a:t>
            </a:r>
            <a:r>
              <a:rPr sz="2650" spc="15" dirty="0">
                <a:latin typeface="Times New Roman"/>
                <a:cs typeface="Times New Roman"/>
              </a:rPr>
              <a:t>)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925824" y="2013769"/>
            <a:ext cx="641985" cy="539115"/>
          </a:xfrm>
          <a:custGeom>
            <a:avLst/>
            <a:gdLst/>
            <a:ahLst/>
            <a:cxnLst/>
            <a:rect l="l" t="t" r="r" b="b"/>
            <a:pathLst>
              <a:path w="641984" h="539114">
                <a:moveTo>
                  <a:pt x="0" y="0"/>
                </a:moveTo>
                <a:lnTo>
                  <a:pt x="58273" y="31696"/>
                </a:lnTo>
                <a:lnTo>
                  <a:pt x="113950" y="63304"/>
                </a:lnTo>
                <a:lnTo>
                  <a:pt x="167030" y="94823"/>
                </a:lnTo>
                <a:lnTo>
                  <a:pt x="217513" y="126254"/>
                </a:lnTo>
                <a:lnTo>
                  <a:pt x="265399" y="157595"/>
                </a:lnTo>
                <a:lnTo>
                  <a:pt x="310689" y="188847"/>
                </a:lnTo>
                <a:lnTo>
                  <a:pt x="353382" y="220010"/>
                </a:lnTo>
                <a:lnTo>
                  <a:pt x="393478" y="251085"/>
                </a:lnTo>
                <a:lnTo>
                  <a:pt x="430978" y="282070"/>
                </a:lnTo>
                <a:lnTo>
                  <a:pt x="465880" y="312967"/>
                </a:lnTo>
                <a:lnTo>
                  <a:pt x="498186" y="343775"/>
                </a:lnTo>
                <a:lnTo>
                  <a:pt x="527895" y="374494"/>
                </a:lnTo>
                <a:lnTo>
                  <a:pt x="555008" y="405123"/>
                </a:lnTo>
                <a:lnTo>
                  <a:pt x="579523" y="435664"/>
                </a:lnTo>
                <a:lnTo>
                  <a:pt x="620764" y="496480"/>
                </a:lnTo>
                <a:lnTo>
                  <a:pt x="637490" y="526754"/>
                </a:lnTo>
                <a:lnTo>
                  <a:pt x="641670" y="53877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505745" y="2520529"/>
            <a:ext cx="115570" cy="135255"/>
          </a:xfrm>
          <a:custGeom>
            <a:avLst/>
            <a:gdLst/>
            <a:ahLst/>
            <a:cxnLst/>
            <a:rect l="l" t="t" r="r" b="b"/>
            <a:pathLst>
              <a:path w="115570" h="135255">
                <a:moveTo>
                  <a:pt x="115157" y="0"/>
                </a:moveTo>
                <a:lnTo>
                  <a:pt x="0" y="40040"/>
                </a:lnTo>
                <a:lnTo>
                  <a:pt x="97618" y="135177"/>
                </a:lnTo>
                <a:lnTo>
                  <a:pt x="1151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53303" y="5698016"/>
            <a:ext cx="0" cy="3174365"/>
          </a:xfrm>
          <a:custGeom>
            <a:avLst/>
            <a:gdLst/>
            <a:ahLst/>
            <a:cxnLst/>
            <a:rect l="l" t="t" r="r" b="b"/>
            <a:pathLst>
              <a:path h="3174365">
                <a:moveTo>
                  <a:pt x="0" y="0"/>
                </a:moveTo>
                <a:lnTo>
                  <a:pt x="0" y="317390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392343" y="5588796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60960" y="0"/>
                </a:moveTo>
                <a:lnTo>
                  <a:pt x="0" y="121919"/>
                </a:lnTo>
                <a:lnTo>
                  <a:pt x="121920" y="121919"/>
                </a:lnTo>
                <a:lnTo>
                  <a:pt x="609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262803" y="8657240"/>
            <a:ext cx="5114925" cy="0"/>
          </a:xfrm>
          <a:custGeom>
            <a:avLst/>
            <a:gdLst/>
            <a:ahLst/>
            <a:cxnLst/>
            <a:rect l="l" t="t" r="r" b="b"/>
            <a:pathLst>
              <a:path w="5114925">
                <a:moveTo>
                  <a:pt x="0" y="0"/>
                </a:moveTo>
                <a:lnTo>
                  <a:pt x="5101922" y="0"/>
                </a:lnTo>
                <a:lnTo>
                  <a:pt x="5114622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364724" y="859628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01861" y="5540947"/>
            <a:ext cx="4001135" cy="2552065"/>
          </a:xfrm>
          <a:custGeom>
            <a:avLst/>
            <a:gdLst/>
            <a:ahLst/>
            <a:cxnLst/>
            <a:rect l="l" t="t" r="r" b="b"/>
            <a:pathLst>
              <a:path w="4001134" h="2552065">
                <a:moveTo>
                  <a:pt x="0" y="581223"/>
                </a:moveTo>
                <a:lnTo>
                  <a:pt x="36655" y="634193"/>
                </a:lnTo>
                <a:lnTo>
                  <a:pt x="73166" y="686441"/>
                </a:lnTo>
                <a:lnTo>
                  <a:pt x="109533" y="737967"/>
                </a:lnTo>
                <a:lnTo>
                  <a:pt x="145756" y="788772"/>
                </a:lnTo>
                <a:lnTo>
                  <a:pt x="181834" y="838856"/>
                </a:lnTo>
                <a:lnTo>
                  <a:pt x="217767" y="888217"/>
                </a:lnTo>
                <a:lnTo>
                  <a:pt x="253557" y="936857"/>
                </a:lnTo>
                <a:lnTo>
                  <a:pt x="289202" y="984776"/>
                </a:lnTo>
                <a:lnTo>
                  <a:pt x="324702" y="1031972"/>
                </a:lnTo>
                <a:lnTo>
                  <a:pt x="360058" y="1078447"/>
                </a:lnTo>
                <a:lnTo>
                  <a:pt x="395270" y="1124201"/>
                </a:lnTo>
                <a:lnTo>
                  <a:pt x="430338" y="1169233"/>
                </a:lnTo>
                <a:lnTo>
                  <a:pt x="465261" y="1213543"/>
                </a:lnTo>
                <a:lnTo>
                  <a:pt x="500040" y="1257131"/>
                </a:lnTo>
                <a:lnTo>
                  <a:pt x="534674" y="1299998"/>
                </a:lnTo>
                <a:lnTo>
                  <a:pt x="569164" y="1342144"/>
                </a:lnTo>
                <a:lnTo>
                  <a:pt x="603510" y="1383567"/>
                </a:lnTo>
                <a:lnTo>
                  <a:pt x="637711" y="1424269"/>
                </a:lnTo>
                <a:lnTo>
                  <a:pt x="671768" y="1464250"/>
                </a:lnTo>
                <a:lnTo>
                  <a:pt x="705680" y="1503508"/>
                </a:lnTo>
                <a:lnTo>
                  <a:pt x="739448" y="1542045"/>
                </a:lnTo>
                <a:lnTo>
                  <a:pt x="773072" y="1579861"/>
                </a:lnTo>
                <a:lnTo>
                  <a:pt x="806552" y="1616955"/>
                </a:lnTo>
                <a:lnTo>
                  <a:pt x="839887" y="1653327"/>
                </a:lnTo>
                <a:lnTo>
                  <a:pt x="873077" y="1688977"/>
                </a:lnTo>
                <a:lnTo>
                  <a:pt x="906124" y="1723906"/>
                </a:lnTo>
                <a:lnTo>
                  <a:pt x="939026" y="1758114"/>
                </a:lnTo>
                <a:lnTo>
                  <a:pt x="971783" y="1791599"/>
                </a:lnTo>
                <a:lnTo>
                  <a:pt x="1004396" y="1824363"/>
                </a:lnTo>
                <a:lnTo>
                  <a:pt x="1036865" y="1856406"/>
                </a:lnTo>
                <a:lnTo>
                  <a:pt x="1069189" y="1887726"/>
                </a:lnTo>
                <a:lnTo>
                  <a:pt x="1101370" y="1918325"/>
                </a:lnTo>
                <a:lnTo>
                  <a:pt x="1133405" y="1948203"/>
                </a:lnTo>
                <a:lnTo>
                  <a:pt x="1165297" y="1977359"/>
                </a:lnTo>
                <a:lnTo>
                  <a:pt x="1197044" y="2005793"/>
                </a:lnTo>
                <a:lnTo>
                  <a:pt x="1228646" y="2033505"/>
                </a:lnTo>
                <a:lnTo>
                  <a:pt x="1260104" y="2060496"/>
                </a:lnTo>
                <a:lnTo>
                  <a:pt x="1291418" y="2086766"/>
                </a:lnTo>
                <a:lnTo>
                  <a:pt x="1322588" y="2112313"/>
                </a:lnTo>
                <a:lnTo>
                  <a:pt x="1353613" y="2137139"/>
                </a:lnTo>
                <a:lnTo>
                  <a:pt x="1384493" y="2161244"/>
                </a:lnTo>
                <a:lnTo>
                  <a:pt x="1415230" y="2184626"/>
                </a:lnTo>
                <a:lnTo>
                  <a:pt x="1476269" y="2229227"/>
                </a:lnTo>
                <a:lnTo>
                  <a:pt x="1536731" y="2270941"/>
                </a:lnTo>
                <a:lnTo>
                  <a:pt x="1596616" y="2309768"/>
                </a:lnTo>
                <a:lnTo>
                  <a:pt x="1655923" y="2345709"/>
                </a:lnTo>
                <a:lnTo>
                  <a:pt x="1714653" y="2378764"/>
                </a:lnTo>
                <a:lnTo>
                  <a:pt x="1772805" y="2408931"/>
                </a:lnTo>
                <a:lnTo>
                  <a:pt x="1830380" y="2436213"/>
                </a:lnTo>
                <a:lnTo>
                  <a:pt x="1887377" y="2460607"/>
                </a:lnTo>
                <a:lnTo>
                  <a:pt x="1943797" y="2482116"/>
                </a:lnTo>
                <a:lnTo>
                  <a:pt x="1999639" y="2500737"/>
                </a:lnTo>
                <a:lnTo>
                  <a:pt x="2054904" y="2516472"/>
                </a:lnTo>
                <a:lnTo>
                  <a:pt x="2109591" y="2529321"/>
                </a:lnTo>
                <a:lnTo>
                  <a:pt x="2163701" y="2539283"/>
                </a:lnTo>
                <a:lnTo>
                  <a:pt x="2217233" y="2546358"/>
                </a:lnTo>
                <a:lnTo>
                  <a:pt x="2270188" y="2550547"/>
                </a:lnTo>
                <a:lnTo>
                  <a:pt x="2322565" y="2551850"/>
                </a:lnTo>
                <a:lnTo>
                  <a:pt x="2348537" y="2551418"/>
                </a:lnTo>
                <a:lnTo>
                  <a:pt x="2400049" y="2548391"/>
                </a:lnTo>
                <a:lnTo>
                  <a:pt x="2450982" y="2542477"/>
                </a:lnTo>
                <a:lnTo>
                  <a:pt x="2501338" y="2533676"/>
                </a:lnTo>
                <a:lnTo>
                  <a:pt x="2551117" y="2521989"/>
                </a:lnTo>
                <a:lnTo>
                  <a:pt x="2600318" y="2507416"/>
                </a:lnTo>
                <a:lnTo>
                  <a:pt x="2648942" y="2489955"/>
                </a:lnTo>
                <a:lnTo>
                  <a:pt x="2696988" y="2469609"/>
                </a:lnTo>
                <a:lnTo>
                  <a:pt x="2744457" y="2446375"/>
                </a:lnTo>
                <a:lnTo>
                  <a:pt x="2791348" y="2420256"/>
                </a:lnTo>
                <a:lnTo>
                  <a:pt x="2837662" y="2391249"/>
                </a:lnTo>
                <a:lnTo>
                  <a:pt x="2883398" y="2359356"/>
                </a:lnTo>
                <a:lnTo>
                  <a:pt x="2928557" y="2324577"/>
                </a:lnTo>
                <a:lnTo>
                  <a:pt x="2973138" y="2286911"/>
                </a:lnTo>
                <a:lnTo>
                  <a:pt x="3017142" y="2246358"/>
                </a:lnTo>
                <a:lnTo>
                  <a:pt x="3060568" y="2202919"/>
                </a:lnTo>
                <a:lnTo>
                  <a:pt x="3103417" y="2156594"/>
                </a:lnTo>
                <a:lnTo>
                  <a:pt x="3145689" y="2107382"/>
                </a:lnTo>
                <a:lnTo>
                  <a:pt x="3187383" y="2055283"/>
                </a:lnTo>
                <a:lnTo>
                  <a:pt x="3228499" y="2000298"/>
                </a:lnTo>
                <a:lnTo>
                  <a:pt x="3269038" y="1942426"/>
                </a:lnTo>
                <a:lnTo>
                  <a:pt x="3308999" y="1881667"/>
                </a:lnTo>
                <a:lnTo>
                  <a:pt x="3348383" y="1818023"/>
                </a:lnTo>
                <a:lnTo>
                  <a:pt x="3367859" y="1785118"/>
                </a:lnTo>
                <a:lnTo>
                  <a:pt x="3387190" y="1751491"/>
                </a:lnTo>
                <a:lnTo>
                  <a:pt x="3406377" y="1717143"/>
                </a:lnTo>
                <a:lnTo>
                  <a:pt x="3425419" y="1682073"/>
                </a:lnTo>
                <a:lnTo>
                  <a:pt x="3444317" y="1646282"/>
                </a:lnTo>
                <a:lnTo>
                  <a:pt x="3463070" y="1609769"/>
                </a:lnTo>
                <a:lnTo>
                  <a:pt x="3481680" y="1572534"/>
                </a:lnTo>
                <a:lnTo>
                  <a:pt x="3500145" y="1534578"/>
                </a:lnTo>
                <a:lnTo>
                  <a:pt x="3518465" y="1495900"/>
                </a:lnTo>
                <a:lnTo>
                  <a:pt x="3536641" y="1456500"/>
                </a:lnTo>
                <a:lnTo>
                  <a:pt x="3554673" y="1416379"/>
                </a:lnTo>
                <a:lnTo>
                  <a:pt x="3572560" y="1375536"/>
                </a:lnTo>
                <a:lnTo>
                  <a:pt x="3590303" y="1333971"/>
                </a:lnTo>
                <a:lnTo>
                  <a:pt x="3607902" y="1291685"/>
                </a:lnTo>
                <a:lnTo>
                  <a:pt x="3625356" y="1248677"/>
                </a:lnTo>
                <a:lnTo>
                  <a:pt x="3642666" y="1204948"/>
                </a:lnTo>
                <a:lnTo>
                  <a:pt x="3659831" y="1160497"/>
                </a:lnTo>
                <a:lnTo>
                  <a:pt x="3676852" y="1115324"/>
                </a:lnTo>
                <a:lnTo>
                  <a:pt x="3693729" y="1069430"/>
                </a:lnTo>
                <a:lnTo>
                  <a:pt x="3710462" y="1022814"/>
                </a:lnTo>
                <a:lnTo>
                  <a:pt x="3727050" y="975476"/>
                </a:lnTo>
                <a:lnTo>
                  <a:pt x="3743493" y="927417"/>
                </a:lnTo>
                <a:lnTo>
                  <a:pt x="3759793" y="878636"/>
                </a:lnTo>
                <a:lnTo>
                  <a:pt x="3775947" y="829134"/>
                </a:lnTo>
                <a:lnTo>
                  <a:pt x="3791958" y="778909"/>
                </a:lnTo>
                <a:lnTo>
                  <a:pt x="3807824" y="727964"/>
                </a:lnTo>
                <a:lnTo>
                  <a:pt x="3823546" y="676296"/>
                </a:lnTo>
                <a:lnTo>
                  <a:pt x="3839123" y="623907"/>
                </a:lnTo>
                <a:lnTo>
                  <a:pt x="3854556" y="570796"/>
                </a:lnTo>
                <a:lnTo>
                  <a:pt x="3869845" y="516964"/>
                </a:lnTo>
                <a:lnTo>
                  <a:pt x="3884989" y="462410"/>
                </a:lnTo>
                <a:lnTo>
                  <a:pt x="3899989" y="407135"/>
                </a:lnTo>
                <a:lnTo>
                  <a:pt x="3914845" y="351137"/>
                </a:lnTo>
                <a:lnTo>
                  <a:pt x="3929556" y="294418"/>
                </a:lnTo>
                <a:lnTo>
                  <a:pt x="3944123" y="236978"/>
                </a:lnTo>
                <a:lnTo>
                  <a:pt x="3958545" y="178816"/>
                </a:lnTo>
                <a:lnTo>
                  <a:pt x="3972823" y="119932"/>
                </a:lnTo>
                <a:lnTo>
                  <a:pt x="3986957" y="60327"/>
                </a:lnTo>
                <a:lnTo>
                  <a:pt x="4000947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3919104" y="5211233"/>
            <a:ext cx="349250" cy="74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00" i="1" spc="-15" dirty="0">
                <a:latin typeface="Times New Roman"/>
                <a:cs typeface="Times New Roman"/>
              </a:rPr>
              <a:t>L</a:t>
            </a:r>
            <a:endParaRPr sz="46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641330" y="8737445"/>
            <a:ext cx="369570" cy="368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65"/>
              </a:lnSpc>
            </a:pPr>
            <a:r>
              <a:rPr sz="2700" dirty="0">
                <a:latin typeface="Times New Roman"/>
                <a:cs typeface="Times New Roman"/>
              </a:rPr>
              <a:t>12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670300" y="9059671"/>
            <a:ext cx="645541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204"/>
              </a:lnSpc>
            </a:pPr>
            <a:r>
              <a:rPr sz="3200" dirty="0">
                <a:latin typeface="Arial"/>
                <a:cs typeface="Arial"/>
              </a:rPr>
              <a:t>A </a:t>
            </a:r>
            <a:r>
              <a:rPr sz="3200" spc="25" dirty="0">
                <a:latin typeface="Arial"/>
                <a:cs typeface="Arial"/>
              </a:rPr>
              <a:t>weight </a:t>
            </a:r>
            <a:r>
              <a:rPr sz="3200" spc="-10" dirty="0">
                <a:latin typeface="Arial"/>
                <a:cs typeface="Arial"/>
              </a:rPr>
              <a:t>somewhere </a:t>
            </a:r>
            <a:r>
              <a:rPr sz="3200" spc="-5" dirty="0">
                <a:latin typeface="Arial"/>
                <a:cs typeface="Arial"/>
              </a:rPr>
              <a:t>in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network</a:t>
            </a:r>
            <a:endParaRPr sz="3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650730" y="8002940"/>
            <a:ext cx="1026794" cy="1017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975" i="1" spc="37" baseline="-25089" dirty="0">
                <a:latin typeface="Times New Roman"/>
                <a:cs typeface="Times New Roman"/>
              </a:rPr>
              <a:t>W</a:t>
            </a:r>
            <a:r>
              <a:rPr sz="6975" i="1" spc="-630" baseline="-25089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(1)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327400" y="6794500"/>
            <a:ext cx="883919" cy="513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latin typeface="Arial"/>
                <a:cs typeface="Arial"/>
              </a:rPr>
              <a:t>Loss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50900" y="5443220"/>
            <a:ext cx="1832610" cy="97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46100">
              <a:lnSpc>
                <a:spcPts val="3800"/>
              </a:lnSpc>
            </a:pPr>
            <a:r>
              <a:rPr sz="3200" b="1" spc="-80" dirty="0">
                <a:latin typeface="Arial"/>
                <a:cs typeface="Arial"/>
              </a:rPr>
              <a:t>Toy  </a:t>
            </a:r>
            <a:r>
              <a:rPr sz="3200" b="1" dirty="0">
                <a:latin typeface="Arial"/>
                <a:cs typeface="Arial"/>
              </a:rPr>
              <a:t>Exam</a:t>
            </a:r>
            <a:r>
              <a:rPr sz="3200" b="1" spc="-5" dirty="0">
                <a:latin typeface="Arial"/>
                <a:cs typeface="Arial"/>
              </a:rPr>
              <a:t>pl</a:t>
            </a:r>
            <a:r>
              <a:rPr sz="3200" b="1" dirty="0">
                <a:latin typeface="Arial"/>
                <a:cs typeface="Arial"/>
              </a:rPr>
              <a:t>e:</a:t>
            </a:r>
            <a:endParaRPr sz="3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95519" y="1449106"/>
            <a:ext cx="2139950" cy="1016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975" i="1" spc="22" baseline="-25089" dirty="0">
                <a:latin typeface="Times New Roman"/>
                <a:cs typeface="Times New Roman"/>
              </a:rPr>
              <a:t>W </a:t>
            </a:r>
            <a:r>
              <a:rPr sz="2700" spc="30" dirty="0">
                <a:latin typeface="Times New Roman"/>
                <a:cs typeface="Times New Roman"/>
              </a:rPr>
              <a:t>(1)</a:t>
            </a:r>
            <a:r>
              <a:rPr sz="6975" spc="44" baseline="-25089" dirty="0">
                <a:latin typeface="Times New Roman"/>
                <a:cs typeface="Times New Roman"/>
              </a:rPr>
              <a:t>,</a:t>
            </a:r>
            <a:r>
              <a:rPr sz="6975" spc="195" baseline="-25089" dirty="0">
                <a:latin typeface="Times New Roman"/>
                <a:cs typeface="Times New Roman"/>
              </a:rPr>
              <a:t> </a:t>
            </a:r>
            <a:r>
              <a:rPr sz="6975" i="1" spc="52" baseline="-25089" dirty="0">
                <a:latin typeface="Times New Roman"/>
                <a:cs typeface="Times New Roman"/>
              </a:rPr>
              <a:t>b</a:t>
            </a:r>
            <a:r>
              <a:rPr sz="2700" spc="35" dirty="0">
                <a:latin typeface="Times New Roman"/>
                <a:cs typeface="Times New Roman"/>
              </a:rPr>
              <a:t>(1)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700801" y="2668404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85725" rIns="0" bIns="0" rtlCol="0">
            <a:spAutoFit/>
          </a:bodyPr>
          <a:lstStyle/>
          <a:p>
            <a:pPr marL="141605">
              <a:lnSpc>
                <a:spcPct val="100000"/>
              </a:lnSpc>
              <a:spcBef>
                <a:spcPts val="675"/>
              </a:spcBef>
            </a:pPr>
            <a:r>
              <a:rPr sz="5475" i="1" spc="44" baseline="-25114" dirty="0">
                <a:latin typeface="Times New Roman"/>
                <a:cs typeface="Times New Roman"/>
              </a:rPr>
              <a:t>W</a:t>
            </a:r>
            <a:r>
              <a:rPr sz="5475" i="1" spc="-419" baseline="-25114" dirty="0">
                <a:latin typeface="Times New Roman"/>
                <a:cs typeface="Times New Roman"/>
              </a:rPr>
              <a:t> </a:t>
            </a:r>
            <a:r>
              <a:rPr sz="2100" spc="40" dirty="0">
                <a:latin typeface="Times New Roman"/>
                <a:cs typeface="Times New Roman"/>
              </a:rPr>
              <a:t>(1)</a:t>
            </a:r>
            <a:r>
              <a:rPr sz="5475" i="1" spc="60" baseline="-25114" dirty="0">
                <a:latin typeface="Times New Roman"/>
                <a:cs typeface="Times New Roman"/>
              </a:rPr>
              <a:t>x</a:t>
            </a:r>
            <a:r>
              <a:rPr sz="5475" i="1" spc="-367" baseline="-25114" dirty="0">
                <a:latin typeface="Times New Roman"/>
                <a:cs typeface="Times New Roman"/>
              </a:rPr>
              <a:t> </a:t>
            </a:r>
            <a:r>
              <a:rPr sz="5475" spc="30" baseline="-25114" dirty="0">
                <a:latin typeface="Symbol"/>
                <a:cs typeface="Symbol"/>
              </a:rPr>
              <a:t></a:t>
            </a:r>
            <a:r>
              <a:rPr sz="5475" spc="-480" baseline="-25114" dirty="0">
                <a:latin typeface="Times New Roman"/>
                <a:cs typeface="Times New Roman"/>
              </a:rPr>
              <a:t> </a:t>
            </a:r>
            <a:r>
              <a:rPr sz="5475" i="1" spc="60" baseline="-25114" dirty="0">
                <a:latin typeface="Times New Roman"/>
                <a:cs typeface="Times New Roman"/>
              </a:rPr>
              <a:t>b</a:t>
            </a:r>
            <a:r>
              <a:rPr sz="2100" spc="40" dirty="0">
                <a:latin typeface="Times New Roman"/>
                <a:cs typeface="Times New Roman"/>
              </a:rPr>
              <a:t>(1)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21789" y="3588260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12699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12569" y="35273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19" y="0"/>
                </a:moveTo>
                <a:lnTo>
                  <a:pt x="0" y="60960"/>
                </a:lnTo>
                <a:lnTo>
                  <a:pt x="121919" y="121919"/>
                </a:lnTo>
                <a:lnTo>
                  <a:pt x="1219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37610" y="3588260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12699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28389" y="35273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60960"/>
                </a:lnTo>
                <a:lnTo>
                  <a:pt x="121920" y="121919"/>
                </a:lnTo>
                <a:lnTo>
                  <a:pt x="121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337878" y="2775372"/>
            <a:ext cx="1210945" cy="1609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015"/>
              </a:lnSpc>
              <a:tabLst>
                <a:tab pos="1197610" algn="l"/>
              </a:tabLst>
            </a:pPr>
            <a:r>
              <a:rPr sz="4650" u="heavy" spc="5" dirty="0">
                <a:latin typeface="Times New Roman"/>
                <a:cs typeface="Times New Roman"/>
              </a:rPr>
              <a:t> </a:t>
            </a:r>
            <a:r>
              <a:rPr sz="4650" u="heavy" spc="-340" dirty="0">
                <a:latin typeface="Times New Roman"/>
                <a:cs typeface="Times New Roman"/>
              </a:rPr>
              <a:t> </a:t>
            </a:r>
            <a:r>
              <a:rPr sz="4650" u="heavy" spc="155" dirty="0">
                <a:latin typeface="Symbol"/>
                <a:cs typeface="Symbol"/>
              </a:rPr>
              <a:t></a:t>
            </a:r>
            <a:r>
              <a:rPr sz="4650" i="1" u="heavy" spc="155" dirty="0">
                <a:latin typeface="Times New Roman"/>
                <a:cs typeface="Times New Roman"/>
              </a:rPr>
              <a:t>L	</a:t>
            </a:r>
            <a:endParaRPr sz="4650">
              <a:latin typeface="Times New Roman"/>
              <a:cs typeface="Times New Roman"/>
            </a:endParaRPr>
          </a:p>
          <a:p>
            <a:pPr marL="46355">
              <a:lnSpc>
                <a:spcPts val="5015"/>
              </a:lnSpc>
            </a:pPr>
            <a:r>
              <a:rPr sz="6975" spc="172" baseline="-25089" dirty="0">
                <a:latin typeface="Symbol"/>
                <a:cs typeface="Symbol"/>
              </a:rPr>
              <a:t></a:t>
            </a:r>
            <a:r>
              <a:rPr sz="6975" i="1" spc="172" baseline="-25089" dirty="0">
                <a:latin typeface="Times New Roman"/>
                <a:cs typeface="Times New Roman"/>
              </a:rPr>
              <a:t>h</a:t>
            </a:r>
            <a:r>
              <a:rPr sz="2700" spc="114" dirty="0">
                <a:latin typeface="Times New Roman"/>
                <a:cs typeface="Times New Roman"/>
              </a:rPr>
              <a:t>(</a:t>
            </a:r>
            <a:r>
              <a:rPr sz="2700" i="1" spc="114" dirty="0">
                <a:latin typeface="Times New Roman"/>
                <a:cs typeface="Times New Roman"/>
              </a:rPr>
              <a:t>n</a:t>
            </a:r>
            <a:r>
              <a:rPr sz="2700" i="1" spc="-509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82094" y="2067079"/>
            <a:ext cx="387985" cy="894715"/>
          </a:xfrm>
          <a:custGeom>
            <a:avLst/>
            <a:gdLst/>
            <a:ahLst/>
            <a:cxnLst/>
            <a:rect l="l" t="t" r="r" b="b"/>
            <a:pathLst>
              <a:path w="387985" h="894714">
                <a:moveTo>
                  <a:pt x="0" y="0"/>
                </a:moveTo>
                <a:lnTo>
                  <a:pt x="52571" y="60977"/>
                </a:lnTo>
                <a:lnTo>
                  <a:pt x="93893" y="111778"/>
                </a:lnTo>
                <a:lnTo>
                  <a:pt x="132501" y="161809"/>
                </a:lnTo>
                <a:lnTo>
                  <a:pt x="168393" y="211070"/>
                </a:lnTo>
                <a:lnTo>
                  <a:pt x="201569" y="259562"/>
                </a:lnTo>
                <a:lnTo>
                  <a:pt x="232030" y="307283"/>
                </a:lnTo>
                <a:lnTo>
                  <a:pt x="259775" y="354236"/>
                </a:lnTo>
                <a:lnTo>
                  <a:pt x="284804" y="400418"/>
                </a:lnTo>
                <a:lnTo>
                  <a:pt x="307119" y="445831"/>
                </a:lnTo>
                <a:lnTo>
                  <a:pt x="326717" y="490473"/>
                </a:lnTo>
                <a:lnTo>
                  <a:pt x="343600" y="534346"/>
                </a:lnTo>
                <a:lnTo>
                  <a:pt x="357768" y="577450"/>
                </a:lnTo>
                <a:lnTo>
                  <a:pt x="369220" y="619783"/>
                </a:lnTo>
                <a:lnTo>
                  <a:pt x="377956" y="661347"/>
                </a:lnTo>
                <a:lnTo>
                  <a:pt x="383977" y="702141"/>
                </a:lnTo>
                <a:lnTo>
                  <a:pt x="387282" y="742166"/>
                </a:lnTo>
                <a:lnTo>
                  <a:pt x="387872" y="781421"/>
                </a:lnTo>
                <a:lnTo>
                  <a:pt x="385746" y="819905"/>
                </a:lnTo>
                <a:lnTo>
                  <a:pt x="380905" y="857621"/>
                </a:lnTo>
                <a:lnTo>
                  <a:pt x="373348" y="89456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08714" y="1986182"/>
            <a:ext cx="127635" cy="131445"/>
          </a:xfrm>
          <a:custGeom>
            <a:avLst/>
            <a:gdLst/>
            <a:ahLst/>
            <a:cxnLst/>
            <a:rect l="l" t="t" r="r" b="b"/>
            <a:pathLst>
              <a:path w="127635" h="131444">
                <a:moveTo>
                  <a:pt x="0" y="0"/>
                </a:moveTo>
                <a:lnTo>
                  <a:pt x="36760" y="131259"/>
                </a:lnTo>
                <a:lnTo>
                  <a:pt x="127064" y="4934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78296" y="2788072"/>
            <a:ext cx="1538605" cy="1609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015"/>
              </a:lnSpc>
              <a:tabLst>
                <a:tab pos="430530" algn="l"/>
                <a:tab pos="1525270" algn="l"/>
              </a:tabLst>
            </a:pPr>
            <a:r>
              <a:rPr sz="4650" u="heavy" dirty="0">
                <a:latin typeface="Times New Roman"/>
                <a:cs typeface="Times New Roman"/>
              </a:rPr>
              <a:t> 	</a:t>
            </a:r>
            <a:r>
              <a:rPr sz="4650" u="heavy" spc="150" dirty="0">
                <a:latin typeface="Symbol"/>
                <a:cs typeface="Symbol"/>
              </a:rPr>
              <a:t></a:t>
            </a:r>
            <a:r>
              <a:rPr sz="4650" i="1" u="heavy" spc="150" dirty="0">
                <a:latin typeface="Times New Roman"/>
                <a:cs typeface="Times New Roman"/>
              </a:rPr>
              <a:t>L	</a:t>
            </a:r>
            <a:endParaRPr sz="4650">
              <a:latin typeface="Times New Roman"/>
              <a:cs typeface="Times New Roman"/>
            </a:endParaRPr>
          </a:p>
          <a:p>
            <a:pPr marL="46355">
              <a:lnSpc>
                <a:spcPts val="5015"/>
              </a:lnSpc>
            </a:pPr>
            <a:r>
              <a:rPr sz="6975" spc="97" baseline="-25089" dirty="0">
                <a:latin typeface="Symbol"/>
                <a:cs typeface="Symbol"/>
              </a:rPr>
              <a:t></a:t>
            </a:r>
            <a:r>
              <a:rPr sz="6975" i="1" spc="97" baseline="-25089" dirty="0">
                <a:latin typeface="Times New Roman"/>
                <a:cs typeface="Times New Roman"/>
              </a:rPr>
              <a:t>h</a:t>
            </a:r>
            <a:r>
              <a:rPr sz="2700" spc="65" dirty="0">
                <a:latin typeface="Times New Roman"/>
                <a:cs typeface="Times New Roman"/>
              </a:rPr>
              <a:t>(</a:t>
            </a:r>
            <a:r>
              <a:rPr sz="2700" i="1" spc="65" dirty="0">
                <a:latin typeface="Times New Roman"/>
                <a:cs typeface="Times New Roman"/>
              </a:rPr>
              <a:t>n</a:t>
            </a:r>
            <a:r>
              <a:rPr sz="2700" spc="65" dirty="0">
                <a:latin typeface="Symbol"/>
                <a:cs typeface="Symbol"/>
              </a:rPr>
              <a:t></a:t>
            </a:r>
            <a:r>
              <a:rPr sz="2700" spc="65" dirty="0">
                <a:latin typeface="Times New Roman"/>
                <a:cs typeface="Times New Roman"/>
              </a:rPr>
              <a:t>1)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20521" y="981203"/>
            <a:ext cx="1286510" cy="1794510"/>
          </a:xfrm>
          <a:prstGeom prst="rect">
            <a:avLst/>
          </a:prstGeom>
          <a:ln w="50800">
            <a:solidFill>
              <a:srgbClr val="C82506"/>
            </a:solidFill>
          </a:ln>
        </p:spPr>
        <p:txBody>
          <a:bodyPr vert="horz" wrap="square" lIns="0" tIns="66675" rIns="0" bIns="0" rtlCol="0">
            <a:spAutoFit/>
          </a:bodyPr>
          <a:lstStyle/>
          <a:p>
            <a:pPr marL="10160">
              <a:lnSpc>
                <a:spcPts val="4940"/>
              </a:lnSpc>
              <a:spcBef>
                <a:spcPts val="525"/>
              </a:spcBef>
              <a:tabLst>
                <a:tab pos="1209040" algn="l"/>
              </a:tabLst>
            </a:pPr>
            <a:r>
              <a:rPr sz="4650" u="heavy" spc="5" dirty="0">
                <a:latin typeface="Times New Roman"/>
                <a:cs typeface="Times New Roman"/>
              </a:rPr>
              <a:t> </a:t>
            </a:r>
            <a:r>
              <a:rPr sz="4650" u="heavy" spc="-290" dirty="0">
                <a:latin typeface="Times New Roman"/>
                <a:cs typeface="Times New Roman"/>
              </a:rPr>
              <a:t> </a:t>
            </a:r>
            <a:r>
              <a:rPr sz="4650" u="heavy" spc="160" dirty="0">
                <a:latin typeface="Symbol"/>
                <a:cs typeface="Symbol"/>
              </a:rPr>
              <a:t></a:t>
            </a:r>
            <a:r>
              <a:rPr sz="4650" i="1" u="heavy" spc="160" dirty="0">
                <a:latin typeface="Times New Roman"/>
                <a:cs typeface="Times New Roman"/>
              </a:rPr>
              <a:t>L	</a:t>
            </a:r>
            <a:endParaRPr sz="4650">
              <a:latin typeface="Times New Roman"/>
              <a:cs typeface="Times New Roman"/>
            </a:endParaRPr>
          </a:p>
          <a:p>
            <a:pPr marL="44450">
              <a:lnSpc>
                <a:spcPts val="5120"/>
              </a:lnSpc>
            </a:pPr>
            <a:r>
              <a:rPr sz="6975" spc="-262" baseline="-25089" dirty="0">
                <a:latin typeface="Symbol"/>
                <a:cs typeface="Symbol"/>
              </a:rPr>
              <a:t></a:t>
            </a:r>
            <a:r>
              <a:rPr sz="7200" i="1" spc="-262" baseline="-24305" dirty="0">
                <a:latin typeface="Symbol"/>
                <a:cs typeface="Symbol"/>
              </a:rPr>
              <a:t></a:t>
            </a:r>
            <a:r>
              <a:rPr sz="7200" i="1" spc="-1072" baseline="-24305" dirty="0">
                <a:latin typeface="Times New Roman"/>
                <a:cs typeface="Times New Roman"/>
              </a:rPr>
              <a:t> </a:t>
            </a:r>
            <a:r>
              <a:rPr sz="2700" spc="95" dirty="0">
                <a:latin typeface="Times New Roman"/>
                <a:cs typeface="Times New Roman"/>
              </a:rPr>
              <a:t>(</a:t>
            </a:r>
            <a:r>
              <a:rPr sz="2700" i="1" spc="95" dirty="0">
                <a:latin typeface="Times New Roman"/>
                <a:cs typeface="Times New Roman"/>
              </a:rPr>
              <a:t>n</a:t>
            </a:r>
            <a:r>
              <a:rPr sz="2700" i="1" spc="-4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748443" y="3588260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12699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39223" y="35273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60960"/>
                </a:lnTo>
                <a:lnTo>
                  <a:pt x="121920" y="121919"/>
                </a:lnTo>
                <a:lnTo>
                  <a:pt x="121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51034" y="3592731"/>
            <a:ext cx="267970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0" y="0"/>
                </a:moveTo>
                <a:lnTo>
                  <a:pt x="12700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41814" y="353177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121919" y="0"/>
                </a:moveTo>
                <a:lnTo>
                  <a:pt x="0" y="60960"/>
                </a:lnTo>
                <a:lnTo>
                  <a:pt x="121919" y="121920"/>
                </a:lnTo>
                <a:lnTo>
                  <a:pt x="1219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266015" y="2974344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365760" rIns="0" bIns="0" rtlCol="0">
            <a:spAutoFit/>
          </a:bodyPr>
          <a:lstStyle/>
          <a:p>
            <a:pPr marL="432434">
              <a:lnSpc>
                <a:spcPct val="100000"/>
              </a:lnSpc>
              <a:spcBef>
                <a:spcPts val="2880"/>
              </a:spcBef>
            </a:pPr>
            <a:r>
              <a:rPr sz="3200" spc="-5" dirty="0">
                <a:latin typeface="Arial"/>
                <a:cs typeface="Arial"/>
              </a:rPr>
              <a:t>Layer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i="1" spc="-5" dirty="0">
                <a:latin typeface="Arial"/>
                <a:cs typeface="Arial"/>
              </a:rPr>
              <a:t>n</a:t>
            </a:r>
            <a:endParaRPr sz="3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2400" y="1061719"/>
            <a:ext cx="4167504" cy="1101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300"/>
              </a:lnSpc>
            </a:pPr>
            <a:r>
              <a:rPr sz="3600" b="1" spc="-5" dirty="0">
                <a:solidFill>
                  <a:srgbClr val="C82506"/>
                </a:solidFill>
                <a:latin typeface="Arial"/>
                <a:cs typeface="Arial"/>
              </a:rPr>
              <a:t>This is what we  want for </a:t>
            </a:r>
            <a:r>
              <a:rPr sz="3600" b="1" dirty="0">
                <a:solidFill>
                  <a:srgbClr val="C82506"/>
                </a:solidFill>
                <a:latin typeface="Arial"/>
                <a:cs typeface="Arial"/>
              </a:rPr>
              <a:t>each</a:t>
            </a:r>
            <a:r>
              <a:rPr sz="3600" b="1" spc="-60" dirty="0">
                <a:solidFill>
                  <a:srgbClr val="C82506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C82506"/>
                </a:solidFill>
                <a:latin typeface="Arial"/>
                <a:cs typeface="Arial"/>
              </a:rPr>
              <a:t>layer</a:t>
            </a:r>
            <a:endParaRPr sz="3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243513" y="2959506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500">
              <a:latin typeface="Times New Roman"/>
              <a:cs typeface="Times New Roman"/>
            </a:endParaRPr>
          </a:p>
          <a:p>
            <a:pPr marL="128905">
              <a:lnSpc>
                <a:spcPct val="100000"/>
              </a:lnSpc>
            </a:pPr>
            <a:r>
              <a:rPr sz="3200" spc="-5" dirty="0">
                <a:latin typeface="Arial"/>
                <a:cs typeface="Arial"/>
              </a:rPr>
              <a:t>Layer </a:t>
            </a:r>
            <a:r>
              <a:rPr sz="3200" i="1" spc="-5" dirty="0">
                <a:latin typeface="Arial"/>
                <a:cs typeface="Arial"/>
              </a:rPr>
              <a:t>n</a:t>
            </a:r>
            <a:r>
              <a:rPr sz="3200" i="1" spc="-65" dirty="0">
                <a:latin typeface="Arial"/>
                <a:cs typeface="Arial"/>
              </a:rPr>
              <a:t> </a:t>
            </a:r>
            <a:r>
              <a:rPr sz="3200" i="1" spc="120" dirty="0">
                <a:latin typeface="Arial"/>
                <a:cs typeface="Arial"/>
              </a:rPr>
              <a:t>+1</a:t>
            </a:r>
            <a:endParaRPr sz="3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799836" y="3639060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12699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690616" y="35781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60960"/>
                </a:lnTo>
                <a:lnTo>
                  <a:pt x="121920" y="121919"/>
                </a:lnTo>
                <a:lnTo>
                  <a:pt x="121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21789" y="3588260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12699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12569" y="35273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19" y="0"/>
                </a:moveTo>
                <a:lnTo>
                  <a:pt x="0" y="60960"/>
                </a:lnTo>
                <a:lnTo>
                  <a:pt x="121919" y="121919"/>
                </a:lnTo>
                <a:lnTo>
                  <a:pt x="1219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37610" y="3588260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12699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28389" y="35273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60960"/>
                </a:lnTo>
                <a:lnTo>
                  <a:pt x="121920" y="121919"/>
                </a:lnTo>
                <a:lnTo>
                  <a:pt x="121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280308" y="2731090"/>
            <a:ext cx="1287780" cy="1794510"/>
          </a:xfrm>
          <a:prstGeom prst="rect">
            <a:avLst/>
          </a:prstGeom>
          <a:ln w="50800">
            <a:solidFill>
              <a:srgbClr val="0365C0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 marL="44450">
              <a:lnSpc>
                <a:spcPts val="5015"/>
              </a:lnSpc>
              <a:spcBef>
                <a:spcPts val="145"/>
              </a:spcBef>
              <a:tabLst>
                <a:tab pos="1229360" algn="l"/>
              </a:tabLst>
            </a:pPr>
            <a:r>
              <a:rPr sz="4650" u="heavy" spc="5" dirty="0">
                <a:latin typeface="Times New Roman"/>
                <a:cs typeface="Times New Roman"/>
              </a:rPr>
              <a:t> </a:t>
            </a:r>
            <a:r>
              <a:rPr sz="4650" u="heavy" spc="-340" dirty="0">
                <a:latin typeface="Times New Roman"/>
                <a:cs typeface="Times New Roman"/>
              </a:rPr>
              <a:t> </a:t>
            </a:r>
            <a:r>
              <a:rPr sz="4650" u="heavy" spc="155" dirty="0">
                <a:latin typeface="Symbol"/>
                <a:cs typeface="Symbol"/>
              </a:rPr>
              <a:t></a:t>
            </a:r>
            <a:r>
              <a:rPr sz="4650" i="1" u="heavy" spc="155" dirty="0">
                <a:latin typeface="Times New Roman"/>
                <a:cs typeface="Times New Roman"/>
              </a:rPr>
              <a:t>L	</a:t>
            </a:r>
            <a:endParaRPr sz="4650">
              <a:latin typeface="Times New Roman"/>
              <a:cs typeface="Times New Roman"/>
            </a:endParaRPr>
          </a:p>
          <a:p>
            <a:pPr marL="78740">
              <a:lnSpc>
                <a:spcPts val="5015"/>
              </a:lnSpc>
            </a:pPr>
            <a:r>
              <a:rPr sz="6975" spc="172" baseline="-25089" dirty="0">
                <a:latin typeface="Symbol"/>
                <a:cs typeface="Symbol"/>
              </a:rPr>
              <a:t></a:t>
            </a:r>
            <a:r>
              <a:rPr sz="6975" i="1" spc="172" baseline="-25089" dirty="0">
                <a:latin typeface="Times New Roman"/>
                <a:cs typeface="Times New Roman"/>
              </a:rPr>
              <a:t>h</a:t>
            </a:r>
            <a:r>
              <a:rPr sz="2700" spc="114" dirty="0">
                <a:latin typeface="Times New Roman"/>
                <a:cs typeface="Times New Roman"/>
              </a:rPr>
              <a:t>(</a:t>
            </a:r>
            <a:r>
              <a:rPr sz="2700" i="1" spc="114" dirty="0">
                <a:latin typeface="Times New Roman"/>
                <a:cs typeface="Times New Roman"/>
              </a:rPr>
              <a:t>n</a:t>
            </a:r>
            <a:r>
              <a:rPr sz="2700" i="1" spc="-509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82094" y="2067079"/>
            <a:ext cx="387985" cy="894715"/>
          </a:xfrm>
          <a:custGeom>
            <a:avLst/>
            <a:gdLst/>
            <a:ahLst/>
            <a:cxnLst/>
            <a:rect l="l" t="t" r="r" b="b"/>
            <a:pathLst>
              <a:path w="387985" h="894714">
                <a:moveTo>
                  <a:pt x="0" y="0"/>
                </a:moveTo>
                <a:lnTo>
                  <a:pt x="52571" y="60977"/>
                </a:lnTo>
                <a:lnTo>
                  <a:pt x="93893" y="111778"/>
                </a:lnTo>
                <a:lnTo>
                  <a:pt x="132501" y="161809"/>
                </a:lnTo>
                <a:lnTo>
                  <a:pt x="168393" y="211070"/>
                </a:lnTo>
                <a:lnTo>
                  <a:pt x="201569" y="259562"/>
                </a:lnTo>
                <a:lnTo>
                  <a:pt x="232030" y="307283"/>
                </a:lnTo>
                <a:lnTo>
                  <a:pt x="259775" y="354236"/>
                </a:lnTo>
                <a:lnTo>
                  <a:pt x="284804" y="400418"/>
                </a:lnTo>
                <a:lnTo>
                  <a:pt x="307119" y="445831"/>
                </a:lnTo>
                <a:lnTo>
                  <a:pt x="326717" y="490473"/>
                </a:lnTo>
                <a:lnTo>
                  <a:pt x="343600" y="534346"/>
                </a:lnTo>
                <a:lnTo>
                  <a:pt x="357768" y="577450"/>
                </a:lnTo>
                <a:lnTo>
                  <a:pt x="369220" y="619783"/>
                </a:lnTo>
                <a:lnTo>
                  <a:pt x="377956" y="661347"/>
                </a:lnTo>
                <a:lnTo>
                  <a:pt x="383977" y="702141"/>
                </a:lnTo>
                <a:lnTo>
                  <a:pt x="387282" y="742166"/>
                </a:lnTo>
                <a:lnTo>
                  <a:pt x="387872" y="781421"/>
                </a:lnTo>
                <a:lnTo>
                  <a:pt x="385746" y="819905"/>
                </a:lnTo>
                <a:lnTo>
                  <a:pt x="380905" y="857621"/>
                </a:lnTo>
                <a:lnTo>
                  <a:pt x="373348" y="89456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08714" y="1986182"/>
            <a:ext cx="127635" cy="131445"/>
          </a:xfrm>
          <a:custGeom>
            <a:avLst/>
            <a:gdLst/>
            <a:ahLst/>
            <a:cxnLst/>
            <a:rect l="l" t="t" r="r" b="b"/>
            <a:pathLst>
              <a:path w="127635" h="131444">
                <a:moveTo>
                  <a:pt x="0" y="0"/>
                </a:moveTo>
                <a:lnTo>
                  <a:pt x="36760" y="131259"/>
                </a:lnTo>
                <a:lnTo>
                  <a:pt x="127064" y="4934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78296" y="2788072"/>
            <a:ext cx="1538605" cy="1609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015"/>
              </a:lnSpc>
              <a:tabLst>
                <a:tab pos="430530" algn="l"/>
                <a:tab pos="1525270" algn="l"/>
              </a:tabLst>
            </a:pPr>
            <a:r>
              <a:rPr sz="4650" u="heavy" dirty="0">
                <a:latin typeface="Times New Roman"/>
                <a:cs typeface="Times New Roman"/>
              </a:rPr>
              <a:t> 	</a:t>
            </a:r>
            <a:r>
              <a:rPr sz="4650" u="heavy" spc="150" dirty="0">
                <a:latin typeface="Symbol"/>
                <a:cs typeface="Symbol"/>
              </a:rPr>
              <a:t></a:t>
            </a:r>
            <a:r>
              <a:rPr sz="4650" i="1" u="heavy" spc="150" dirty="0">
                <a:latin typeface="Times New Roman"/>
                <a:cs typeface="Times New Roman"/>
              </a:rPr>
              <a:t>L	</a:t>
            </a:r>
            <a:endParaRPr sz="4650">
              <a:latin typeface="Times New Roman"/>
              <a:cs typeface="Times New Roman"/>
            </a:endParaRPr>
          </a:p>
          <a:p>
            <a:pPr marL="46355">
              <a:lnSpc>
                <a:spcPts val="5015"/>
              </a:lnSpc>
            </a:pPr>
            <a:r>
              <a:rPr sz="6975" spc="97" baseline="-25089" dirty="0">
                <a:latin typeface="Symbol"/>
                <a:cs typeface="Symbol"/>
              </a:rPr>
              <a:t></a:t>
            </a:r>
            <a:r>
              <a:rPr sz="6975" i="1" spc="97" baseline="-25089" dirty="0">
                <a:latin typeface="Times New Roman"/>
                <a:cs typeface="Times New Roman"/>
              </a:rPr>
              <a:t>h</a:t>
            </a:r>
            <a:r>
              <a:rPr sz="2700" spc="65" dirty="0">
                <a:latin typeface="Times New Roman"/>
                <a:cs typeface="Times New Roman"/>
              </a:rPr>
              <a:t>(</a:t>
            </a:r>
            <a:r>
              <a:rPr sz="2700" i="1" spc="65" dirty="0">
                <a:latin typeface="Times New Roman"/>
                <a:cs typeface="Times New Roman"/>
              </a:rPr>
              <a:t>n</a:t>
            </a:r>
            <a:r>
              <a:rPr sz="2700" spc="65" dirty="0">
                <a:latin typeface="Symbol"/>
                <a:cs typeface="Symbol"/>
              </a:rPr>
              <a:t></a:t>
            </a:r>
            <a:r>
              <a:rPr sz="2700" spc="65" dirty="0">
                <a:latin typeface="Times New Roman"/>
                <a:cs typeface="Times New Roman"/>
              </a:rPr>
              <a:t>1)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20521" y="981203"/>
            <a:ext cx="1286510" cy="1794510"/>
          </a:xfrm>
          <a:prstGeom prst="rect">
            <a:avLst/>
          </a:prstGeom>
          <a:ln w="50800">
            <a:solidFill>
              <a:srgbClr val="C82506"/>
            </a:solidFill>
          </a:ln>
        </p:spPr>
        <p:txBody>
          <a:bodyPr vert="horz" wrap="square" lIns="0" tIns="66675" rIns="0" bIns="0" rtlCol="0">
            <a:spAutoFit/>
          </a:bodyPr>
          <a:lstStyle/>
          <a:p>
            <a:pPr marL="10160">
              <a:lnSpc>
                <a:spcPts val="4940"/>
              </a:lnSpc>
              <a:spcBef>
                <a:spcPts val="525"/>
              </a:spcBef>
              <a:tabLst>
                <a:tab pos="1209040" algn="l"/>
              </a:tabLst>
            </a:pPr>
            <a:r>
              <a:rPr sz="4650" u="heavy" spc="5" dirty="0">
                <a:latin typeface="Times New Roman"/>
                <a:cs typeface="Times New Roman"/>
              </a:rPr>
              <a:t> </a:t>
            </a:r>
            <a:r>
              <a:rPr sz="4650" u="heavy" spc="-290" dirty="0">
                <a:latin typeface="Times New Roman"/>
                <a:cs typeface="Times New Roman"/>
              </a:rPr>
              <a:t> </a:t>
            </a:r>
            <a:r>
              <a:rPr sz="4650" u="heavy" spc="160" dirty="0">
                <a:latin typeface="Symbol"/>
                <a:cs typeface="Symbol"/>
              </a:rPr>
              <a:t></a:t>
            </a:r>
            <a:r>
              <a:rPr sz="4650" i="1" u="heavy" spc="160" dirty="0">
                <a:latin typeface="Times New Roman"/>
                <a:cs typeface="Times New Roman"/>
              </a:rPr>
              <a:t>L	</a:t>
            </a:r>
            <a:endParaRPr sz="4650">
              <a:latin typeface="Times New Roman"/>
              <a:cs typeface="Times New Roman"/>
            </a:endParaRPr>
          </a:p>
          <a:p>
            <a:pPr marL="44450">
              <a:lnSpc>
                <a:spcPts val="5120"/>
              </a:lnSpc>
            </a:pPr>
            <a:r>
              <a:rPr sz="6975" spc="-262" baseline="-25089" dirty="0">
                <a:latin typeface="Symbol"/>
                <a:cs typeface="Symbol"/>
              </a:rPr>
              <a:t></a:t>
            </a:r>
            <a:r>
              <a:rPr sz="7200" i="1" spc="-262" baseline="-24305" dirty="0">
                <a:latin typeface="Symbol"/>
                <a:cs typeface="Symbol"/>
              </a:rPr>
              <a:t></a:t>
            </a:r>
            <a:r>
              <a:rPr sz="7200" i="1" spc="-1072" baseline="-24305" dirty="0">
                <a:latin typeface="Times New Roman"/>
                <a:cs typeface="Times New Roman"/>
              </a:rPr>
              <a:t> </a:t>
            </a:r>
            <a:r>
              <a:rPr sz="2700" spc="95" dirty="0">
                <a:latin typeface="Times New Roman"/>
                <a:cs typeface="Times New Roman"/>
              </a:rPr>
              <a:t>(</a:t>
            </a:r>
            <a:r>
              <a:rPr sz="2700" i="1" spc="95" dirty="0">
                <a:latin typeface="Times New Roman"/>
                <a:cs typeface="Times New Roman"/>
              </a:rPr>
              <a:t>n</a:t>
            </a:r>
            <a:r>
              <a:rPr sz="2700" i="1" spc="-4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748443" y="3588260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12699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39223" y="35273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60960"/>
                </a:lnTo>
                <a:lnTo>
                  <a:pt x="121920" y="121919"/>
                </a:lnTo>
                <a:lnTo>
                  <a:pt x="121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51034" y="3592731"/>
            <a:ext cx="267970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0" y="0"/>
                </a:moveTo>
                <a:lnTo>
                  <a:pt x="12700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41814" y="353177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121919" y="0"/>
                </a:moveTo>
                <a:lnTo>
                  <a:pt x="0" y="60960"/>
                </a:lnTo>
                <a:lnTo>
                  <a:pt x="121919" y="121920"/>
                </a:lnTo>
                <a:lnTo>
                  <a:pt x="1219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266015" y="2974344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365760" rIns="0" bIns="0" rtlCol="0">
            <a:spAutoFit/>
          </a:bodyPr>
          <a:lstStyle/>
          <a:p>
            <a:pPr marL="432434">
              <a:lnSpc>
                <a:spcPct val="100000"/>
              </a:lnSpc>
              <a:spcBef>
                <a:spcPts val="2880"/>
              </a:spcBef>
            </a:pPr>
            <a:r>
              <a:rPr sz="3200" spc="-5" dirty="0">
                <a:latin typeface="Arial"/>
                <a:cs typeface="Arial"/>
              </a:rPr>
              <a:t>Layer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i="1" spc="-5" dirty="0">
                <a:latin typeface="Arial"/>
                <a:cs typeface="Arial"/>
              </a:rPr>
              <a:t>n</a:t>
            </a:r>
            <a:endParaRPr sz="3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2400" y="1061719"/>
            <a:ext cx="4167504" cy="1101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300"/>
              </a:lnSpc>
            </a:pPr>
            <a:r>
              <a:rPr sz="3600" b="1" spc="-5" dirty="0">
                <a:solidFill>
                  <a:srgbClr val="C82506"/>
                </a:solidFill>
                <a:latin typeface="Arial"/>
                <a:cs typeface="Arial"/>
              </a:rPr>
              <a:t>This is what we  want for </a:t>
            </a:r>
            <a:r>
              <a:rPr sz="3600" b="1" dirty="0">
                <a:solidFill>
                  <a:srgbClr val="C82506"/>
                </a:solidFill>
                <a:latin typeface="Arial"/>
                <a:cs typeface="Arial"/>
              </a:rPr>
              <a:t>each</a:t>
            </a:r>
            <a:r>
              <a:rPr sz="3600" b="1" spc="-60" dirty="0">
                <a:solidFill>
                  <a:srgbClr val="C82506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C82506"/>
                </a:solidFill>
                <a:latin typeface="Arial"/>
                <a:cs typeface="Arial"/>
              </a:rPr>
              <a:t>layer</a:t>
            </a:r>
            <a:endParaRPr sz="3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86600" y="1353819"/>
            <a:ext cx="5605780" cy="1101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300"/>
              </a:lnSpc>
            </a:pPr>
            <a:r>
              <a:rPr sz="3600" b="1" spc="-135" dirty="0">
                <a:solidFill>
                  <a:srgbClr val="0365C0"/>
                </a:solidFill>
                <a:latin typeface="Arial"/>
                <a:cs typeface="Arial"/>
              </a:rPr>
              <a:t>To </a:t>
            </a:r>
            <a:r>
              <a:rPr sz="3600" b="1" spc="-5" dirty="0">
                <a:solidFill>
                  <a:srgbClr val="0365C0"/>
                </a:solidFill>
                <a:latin typeface="Arial"/>
                <a:cs typeface="Arial"/>
              </a:rPr>
              <a:t>compute it, we need </a:t>
            </a:r>
            <a:r>
              <a:rPr sz="3600" b="1" dirty="0">
                <a:solidFill>
                  <a:srgbClr val="0365C0"/>
                </a:solidFill>
                <a:latin typeface="Arial"/>
                <a:cs typeface="Arial"/>
              </a:rPr>
              <a:t>to  </a:t>
            </a:r>
            <a:r>
              <a:rPr sz="3600" b="1" spc="-5" dirty="0">
                <a:solidFill>
                  <a:srgbClr val="0365C0"/>
                </a:solidFill>
                <a:latin typeface="Arial"/>
                <a:cs typeface="Arial"/>
              </a:rPr>
              <a:t>propagate this</a:t>
            </a:r>
            <a:r>
              <a:rPr sz="3600" b="1" spc="-40" dirty="0">
                <a:solidFill>
                  <a:srgbClr val="0365C0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365C0"/>
                </a:solidFill>
                <a:latin typeface="Arial"/>
                <a:cs typeface="Arial"/>
              </a:rPr>
              <a:t>gradient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243513" y="2959506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500">
              <a:latin typeface="Times New Roman"/>
              <a:cs typeface="Times New Roman"/>
            </a:endParaRPr>
          </a:p>
          <a:p>
            <a:pPr marL="128905">
              <a:lnSpc>
                <a:spcPct val="100000"/>
              </a:lnSpc>
            </a:pPr>
            <a:r>
              <a:rPr sz="3200" spc="-5" dirty="0">
                <a:latin typeface="Arial"/>
                <a:cs typeface="Arial"/>
              </a:rPr>
              <a:t>Layer </a:t>
            </a:r>
            <a:r>
              <a:rPr sz="3200" i="1" spc="-5" dirty="0">
                <a:latin typeface="Arial"/>
                <a:cs typeface="Arial"/>
              </a:rPr>
              <a:t>n</a:t>
            </a:r>
            <a:r>
              <a:rPr sz="3200" i="1" spc="-65" dirty="0">
                <a:latin typeface="Arial"/>
                <a:cs typeface="Arial"/>
              </a:rPr>
              <a:t> </a:t>
            </a:r>
            <a:r>
              <a:rPr sz="3200" i="1" spc="120" dirty="0">
                <a:latin typeface="Arial"/>
                <a:cs typeface="Arial"/>
              </a:rPr>
              <a:t>+1</a:t>
            </a:r>
            <a:endParaRPr sz="32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1799836" y="3639060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12699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690616" y="35781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60960"/>
                </a:lnTo>
                <a:lnTo>
                  <a:pt x="121920" y="121919"/>
                </a:lnTo>
                <a:lnTo>
                  <a:pt x="121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21789" y="3588260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12699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12569" y="35273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19" y="0"/>
                </a:moveTo>
                <a:lnTo>
                  <a:pt x="0" y="60960"/>
                </a:lnTo>
                <a:lnTo>
                  <a:pt x="121919" y="121919"/>
                </a:lnTo>
                <a:lnTo>
                  <a:pt x="1219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37610" y="3588260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12699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28389" y="35273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60960"/>
                </a:lnTo>
                <a:lnTo>
                  <a:pt x="121920" y="121919"/>
                </a:lnTo>
                <a:lnTo>
                  <a:pt x="121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280308" y="2731090"/>
            <a:ext cx="1287780" cy="1794510"/>
          </a:xfrm>
          <a:prstGeom prst="rect">
            <a:avLst/>
          </a:prstGeom>
          <a:ln w="50800">
            <a:solidFill>
              <a:srgbClr val="0365C0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 marL="44450">
              <a:lnSpc>
                <a:spcPts val="5015"/>
              </a:lnSpc>
              <a:spcBef>
                <a:spcPts val="145"/>
              </a:spcBef>
              <a:tabLst>
                <a:tab pos="1229360" algn="l"/>
              </a:tabLst>
            </a:pPr>
            <a:r>
              <a:rPr sz="4650" u="heavy" spc="5" dirty="0">
                <a:latin typeface="Times New Roman"/>
                <a:cs typeface="Times New Roman"/>
              </a:rPr>
              <a:t> </a:t>
            </a:r>
            <a:r>
              <a:rPr sz="4650" u="heavy" spc="-340" dirty="0">
                <a:latin typeface="Times New Roman"/>
                <a:cs typeface="Times New Roman"/>
              </a:rPr>
              <a:t> </a:t>
            </a:r>
            <a:r>
              <a:rPr sz="4650" u="heavy" spc="155" dirty="0">
                <a:latin typeface="Symbol"/>
                <a:cs typeface="Symbol"/>
              </a:rPr>
              <a:t></a:t>
            </a:r>
            <a:r>
              <a:rPr sz="4650" i="1" u="heavy" spc="155" dirty="0">
                <a:latin typeface="Times New Roman"/>
                <a:cs typeface="Times New Roman"/>
              </a:rPr>
              <a:t>L	</a:t>
            </a:r>
            <a:endParaRPr sz="4650">
              <a:latin typeface="Times New Roman"/>
              <a:cs typeface="Times New Roman"/>
            </a:endParaRPr>
          </a:p>
          <a:p>
            <a:pPr marL="78740">
              <a:lnSpc>
                <a:spcPts val="5015"/>
              </a:lnSpc>
            </a:pPr>
            <a:r>
              <a:rPr sz="6975" spc="172" baseline="-25089" dirty="0">
                <a:latin typeface="Symbol"/>
                <a:cs typeface="Symbol"/>
              </a:rPr>
              <a:t></a:t>
            </a:r>
            <a:r>
              <a:rPr sz="6975" i="1" spc="172" baseline="-25089" dirty="0">
                <a:latin typeface="Times New Roman"/>
                <a:cs typeface="Times New Roman"/>
              </a:rPr>
              <a:t>h</a:t>
            </a:r>
            <a:r>
              <a:rPr sz="2700" spc="114" dirty="0">
                <a:latin typeface="Times New Roman"/>
                <a:cs typeface="Times New Roman"/>
              </a:rPr>
              <a:t>(</a:t>
            </a:r>
            <a:r>
              <a:rPr sz="2700" i="1" spc="114" dirty="0">
                <a:latin typeface="Times New Roman"/>
                <a:cs typeface="Times New Roman"/>
              </a:rPr>
              <a:t>n</a:t>
            </a:r>
            <a:r>
              <a:rPr sz="2700" i="1" spc="-509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82094" y="2067079"/>
            <a:ext cx="387985" cy="894715"/>
          </a:xfrm>
          <a:custGeom>
            <a:avLst/>
            <a:gdLst/>
            <a:ahLst/>
            <a:cxnLst/>
            <a:rect l="l" t="t" r="r" b="b"/>
            <a:pathLst>
              <a:path w="387985" h="894714">
                <a:moveTo>
                  <a:pt x="0" y="0"/>
                </a:moveTo>
                <a:lnTo>
                  <a:pt x="52571" y="60977"/>
                </a:lnTo>
                <a:lnTo>
                  <a:pt x="93893" y="111778"/>
                </a:lnTo>
                <a:lnTo>
                  <a:pt x="132501" y="161809"/>
                </a:lnTo>
                <a:lnTo>
                  <a:pt x="168393" y="211070"/>
                </a:lnTo>
                <a:lnTo>
                  <a:pt x="201569" y="259562"/>
                </a:lnTo>
                <a:lnTo>
                  <a:pt x="232030" y="307283"/>
                </a:lnTo>
                <a:lnTo>
                  <a:pt x="259775" y="354236"/>
                </a:lnTo>
                <a:lnTo>
                  <a:pt x="284804" y="400418"/>
                </a:lnTo>
                <a:lnTo>
                  <a:pt x="307119" y="445831"/>
                </a:lnTo>
                <a:lnTo>
                  <a:pt x="326717" y="490473"/>
                </a:lnTo>
                <a:lnTo>
                  <a:pt x="343600" y="534346"/>
                </a:lnTo>
                <a:lnTo>
                  <a:pt x="357768" y="577450"/>
                </a:lnTo>
                <a:lnTo>
                  <a:pt x="369220" y="619783"/>
                </a:lnTo>
                <a:lnTo>
                  <a:pt x="377956" y="661347"/>
                </a:lnTo>
                <a:lnTo>
                  <a:pt x="383977" y="702141"/>
                </a:lnTo>
                <a:lnTo>
                  <a:pt x="387282" y="742166"/>
                </a:lnTo>
                <a:lnTo>
                  <a:pt x="387872" y="781421"/>
                </a:lnTo>
                <a:lnTo>
                  <a:pt x="385746" y="819905"/>
                </a:lnTo>
                <a:lnTo>
                  <a:pt x="380905" y="857621"/>
                </a:lnTo>
                <a:lnTo>
                  <a:pt x="373348" y="89456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08714" y="1986182"/>
            <a:ext cx="127635" cy="131445"/>
          </a:xfrm>
          <a:custGeom>
            <a:avLst/>
            <a:gdLst/>
            <a:ahLst/>
            <a:cxnLst/>
            <a:rect l="l" t="t" r="r" b="b"/>
            <a:pathLst>
              <a:path w="127635" h="131444">
                <a:moveTo>
                  <a:pt x="0" y="0"/>
                </a:moveTo>
                <a:lnTo>
                  <a:pt x="36760" y="131259"/>
                </a:lnTo>
                <a:lnTo>
                  <a:pt x="127064" y="4934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78296" y="2788072"/>
            <a:ext cx="1538605" cy="1609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015"/>
              </a:lnSpc>
              <a:tabLst>
                <a:tab pos="430530" algn="l"/>
                <a:tab pos="1525270" algn="l"/>
              </a:tabLst>
            </a:pPr>
            <a:r>
              <a:rPr sz="4650" u="heavy" dirty="0">
                <a:latin typeface="Times New Roman"/>
                <a:cs typeface="Times New Roman"/>
              </a:rPr>
              <a:t> 	</a:t>
            </a:r>
            <a:r>
              <a:rPr sz="4650" u="heavy" spc="150" dirty="0">
                <a:latin typeface="Symbol"/>
                <a:cs typeface="Symbol"/>
              </a:rPr>
              <a:t></a:t>
            </a:r>
            <a:r>
              <a:rPr sz="4650" i="1" u="heavy" spc="150" dirty="0">
                <a:latin typeface="Times New Roman"/>
                <a:cs typeface="Times New Roman"/>
              </a:rPr>
              <a:t>L	</a:t>
            </a:r>
            <a:endParaRPr sz="4650">
              <a:latin typeface="Times New Roman"/>
              <a:cs typeface="Times New Roman"/>
            </a:endParaRPr>
          </a:p>
          <a:p>
            <a:pPr marL="46355">
              <a:lnSpc>
                <a:spcPts val="5015"/>
              </a:lnSpc>
            </a:pPr>
            <a:r>
              <a:rPr sz="6975" spc="97" baseline="-25089" dirty="0">
                <a:latin typeface="Symbol"/>
                <a:cs typeface="Symbol"/>
              </a:rPr>
              <a:t></a:t>
            </a:r>
            <a:r>
              <a:rPr sz="6975" i="1" spc="97" baseline="-25089" dirty="0">
                <a:latin typeface="Times New Roman"/>
                <a:cs typeface="Times New Roman"/>
              </a:rPr>
              <a:t>h</a:t>
            </a:r>
            <a:r>
              <a:rPr sz="2700" spc="65" dirty="0">
                <a:latin typeface="Times New Roman"/>
                <a:cs typeface="Times New Roman"/>
              </a:rPr>
              <a:t>(</a:t>
            </a:r>
            <a:r>
              <a:rPr sz="2700" i="1" spc="65" dirty="0">
                <a:latin typeface="Times New Roman"/>
                <a:cs typeface="Times New Roman"/>
              </a:rPr>
              <a:t>n</a:t>
            </a:r>
            <a:r>
              <a:rPr sz="2700" spc="65" dirty="0">
                <a:latin typeface="Symbol"/>
                <a:cs typeface="Symbol"/>
              </a:rPr>
              <a:t></a:t>
            </a:r>
            <a:r>
              <a:rPr sz="2700" spc="65" dirty="0">
                <a:latin typeface="Times New Roman"/>
                <a:cs typeface="Times New Roman"/>
              </a:rPr>
              <a:t>1)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20521" y="981203"/>
            <a:ext cx="1286510" cy="1794510"/>
          </a:xfrm>
          <a:prstGeom prst="rect">
            <a:avLst/>
          </a:prstGeom>
          <a:ln w="50800">
            <a:solidFill>
              <a:srgbClr val="C82506"/>
            </a:solidFill>
          </a:ln>
        </p:spPr>
        <p:txBody>
          <a:bodyPr vert="horz" wrap="square" lIns="0" tIns="66675" rIns="0" bIns="0" rtlCol="0">
            <a:spAutoFit/>
          </a:bodyPr>
          <a:lstStyle/>
          <a:p>
            <a:pPr marL="10160">
              <a:lnSpc>
                <a:spcPts val="4940"/>
              </a:lnSpc>
              <a:spcBef>
                <a:spcPts val="525"/>
              </a:spcBef>
              <a:tabLst>
                <a:tab pos="1209040" algn="l"/>
              </a:tabLst>
            </a:pPr>
            <a:r>
              <a:rPr sz="4650" u="heavy" spc="5" dirty="0">
                <a:latin typeface="Times New Roman"/>
                <a:cs typeface="Times New Roman"/>
              </a:rPr>
              <a:t> </a:t>
            </a:r>
            <a:r>
              <a:rPr sz="4650" u="heavy" spc="-290" dirty="0">
                <a:latin typeface="Times New Roman"/>
                <a:cs typeface="Times New Roman"/>
              </a:rPr>
              <a:t> </a:t>
            </a:r>
            <a:r>
              <a:rPr sz="4650" u="heavy" spc="160" dirty="0">
                <a:latin typeface="Symbol"/>
                <a:cs typeface="Symbol"/>
              </a:rPr>
              <a:t></a:t>
            </a:r>
            <a:r>
              <a:rPr sz="4650" i="1" u="heavy" spc="160" dirty="0">
                <a:latin typeface="Times New Roman"/>
                <a:cs typeface="Times New Roman"/>
              </a:rPr>
              <a:t>L	</a:t>
            </a:r>
            <a:endParaRPr sz="4650">
              <a:latin typeface="Times New Roman"/>
              <a:cs typeface="Times New Roman"/>
            </a:endParaRPr>
          </a:p>
          <a:p>
            <a:pPr marL="44450">
              <a:lnSpc>
                <a:spcPts val="5120"/>
              </a:lnSpc>
            </a:pPr>
            <a:r>
              <a:rPr sz="6975" spc="-262" baseline="-25089" dirty="0">
                <a:latin typeface="Symbol"/>
                <a:cs typeface="Symbol"/>
              </a:rPr>
              <a:t></a:t>
            </a:r>
            <a:r>
              <a:rPr sz="7200" i="1" spc="-262" baseline="-24305" dirty="0">
                <a:latin typeface="Symbol"/>
                <a:cs typeface="Symbol"/>
              </a:rPr>
              <a:t></a:t>
            </a:r>
            <a:r>
              <a:rPr sz="7200" i="1" spc="-1072" baseline="-24305" dirty="0">
                <a:latin typeface="Times New Roman"/>
                <a:cs typeface="Times New Roman"/>
              </a:rPr>
              <a:t> </a:t>
            </a:r>
            <a:r>
              <a:rPr sz="2700" spc="95" dirty="0">
                <a:latin typeface="Times New Roman"/>
                <a:cs typeface="Times New Roman"/>
              </a:rPr>
              <a:t>(</a:t>
            </a:r>
            <a:r>
              <a:rPr sz="2700" i="1" spc="95" dirty="0">
                <a:latin typeface="Times New Roman"/>
                <a:cs typeface="Times New Roman"/>
              </a:rPr>
              <a:t>n</a:t>
            </a:r>
            <a:r>
              <a:rPr sz="2700" i="1" spc="-4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748443" y="3588260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12699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39223" y="35273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60960"/>
                </a:lnTo>
                <a:lnTo>
                  <a:pt x="121920" y="121919"/>
                </a:lnTo>
                <a:lnTo>
                  <a:pt x="121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51034" y="3592731"/>
            <a:ext cx="267970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0" y="0"/>
                </a:moveTo>
                <a:lnTo>
                  <a:pt x="12700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41814" y="353177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121919" y="0"/>
                </a:moveTo>
                <a:lnTo>
                  <a:pt x="0" y="60960"/>
                </a:lnTo>
                <a:lnTo>
                  <a:pt x="121919" y="121920"/>
                </a:lnTo>
                <a:lnTo>
                  <a:pt x="1219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266015" y="2974344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365760" rIns="0" bIns="0" rtlCol="0">
            <a:spAutoFit/>
          </a:bodyPr>
          <a:lstStyle/>
          <a:p>
            <a:pPr marL="432434">
              <a:lnSpc>
                <a:spcPct val="100000"/>
              </a:lnSpc>
              <a:spcBef>
                <a:spcPts val="2880"/>
              </a:spcBef>
            </a:pPr>
            <a:r>
              <a:rPr sz="3200" spc="-5" dirty="0">
                <a:latin typeface="Arial"/>
                <a:cs typeface="Arial"/>
              </a:rPr>
              <a:t>Layer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i="1" spc="-5" dirty="0">
                <a:latin typeface="Arial"/>
                <a:cs typeface="Arial"/>
              </a:rPr>
              <a:t>n</a:t>
            </a:r>
            <a:endParaRPr sz="3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2400" y="1061719"/>
            <a:ext cx="4167504" cy="1101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300"/>
              </a:lnSpc>
            </a:pPr>
            <a:r>
              <a:rPr sz="3600" b="1" spc="-5" dirty="0">
                <a:solidFill>
                  <a:srgbClr val="C82506"/>
                </a:solidFill>
                <a:latin typeface="Arial"/>
                <a:cs typeface="Arial"/>
              </a:rPr>
              <a:t>This is what we  want for </a:t>
            </a:r>
            <a:r>
              <a:rPr sz="3600" b="1" dirty="0">
                <a:solidFill>
                  <a:srgbClr val="C82506"/>
                </a:solidFill>
                <a:latin typeface="Arial"/>
                <a:cs typeface="Arial"/>
              </a:rPr>
              <a:t>each</a:t>
            </a:r>
            <a:r>
              <a:rPr sz="3600" b="1" spc="-60" dirty="0">
                <a:solidFill>
                  <a:srgbClr val="C82506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C82506"/>
                </a:solidFill>
                <a:latin typeface="Arial"/>
                <a:cs typeface="Arial"/>
              </a:rPr>
              <a:t>layer</a:t>
            </a:r>
            <a:endParaRPr sz="3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86600" y="1353819"/>
            <a:ext cx="5605780" cy="1101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300"/>
              </a:lnSpc>
            </a:pPr>
            <a:r>
              <a:rPr sz="3600" b="1" spc="-135" dirty="0">
                <a:solidFill>
                  <a:srgbClr val="0365C0"/>
                </a:solidFill>
                <a:latin typeface="Arial"/>
                <a:cs typeface="Arial"/>
              </a:rPr>
              <a:t>To </a:t>
            </a:r>
            <a:r>
              <a:rPr sz="3600" b="1" spc="-5" dirty="0">
                <a:solidFill>
                  <a:srgbClr val="0365C0"/>
                </a:solidFill>
                <a:latin typeface="Arial"/>
                <a:cs typeface="Arial"/>
              </a:rPr>
              <a:t>compute it, we need </a:t>
            </a:r>
            <a:r>
              <a:rPr sz="3600" b="1" dirty="0">
                <a:solidFill>
                  <a:srgbClr val="0365C0"/>
                </a:solidFill>
                <a:latin typeface="Arial"/>
                <a:cs typeface="Arial"/>
              </a:rPr>
              <a:t>to  </a:t>
            </a:r>
            <a:r>
              <a:rPr sz="3600" b="1" spc="-5" dirty="0">
                <a:solidFill>
                  <a:srgbClr val="0365C0"/>
                </a:solidFill>
                <a:latin typeface="Arial"/>
                <a:cs typeface="Arial"/>
              </a:rPr>
              <a:t>propagate this</a:t>
            </a:r>
            <a:r>
              <a:rPr sz="3600" b="1" spc="-40" dirty="0">
                <a:solidFill>
                  <a:srgbClr val="0365C0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365C0"/>
                </a:solidFill>
                <a:latin typeface="Arial"/>
                <a:cs typeface="Arial"/>
              </a:rPr>
              <a:t>gradient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4800" y="4876800"/>
            <a:ext cx="327723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latin typeface="Arial"/>
                <a:cs typeface="Arial"/>
              </a:rPr>
              <a:t>For </a:t>
            </a:r>
            <a:r>
              <a:rPr sz="3600" b="1" spc="-5" dirty="0">
                <a:latin typeface="Arial"/>
                <a:cs typeface="Arial"/>
              </a:rPr>
              <a:t>each</a:t>
            </a:r>
            <a:r>
              <a:rPr sz="3600" b="1" spc="-10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layer:</a:t>
            </a:r>
            <a:endParaRPr sz="3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243513" y="2959506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500">
              <a:latin typeface="Times New Roman"/>
              <a:cs typeface="Times New Roman"/>
            </a:endParaRPr>
          </a:p>
          <a:p>
            <a:pPr marL="128905">
              <a:lnSpc>
                <a:spcPct val="100000"/>
              </a:lnSpc>
            </a:pPr>
            <a:r>
              <a:rPr sz="3200" spc="-5" dirty="0">
                <a:latin typeface="Arial"/>
                <a:cs typeface="Arial"/>
              </a:rPr>
              <a:t>Layer </a:t>
            </a:r>
            <a:r>
              <a:rPr sz="3200" i="1" spc="-5" dirty="0">
                <a:latin typeface="Arial"/>
                <a:cs typeface="Arial"/>
              </a:rPr>
              <a:t>n</a:t>
            </a:r>
            <a:r>
              <a:rPr sz="3200" i="1" spc="-65" dirty="0">
                <a:latin typeface="Arial"/>
                <a:cs typeface="Arial"/>
              </a:rPr>
              <a:t> </a:t>
            </a:r>
            <a:r>
              <a:rPr sz="3200" i="1" spc="120" dirty="0">
                <a:latin typeface="Arial"/>
                <a:cs typeface="Arial"/>
              </a:rPr>
              <a:t>+1</a:t>
            </a:r>
            <a:endParaRPr sz="3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799836" y="3639060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12699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690616" y="35781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60960"/>
                </a:lnTo>
                <a:lnTo>
                  <a:pt x="121920" y="121919"/>
                </a:lnTo>
                <a:lnTo>
                  <a:pt x="121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21789" y="3588260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12699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12569" y="35273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19" y="0"/>
                </a:moveTo>
                <a:lnTo>
                  <a:pt x="0" y="60960"/>
                </a:lnTo>
                <a:lnTo>
                  <a:pt x="121919" y="121919"/>
                </a:lnTo>
                <a:lnTo>
                  <a:pt x="1219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37610" y="3588260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12699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28389" y="35273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60960"/>
                </a:lnTo>
                <a:lnTo>
                  <a:pt x="121920" y="121919"/>
                </a:lnTo>
                <a:lnTo>
                  <a:pt x="121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280308" y="2731090"/>
            <a:ext cx="1287780" cy="1794510"/>
          </a:xfrm>
          <a:prstGeom prst="rect">
            <a:avLst/>
          </a:prstGeom>
          <a:ln w="50800">
            <a:solidFill>
              <a:srgbClr val="0365C0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 marL="44450">
              <a:lnSpc>
                <a:spcPts val="5015"/>
              </a:lnSpc>
              <a:spcBef>
                <a:spcPts val="145"/>
              </a:spcBef>
              <a:tabLst>
                <a:tab pos="1229360" algn="l"/>
              </a:tabLst>
            </a:pPr>
            <a:r>
              <a:rPr sz="4650" u="heavy" spc="5" dirty="0">
                <a:latin typeface="Times New Roman"/>
                <a:cs typeface="Times New Roman"/>
              </a:rPr>
              <a:t> </a:t>
            </a:r>
            <a:r>
              <a:rPr sz="4650" u="heavy" spc="-340" dirty="0">
                <a:latin typeface="Times New Roman"/>
                <a:cs typeface="Times New Roman"/>
              </a:rPr>
              <a:t> </a:t>
            </a:r>
            <a:r>
              <a:rPr sz="4650" u="heavy" spc="155" dirty="0">
                <a:latin typeface="Symbol"/>
                <a:cs typeface="Symbol"/>
              </a:rPr>
              <a:t></a:t>
            </a:r>
            <a:r>
              <a:rPr sz="4650" i="1" u="heavy" spc="155" dirty="0">
                <a:latin typeface="Times New Roman"/>
                <a:cs typeface="Times New Roman"/>
              </a:rPr>
              <a:t>L	</a:t>
            </a:r>
            <a:endParaRPr sz="4650">
              <a:latin typeface="Times New Roman"/>
              <a:cs typeface="Times New Roman"/>
            </a:endParaRPr>
          </a:p>
          <a:p>
            <a:pPr marL="78740">
              <a:lnSpc>
                <a:spcPts val="5015"/>
              </a:lnSpc>
            </a:pPr>
            <a:r>
              <a:rPr sz="6975" spc="172" baseline="-25089" dirty="0">
                <a:latin typeface="Symbol"/>
                <a:cs typeface="Symbol"/>
              </a:rPr>
              <a:t></a:t>
            </a:r>
            <a:r>
              <a:rPr sz="6975" i="1" spc="172" baseline="-25089" dirty="0">
                <a:latin typeface="Times New Roman"/>
                <a:cs typeface="Times New Roman"/>
              </a:rPr>
              <a:t>h</a:t>
            </a:r>
            <a:r>
              <a:rPr sz="2700" spc="114" dirty="0">
                <a:latin typeface="Times New Roman"/>
                <a:cs typeface="Times New Roman"/>
              </a:rPr>
              <a:t>(</a:t>
            </a:r>
            <a:r>
              <a:rPr sz="2700" i="1" spc="114" dirty="0">
                <a:latin typeface="Times New Roman"/>
                <a:cs typeface="Times New Roman"/>
              </a:rPr>
              <a:t>n</a:t>
            </a:r>
            <a:r>
              <a:rPr sz="2700" i="1" spc="-509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82094" y="2067079"/>
            <a:ext cx="387985" cy="894715"/>
          </a:xfrm>
          <a:custGeom>
            <a:avLst/>
            <a:gdLst/>
            <a:ahLst/>
            <a:cxnLst/>
            <a:rect l="l" t="t" r="r" b="b"/>
            <a:pathLst>
              <a:path w="387985" h="894714">
                <a:moveTo>
                  <a:pt x="0" y="0"/>
                </a:moveTo>
                <a:lnTo>
                  <a:pt x="52571" y="60977"/>
                </a:lnTo>
                <a:lnTo>
                  <a:pt x="93893" y="111778"/>
                </a:lnTo>
                <a:lnTo>
                  <a:pt x="132501" y="161809"/>
                </a:lnTo>
                <a:lnTo>
                  <a:pt x="168393" y="211070"/>
                </a:lnTo>
                <a:lnTo>
                  <a:pt x="201569" y="259562"/>
                </a:lnTo>
                <a:lnTo>
                  <a:pt x="232030" y="307283"/>
                </a:lnTo>
                <a:lnTo>
                  <a:pt x="259775" y="354236"/>
                </a:lnTo>
                <a:lnTo>
                  <a:pt x="284804" y="400418"/>
                </a:lnTo>
                <a:lnTo>
                  <a:pt x="307119" y="445831"/>
                </a:lnTo>
                <a:lnTo>
                  <a:pt x="326717" y="490473"/>
                </a:lnTo>
                <a:lnTo>
                  <a:pt x="343600" y="534346"/>
                </a:lnTo>
                <a:lnTo>
                  <a:pt x="357768" y="577450"/>
                </a:lnTo>
                <a:lnTo>
                  <a:pt x="369220" y="619783"/>
                </a:lnTo>
                <a:lnTo>
                  <a:pt x="377956" y="661347"/>
                </a:lnTo>
                <a:lnTo>
                  <a:pt x="383977" y="702141"/>
                </a:lnTo>
                <a:lnTo>
                  <a:pt x="387282" y="742166"/>
                </a:lnTo>
                <a:lnTo>
                  <a:pt x="387872" y="781421"/>
                </a:lnTo>
                <a:lnTo>
                  <a:pt x="385746" y="819905"/>
                </a:lnTo>
                <a:lnTo>
                  <a:pt x="380905" y="857621"/>
                </a:lnTo>
                <a:lnTo>
                  <a:pt x="373348" y="89456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08714" y="1986182"/>
            <a:ext cx="127635" cy="131445"/>
          </a:xfrm>
          <a:custGeom>
            <a:avLst/>
            <a:gdLst/>
            <a:ahLst/>
            <a:cxnLst/>
            <a:rect l="l" t="t" r="r" b="b"/>
            <a:pathLst>
              <a:path w="127635" h="131444">
                <a:moveTo>
                  <a:pt x="0" y="0"/>
                </a:moveTo>
                <a:lnTo>
                  <a:pt x="36760" y="131259"/>
                </a:lnTo>
                <a:lnTo>
                  <a:pt x="127064" y="4934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78296" y="2788072"/>
            <a:ext cx="1538605" cy="1609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015"/>
              </a:lnSpc>
              <a:tabLst>
                <a:tab pos="430530" algn="l"/>
                <a:tab pos="1525270" algn="l"/>
              </a:tabLst>
            </a:pPr>
            <a:r>
              <a:rPr sz="4650" u="heavy" dirty="0">
                <a:latin typeface="Times New Roman"/>
                <a:cs typeface="Times New Roman"/>
              </a:rPr>
              <a:t> 	</a:t>
            </a:r>
            <a:r>
              <a:rPr sz="4650" u="heavy" spc="150" dirty="0">
                <a:latin typeface="Symbol"/>
                <a:cs typeface="Symbol"/>
              </a:rPr>
              <a:t></a:t>
            </a:r>
            <a:r>
              <a:rPr sz="4650" i="1" u="heavy" spc="150" dirty="0">
                <a:latin typeface="Times New Roman"/>
                <a:cs typeface="Times New Roman"/>
              </a:rPr>
              <a:t>L	</a:t>
            </a:r>
            <a:endParaRPr sz="4650">
              <a:latin typeface="Times New Roman"/>
              <a:cs typeface="Times New Roman"/>
            </a:endParaRPr>
          </a:p>
          <a:p>
            <a:pPr marL="46355">
              <a:lnSpc>
                <a:spcPts val="5015"/>
              </a:lnSpc>
            </a:pPr>
            <a:r>
              <a:rPr sz="6975" spc="97" baseline="-25089" dirty="0">
                <a:latin typeface="Symbol"/>
                <a:cs typeface="Symbol"/>
              </a:rPr>
              <a:t></a:t>
            </a:r>
            <a:r>
              <a:rPr sz="6975" i="1" spc="97" baseline="-25089" dirty="0">
                <a:latin typeface="Times New Roman"/>
                <a:cs typeface="Times New Roman"/>
              </a:rPr>
              <a:t>h</a:t>
            </a:r>
            <a:r>
              <a:rPr sz="2700" spc="65" dirty="0">
                <a:latin typeface="Times New Roman"/>
                <a:cs typeface="Times New Roman"/>
              </a:rPr>
              <a:t>(</a:t>
            </a:r>
            <a:r>
              <a:rPr sz="2700" i="1" spc="65" dirty="0">
                <a:latin typeface="Times New Roman"/>
                <a:cs typeface="Times New Roman"/>
              </a:rPr>
              <a:t>n</a:t>
            </a:r>
            <a:r>
              <a:rPr sz="2700" spc="65" dirty="0">
                <a:latin typeface="Symbol"/>
                <a:cs typeface="Symbol"/>
              </a:rPr>
              <a:t></a:t>
            </a:r>
            <a:r>
              <a:rPr sz="2700" spc="65" dirty="0">
                <a:latin typeface="Times New Roman"/>
                <a:cs typeface="Times New Roman"/>
              </a:rPr>
              <a:t>1)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20521" y="981203"/>
            <a:ext cx="1286510" cy="1794510"/>
          </a:xfrm>
          <a:prstGeom prst="rect">
            <a:avLst/>
          </a:prstGeom>
          <a:ln w="50800">
            <a:solidFill>
              <a:srgbClr val="C82506"/>
            </a:solidFill>
          </a:ln>
        </p:spPr>
        <p:txBody>
          <a:bodyPr vert="horz" wrap="square" lIns="0" tIns="66675" rIns="0" bIns="0" rtlCol="0">
            <a:spAutoFit/>
          </a:bodyPr>
          <a:lstStyle/>
          <a:p>
            <a:pPr marL="10160">
              <a:lnSpc>
                <a:spcPts val="4940"/>
              </a:lnSpc>
              <a:spcBef>
                <a:spcPts val="525"/>
              </a:spcBef>
              <a:tabLst>
                <a:tab pos="1209040" algn="l"/>
              </a:tabLst>
            </a:pPr>
            <a:r>
              <a:rPr sz="4650" u="heavy" spc="5" dirty="0">
                <a:latin typeface="Times New Roman"/>
                <a:cs typeface="Times New Roman"/>
              </a:rPr>
              <a:t> </a:t>
            </a:r>
            <a:r>
              <a:rPr sz="4650" u="heavy" spc="-290" dirty="0">
                <a:latin typeface="Times New Roman"/>
                <a:cs typeface="Times New Roman"/>
              </a:rPr>
              <a:t> </a:t>
            </a:r>
            <a:r>
              <a:rPr sz="4650" u="heavy" spc="160" dirty="0">
                <a:latin typeface="Symbol"/>
                <a:cs typeface="Symbol"/>
              </a:rPr>
              <a:t></a:t>
            </a:r>
            <a:r>
              <a:rPr sz="4650" i="1" u="heavy" spc="160" dirty="0">
                <a:latin typeface="Times New Roman"/>
                <a:cs typeface="Times New Roman"/>
              </a:rPr>
              <a:t>L	</a:t>
            </a:r>
            <a:endParaRPr sz="4650">
              <a:latin typeface="Times New Roman"/>
              <a:cs typeface="Times New Roman"/>
            </a:endParaRPr>
          </a:p>
          <a:p>
            <a:pPr marL="44450">
              <a:lnSpc>
                <a:spcPts val="5120"/>
              </a:lnSpc>
            </a:pPr>
            <a:r>
              <a:rPr sz="6975" spc="-262" baseline="-25089" dirty="0">
                <a:latin typeface="Symbol"/>
                <a:cs typeface="Symbol"/>
              </a:rPr>
              <a:t></a:t>
            </a:r>
            <a:r>
              <a:rPr sz="7200" i="1" spc="-262" baseline="-24305" dirty="0">
                <a:latin typeface="Symbol"/>
                <a:cs typeface="Symbol"/>
              </a:rPr>
              <a:t></a:t>
            </a:r>
            <a:r>
              <a:rPr sz="7200" i="1" spc="-1072" baseline="-24305" dirty="0">
                <a:latin typeface="Times New Roman"/>
                <a:cs typeface="Times New Roman"/>
              </a:rPr>
              <a:t> </a:t>
            </a:r>
            <a:r>
              <a:rPr sz="2700" spc="95" dirty="0">
                <a:latin typeface="Times New Roman"/>
                <a:cs typeface="Times New Roman"/>
              </a:rPr>
              <a:t>(</a:t>
            </a:r>
            <a:r>
              <a:rPr sz="2700" i="1" spc="95" dirty="0">
                <a:latin typeface="Times New Roman"/>
                <a:cs typeface="Times New Roman"/>
              </a:rPr>
              <a:t>n</a:t>
            </a:r>
            <a:r>
              <a:rPr sz="2700" i="1" spc="-4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748443" y="3588260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12699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39223" y="35273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60960"/>
                </a:lnTo>
                <a:lnTo>
                  <a:pt x="121920" y="121919"/>
                </a:lnTo>
                <a:lnTo>
                  <a:pt x="121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51034" y="3592731"/>
            <a:ext cx="267970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0" y="0"/>
                </a:moveTo>
                <a:lnTo>
                  <a:pt x="12700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41814" y="353177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121919" y="0"/>
                </a:moveTo>
                <a:lnTo>
                  <a:pt x="0" y="60960"/>
                </a:lnTo>
                <a:lnTo>
                  <a:pt x="121919" y="121920"/>
                </a:lnTo>
                <a:lnTo>
                  <a:pt x="1219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9300" y="6731793"/>
            <a:ext cx="1230630" cy="0"/>
          </a:xfrm>
          <a:custGeom>
            <a:avLst/>
            <a:gdLst/>
            <a:ahLst/>
            <a:cxnLst/>
            <a:rect l="l" t="t" r="r" b="b"/>
            <a:pathLst>
              <a:path w="1230630">
                <a:moveTo>
                  <a:pt x="0" y="0"/>
                </a:moveTo>
                <a:lnTo>
                  <a:pt x="1230312" y="0"/>
                </a:lnTo>
              </a:path>
            </a:pathLst>
          </a:custGeom>
          <a:ln w="301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646362" y="6473825"/>
            <a:ext cx="1135380" cy="1074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spc="179" baseline="-24884" dirty="0">
                <a:latin typeface="Symbol"/>
                <a:cs typeface="Symbol"/>
              </a:rPr>
              <a:t></a:t>
            </a:r>
            <a:r>
              <a:rPr sz="7200" i="1" spc="179" baseline="-24884" dirty="0">
                <a:latin typeface="Times New Roman"/>
                <a:cs typeface="Times New Roman"/>
              </a:rPr>
              <a:t>h</a:t>
            </a:r>
            <a:r>
              <a:rPr sz="2750" spc="120" dirty="0">
                <a:latin typeface="Times New Roman"/>
                <a:cs typeface="Times New Roman"/>
              </a:rPr>
              <a:t>(</a:t>
            </a:r>
            <a:r>
              <a:rPr sz="2750" i="1" spc="120" dirty="0">
                <a:latin typeface="Times New Roman"/>
                <a:cs typeface="Times New Roman"/>
              </a:rPr>
              <a:t>n</a:t>
            </a:r>
            <a:r>
              <a:rPr sz="2750" i="1" spc="-525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)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71525" y="5894387"/>
            <a:ext cx="4564380" cy="1659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4475">
              <a:lnSpc>
                <a:spcPts val="5085"/>
              </a:lnSpc>
              <a:tabLst>
                <a:tab pos="1358265" algn="l"/>
                <a:tab pos="3069590" algn="l"/>
              </a:tabLst>
            </a:pPr>
            <a:r>
              <a:rPr sz="4800" spc="150" dirty="0">
                <a:latin typeface="Symbol"/>
                <a:cs typeface="Symbol"/>
              </a:rPr>
              <a:t></a:t>
            </a:r>
            <a:r>
              <a:rPr sz="4800" i="1" spc="150" dirty="0">
                <a:latin typeface="Times New Roman"/>
                <a:cs typeface="Times New Roman"/>
              </a:rPr>
              <a:t>L	</a:t>
            </a:r>
            <a:r>
              <a:rPr sz="7200" baseline="-35879" dirty="0">
                <a:latin typeface="Symbol"/>
                <a:cs typeface="Symbol"/>
              </a:rPr>
              <a:t></a:t>
            </a:r>
            <a:r>
              <a:rPr sz="7200" baseline="-35879" dirty="0">
                <a:latin typeface="Times New Roman"/>
                <a:cs typeface="Times New Roman"/>
              </a:rPr>
              <a:t> </a:t>
            </a:r>
            <a:r>
              <a:rPr sz="7200" spc="1282" baseline="-35879" dirty="0">
                <a:latin typeface="Times New Roman"/>
                <a:cs typeface="Times New Roman"/>
              </a:rPr>
              <a:t> </a:t>
            </a:r>
            <a:r>
              <a:rPr sz="4800" u="heavy" spc="150" dirty="0">
                <a:latin typeface="Symbol"/>
                <a:cs typeface="Symbol"/>
              </a:rPr>
              <a:t></a:t>
            </a:r>
            <a:r>
              <a:rPr sz="4800" i="1" u="heavy" spc="150" dirty="0">
                <a:latin typeface="Times New Roman"/>
                <a:cs typeface="Times New Roman"/>
              </a:rPr>
              <a:t>L	</a:t>
            </a:r>
            <a:r>
              <a:rPr sz="7200" baseline="-35879" dirty="0">
                <a:latin typeface="Symbol"/>
                <a:cs typeface="Symbol"/>
              </a:rPr>
              <a:t></a:t>
            </a:r>
            <a:r>
              <a:rPr sz="7200" spc="-1185" baseline="-35879" dirty="0">
                <a:latin typeface="Times New Roman"/>
                <a:cs typeface="Times New Roman"/>
              </a:rPr>
              <a:t> </a:t>
            </a:r>
            <a:r>
              <a:rPr sz="4800" spc="120" dirty="0">
                <a:latin typeface="Symbol"/>
                <a:cs typeface="Symbol"/>
              </a:rPr>
              <a:t></a:t>
            </a:r>
            <a:r>
              <a:rPr sz="4800" i="1" spc="120" dirty="0">
                <a:latin typeface="Times New Roman"/>
                <a:cs typeface="Times New Roman"/>
              </a:rPr>
              <a:t>h</a:t>
            </a:r>
            <a:r>
              <a:rPr sz="4125" spc="179" baseline="43434" dirty="0">
                <a:latin typeface="Times New Roman"/>
                <a:cs typeface="Times New Roman"/>
              </a:rPr>
              <a:t>(</a:t>
            </a:r>
            <a:r>
              <a:rPr sz="4125" i="1" spc="179" baseline="43434" dirty="0">
                <a:latin typeface="Times New Roman"/>
                <a:cs typeface="Times New Roman"/>
              </a:rPr>
              <a:t>n </a:t>
            </a:r>
            <a:r>
              <a:rPr sz="4125" spc="7" baseline="43434" dirty="0">
                <a:latin typeface="Times New Roman"/>
                <a:cs typeface="Times New Roman"/>
              </a:rPr>
              <a:t>)</a:t>
            </a:r>
            <a:endParaRPr sz="4125" baseline="43434">
              <a:latin typeface="Times New Roman"/>
              <a:cs typeface="Times New Roman"/>
            </a:endParaRPr>
          </a:p>
          <a:p>
            <a:pPr marL="12700">
              <a:lnSpc>
                <a:spcPts val="5265"/>
              </a:lnSpc>
            </a:pPr>
            <a:r>
              <a:rPr sz="7200" spc="-284" baseline="-24884" dirty="0">
                <a:latin typeface="Symbol"/>
                <a:cs typeface="Symbol"/>
              </a:rPr>
              <a:t></a:t>
            </a:r>
            <a:r>
              <a:rPr sz="7425" i="1" spc="-284" baseline="-24130" dirty="0">
                <a:latin typeface="Symbol"/>
                <a:cs typeface="Symbol"/>
              </a:rPr>
              <a:t></a:t>
            </a:r>
            <a:r>
              <a:rPr sz="7425" i="1" spc="-1117" baseline="-24130" dirty="0">
                <a:latin typeface="Times New Roman"/>
                <a:cs typeface="Times New Roman"/>
              </a:rPr>
              <a:t> </a:t>
            </a:r>
            <a:r>
              <a:rPr sz="2750" spc="110" dirty="0">
                <a:latin typeface="Times New Roman"/>
                <a:cs typeface="Times New Roman"/>
              </a:rPr>
              <a:t>(</a:t>
            </a:r>
            <a:r>
              <a:rPr sz="2750" i="1" spc="110" dirty="0">
                <a:latin typeface="Times New Roman"/>
                <a:cs typeface="Times New Roman"/>
              </a:rPr>
              <a:t>n</a:t>
            </a:r>
            <a:r>
              <a:rPr sz="2750" i="1" spc="-459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)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94175" y="6454775"/>
            <a:ext cx="1148080" cy="1098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spc="-284" baseline="-24884" dirty="0">
                <a:latin typeface="Symbol"/>
                <a:cs typeface="Symbol"/>
              </a:rPr>
              <a:t></a:t>
            </a:r>
            <a:r>
              <a:rPr sz="7425" i="1" spc="-284" baseline="-24130" dirty="0">
                <a:latin typeface="Symbol"/>
                <a:cs typeface="Symbol"/>
              </a:rPr>
              <a:t></a:t>
            </a:r>
            <a:r>
              <a:rPr sz="7425" i="1" spc="-1117" baseline="-24130" dirty="0">
                <a:latin typeface="Times New Roman"/>
                <a:cs typeface="Times New Roman"/>
              </a:rPr>
              <a:t> </a:t>
            </a:r>
            <a:r>
              <a:rPr sz="2750" spc="110" dirty="0">
                <a:latin typeface="Times New Roman"/>
                <a:cs typeface="Times New Roman"/>
              </a:rPr>
              <a:t>(</a:t>
            </a:r>
            <a:r>
              <a:rPr sz="2750" i="1" spc="110" dirty="0">
                <a:latin typeface="Times New Roman"/>
                <a:cs typeface="Times New Roman"/>
              </a:rPr>
              <a:t>n</a:t>
            </a:r>
            <a:r>
              <a:rPr sz="2750" i="1" spc="-459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)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171950" y="6731793"/>
            <a:ext cx="1230630" cy="0"/>
          </a:xfrm>
          <a:custGeom>
            <a:avLst/>
            <a:gdLst/>
            <a:ahLst/>
            <a:cxnLst/>
            <a:rect l="l" t="t" r="r" b="b"/>
            <a:pathLst>
              <a:path w="1230629">
                <a:moveTo>
                  <a:pt x="0" y="0"/>
                </a:moveTo>
                <a:lnTo>
                  <a:pt x="1230312" y="0"/>
                </a:lnTo>
              </a:path>
            </a:pathLst>
          </a:custGeom>
          <a:ln w="301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266015" y="2974344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365760" rIns="0" bIns="0" rtlCol="0">
            <a:spAutoFit/>
          </a:bodyPr>
          <a:lstStyle/>
          <a:p>
            <a:pPr marL="432434">
              <a:lnSpc>
                <a:spcPct val="100000"/>
              </a:lnSpc>
              <a:spcBef>
                <a:spcPts val="2880"/>
              </a:spcBef>
            </a:pPr>
            <a:r>
              <a:rPr sz="3200" spc="-5" dirty="0">
                <a:latin typeface="Arial"/>
                <a:cs typeface="Arial"/>
              </a:rPr>
              <a:t>Layer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i="1" spc="-5" dirty="0">
                <a:latin typeface="Arial"/>
                <a:cs typeface="Arial"/>
              </a:rPr>
              <a:t>n</a:t>
            </a:r>
            <a:endParaRPr sz="3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2400" y="1061719"/>
            <a:ext cx="4167504" cy="1101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300"/>
              </a:lnSpc>
            </a:pPr>
            <a:r>
              <a:rPr sz="3600" b="1" spc="-5" dirty="0">
                <a:solidFill>
                  <a:srgbClr val="C82506"/>
                </a:solidFill>
                <a:latin typeface="Arial"/>
                <a:cs typeface="Arial"/>
              </a:rPr>
              <a:t>This is what we  want for </a:t>
            </a:r>
            <a:r>
              <a:rPr sz="3600" b="1" dirty="0">
                <a:solidFill>
                  <a:srgbClr val="C82506"/>
                </a:solidFill>
                <a:latin typeface="Arial"/>
                <a:cs typeface="Arial"/>
              </a:rPr>
              <a:t>each</a:t>
            </a:r>
            <a:r>
              <a:rPr sz="3600" b="1" spc="-60" dirty="0">
                <a:solidFill>
                  <a:srgbClr val="C82506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C82506"/>
                </a:solidFill>
                <a:latin typeface="Arial"/>
                <a:cs typeface="Arial"/>
              </a:rPr>
              <a:t>layer</a:t>
            </a:r>
            <a:endParaRPr sz="3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086600" y="1353819"/>
            <a:ext cx="5605780" cy="1101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300"/>
              </a:lnSpc>
            </a:pPr>
            <a:r>
              <a:rPr sz="3600" b="1" spc="-135" dirty="0">
                <a:solidFill>
                  <a:srgbClr val="0365C0"/>
                </a:solidFill>
                <a:latin typeface="Arial"/>
                <a:cs typeface="Arial"/>
              </a:rPr>
              <a:t>To </a:t>
            </a:r>
            <a:r>
              <a:rPr sz="3600" b="1" spc="-5" dirty="0">
                <a:solidFill>
                  <a:srgbClr val="0365C0"/>
                </a:solidFill>
                <a:latin typeface="Arial"/>
                <a:cs typeface="Arial"/>
              </a:rPr>
              <a:t>compute it, we need </a:t>
            </a:r>
            <a:r>
              <a:rPr sz="3600" b="1" dirty="0">
                <a:solidFill>
                  <a:srgbClr val="0365C0"/>
                </a:solidFill>
                <a:latin typeface="Arial"/>
                <a:cs typeface="Arial"/>
              </a:rPr>
              <a:t>to  </a:t>
            </a:r>
            <a:r>
              <a:rPr sz="3600" b="1" spc="-5" dirty="0">
                <a:solidFill>
                  <a:srgbClr val="0365C0"/>
                </a:solidFill>
                <a:latin typeface="Arial"/>
                <a:cs typeface="Arial"/>
              </a:rPr>
              <a:t>propagate this</a:t>
            </a:r>
            <a:r>
              <a:rPr sz="3600" b="1" spc="-40" dirty="0">
                <a:solidFill>
                  <a:srgbClr val="0365C0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365C0"/>
                </a:solidFill>
                <a:latin typeface="Arial"/>
                <a:cs typeface="Arial"/>
              </a:rPr>
              <a:t>gradient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04800" y="4876800"/>
            <a:ext cx="327723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latin typeface="Arial"/>
                <a:cs typeface="Arial"/>
              </a:rPr>
              <a:t>For </a:t>
            </a:r>
            <a:r>
              <a:rPr sz="3600" b="1" spc="-5" dirty="0">
                <a:latin typeface="Arial"/>
                <a:cs typeface="Arial"/>
              </a:rPr>
              <a:t>each</a:t>
            </a:r>
            <a:r>
              <a:rPr sz="3600" b="1" spc="-10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layer:</a:t>
            </a:r>
            <a:endParaRPr sz="3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243513" y="2959506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500">
              <a:latin typeface="Times New Roman"/>
              <a:cs typeface="Times New Roman"/>
            </a:endParaRPr>
          </a:p>
          <a:p>
            <a:pPr marL="128905">
              <a:lnSpc>
                <a:spcPct val="100000"/>
              </a:lnSpc>
            </a:pPr>
            <a:r>
              <a:rPr sz="3200" spc="-5" dirty="0">
                <a:latin typeface="Arial"/>
                <a:cs typeface="Arial"/>
              </a:rPr>
              <a:t>Layer </a:t>
            </a:r>
            <a:r>
              <a:rPr sz="3200" i="1" spc="-5" dirty="0">
                <a:latin typeface="Arial"/>
                <a:cs typeface="Arial"/>
              </a:rPr>
              <a:t>n</a:t>
            </a:r>
            <a:r>
              <a:rPr sz="3200" i="1" spc="-65" dirty="0">
                <a:latin typeface="Arial"/>
                <a:cs typeface="Arial"/>
              </a:rPr>
              <a:t> </a:t>
            </a:r>
            <a:r>
              <a:rPr sz="3200" i="1" spc="120" dirty="0">
                <a:latin typeface="Arial"/>
                <a:cs typeface="Arial"/>
              </a:rPr>
              <a:t>+1</a:t>
            </a:r>
            <a:endParaRPr sz="32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1799836" y="3639060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12699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690616" y="35781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60960"/>
                </a:lnTo>
                <a:lnTo>
                  <a:pt x="121920" y="121919"/>
                </a:lnTo>
                <a:lnTo>
                  <a:pt x="121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97822" y="5798793"/>
            <a:ext cx="1286510" cy="1794510"/>
          </a:xfrm>
          <a:custGeom>
            <a:avLst/>
            <a:gdLst/>
            <a:ahLst/>
            <a:cxnLst/>
            <a:rect l="l" t="t" r="r" b="b"/>
            <a:pathLst>
              <a:path w="1286510" h="1794509">
                <a:moveTo>
                  <a:pt x="0" y="0"/>
                </a:moveTo>
                <a:lnTo>
                  <a:pt x="1286404" y="0"/>
                </a:lnTo>
                <a:lnTo>
                  <a:pt x="1286404" y="1794088"/>
                </a:lnTo>
                <a:lnTo>
                  <a:pt x="0" y="1794088"/>
                </a:lnTo>
                <a:lnTo>
                  <a:pt x="0" y="0"/>
                </a:lnTo>
                <a:close/>
              </a:path>
            </a:pathLst>
          </a:custGeom>
          <a:ln w="508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77800" y="7775947"/>
            <a:ext cx="304863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590"/>
              </a:lnSpc>
            </a:pPr>
            <a:r>
              <a:rPr sz="3600" b="1" spc="-5" dirty="0">
                <a:solidFill>
                  <a:srgbClr val="C82506"/>
                </a:solidFill>
                <a:latin typeface="Arial"/>
                <a:cs typeface="Arial"/>
              </a:rPr>
              <a:t>What we</a:t>
            </a:r>
            <a:r>
              <a:rPr sz="3600" b="1" spc="-75" dirty="0">
                <a:solidFill>
                  <a:srgbClr val="C82506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C82506"/>
                </a:solidFill>
                <a:latin typeface="Arial"/>
                <a:cs typeface="Arial"/>
              </a:rPr>
              <a:t>want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21789" y="3588260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12699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12569" y="35273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19" y="0"/>
                </a:moveTo>
                <a:lnTo>
                  <a:pt x="0" y="60960"/>
                </a:lnTo>
                <a:lnTo>
                  <a:pt x="121919" y="121919"/>
                </a:lnTo>
                <a:lnTo>
                  <a:pt x="1219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37610" y="3588260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12699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28389" y="35273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60960"/>
                </a:lnTo>
                <a:lnTo>
                  <a:pt x="121920" y="121919"/>
                </a:lnTo>
                <a:lnTo>
                  <a:pt x="121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280308" y="2731090"/>
            <a:ext cx="1287780" cy="1794510"/>
          </a:xfrm>
          <a:prstGeom prst="rect">
            <a:avLst/>
          </a:prstGeom>
          <a:ln w="50800">
            <a:solidFill>
              <a:srgbClr val="0365C0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 marL="44450">
              <a:lnSpc>
                <a:spcPts val="5015"/>
              </a:lnSpc>
              <a:spcBef>
                <a:spcPts val="145"/>
              </a:spcBef>
              <a:tabLst>
                <a:tab pos="1229360" algn="l"/>
              </a:tabLst>
            </a:pPr>
            <a:r>
              <a:rPr sz="4650" u="heavy" spc="5" dirty="0">
                <a:latin typeface="Times New Roman"/>
                <a:cs typeface="Times New Roman"/>
              </a:rPr>
              <a:t> </a:t>
            </a:r>
            <a:r>
              <a:rPr sz="4650" u="heavy" spc="-340" dirty="0">
                <a:latin typeface="Times New Roman"/>
                <a:cs typeface="Times New Roman"/>
              </a:rPr>
              <a:t> </a:t>
            </a:r>
            <a:r>
              <a:rPr sz="4650" u="heavy" spc="155" dirty="0">
                <a:latin typeface="Symbol"/>
                <a:cs typeface="Symbol"/>
              </a:rPr>
              <a:t></a:t>
            </a:r>
            <a:r>
              <a:rPr sz="4650" i="1" u="heavy" spc="155" dirty="0">
                <a:latin typeface="Times New Roman"/>
                <a:cs typeface="Times New Roman"/>
              </a:rPr>
              <a:t>L	</a:t>
            </a:r>
            <a:endParaRPr sz="4650">
              <a:latin typeface="Times New Roman"/>
              <a:cs typeface="Times New Roman"/>
            </a:endParaRPr>
          </a:p>
          <a:p>
            <a:pPr marL="78740">
              <a:lnSpc>
                <a:spcPts val="5015"/>
              </a:lnSpc>
            </a:pPr>
            <a:r>
              <a:rPr sz="6975" spc="172" baseline="-25089" dirty="0">
                <a:latin typeface="Symbol"/>
                <a:cs typeface="Symbol"/>
              </a:rPr>
              <a:t></a:t>
            </a:r>
            <a:r>
              <a:rPr sz="6975" i="1" spc="172" baseline="-25089" dirty="0">
                <a:latin typeface="Times New Roman"/>
                <a:cs typeface="Times New Roman"/>
              </a:rPr>
              <a:t>h</a:t>
            </a:r>
            <a:r>
              <a:rPr sz="2700" spc="114" dirty="0">
                <a:latin typeface="Times New Roman"/>
                <a:cs typeface="Times New Roman"/>
              </a:rPr>
              <a:t>(</a:t>
            </a:r>
            <a:r>
              <a:rPr sz="2700" i="1" spc="114" dirty="0">
                <a:latin typeface="Times New Roman"/>
                <a:cs typeface="Times New Roman"/>
              </a:rPr>
              <a:t>n</a:t>
            </a:r>
            <a:r>
              <a:rPr sz="2700" i="1" spc="-509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82094" y="2067079"/>
            <a:ext cx="387985" cy="894715"/>
          </a:xfrm>
          <a:custGeom>
            <a:avLst/>
            <a:gdLst/>
            <a:ahLst/>
            <a:cxnLst/>
            <a:rect l="l" t="t" r="r" b="b"/>
            <a:pathLst>
              <a:path w="387985" h="894714">
                <a:moveTo>
                  <a:pt x="0" y="0"/>
                </a:moveTo>
                <a:lnTo>
                  <a:pt x="52571" y="60977"/>
                </a:lnTo>
                <a:lnTo>
                  <a:pt x="93893" y="111778"/>
                </a:lnTo>
                <a:lnTo>
                  <a:pt x="132501" y="161809"/>
                </a:lnTo>
                <a:lnTo>
                  <a:pt x="168393" y="211070"/>
                </a:lnTo>
                <a:lnTo>
                  <a:pt x="201569" y="259562"/>
                </a:lnTo>
                <a:lnTo>
                  <a:pt x="232030" y="307283"/>
                </a:lnTo>
                <a:lnTo>
                  <a:pt x="259775" y="354236"/>
                </a:lnTo>
                <a:lnTo>
                  <a:pt x="284804" y="400418"/>
                </a:lnTo>
                <a:lnTo>
                  <a:pt x="307119" y="445831"/>
                </a:lnTo>
                <a:lnTo>
                  <a:pt x="326717" y="490473"/>
                </a:lnTo>
                <a:lnTo>
                  <a:pt x="343600" y="534346"/>
                </a:lnTo>
                <a:lnTo>
                  <a:pt x="357768" y="577450"/>
                </a:lnTo>
                <a:lnTo>
                  <a:pt x="369220" y="619783"/>
                </a:lnTo>
                <a:lnTo>
                  <a:pt x="377956" y="661347"/>
                </a:lnTo>
                <a:lnTo>
                  <a:pt x="383977" y="702141"/>
                </a:lnTo>
                <a:lnTo>
                  <a:pt x="387282" y="742166"/>
                </a:lnTo>
                <a:lnTo>
                  <a:pt x="387872" y="781421"/>
                </a:lnTo>
                <a:lnTo>
                  <a:pt x="385746" y="819905"/>
                </a:lnTo>
                <a:lnTo>
                  <a:pt x="380905" y="857621"/>
                </a:lnTo>
                <a:lnTo>
                  <a:pt x="373348" y="89456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08714" y="1986182"/>
            <a:ext cx="127635" cy="131445"/>
          </a:xfrm>
          <a:custGeom>
            <a:avLst/>
            <a:gdLst/>
            <a:ahLst/>
            <a:cxnLst/>
            <a:rect l="l" t="t" r="r" b="b"/>
            <a:pathLst>
              <a:path w="127635" h="131444">
                <a:moveTo>
                  <a:pt x="0" y="0"/>
                </a:moveTo>
                <a:lnTo>
                  <a:pt x="36760" y="131259"/>
                </a:lnTo>
                <a:lnTo>
                  <a:pt x="127064" y="4934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78296" y="2788072"/>
            <a:ext cx="1538605" cy="1609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015"/>
              </a:lnSpc>
              <a:tabLst>
                <a:tab pos="430530" algn="l"/>
                <a:tab pos="1525270" algn="l"/>
              </a:tabLst>
            </a:pPr>
            <a:r>
              <a:rPr sz="4650" u="heavy" dirty="0">
                <a:latin typeface="Times New Roman"/>
                <a:cs typeface="Times New Roman"/>
              </a:rPr>
              <a:t> 	</a:t>
            </a:r>
            <a:r>
              <a:rPr sz="4650" u="heavy" spc="150" dirty="0">
                <a:latin typeface="Symbol"/>
                <a:cs typeface="Symbol"/>
              </a:rPr>
              <a:t></a:t>
            </a:r>
            <a:r>
              <a:rPr sz="4650" i="1" u="heavy" spc="150" dirty="0">
                <a:latin typeface="Times New Roman"/>
                <a:cs typeface="Times New Roman"/>
              </a:rPr>
              <a:t>L	</a:t>
            </a:r>
            <a:endParaRPr sz="4650">
              <a:latin typeface="Times New Roman"/>
              <a:cs typeface="Times New Roman"/>
            </a:endParaRPr>
          </a:p>
          <a:p>
            <a:pPr marL="46355">
              <a:lnSpc>
                <a:spcPts val="5015"/>
              </a:lnSpc>
            </a:pPr>
            <a:r>
              <a:rPr sz="6975" spc="97" baseline="-25089" dirty="0">
                <a:latin typeface="Symbol"/>
                <a:cs typeface="Symbol"/>
              </a:rPr>
              <a:t></a:t>
            </a:r>
            <a:r>
              <a:rPr sz="6975" i="1" spc="97" baseline="-25089" dirty="0">
                <a:latin typeface="Times New Roman"/>
                <a:cs typeface="Times New Roman"/>
              </a:rPr>
              <a:t>h</a:t>
            </a:r>
            <a:r>
              <a:rPr sz="2700" spc="65" dirty="0">
                <a:latin typeface="Times New Roman"/>
                <a:cs typeface="Times New Roman"/>
              </a:rPr>
              <a:t>(</a:t>
            </a:r>
            <a:r>
              <a:rPr sz="2700" i="1" spc="65" dirty="0">
                <a:latin typeface="Times New Roman"/>
                <a:cs typeface="Times New Roman"/>
              </a:rPr>
              <a:t>n</a:t>
            </a:r>
            <a:r>
              <a:rPr sz="2700" spc="65" dirty="0">
                <a:latin typeface="Symbol"/>
                <a:cs typeface="Symbol"/>
              </a:rPr>
              <a:t></a:t>
            </a:r>
            <a:r>
              <a:rPr sz="2700" spc="65" dirty="0">
                <a:latin typeface="Times New Roman"/>
                <a:cs typeface="Times New Roman"/>
              </a:rPr>
              <a:t>1)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20521" y="981203"/>
            <a:ext cx="1286510" cy="1794510"/>
          </a:xfrm>
          <a:prstGeom prst="rect">
            <a:avLst/>
          </a:prstGeom>
          <a:ln w="50800">
            <a:solidFill>
              <a:srgbClr val="C82506"/>
            </a:solidFill>
          </a:ln>
        </p:spPr>
        <p:txBody>
          <a:bodyPr vert="horz" wrap="square" lIns="0" tIns="66675" rIns="0" bIns="0" rtlCol="0">
            <a:spAutoFit/>
          </a:bodyPr>
          <a:lstStyle/>
          <a:p>
            <a:pPr marL="10160">
              <a:lnSpc>
                <a:spcPts val="4940"/>
              </a:lnSpc>
              <a:spcBef>
                <a:spcPts val="525"/>
              </a:spcBef>
              <a:tabLst>
                <a:tab pos="1209040" algn="l"/>
              </a:tabLst>
            </a:pPr>
            <a:r>
              <a:rPr sz="4650" u="heavy" spc="5" dirty="0">
                <a:latin typeface="Times New Roman"/>
                <a:cs typeface="Times New Roman"/>
              </a:rPr>
              <a:t> </a:t>
            </a:r>
            <a:r>
              <a:rPr sz="4650" u="heavy" spc="-290" dirty="0">
                <a:latin typeface="Times New Roman"/>
                <a:cs typeface="Times New Roman"/>
              </a:rPr>
              <a:t> </a:t>
            </a:r>
            <a:r>
              <a:rPr sz="4650" u="heavy" spc="160" dirty="0">
                <a:latin typeface="Symbol"/>
                <a:cs typeface="Symbol"/>
              </a:rPr>
              <a:t></a:t>
            </a:r>
            <a:r>
              <a:rPr sz="4650" i="1" u="heavy" spc="160" dirty="0">
                <a:latin typeface="Times New Roman"/>
                <a:cs typeface="Times New Roman"/>
              </a:rPr>
              <a:t>L	</a:t>
            </a:r>
            <a:endParaRPr sz="4650">
              <a:latin typeface="Times New Roman"/>
              <a:cs typeface="Times New Roman"/>
            </a:endParaRPr>
          </a:p>
          <a:p>
            <a:pPr marL="44450">
              <a:lnSpc>
                <a:spcPts val="5120"/>
              </a:lnSpc>
            </a:pPr>
            <a:r>
              <a:rPr sz="6975" spc="-262" baseline="-25089" dirty="0">
                <a:latin typeface="Symbol"/>
                <a:cs typeface="Symbol"/>
              </a:rPr>
              <a:t></a:t>
            </a:r>
            <a:r>
              <a:rPr sz="7200" i="1" spc="-262" baseline="-24305" dirty="0">
                <a:latin typeface="Symbol"/>
                <a:cs typeface="Symbol"/>
              </a:rPr>
              <a:t></a:t>
            </a:r>
            <a:r>
              <a:rPr sz="7200" i="1" spc="-1072" baseline="-24305" dirty="0">
                <a:latin typeface="Times New Roman"/>
                <a:cs typeface="Times New Roman"/>
              </a:rPr>
              <a:t> </a:t>
            </a:r>
            <a:r>
              <a:rPr sz="2700" spc="95" dirty="0">
                <a:latin typeface="Times New Roman"/>
                <a:cs typeface="Times New Roman"/>
              </a:rPr>
              <a:t>(</a:t>
            </a:r>
            <a:r>
              <a:rPr sz="2700" i="1" spc="95" dirty="0">
                <a:latin typeface="Times New Roman"/>
                <a:cs typeface="Times New Roman"/>
              </a:rPr>
              <a:t>n</a:t>
            </a:r>
            <a:r>
              <a:rPr sz="2700" i="1" spc="-4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748443" y="3588260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12699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39223" y="35273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60960"/>
                </a:lnTo>
                <a:lnTo>
                  <a:pt x="121920" y="121919"/>
                </a:lnTo>
                <a:lnTo>
                  <a:pt x="121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51034" y="3592731"/>
            <a:ext cx="267970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0" y="0"/>
                </a:moveTo>
                <a:lnTo>
                  <a:pt x="12700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41814" y="353177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121919" y="0"/>
                </a:moveTo>
                <a:lnTo>
                  <a:pt x="0" y="60960"/>
                </a:lnTo>
                <a:lnTo>
                  <a:pt x="121919" y="121920"/>
                </a:lnTo>
                <a:lnTo>
                  <a:pt x="1219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71525" y="5894387"/>
            <a:ext cx="1148080" cy="1659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" algn="ctr">
              <a:lnSpc>
                <a:spcPts val="5085"/>
              </a:lnSpc>
            </a:pPr>
            <a:r>
              <a:rPr sz="4800" spc="150" dirty="0">
                <a:latin typeface="Symbol"/>
                <a:cs typeface="Symbol"/>
              </a:rPr>
              <a:t></a:t>
            </a:r>
            <a:r>
              <a:rPr sz="4800" i="1" spc="150" dirty="0">
                <a:latin typeface="Times New Roman"/>
                <a:cs typeface="Times New Roman"/>
              </a:rPr>
              <a:t>L</a:t>
            </a:r>
            <a:endParaRPr sz="4800">
              <a:latin typeface="Times New Roman"/>
              <a:cs typeface="Times New Roman"/>
            </a:endParaRPr>
          </a:p>
          <a:p>
            <a:pPr algn="ctr">
              <a:lnSpc>
                <a:spcPts val="5265"/>
              </a:lnSpc>
            </a:pPr>
            <a:r>
              <a:rPr sz="7200" spc="-284" baseline="-24884" dirty="0">
                <a:latin typeface="Symbol"/>
                <a:cs typeface="Symbol"/>
              </a:rPr>
              <a:t></a:t>
            </a:r>
            <a:r>
              <a:rPr sz="7425" i="1" spc="-284" baseline="-24130" dirty="0">
                <a:latin typeface="Symbol"/>
                <a:cs typeface="Symbol"/>
              </a:rPr>
              <a:t></a:t>
            </a:r>
            <a:r>
              <a:rPr sz="7425" i="1" spc="-1117" baseline="-24130" dirty="0">
                <a:latin typeface="Times New Roman"/>
                <a:cs typeface="Times New Roman"/>
              </a:rPr>
              <a:t> </a:t>
            </a:r>
            <a:r>
              <a:rPr sz="2750" spc="110" dirty="0">
                <a:latin typeface="Times New Roman"/>
                <a:cs typeface="Times New Roman"/>
              </a:rPr>
              <a:t>(</a:t>
            </a:r>
            <a:r>
              <a:rPr sz="2750" i="1" spc="110" dirty="0">
                <a:latin typeface="Times New Roman"/>
                <a:cs typeface="Times New Roman"/>
              </a:rPr>
              <a:t>n</a:t>
            </a:r>
            <a:r>
              <a:rPr sz="2750" i="1" spc="-459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)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49300" y="6731793"/>
            <a:ext cx="1230630" cy="0"/>
          </a:xfrm>
          <a:custGeom>
            <a:avLst/>
            <a:gdLst/>
            <a:ahLst/>
            <a:cxnLst/>
            <a:rect l="l" t="t" r="r" b="b"/>
            <a:pathLst>
              <a:path w="1230630">
                <a:moveTo>
                  <a:pt x="0" y="0"/>
                </a:moveTo>
                <a:lnTo>
                  <a:pt x="1230312" y="0"/>
                </a:lnTo>
              </a:path>
            </a:pathLst>
          </a:custGeom>
          <a:ln w="301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117725" y="6286500"/>
            <a:ext cx="360045" cy="801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dirty="0">
                <a:latin typeface="Symbol"/>
                <a:cs typeface="Symbol"/>
              </a:rPr>
              <a:t></a:t>
            </a:r>
            <a:endParaRPr sz="4800">
              <a:latin typeface="Symbol"/>
              <a:cs typeface="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28656" y="5824193"/>
            <a:ext cx="1378585" cy="1794510"/>
          </a:xfrm>
          <a:prstGeom prst="rect">
            <a:avLst/>
          </a:prstGeom>
          <a:ln w="50800">
            <a:solidFill>
              <a:srgbClr val="0365C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69850">
              <a:lnSpc>
                <a:spcPts val="5160"/>
              </a:lnSpc>
              <a:spcBef>
                <a:spcPts val="350"/>
              </a:spcBef>
              <a:tabLst>
                <a:tab pos="1287145" algn="l"/>
              </a:tabLst>
            </a:pPr>
            <a:r>
              <a:rPr sz="4800" u="heavy" dirty="0">
                <a:latin typeface="Times New Roman"/>
                <a:cs typeface="Times New Roman"/>
              </a:rPr>
              <a:t> </a:t>
            </a:r>
            <a:r>
              <a:rPr sz="4800" u="heavy" spc="-350" dirty="0">
                <a:latin typeface="Times New Roman"/>
                <a:cs typeface="Times New Roman"/>
              </a:rPr>
              <a:t> </a:t>
            </a:r>
            <a:r>
              <a:rPr sz="4800" u="heavy" spc="150" dirty="0">
                <a:latin typeface="Symbol"/>
                <a:cs typeface="Symbol"/>
              </a:rPr>
              <a:t></a:t>
            </a:r>
            <a:r>
              <a:rPr sz="4800" i="1" u="heavy" spc="150" dirty="0">
                <a:latin typeface="Times New Roman"/>
                <a:cs typeface="Times New Roman"/>
              </a:rPr>
              <a:t>L	</a:t>
            </a:r>
            <a:endParaRPr sz="4800">
              <a:latin typeface="Times New Roman"/>
              <a:cs typeface="Times New Roman"/>
            </a:endParaRPr>
          </a:p>
          <a:p>
            <a:pPr marL="104775">
              <a:lnSpc>
                <a:spcPts val="5160"/>
              </a:lnSpc>
            </a:pPr>
            <a:r>
              <a:rPr sz="7200" spc="179" baseline="-24884" dirty="0">
                <a:latin typeface="Symbol"/>
                <a:cs typeface="Symbol"/>
              </a:rPr>
              <a:t></a:t>
            </a:r>
            <a:r>
              <a:rPr sz="7200" i="1" spc="179" baseline="-24884" dirty="0">
                <a:latin typeface="Times New Roman"/>
                <a:cs typeface="Times New Roman"/>
              </a:rPr>
              <a:t>h</a:t>
            </a:r>
            <a:r>
              <a:rPr sz="2750" spc="120" dirty="0">
                <a:latin typeface="Times New Roman"/>
                <a:cs typeface="Times New Roman"/>
              </a:rPr>
              <a:t>(</a:t>
            </a:r>
            <a:r>
              <a:rPr sz="2750" i="1" spc="120" dirty="0">
                <a:latin typeface="Times New Roman"/>
                <a:cs typeface="Times New Roman"/>
              </a:rPr>
              <a:t>n</a:t>
            </a:r>
            <a:r>
              <a:rPr sz="2750" i="1" spc="-525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)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24300" y="5621337"/>
            <a:ext cx="1411605" cy="146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aseline="-60763" dirty="0">
                <a:latin typeface="Symbol"/>
                <a:cs typeface="Symbol"/>
              </a:rPr>
              <a:t></a:t>
            </a:r>
            <a:r>
              <a:rPr sz="7200" spc="-1305" baseline="-60763" dirty="0">
                <a:latin typeface="Times New Roman"/>
                <a:cs typeface="Times New Roman"/>
              </a:rPr>
              <a:t> </a:t>
            </a:r>
            <a:r>
              <a:rPr sz="7200" spc="179" baseline="-24884" dirty="0">
                <a:latin typeface="Symbol"/>
                <a:cs typeface="Symbol"/>
              </a:rPr>
              <a:t></a:t>
            </a:r>
            <a:r>
              <a:rPr sz="7200" i="1" spc="179" baseline="-24884" dirty="0">
                <a:latin typeface="Times New Roman"/>
                <a:cs typeface="Times New Roman"/>
              </a:rPr>
              <a:t>h</a:t>
            </a:r>
            <a:r>
              <a:rPr sz="2750" spc="120" dirty="0">
                <a:latin typeface="Times New Roman"/>
                <a:cs typeface="Times New Roman"/>
              </a:rPr>
              <a:t>(</a:t>
            </a:r>
            <a:r>
              <a:rPr sz="2750" i="1" spc="120" dirty="0">
                <a:latin typeface="Times New Roman"/>
                <a:cs typeface="Times New Roman"/>
              </a:rPr>
              <a:t>n </a:t>
            </a:r>
            <a:r>
              <a:rPr sz="2750" spc="5" dirty="0">
                <a:latin typeface="Times New Roman"/>
                <a:cs typeface="Times New Roman"/>
              </a:rPr>
              <a:t>)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94175" y="6454775"/>
            <a:ext cx="1148080" cy="1098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spc="-284" baseline="-24884" dirty="0">
                <a:latin typeface="Symbol"/>
                <a:cs typeface="Symbol"/>
              </a:rPr>
              <a:t></a:t>
            </a:r>
            <a:r>
              <a:rPr sz="7425" i="1" spc="-284" baseline="-24130" dirty="0">
                <a:latin typeface="Symbol"/>
                <a:cs typeface="Symbol"/>
              </a:rPr>
              <a:t></a:t>
            </a:r>
            <a:r>
              <a:rPr sz="7425" i="1" spc="-1117" baseline="-24130" dirty="0">
                <a:latin typeface="Times New Roman"/>
                <a:cs typeface="Times New Roman"/>
              </a:rPr>
              <a:t> </a:t>
            </a:r>
            <a:r>
              <a:rPr sz="2750" spc="110" dirty="0">
                <a:latin typeface="Times New Roman"/>
                <a:cs typeface="Times New Roman"/>
              </a:rPr>
              <a:t>(</a:t>
            </a:r>
            <a:r>
              <a:rPr sz="2750" i="1" spc="110" dirty="0">
                <a:latin typeface="Times New Roman"/>
                <a:cs typeface="Times New Roman"/>
              </a:rPr>
              <a:t>n</a:t>
            </a:r>
            <a:r>
              <a:rPr sz="2750" i="1" spc="-459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)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171950" y="6731793"/>
            <a:ext cx="1230630" cy="0"/>
          </a:xfrm>
          <a:custGeom>
            <a:avLst/>
            <a:gdLst/>
            <a:ahLst/>
            <a:cxnLst/>
            <a:rect l="l" t="t" r="r" b="b"/>
            <a:pathLst>
              <a:path w="1230629">
                <a:moveTo>
                  <a:pt x="0" y="0"/>
                </a:moveTo>
                <a:lnTo>
                  <a:pt x="1230312" y="0"/>
                </a:lnTo>
              </a:path>
            </a:pathLst>
          </a:custGeom>
          <a:ln w="301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266015" y="2974344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365760" rIns="0" bIns="0" rtlCol="0">
            <a:spAutoFit/>
          </a:bodyPr>
          <a:lstStyle/>
          <a:p>
            <a:pPr marL="432434">
              <a:lnSpc>
                <a:spcPct val="100000"/>
              </a:lnSpc>
              <a:spcBef>
                <a:spcPts val="2880"/>
              </a:spcBef>
            </a:pPr>
            <a:r>
              <a:rPr sz="3200" spc="-5" dirty="0">
                <a:latin typeface="Arial"/>
                <a:cs typeface="Arial"/>
              </a:rPr>
              <a:t>Layer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i="1" spc="-5" dirty="0">
                <a:latin typeface="Arial"/>
                <a:cs typeface="Arial"/>
              </a:rPr>
              <a:t>n</a:t>
            </a:r>
            <a:endParaRPr sz="3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2400" y="1061719"/>
            <a:ext cx="4167504" cy="1101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300"/>
              </a:lnSpc>
            </a:pPr>
            <a:r>
              <a:rPr sz="3600" b="1" spc="-5" dirty="0">
                <a:solidFill>
                  <a:srgbClr val="C82506"/>
                </a:solidFill>
                <a:latin typeface="Arial"/>
                <a:cs typeface="Arial"/>
              </a:rPr>
              <a:t>This is what we  want for </a:t>
            </a:r>
            <a:r>
              <a:rPr sz="3600" b="1" dirty="0">
                <a:solidFill>
                  <a:srgbClr val="C82506"/>
                </a:solidFill>
                <a:latin typeface="Arial"/>
                <a:cs typeface="Arial"/>
              </a:rPr>
              <a:t>each</a:t>
            </a:r>
            <a:r>
              <a:rPr sz="3600" b="1" spc="-60" dirty="0">
                <a:solidFill>
                  <a:srgbClr val="C82506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C82506"/>
                </a:solidFill>
                <a:latin typeface="Arial"/>
                <a:cs typeface="Arial"/>
              </a:rPr>
              <a:t>layer</a:t>
            </a:r>
            <a:endParaRPr sz="3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086600" y="1353819"/>
            <a:ext cx="5605780" cy="1101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300"/>
              </a:lnSpc>
            </a:pPr>
            <a:r>
              <a:rPr sz="3600" b="1" spc="-135" dirty="0">
                <a:solidFill>
                  <a:srgbClr val="0365C0"/>
                </a:solidFill>
                <a:latin typeface="Arial"/>
                <a:cs typeface="Arial"/>
              </a:rPr>
              <a:t>To </a:t>
            </a:r>
            <a:r>
              <a:rPr sz="3600" b="1" spc="-5" dirty="0">
                <a:solidFill>
                  <a:srgbClr val="0365C0"/>
                </a:solidFill>
                <a:latin typeface="Arial"/>
                <a:cs typeface="Arial"/>
              </a:rPr>
              <a:t>compute it, we need </a:t>
            </a:r>
            <a:r>
              <a:rPr sz="3600" b="1" dirty="0">
                <a:solidFill>
                  <a:srgbClr val="0365C0"/>
                </a:solidFill>
                <a:latin typeface="Arial"/>
                <a:cs typeface="Arial"/>
              </a:rPr>
              <a:t>to  </a:t>
            </a:r>
            <a:r>
              <a:rPr sz="3600" b="1" spc="-5" dirty="0">
                <a:solidFill>
                  <a:srgbClr val="0365C0"/>
                </a:solidFill>
                <a:latin typeface="Arial"/>
                <a:cs typeface="Arial"/>
              </a:rPr>
              <a:t>propagate this</a:t>
            </a:r>
            <a:r>
              <a:rPr sz="3600" b="1" spc="-40" dirty="0">
                <a:solidFill>
                  <a:srgbClr val="0365C0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365C0"/>
                </a:solidFill>
                <a:latin typeface="Arial"/>
                <a:cs typeface="Arial"/>
              </a:rPr>
              <a:t>gradient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04800" y="4876800"/>
            <a:ext cx="327723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latin typeface="Arial"/>
                <a:cs typeface="Arial"/>
              </a:rPr>
              <a:t>For </a:t>
            </a:r>
            <a:r>
              <a:rPr sz="3600" b="1" spc="-5" dirty="0">
                <a:latin typeface="Arial"/>
                <a:cs typeface="Arial"/>
              </a:rPr>
              <a:t>each</a:t>
            </a:r>
            <a:r>
              <a:rPr sz="3600" b="1" spc="-10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layer:</a:t>
            </a:r>
            <a:endParaRPr sz="3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243513" y="2959506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500">
              <a:latin typeface="Times New Roman"/>
              <a:cs typeface="Times New Roman"/>
            </a:endParaRPr>
          </a:p>
          <a:p>
            <a:pPr marL="128905">
              <a:lnSpc>
                <a:spcPct val="100000"/>
              </a:lnSpc>
            </a:pPr>
            <a:r>
              <a:rPr sz="3200" spc="-5" dirty="0">
                <a:latin typeface="Arial"/>
                <a:cs typeface="Arial"/>
              </a:rPr>
              <a:t>Layer </a:t>
            </a:r>
            <a:r>
              <a:rPr sz="3200" i="1" spc="-5" dirty="0">
                <a:latin typeface="Arial"/>
                <a:cs typeface="Arial"/>
              </a:rPr>
              <a:t>n</a:t>
            </a:r>
            <a:r>
              <a:rPr sz="3200" i="1" spc="-65" dirty="0">
                <a:latin typeface="Arial"/>
                <a:cs typeface="Arial"/>
              </a:rPr>
              <a:t> </a:t>
            </a:r>
            <a:r>
              <a:rPr sz="3200" i="1" spc="120" dirty="0">
                <a:latin typeface="Arial"/>
                <a:cs typeface="Arial"/>
              </a:rPr>
              <a:t>+1</a:t>
            </a:r>
            <a:endParaRPr sz="32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1799836" y="3639060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12699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690616" y="35781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60960"/>
                </a:lnTo>
                <a:lnTo>
                  <a:pt x="121920" y="121919"/>
                </a:lnTo>
                <a:lnTo>
                  <a:pt x="121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7822" y="5798793"/>
            <a:ext cx="1286510" cy="1794510"/>
          </a:xfrm>
          <a:custGeom>
            <a:avLst/>
            <a:gdLst/>
            <a:ahLst/>
            <a:cxnLst/>
            <a:rect l="l" t="t" r="r" b="b"/>
            <a:pathLst>
              <a:path w="1286510" h="1794509">
                <a:moveTo>
                  <a:pt x="0" y="0"/>
                </a:moveTo>
                <a:lnTo>
                  <a:pt x="1286404" y="0"/>
                </a:lnTo>
                <a:lnTo>
                  <a:pt x="1286404" y="1794088"/>
                </a:lnTo>
                <a:lnTo>
                  <a:pt x="0" y="1794088"/>
                </a:lnTo>
                <a:lnTo>
                  <a:pt x="0" y="0"/>
                </a:lnTo>
                <a:close/>
              </a:path>
            </a:pathLst>
          </a:custGeom>
          <a:ln w="508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53463" y="4644513"/>
            <a:ext cx="3897629" cy="997585"/>
          </a:xfrm>
          <a:custGeom>
            <a:avLst/>
            <a:gdLst/>
            <a:ahLst/>
            <a:cxnLst/>
            <a:rect l="l" t="t" r="r" b="b"/>
            <a:pathLst>
              <a:path w="3897629" h="997585">
                <a:moveTo>
                  <a:pt x="0" y="498613"/>
                </a:moveTo>
                <a:lnTo>
                  <a:pt x="3897640" y="498613"/>
                </a:lnTo>
              </a:path>
            </a:pathLst>
          </a:custGeom>
          <a:ln w="997226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71368" y="5532094"/>
            <a:ext cx="233679" cy="207010"/>
          </a:xfrm>
          <a:custGeom>
            <a:avLst/>
            <a:gdLst/>
            <a:ahLst/>
            <a:cxnLst/>
            <a:rect l="l" t="t" r="r" b="b"/>
            <a:pathLst>
              <a:path w="233679" h="207010">
                <a:moveTo>
                  <a:pt x="180258" y="0"/>
                </a:moveTo>
                <a:lnTo>
                  <a:pt x="0" y="156235"/>
                </a:lnTo>
                <a:lnTo>
                  <a:pt x="233144" y="206701"/>
                </a:lnTo>
                <a:lnTo>
                  <a:pt x="180258" y="0"/>
                </a:lnTo>
                <a:close/>
              </a:path>
            </a:pathLst>
          </a:custGeom>
          <a:solidFill>
            <a:srgbClr val="0365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 rot="20760000">
            <a:off x="4299435" y="4636949"/>
            <a:ext cx="2458427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40"/>
              </a:lnSpc>
            </a:pPr>
            <a:r>
              <a:rPr sz="3600" b="1" spc="-20" dirty="0">
                <a:solidFill>
                  <a:srgbClr val="0365C0"/>
                </a:solidFill>
                <a:latin typeface="Arial"/>
                <a:cs typeface="Arial"/>
              </a:rPr>
              <a:t>given </a:t>
            </a:r>
            <a:r>
              <a:rPr sz="3600" b="1" dirty="0">
                <a:solidFill>
                  <a:srgbClr val="0365C0"/>
                </a:solidFill>
                <a:latin typeface="Arial"/>
                <a:cs typeface="Arial"/>
              </a:rPr>
              <a:t>to</a:t>
            </a:r>
            <a:r>
              <a:rPr sz="3600" b="1" spc="-100" dirty="0">
                <a:solidFill>
                  <a:srgbClr val="0365C0"/>
                </a:solidFill>
                <a:latin typeface="Arial"/>
                <a:cs typeface="Arial"/>
              </a:rPr>
              <a:t> </a:t>
            </a:r>
            <a:r>
              <a:rPr sz="3600" b="1" spc="-10" dirty="0">
                <a:solidFill>
                  <a:srgbClr val="0365C0"/>
                </a:solidFill>
                <a:latin typeface="Arial"/>
                <a:cs typeface="Arial"/>
              </a:rPr>
              <a:t>u</a:t>
            </a:r>
            <a:r>
              <a:rPr sz="5400" b="1" spc="-15" baseline="1543" dirty="0">
                <a:solidFill>
                  <a:srgbClr val="0365C0"/>
                </a:solidFill>
                <a:latin typeface="Arial"/>
                <a:cs typeface="Arial"/>
              </a:rPr>
              <a:t>s</a:t>
            </a:r>
            <a:endParaRPr sz="5400" baseline="1543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77800" y="7775947"/>
            <a:ext cx="304863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590"/>
              </a:lnSpc>
            </a:pPr>
            <a:r>
              <a:rPr sz="3600" b="1" spc="-5" dirty="0">
                <a:solidFill>
                  <a:srgbClr val="C82506"/>
                </a:solidFill>
                <a:latin typeface="Arial"/>
                <a:cs typeface="Arial"/>
              </a:rPr>
              <a:t>What we</a:t>
            </a:r>
            <a:r>
              <a:rPr sz="3600" b="1" spc="-75" dirty="0">
                <a:solidFill>
                  <a:srgbClr val="C82506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C82506"/>
                </a:solidFill>
                <a:latin typeface="Arial"/>
                <a:cs typeface="Arial"/>
              </a:rPr>
              <a:t>want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21789" y="3588260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12699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12569" y="35273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19" y="0"/>
                </a:moveTo>
                <a:lnTo>
                  <a:pt x="0" y="60960"/>
                </a:lnTo>
                <a:lnTo>
                  <a:pt x="121919" y="121919"/>
                </a:lnTo>
                <a:lnTo>
                  <a:pt x="1219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37610" y="3588260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12699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28389" y="35273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60960"/>
                </a:lnTo>
                <a:lnTo>
                  <a:pt x="121920" y="121919"/>
                </a:lnTo>
                <a:lnTo>
                  <a:pt x="121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280308" y="2731090"/>
            <a:ext cx="1287780" cy="1794510"/>
          </a:xfrm>
          <a:prstGeom prst="rect">
            <a:avLst/>
          </a:prstGeom>
          <a:ln w="50800">
            <a:solidFill>
              <a:srgbClr val="0365C0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 marL="44450">
              <a:lnSpc>
                <a:spcPts val="5015"/>
              </a:lnSpc>
              <a:spcBef>
                <a:spcPts val="145"/>
              </a:spcBef>
              <a:tabLst>
                <a:tab pos="1229360" algn="l"/>
              </a:tabLst>
            </a:pPr>
            <a:r>
              <a:rPr sz="4650" u="heavy" spc="5" dirty="0">
                <a:latin typeface="Times New Roman"/>
                <a:cs typeface="Times New Roman"/>
              </a:rPr>
              <a:t> </a:t>
            </a:r>
            <a:r>
              <a:rPr sz="4650" u="heavy" spc="-340" dirty="0">
                <a:latin typeface="Times New Roman"/>
                <a:cs typeface="Times New Roman"/>
              </a:rPr>
              <a:t> </a:t>
            </a:r>
            <a:r>
              <a:rPr sz="4650" u="heavy" spc="155" dirty="0">
                <a:latin typeface="Symbol"/>
                <a:cs typeface="Symbol"/>
              </a:rPr>
              <a:t></a:t>
            </a:r>
            <a:r>
              <a:rPr sz="4650" i="1" u="heavy" spc="155" dirty="0">
                <a:latin typeface="Times New Roman"/>
                <a:cs typeface="Times New Roman"/>
              </a:rPr>
              <a:t>L	</a:t>
            </a:r>
            <a:endParaRPr sz="4650">
              <a:latin typeface="Times New Roman"/>
              <a:cs typeface="Times New Roman"/>
            </a:endParaRPr>
          </a:p>
          <a:p>
            <a:pPr marL="78740">
              <a:lnSpc>
                <a:spcPts val="5015"/>
              </a:lnSpc>
            </a:pPr>
            <a:r>
              <a:rPr sz="6975" spc="172" baseline="-25089" dirty="0">
                <a:latin typeface="Symbol"/>
                <a:cs typeface="Symbol"/>
              </a:rPr>
              <a:t></a:t>
            </a:r>
            <a:r>
              <a:rPr sz="6975" i="1" spc="172" baseline="-25089" dirty="0">
                <a:latin typeface="Times New Roman"/>
                <a:cs typeface="Times New Roman"/>
              </a:rPr>
              <a:t>h</a:t>
            </a:r>
            <a:r>
              <a:rPr sz="2700" spc="114" dirty="0">
                <a:latin typeface="Times New Roman"/>
                <a:cs typeface="Times New Roman"/>
              </a:rPr>
              <a:t>(</a:t>
            </a:r>
            <a:r>
              <a:rPr sz="2700" i="1" spc="114" dirty="0">
                <a:latin typeface="Times New Roman"/>
                <a:cs typeface="Times New Roman"/>
              </a:rPr>
              <a:t>n</a:t>
            </a:r>
            <a:r>
              <a:rPr sz="2700" i="1" spc="-509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82094" y="2067079"/>
            <a:ext cx="387985" cy="894715"/>
          </a:xfrm>
          <a:custGeom>
            <a:avLst/>
            <a:gdLst/>
            <a:ahLst/>
            <a:cxnLst/>
            <a:rect l="l" t="t" r="r" b="b"/>
            <a:pathLst>
              <a:path w="387985" h="894714">
                <a:moveTo>
                  <a:pt x="0" y="0"/>
                </a:moveTo>
                <a:lnTo>
                  <a:pt x="52571" y="60977"/>
                </a:lnTo>
                <a:lnTo>
                  <a:pt x="93893" y="111778"/>
                </a:lnTo>
                <a:lnTo>
                  <a:pt x="132501" y="161809"/>
                </a:lnTo>
                <a:lnTo>
                  <a:pt x="168393" y="211070"/>
                </a:lnTo>
                <a:lnTo>
                  <a:pt x="201569" y="259562"/>
                </a:lnTo>
                <a:lnTo>
                  <a:pt x="232030" y="307283"/>
                </a:lnTo>
                <a:lnTo>
                  <a:pt x="259775" y="354236"/>
                </a:lnTo>
                <a:lnTo>
                  <a:pt x="284804" y="400418"/>
                </a:lnTo>
                <a:lnTo>
                  <a:pt x="307119" y="445831"/>
                </a:lnTo>
                <a:lnTo>
                  <a:pt x="326717" y="490473"/>
                </a:lnTo>
                <a:lnTo>
                  <a:pt x="343600" y="534346"/>
                </a:lnTo>
                <a:lnTo>
                  <a:pt x="357768" y="577450"/>
                </a:lnTo>
                <a:lnTo>
                  <a:pt x="369220" y="619783"/>
                </a:lnTo>
                <a:lnTo>
                  <a:pt x="377956" y="661347"/>
                </a:lnTo>
                <a:lnTo>
                  <a:pt x="383977" y="702141"/>
                </a:lnTo>
                <a:lnTo>
                  <a:pt x="387282" y="742166"/>
                </a:lnTo>
                <a:lnTo>
                  <a:pt x="387872" y="781421"/>
                </a:lnTo>
                <a:lnTo>
                  <a:pt x="385746" y="819905"/>
                </a:lnTo>
                <a:lnTo>
                  <a:pt x="380905" y="857621"/>
                </a:lnTo>
                <a:lnTo>
                  <a:pt x="373348" y="89456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08714" y="1986182"/>
            <a:ext cx="127635" cy="131445"/>
          </a:xfrm>
          <a:custGeom>
            <a:avLst/>
            <a:gdLst/>
            <a:ahLst/>
            <a:cxnLst/>
            <a:rect l="l" t="t" r="r" b="b"/>
            <a:pathLst>
              <a:path w="127635" h="131444">
                <a:moveTo>
                  <a:pt x="0" y="0"/>
                </a:moveTo>
                <a:lnTo>
                  <a:pt x="36760" y="131259"/>
                </a:lnTo>
                <a:lnTo>
                  <a:pt x="127064" y="4934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78296" y="2788072"/>
            <a:ext cx="1538605" cy="1609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015"/>
              </a:lnSpc>
              <a:tabLst>
                <a:tab pos="430530" algn="l"/>
                <a:tab pos="1525270" algn="l"/>
              </a:tabLst>
            </a:pPr>
            <a:r>
              <a:rPr sz="4650" u="heavy" dirty="0">
                <a:latin typeface="Times New Roman"/>
                <a:cs typeface="Times New Roman"/>
              </a:rPr>
              <a:t> 	</a:t>
            </a:r>
            <a:r>
              <a:rPr sz="4650" u="heavy" spc="150" dirty="0">
                <a:latin typeface="Symbol"/>
                <a:cs typeface="Symbol"/>
              </a:rPr>
              <a:t></a:t>
            </a:r>
            <a:r>
              <a:rPr sz="4650" i="1" u="heavy" spc="150" dirty="0">
                <a:latin typeface="Times New Roman"/>
                <a:cs typeface="Times New Roman"/>
              </a:rPr>
              <a:t>L	</a:t>
            </a:r>
            <a:endParaRPr sz="4650">
              <a:latin typeface="Times New Roman"/>
              <a:cs typeface="Times New Roman"/>
            </a:endParaRPr>
          </a:p>
          <a:p>
            <a:pPr marL="46355">
              <a:lnSpc>
                <a:spcPts val="5015"/>
              </a:lnSpc>
            </a:pPr>
            <a:r>
              <a:rPr sz="6975" spc="97" baseline="-25089" dirty="0">
                <a:latin typeface="Symbol"/>
                <a:cs typeface="Symbol"/>
              </a:rPr>
              <a:t></a:t>
            </a:r>
            <a:r>
              <a:rPr sz="6975" i="1" spc="97" baseline="-25089" dirty="0">
                <a:latin typeface="Times New Roman"/>
                <a:cs typeface="Times New Roman"/>
              </a:rPr>
              <a:t>h</a:t>
            </a:r>
            <a:r>
              <a:rPr sz="2700" spc="65" dirty="0">
                <a:latin typeface="Times New Roman"/>
                <a:cs typeface="Times New Roman"/>
              </a:rPr>
              <a:t>(</a:t>
            </a:r>
            <a:r>
              <a:rPr sz="2700" i="1" spc="65" dirty="0">
                <a:latin typeface="Times New Roman"/>
                <a:cs typeface="Times New Roman"/>
              </a:rPr>
              <a:t>n</a:t>
            </a:r>
            <a:r>
              <a:rPr sz="2700" spc="65" dirty="0">
                <a:latin typeface="Symbol"/>
                <a:cs typeface="Symbol"/>
              </a:rPr>
              <a:t></a:t>
            </a:r>
            <a:r>
              <a:rPr sz="2700" spc="65" dirty="0">
                <a:latin typeface="Times New Roman"/>
                <a:cs typeface="Times New Roman"/>
              </a:rPr>
              <a:t>1)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20521" y="981203"/>
            <a:ext cx="1286510" cy="1794510"/>
          </a:xfrm>
          <a:prstGeom prst="rect">
            <a:avLst/>
          </a:prstGeom>
          <a:ln w="50800">
            <a:solidFill>
              <a:srgbClr val="C82506"/>
            </a:solidFill>
          </a:ln>
        </p:spPr>
        <p:txBody>
          <a:bodyPr vert="horz" wrap="square" lIns="0" tIns="66675" rIns="0" bIns="0" rtlCol="0">
            <a:spAutoFit/>
          </a:bodyPr>
          <a:lstStyle/>
          <a:p>
            <a:pPr marL="10160">
              <a:lnSpc>
                <a:spcPts val="4940"/>
              </a:lnSpc>
              <a:spcBef>
                <a:spcPts val="525"/>
              </a:spcBef>
              <a:tabLst>
                <a:tab pos="1209040" algn="l"/>
              </a:tabLst>
            </a:pPr>
            <a:r>
              <a:rPr sz="4650" u="heavy" spc="5" dirty="0">
                <a:latin typeface="Times New Roman"/>
                <a:cs typeface="Times New Roman"/>
              </a:rPr>
              <a:t> </a:t>
            </a:r>
            <a:r>
              <a:rPr sz="4650" u="heavy" spc="-290" dirty="0">
                <a:latin typeface="Times New Roman"/>
                <a:cs typeface="Times New Roman"/>
              </a:rPr>
              <a:t> </a:t>
            </a:r>
            <a:r>
              <a:rPr sz="4650" u="heavy" spc="160" dirty="0">
                <a:latin typeface="Symbol"/>
                <a:cs typeface="Symbol"/>
              </a:rPr>
              <a:t></a:t>
            </a:r>
            <a:r>
              <a:rPr sz="4650" i="1" u="heavy" spc="160" dirty="0">
                <a:latin typeface="Times New Roman"/>
                <a:cs typeface="Times New Roman"/>
              </a:rPr>
              <a:t>L	</a:t>
            </a:r>
            <a:endParaRPr sz="4650">
              <a:latin typeface="Times New Roman"/>
              <a:cs typeface="Times New Roman"/>
            </a:endParaRPr>
          </a:p>
          <a:p>
            <a:pPr marL="44450">
              <a:lnSpc>
                <a:spcPts val="5120"/>
              </a:lnSpc>
            </a:pPr>
            <a:r>
              <a:rPr sz="6975" spc="-262" baseline="-25089" dirty="0">
                <a:latin typeface="Symbol"/>
                <a:cs typeface="Symbol"/>
              </a:rPr>
              <a:t></a:t>
            </a:r>
            <a:r>
              <a:rPr sz="7200" i="1" spc="-262" baseline="-24305" dirty="0">
                <a:latin typeface="Symbol"/>
                <a:cs typeface="Symbol"/>
              </a:rPr>
              <a:t></a:t>
            </a:r>
            <a:r>
              <a:rPr sz="7200" i="1" spc="-1072" baseline="-24305" dirty="0">
                <a:latin typeface="Times New Roman"/>
                <a:cs typeface="Times New Roman"/>
              </a:rPr>
              <a:t> </a:t>
            </a:r>
            <a:r>
              <a:rPr sz="2700" spc="95" dirty="0">
                <a:latin typeface="Times New Roman"/>
                <a:cs typeface="Times New Roman"/>
              </a:rPr>
              <a:t>(</a:t>
            </a:r>
            <a:r>
              <a:rPr sz="2700" i="1" spc="95" dirty="0">
                <a:latin typeface="Times New Roman"/>
                <a:cs typeface="Times New Roman"/>
              </a:rPr>
              <a:t>n</a:t>
            </a:r>
            <a:r>
              <a:rPr sz="2700" i="1" spc="-4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748443" y="3588260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12699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39223" y="35273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60960"/>
                </a:lnTo>
                <a:lnTo>
                  <a:pt x="121920" y="121919"/>
                </a:lnTo>
                <a:lnTo>
                  <a:pt x="121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51034" y="3592731"/>
            <a:ext cx="267970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0" y="0"/>
                </a:moveTo>
                <a:lnTo>
                  <a:pt x="12700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41814" y="353177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121919" y="0"/>
                </a:moveTo>
                <a:lnTo>
                  <a:pt x="0" y="60960"/>
                </a:lnTo>
                <a:lnTo>
                  <a:pt x="121919" y="121920"/>
                </a:lnTo>
                <a:lnTo>
                  <a:pt x="1219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71525" y="5894387"/>
            <a:ext cx="1148080" cy="1659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" algn="ctr">
              <a:lnSpc>
                <a:spcPts val="5085"/>
              </a:lnSpc>
            </a:pPr>
            <a:r>
              <a:rPr sz="4800" spc="150" dirty="0">
                <a:latin typeface="Symbol"/>
                <a:cs typeface="Symbol"/>
              </a:rPr>
              <a:t></a:t>
            </a:r>
            <a:r>
              <a:rPr sz="4800" i="1" spc="150" dirty="0">
                <a:latin typeface="Times New Roman"/>
                <a:cs typeface="Times New Roman"/>
              </a:rPr>
              <a:t>L</a:t>
            </a:r>
            <a:endParaRPr sz="4800">
              <a:latin typeface="Times New Roman"/>
              <a:cs typeface="Times New Roman"/>
            </a:endParaRPr>
          </a:p>
          <a:p>
            <a:pPr algn="ctr">
              <a:lnSpc>
                <a:spcPts val="5265"/>
              </a:lnSpc>
            </a:pPr>
            <a:r>
              <a:rPr sz="7200" spc="-284" baseline="-24884" dirty="0">
                <a:latin typeface="Symbol"/>
                <a:cs typeface="Symbol"/>
              </a:rPr>
              <a:t></a:t>
            </a:r>
            <a:r>
              <a:rPr sz="7425" i="1" spc="-284" baseline="-24130" dirty="0">
                <a:latin typeface="Symbol"/>
                <a:cs typeface="Symbol"/>
              </a:rPr>
              <a:t></a:t>
            </a:r>
            <a:r>
              <a:rPr sz="7425" i="1" spc="-1117" baseline="-24130" dirty="0">
                <a:latin typeface="Times New Roman"/>
                <a:cs typeface="Times New Roman"/>
              </a:rPr>
              <a:t> </a:t>
            </a:r>
            <a:r>
              <a:rPr sz="2750" spc="110" dirty="0">
                <a:latin typeface="Times New Roman"/>
                <a:cs typeface="Times New Roman"/>
              </a:rPr>
              <a:t>(</a:t>
            </a:r>
            <a:r>
              <a:rPr sz="2750" i="1" spc="110" dirty="0">
                <a:latin typeface="Times New Roman"/>
                <a:cs typeface="Times New Roman"/>
              </a:rPr>
              <a:t>n</a:t>
            </a:r>
            <a:r>
              <a:rPr sz="2750" i="1" spc="-459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)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49300" y="6731793"/>
            <a:ext cx="1230630" cy="0"/>
          </a:xfrm>
          <a:custGeom>
            <a:avLst/>
            <a:gdLst/>
            <a:ahLst/>
            <a:cxnLst/>
            <a:rect l="l" t="t" r="r" b="b"/>
            <a:pathLst>
              <a:path w="1230630">
                <a:moveTo>
                  <a:pt x="0" y="0"/>
                </a:moveTo>
                <a:lnTo>
                  <a:pt x="1230312" y="0"/>
                </a:lnTo>
              </a:path>
            </a:pathLst>
          </a:custGeom>
          <a:ln w="301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117725" y="6286500"/>
            <a:ext cx="360045" cy="801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dirty="0">
                <a:latin typeface="Symbol"/>
                <a:cs typeface="Symbol"/>
              </a:rPr>
              <a:t></a:t>
            </a:r>
            <a:endParaRPr sz="4800">
              <a:latin typeface="Symbol"/>
              <a:cs typeface="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28656" y="5824193"/>
            <a:ext cx="1378585" cy="1794510"/>
          </a:xfrm>
          <a:prstGeom prst="rect">
            <a:avLst/>
          </a:prstGeom>
          <a:ln w="50800">
            <a:solidFill>
              <a:srgbClr val="0365C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69850">
              <a:lnSpc>
                <a:spcPts val="5160"/>
              </a:lnSpc>
              <a:spcBef>
                <a:spcPts val="350"/>
              </a:spcBef>
              <a:tabLst>
                <a:tab pos="1287145" algn="l"/>
              </a:tabLst>
            </a:pPr>
            <a:r>
              <a:rPr sz="4800" u="heavy" dirty="0">
                <a:latin typeface="Times New Roman"/>
                <a:cs typeface="Times New Roman"/>
              </a:rPr>
              <a:t> </a:t>
            </a:r>
            <a:r>
              <a:rPr sz="4800" u="heavy" spc="-350" dirty="0">
                <a:latin typeface="Times New Roman"/>
                <a:cs typeface="Times New Roman"/>
              </a:rPr>
              <a:t> </a:t>
            </a:r>
            <a:r>
              <a:rPr sz="4800" u="heavy" spc="150" dirty="0">
                <a:latin typeface="Symbol"/>
                <a:cs typeface="Symbol"/>
              </a:rPr>
              <a:t></a:t>
            </a:r>
            <a:r>
              <a:rPr sz="4800" i="1" u="heavy" spc="150" dirty="0">
                <a:latin typeface="Times New Roman"/>
                <a:cs typeface="Times New Roman"/>
              </a:rPr>
              <a:t>L	</a:t>
            </a:r>
            <a:endParaRPr sz="4800">
              <a:latin typeface="Times New Roman"/>
              <a:cs typeface="Times New Roman"/>
            </a:endParaRPr>
          </a:p>
          <a:p>
            <a:pPr marL="104775">
              <a:lnSpc>
                <a:spcPts val="5160"/>
              </a:lnSpc>
            </a:pPr>
            <a:r>
              <a:rPr sz="7200" spc="179" baseline="-24884" dirty="0">
                <a:latin typeface="Symbol"/>
                <a:cs typeface="Symbol"/>
              </a:rPr>
              <a:t></a:t>
            </a:r>
            <a:r>
              <a:rPr sz="7200" i="1" spc="179" baseline="-24884" dirty="0">
                <a:latin typeface="Times New Roman"/>
                <a:cs typeface="Times New Roman"/>
              </a:rPr>
              <a:t>h</a:t>
            </a:r>
            <a:r>
              <a:rPr sz="2750" spc="120" dirty="0">
                <a:latin typeface="Times New Roman"/>
                <a:cs typeface="Times New Roman"/>
              </a:rPr>
              <a:t>(</a:t>
            </a:r>
            <a:r>
              <a:rPr sz="2750" i="1" spc="120" dirty="0">
                <a:latin typeface="Times New Roman"/>
                <a:cs typeface="Times New Roman"/>
              </a:rPr>
              <a:t>n</a:t>
            </a:r>
            <a:r>
              <a:rPr sz="2750" i="1" spc="-525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)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24300" y="6286500"/>
            <a:ext cx="177800" cy="801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dirty="0">
                <a:latin typeface="Symbol"/>
                <a:cs typeface="Symbol"/>
              </a:rPr>
              <a:t></a:t>
            </a:r>
            <a:endParaRPr sz="4800">
              <a:latin typeface="Symbol"/>
              <a:cs typeface="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00631" y="5824193"/>
            <a:ext cx="1323340" cy="1794510"/>
          </a:xfrm>
          <a:prstGeom prst="rect">
            <a:avLst/>
          </a:prstGeom>
          <a:ln w="50800">
            <a:solidFill>
              <a:srgbClr val="00882B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995">
              <a:lnSpc>
                <a:spcPts val="3965"/>
              </a:lnSpc>
            </a:pPr>
            <a:r>
              <a:rPr sz="7200" spc="179" baseline="-24884" dirty="0">
                <a:latin typeface="Symbol"/>
                <a:cs typeface="Symbol"/>
              </a:rPr>
              <a:t></a:t>
            </a:r>
            <a:r>
              <a:rPr sz="7200" i="1" spc="179" baseline="-24884" dirty="0">
                <a:latin typeface="Times New Roman"/>
                <a:cs typeface="Times New Roman"/>
              </a:rPr>
              <a:t>h</a:t>
            </a:r>
            <a:r>
              <a:rPr sz="2750" spc="120" dirty="0">
                <a:latin typeface="Times New Roman"/>
                <a:cs typeface="Times New Roman"/>
              </a:rPr>
              <a:t>(</a:t>
            </a:r>
            <a:r>
              <a:rPr sz="2750" i="1" spc="120" dirty="0">
                <a:latin typeface="Times New Roman"/>
                <a:cs typeface="Times New Roman"/>
              </a:rPr>
              <a:t>n</a:t>
            </a:r>
            <a:r>
              <a:rPr sz="2750" i="1" spc="-525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)</a:t>
            </a:r>
            <a:endParaRPr sz="2750">
              <a:latin typeface="Times New Roman"/>
              <a:cs typeface="Times New Roman"/>
            </a:endParaRPr>
          </a:p>
          <a:p>
            <a:pPr marL="80645">
              <a:lnSpc>
                <a:spcPct val="100000"/>
              </a:lnSpc>
              <a:spcBef>
                <a:spcPts val="800"/>
              </a:spcBef>
            </a:pPr>
            <a:r>
              <a:rPr sz="7200" spc="-284" baseline="-24884" dirty="0">
                <a:latin typeface="Symbol"/>
                <a:cs typeface="Symbol"/>
              </a:rPr>
              <a:t></a:t>
            </a:r>
            <a:r>
              <a:rPr sz="7425" i="1" spc="-284" baseline="-24130" dirty="0">
                <a:latin typeface="Symbol"/>
                <a:cs typeface="Symbol"/>
              </a:rPr>
              <a:t></a:t>
            </a:r>
            <a:r>
              <a:rPr sz="7425" i="1" spc="-1117" baseline="-24130" dirty="0">
                <a:latin typeface="Times New Roman"/>
                <a:cs typeface="Times New Roman"/>
              </a:rPr>
              <a:t> </a:t>
            </a:r>
            <a:r>
              <a:rPr sz="2750" spc="110" dirty="0">
                <a:latin typeface="Times New Roman"/>
                <a:cs typeface="Times New Roman"/>
              </a:rPr>
              <a:t>(</a:t>
            </a:r>
            <a:r>
              <a:rPr sz="2750" i="1" spc="110" dirty="0">
                <a:latin typeface="Times New Roman"/>
                <a:cs typeface="Times New Roman"/>
              </a:rPr>
              <a:t>n</a:t>
            </a:r>
            <a:r>
              <a:rPr sz="2750" i="1" spc="-459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)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171950" y="6731793"/>
            <a:ext cx="1230630" cy="0"/>
          </a:xfrm>
          <a:custGeom>
            <a:avLst/>
            <a:gdLst/>
            <a:ahLst/>
            <a:cxnLst/>
            <a:rect l="l" t="t" r="r" b="b"/>
            <a:pathLst>
              <a:path w="1230629">
                <a:moveTo>
                  <a:pt x="0" y="0"/>
                </a:moveTo>
                <a:lnTo>
                  <a:pt x="1230312" y="0"/>
                </a:lnTo>
              </a:path>
            </a:pathLst>
          </a:custGeom>
          <a:ln w="301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266015" y="2974344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365760" rIns="0" bIns="0" rtlCol="0">
            <a:spAutoFit/>
          </a:bodyPr>
          <a:lstStyle/>
          <a:p>
            <a:pPr marL="432434">
              <a:lnSpc>
                <a:spcPct val="100000"/>
              </a:lnSpc>
              <a:spcBef>
                <a:spcPts val="2880"/>
              </a:spcBef>
            </a:pPr>
            <a:r>
              <a:rPr sz="3200" spc="-5" dirty="0">
                <a:latin typeface="Arial"/>
                <a:cs typeface="Arial"/>
              </a:rPr>
              <a:t>Layer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i="1" spc="-5" dirty="0">
                <a:latin typeface="Arial"/>
                <a:cs typeface="Arial"/>
              </a:rPr>
              <a:t>n</a:t>
            </a:r>
            <a:endParaRPr sz="3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2400" y="1061719"/>
            <a:ext cx="4167504" cy="1101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300"/>
              </a:lnSpc>
            </a:pPr>
            <a:r>
              <a:rPr sz="3600" b="1" spc="-5" dirty="0">
                <a:solidFill>
                  <a:srgbClr val="C82506"/>
                </a:solidFill>
                <a:latin typeface="Arial"/>
                <a:cs typeface="Arial"/>
              </a:rPr>
              <a:t>This is what we  want for </a:t>
            </a:r>
            <a:r>
              <a:rPr sz="3600" b="1" dirty="0">
                <a:solidFill>
                  <a:srgbClr val="C82506"/>
                </a:solidFill>
                <a:latin typeface="Arial"/>
                <a:cs typeface="Arial"/>
              </a:rPr>
              <a:t>each</a:t>
            </a:r>
            <a:r>
              <a:rPr sz="3600" b="1" spc="-60" dirty="0">
                <a:solidFill>
                  <a:srgbClr val="C82506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C82506"/>
                </a:solidFill>
                <a:latin typeface="Arial"/>
                <a:cs typeface="Arial"/>
              </a:rPr>
              <a:t>layer</a:t>
            </a:r>
            <a:endParaRPr sz="3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086600" y="1353819"/>
            <a:ext cx="5605780" cy="1101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300"/>
              </a:lnSpc>
            </a:pPr>
            <a:r>
              <a:rPr sz="3600" b="1" spc="-135" dirty="0">
                <a:solidFill>
                  <a:srgbClr val="0365C0"/>
                </a:solidFill>
                <a:latin typeface="Arial"/>
                <a:cs typeface="Arial"/>
              </a:rPr>
              <a:t>To </a:t>
            </a:r>
            <a:r>
              <a:rPr sz="3600" b="1" spc="-5" dirty="0">
                <a:solidFill>
                  <a:srgbClr val="0365C0"/>
                </a:solidFill>
                <a:latin typeface="Arial"/>
                <a:cs typeface="Arial"/>
              </a:rPr>
              <a:t>compute it, we need </a:t>
            </a:r>
            <a:r>
              <a:rPr sz="3600" b="1" dirty="0">
                <a:solidFill>
                  <a:srgbClr val="0365C0"/>
                </a:solidFill>
                <a:latin typeface="Arial"/>
                <a:cs typeface="Arial"/>
              </a:rPr>
              <a:t>to  </a:t>
            </a:r>
            <a:r>
              <a:rPr sz="3600" b="1" spc="-5" dirty="0">
                <a:solidFill>
                  <a:srgbClr val="0365C0"/>
                </a:solidFill>
                <a:latin typeface="Arial"/>
                <a:cs typeface="Arial"/>
              </a:rPr>
              <a:t>propagate this</a:t>
            </a:r>
            <a:r>
              <a:rPr sz="3600" b="1" spc="-40" dirty="0">
                <a:solidFill>
                  <a:srgbClr val="0365C0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365C0"/>
                </a:solidFill>
                <a:latin typeface="Arial"/>
                <a:cs typeface="Arial"/>
              </a:rPr>
              <a:t>gradient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04800" y="4876800"/>
            <a:ext cx="327723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latin typeface="Arial"/>
                <a:cs typeface="Arial"/>
              </a:rPr>
              <a:t>For </a:t>
            </a:r>
            <a:r>
              <a:rPr sz="3600" b="1" spc="-5" dirty="0">
                <a:latin typeface="Arial"/>
                <a:cs typeface="Arial"/>
              </a:rPr>
              <a:t>each</a:t>
            </a:r>
            <a:r>
              <a:rPr sz="3600" b="1" spc="-10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layer:</a:t>
            </a:r>
            <a:endParaRPr sz="3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243513" y="2959506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500">
              <a:latin typeface="Times New Roman"/>
              <a:cs typeface="Times New Roman"/>
            </a:endParaRPr>
          </a:p>
          <a:p>
            <a:pPr marL="128905">
              <a:lnSpc>
                <a:spcPct val="100000"/>
              </a:lnSpc>
            </a:pPr>
            <a:r>
              <a:rPr sz="3200" spc="-5" dirty="0">
                <a:latin typeface="Arial"/>
                <a:cs typeface="Arial"/>
              </a:rPr>
              <a:t>Layer </a:t>
            </a:r>
            <a:r>
              <a:rPr sz="3200" i="1" spc="-5" dirty="0">
                <a:latin typeface="Arial"/>
                <a:cs typeface="Arial"/>
              </a:rPr>
              <a:t>n</a:t>
            </a:r>
            <a:r>
              <a:rPr sz="3200" i="1" spc="-65" dirty="0">
                <a:latin typeface="Arial"/>
                <a:cs typeface="Arial"/>
              </a:rPr>
              <a:t> </a:t>
            </a:r>
            <a:r>
              <a:rPr sz="3200" i="1" spc="120" dirty="0">
                <a:latin typeface="Arial"/>
                <a:cs typeface="Arial"/>
              </a:rPr>
              <a:t>+1</a:t>
            </a:r>
            <a:endParaRPr sz="32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1799836" y="3639060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12699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690616" y="35781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60960"/>
                </a:lnTo>
                <a:lnTo>
                  <a:pt x="121920" y="121919"/>
                </a:lnTo>
                <a:lnTo>
                  <a:pt x="121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47935" y="7806540"/>
            <a:ext cx="2221230" cy="533400"/>
          </a:xfrm>
          <a:custGeom>
            <a:avLst/>
            <a:gdLst/>
            <a:ahLst/>
            <a:cxnLst/>
            <a:rect l="l" t="t" r="r" b="b"/>
            <a:pathLst>
              <a:path w="2221229" h="533400">
                <a:moveTo>
                  <a:pt x="0" y="266610"/>
                </a:moveTo>
                <a:lnTo>
                  <a:pt x="2221138" y="266610"/>
                </a:lnTo>
              </a:path>
            </a:pathLst>
          </a:custGeom>
          <a:ln w="533220">
            <a:solidFill>
              <a:srgbClr val="008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65168" y="7708736"/>
            <a:ext cx="232410" cy="207645"/>
          </a:xfrm>
          <a:custGeom>
            <a:avLst/>
            <a:gdLst/>
            <a:ahLst/>
            <a:cxnLst/>
            <a:rect l="l" t="t" r="r" b="b"/>
            <a:pathLst>
              <a:path w="232410" h="207645">
                <a:moveTo>
                  <a:pt x="232368" y="0"/>
                </a:moveTo>
                <a:lnTo>
                  <a:pt x="0" y="53928"/>
                </a:lnTo>
                <a:lnTo>
                  <a:pt x="182562" y="207465"/>
                </a:lnTo>
                <a:lnTo>
                  <a:pt x="232368" y="0"/>
                </a:lnTo>
                <a:close/>
              </a:path>
            </a:pathLst>
          </a:custGeom>
          <a:solidFill>
            <a:srgbClr val="008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97822" y="5798793"/>
            <a:ext cx="1286510" cy="1794510"/>
          </a:xfrm>
          <a:custGeom>
            <a:avLst/>
            <a:gdLst/>
            <a:ahLst/>
            <a:cxnLst/>
            <a:rect l="l" t="t" r="r" b="b"/>
            <a:pathLst>
              <a:path w="1286510" h="1794509">
                <a:moveTo>
                  <a:pt x="0" y="0"/>
                </a:moveTo>
                <a:lnTo>
                  <a:pt x="1286404" y="0"/>
                </a:lnTo>
                <a:lnTo>
                  <a:pt x="1286404" y="1794088"/>
                </a:lnTo>
                <a:lnTo>
                  <a:pt x="0" y="1794088"/>
                </a:lnTo>
                <a:lnTo>
                  <a:pt x="0" y="0"/>
                </a:lnTo>
                <a:close/>
              </a:path>
            </a:pathLst>
          </a:custGeom>
          <a:ln w="508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653463" y="4644513"/>
            <a:ext cx="3897629" cy="997585"/>
          </a:xfrm>
          <a:custGeom>
            <a:avLst/>
            <a:gdLst/>
            <a:ahLst/>
            <a:cxnLst/>
            <a:rect l="l" t="t" r="r" b="b"/>
            <a:pathLst>
              <a:path w="3897629" h="997585">
                <a:moveTo>
                  <a:pt x="0" y="498613"/>
                </a:moveTo>
                <a:lnTo>
                  <a:pt x="3897640" y="498613"/>
                </a:lnTo>
              </a:path>
            </a:pathLst>
          </a:custGeom>
          <a:ln w="997226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471368" y="5532094"/>
            <a:ext cx="233679" cy="207010"/>
          </a:xfrm>
          <a:custGeom>
            <a:avLst/>
            <a:gdLst/>
            <a:ahLst/>
            <a:cxnLst/>
            <a:rect l="l" t="t" r="r" b="b"/>
            <a:pathLst>
              <a:path w="233679" h="207010">
                <a:moveTo>
                  <a:pt x="180258" y="0"/>
                </a:moveTo>
                <a:lnTo>
                  <a:pt x="0" y="156235"/>
                </a:lnTo>
                <a:lnTo>
                  <a:pt x="233144" y="206701"/>
                </a:lnTo>
                <a:lnTo>
                  <a:pt x="180258" y="0"/>
                </a:lnTo>
                <a:close/>
              </a:path>
            </a:pathLst>
          </a:custGeom>
          <a:solidFill>
            <a:srgbClr val="0365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 rot="20760000">
            <a:off x="4299435" y="4636949"/>
            <a:ext cx="2458427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40"/>
              </a:lnSpc>
            </a:pPr>
            <a:r>
              <a:rPr sz="3600" b="1" spc="-20" dirty="0">
                <a:solidFill>
                  <a:srgbClr val="0365C0"/>
                </a:solidFill>
                <a:latin typeface="Arial"/>
                <a:cs typeface="Arial"/>
              </a:rPr>
              <a:t>given </a:t>
            </a:r>
            <a:r>
              <a:rPr sz="3600" b="1" dirty="0">
                <a:solidFill>
                  <a:srgbClr val="0365C0"/>
                </a:solidFill>
                <a:latin typeface="Arial"/>
                <a:cs typeface="Arial"/>
              </a:rPr>
              <a:t>to</a:t>
            </a:r>
            <a:r>
              <a:rPr sz="3600" b="1" spc="-100" dirty="0">
                <a:solidFill>
                  <a:srgbClr val="0365C0"/>
                </a:solidFill>
                <a:latin typeface="Arial"/>
                <a:cs typeface="Arial"/>
              </a:rPr>
              <a:t> </a:t>
            </a:r>
            <a:r>
              <a:rPr sz="3600" b="1" spc="-10" dirty="0">
                <a:solidFill>
                  <a:srgbClr val="0365C0"/>
                </a:solidFill>
                <a:latin typeface="Arial"/>
                <a:cs typeface="Arial"/>
              </a:rPr>
              <a:t>u</a:t>
            </a:r>
            <a:r>
              <a:rPr sz="5400" b="1" spc="-15" baseline="1543" dirty="0">
                <a:solidFill>
                  <a:srgbClr val="0365C0"/>
                </a:solidFill>
                <a:latin typeface="Arial"/>
                <a:cs typeface="Arial"/>
              </a:rPr>
              <a:t>s</a:t>
            </a:r>
            <a:endParaRPr sz="5400" baseline="1543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77800" y="7775947"/>
            <a:ext cx="10606405" cy="1168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590"/>
              </a:lnSpc>
            </a:pPr>
            <a:r>
              <a:rPr sz="3600" b="1" spc="-5" dirty="0">
                <a:solidFill>
                  <a:srgbClr val="C82506"/>
                </a:solidFill>
                <a:latin typeface="Arial"/>
                <a:cs typeface="Arial"/>
              </a:rPr>
              <a:t>What we</a:t>
            </a:r>
            <a:r>
              <a:rPr sz="3600" b="1" spc="-75" dirty="0">
                <a:solidFill>
                  <a:srgbClr val="C82506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C82506"/>
                </a:solidFill>
                <a:latin typeface="Arial"/>
                <a:cs typeface="Arial"/>
              </a:rPr>
              <a:t>want</a:t>
            </a:r>
            <a:endParaRPr sz="3600">
              <a:latin typeface="Arial"/>
              <a:cs typeface="Arial"/>
            </a:endParaRPr>
          </a:p>
          <a:p>
            <a:pPr marL="2133600">
              <a:lnSpc>
                <a:spcPct val="100000"/>
              </a:lnSpc>
              <a:spcBef>
                <a:spcPts val="1080"/>
              </a:spcBef>
            </a:pPr>
            <a:r>
              <a:rPr sz="3600" b="1" spc="-5" dirty="0">
                <a:solidFill>
                  <a:srgbClr val="00882B"/>
                </a:solidFill>
                <a:latin typeface="Arial"/>
                <a:cs typeface="Arial"/>
              </a:rPr>
              <a:t>This is just the local gradient of layer</a:t>
            </a:r>
            <a:r>
              <a:rPr sz="3600" b="1" spc="5" dirty="0">
                <a:solidFill>
                  <a:srgbClr val="00882B"/>
                </a:solidFill>
                <a:latin typeface="Arial"/>
                <a:cs typeface="Arial"/>
              </a:rPr>
              <a:t> </a:t>
            </a:r>
            <a:r>
              <a:rPr sz="3600" b="1" i="1" dirty="0">
                <a:solidFill>
                  <a:srgbClr val="00882B"/>
                </a:solidFill>
                <a:latin typeface="Arial"/>
                <a:cs typeface="Arial"/>
              </a:rPr>
              <a:t>n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72587" y="6499225"/>
            <a:ext cx="1135380" cy="1074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spc="179" baseline="-24884" dirty="0">
                <a:latin typeface="Symbol"/>
                <a:cs typeface="Symbol"/>
              </a:rPr>
              <a:t></a:t>
            </a:r>
            <a:r>
              <a:rPr sz="7200" i="1" spc="179" baseline="-24884" dirty="0">
                <a:latin typeface="Times New Roman"/>
                <a:cs typeface="Times New Roman"/>
              </a:rPr>
              <a:t>h</a:t>
            </a:r>
            <a:r>
              <a:rPr sz="2750" spc="120" dirty="0">
                <a:latin typeface="Times New Roman"/>
                <a:cs typeface="Times New Roman"/>
              </a:rPr>
              <a:t>(</a:t>
            </a:r>
            <a:r>
              <a:rPr sz="2750" i="1" spc="120" dirty="0">
                <a:latin typeface="Times New Roman"/>
                <a:cs typeface="Times New Roman"/>
              </a:rPr>
              <a:t>n</a:t>
            </a:r>
            <a:r>
              <a:rPr sz="2750" i="1" spc="-525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)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35800" y="5919787"/>
            <a:ext cx="5089525" cy="119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42595" algn="l"/>
                <a:tab pos="1569720" algn="l"/>
                <a:tab pos="3431540" algn="l"/>
                <a:tab pos="3966845" algn="l"/>
              </a:tabLst>
            </a:pPr>
            <a:r>
              <a:rPr sz="4800" u="heavy" dirty="0">
                <a:latin typeface="Times New Roman"/>
                <a:cs typeface="Times New Roman"/>
              </a:rPr>
              <a:t> 	</a:t>
            </a:r>
            <a:r>
              <a:rPr sz="4800" u="heavy" spc="150" dirty="0">
                <a:latin typeface="Symbol"/>
                <a:cs typeface="Symbol"/>
              </a:rPr>
              <a:t></a:t>
            </a:r>
            <a:r>
              <a:rPr sz="4800" i="1" u="heavy" spc="150" dirty="0">
                <a:latin typeface="Times New Roman"/>
                <a:cs typeface="Times New Roman"/>
              </a:rPr>
              <a:t>L	</a:t>
            </a:r>
            <a:r>
              <a:rPr sz="7200" baseline="-35879" dirty="0">
                <a:latin typeface="Symbol"/>
                <a:cs typeface="Symbol"/>
              </a:rPr>
              <a:t></a:t>
            </a:r>
            <a:r>
              <a:rPr sz="7200" baseline="-35879" dirty="0">
                <a:latin typeface="Times New Roman"/>
                <a:cs typeface="Times New Roman"/>
              </a:rPr>
              <a:t> </a:t>
            </a:r>
            <a:r>
              <a:rPr sz="7200" spc="1350" baseline="-35879" dirty="0">
                <a:latin typeface="Times New Roman"/>
                <a:cs typeface="Times New Roman"/>
              </a:rPr>
              <a:t> </a:t>
            </a:r>
            <a:r>
              <a:rPr sz="4800" u="heavy" spc="150" dirty="0">
                <a:latin typeface="Symbol"/>
                <a:cs typeface="Symbol"/>
              </a:rPr>
              <a:t></a:t>
            </a:r>
            <a:r>
              <a:rPr sz="4800" i="1" u="heavy" spc="150" dirty="0">
                <a:latin typeface="Times New Roman"/>
                <a:cs typeface="Times New Roman"/>
              </a:rPr>
              <a:t>L	</a:t>
            </a:r>
            <a:r>
              <a:rPr sz="7200" baseline="-35879" dirty="0">
                <a:latin typeface="Symbol"/>
                <a:cs typeface="Symbol"/>
              </a:rPr>
              <a:t></a:t>
            </a:r>
            <a:r>
              <a:rPr sz="7200" baseline="-35879" dirty="0">
                <a:latin typeface="Times New Roman"/>
                <a:cs typeface="Times New Roman"/>
              </a:rPr>
              <a:t>	</a:t>
            </a:r>
            <a:r>
              <a:rPr sz="4800" spc="120" dirty="0">
                <a:latin typeface="Symbol"/>
                <a:cs typeface="Symbol"/>
              </a:rPr>
              <a:t></a:t>
            </a:r>
            <a:r>
              <a:rPr sz="4800" i="1" spc="120" dirty="0">
                <a:latin typeface="Times New Roman"/>
                <a:cs typeface="Times New Roman"/>
              </a:rPr>
              <a:t>h</a:t>
            </a:r>
            <a:r>
              <a:rPr sz="4125" spc="179" baseline="43434" dirty="0">
                <a:latin typeface="Times New Roman"/>
                <a:cs typeface="Times New Roman"/>
              </a:rPr>
              <a:t>(</a:t>
            </a:r>
            <a:r>
              <a:rPr sz="4125" i="1" spc="179" baseline="43434" dirty="0">
                <a:latin typeface="Times New Roman"/>
                <a:cs typeface="Times New Roman"/>
              </a:rPr>
              <a:t>n</a:t>
            </a:r>
            <a:r>
              <a:rPr sz="4125" i="1" spc="-787" baseline="43434" dirty="0">
                <a:latin typeface="Times New Roman"/>
                <a:cs typeface="Times New Roman"/>
              </a:rPr>
              <a:t> </a:t>
            </a:r>
            <a:r>
              <a:rPr sz="4125" spc="7" baseline="43434" dirty="0">
                <a:latin typeface="Times New Roman"/>
                <a:cs typeface="Times New Roman"/>
              </a:rPr>
              <a:t>)</a:t>
            </a:r>
            <a:endParaRPr sz="4125" baseline="43434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0725" y="6499225"/>
            <a:ext cx="5224780" cy="1074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761740" algn="l"/>
              </a:tabLst>
            </a:pPr>
            <a:r>
              <a:rPr sz="7200" spc="150" baseline="-24884" dirty="0">
                <a:latin typeface="Symbol"/>
                <a:cs typeface="Symbol"/>
              </a:rPr>
              <a:t></a:t>
            </a:r>
            <a:r>
              <a:rPr sz="7200" i="1" spc="240" baseline="-24884" dirty="0">
                <a:latin typeface="Times New Roman"/>
                <a:cs typeface="Times New Roman"/>
              </a:rPr>
              <a:t>h</a:t>
            </a:r>
            <a:r>
              <a:rPr sz="2750" spc="204" dirty="0">
                <a:latin typeface="Times New Roman"/>
                <a:cs typeface="Times New Roman"/>
              </a:rPr>
              <a:t>(</a:t>
            </a:r>
            <a:r>
              <a:rPr sz="2750" i="1" spc="110" dirty="0">
                <a:latin typeface="Times New Roman"/>
                <a:cs typeface="Times New Roman"/>
              </a:rPr>
              <a:t>n</a:t>
            </a:r>
            <a:r>
              <a:rPr sz="2750" spc="-90" dirty="0">
                <a:latin typeface="Symbol"/>
                <a:cs typeface="Symbol"/>
              </a:rPr>
              <a:t></a:t>
            </a:r>
            <a:r>
              <a:rPr sz="2750" spc="35" dirty="0">
                <a:latin typeface="Times New Roman"/>
                <a:cs typeface="Times New Roman"/>
              </a:rPr>
              <a:t>1</a:t>
            </a:r>
            <a:r>
              <a:rPr sz="2750" spc="5" dirty="0">
                <a:latin typeface="Times New Roman"/>
                <a:cs typeface="Times New Roman"/>
              </a:rPr>
              <a:t>)</a:t>
            </a:r>
            <a:r>
              <a:rPr sz="2750" dirty="0">
                <a:latin typeface="Times New Roman"/>
                <a:cs typeface="Times New Roman"/>
              </a:rPr>
              <a:t>	</a:t>
            </a:r>
            <a:r>
              <a:rPr sz="7200" spc="150" baseline="-24884" dirty="0">
                <a:latin typeface="Symbol"/>
                <a:cs typeface="Symbol"/>
              </a:rPr>
              <a:t></a:t>
            </a:r>
            <a:r>
              <a:rPr sz="7200" i="1" spc="240" baseline="-24884" dirty="0">
                <a:latin typeface="Times New Roman"/>
                <a:cs typeface="Times New Roman"/>
              </a:rPr>
              <a:t>h</a:t>
            </a:r>
            <a:r>
              <a:rPr sz="2750" spc="204" dirty="0">
                <a:latin typeface="Times New Roman"/>
                <a:cs typeface="Times New Roman"/>
              </a:rPr>
              <a:t>(</a:t>
            </a:r>
            <a:r>
              <a:rPr sz="2750" i="1" spc="110" dirty="0">
                <a:latin typeface="Times New Roman"/>
                <a:cs typeface="Times New Roman"/>
              </a:rPr>
              <a:t>n</a:t>
            </a:r>
            <a:r>
              <a:rPr sz="2750" spc="-90" dirty="0">
                <a:latin typeface="Symbol"/>
                <a:cs typeface="Symbol"/>
              </a:rPr>
              <a:t></a:t>
            </a:r>
            <a:r>
              <a:rPr sz="2750" spc="35" dirty="0">
                <a:latin typeface="Times New Roman"/>
                <a:cs typeface="Times New Roman"/>
              </a:rPr>
              <a:t>1</a:t>
            </a:r>
            <a:r>
              <a:rPr sz="2750" spc="5" dirty="0">
                <a:latin typeface="Times New Roman"/>
                <a:cs typeface="Times New Roman"/>
              </a:rPr>
              <a:t>)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798175" y="6757193"/>
            <a:ext cx="1557655" cy="0"/>
          </a:xfrm>
          <a:custGeom>
            <a:avLst/>
            <a:gdLst/>
            <a:ahLst/>
            <a:cxnLst/>
            <a:rect l="l" t="t" r="r" b="b"/>
            <a:pathLst>
              <a:path w="1557654">
                <a:moveTo>
                  <a:pt x="0" y="0"/>
                </a:moveTo>
                <a:lnTo>
                  <a:pt x="1557340" y="0"/>
                </a:lnTo>
              </a:path>
            </a:pathLst>
          </a:custGeom>
          <a:ln w="301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21789" y="3588260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12699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12569" y="35273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19" y="0"/>
                </a:moveTo>
                <a:lnTo>
                  <a:pt x="0" y="60960"/>
                </a:lnTo>
                <a:lnTo>
                  <a:pt x="121919" y="121919"/>
                </a:lnTo>
                <a:lnTo>
                  <a:pt x="1219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37610" y="3588260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12699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28389" y="35273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60960"/>
                </a:lnTo>
                <a:lnTo>
                  <a:pt x="121920" y="121919"/>
                </a:lnTo>
                <a:lnTo>
                  <a:pt x="121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280308" y="2731090"/>
            <a:ext cx="1287780" cy="1794510"/>
          </a:xfrm>
          <a:prstGeom prst="rect">
            <a:avLst/>
          </a:prstGeom>
          <a:ln w="50800">
            <a:solidFill>
              <a:srgbClr val="0365C0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 marL="44450">
              <a:lnSpc>
                <a:spcPts val="5015"/>
              </a:lnSpc>
              <a:spcBef>
                <a:spcPts val="145"/>
              </a:spcBef>
              <a:tabLst>
                <a:tab pos="1229360" algn="l"/>
              </a:tabLst>
            </a:pPr>
            <a:r>
              <a:rPr sz="4650" u="heavy" spc="5" dirty="0">
                <a:latin typeface="Times New Roman"/>
                <a:cs typeface="Times New Roman"/>
              </a:rPr>
              <a:t> </a:t>
            </a:r>
            <a:r>
              <a:rPr sz="4650" u="heavy" spc="-340" dirty="0">
                <a:latin typeface="Times New Roman"/>
                <a:cs typeface="Times New Roman"/>
              </a:rPr>
              <a:t> </a:t>
            </a:r>
            <a:r>
              <a:rPr sz="4650" u="heavy" spc="155" dirty="0">
                <a:latin typeface="Symbol"/>
                <a:cs typeface="Symbol"/>
              </a:rPr>
              <a:t></a:t>
            </a:r>
            <a:r>
              <a:rPr sz="4650" i="1" u="heavy" spc="155" dirty="0">
                <a:latin typeface="Times New Roman"/>
                <a:cs typeface="Times New Roman"/>
              </a:rPr>
              <a:t>L	</a:t>
            </a:r>
            <a:endParaRPr sz="4650">
              <a:latin typeface="Times New Roman"/>
              <a:cs typeface="Times New Roman"/>
            </a:endParaRPr>
          </a:p>
          <a:p>
            <a:pPr marL="78740">
              <a:lnSpc>
                <a:spcPts val="5015"/>
              </a:lnSpc>
            </a:pPr>
            <a:r>
              <a:rPr sz="6975" spc="172" baseline="-25089" dirty="0">
                <a:latin typeface="Symbol"/>
                <a:cs typeface="Symbol"/>
              </a:rPr>
              <a:t></a:t>
            </a:r>
            <a:r>
              <a:rPr sz="6975" i="1" spc="172" baseline="-25089" dirty="0">
                <a:latin typeface="Times New Roman"/>
                <a:cs typeface="Times New Roman"/>
              </a:rPr>
              <a:t>h</a:t>
            </a:r>
            <a:r>
              <a:rPr sz="2700" spc="114" dirty="0">
                <a:latin typeface="Times New Roman"/>
                <a:cs typeface="Times New Roman"/>
              </a:rPr>
              <a:t>(</a:t>
            </a:r>
            <a:r>
              <a:rPr sz="2700" i="1" spc="114" dirty="0">
                <a:latin typeface="Times New Roman"/>
                <a:cs typeface="Times New Roman"/>
              </a:rPr>
              <a:t>n</a:t>
            </a:r>
            <a:r>
              <a:rPr sz="2700" i="1" spc="-509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982094" y="2067079"/>
            <a:ext cx="387985" cy="894715"/>
          </a:xfrm>
          <a:custGeom>
            <a:avLst/>
            <a:gdLst/>
            <a:ahLst/>
            <a:cxnLst/>
            <a:rect l="l" t="t" r="r" b="b"/>
            <a:pathLst>
              <a:path w="387985" h="894714">
                <a:moveTo>
                  <a:pt x="0" y="0"/>
                </a:moveTo>
                <a:lnTo>
                  <a:pt x="52571" y="60977"/>
                </a:lnTo>
                <a:lnTo>
                  <a:pt x="93893" y="111778"/>
                </a:lnTo>
                <a:lnTo>
                  <a:pt x="132501" y="161809"/>
                </a:lnTo>
                <a:lnTo>
                  <a:pt x="168393" y="211070"/>
                </a:lnTo>
                <a:lnTo>
                  <a:pt x="201569" y="259562"/>
                </a:lnTo>
                <a:lnTo>
                  <a:pt x="232030" y="307283"/>
                </a:lnTo>
                <a:lnTo>
                  <a:pt x="259775" y="354236"/>
                </a:lnTo>
                <a:lnTo>
                  <a:pt x="284804" y="400418"/>
                </a:lnTo>
                <a:lnTo>
                  <a:pt x="307119" y="445831"/>
                </a:lnTo>
                <a:lnTo>
                  <a:pt x="326717" y="490473"/>
                </a:lnTo>
                <a:lnTo>
                  <a:pt x="343600" y="534346"/>
                </a:lnTo>
                <a:lnTo>
                  <a:pt x="357768" y="577450"/>
                </a:lnTo>
                <a:lnTo>
                  <a:pt x="369220" y="619783"/>
                </a:lnTo>
                <a:lnTo>
                  <a:pt x="377956" y="661347"/>
                </a:lnTo>
                <a:lnTo>
                  <a:pt x="383977" y="702141"/>
                </a:lnTo>
                <a:lnTo>
                  <a:pt x="387282" y="742166"/>
                </a:lnTo>
                <a:lnTo>
                  <a:pt x="387872" y="781421"/>
                </a:lnTo>
                <a:lnTo>
                  <a:pt x="385746" y="819905"/>
                </a:lnTo>
                <a:lnTo>
                  <a:pt x="380905" y="857621"/>
                </a:lnTo>
                <a:lnTo>
                  <a:pt x="373348" y="89456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08714" y="1986182"/>
            <a:ext cx="127635" cy="131445"/>
          </a:xfrm>
          <a:custGeom>
            <a:avLst/>
            <a:gdLst/>
            <a:ahLst/>
            <a:cxnLst/>
            <a:rect l="l" t="t" r="r" b="b"/>
            <a:pathLst>
              <a:path w="127635" h="131444">
                <a:moveTo>
                  <a:pt x="0" y="0"/>
                </a:moveTo>
                <a:lnTo>
                  <a:pt x="36760" y="131259"/>
                </a:lnTo>
                <a:lnTo>
                  <a:pt x="127064" y="4934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978296" y="2788072"/>
            <a:ext cx="1538605" cy="1609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015"/>
              </a:lnSpc>
              <a:tabLst>
                <a:tab pos="430530" algn="l"/>
                <a:tab pos="1525270" algn="l"/>
              </a:tabLst>
            </a:pPr>
            <a:r>
              <a:rPr sz="4650" u="heavy" dirty="0">
                <a:latin typeface="Times New Roman"/>
                <a:cs typeface="Times New Roman"/>
              </a:rPr>
              <a:t> 	</a:t>
            </a:r>
            <a:r>
              <a:rPr sz="4650" u="heavy" spc="150" dirty="0">
                <a:latin typeface="Symbol"/>
                <a:cs typeface="Symbol"/>
              </a:rPr>
              <a:t></a:t>
            </a:r>
            <a:r>
              <a:rPr sz="4650" i="1" u="heavy" spc="150" dirty="0">
                <a:latin typeface="Times New Roman"/>
                <a:cs typeface="Times New Roman"/>
              </a:rPr>
              <a:t>L	</a:t>
            </a:r>
            <a:endParaRPr sz="4650">
              <a:latin typeface="Times New Roman"/>
              <a:cs typeface="Times New Roman"/>
            </a:endParaRPr>
          </a:p>
          <a:p>
            <a:pPr marL="46355">
              <a:lnSpc>
                <a:spcPts val="5015"/>
              </a:lnSpc>
            </a:pPr>
            <a:r>
              <a:rPr sz="6975" spc="97" baseline="-25089" dirty="0">
                <a:latin typeface="Symbol"/>
                <a:cs typeface="Symbol"/>
              </a:rPr>
              <a:t></a:t>
            </a:r>
            <a:r>
              <a:rPr sz="6975" i="1" spc="97" baseline="-25089" dirty="0">
                <a:latin typeface="Times New Roman"/>
                <a:cs typeface="Times New Roman"/>
              </a:rPr>
              <a:t>h</a:t>
            </a:r>
            <a:r>
              <a:rPr sz="2700" spc="65" dirty="0">
                <a:latin typeface="Times New Roman"/>
                <a:cs typeface="Times New Roman"/>
              </a:rPr>
              <a:t>(</a:t>
            </a:r>
            <a:r>
              <a:rPr sz="2700" i="1" spc="65" dirty="0">
                <a:latin typeface="Times New Roman"/>
                <a:cs typeface="Times New Roman"/>
              </a:rPr>
              <a:t>n</a:t>
            </a:r>
            <a:r>
              <a:rPr sz="2700" spc="65" dirty="0">
                <a:latin typeface="Symbol"/>
                <a:cs typeface="Symbol"/>
              </a:rPr>
              <a:t></a:t>
            </a:r>
            <a:r>
              <a:rPr sz="2700" spc="65" dirty="0">
                <a:latin typeface="Times New Roman"/>
                <a:cs typeface="Times New Roman"/>
              </a:rPr>
              <a:t>1)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20521" y="981203"/>
            <a:ext cx="1286510" cy="1794510"/>
          </a:xfrm>
          <a:prstGeom prst="rect">
            <a:avLst/>
          </a:prstGeom>
          <a:ln w="50800">
            <a:solidFill>
              <a:srgbClr val="C82506"/>
            </a:solidFill>
          </a:ln>
        </p:spPr>
        <p:txBody>
          <a:bodyPr vert="horz" wrap="square" lIns="0" tIns="66675" rIns="0" bIns="0" rtlCol="0">
            <a:spAutoFit/>
          </a:bodyPr>
          <a:lstStyle/>
          <a:p>
            <a:pPr marL="10160">
              <a:lnSpc>
                <a:spcPts val="4940"/>
              </a:lnSpc>
              <a:spcBef>
                <a:spcPts val="525"/>
              </a:spcBef>
              <a:tabLst>
                <a:tab pos="1209040" algn="l"/>
              </a:tabLst>
            </a:pPr>
            <a:r>
              <a:rPr sz="4650" u="heavy" spc="5" dirty="0">
                <a:latin typeface="Times New Roman"/>
                <a:cs typeface="Times New Roman"/>
              </a:rPr>
              <a:t> </a:t>
            </a:r>
            <a:r>
              <a:rPr sz="4650" u="heavy" spc="-290" dirty="0">
                <a:latin typeface="Times New Roman"/>
                <a:cs typeface="Times New Roman"/>
              </a:rPr>
              <a:t> </a:t>
            </a:r>
            <a:r>
              <a:rPr sz="4650" u="heavy" spc="160" dirty="0">
                <a:latin typeface="Symbol"/>
                <a:cs typeface="Symbol"/>
              </a:rPr>
              <a:t></a:t>
            </a:r>
            <a:r>
              <a:rPr sz="4650" i="1" u="heavy" spc="160" dirty="0">
                <a:latin typeface="Times New Roman"/>
                <a:cs typeface="Times New Roman"/>
              </a:rPr>
              <a:t>L	</a:t>
            </a:r>
            <a:endParaRPr sz="4650">
              <a:latin typeface="Times New Roman"/>
              <a:cs typeface="Times New Roman"/>
            </a:endParaRPr>
          </a:p>
          <a:p>
            <a:pPr marL="44450">
              <a:lnSpc>
                <a:spcPts val="5120"/>
              </a:lnSpc>
            </a:pPr>
            <a:r>
              <a:rPr sz="6975" spc="-262" baseline="-25089" dirty="0">
                <a:latin typeface="Symbol"/>
                <a:cs typeface="Symbol"/>
              </a:rPr>
              <a:t></a:t>
            </a:r>
            <a:r>
              <a:rPr sz="7200" i="1" spc="-262" baseline="-24305" dirty="0">
                <a:latin typeface="Symbol"/>
                <a:cs typeface="Symbol"/>
              </a:rPr>
              <a:t></a:t>
            </a:r>
            <a:r>
              <a:rPr sz="7200" i="1" spc="-1072" baseline="-24305" dirty="0">
                <a:latin typeface="Times New Roman"/>
                <a:cs typeface="Times New Roman"/>
              </a:rPr>
              <a:t> </a:t>
            </a:r>
            <a:r>
              <a:rPr sz="2700" spc="95" dirty="0">
                <a:latin typeface="Times New Roman"/>
                <a:cs typeface="Times New Roman"/>
              </a:rPr>
              <a:t>(</a:t>
            </a:r>
            <a:r>
              <a:rPr sz="2700" i="1" spc="95" dirty="0">
                <a:latin typeface="Times New Roman"/>
                <a:cs typeface="Times New Roman"/>
              </a:rPr>
              <a:t>n</a:t>
            </a:r>
            <a:r>
              <a:rPr sz="2700" i="1" spc="-4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748443" y="3588260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12699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639223" y="35273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60960"/>
                </a:lnTo>
                <a:lnTo>
                  <a:pt x="121920" y="121919"/>
                </a:lnTo>
                <a:lnTo>
                  <a:pt x="121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51034" y="3592731"/>
            <a:ext cx="267970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0" y="0"/>
                </a:moveTo>
                <a:lnTo>
                  <a:pt x="12700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41814" y="353177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121919" y="0"/>
                </a:moveTo>
                <a:lnTo>
                  <a:pt x="0" y="60960"/>
                </a:lnTo>
                <a:lnTo>
                  <a:pt x="121919" y="121920"/>
                </a:lnTo>
                <a:lnTo>
                  <a:pt x="1219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71525" y="5894387"/>
            <a:ext cx="1148080" cy="1659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" algn="ctr">
              <a:lnSpc>
                <a:spcPts val="5085"/>
              </a:lnSpc>
            </a:pPr>
            <a:r>
              <a:rPr sz="4800" spc="150" dirty="0">
                <a:latin typeface="Symbol"/>
                <a:cs typeface="Symbol"/>
              </a:rPr>
              <a:t></a:t>
            </a:r>
            <a:r>
              <a:rPr sz="4800" i="1" spc="150" dirty="0">
                <a:latin typeface="Times New Roman"/>
                <a:cs typeface="Times New Roman"/>
              </a:rPr>
              <a:t>L</a:t>
            </a:r>
            <a:endParaRPr sz="4800">
              <a:latin typeface="Times New Roman"/>
              <a:cs typeface="Times New Roman"/>
            </a:endParaRPr>
          </a:p>
          <a:p>
            <a:pPr algn="ctr">
              <a:lnSpc>
                <a:spcPts val="5265"/>
              </a:lnSpc>
            </a:pPr>
            <a:r>
              <a:rPr sz="7200" spc="-284" baseline="-24884" dirty="0">
                <a:latin typeface="Symbol"/>
                <a:cs typeface="Symbol"/>
              </a:rPr>
              <a:t></a:t>
            </a:r>
            <a:r>
              <a:rPr sz="7425" i="1" spc="-284" baseline="-24130" dirty="0">
                <a:latin typeface="Symbol"/>
                <a:cs typeface="Symbol"/>
              </a:rPr>
              <a:t></a:t>
            </a:r>
            <a:r>
              <a:rPr sz="7425" i="1" spc="-1117" baseline="-24130" dirty="0">
                <a:latin typeface="Times New Roman"/>
                <a:cs typeface="Times New Roman"/>
              </a:rPr>
              <a:t> </a:t>
            </a:r>
            <a:r>
              <a:rPr sz="2750" spc="110" dirty="0">
                <a:latin typeface="Times New Roman"/>
                <a:cs typeface="Times New Roman"/>
              </a:rPr>
              <a:t>(</a:t>
            </a:r>
            <a:r>
              <a:rPr sz="2750" i="1" spc="110" dirty="0">
                <a:latin typeface="Times New Roman"/>
                <a:cs typeface="Times New Roman"/>
              </a:rPr>
              <a:t>n</a:t>
            </a:r>
            <a:r>
              <a:rPr sz="2750" i="1" spc="-459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)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49300" y="6731793"/>
            <a:ext cx="1230630" cy="0"/>
          </a:xfrm>
          <a:custGeom>
            <a:avLst/>
            <a:gdLst/>
            <a:ahLst/>
            <a:cxnLst/>
            <a:rect l="l" t="t" r="r" b="b"/>
            <a:pathLst>
              <a:path w="1230630">
                <a:moveTo>
                  <a:pt x="0" y="0"/>
                </a:moveTo>
                <a:lnTo>
                  <a:pt x="1230312" y="0"/>
                </a:lnTo>
              </a:path>
            </a:pathLst>
          </a:custGeom>
          <a:ln w="301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117725" y="6286500"/>
            <a:ext cx="360045" cy="801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dirty="0">
                <a:latin typeface="Symbol"/>
                <a:cs typeface="Symbol"/>
              </a:rPr>
              <a:t></a:t>
            </a:r>
            <a:endParaRPr sz="4800">
              <a:latin typeface="Symbol"/>
              <a:cs typeface="Symbo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528656" y="5824193"/>
            <a:ext cx="1378585" cy="1794510"/>
          </a:xfrm>
          <a:prstGeom prst="rect">
            <a:avLst/>
          </a:prstGeom>
          <a:ln w="50800">
            <a:solidFill>
              <a:srgbClr val="0365C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69850">
              <a:lnSpc>
                <a:spcPts val="5160"/>
              </a:lnSpc>
              <a:spcBef>
                <a:spcPts val="350"/>
              </a:spcBef>
              <a:tabLst>
                <a:tab pos="1287145" algn="l"/>
              </a:tabLst>
            </a:pPr>
            <a:r>
              <a:rPr sz="4800" u="heavy" dirty="0">
                <a:latin typeface="Times New Roman"/>
                <a:cs typeface="Times New Roman"/>
              </a:rPr>
              <a:t> </a:t>
            </a:r>
            <a:r>
              <a:rPr sz="4800" u="heavy" spc="-350" dirty="0">
                <a:latin typeface="Times New Roman"/>
                <a:cs typeface="Times New Roman"/>
              </a:rPr>
              <a:t> </a:t>
            </a:r>
            <a:r>
              <a:rPr sz="4800" u="heavy" spc="150" dirty="0">
                <a:latin typeface="Symbol"/>
                <a:cs typeface="Symbol"/>
              </a:rPr>
              <a:t></a:t>
            </a:r>
            <a:r>
              <a:rPr sz="4800" i="1" u="heavy" spc="150" dirty="0">
                <a:latin typeface="Times New Roman"/>
                <a:cs typeface="Times New Roman"/>
              </a:rPr>
              <a:t>L	</a:t>
            </a:r>
            <a:endParaRPr sz="4800">
              <a:latin typeface="Times New Roman"/>
              <a:cs typeface="Times New Roman"/>
            </a:endParaRPr>
          </a:p>
          <a:p>
            <a:pPr marL="104775">
              <a:lnSpc>
                <a:spcPts val="5160"/>
              </a:lnSpc>
            </a:pPr>
            <a:r>
              <a:rPr sz="7200" spc="179" baseline="-24884" dirty="0">
                <a:latin typeface="Symbol"/>
                <a:cs typeface="Symbol"/>
              </a:rPr>
              <a:t></a:t>
            </a:r>
            <a:r>
              <a:rPr sz="7200" i="1" spc="179" baseline="-24884" dirty="0">
                <a:latin typeface="Times New Roman"/>
                <a:cs typeface="Times New Roman"/>
              </a:rPr>
              <a:t>h</a:t>
            </a:r>
            <a:r>
              <a:rPr sz="2750" spc="120" dirty="0">
                <a:latin typeface="Times New Roman"/>
                <a:cs typeface="Times New Roman"/>
              </a:rPr>
              <a:t>(</a:t>
            </a:r>
            <a:r>
              <a:rPr sz="2750" i="1" spc="120" dirty="0">
                <a:latin typeface="Times New Roman"/>
                <a:cs typeface="Times New Roman"/>
              </a:rPr>
              <a:t>n</a:t>
            </a:r>
            <a:r>
              <a:rPr sz="2750" i="1" spc="-525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)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24300" y="6286500"/>
            <a:ext cx="177800" cy="801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dirty="0">
                <a:latin typeface="Symbol"/>
                <a:cs typeface="Symbol"/>
              </a:rPr>
              <a:t></a:t>
            </a:r>
            <a:endParaRPr sz="4800">
              <a:latin typeface="Symbol"/>
              <a:cs typeface="Symbo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00631" y="5824193"/>
            <a:ext cx="1323340" cy="1794510"/>
          </a:xfrm>
          <a:prstGeom prst="rect">
            <a:avLst/>
          </a:prstGeom>
          <a:ln w="50800">
            <a:solidFill>
              <a:srgbClr val="00882B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995">
              <a:lnSpc>
                <a:spcPts val="3965"/>
              </a:lnSpc>
            </a:pPr>
            <a:r>
              <a:rPr sz="7200" spc="179" baseline="-24884" dirty="0">
                <a:latin typeface="Symbol"/>
                <a:cs typeface="Symbol"/>
              </a:rPr>
              <a:t></a:t>
            </a:r>
            <a:r>
              <a:rPr sz="7200" i="1" spc="179" baseline="-24884" dirty="0">
                <a:latin typeface="Times New Roman"/>
                <a:cs typeface="Times New Roman"/>
              </a:rPr>
              <a:t>h</a:t>
            </a:r>
            <a:r>
              <a:rPr sz="2750" spc="120" dirty="0">
                <a:latin typeface="Times New Roman"/>
                <a:cs typeface="Times New Roman"/>
              </a:rPr>
              <a:t>(</a:t>
            </a:r>
            <a:r>
              <a:rPr sz="2750" i="1" spc="120" dirty="0">
                <a:latin typeface="Times New Roman"/>
                <a:cs typeface="Times New Roman"/>
              </a:rPr>
              <a:t>n</a:t>
            </a:r>
            <a:r>
              <a:rPr sz="2750" i="1" spc="-525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)</a:t>
            </a:r>
            <a:endParaRPr sz="2750">
              <a:latin typeface="Times New Roman"/>
              <a:cs typeface="Times New Roman"/>
            </a:endParaRPr>
          </a:p>
          <a:p>
            <a:pPr marL="80645">
              <a:lnSpc>
                <a:spcPct val="100000"/>
              </a:lnSpc>
              <a:spcBef>
                <a:spcPts val="800"/>
              </a:spcBef>
            </a:pPr>
            <a:r>
              <a:rPr sz="7200" spc="-284" baseline="-24884" dirty="0">
                <a:latin typeface="Symbol"/>
                <a:cs typeface="Symbol"/>
              </a:rPr>
              <a:t></a:t>
            </a:r>
            <a:r>
              <a:rPr sz="7425" i="1" spc="-284" baseline="-24130" dirty="0">
                <a:latin typeface="Symbol"/>
                <a:cs typeface="Symbol"/>
              </a:rPr>
              <a:t></a:t>
            </a:r>
            <a:r>
              <a:rPr sz="7425" i="1" spc="-1117" baseline="-24130" dirty="0">
                <a:latin typeface="Times New Roman"/>
                <a:cs typeface="Times New Roman"/>
              </a:rPr>
              <a:t> </a:t>
            </a:r>
            <a:r>
              <a:rPr sz="2750" spc="110" dirty="0">
                <a:latin typeface="Times New Roman"/>
                <a:cs typeface="Times New Roman"/>
              </a:rPr>
              <a:t>(</a:t>
            </a:r>
            <a:r>
              <a:rPr sz="2750" i="1" spc="110" dirty="0">
                <a:latin typeface="Times New Roman"/>
                <a:cs typeface="Times New Roman"/>
              </a:rPr>
              <a:t>n</a:t>
            </a:r>
            <a:r>
              <a:rPr sz="2750" i="1" spc="-459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)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171950" y="6731793"/>
            <a:ext cx="1230630" cy="0"/>
          </a:xfrm>
          <a:custGeom>
            <a:avLst/>
            <a:gdLst/>
            <a:ahLst/>
            <a:cxnLst/>
            <a:rect l="l" t="t" r="r" b="b"/>
            <a:pathLst>
              <a:path w="1230629">
                <a:moveTo>
                  <a:pt x="0" y="0"/>
                </a:moveTo>
                <a:lnTo>
                  <a:pt x="1230312" y="0"/>
                </a:lnTo>
              </a:path>
            </a:pathLst>
          </a:custGeom>
          <a:ln w="301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266015" y="2974344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365760" rIns="0" bIns="0" rtlCol="0">
            <a:spAutoFit/>
          </a:bodyPr>
          <a:lstStyle/>
          <a:p>
            <a:pPr marL="432434">
              <a:lnSpc>
                <a:spcPct val="100000"/>
              </a:lnSpc>
              <a:spcBef>
                <a:spcPts val="2880"/>
              </a:spcBef>
            </a:pPr>
            <a:r>
              <a:rPr sz="3200" spc="-5" dirty="0">
                <a:latin typeface="Arial"/>
                <a:cs typeface="Arial"/>
              </a:rPr>
              <a:t>Layer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i="1" spc="-5" dirty="0">
                <a:latin typeface="Arial"/>
                <a:cs typeface="Arial"/>
              </a:rPr>
              <a:t>n</a:t>
            </a:r>
            <a:endParaRPr sz="3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52400" y="1061719"/>
            <a:ext cx="4167504" cy="1101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300"/>
              </a:lnSpc>
            </a:pPr>
            <a:r>
              <a:rPr sz="3600" b="1" spc="-5" dirty="0">
                <a:solidFill>
                  <a:srgbClr val="C82506"/>
                </a:solidFill>
                <a:latin typeface="Arial"/>
                <a:cs typeface="Arial"/>
              </a:rPr>
              <a:t>This is what we  want for </a:t>
            </a:r>
            <a:r>
              <a:rPr sz="3600" b="1" dirty="0">
                <a:solidFill>
                  <a:srgbClr val="C82506"/>
                </a:solidFill>
                <a:latin typeface="Arial"/>
                <a:cs typeface="Arial"/>
              </a:rPr>
              <a:t>each</a:t>
            </a:r>
            <a:r>
              <a:rPr sz="3600" b="1" spc="-60" dirty="0">
                <a:solidFill>
                  <a:srgbClr val="C82506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C82506"/>
                </a:solidFill>
                <a:latin typeface="Arial"/>
                <a:cs typeface="Arial"/>
              </a:rPr>
              <a:t>layer</a:t>
            </a:r>
            <a:endParaRPr sz="36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086600" y="1353819"/>
            <a:ext cx="5605780" cy="1101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300"/>
              </a:lnSpc>
            </a:pPr>
            <a:r>
              <a:rPr sz="3600" b="1" spc="-135" dirty="0">
                <a:solidFill>
                  <a:srgbClr val="0365C0"/>
                </a:solidFill>
                <a:latin typeface="Arial"/>
                <a:cs typeface="Arial"/>
              </a:rPr>
              <a:t>To </a:t>
            </a:r>
            <a:r>
              <a:rPr sz="3600" b="1" spc="-5" dirty="0">
                <a:solidFill>
                  <a:srgbClr val="0365C0"/>
                </a:solidFill>
                <a:latin typeface="Arial"/>
                <a:cs typeface="Arial"/>
              </a:rPr>
              <a:t>compute it, we need </a:t>
            </a:r>
            <a:r>
              <a:rPr sz="3600" b="1" dirty="0">
                <a:solidFill>
                  <a:srgbClr val="0365C0"/>
                </a:solidFill>
                <a:latin typeface="Arial"/>
                <a:cs typeface="Arial"/>
              </a:rPr>
              <a:t>to  </a:t>
            </a:r>
            <a:r>
              <a:rPr sz="3600" b="1" spc="-5" dirty="0">
                <a:solidFill>
                  <a:srgbClr val="0365C0"/>
                </a:solidFill>
                <a:latin typeface="Arial"/>
                <a:cs typeface="Arial"/>
              </a:rPr>
              <a:t>propagate this</a:t>
            </a:r>
            <a:r>
              <a:rPr sz="3600" b="1" spc="-40" dirty="0">
                <a:solidFill>
                  <a:srgbClr val="0365C0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365C0"/>
                </a:solidFill>
                <a:latin typeface="Arial"/>
                <a:cs typeface="Arial"/>
              </a:rPr>
              <a:t>gradient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04800" y="4876800"/>
            <a:ext cx="327723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latin typeface="Arial"/>
                <a:cs typeface="Arial"/>
              </a:rPr>
              <a:t>For </a:t>
            </a:r>
            <a:r>
              <a:rPr sz="3600" b="1" spc="-5" dirty="0">
                <a:latin typeface="Arial"/>
                <a:cs typeface="Arial"/>
              </a:rPr>
              <a:t>each</a:t>
            </a:r>
            <a:r>
              <a:rPr sz="3600" b="1" spc="-10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layer:</a:t>
            </a:r>
            <a:endParaRPr sz="36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243513" y="2959506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500">
              <a:latin typeface="Times New Roman"/>
              <a:cs typeface="Times New Roman"/>
            </a:endParaRPr>
          </a:p>
          <a:p>
            <a:pPr marL="128905">
              <a:lnSpc>
                <a:spcPct val="100000"/>
              </a:lnSpc>
            </a:pPr>
            <a:r>
              <a:rPr sz="3200" spc="-5" dirty="0">
                <a:latin typeface="Arial"/>
                <a:cs typeface="Arial"/>
              </a:rPr>
              <a:t>Layer </a:t>
            </a:r>
            <a:r>
              <a:rPr sz="3200" i="1" spc="-5" dirty="0">
                <a:latin typeface="Arial"/>
                <a:cs typeface="Arial"/>
              </a:rPr>
              <a:t>n</a:t>
            </a:r>
            <a:r>
              <a:rPr sz="3200" i="1" spc="-65" dirty="0">
                <a:latin typeface="Arial"/>
                <a:cs typeface="Arial"/>
              </a:rPr>
              <a:t> </a:t>
            </a:r>
            <a:r>
              <a:rPr sz="3200" i="1" spc="120" dirty="0">
                <a:latin typeface="Arial"/>
                <a:cs typeface="Arial"/>
              </a:rPr>
              <a:t>+1</a:t>
            </a:r>
            <a:endParaRPr sz="32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1799836" y="3639060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12699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690616" y="35781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60960"/>
                </a:lnTo>
                <a:lnTo>
                  <a:pt x="121920" y="121919"/>
                </a:lnTo>
                <a:lnTo>
                  <a:pt x="121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847935" y="7806540"/>
            <a:ext cx="2221230" cy="533400"/>
          </a:xfrm>
          <a:custGeom>
            <a:avLst/>
            <a:gdLst/>
            <a:ahLst/>
            <a:cxnLst/>
            <a:rect l="l" t="t" r="r" b="b"/>
            <a:pathLst>
              <a:path w="2221229" h="533400">
                <a:moveTo>
                  <a:pt x="0" y="266610"/>
                </a:moveTo>
                <a:lnTo>
                  <a:pt x="2221138" y="266610"/>
                </a:lnTo>
              </a:path>
            </a:pathLst>
          </a:custGeom>
          <a:ln w="533220">
            <a:solidFill>
              <a:srgbClr val="008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665168" y="7708736"/>
            <a:ext cx="232410" cy="207645"/>
          </a:xfrm>
          <a:custGeom>
            <a:avLst/>
            <a:gdLst/>
            <a:ahLst/>
            <a:cxnLst/>
            <a:rect l="l" t="t" r="r" b="b"/>
            <a:pathLst>
              <a:path w="232410" h="207645">
                <a:moveTo>
                  <a:pt x="232368" y="0"/>
                </a:moveTo>
                <a:lnTo>
                  <a:pt x="0" y="53928"/>
                </a:lnTo>
                <a:lnTo>
                  <a:pt x="182562" y="207465"/>
                </a:lnTo>
                <a:lnTo>
                  <a:pt x="232368" y="0"/>
                </a:lnTo>
                <a:close/>
              </a:path>
            </a:pathLst>
          </a:custGeom>
          <a:solidFill>
            <a:srgbClr val="008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97822" y="5798793"/>
            <a:ext cx="1286510" cy="1794510"/>
          </a:xfrm>
          <a:custGeom>
            <a:avLst/>
            <a:gdLst/>
            <a:ahLst/>
            <a:cxnLst/>
            <a:rect l="l" t="t" r="r" b="b"/>
            <a:pathLst>
              <a:path w="1286510" h="1794509">
                <a:moveTo>
                  <a:pt x="0" y="0"/>
                </a:moveTo>
                <a:lnTo>
                  <a:pt x="1286404" y="0"/>
                </a:lnTo>
                <a:lnTo>
                  <a:pt x="1286404" y="1794088"/>
                </a:lnTo>
                <a:lnTo>
                  <a:pt x="0" y="1794088"/>
                </a:lnTo>
                <a:lnTo>
                  <a:pt x="0" y="0"/>
                </a:lnTo>
                <a:close/>
              </a:path>
            </a:pathLst>
          </a:custGeom>
          <a:ln w="508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53463" y="4644513"/>
            <a:ext cx="3897629" cy="997585"/>
          </a:xfrm>
          <a:custGeom>
            <a:avLst/>
            <a:gdLst/>
            <a:ahLst/>
            <a:cxnLst/>
            <a:rect l="l" t="t" r="r" b="b"/>
            <a:pathLst>
              <a:path w="3897629" h="997585">
                <a:moveTo>
                  <a:pt x="0" y="498613"/>
                </a:moveTo>
                <a:lnTo>
                  <a:pt x="3897640" y="498613"/>
                </a:lnTo>
              </a:path>
            </a:pathLst>
          </a:custGeom>
          <a:ln w="997226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71368" y="5532094"/>
            <a:ext cx="233679" cy="207010"/>
          </a:xfrm>
          <a:custGeom>
            <a:avLst/>
            <a:gdLst/>
            <a:ahLst/>
            <a:cxnLst/>
            <a:rect l="l" t="t" r="r" b="b"/>
            <a:pathLst>
              <a:path w="233679" h="207010">
                <a:moveTo>
                  <a:pt x="180258" y="0"/>
                </a:moveTo>
                <a:lnTo>
                  <a:pt x="0" y="156235"/>
                </a:lnTo>
                <a:lnTo>
                  <a:pt x="233144" y="206701"/>
                </a:lnTo>
                <a:lnTo>
                  <a:pt x="180258" y="0"/>
                </a:lnTo>
                <a:close/>
              </a:path>
            </a:pathLst>
          </a:custGeom>
          <a:solidFill>
            <a:srgbClr val="0365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 rot="20760000">
            <a:off x="4299435" y="4636949"/>
            <a:ext cx="2458427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40"/>
              </a:lnSpc>
            </a:pPr>
            <a:r>
              <a:rPr sz="3600" b="1" spc="-20" dirty="0">
                <a:solidFill>
                  <a:srgbClr val="0365C0"/>
                </a:solidFill>
                <a:latin typeface="Arial"/>
                <a:cs typeface="Arial"/>
              </a:rPr>
              <a:t>given </a:t>
            </a:r>
            <a:r>
              <a:rPr sz="3600" b="1" dirty="0">
                <a:solidFill>
                  <a:srgbClr val="0365C0"/>
                </a:solidFill>
                <a:latin typeface="Arial"/>
                <a:cs typeface="Arial"/>
              </a:rPr>
              <a:t>to</a:t>
            </a:r>
            <a:r>
              <a:rPr sz="3600" b="1" spc="-100" dirty="0">
                <a:solidFill>
                  <a:srgbClr val="0365C0"/>
                </a:solidFill>
                <a:latin typeface="Arial"/>
                <a:cs typeface="Arial"/>
              </a:rPr>
              <a:t> </a:t>
            </a:r>
            <a:r>
              <a:rPr sz="3600" b="1" spc="-10" dirty="0">
                <a:solidFill>
                  <a:srgbClr val="0365C0"/>
                </a:solidFill>
                <a:latin typeface="Arial"/>
                <a:cs typeface="Arial"/>
              </a:rPr>
              <a:t>u</a:t>
            </a:r>
            <a:r>
              <a:rPr sz="5400" b="1" spc="-15" baseline="1543" dirty="0">
                <a:solidFill>
                  <a:srgbClr val="0365C0"/>
                </a:solidFill>
                <a:latin typeface="Arial"/>
                <a:cs typeface="Arial"/>
              </a:rPr>
              <a:t>s</a:t>
            </a:r>
            <a:endParaRPr sz="5400" baseline="1543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77800" y="7775947"/>
            <a:ext cx="10606405" cy="1168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590"/>
              </a:lnSpc>
            </a:pPr>
            <a:r>
              <a:rPr sz="3600" b="1" spc="-5" dirty="0">
                <a:solidFill>
                  <a:srgbClr val="C82506"/>
                </a:solidFill>
                <a:latin typeface="Arial"/>
                <a:cs typeface="Arial"/>
              </a:rPr>
              <a:t>What we</a:t>
            </a:r>
            <a:r>
              <a:rPr sz="3600" b="1" spc="-75" dirty="0">
                <a:solidFill>
                  <a:srgbClr val="C82506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C82506"/>
                </a:solidFill>
                <a:latin typeface="Arial"/>
                <a:cs typeface="Arial"/>
              </a:rPr>
              <a:t>want</a:t>
            </a:r>
            <a:endParaRPr sz="3600">
              <a:latin typeface="Arial"/>
              <a:cs typeface="Arial"/>
            </a:endParaRPr>
          </a:p>
          <a:p>
            <a:pPr marL="2133600">
              <a:lnSpc>
                <a:spcPct val="100000"/>
              </a:lnSpc>
              <a:spcBef>
                <a:spcPts val="1080"/>
              </a:spcBef>
            </a:pPr>
            <a:r>
              <a:rPr sz="3600" b="1" spc="-5" dirty="0">
                <a:solidFill>
                  <a:srgbClr val="00882B"/>
                </a:solidFill>
                <a:latin typeface="Arial"/>
                <a:cs typeface="Arial"/>
              </a:rPr>
              <a:t>This is just the local gradient of layer</a:t>
            </a:r>
            <a:r>
              <a:rPr sz="3600" b="1" spc="5" dirty="0">
                <a:solidFill>
                  <a:srgbClr val="00882B"/>
                </a:solidFill>
                <a:latin typeface="Arial"/>
                <a:cs typeface="Arial"/>
              </a:rPr>
              <a:t> </a:t>
            </a:r>
            <a:r>
              <a:rPr sz="3600" b="1" i="1" dirty="0">
                <a:solidFill>
                  <a:srgbClr val="00882B"/>
                </a:solidFill>
                <a:latin typeface="Arial"/>
                <a:cs typeface="Arial"/>
              </a:rPr>
              <a:t>n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0725" y="6499225"/>
            <a:ext cx="1475105" cy="1074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spc="150" baseline="-24884" dirty="0">
                <a:latin typeface="Symbol"/>
                <a:cs typeface="Symbol"/>
              </a:rPr>
              <a:t></a:t>
            </a:r>
            <a:r>
              <a:rPr sz="7200" i="1" spc="240" baseline="-24884" dirty="0">
                <a:latin typeface="Times New Roman"/>
                <a:cs typeface="Times New Roman"/>
              </a:rPr>
              <a:t>h</a:t>
            </a:r>
            <a:r>
              <a:rPr sz="2750" spc="204" dirty="0">
                <a:latin typeface="Times New Roman"/>
                <a:cs typeface="Times New Roman"/>
              </a:rPr>
              <a:t>(</a:t>
            </a:r>
            <a:r>
              <a:rPr sz="2750" i="1" spc="110" dirty="0">
                <a:latin typeface="Times New Roman"/>
                <a:cs typeface="Times New Roman"/>
              </a:rPr>
              <a:t>n</a:t>
            </a:r>
            <a:r>
              <a:rPr sz="2750" spc="-90" dirty="0">
                <a:latin typeface="Symbol"/>
                <a:cs typeface="Symbol"/>
              </a:rPr>
              <a:t></a:t>
            </a:r>
            <a:r>
              <a:rPr sz="2750" spc="35" dirty="0">
                <a:latin typeface="Times New Roman"/>
                <a:cs typeface="Times New Roman"/>
              </a:rPr>
              <a:t>1</a:t>
            </a:r>
            <a:r>
              <a:rPr sz="2750" spc="5" dirty="0">
                <a:latin typeface="Times New Roman"/>
                <a:cs typeface="Times New Roman"/>
              </a:rPr>
              <a:t>)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35800" y="5919787"/>
            <a:ext cx="2068195" cy="119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42595" algn="l"/>
                <a:tab pos="1569720" algn="l"/>
              </a:tabLst>
            </a:pPr>
            <a:r>
              <a:rPr sz="4800" u="heavy" dirty="0">
                <a:latin typeface="Times New Roman"/>
                <a:cs typeface="Times New Roman"/>
              </a:rPr>
              <a:t> 	</a:t>
            </a:r>
            <a:r>
              <a:rPr sz="4800" u="heavy" spc="150" dirty="0">
                <a:latin typeface="Symbol"/>
                <a:cs typeface="Symbol"/>
              </a:rPr>
              <a:t></a:t>
            </a:r>
            <a:r>
              <a:rPr sz="4800" i="1" u="heavy" spc="150" dirty="0">
                <a:latin typeface="Times New Roman"/>
                <a:cs typeface="Times New Roman"/>
              </a:rPr>
              <a:t>L	</a:t>
            </a:r>
            <a:r>
              <a:rPr sz="7200" baseline="-35879" dirty="0">
                <a:latin typeface="Symbol"/>
                <a:cs typeface="Symbol"/>
              </a:rPr>
              <a:t></a:t>
            </a:r>
            <a:endParaRPr sz="7200" baseline="-35879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05598" y="5824193"/>
            <a:ext cx="1319530" cy="1794510"/>
          </a:xfrm>
          <a:prstGeom prst="rect">
            <a:avLst/>
          </a:prstGeom>
          <a:ln w="50800">
            <a:solidFill>
              <a:srgbClr val="0365C0"/>
            </a:solidFill>
          </a:ln>
        </p:spPr>
        <p:txBody>
          <a:bodyPr vert="horz" wrap="square" lIns="0" tIns="69850" rIns="0" bIns="0" rtlCol="0">
            <a:spAutoFit/>
          </a:bodyPr>
          <a:lstStyle/>
          <a:p>
            <a:pPr marL="19050">
              <a:lnSpc>
                <a:spcPts val="5160"/>
              </a:lnSpc>
              <a:spcBef>
                <a:spcPts val="550"/>
              </a:spcBef>
              <a:tabLst>
                <a:tab pos="1236345" algn="l"/>
              </a:tabLst>
            </a:pPr>
            <a:r>
              <a:rPr sz="4800" u="heavy" dirty="0">
                <a:latin typeface="Times New Roman"/>
                <a:cs typeface="Times New Roman"/>
              </a:rPr>
              <a:t> </a:t>
            </a:r>
            <a:r>
              <a:rPr sz="4800" u="heavy" spc="-350" dirty="0">
                <a:latin typeface="Times New Roman"/>
                <a:cs typeface="Times New Roman"/>
              </a:rPr>
              <a:t> </a:t>
            </a:r>
            <a:r>
              <a:rPr sz="4800" u="heavy" spc="150" dirty="0">
                <a:latin typeface="Symbol"/>
                <a:cs typeface="Symbol"/>
              </a:rPr>
              <a:t></a:t>
            </a:r>
            <a:r>
              <a:rPr sz="4800" i="1" u="heavy" spc="150" dirty="0">
                <a:latin typeface="Times New Roman"/>
                <a:cs typeface="Times New Roman"/>
              </a:rPr>
              <a:t>L	</a:t>
            </a:r>
            <a:endParaRPr sz="4800">
              <a:latin typeface="Times New Roman"/>
              <a:cs typeface="Times New Roman"/>
            </a:endParaRPr>
          </a:p>
          <a:p>
            <a:pPr marL="53975">
              <a:lnSpc>
                <a:spcPts val="5160"/>
              </a:lnSpc>
            </a:pPr>
            <a:r>
              <a:rPr sz="7200" spc="179" baseline="-24884" dirty="0">
                <a:latin typeface="Symbol"/>
                <a:cs typeface="Symbol"/>
              </a:rPr>
              <a:t></a:t>
            </a:r>
            <a:r>
              <a:rPr sz="7200" i="1" spc="179" baseline="-24884" dirty="0">
                <a:latin typeface="Times New Roman"/>
                <a:cs typeface="Times New Roman"/>
              </a:rPr>
              <a:t>h</a:t>
            </a:r>
            <a:r>
              <a:rPr sz="2750" spc="120" dirty="0">
                <a:latin typeface="Times New Roman"/>
                <a:cs typeface="Times New Roman"/>
              </a:rPr>
              <a:t>(</a:t>
            </a:r>
            <a:r>
              <a:rPr sz="2750" i="1" spc="120" dirty="0">
                <a:latin typeface="Times New Roman"/>
                <a:cs typeface="Times New Roman"/>
              </a:rPr>
              <a:t>n</a:t>
            </a:r>
            <a:r>
              <a:rPr sz="2750" i="1" spc="-525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)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50525" y="5646737"/>
            <a:ext cx="1574800" cy="146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52120" algn="l"/>
              </a:tabLst>
            </a:pPr>
            <a:r>
              <a:rPr sz="7200" baseline="-60763" dirty="0">
                <a:latin typeface="Symbol"/>
                <a:cs typeface="Symbol"/>
              </a:rPr>
              <a:t></a:t>
            </a:r>
            <a:r>
              <a:rPr sz="7200" baseline="-60763" dirty="0">
                <a:latin typeface="Times New Roman"/>
                <a:cs typeface="Times New Roman"/>
              </a:rPr>
              <a:t>	</a:t>
            </a:r>
            <a:r>
              <a:rPr sz="7200" spc="179" baseline="-24884" dirty="0">
                <a:latin typeface="Symbol"/>
                <a:cs typeface="Symbol"/>
              </a:rPr>
              <a:t></a:t>
            </a:r>
            <a:r>
              <a:rPr sz="7200" i="1" spc="179" baseline="-24884" dirty="0">
                <a:latin typeface="Times New Roman"/>
                <a:cs typeface="Times New Roman"/>
              </a:rPr>
              <a:t>h</a:t>
            </a:r>
            <a:r>
              <a:rPr sz="2750" spc="120" dirty="0">
                <a:latin typeface="Times New Roman"/>
                <a:cs typeface="Times New Roman"/>
              </a:rPr>
              <a:t>(</a:t>
            </a:r>
            <a:r>
              <a:rPr sz="2750" i="1" spc="120" dirty="0">
                <a:latin typeface="Times New Roman"/>
                <a:cs typeface="Times New Roman"/>
              </a:rPr>
              <a:t>n</a:t>
            </a:r>
            <a:r>
              <a:rPr sz="2750" i="1" spc="-525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)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20400" y="6499225"/>
            <a:ext cx="1475105" cy="1074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spc="150" baseline="-24884" dirty="0">
                <a:latin typeface="Symbol"/>
                <a:cs typeface="Symbol"/>
              </a:rPr>
              <a:t></a:t>
            </a:r>
            <a:r>
              <a:rPr sz="7200" i="1" spc="240" baseline="-24884" dirty="0">
                <a:latin typeface="Times New Roman"/>
                <a:cs typeface="Times New Roman"/>
              </a:rPr>
              <a:t>h</a:t>
            </a:r>
            <a:r>
              <a:rPr sz="2750" spc="204" dirty="0">
                <a:latin typeface="Times New Roman"/>
                <a:cs typeface="Times New Roman"/>
              </a:rPr>
              <a:t>(</a:t>
            </a:r>
            <a:r>
              <a:rPr sz="2750" i="1" spc="110" dirty="0">
                <a:latin typeface="Times New Roman"/>
                <a:cs typeface="Times New Roman"/>
              </a:rPr>
              <a:t>n</a:t>
            </a:r>
            <a:r>
              <a:rPr sz="2750" spc="-90" dirty="0">
                <a:latin typeface="Symbol"/>
                <a:cs typeface="Symbol"/>
              </a:rPr>
              <a:t></a:t>
            </a:r>
            <a:r>
              <a:rPr sz="2750" spc="35" dirty="0">
                <a:latin typeface="Times New Roman"/>
                <a:cs typeface="Times New Roman"/>
              </a:rPr>
              <a:t>1</a:t>
            </a:r>
            <a:r>
              <a:rPr sz="2750" spc="5" dirty="0">
                <a:latin typeface="Times New Roman"/>
                <a:cs typeface="Times New Roman"/>
              </a:rPr>
              <a:t>)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798175" y="6757193"/>
            <a:ext cx="1557655" cy="0"/>
          </a:xfrm>
          <a:custGeom>
            <a:avLst/>
            <a:gdLst/>
            <a:ahLst/>
            <a:cxnLst/>
            <a:rect l="l" t="t" r="r" b="b"/>
            <a:pathLst>
              <a:path w="1557654">
                <a:moveTo>
                  <a:pt x="0" y="0"/>
                </a:moveTo>
                <a:lnTo>
                  <a:pt x="1557340" y="0"/>
                </a:lnTo>
              </a:path>
            </a:pathLst>
          </a:custGeom>
          <a:ln w="301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21789" y="3588260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12699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12569" y="35273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19" y="0"/>
                </a:moveTo>
                <a:lnTo>
                  <a:pt x="0" y="60960"/>
                </a:lnTo>
                <a:lnTo>
                  <a:pt x="121919" y="121919"/>
                </a:lnTo>
                <a:lnTo>
                  <a:pt x="1219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37610" y="3588260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12699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28389" y="35273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60960"/>
                </a:lnTo>
                <a:lnTo>
                  <a:pt x="121920" y="121919"/>
                </a:lnTo>
                <a:lnTo>
                  <a:pt x="121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280308" y="2731090"/>
            <a:ext cx="1287780" cy="1794510"/>
          </a:xfrm>
          <a:prstGeom prst="rect">
            <a:avLst/>
          </a:prstGeom>
          <a:ln w="50800">
            <a:solidFill>
              <a:srgbClr val="0365C0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 marL="44450">
              <a:lnSpc>
                <a:spcPts val="5015"/>
              </a:lnSpc>
              <a:spcBef>
                <a:spcPts val="145"/>
              </a:spcBef>
              <a:tabLst>
                <a:tab pos="1229360" algn="l"/>
              </a:tabLst>
            </a:pPr>
            <a:r>
              <a:rPr sz="4650" u="heavy" spc="5" dirty="0">
                <a:latin typeface="Times New Roman"/>
                <a:cs typeface="Times New Roman"/>
              </a:rPr>
              <a:t> </a:t>
            </a:r>
            <a:r>
              <a:rPr sz="4650" u="heavy" spc="-340" dirty="0">
                <a:latin typeface="Times New Roman"/>
                <a:cs typeface="Times New Roman"/>
              </a:rPr>
              <a:t> </a:t>
            </a:r>
            <a:r>
              <a:rPr sz="4650" u="heavy" spc="155" dirty="0">
                <a:latin typeface="Symbol"/>
                <a:cs typeface="Symbol"/>
              </a:rPr>
              <a:t></a:t>
            </a:r>
            <a:r>
              <a:rPr sz="4650" i="1" u="heavy" spc="155" dirty="0">
                <a:latin typeface="Times New Roman"/>
                <a:cs typeface="Times New Roman"/>
              </a:rPr>
              <a:t>L	</a:t>
            </a:r>
            <a:endParaRPr sz="4650">
              <a:latin typeface="Times New Roman"/>
              <a:cs typeface="Times New Roman"/>
            </a:endParaRPr>
          </a:p>
          <a:p>
            <a:pPr marL="78740">
              <a:lnSpc>
                <a:spcPts val="5015"/>
              </a:lnSpc>
            </a:pPr>
            <a:r>
              <a:rPr sz="6975" spc="172" baseline="-25089" dirty="0">
                <a:latin typeface="Symbol"/>
                <a:cs typeface="Symbol"/>
              </a:rPr>
              <a:t></a:t>
            </a:r>
            <a:r>
              <a:rPr sz="6975" i="1" spc="172" baseline="-25089" dirty="0">
                <a:latin typeface="Times New Roman"/>
                <a:cs typeface="Times New Roman"/>
              </a:rPr>
              <a:t>h</a:t>
            </a:r>
            <a:r>
              <a:rPr sz="2700" spc="114" dirty="0">
                <a:latin typeface="Times New Roman"/>
                <a:cs typeface="Times New Roman"/>
              </a:rPr>
              <a:t>(</a:t>
            </a:r>
            <a:r>
              <a:rPr sz="2700" i="1" spc="114" dirty="0">
                <a:latin typeface="Times New Roman"/>
                <a:cs typeface="Times New Roman"/>
              </a:rPr>
              <a:t>n</a:t>
            </a:r>
            <a:r>
              <a:rPr sz="2700" i="1" spc="-509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982094" y="2067079"/>
            <a:ext cx="387985" cy="894715"/>
          </a:xfrm>
          <a:custGeom>
            <a:avLst/>
            <a:gdLst/>
            <a:ahLst/>
            <a:cxnLst/>
            <a:rect l="l" t="t" r="r" b="b"/>
            <a:pathLst>
              <a:path w="387985" h="894714">
                <a:moveTo>
                  <a:pt x="0" y="0"/>
                </a:moveTo>
                <a:lnTo>
                  <a:pt x="52571" y="60977"/>
                </a:lnTo>
                <a:lnTo>
                  <a:pt x="93893" y="111778"/>
                </a:lnTo>
                <a:lnTo>
                  <a:pt x="132501" y="161809"/>
                </a:lnTo>
                <a:lnTo>
                  <a:pt x="168393" y="211070"/>
                </a:lnTo>
                <a:lnTo>
                  <a:pt x="201569" y="259562"/>
                </a:lnTo>
                <a:lnTo>
                  <a:pt x="232030" y="307283"/>
                </a:lnTo>
                <a:lnTo>
                  <a:pt x="259775" y="354236"/>
                </a:lnTo>
                <a:lnTo>
                  <a:pt x="284804" y="400418"/>
                </a:lnTo>
                <a:lnTo>
                  <a:pt x="307119" y="445831"/>
                </a:lnTo>
                <a:lnTo>
                  <a:pt x="326717" y="490473"/>
                </a:lnTo>
                <a:lnTo>
                  <a:pt x="343600" y="534346"/>
                </a:lnTo>
                <a:lnTo>
                  <a:pt x="357768" y="577450"/>
                </a:lnTo>
                <a:lnTo>
                  <a:pt x="369220" y="619783"/>
                </a:lnTo>
                <a:lnTo>
                  <a:pt x="377956" y="661347"/>
                </a:lnTo>
                <a:lnTo>
                  <a:pt x="383977" y="702141"/>
                </a:lnTo>
                <a:lnTo>
                  <a:pt x="387282" y="742166"/>
                </a:lnTo>
                <a:lnTo>
                  <a:pt x="387872" y="781421"/>
                </a:lnTo>
                <a:lnTo>
                  <a:pt x="385746" y="819905"/>
                </a:lnTo>
                <a:lnTo>
                  <a:pt x="380905" y="857621"/>
                </a:lnTo>
                <a:lnTo>
                  <a:pt x="373348" y="89456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08714" y="1986182"/>
            <a:ext cx="127635" cy="131445"/>
          </a:xfrm>
          <a:custGeom>
            <a:avLst/>
            <a:gdLst/>
            <a:ahLst/>
            <a:cxnLst/>
            <a:rect l="l" t="t" r="r" b="b"/>
            <a:pathLst>
              <a:path w="127635" h="131444">
                <a:moveTo>
                  <a:pt x="0" y="0"/>
                </a:moveTo>
                <a:lnTo>
                  <a:pt x="36760" y="131259"/>
                </a:lnTo>
                <a:lnTo>
                  <a:pt x="127064" y="4934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978296" y="2788072"/>
            <a:ext cx="1538605" cy="1609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015"/>
              </a:lnSpc>
              <a:tabLst>
                <a:tab pos="430530" algn="l"/>
                <a:tab pos="1525270" algn="l"/>
              </a:tabLst>
            </a:pPr>
            <a:r>
              <a:rPr sz="4650" u="heavy" dirty="0">
                <a:latin typeface="Times New Roman"/>
                <a:cs typeface="Times New Roman"/>
              </a:rPr>
              <a:t> 	</a:t>
            </a:r>
            <a:r>
              <a:rPr sz="4650" u="heavy" spc="150" dirty="0">
                <a:latin typeface="Symbol"/>
                <a:cs typeface="Symbol"/>
              </a:rPr>
              <a:t></a:t>
            </a:r>
            <a:r>
              <a:rPr sz="4650" i="1" u="heavy" spc="150" dirty="0">
                <a:latin typeface="Times New Roman"/>
                <a:cs typeface="Times New Roman"/>
              </a:rPr>
              <a:t>L	</a:t>
            </a:r>
            <a:endParaRPr sz="4650">
              <a:latin typeface="Times New Roman"/>
              <a:cs typeface="Times New Roman"/>
            </a:endParaRPr>
          </a:p>
          <a:p>
            <a:pPr marL="46355">
              <a:lnSpc>
                <a:spcPts val="5015"/>
              </a:lnSpc>
            </a:pPr>
            <a:r>
              <a:rPr sz="6975" spc="97" baseline="-25089" dirty="0">
                <a:latin typeface="Symbol"/>
                <a:cs typeface="Symbol"/>
              </a:rPr>
              <a:t></a:t>
            </a:r>
            <a:r>
              <a:rPr sz="6975" i="1" spc="97" baseline="-25089" dirty="0">
                <a:latin typeface="Times New Roman"/>
                <a:cs typeface="Times New Roman"/>
              </a:rPr>
              <a:t>h</a:t>
            </a:r>
            <a:r>
              <a:rPr sz="2700" spc="65" dirty="0">
                <a:latin typeface="Times New Roman"/>
                <a:cs typeface="Times New Roman"/>
              </a:rPr>
              <a:t>(</a:t>
            </a:r>
            <a:r>
              <a:rPr sz="2700" i="1" spc="65" dirty="0">
                <a:latin typeface="Times New Roman"/>
                <a:cs typeface="Times New Roman"/>
              </a:rPr>
              <a:t>n</a:t>
            </a:r>
            <a:r>
              <a:rPr sz="2700" spc="65" dirty="0">
                <a:latin typeface="Symbol"/>
                <a:cs typeface="Symbol"/>
              </a:rPr>
              <a:t></a:t>
            </a:r>
            <a:r>
              <a:rPr sz="2700" spc="65" dirty="0">
                <a:latin typeface="Times New Roman"/>
                <a:cs typeface="Times New Roman"/>
              </a:rPr>
              <a:t>1)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20521" y="981203"/>
            <a:ext cx="1286510" cy="1794510"/>
          </a:xfrm>
          <a:prstGeom prst="rect">
            <a:avLst/>
          </a:prstGeom>
          <a:ln w="50800">
            <a:solidFill>
              <a:srgbClr val="C82506"/>
            </a:solidFill>
          </a:ln>
        </p:spPr>
        <p:txBody>
          <a:bodyPr vert="horz" wrap="square" lIns="0" tIns="66675" rIns="0" bIns="0" rtlCol="0">
            <a:spAutoFit/>
          </a:bodyPr>
          <a:lstStyle/>
          <a:p>
            <a:pPr marL="10160">
              <a:lnSpc>
                <a:spcPts val="4940"/>
              </a:lnSpc>
              <a:spcBef>
                <a:spcPts val="525"/>
              </a:spcBef>
              <a:tabLst>
                <a:tab pos="1209040" algn="l"/>
              </a:tabLst>
            </a:pPr>
            <a:r>
              <a:rPr sz="4650" u="heavy" spc="5" dirty="0">
                <a:latin typeface="Times New Roman"/>
                <a:cs typeface="Times New Roman"/>
              </a:rPr>
              <a:t> </a:t>
            </a:r>
            <a:r>
              <a:rPr sz="4650" u="heavy" spc="-290" dirty="0">
                <a:latin typeface="Times New Roman"/>
                <a:cs typeface="Times New Roman"/>
              </a:rPr>
              <a:t> </a:t>
            </a:r>
            <a:r>
              <a:rPr sz="4650" u="heavy" spc="160" dirty="0">
                <a:latin typeface="Symbol"/>
                <a:cs typeface="Symbol"/>
              </a:rPr>
              <a:t></a:t>
            </a:r>
            <a:r>
              <a:rPr sz="4650" i="1" u="heavy" spc="160" dirty="0">
                <a:latin typeface="Times New Roman"/>
                <a:cs typeface="Times New Roman"/>
              </a:rPr>
              <a:t>L	</a:t>
            </a:r>
            <a:endParaRPr sz="4650">
              <a:latin typeface="Times New Roman"/>
              <a:cs typeface="Times New Roman"/>
            </a:endParaRPr>
          </a:p>
          <a:p>
            <a:pPr marL="44450">
              <a:lnSpc>
                <a:spcPts val="5120"/>
              </a:lnSpc>
            </a:pPr>
            <a:r>
              <a:rPr sz="6975" spc="-262" baseline="-25089" dirty="0">
                <a:latin typeface="Symbol"/>
                <a:cs typeface="Symbol"/>
              </a:rPr>
              <a:t></a:t>
            </a:r>
            <a:r>
              <a:rPr sz="7200" i="1" spc="-262" baseline="-24305" dirty="0">
                <a:latin typeface="Symbol"/>
                <a:cs typeface="Symbol"/>
              </a:rPr>
              <a:t></a:t>
            </a:r>
            <a:r>
              <a:rPr sz="7200" i="1" spc="-1072" baseline="-24305" dirty="0">
                <a:latin typeface="Times New Roman"/>
                <a:cs typeface="Times New Roman"/>
              </a:rPr>
              <a:t> </a:t>
            </a:r>
            <a:r>
              <a:rPr sz="2700" spc="95" dirty="0">
                <a:latin typeface="Times New Roman"/>
                <a:cs typeface="Times New Roman"/>
              </a:rPr>
              <a:t>(</a:t>
            </a:r>
            <a:r>
              <a:rPr sz="2700" i="1" spc="95" dirty="0">
                <a:latin typeface="Times New Roman"/>
                <a:cs typeface="Times New Roman"/>
              </a:rPr>
              <a:t>n</a:t>
            </a:r>
            <a:r>
              <a:rPr sz="2700" i="1" spc="-4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748443" y="3588260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12699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39223" y="35273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60960"/>
                </a:lnTo>
                <a:lnTo>
                  <a:pt x="121920" y="121919"/>
                </a:lnTo>
                <a:lnTo>
                  <a:pt x="121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51034" y="3592731"/>
            <a:ext cx="267970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0" y="0"/>
                </a:moveTo>
                <a:lnTo>
                  <a:pt x="12700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41814" y="353177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121919" y="0"/>
                </a:moveTo>
                <a:lnTo>
                  <a:pt x="0" y="60960"/>
                </a:lnTo>
                <a:lnTo>
                  <a:pt x="121919" y="121920"/>
                </a:lnTo>
                <a:lnTo>
                  <a:pt x="1219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71525" y="5894387"/>
            <a:ext cx="1148080" cy="1659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" algn="ctr">
              <a:lnSpc>
                <a:spcPts val="5085"/>
              </a:lnSpc>
            </a:pPr>
            <a:r>
              <a:rPr sz="4800" spc="150" dirty="0">
                <a:latin typeface="Symbol"/>
                <a:cs typeface="Symbol"/>
              </a:rPr>
              <a:t></a:t>
            </a:r>
            <a:r>
              <a:rPr sz="4800" i="1" spc="150" dirty="0">
                <a:latin typeface="Times New Roman"/>
                <a:cs typeface="Times New Roman"/>
              </a:rPr>
              <a:t>L</a:t>
            </a:r>
            <a:endParaRPr sz="4800">
              <a:latin typeface="Times New Roman"/>
              <a:cs typeface="Times New Roman"/>
            </a:endParaRPr>
          </a:p>
          <a:p>
            <a:pPr algn="ctr">
              <a:lnSpc>
                <a:spcPts val="5265"/>
              </a:lnSpc>
            </a:pPr>
            <a:r>
              <a:rPr sz="7200" spc="-284" baseline="-24884" dirty="0">
                <a:latin typeface="Symbol"/>
                <a:cs typeface="Symbol"/>
              </a:rPr>
              <a:t></a:t>
            </a:r>
            <a:r>
              <a:rPr sz="7425" i="1" spc="-284" baseline="-24130" dirty="0">
                <a:latin typeface="Symbol"/>
                <a:cs typeface="Symbol"/>
              </a:rPr>
              <a:t></a:t>
            </a:r>
            <a:r>
              <a:rPr sz="7425" i="1" spc="-1117" baseline="-24130" dirty="0">
                <a:latin typeface="Times New Roman"/>
                <a:cs typeface="Times New Roman"/>
              </a:rPr>
              <a:t> </a:t>
            </a:r>
            <a:r>
              <a:rPr sz="2750" spc="110" dirty="0">
                <a:latin typeface="Times New Roman"/>
                <a:cs typeface="Times New Roman"/>
              </a:rPr>
              <a:t>(</a:t>
            </a:r>
            <a:r>
              <a:rPr sz="2750" i="1" spc="110" dirty="0">
                <a:latin typeface="Times New Roman"/>
                <a:cs typeface="Times New Roman"/>
              </a:rPr>
              <a:t>n</a:t>
            </a:r>
            <a:r>
              <a:rPr sz="2750" i="1" spc="-459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)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49300" y="6731793"/>
            <a:ext cx="1230630" cy="0"/>
          </a:xfrm>
          <a:custGeom>
            <a:avLst/>
            <a:gdLst/>
            <a:ahLst/>
            <a:cxnLst/>
            <a:rect l="l" t="t" r="r" b="b"/>
            <a:pathLst>
              <a:path w="1230630">
                <a:moveTo>
                  <a:pt x="0" y="0"/>
                </a:moveTo>
                <a:lnTo>
                  <a:pt x="1230312" y="0"/>
                </a:lnTo>
              </a:path>
            </a:pathLst>
          </a:custGeom>
          <a:ln w="301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117725" y="6286500"/>
            <a:ext cx="360045" cy="801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dirty="0">
                <a:latin typeface="Symbol"/>
                <a:cs typeface="Symbol"/>
              </a:rPr>
              <a:t></a:t>
            </a:r>
            <a:endParaRPr sz="4800">
              <a:latin typeface="Symbol"/>
              <a:cs typeface="Symbo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528656" y="5824193"/>
            <a:ext cx="1378585" cy="1794510"/>
          </a:xfrm>
          <a:prstGeom prst="rect">
            <a:avLst/>
          </a:prstGeom>
          <a:ln w="50800">
            <a:solidFill>
              <a:srgbClr val="0365C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69850">
              <a:lnSpc>
                <a:spcPts val="5160"/>
              </a:lnSpc>
              <a:spcBef>
                <a:spcPts val="350"/>
              </a:spcBef>
              <a:tabLst>
                <a:tab pos="1287145" algn="l"/>
              </a:tabLst>
            </a:pPr>
            <a:r>
              <a:rPr sz="4800" u="heavy" dirty="0">
                <a:latin typeface="Times New Roman"/>
                <a:cs typeface="Times New Roman"/>
              </a:rPr>
              <a:t> </a:t>
            </a:r>
            <a:r>
              <a:rPr sz="4800" u="heavy" spc="-350" dirty="0">
                <a:latin typeface="Times New Roman"/>
                <a:cs typeface="Times New Roman"/>
              </a:rPr>
              <a:t> </a:t>
            </a:r>
            <a:r>
              <a:rPr sz="4800" u="heavy" spc="150" dirty="0">
                <a:latin typeface="Symbol"/>
                <a:cs typeface="Symbol"/>
              </a:rPr>
              <a:t></a:t>
            </a:r>
            <a:r>
              <a:rPr sz="4800" i="1" u="heavy" spc="150" dirty="0">
                <a:latin typeface="Times New Roman"/>
                <a:cs typeface="Times New Roman"/>
              </a:rPr>
              <a:t>L	</a:t>
            </a:r>
            <a:endParaRPr sz="4800">
              <a:latin typeface="Times New Roman"/>
              <a:cs typeface="Times New Roman"/>
            </a:endParaRPr>
          </a:p>
          <a:p>
            <a:pPr marL="104775">
              <a:lnSpc>
                <a:spcPts val="5160"/>
              </a:lnSpc>
            </a:pPr>
            <a:r>
              <a:rPr sz="7200" spc="179" baseline="-24884" dirty="0">
                <a:latin typeface="Symbol"/>
                <a:cs typeface="Symbol"/>
              </a:rPr>
              <a:t></a:t>
            </a:r>
            <a:r>
              <a:rPr sz="7200" i="1" spc="179" baseline="-24884" dirty="0">
                <a:latin typeface="Times New Roman"/>
                <a:cs typeface="Times New Roman"/>
              </a:rPr>
              <a:t>h</a:t>
            </a:r>
            <a:r>
              <a:rPr sz="2750" spc="120" dirty="0">
                <a:latin typeface="Times New Roman"/>
                <a:cs typeface="Times New Roman"/>
              </a:rPr>
              <a:t>(</a:t>
            </a:r>
            <a:r>
              <a:rPr sz="2750" i="1" spc="120" dirty="0">
                <a:latin typeface="Times New Roman"/>
                <a:cs typeface="Times New Roman"/>
              </a:rPr>
              <a:t>n</a:t>
            </a:r>
            <a:r>
              <a:rPr sz="2750" i="1" spc="-525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)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924300" y="6286500"/>
            <a:ext cx="177800" cy="801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dirty="0">
                <a:latin typeface="Symbol"/>
                <a:cs typeface="Symbol"/>
              </a:rPr>
              <a:t></a:t>
            </a:r>
            <a:endParaRPr sz="4800">
              <a:latin typeface="Symbol"/>
              <a:cs typeface="Symbo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100631" y="5824193"/>
            <a:ext cx="1323340" cy="1794510"/>
          </a:xfrm>
          <a:prstGeom prst="rect">
            <a:avLst/>
          </a:prstGeom>
          <a:ln w="50800">
            <a:solidFill>
              <a:srgbClr val="00882B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995">
              <a:lnSpc>
                <a:spcPts val="3965"/>
              </a:lnSpc>
            </a:pPr>
            <a:r>
              <a:rPr sz="7200" spc="179" baseline="-24884" dirty="0">
                <a:latin typeface="Symbol"/>
                <a:cs typeface="Symbol"/>
              </a:rPr>
              <a:t></a:t>
            </a:r>
            <a:r>
              <a:rPr sz="7200" i="1" spc="179" baseline="-24884" dirty="0">
                <a:latin typeface="Times New Roman"/>
                <a:cs typeface="Times New Roman"/>
              </a:rPr>
              <a:t>h</a:t>
            </a:r>
            <a:r>
              <a:rPr sz="2750" spc="120" dirty="0">
                <a:latin typeface="Times New Roman"/>
                <a:cs typeface="Times New Roman"/>
              </a:rPr>
              <a:t>(</a:t>
            </a:r>
            <a:r>
              <a:rPr sz="2750" i="1" spc="120" dirty="0">
                <a:latin typeface="Times New Roman"/>
                <a:cs typeface="Times New Roman"/>
              </a:rPr>
              <a:t>n</a:t>
            </a:r>
            <a:r>
              <a:rPr sz="2750" i="1" spc="-525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)</a:t>
            </a:r>
            <a:endParaRPr sz="2750">
              <a:latin typeface="Times New Roman"/>
              <a:cs typeface="Times New Roman"/>
            </a:endParaRPr>
          </a:p>
          <a:p>
            <a:pPr marL="80645">
              <a:lnSpc>
                <a:spcPct val="100000"/>
              </a:lnSpc>
              <a:spcBef>
                <a:spcPts val="800"/>
              </a:spcBef>
            </a:pPr>
            <a:r>
              <a:rPr sz="7200" spc="-284" baseline="-24884" dirty="0">
                <a:latin typeface="Symbol"/>
                <a:cs typeface="Symbol"/>
              </a:rPr>
              <a:t></a:t>
            </a:r>
            <a:r>
              <a:rPr sz="7425" i="1" spc="-284" baseline="-24130" dirty="0">
                <a:latin typeface="Symbol"/>
                <a:cs typeface="Symbol"/>
              </a:rPr>
              <a:t></a:t>
            </a:r>
            <a:r>
              <a:rPr sz="7425" i="1" spc="-1117" baseline="-24130" dirty="0">
                <a:latin typeface="Times New Roman"/>
                <a:cs typeface="Times New Roman"/>
              </a:rPr>
              <a:t> </a:t>
            </a:r>
            <a:r>
              <a:rPr sz="2750" spc="110" dirty="0">
                <a:latin typeface="Times New Roman"/>
                <a:cs typeface="Times New Roman"/>
              </a:rPr>
              <a:t>(</a:t>
            </a:r>
            <a:r>
              <a:rPr sz="2750" i="1" spc="110" dirty="0">
                <a:latin typeface="Times New Roman"/>
                <a:cs typeface="Times New Roman"/>
              </a:rPr>
              <a:t>n</a:t>
            </a:r>
            <a:r>
              <a:rPr sz="2750" i="1" spc="-459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)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171950" y="6731793"/>
            <a:ext cx="1230630" cy="0"/>
          </a:xfrm>
          <a:custGeom>
            <a:avLst/>
            <a:gdLst/>
            <a:ahLst/>
            <a:cxnLst/>
            <a:rect l="l" t="t" r="r" b="b"/>
            <a:pathLst>
              <a:path w="1230629">
                <a:moveTo>
                  <a:pt x="0" y="0"/>
                </a:moveTo>
                <a:lnTo>
                  <a:pt x="1230312" y="0"/>
                </a:lnTo>
              </a:path>
            </a:pathLst>
          </a:custGeom>
          <a:ln w="301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266015" y="2974344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365760" rIns="0" bIns="0" rtlCol="0">
            <a:spAutoFit/>
          </a:bodyPr>
          <a:lstStyle/>
          <a:p>
            <a:pPr marL="432434">
              <a:lnSpc>
                <a:spcPct val="100000"/>
              </a:lnSpc>
              <a:spcBef>
                <a:spcPts val="2880"/>
              </a:spcBef>
            </a:pPr>
            <a:r>
              <a:rPr sz="3200" spc="-5" dirty="0">
                <a:latin typeface="Arial"/>
                <a:cs typeface="Arial"/>
              </a:rPr>
              <a:t>Layer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i="1" spc="-5" dirty="0">
                <a:latin typeface="Arial"/>
                <a:cs typeface="Arial"/>
              </a:rPr>
              <a:t>n</a:t>
            </a:r>
            <a:endParaRPr sz="3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52400" y="1061719"/>
            <a:ext cx="4167504" cy="1101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300"/>
              </a:lnSpc>
            </a:pPr>
            <a:r>
              <a:rPr sz="3600" b="1" spc="-5" dirty="0">
                <a:solidFill>
                  <a:srgbClr val="C82506"/>
                </a:solidFill>
                <a:latin typeface="Arial"/>
                <a:cs typeface="Arial"/>
              </a:rPr>
              <a:t>This is what we  want for </a:t>
            </a:r>
            <a:r>
              <a:rPr sz="3600" b="1" dirty="0">
                <a:solidFill>
                  <a:srgbClr val="C82506"/>
                </a:solidFill>
                <a:latin typeface="Arial"/>
                <a:cs typeface="Arial"/>
              </a:rPr>
              <a:t>each</a:t>
            </a:r>
            <a:r>
              <a:rPr sz="3600" b="1" spc="-60" dirty="0">
                <a:solidFill>
                  <a:srgbClr val="C82506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C82506"/>
                </a:solidFill>
                <a:latin typeface="Arial"/>
                <a:cs typeface="Arial"/>
              </a:rPr>
              <a:t>layer</a:t>
            </a:r>
            <a:endParaRPr sz="36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086600" y="1353819"/>
            <a:ext cx="5605780" cy="1101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300"/>
              </a:lnSpc>
            </a:pPr>
            <a:r>
              <a:rPr sz="3600" b="1" spc="-135" dirty="0">
                <a:solidFill>
                  <a:srgbClr val="0365C0"/>
                </a:solidFill>
                <a:latin typeface="Arial"/>
                <a:cs typeface="Arial"/>
              </a:rPr>
              <a:t>To </a:t>
            </a:r>
            <a:r>
              <a:rPr sz="3600" b="1" spc="-5" dirty="0">
                <a:solidFill>
                  <a:srgbClr val="0365C0"/>
                </a:solidFill>
                <a:latin typeface="Arial"/>
                <a:cs typeface="Arial"/>
              </a:rPr>
              <a:t>compute it, we need </a:t>
            </a:r>
            <a:r>
              <a:rPr sz="3600" b="1" dirty="0">
                <a:solidFill>
                  <a:srgbClr val="0365C0"/>
                </a:solidFill>
                <a:latin typeface="Arial"/>
                <a:cs typeface="Arial"/>
              </a:rPr>
              <a:t>to  </a:t>
            </a:r>
            <a:r>
              <a:rPr sz="3600" b="1" spc="-5" dirty="0">
                <a:solidFill>
                  <a:srgbClr val="0365C0"/>
                </a:solidFill>
                <a:latin typeface="Arial"/>
                <a:cs typeface="Arial"/>
              </a:rPr>
              <a:t>propagate this</a:t>
            </a:r>
            <a:r>
              <a:rPr sz="3600" b="1" spc="-40" dirty="0">
                <a:solidFill>
                  <a:srgbClr val="0365C0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365C0"/>
                </a:solidFill>
                <a:latin typeface="Arial"/>
                <a:cs typeface="Arial"/>
              </a:rPr>
              <a:t>gradient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04800" y="4876800"/>
            <a:ext cx="327723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latin typeface="Arial"/>
                <a:cs typeface="Arial"/>
              </a:rPr>
              <a:t>For </a:t>
            </a:r>
            <a:r>
              <a:rPr sz="3600" b="1" spc="-5" dirty="0">
                <a:latin typeface="Arial"/>
                <a:cs typeface="Arial"/>
              </a:rPr>
              <a:t>each</a:t>
            </a:r>
            <a:r>
              <a:rPr sz="3600" b="1" spc="-10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layer:</a:t>
            </a:r>
            <a:endParaRPr sz="3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243513" y="2959506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500">
              <a:latin typeface="Times New Roman"/>
              <a:cs typeface="Times New Roman"/>
            </a:endParaRPr>
          </a:p>
          <a:p>
            <a:pPr marL="128905">
              <a:lnSpc>
                <a:spcPct val="100000"/>
              </a:lnSpc>
            </a:pPr>
            <a:r>
              <a:rPr sz="3200" spc="-5" dirty="0">
                <a:latin typeface="Arial"/>
                <a:cs typeface="Arial"/>
              </a:rPr>
              <a:t>Layer </a:t>
            </a:r>
            <a:r>
              <a:rPr sz="3200" i="1" spc="-5" dirty="0">
                <a:latin typeface="Arial"/>
                <a:cs typeface="Arial"/>
              </a:rPr>
              <a:t>n</a:t>
            </a:r>
            <a:r>
              <a:rPr sz="3200" i="1" spc="-65" dirty="0">
                <a:latin typeface="Arial"/>
                <a:cs typeface="Arial"/>
              </a:rPr>
              <a:t> </a:t>
            </a:r>
            <a:r>
              <a:rPr sz="3200" i="1" spc="120" dirty="0">
                <a:latin typeface="Arial"/>
                <a:cs typeface="Arial"/>
              </a:rPr>
              <a:t>+1</a:t>
            </a:r>
            <a:endParaRPr sz="32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1799836" y="3639060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12699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690616" y="35781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60960"/>
                </a:lnTo>
                <a:lnTo>
                  <a:pt x="121920" y="121919"/>
                </a:lnTo>
                <a:lnTo>
                  <a:pt x="121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847935" y="7806540"/>
            <a:ext cx="2221230" cy="533400"/>
          </a:xfrm>
          <a:custGeom>
            <a:avLst/>
            <a:gdLst/>
            <a:ahLst/>
            <a:cxnLst/>
            <a:rect l="l" t="t" r="r" b="b"/>
            <a:pathLst>
              <a:path w="2221229" h="533400">
                <a:moveTo>
                  <a:pt x="0" y="266610"/>
                </a:moveTo>
                <a:lnTo>
                  <a:pt x="2221138" y="266610"/>
                </a:lnTo>
              </a:path>
            </a:pathLst>
          </a:custGeom>
          <a:ln w="533220">
            <a:solidFill>
              <a:srgbClr val="008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65168" y="7708736"/>
            <a:ext cx="232410" cy="207645"/>
          </a:xfrm>
          <a:custGeom>
            <a:avLst/>
            <a:gdLst/>
            <a:ahLst/>
            <a:cxnLst/>
            <a:rect l="l" t="t" r="r" b="b"/>
            <a:pathLst>
              <a:path w="232410" h="207645">
                <a:moveTo>
                  <a:pt x="232368" y="0"/>
                </a:moveTo>
                <a:lnTo>
                  <a:pt x="0" y="53928"/>
                </a:lnTo>
                <a:lnTo>
                  <a:pt x="182562" y="207465"/>
                </a:lnTo>
                <a:lnTo>
                  <a:pt x="232368" y="0"/>
                </a:lnTo>
                <a:close/>
              </a:path>
            </a:pathLst>
          </a:custGeom>
          <a:solidFill>
            <a:srgbClr val="008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888511" y="4678646"/>
            <a:ext cx="1303020" cy="937260"/>
          </a:xfrm>
          <a:custGeom>
            <a:avLst/>
            <a:gdLst/>
            <a:ahLst/>
            <a:cxnLst/>
            <a:rect l="l" t="t" r="r" b="b"/>
            <a:pathLst>
              <a:path w="1303020" h="937260">
                <a:moveTo>
                  <a:pt x="0" y="468551"/>
                </a:moveTo>
                <a:lnTo>
                  <a:pt x="1302955" y="468551"/>
                </a:lnTo>
              </a:path>
            </a:pathLst>
          </a:custGeom>
          <a:ln w="937103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108557" y="5514313"/>
            <a:ext cx="235585" cy="211454"/>
          </a:xfrm>
          <a:custGeom>
            <a:avLst/>
            <a:gdLst/>
            <a:ahLst/>
            <a:cxnLst/>
            <a:rect l="l" t="t" r="r" b="b"/>
            <a:pathLst>
              <a:path w="235584" h="211454">
                <a:moveTo>
                  <a:pt x="124578" y="0"/>
                </a:moveTo>
                <a:lnTo>
                  <a:pt x="0" y="173212"/>
                </a:lnTo>
                <a:lnTo>
                  <a:pt x="235502" y="211184"/>
                </a:lnTo>
                <a:lnTo>
                  <a:pt x="124578" y="0"/>
                </a:lnTo>
                <a:close/>
              </a:path>
            </a:pathLst>
          </a:custGeom>
          <a:solidFill>
            <a:srgbClr val="0365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97822" y="5798793"/>
            <a:ext cx="1286510" cy="1794510"/>
          </a:xfrm>
          <a:custGeom>
            <a:avLst/>
            <a:gdLst/>
            <a:ahLst/>
            <a:cxnLst/>
            <a:rect l="l" t="t" r="r" b="b"/>
            <a:pathLst>
              <a:path w="1286510" h="1794509">
                <a:moveTo>
                  <a:pt x="0" y="0"/>
                </a:moveTo>
                <a:lnTo>
                  <a:pt x="1286404" y="0"/>
                </a:lnTo>
                <a:lnTo>
                  <a:pt x="1286404" y="1794088"/>
                </a:lnTo>
                <a:lnTo>
                  <a:pt x="0" y="1794088"/>
                </a:lnTo>
                <a:lnTo>
                  <a:pt x="0" y="0"/>
                </a:lnTo>
                <a:close/>
              </a:path>
            </a:pathLst>
          </a:custGeom>
          <a:ln w="508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53463" y="4644513"/>
            <a:ext cx="3897629" cy="997585"/>
          </a:xfrm>
          <a:custGeom>
            <a:avLst/>
            <a:gdLst/>
            <a:ahLst/>
            <a:cxnLst/>
            <a:rect l="l" t="t" r="r" b="b"/>
            <a:pathLst>
              <a:path w="3897629" h="997585">
                <a:moveTo>
                  <a:pt x="0" y="498613"/>
                </a:moveTo>
                <a:lnTo>
                  <a:pt x="3897640" y="498613"/>
                </a:lnTo>
              </a:path>
            </a:pathLst>
          </a:custGeom>
          <a:ln w="997226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471368" y="5532094"/>
            <a:ext cx="233679" cy="207010"/>
          </a:xfrm>
          <a:custGeom>
            <a:avLst/>
            <a:gdLst/>
            <a:ahLst/>
            <a:cxnLst/>
            <a:rect l="l" t="t" r="r" b="b"/>
            <a:pathLst>
              <a:path w="233679" h="207010">
                <a:moveTo>
                  <a:pt x="180258" y="0"/>
                </a:moveTo>
                <a:lnTo>
                  <a:pt x="0" y="156235"/>
                </a:lnTo>
                <a:lnTo>
                  <a:pt x="233144" y="206701"/>
                </a:lnTo>
                <a:lnTo>
                  <a:pt x="180258" y="0"/>
                </a:lnTo>
                <a:close/>
              </a:path>
            </a:pathLst>
          </a:custGeom>
          <a:solidFill>
            <a:srgbClr val="0365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 rot="20760000">
            <a:off x="4299435" y="4636949"/>
            <a:ext cx="2458427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40"/>
              </a:lnSpc>
            </a:pPr>
            <a:r>
              <a:rPr sz="3600" b="1" spc="-20" dirty="0">
                <a:solidFill>
                  <a:srgbClr val="0365C0"/>
                </a:solidFill>
                <a:latin typeface="Arial"/>
                <a:cs typeface="Arial"/>
              </a:rPr>
              <a:t>given </a:t>
            </a:r>
            <a:r>
              <a:rPr sz="3600" b="1" dirty="0">
                <a:solidFill>
                  <a:srgbClr val="0365C0"/>
                </a:solidFill>
                <a:latin typeface="Arial"/>
                <a:cs typeface="Arial"/>
              </a:rPr>
              <a:t>to</a:t>
            </a:r>
            <a:r>
              <a:rPr sz="3600" b="1" spc="-100" dirty="0">
                <a:solidFill>
                  <a:srgbClr val="0365C0"/>
                </a:solidFill>
                <a:latin typeface="Arial"/>
                <a:cs typeface="Arial"/>
              </a:rPr>
              <a:t> </a:t>
            </a:r>
            <a:r>
              <a:rPr sz="3600" b="1" spc="-10" dirty="0">
                <a:solidFill>
                  <a:srgbClr val="0365C0"/>
                </a:solidFill>
                <a:latin typeface="Arial"/>
                <a:cs typeface="Arial"/>
              </a:rPr>
              <a:t>u</a:t>
            </a:r>
            <a:r>
              <a:rPr sz="5400" b="1" spc="-15" baseline="1543" dirty="0">
                <a:solidFill>
                  <a:srgbClr val="0365C0"/>
                </a:solidFill>
                <a:latin typeface="Arial"/>
                <a:cs typeface="Arial"/>
              </a:rPr>
              <a:t>s</a:t>
            </a:r>
            <a:endParaRPr sz="5400" baseline="1543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77800" y="7775947"/>
            <a:ext cx="10606405" cy="1168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590"/>
              </a:lnSpc>
            </a:pPr>
            <a:r>
              <a:rPr sz="3600" b="1" spc="-5" dirty="0">
                <a:solidFill>
                  <a:srgbClr val="C82506"/>
                </a:solidFill>
                <a:latin typeface="Arial"/>
                <a:cs typeface="Arial"/>
              </a:rPr>
              <a:t>What we</a:t>
            </a:r>
            <a:r>
              <a:rPr sz="3600" b="1" spc="-75" dirty="0">
                <a:solidFill>
                  <a:srgbClr val="C82506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C82506"/>
                </a:solidFill>
                <a:latin typeface="Arial"/>
                <a:cs typeface="Arial"/>
              </a:rPr>
              <a:t>want</a:t>
            </a:r>
            <a:endParaRPr sz="3600">
              <a:latin typeface="Arial"/>
              <a:cs typeface="Arial"/>
            </a:endParaRPr>
          </a:p>
          <a:p>
            <a:pPr marL="2133600">
              <a:lnSpc>
                <a:spcPct val="100000"/>
              </a:lnSpc>
              <a:spcBef>
                <a:spcPts val="1080"/>
              </a:spcBef>
            </a:pPr>
            <a:r>
              <a:rPr sz="3600" b="1" spc="-5" dirty="0">
                <a:solidFill>
                  <a:srgbClr val="00882B"/>
                </a:solidFill>
                <a:latin typeface="Arial"/>
                <a:cs typeface="Arial"/>
              </a:rPr>
              <a:t>This is just the local gradient of layer</a:t>
            </a:r>
            <a:r>
              <a:rPr sz="3600" b="1" spc="5" dirty="0">
                <a:solidFill>
                  <a:srgbClr val="00882B"/>
                </a:solidFill>
                <a:latin typeface="Arial"/>
                <a:cs typeface="Arial"/>
              </a:rPr>
              <a:t> </a:t>
            </a:r>
            <a:r>
              <a:rPr sz="3600" b="1" i="1" dirty="0">
                <a:solidFill>
                  <a:srgbClr val="00882B"/>
                </a:solidFill>
                <a:latin typeface="Arial"/>
                <a:cs typeface="Arial"/>
              </a:rPr>
              <a:t>n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0725" y="6499225"/>
            <a:ext cx="1475105" cy="1074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spc="150" baseline="-24884" dirty="0">
                <a:latin typeface="Symbol"/>
                <a:cs typeface="Symbol"/>
              </a:rPr>
              <a:t></a:t>
            </a:r>
            <a:r>
              <a:rPr sz="7200" i="1" spc="240" baseline="-24884" dirty="0">
                <a:latin typeface="Times New Roman"/>
                <a:cs typeface="Times New Roman"/>
              </a:rPr>
              <a:t>h</a:t>
            </a:r>
            <a:r>
              <a:rPr sz="2750" spc="204" dirty="0">
                <a:latin typeface="Times New Roman"/>
                <a:cs typeface="Times New Roman"/>
              </a:rPr>
              <a:t>(</a:t>
            </a:r>
            <a:r>
              <a:rPr sz="2750" i="1" spc="110" dirty="0">
                <a:latin typeface="Times New Roman"/>
                <a:cs typeface="Times New Roman"/>
              </a:rPr>
              <a:t>n</a:t>
            </a:r>
            <a:r>
              <a:rPr sz="2750" spc="-90" dirty="0">
                <a:latin typeface="Symbol"/>
                <a:cs typeface="Symbol"/>
              </a:rPr>
              <a:t></a:t>
            </a:r>
            <a:r>
              <a:rPr sz="2750" spc="35" dirty="0">
                <a:latin typeface="Times New Roman"/>
                <a:cs typeface="Times New Roman"/>
              </a:rPr>
              <a:t>1</a:t>
            </a:r>
            <a:r>
              <a:rPr sz="2750" spc="5" dirty="0">
                <a:latin typeface="Times New Roman"/>
                <a:cs typeface="Times New Roman"/>
              </a:rPr>
              <a:t>)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35800" y="5919787"/>
            <a:ext cx="2068195" cy="119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42595" algn="l"/>
                <a:tab pos="1569720" algn="l"/>
              </a:tabLst>
            </a:pPr>
            <a:r>
              <a:rPr sz="4800" u="heavy" dirty="0">
                <a:latin typeface="Times New Roman"/>
                <a:cs typeface="Times New Roman"/>
              </a:rPr>
              <a:t> 	</a:t>
            </a:r>
            <a:r>
              <a:rPr sz="4800" u="heavy" spc="150" dirty="0">
                <a:latin typeface="Symbol"/>
                <a:cs typeface="Symbol"/>
              </a:rPr>
              <a:t></a:t>
            </a:r>
            <a:r>
              <a:rPr sz="4800" i="1" u="heavy" spc="150" dirty="0">
                <a:latin typeface="Times New Roman"/>
                <a:cs typeface="Times New Roman"/>
              </a:rPr>
              <a:t>L	</a:t>
            </a:r>
            <a:r>
              <a:rPr sz="7200" baseline="-35879" dirty="0">
                <a:latin typeface="Symbol"/>
                <a:cs typeface="Symbol"/>
              </a:rPr>
              <a:t></a:t>
            </a:r>
            <a:endParaRPr sz="7200" baseline="-35879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05598" y="5824193"/>
            <a:ext cx="1319530" cy="1794510"/>
          </a:xfrm>
          <a:prstGeom prst="rect">
            <a:avLst/>
          </a:prstGeom>
          <a:ln w="50800">
            <a:solidFill>
              <a:srgbClr val="0365C0"/>
            </a:solidFill>
          </a:ln>
        </p:spPr>
        <p:txBody>
          <a:bodyPr vert="horz" wrap="square" lIns="0" tIns="69850" rIns="0" bIns="0" rtlCol="0">
            <a:spAutoFit/>
          </a:bodyPr>
          <a:lstStyle/>
          <a:p>
            <a:pPr marL="19050">
              <a:lnSpc>
                <a:spcPts val="5160"/>
              </a:lnSpc>
              <a:spcBef>
                <a:spcPts val="550"/>
              </a:spcBef>
              <a:tabLst>
                <a:tab pos="1236345" algn="l"/>
              </a:tabLst>
            </a:pPr>
            <a:r>
              <a:rPr sz="4800" u="heavy" dirty="0">
                <a:latin typeface="Times New Roman"/>
                <a:cs typeface="Times New Roman"/>
              </a:rPr>
              <a:t> </a:t>
            </a:r>
            <a:r>
              <a:rPr sz="4800" u="heavy" spc="-350" dirty="0">
                <a:latin typeface="Times New Roman"/>
                <a:cs typeface="Times New Roman"/>
              </a:rPr>
              <a:t> </a:t>
            </a:r>
            <a:r>
              <a:rPr sz="4800" u="heavy" spc="150" dirty="0">
                <a:latin typeface="Symbol"/>
                <a:cs typeface="Symbol"/>
              </a:rPr>
              <a:t></a:t>
            </a:r>
            <a:r>
              <a:rPr sz="4800" i="1" u="heavy" spc="150" dirty="0">
                <a:latin typeface="Times New Roman"/>
                <a:cs typeface="Times New Roman"/>
              </a:rPr>
              <a:t>L	</a:t>
            </a:r>
            <a:endParaRPr sz="4800">
              <a:latin typeface="Times New Roman"/>
              <a:cs typeface="Times New Roman"/>
            </a:endParaRPr>
          </a:p>
          <a:p>
            <a:pPr marL="53975">
              <a:lnSpc>
                <a:spcPts val="5160"/>
              </a:lnSpc>
            </a:pPr>
            <a:r>
              <a:rPr sz="7200" spc="179" baseline="-24884" dirty="0">
                <a:latin typeface="Symbol"/>
                <a:cs typeface="Symbol"/>
              </a:rPr>
              <a:t></a:t>
            </a:r>
            <a:r>
              <a:rPr sz="7200" i="1" spc="179" baseline="-24884" dirty="0">
                <a:latin typeface="Times New Roman"/>
                <a:cs typeface="Times New Roman"/>
              </a:rPr>
              <a:t>h</a:t>
            </a:r>
            <a:r>
              <a:rPr sz="2750" spc="120" dirty="0">
                <a:latin typeface="Times New Roman"/>
                <a:cs typeface="Times New Roman"/>
              </a:rPr>
              <a:t>(</a:t>
            </a:r>
            <a:r>
              <a:rPr sz="2750" i="1" spc="120" dirty="0">
                <a:latin typeface="Times New Roman"/>
                <a:cs typeface="Times New Roman"/>
              </a:rPr>
              <a:t>n</a:t>
            </a:r>
            <a:r>
              <a:rPr sz="2750" i="1" spc="-525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)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50525" y="6311900"/>
            <a:ext cx="177800" cy="801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dirty="0">
                <a:latin typeface="Symbol"/>
                <a:cs typeface="Symbol"/>
              </a:rPr>
              <a:t></a:t>
            </a:r>
            <a:endParaRPr sz="48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734264" y="5824193"/>
            <a:ext cx="1673860" cy="1794510"/>
          </a:xfrm>
          <a:prstGeom prst="rect">
            <a:avLst/>
          </a:prstGeom>
          <a:ln w="50800">
            <a:solidFill>
              <a:srgbClr val="00882B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18415" algn="ctr">
              <a:lnSpc>
                <a:spcPts val="4165"/>
              </a:lnSpc>
            </a:pPr>
            <a:r>
              <a:rPr sz="7200" spc="179" baseline="-24884" dirty="0">
                <a:latin typeface="Symbol"/>
                <a:cs typeface="Symbol"/>
              </a:rPr>
              <a:t></a:t>
            </a:r>
            <a:r>
              <a:rPr sz="7200" i="1" spc="179" baseline="-24884" dirty="0">
                <a:latin typeface="Times New Roman"/>
                <a:cs typeface="Times New Roman"/>
              </a:rPr>
              <a:t>h</a:t>
            </a:r>
            <a:r>
              <a:rPr sz="2750" spc="120" dirty="0">
                <a:latin typeface="Times New Roman"/>
                <a:cs typeface="Times New Roman"/>
              </a:rPr>
              <a:t>(</a:t>
            </a:r>
            <a:r>
              <a:rPr sz="2750" i="1" spc="120" dirty="0">
                <a:latin typeface="Times New Roman"/>
                <a:cs typeface="Times New Roman"/>
              </a:rPr>
              <a:t>n</a:t>
            </a:r>
            <a:r>
              <a:rPr sz="2750" i="1" spc="-525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)</a:t>
            </a:r>
            <a:endParaRPr sz="2750">
              <a:latin typeface="Times New Roman"/>
              <a:cs typeface="Times New Roman"/>
            </a:endParaRPr>
          </a:p>
          <a:p>
            <a:pPr marR="18415" algn="ctr">
              <a:lnSpc>
                <a:spcPct val="100000"/>
              </a:lnSpc>
              <a:spcBef>
                <a:spcPts val="950"/>
              </a:spcBef>
            </a:pPr>
            <a:r>
              <a:rPr sz="7200" spc="112" baseline="-24884" dirty="0">
                <a:latin typeface="Symbol"/>
                <a:cs typeface="Symbol"/>
              </a:rPr>
              <a:t></a:t>
            </a:r>
            <a:r>
              <a:rPr sz="7200" i="1" spc="112" baseline="-24884" dirty="0">
                <a:latin typeface="Times New Roman"/>
                <a:cs typeface="Times New Roman"/>
              </a:rPr>
              <a:t>h</a:t>
            </a:r>
            <a:r>
              <a:rPr sz="2750" spc="75" dirty="0">
                <a:latin typeface="Times New Roman"/>
                <a:cs typeface="Times New Roman"/>
              </a:rPr>
              <a:t>(</a:t>
            </a:r>
            <a:r>
              <a:rPr sz="2750" i="1" spc="75" dirty="0">
                <a:latin typeface="Times New Roman"/>
                <a:cs typeface="Times New Roman"/>
              </a:rPr>
              <a:t>n</a:t>
            </a:r>
            <a:r>
              <a:rPr sz="2750" spc="75" dirty="0">
                <a:latin typeface="Symbol"/>
                <a:cs typeface="Symbol"/>
              </a:rPr>
              <a:t></a:t>
            </a:r>
            <a:r>
              <a:rPr sz="2750" spc="75" dirty="0">
                <a:latin typeface="Times New Roman"/>
                <a:cs typeface="Times New Roman"/>
              </a:rPr>
              <a:t>1)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798175" y="6757193"/>
            <a:ext cx="1557655" cy="0"/>
          </a:xfrm>
          <a:custGeom>
            <a:avLst/>
            <a:gdLst/>
            <a:ahLst/>
            <a:cxnLst/>
            <a:rect l="l" t="t" r="r" b="b"/>
            <a:pathLst>
              <a:path w="1557654">
                <a:moveTo>
                  <a:pt x="0" y="0"/>
                </a:moveTo>
                <a:lnTo>
                  <a:pt x="1557340" y="0"/>
                </a:lnTo>
              </a:path>
            </a:pathLst>
          </a:custGeom>
          <a:ln w="301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21789" y="3588260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12699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12569" y="35273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19" y="0"/>
                </a:moveTo>
                <a:lnTo>
                  <a:pt x="0" y="60960"/>
                </a:lnTo>
                <a:lnTo>
                  <a:pt x="121919" y="121919"/>
                </a:lnTo>
                <a:lnTo>
                  <a:pt x="1219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37610" y="3588260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12699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28389" y="35273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60960"/>
                </a:lnTo>
                <a:lnTo>
                  <a:pt x="121920" y="121919"/>
                </a:lnTo>
                <a:lnTo>
                  <a:pt x="121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280308" y="2731090"/>
            <a:ext cx="1287780" cy="1794510"/>
          </a:xfrm>
          <a:prstGeom prst="rect">
            <a:avLst/>
          </a:prstGeom>
          <a:ln w="50800">
            <a:solidFill>
              <a:srgbClr val="0365C0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 marL="44450">
              <a:lnSpc>
                <a:spcPts val="5015"/>
              </a:lnSpc>
              <a:spcBef>
                <a:spcPts val="145"/>
              </a:spcBef>
              <a:tabLst>
                <a:tab pos="1229360" algn="l"/>
              </a:tabLst>
            </a:pPr>
            <a:r>
              <a:rPr sz="4650" u="heavy" spc="5" dirty="0">
                <a:latin typeface="Times New Roman"/>
                <a:cs typeface="Times New Roman"/>
              </a:rPr>
              <a:t> </a:t>
            </a:r>
            <a:r>
              <a:rPr sz="4650" u="heavy" spc="-340" dirty="0">
                <a:latin typeface="Times New Roman"/>
                <a:cs typeface="Times New Roman"/>
              </a:rPr>
              <a:t> </a:t>
            </a:r>
            <a:r>
              <a:rPr sz="4650" u="heavy" spc="155" dirty="0">
                <a:latin typeface="Symbol"/>
                <a:cs typeface="Symbol"/>
              </a:rPr>
              <a:t></a:t>
            </a:r>
            <a:r>
              <a:rPr sz="4650" i="1" u="heavy" spc="155" dirty="0">
                <a:latin typeface="Times New Roman"/>
                <a:cs typeface="Times New Roman"/>
              </a:rPr>
              <a:t>L	</a:t>
            </a:r>
            <a:endParaRPr sz="4650">
              <a:latin typeface="Times New Roman"/>
              <a:cs typeface="Times New Roman"/>
            </a:endParaRPr>
          </a:p>
          <a:p>
            <a:pPr marL="78740">
              <a:lnSpc>
                <a:spcPts val="5015"/>
              </a:lnSpc>
            </a:pPr>
            <a:r>
              <a:rPr sz="6975" spc="172" baseline="-25089" dirty="0">
                <a:latin typeface="Symbol"/>
                <a:cs typeface="Symbol"/>
              </a:rPr>
              <a:t></a:t>
            </a:r>
            <a:r>
              <a:rPr sz="6975" i="1" spc="172" baseline="-25089" dirty="0">
                <a:latin typeface="Times New Roman"/>
                <a:cs typeface="Times New Roman"/>
              </a:rPr>
              <a:t>h</a:t>
            </a:r>
            <a:r>
              <a:rPr sz="2700" spc="114" dirty="0">
                <a:latin typeface="Times New Roman"/>
                <a:cs typeface="Times New Roman"/>
              </a:rPr>
              <a:t>(</a:t>
            </a:r>
            <a:r>
              <a:rPr sz="2700" i="1" spc="114" dirty="0">
                <a:latin typeface="Times New Roman"/>
                <a:cs typeface="Times New Roman"/>
              </a:rPr>
              <a:t>n</a:t>
            </a:r>
            <a:r>
              <a:rPr sz="2700" i="1" spc="-509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982094" y="2067079"/>
            <a:ext cx="387985" cy="894715"/>
          </a:xfrm>
          <a:custGeom>
            <a:avLst/>
            <a:gdLst/>
            <a:ahLst/>
            <a:cxnLst/>
            <a:rect l="l" t="t" r="r" b="b"/>
            <a:pathLst>
              <a:path w="387985" h="894714">
                <a:moveTo>
                  <a:pt x="0" y="0"/>
                </a:moveTo>
                <a:lnTo>
                  <a:pt x="52571" y="60977"/>
                </a:lnTo>
                <a:lnTo>
                  <a:pt x="93893" y="111778"/>
                </a:lnTo>
                <a:lnTo>
                  <a:pt x="132501" y="161809"/>
                </a:lnTo>
                <a:lnTo>
                  <a:pt x="168393" y="211070"/>
                </a:lnTo>
                <a:lnTo>
                  <a:pt x="201569" y="259562"/>
                </a:lnTo>
                <a:lnTo>
                  <a:pt x="232030" y="307283"/>
                </a:lnTo>
                <a:lnTo>
                  <a:pt x="259775" y="354236"/>
                </a:lnTo>
                <a:lnTo>
                  <a:pt x="284804" y="400418"/>
                </a:lnTo>
                <a:lnTo>
                  <a:pt x="307119" y="445831"/>
                </a:lnTo>
                <a:lnTo>
                  <a:pt x="326717" y="490473"/>
                </a:lnTo>
                <a:lnTo>
                  <a:pt x="343600" y="534346"/>
                </a:lnTo>
                <a:lnTo>
                  <a:pt x="357768" y="577450"/>
                </a:lnTo>
                <a:lnTo>
                  <a:pt x="369220" y="619783"/>
                </a:lnTo>
                <a:lnTo>
                  <a:pt x="377956" y="661347"/>
                </a:lnTo>
                <a:lnTo>
                  <a:pt x="383977" y="702141"/>
                </a:lnTo>
                <a:lnTo>
                  <a:pt x="387282" y="742166"/>
                </a:lnTo>
                <a:lnTo>
                  <a:pt x="387872" y="781421"/>
                </a:lnTo>
                <a:lnTo>
                  <a:pt x="385746" y="819905"/>
                </a:lnTo>
                <a:lnTo>
                  <a:pt x="380905" y="857621"/>
                </a:lnTo>
                <a:lnTo>
                  <a:pt x="373348" y="89456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08714" y="1986182"/>
            <a:ext cx="127635" cy="131445"/>
          </a:xfrm>
          <a:custGeom>
            <a:avLst/>
            <a:gdLst/>
            <a:ahLst/>
            <a:cxnLst/>
            <a:rect l="l" t="t" r="r" b="b"/>
            <a:pathLst>
              <a:path w="127635" h="131444">
                <a:moveTo>
                  <a:pt x="0" y="0"/>
                </a:moveTo>
                <a:lnTo>
                  <a:pt x="36760" y="131259"/>
                </a:lnTo>
                <a:lnTo>
                  <a:pt x="127064" y="4934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978296" y="2788072"/>
            <a:ext cx="1538605" cy="1609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015"/>
              </a:lnSpc>
              <a:tabLst>
                <a:tab pos="430530" algn="l"/>
                <a:tab pos="1525270" algn="l"/>
              </a:tabLst>
            </a:pPr>
            <a:r>
              <a:rPr sz="4650" u="heavy" dirty="0">
                <a:latin typeface="Times New Roman"/>
                <a:cs typeface="Times New Roman"/>
              </a:rPr>
              <a:t> 	</a:t>
            </a:r>
            <a:r>
              <a:rPr sz="4650" u="heavy" spc="150" dirty="0">
                <a:latin typeface="Symbol"/>
                <a:cs typeface="Symbol"/>
              </a:rPr>
              <a:t></a:t>
            </a:r>
            <a:r>
              <a:rPr sz="4650" i="1" u="heavy" spc="150" dirty="0">
                <a:latin typeface="Times New Roman"/>
                <a:cs typeface="Times New Roman"/>
              </a:rPr>
              <a:t>L	</a:t>
            </a:r>
            <a:endParaRPr sz="4650">
              <a:latin typeface="Times New Roman"/>
              <a:cs typeface="Times New Roman"/>
            </a:endParaRPr>
          </a:p>
          <a:p>
            <a:pPr marL="46355">
              <a:lnSpc>
                <a:spcPts val="5015"/>
              </a:lnSpc>
            </a:pPr>
            <a:r>
              <a:rPr sz="6975" spc="97" baseline="-25089" dirty="0">
                <a:latin typeface="Symbol"/>
                <a:cs typeface="Symbol"/>
              </a:rPr>
              <a:t></a:t>
            </a:r>
            <a:r>
              <a:rPr sz="6975" i="1" spc="97" baseline="-25089" dirty="0">
                <a:latin typeface="Times New Roman"/>
                <a:cs typeface="Times New Roman"/>
              </a:rPr>
              <a:t>h</a:t>
            </a:r>
            <a:r>
              <a:rPr sz="2700" spc="65" dirty="0">
                <a:latin typeface="Times New Roman"/>
                <a:cs typeface="Times New Roman"/>
              </a:rPr>
              <a:t>(</a:t>
            </a:r>
            <a:r>
              <a:rPr sz="2700" i="1" spc="65" dirty="0">
                <a:latin typeface="Times New Roman"/>
                <a:cs typeface="Times New Roman"/>
              </a:rPr>
              <a:t>n</a:t>
            </a:r>
            <a:r>
              <a:rPr sz="2700" spc="65" dirty="0">
                <a:latin typeface="Symbol"/>
                <a:cs typeface="Symbol"/>
              </a:rPr>
              <a:t></a:t>
            </a:r>
            <a:r>
              <a:rPr sz="2700" spc="65" dirty="0">
                <a:latin typeface="Times New Roman"/>
                <a:cs typeface="Times New Roman"/>
              </a:rPr>
              <a:t>1)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20521" y="981203"/>
            <a:ext cx="1286510" cy="1794510"/>
          </a:xfrm>
          <a:prstGeom prst="rect">
            <a:avLst/>
          </a:prstGeom>
          <a:ln w="50800">
            <a:solidFill>
              <a:srgbClr val="C82506"/>
            </a:solidFill>
          </a:ln>
        </p:spPr>
        <p:txBody>
          <a:bodyPr vert="horz" wrap="square" lIns="0" tIns="66675" rIns="0" bIns="0" rtlCol="0">
            <a:spAutoFit/>
          </a:bodyPr>
          <a:lstStyle/>
          <a:p>
            <a:pPr marL="10160">
              <a:lnSpc>
                <a:spcPts val="4940"/>
              </a:lnSpc>
              <a:spcBef>
                <a:spcPts val="525"/>
              </a:spcBef>
              <a:tabLst>
                <a:tab pos="1209040" algn="l"/>
              </a:tabLst>
            </a:pPr>
            <a:r>
              <a:rPr sz="4650" u="heavy" spc="5" dirty="0">
                <a:latin typeface="Times New Roman"/>
                <a:cs typeface="Times New Roman"/>
              </a:rPr>
              <a:t> </a:t>
            </a:r>
            <a:r>
              <a:rPr sz="4650" u="heavy" spc="-290" dirty="0">
                <a:latin typeface="Times New Roman"/>
                <a:cs typeface="Times New Roman"/>
              </a:rPr>
              <a:t> </a:t>
            </a:r>
            <a:r>
              <a:rPr sz="4650" u="heavy" spc="160" dirty="0">
                <a:latin typeface="Symbol"/>
                <a:cs typeface="Symbol"/>
              </a:rPr>
              <a:t></a:t>
            </a:r>
            <a:r>
              <a:rPr sz="4650" i="1" u="heavy" spc="160" dirty="0">
                <a:latin typeface="Times New Roman"/>
                <a:cs typeface="Times New Roman"/>
              </a:rPr>
              <a:t>L	</a:t>
            </a:r>
            <a:endParaRPr sz="4650">
              <a:latin typeface="Times New Roman"/>
              <a:cs typeface="Times New Roman"/>
            </a:endParaRPr>
          </a:p>
          <a:p>
            <a:pPr marL="44450">
              <a:lnSpc>
                <a:spcPts val="5120"/>
              </a:lnSpc>
            </a:pPr>
            <a:r>
              <a:rPr sz="6975" spc="-262" baseline="-25089" dirty="0">
                <a:latin typeface="Symbol"/>
                <a:cs typeface="Symbol"/>
              </a:rPr>
              <a:t></a:t>
            </a:r>
            <a:r>
              <a:rPr sz="7200" i="1" spc="-262" baseline="-24305" dirty="0">
                <a:latin typeface="Symbol"/>
                <a:cs typeface="Symbol"/>
              </a:rPr>
              <a:t></a:t>
            </a:r>
            <a:r>
              <a:rPr sz="7200" i="1" spc="-1072" baseline="-24305" dirty="0">
                <a:latin typeface="Times New Roman"/>
                <a:cs typeface="Times New Roman"/>
              </a:rPr>
              <a:t> </a:t>
            </a:r>
            <a:r>
              <a:rPr sz="2700" spc="95" dirty="0">
                <a:latin typeface="Times New Roman"/>
                <a:cs typeface="Times New Roman"/>
              </a:rPr>
              <a:t>(</a:t>
            </a:r>
            <a:r>
              <a:rPr sz="2700" i="1" spc="95" dirty="0">
                <a:latin typeface="Times New Roman"/>
                <a:cs typeface="Times New Roman"/>
              </a:rPr>
              <a:t>n</a:t>
            </a:r>
            <a:r>
              <a:rPr sz="2700" i="1" spc="-4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748443" y="3588260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12699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39223" y="35273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60960"/>
                </a:lnTo>
                <a:lnTo>
                  <a:pt x="121920" y="121919"/>
                </a:lnTo>
                <a:lnTo>
                  <a:pt x="121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51034" y="3592731"/>
            <a:ext cx="267970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0" y="0"/>
                </a:moveTo>
                <a:lnTo>
                  <a:pt x="12700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41814" y="353177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121919" y="0"/>
                </a:moveTo>
                <a:lnTo>
                  <a:pt x="0" y="60960"/>
                </a:lnTo>
                <a:lnTo>
                  <a:pt x="121919" y="121920"/>
                </a:lnTo>
                <a:lnTo>
                  <a:pt x="1219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71525" y="5894387"/>
            <a:ext cx="1148080" cy="1659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" algn="ctr">
              <a:lnSpc>
                <a:spcPts val="5085"/>
              </a:lnSpc>
            </a:pPr>
            <a:r>
              <a:rPr sz="4800" spc="150" dirty="0">
                <a:latin typeface="Symbol"/>
                <a:cs typeface="Symbol"/>
              </a:rPr>
              <a:t></a:t>
            </a:r>
            <a:r>
              <a:rPr sz="4800" i="1" spc="150" dirty="0">
                <a:latin typeface="Times New Roman"/>
                <a:cs typeface="Times New Roman"/>
              </a:rPr>
              <a:t>L</a:t>
            </a:r>
            <a:endParaRPr sz="4800">
              <a:latin typeface="Times New Roman"/>
              <a:cs typeface="Times New Roman"/>
            </a:endParaRPr>
          </a:p>
          <a:p>
            <a:pPr algn="ctr">
              <a:lnSpc>
                <a:spcPts val="5265"/>
              </a:lnSpc>
            </a:pPr>
            <a:r>
              <a:rPr sz="7200" spc="-284" baseline="-24884" dirty="0">
                <a:latin typeface="Symbol"/>
                <a:cs typeface="Symbol"/>
              </a:rPr>
              <a:t></a:t>
            </a:r>
            <a:r>
              <a:rPr sz="7425" i="1" spc="-284" baseline="-24130" dirty="0">
                <a:latin typeface="Symbol"/>
                <a:cs typeface="Symbol"/>
              </a:rPr>
              <a:t></a:t>
            </a:r>
            <a:r>
              <a:rPr sz="7425" i="1" spc="-1117" baseline="-24130" dirty="0">
                <a:latin typeface="Times New Roman"/>
                <a:cs typeface="Times New Roman"/>
              </a:rPr>
              <a:t> </a:t>
            </a:r>
            <a:r>
              <a:rPr sz="2750" spc="110" dirty="0">
                <a:latin typeface="Times New Roman"/>
                <a:cs typeface="Times New Roman"/>
              </a:rPr>
              <a:t>(</a:t>
            </a:r>
            <a:r>
              <a:rPr sz="2750" i="1" spc="110" dirty="0">
                <a:latin typeface="Times New Roman"/>
                <a:cs typeface="Times New Roman"/>
              </a:rPr>
              <a:t>n</a:t>
            </a:r>
            <a:r>
              <a:rPr sz="2750" i="1" spc="-459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)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49300" y="6731793"/>
            <a:ext cx="1230630" cy="0"/>
          </a:xfrm>
          <a:custGeom>
            <a:avLst/>
            <a:gdLst/>
            <a:ahLst/>
            <a:cxnLst/>
            <a:rect l="l" t="t" r="r" b="b"/>
            <a:pathLst>
              <a:path w="1230630">
                <a:moveTo>
                  <a:pt x="0" y="0"/>
                </a:moveTo>
                <a:lnTo>
                  <a:pt x="1230312" y="0"/>
                </a:lnTo>
              </a:path>
            </a:pathLst>
          </a:custGeom>
          <a:ln w="301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117725" y="6286500"/>
            <a:ext cx="360045" cy="801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dirty="0">
                <a:latin typeface="Symbol"/>
                <a:cs typeface="Symbol"/>
              </a:rPr>
              <a:t></a:t>
            </a:r>
            <a:endParaRPr sz="4800">
              <a:latin typeface="Symbol"/>
              <a:cs typeface="Symbo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528656" y="5824193"/>
            <a:ext cx="1378585" cy="1794510"/>
          </a:xfrm>
          <a:prstGeom prst="rect">
            <a:avLst/>
          </a:prstGeom>
          <a:ln w="50800">
            <a:solidFill>
              <a:srgbClr val="0365C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69850">
              <a:lnSpc>
                <a:spcPts val="5160"/>
              </a:lnSpc>
              <a:spcBef>
                <a:spcPts val="350"/>
              </a:spcBef>
              <a:tabLst>
                <a:tab pos="1287145" algn="l"/>
              </a:tabLst>
            </a:pPr>
            <a:r>
              <a:rPr sz="4800" u="heavy" dirty="0">
                <a:latin typeface="Times New Roman"/>
                <a:cs typeface="Times New Roman"/>
              </a:rPr>
              <a:t> </a:t>
            </a:r>
            <a:r>
              <a:rPr sz="4800" u="heavy" spc="-350" dirty="0">
                <a:latin typeface="Times New Roman"/>
                <a:cs typeface="Times New Roman"/>
              </a:rPr>
              <a:t> </a:t>
            </a:r>
            <a:r>
              <a:rPr sz="4800" u="heavy" spc="150" dirty="0">
                <a:latin typeface="Symbol"/>
                <a:cs typeface="Symbol"/>
              </a:rPr>
              <a:t></a:t>
            </a:r>
            <a:r>
              <a:rPr sz="4800" i="1" u="heavy" spc="150" dirty="0">
                <a:latin typeface="Times New Roman"/>
                <a:cs typeface="Times New Roman"/>
              </a:rPr>
              <a:t>L	</a:t>
            </a:r>
            <a:endParaRPr sz="4800">
              <a:latin typeface="Times New Roman"/>
              <a:cs typeface="Times New Roman"/>
            </a:endParaRPr>
          </a:p>
          <a:p>
            <a:pPr marL="104775">
              <a:lnSpc>
                <a:spcPts val="5160"/>
              </a:lnSpc>
            </a:pPr>
            <a:r>
              <a:rPr sz="7200" spc="179" baseline="-24884" dirty="0">
                <a:latin typeface="Symbol"/>
                <a:cs typeface="Symbol"/>
              </a:rPr>
              <a:t></a:t>
            </a:r>
            <a:r>
              <a:rPr sz="7200" i="1" spc="179" baseline="-24884" dirty="0">
                <a:latin typeface="Times New Roman"/>
                <a:cs typeface="Times New Roman"/>
              </a:rPr>
              <a:t>h</a:t>
            </a:r>
            <a:r>
              <a:rPr sz="2750" spc="120" dirty="0">
                <a:latin typeface="Times New Roman"/>
                <a:cs typeface="Times New Roman"/>
              </a:rPr>
              <a:t>(</a:t>
            </a:r>
            <a:r>
              <a:rPr sz="2750" i="1" spc="120" dirty="0">
                <a:latin typeface="Times New Roman"/>
                <a:cs typeface="Times New Roman"/>
              </a:rPr>
              <a:t>n</a:t>
            </a:r>
            <a:r>
              <a:rPr sz="2750" i="1" spc="-525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)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924300" y="6286500"/>
            <a:ext cx="177800" cy="801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dirty="0">
                <a:latin typeface="Symbol"/>
                <a:cs typeface="Symbol"/>
              </a:rPr>
              <a:t></a:t>
            </a:r>
            <a:endParaRPr sz="4800">
              <a:latin typeface="Symbol"/>
              <a:cs typeface="Symbo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100631" y="5824193"/>
            <a:ext cx="1323340" cy="1794510"/>
          </a:xfrm>
          <a:prstGeom prst="rect">
            <a:avLst/>
          </a:prstGeom>
          <a:ln w="50800">
            <a:solidFill>
              <a:srgbClr val="00882B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995">
              <a:lnSpc>
                <a:spcPts val="3965"/>
              </a:lnSpc>
            </a:pPr>
            <a:r>
              <a:rPr sz="7200" spc="179" baseline="-24884" dirty="0">
                <a:latin typeface="Symbol"/>
                <a:cs typeface="Symbol"/>
              </a:rPr>
              <a:t></a:t>
            </a:r>
            <a:r>
              <a:rPr sz="7200" i="1" spc="179" baseline="-24884" dirty="0">
                <a:latin typeface="Times New Roman"/>
                <a:cs typeface="Times New Roman"/>
              </a:rPr>
              <a:t>h</a:t>
            </a:r>
            <a:r>
              <a:rPr sz="2750" spc="120" dirty="0">
                <a:latin typeface="Times New Roman"/>
                <a:cs typeface="Times New Roman"/>
              </a:rPr>
              <a:t>(</a:t>
            </a:r>
            <a:r>
              <a:rPr sz="2750" i="1" spc="120" dirty="0">
                <a:latin typeface="Times New Roman"/>
                <a:cs typeface="Times New Roman"/>
              </a:rPr>
              <a:t>n</a:t>
            </a:r>
            <a:r>
              <a:rPr sz="2750" i="1" spc="-525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)</a:t>
            </a:r>
            <a:endParaRPr sz="2750">
              <a:latin typeface="Times New Roman"/>
              <a:cs typeface="Times New Roman"/>
            </a:endParaRPr>
          </a:p>
          <a:p>
            <a:pPr marL="80645">
              <a:lnSpc>
                <a:spcPct val="100000"/>
              </a:lnSpc>
              <a:spcBef>
                <a:spcPts val="800"/>
              </a:spcBef>
            </a:pPr>
            <a:r>
              <a:rPr sz="7200" spc="-284" baseline="-24884" dirty="0">
                <a:latin typeface="Symbol"/>
                <a:cs typeface="Symbol"/>
              </a:rPr>
              <a:t></a:t>
            </a:r>
            <a:r>
              <a:rPr sz="7425" i="1" spc="-284" baseline="-24130" dirty="0">
                <a:latin typeface="Symbol"/>
                <a:cs typeface="Symbol"/>
              </a:rPr>
              <a:t></a:t>
            </a:r>
            <a:r>
              <a:rPr sz="7425" i="1" spc="-1117" baseline="-24130" dirty="0">
                <a:latin typeface="Times New Roman"/>
                <a:cs typeface="Times New Roman"/>
              </a:rPr>
              <a:t> </a:t>
            </a:r>
            <a:r>
              <a:rPr sz="2750" spc="110" dirty="0">
                <a:latin typeface="Times New Roman"/>
                <a:cs typeface="Times New Roman"/>
              </a:rPr>
              <a:t>(</a:t>
            </a:r>
            <a:r>
              <a:rPr sz="2750" i="1" spc="110" dirty="0">
                <a:latin typeface="Times New Roman"/>
                <a:cs typeface="Times New Roman"/>
              </a:rPr>
              <a:t>n</a:t>
            </a:r>
            <a:r>
              <a:rPr sz="2750" i="1" spc="-459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)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171950" y="6731793"/>
            <a:ext cx="1230630" cy="0"/>
          </a:xfrm>
          <a:custGeom>
            <a:avLst/>
            <a:gdLst/>
            <a:ahLst/>
            <a:cxnLst/>
            <a:rect l="l" t="t" r="r" b="b"/>
            <a:pathLst>
              <a:path w="1230629">
                <a:moveTo>
                  <a:pt x="0" y="0"/>
                </a:moveTo>
                <a:lnTo>
                  <a:pt x="1230312" y="0"/>
                </a:lnTo>
              </a:path>
            </a:pathLst>
          </a:custGeom>
          <a:ln w="301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266015" y="2974344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365760" rIns="0" bIns="0" rtlCol="0">
            <a:spAutoFit/>
          </a:bodyPr>
          <a:lstStyle/>
          <a:p>
            <a:pPr marL="432434">
              <a:lnSpc>
                <a:spcPct val="100000"/>
              </a:lnSpc>
              <a:spcBef>
                <a:spcPts val="2880"/>
              </a:spcBef>
            </a:pPr>
            <a:r>
              <a:rPr sz="3200" spc="-5" dirty="0">
                <a:latin typeface="Arial"/>
                <a:cs typeface="Arial"/>
              </a:rPr>
              <a:t>Layer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i="1" spc="-5" dirty="0">
                <a:latin typeface="Arial"/>
                <a:cs typeface="Arial"/>
              </a:rPr>
              <a:t>n</a:t>
            </a:r>
            <a:endParaRPr sz="3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52400" y="1061719"/>
            <a:ext cx="4167504" cy="1101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300"/>
              </a:lnSpc>
            </a:pPr>
            <a:r>
              <a:rPr sz="3600" b="1" spc="-5" dirty="0">
                <a:solidFill>
                  <a:srgbClr val="C82506"/>
                </a:solidFill>
                <a:latin typeface="Arial"/>
                <a:cs typeface="Arial"/>
              </a:rPr>
              <a:t>This is what we  want for </a:t>
            </a:r>
            <a:r>
              <a:rPr sz="3600" b="1" dirty="0">
                <a:solidFill>
                  <a:srgbClr val="C82506"/>
                </a:solidFill>
                <a:latin typeface="Arial"/>
                <a:cs typeface="Arial"/>
              </a:rPr>
              <a:t>each</a:t>
            </a:r>
            <a:r>
              <a:rPr sz="3600" b="1" spc="-60" dirty="0">
                <a:solidFill>
                  <a:srgbClr val="C82506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C82506"/>
                </a:solidFill>
                <a:latin typeface="Arial"/>
                <a:cs typeface="Arial"/>
              </a:rPr>
              <a:t>layer</a:t>
            </a:r>
            <a:endParaRPr sz="36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086600" y="1353819"/>
            <a:ext cx="5605780" cy="1101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300"/>
              </a:lnSpc>
            </a:pPr>
            <a:r>
              <a:rPr sz="3600" b="1" spc="-135" dirty="0">
                <a:solidFill>
                  <a:srgbClr val="0365C0"/>
                </a:solidFill>
                <a:latin typeface="Arial"/>
                <a:cs typeface="Arial"/>
              </a:rPr>
              <a:t>To </a:t>
            </a:r>
            <a:r>
              <a:rPr sz="3600" b="1" spc="-5" dirty="0">
                <a:solidFill>
                  <a:srgbClr val="0365C0"/>
                </a:solidFill>
                <a:latin typeface="Arial"/>
                <a:cs typeface="Arial"/>
              </a:rPr>
              <a:t>compute it, we need </a:t>
            </a:r>
            <a:r>
              <a:rPr sz="3600" b="1" dirty="0">
                <a:solidFill>
                  <a:srgbClr val="0365C0"/>
                </a:solidFill>
                <a:latin typeface="Arial"/>
                <a:cs typeface="Arial"/>
              </a:rPr>
              <a:t>to  </a:t>
            </a:r>
            <a:r>
              <a:rPr sz="3600" b="1" spc="-5" dirty="0">
                <a:solidFill>
                  <a:srgbClr val="0365C0"/>
                </a:solidFill>
                <a:latin typeface="Arial"/>
                <a:cs typeface="Arial"/>
              </a:rPr>
              <a:t>propagate this</a:t>
            </a:r>
            <a:r>
              <a:rPr sz="3600" b="1" spc="-40" dirty="0">
                <a:solidFill>
                  <a:srgbClr val="0365C0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365C0"/>
                </a:solidFill>
                <a:latin typeface="Arial"/>
                <a:cs typeface="Arial"/>
              </a:rPr>
              <a:t>gradient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04800" y="4876800"/>
            <a:ext cx="327723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latin typeface="Arial"/>
                <a:cs typeface="Arial"/>
              </a:rPr>
              <a:t>For </a:t>
            </a:r>
            <a:r>
              <a:rPr sz="3600" b="1" spc="-5" dirty="0">
                <a:latin typeface="Arial"/>
                <a:cs typeface="Arial"/>
              </a:rPr>
              <a:t>each</a:t>
            </a:r>
            <a:r>
              <a:rPr sz="3600" b="1" spc="-10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layer:</a:t>
            </a:r>
            <a:endParaRPr sz="3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243513" y="2959506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500">
              <a:latin typeface="Times New Roman"/>
              <a:cs typeface="Times New Roman"/>
            </a:endParaRPr>
          </a:p>
          <a:p>
            <a:pPr marL="128905">
              <a:lnSpc>
                <a:spcPct val="100000"/>
              </a:lnSpc>
            </a:pPr>
            <a:r>
              <a:rPr sz="3200" spc="-5" dirty="0">
                <a:latin typeface="Arial"/>
                <a:cs typeface="Arial"/>
              </a:rPr>
              <a:t>Layer </a:t>
            </a:r>
            <a:r>
              <a:rPr sz="3200" i="1" spc="-5" dirty="0">
                <a:latin typeface="Arial"/>
                <a:cs typeface="Arial"/>
              </a:rPr>
              <a:t>n</a:t>
            </a:r>
            <a:r>
              <a:rPr sz="3200" i="1" spc="-65" dirty="0">
                <a:latin typeface="Arial"/>
                <a:cs typeface="Arial"/>
              </a:rPr>
              <a:t> </a:t>
            </a:r>
            <a:r>
              <a:rPr sz="3200" i="1" spc="120" dirty="0">
                <a:latin typeface="Arial"/>
                <a:cs typeface="Arial"/>
              </a:rPr>
              <a:t>+1</a:t>
            </a:r>
            <a:endParaRPr sz="32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1799836" y="3639060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12699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690616" y="35781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60960"/>
                </a:lnTo>
                <a:lnTo>
                  <a:pt x="121920" y="121919"/>
                </a:lnTo>
                <a:lnTo>
                  <a:pt x="121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847935" y="7806540"/>
            <a:ext cx="2221230" cy="533400"/>
          </a:xfrm>
          <a:custGeom>
            <a:avLst/>
            <a:gdLst/>
            <a:ahLst/>
            <a:cxnLst/>
            <a:rect l="l" t="t" r="r" b="b"/>
            <a:pathLst>
              <a:path w="2221229" h="533400">
                <a:moveTo>
                  <a:pt x="0" y="266610"/>
                </a:moveTo>
                <a:lnTo>
                  <a:pt x="2221138" y="266610"/>
                </a:lnTo>
              </a:path>
            </a:pathLst>
          </a:custGeom>
          <a:ln w="533220">
            <a:solidFill>
              <a:srgbClr val="008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65168" y="7708736"/>
            <a:ext cx="232410" cy="207645"/>
          </a:xfrm>
          <a:custGeom>
            <a:avLst/>
            <a:gdLst/>
            <a:ahLst/>
            <a:cxnLst/>
            <a:rect l="l" t="t" r="r" b="b"/>
            <a:pathLst>
              <a:path w="232410" h="207645">
                <a:moveTo>
                  <a:pt x="232368" y="0"/>
                </a:moveTo>
                <a:lnTo>
                  <a:pt x="0" y="53928"/>
                </a:lnTo>
                <a:lnTo>
                  <a:pt x="182562" y="207465"/>
                </a:lnTo>
                <a:lnTo>
                  <a:pt x="232368" y="0"/>
                </a:lnTo>
                <a:close/>
              </a:path>
            </a:pathLst>
          </a:custGeom>
          <a:solidFill>
            <a:srgbClr val="008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369332" y="7810984"/>
            <a:ext cx="3201035" cy="525145"/>
          </a:xfrm>
          <a:custGeom>
            <a:avLst/>
            <a:gdLst/>
            <a:ahLst/>
            <a:cxnLst/>
            <a:rect l="l" t="t" r="r" b="b"/>
            <a:pathLst>
              <a:path w="3201034" h="525145">
                <a:moveTo>
                  <a:pt x="0" y="262520"/>
                </a:moveTo>
                <a:lnTo>
                  <a:pt x="3200732" y="262520"/>
                </a:lnTo>
              </a:path>
            </a:pathLst>
          </a:custGeom>
          <a:ln w="525040">
            <a:solidFill>
              <a:srgbClr val="008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527731" y="7709821"/>
            <a:ext cx="227965" cy="210820"/>
          </a:xfrm>
          <a:custGeom>
            <a:avLst/>
            <a:gdLst/>
            <a:ahLst/>
            <a:cxnLst/>
            <a:rect l="l" t="t" r="r" b="b"/>
            <a:pathLst>
              <a:path w="227965" h="210820">
                <a:moveTo>
                  <a:pt x="0" y="0"/>
                </a:moveTo>
                <a:lnTo>
                  <a:pt x="34537" y="210546"/>
                </a:lnTo>
                <a:lnTo>
                  <a:pt x="227815" y="70736"/>
                </a:lnTo>
                <a:lnTo>
                  <a:pt x="0" y="0"/>
                </a:lnTo>
                <a:close/>
              </a:path>
            </a:pathLst>
          </a:custGeom>
          <a:solidFill>
            <a:srgbClr val="0088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888511" y="4678646"/>
            <a:ext cx="1303020" cy="937260"/>
          </a:xfrm>
          <a:custGeom>
            <a:avLst/>
            <a:gdLst/>
            <a:ahLst/>
            <a:cxnLst/>
            <a:rect l="l" t="t" r="r" b="b"/>
            <a:pathLst>
              <a:path w="1303020" h="937260">
                <a:moveTo>
                  <a:pt x="0" y="468551"/>
                </a:moveTo>
                <a:lnTo>
                  <a:pt x="1302955" y="468551"/>
                </a:lnTo>
              </a:path>
            </a:pathLst>
          </a:custGeom>
          <a:ln w="937103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108557" y="5514313"/>
            <a:ext cx="235585" cy="211454"/>
          </a:xfrm>
          <a:custGeom>
            <a:avLst/>
            <a:gdLst/>
            <a:ahLst/>
            <a:cxnLst/>
            <a:rect l="l" t="t" r="r" b="b"/>
            <a:pathLst>
              <a:path w="235584" h="211454">
                <a:moveTo>
                  <a:pt x="124578" y="0"/>
                </a:moveTo>
                <a:lnTo>
                  <a:pt x="0" y="173212"/>
                </a:lnTo>
                <a:lnTo>
                  <a:pt x="235502" y="211184"/>
                </a:lnTo>
                <a:lnTo>
                  <a:pt x="124578" y="0"/>
                </a:lnTo>
                <a:close/>
              </a:path>
            </a:pathLst>
          </a:custGeom>
          <a:solidFill>
            <a:srgbClr val="0365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7822" y="5798793"/>
            <a:ext cx="1286510" cy="1794510"/>
          </a:xfrm>
          <a:custGeom>
            <a:avLst/>
            <a:gdLst/>
            <a:ahLst/>
            <a:cxnLst/>
            <a:rect l="l" t="t" r="r" b="b"/>
            <a:pathLst>
              <a:path w="1286510" h="1794509">
                <a:moveTo>
                  <a:pt x="0" y="0"/>
                </a:moveTo>
                <a:lnTo>
                  <a:pt x="1286404" y="0"/>
                </a:lnTo>
                <a:lnTo>
                  <a:pt x="1286404" y="1794088"/>
                </a:lnTo>
                <a:lnTo>
                  <a:pt x="0" y="1794088"/>
                </a:lnTo>
                <a:lnTo>
                  <a:pt x="0" y="0"/>
                </a:lnTo>
                <a:close/>
              </a:path>
            </a:pathLst>
          </a:custGeom>
          <a:ln w="508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653463" y="4644513"/>
            <a:ext cx="3897629" cy="997585"/>
          </a:xfrm>
          <a:custGeom>
            <a:avLst/>
            <a:gdLst/>
            <a:ahLst/>
            <a:cxnLst/>
            <a:rect l="l" t="t" r="r" b="b"/>
            <a:pathLst>
              <a:path w="3897629" h="997585">
                <a:moveTo>
                  <a:pt x="0" y="498613"/>
                </a:moveTo>
                <a:lnTo>
                  <a:pt x="3897640" y="498613"/>
                </a:lnTo>
              </a:path>
            </a:pathLst>
          </a:custGeom>
          <a:ln w="997226">
            <a:solidFill>
              <a:srgbClr val="0365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471368" y="5532094"/>
            <a:ext cx="233679" cy="207010"/>
          </a:xfrm>
          <a:custGeom>
            <a:avLst/>
            <a:gdLst/>
            <a:ahLst/>
            <a:cxnLst/>
            <a:rect l="l" t="t" r="r" b="b"/>
            <a:pathLst>
              <a:path w="233679" h="207010">
                <a:moveTo>
                  <a:pt x="180258" y="0"/>
                </a:moveTo>
                <a:lnTo>
                  <a:pt x="0" y="156235"/>
                </a:lnTo>
                <a:lnTo>
                  <a:pt x="233144" y="206701"/>
                </a:lnTo>
                <a:lnTo>
                  <a:pt x="180258" y="0"/>
                </a:lnTo>
                <a:close/>
              </a:path>
            </a:pathLst>
          </a:custGeom>
          <a:solidFill>
            <a:srgbClr val="0365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 rot="20760000">
            <a:off x="4299435" y="4636949"/>
            <a:ext cx="2458427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40"/>
              </a:lnSpc>
            </a:pPr>
            <a:r>
              <a:rPr sz="3600" b="1" spc="-20" dirty="0">
                <a:solidFill>
                  <a:srgbClr val="0365C0"/>
                </a:solidFill>
                <a:latin typeface="Arial"/>
                <a:cs typeface="Arial"/>
              </a:rPr>
              <a:t>given </a:t>
            </a:r>
            <a:r>
              <a:rPr sz="3600" b="1" dirty="0">
                <a:solidFill>
                  <a:srgbClr val="0365C0"/>
                </a:solidFill>
                <a:latin typeface="Arial"/>
                <a:cs typeface="Arial"/>
              </a:rPr>
              <a:t>to</a:t>
            </a:r>
            <a:r>
              <a:rPr sz="3600" b="1" spc="-100" dirty="0">
                <a:solidFill>
                  <a:srgbClr val="0365C0"/>
                </a:solidFill>
                <a:latin typeface="Arial"/>
                <a:cs typeface="Arial"/>
              </a:rPr>
              <a:t> </a:t>
            </a:r>
            <a:r>
              <a:rPr sz="3600" b="1" spc="-10" dirty="0">
                <a:solidFill>
                  <a:srgbClr val="0365C0"/>
                </a:solidFill>
                <a:latin typeface="Arial"/>
                <a:cs typeface="Arial"/>
              </a:rPr>
              <a:t>u</a:t>
            </a:r>
            <a:r>
              <a:rPr sz="5400" b="1" spc="-15" baseline="1543" dirty="0">
                <a:solidFill>
                  <a:srgbClr val="0365C0"/>
                </a:solidFill>
                <a:latin typeface="Arial"/>
                <a:cs typeface="Arial"/>
              </a:rPr>
              <a:t>s</a:t>
            </a:r>
            <a:endParaRPr sz="5400" baseline="1543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77800" y="7775947"/>
            <a:ext cx="10606405" cy="1168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590"/>
              </a:lnSpc>
            </a:pPr>
            <a:r>
              <a:rPr sz="3600" b="1" spc="-5" dirty="0">
                <a:solidFill>
                  <a:srgbClr val="C82506"/>
                </a:solidFill>
                <a:latin typeface="Arial"/>
                <a:cs typeface="Arial"/>
              </a:rPr>
              <a:t>What we</a:t>
            </a:r>
            <a:r>
              <a:rPr sz="3600" b="1" spc="-75" dirty="0">
                <a:solidFill>
                  <a:srgbClr val="C82506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C82506"/>
                </a:solidFill>
                <a:latin typeface="Arial"/>
                <a:cs typeface="Arial"/>
              </a:rPr>
              <a:t>want</a:t>
            </a:r>
            <a:endParaRPr sz="3600">
              <a:latin typeface="Arial"/>
              <a:cs typeface="Arial"/>
            </a:endParaRPr>
          </a:p>
          <a:p>
            <a:pPr marL="2133600">
              <a:lnSpc>
                <a:spcPct val="100000"/>
              </a:lnSpc>
              <a:spcBef>
                <a:spcPts val="1080"/>
              </a:spcBef>
            </a:pPr>
            <a:r>
              <a:rPr sz="3600" b="1" spc="-5" dirty="0">
                <a:solidFill>
                  <a:srgbClr val="00882B"/>
                </a:solidFill>
                <a:latin typeface="Arial"/>
                <a:cs typeface="Arial"/>
              </a:rPr>
              <a:t>This is just the local gradient of layer</a:t>
            </a:r>
            <a:r>
              <a:rPr sz="3600" b="1" spc="5" dirty="0">
                <a:solidFill>
                  <a:srgbClr val="00882B"/>
                </a:solidFill>
                <a:latin typeface="Arial"/>
                <a:cs typeface="Arial"/>
              </a:rPr>
              <a:t> </a:t>
            </a:r>
            <a:r>
              <a:rPr sz="3600" b="1" i="1" dirty="0">
                <a:solidFill>
                  <a:srgbClr val="00882B"/>
                </a:solidFill>
                <a:latin typeface="Arial"/>
                <a:cs typeface="Arial"/>
              </a:rPr>
              <a:t>n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30700" y="254000"/>
            <a:ext cx="4333240" cy="1262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spc="-85" dirty="0"/>
              <a:t>Summa</a:t>
            </a:r>
            <a:r>
              <a:rPr sz="8000" spc="100" dirty="0"/>
              <a:t>r</a:t>
            </a:r>
            <a:r>
              <a:rPr sz="8000" dirty="0"/>
              <a:t>y</a:t>
            </a:r>
            <a:endParaRPr sz="8000"/>
          </a:p>
        </p:txBody>
      </p:sp>
      <p:sp>
        <p:nvSpPr>
          <p:cNvPr id="3" name="object 3"/>
          <p:cNvSpPr txBox="1"/>
          <p:nvPr/>
        </p:nvSpPr>
        <p:spPr>
          <a:xfrm>
            <a:off x="355600" y="3124200"/>
            <a:ext cx="614934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5" dirty="0">
                <a:latin typeface="Arial"/>
                <a:cs typeface="Arial"/>
              </a:rPr>
              <a:t>For </a:t>
            </a:r>
            <a:r>
              <a:rPr sz="3600" b="1" dirty="0">
                <a:latin typeface="Arial"/>
                <a:cs typeface="Arial"/>
              </a:rPr>
              <a:t>each </a:t>
            </a:r>
            <a:r>
              <a:rPr sz="3600" b="1" spc="-35" dirty="0">
                <a:latin typeface="Arial"/>
                <a:cs typeface="Arial"/>
              </a:rPr>
              <a:t>layer, </a:t>
            </a:r>
            <a:r>
              <a:rPr sz="3600" b="1" spc="-5" dirty="0">
                <a:latin typeface="Arial"/>
                <a:cs typeface="Arial"/>
              </a:rPr>
              <a:t>we</a:t>
            </a:r>
            <a:r>
              <a:rPr sz="3600" b="1" spc="-3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compute: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7492" y="4167716"/>
            <a:ext cx="10850880" cy="1615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920"/>
              </a:lnSpc>
            </a:pPr>
            <a:r>
              <a:rPr sz="7425" spc="-60" baseline="-3367" dirty="0">
                <a:latin typeface="Symbol"/>
                <a:cs typeface="Symbol"/>
              </a:rPr>
              <a:t></a:t>
            </a:r>
            <a:r>
              <a:rPr sz="3650" spc="-40" dirty="0">
                <a:latin typeface="Times New Roman"/>
                <a:cs typeface="Times New Roman"/>
              </a:rPr>
              <a:t>Propagated </a:t>
            </a:r>
            <a:r>
              <a:rPr sz="3650" spc="-15" dirty="0">
                <a:latin typeface="Times New Roman"/>
                <a:cs typeface="Times New Roman"/>
              </a:rPr>
              <a:t>gradient </a:t>
            </a:r>
            <a:r>
              <a:rPr sz="3650" spc="-10" dirty="0">
                <a:latin typeface="Times New Roman"/>
                <a:cs typeface="Times New Roman"/>
              </a:rPr>
              <a:t>to </a:t>
            </a:r>
            <a:r>
              <a:rPr sz="3650" spc="-5" dirty="0">
                <a:latin typeface="Times New Roman"/>
                <a:cs typeface="Times New Roman"/>
              </a:rPr>
              <a:t>the </a:t>
            </a:r>
            <a:r>
              <a:rPr sz="3650" spc="-60" dirty="0">
                <a:latin typeface="Times New Roman"/>
                <a:cs typeface="Times New Roman"/>
              </a:rPr>
              <a:t>left</a:t>
            </a:r>
            <a:r>
              <a:rPr sz="7425" spc="-89" baseline="-3367" dirty="0">
                <a:latin typeface="Symbol"/>
                <a:cs typeface="Symbol"/>
              </a:rPr>
              <a:t></a:t>
            </a:r>
            <a:r>
              <a:rPr sz="7425" spc="-937" baseline="-3367" dirty="0">
                <a:latin typeface="Times New Roman"/>
                <a:cs typeface="Times New Roman"/>
              </a:rPr>
              <a:t> </a:t>
            </a:r>
            <a:r>
              <a:rPr sz="3650" spc="5" dirty="0">
                <a:latin typeface="Symbol"/>
                <a:cs typeface="Symbol"/>
              </a:rPr>
              <a:t></a:t>
            </a:r>
            <a:endParaRPr sz="3650">
              <a:latin typeface="Symbol"/>
              <a:cs typeface="Symbol"/>
            </a:endParaRPr>
          </a:p>
          <a:p>
            <a:pPr marL="1599565">
              <a:lnSpc>
                <a:spcPts val="5920"/>
              </a:lnSpc>
            </a:pPr>
            <a:r>
              <a:rPr sz="7425" spc="-60" baseline="-3367" dirty="0">
                <a:latin typeface="Symbol"/>
                <a:cs typeface="Symbol"/>
              </a:rPr>
              <a:t></a:t>
            </a:r>
            <a:r>
              <a:rPr sz="3650" spc="-40" dirty="0">
                <a:latin typeface="Times New Roman"/>
                <a:cs typeface="Times New Roman"/>
              </a:rPr>
              <a:t>Propagated </a:t>
            </a:r>
            <a:r>
              <a:rPr sz="3650" spc="-20" dirty="0">
                <a:latin typeface="Times New Roman"/>
                <a:cs typeface="Times New Roman"/>
              </a:rPr>
              <a:t>gradient </a:t>
            </a:r>
            <a:r>
              <a:rPr sz="3650" spc="-35" dirty="0">
                <a:latin typeface="Times New Roman"/>
                <a:cs typeface="Times New Roman"/>
              </a:rPr>
              <a:t>from </a:t>
            </a:r>
            <a:r>
              <a:rPr sz="3650" spc="-10" dirty="0">
                <a:latin typeface="Times New Roman"/>
                <a:cs typeface="Times New Roman"/>
              </a:rPr>
              <a:t>right</a:t>
            </a:r>
            <a:r>
              <a:rPr sz="7425" spc="-15" baseline="-3367" dirty="0">
                <a:latin typeface="Symbol"/>
                <a:cs typeface="Symbol"/>
              </a:rPr>
              <a:t></a:t>
            </a:r>
            <a:r>
              <a:rPr sz="3650" spc="-10" dirty="0">
                <a:latin typeface="Symbol"/>
                <a:cs typeface="Symbol"/>
              </a:rPr>
              <a:t></a:t>
            </a:r>
            <a:r>
              <a:rPr sz="7425" spc="-15" baseline="-3367" dirty="0">
                <a:latin typeface="Symbol"/>
                <a:cs typeface="Symbol"/>
              </a:rPr>
              <a:t></a:t>
            </a:r>
            <a:r>
              <a:rPr sz="3650" spc="-10" dirty="0">
                <a:latin typeface="Times New Roman"/>
                <a:cs typeface="Times New Roman"/>
              </a:rPr>
              <a:t>Local</a:t>
            </a:r>
            <a:r>
              <a:rPr sz="3650" spc="75" dirty="0">
                <a:latin typeface="Times New Roman"/>
                <a:cs typeface="Times New Roman"/>
              </a:rPr>
              <a:t> </a:t>
            </a:r>
            <a:r>
              <a:rPr sz="3650" spc="-35" dirty="0">
                <a:latin typeface="Times New Roman"/>
                <a:cs typeface="Times New Roman"/>
              </a:rPr>
              <a:t>gradient</a:t>
            </a:r>
            <a:r>
              <a:rPr sz="7425" spc="-52" baseline="-3367" dirty="0">
                <a:latin typeface="Symbol"/>
                <a:cs typeface="Symbol"/>
              </a:rPr>
              <a:t></a:t>
            </a:r>
            <a:endParaRPr sz="7425" baseline="-3367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0242" y="2866390"/>
            <a:ext cx="289560" cy="751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10" dirty="0">
                <a:latin typeface="Times New Roman"/>
                <a:cs typeface="Times New Roman"/>
              </a:rPr>
              <a:t>x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87188" y="3303404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42133" y="324244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19"/>
                </a:lnTo>
                <a:lnTo>
                  <a:pt x="121919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83465" y="2698537"/>
            <a:ext cx="750570" cy="1008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900" i="1" spc="337" baseline="-25362" dirty="0">
                <a:latin typeface="Times New Roman"/>
                <a:cs typeface="Times New Roman"/>
              </a:rPr>
              <a:t>h</a:t>
            </a:r>
            <a:r>
              <a:rPr sz="2650" spc="-15" dirty="0">
                <a:latin typeface="Times New Roman"/>
                <a:cs typeface="Times New Roman"/>
              </a:rPr>
              <a:t>(</a:t>
            </a:r>
            <a:r>
              <a:rPr sz="2650" spc="55" dirty="0">
                <a:latin typeface="Times New Roman"/>
                <a:cs typeface="Times New Roman"/>
              </a:rPr>
              <a:t>1</a:t>
            </a:r>
            <a:r>
              <a:rPr sz="2650" spc="25" dirty="0">
                <a:latin typeface="Times New Roman"/>
                <a:cs typeface="Times New Roman"/>
              </a:rPr>
              <a:t>)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84997" y="3303404"/>
            <a:ext cx="267970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39942" y="324244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0" y="0"/>
                </a:moveTo>
                <a:lnTo>
                  <a:pt x="0" y="121919"/>
                </a:lnTo>
                <a:lnTo>
                  <a:pt x="121920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88137" y="3303404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43082" y="324244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19"/>
                </a:lnTo>
                <a:lnTo>
                  <a:pt x="121920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211910" y="3303404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466855" y="324244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19"/>
                </a:lnTo>
                <a:lnTo>
                  <a:pt x="121919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960802" y="4258733"/>
            <a:ext cx="356870" cy="74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00" i="1" spc="50" dirty="0">
                <a:latin typeface="Times New Roman"/>
                <a:cs typeface="Times New Roman"/>
              </a:rPr>
              <a:t>L</a:t>
            </a:r>
            <a:endParaRPr sz="4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47737" y="2668404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338455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latin typeface="Arial"/>
                <a:cs typeface="Arial"/>
              </a:rPr>
              <a:t>Function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458472" y="3303404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713417" y="324244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19"/>
                </a:lnTo>
                <a:lnTo>
                  <a:pt x="121920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040060" y="2698537"/>
            <a:ext cx="800100" cy="1008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900" i="1" spc="209" baseline="-25362" dirty="0">
                <a:latin typeface="Times New Roman"/>
                <a:cs typeface="Times New Roman"/>
              </a:rPr>
              <a:t>h</a:t>
            </a:r>
            <a:r>
              <a:rPr sz="2650" spc="140" dirty="0">
                <a:latin typeface="Times New Roman"/>
                <a:cs typeface="Times New Roman"/>
              </a:rPr>
              <a:t>(2</a:t>
            </a:r>
            <a:r>
              <a:rPr sz="2650" spc="-500" dirty="0">
                <a:latin typeface="Times New Roman"/>
                <a:cs typeface="Times New Roman"/>
              </a:rPr>
              <a:t> </a:t>
            </a:r>
            <a:r>
              <a:rPr sz="2650" spc="15" dirty="0">
                <a:latin typeface="Times New Roman"/>
                <a:cs typeface="Times New Roman"/>
              </a:rPr>
              <a:t>)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943534" y="3303404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198479" y="324244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19"/>
                </a:lnTo>
                <a:lnTo>
                  <a:pt x="121920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70242" y="4226168"/>
            <a:ext cx="289560" cy="743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00" i="1" spc="35" dirty="0">
                <a:latin typeface="Times New Roman"/>
                <a:cs typeface="Times New Roman"/>
              </a:rPr>
              <a:t>y</a:t>
            </a:r>
            <a:endParaRPr sz="46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806459" y="2064569"/>
            <a:ext cx="548005" cy="492759"/>
          </a:xfrm>
          <a:custGeom>
            <a:avLst/>
            <a:gdLst/>
            <a:ahLst/>
            <a:cxnLst/>
            <a:rect l="l" t="t" r="r" b="b"/>
            <a:pathLst>
              <a:path w="548004" h="492760">
                <a:moveTo>
                  <a:pt x="0" y="0"/>
                </a:moveTo>
                <a:lnTo>
                  <a:pt x="56518" y="36585"/>
                </a:lnTo>
                <a:lnTo>
                  <a:pt x="110299" y="72825"/>
                </a:lnTo>
                <a:lnTo>
                  <a:pt x="161345" y="108721"/>
                </a:lnTo>
                <a:lnTo>
                  <a:pt x="209655" y="144272"/>
                </a:lnTo>
                <a:lnTo>
                  <a:pt x="255228" y="179478"/>
                </a:lnTo>
                <a:lnTo>
                  <a:pt x="298066" y="214340"/>
                </a:lnTo>
                <a:lnTo>
                  <a:pt x="338167" y="248856"/>
                </a:lnTo>
                <a:lnTo>
                  <a:pt x="375532" y="283028"/>
                </a:lnTo>
                <a:lnTo>
                  <a:pt x="410161" y="316855"/>
                </a:lnTo>
                <a:lnTo>
                  <a:pt x="442054" y="350338"/>
                </a:lnTo>
                <a:lnTo>
                  <a:pt x="471211" y="383475"/>
                </a:lnTo>
                <a:lnTo>
                  <a:pt x="497632" y="416268"/>
                </a:lnTo>
                <a:lnTo>
                  <a:pt x="521316" y="448716"/>
                </a:lnTo>
                <a:lnTo>
                  <a:pt x="542265" y="480819"/>
                </a:lnTo>
                <a:lnTo>
                  <a:pt x="547693" y="492337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93596" y="2519431"/>
            <a:ext cx="110489" cy="136525"/>
          </a:xfrm>
          <a:custGeom>
            <a:avLst/>
            <a:gdLst/>
            <a:ahLst/>
            <a:cxnLst/>
            <a:rect l="l" t="t" r="r" b="b"/>
            <a:pathLst>
              <a:path w="110489" h="136525">
                <a:moveTo>
                  <a:pt x="110286" y="0"/>
                </a:moveTo>
                <a:lnTo>
                  <a:pt x="0" y="51976"/>
                </a:lnTo>
                <a:lnTo>
                  <a:pt x="107119" y="136273"/>
                </a:lnTo>
                <a:lnTo>
                  <a:pt x="1102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1985977" y="2866390"/>
            <a:ext cx="256540" cy="751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5" dirty="0">
                <a:latin typeface="Times New Roman"/>
                <a:cs typeface="Times New Roman"/>
              </a:rPr>
              <a:t>s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2133388" y="3737002"/>
            <a:ext cx="0" cy="386080"/>
          </a:xfrm>
          <a:custGeom>
            <a:avLst/>
            <a:gdLst/>
            <a:ahLst/>
            <a:cxnLst/>
            <a:rect l="l" t="t" r="r" b="b"/>
            <a:pathLst>
              <a:path h="386079">
                <a:moveTo>
                  <a:pt x="0" y="0"/>
                </a:moveTo>
                <a:lnTo>
                  <a:pt x="0" y="38607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072428" y="411038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0"/>
                </a:lnTo>
                <a:lnTo>
                  <a:pt x="60960" y="121920"/>
                </a:lnTo>
                <a:lnTo>
                  <a:pt x="121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87174" y="4738411"/>
            <a:ext cx="10443845" cy="0"/>
          </a:xfrm>
          <a:custGeom>
            <a:avLst/>
            <a:gdLst/>
            <a:ahLst/>
            <a:cxnLst/>
            <a:rect l="l" t="t" r="r" b="b"/>
            <a:pathLst>
              <a:path w="10443845">
                <a:moveTo>
                  <a:pt x="0" y="0"/>
                </a:moveTo>
                <a:lnTo>
                  <a:pt x="10430610" y="0"/>
                </a:lnTo>
                <a:lnTo>
                  <a:pt x="1044331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617784" y="467745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3238500" y="254000"/>
            <a:ext cx="6518909" cy="2291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spc="-65" dirty="0"/>
              <a:t>Review:</a:t>
            </a:r>
            <a:r>
              <a:rPr sz="8000" spc="-80" dirty="0"/>
              <a:t> </a:t>
            </a:r>
            <a:r>
              <a:rPr sz="8000" spc="-5" dirty="0"/>
              <a:t>Setup</a:t>
            </a:r>
            <a:endParaRPr sz="8000"/>
          </a:p>
          <a:p>
            <a:pPr marR="316230" algn="ctr">
              <a:lnSpc>
                <a:spcPct val="100000"/>
              </a:lnSpc>
              <a:spcBef>
                <a:spcPts val="55"/>
              </a:spcBef>
            </a:pPr>
            <a:r>
              <a:rPr sz="7200" i="1" spc="-97" baseline="-24305" dirty="0">
                <a:latin typeface="Symbol"/>
                <a:cs typeface="Symbol"/>
              </a:rPr>
              <a:t></a:t>
            </a:r>
            <a:r>
              <a:rPr sz="7200" i="1" spc="-1080" baseline="-24305" dirty="0">
                <a:latin typeface="Times New Roman"/>
                <a:cs typeface="Times New Roman"/>
              </a:rPr>
              <a:t> </a:t>
            </a:r>
            <a:r>
              <a:rPr sz="2650" spc="120" dirty="0">
                <a:latin typeface="Times New Roman"/>
                <a:cs typeface="Times New Roman"/>
              </a:rPr>
              <a:t>(2</a:t>
            </a:r>
            <a:r>
              <a:rPr sz="2650" spc="-440" dirty="0">
                <a:latin typeface="Times New Roman"/>
                <a:cs typeface="Times New Roman"/>
              </a:rPr>
              <a:t> </a:t>
            </a:r>
            <a:r>
              <a:rPr sz="2650" spc="15" dirty="0">
                <a:latin typeface="Times New Roman"/>
                <a:cs typeface="Times New Roman"/>
              </a:rPr>
              <a:t>)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925824" y="2013769"/>
            <a:ext cx="641985" cy="539115"/>
          </a:xfrm>
          <a:custGeom>
            <a:avLst/>
            <a:gdLst/>
            <a:ahLst/>
            <a:cxnLst/>
            <a:rect l="l" t="t" r="r" b="b"/>
            <a:pathLst>
              <a:path w="641984" h="539114">
                <a:moveTo>
                  <a:pt x="0" y="0"/>
                </a:moveTo>
                <a:lnTo>
                  <a:pt x="58273" y="31696"/>
                </a:lnTo>
                <a:lnTo>
                  <a:pt x="113950" y="63304"/>
                </a:lnTo>
                <a:lnTo>
                  <a:pt x="167030" y="94823"/>
                </a:lnTo>
                <a:lnTo>
                  <a:pt x="217513" y="126254"/>
                </a:lnTo>
                <a:lnTo>
                  <a:pt x="265399" y="157595"/>
                </a:lnTo>
                <a:lnTo>
                  <a:pt x="310689" y="188847"/>
                </a:lnTo>
                <a:lnTo>
                  <a:pt x="353382" y="220010"/>
                </a:lnTo>
                <a:lnTo>
                  <a:pt x="393478" y="251085"/>
                </a:lnTo>
                <a:lnTo>
                  <a:pt x="430978" y="282070"/>
                </a:lnTo>
                <a:lnTo>
                  <a:pt x="465880" y="312967"/>
                </a:lnTo>
                <a:lnTo>
                  <a:pt x="498186" y="343775"/>
                </a:lnTo>
                <a:lnTo>
                  <a:pt x="527895" y="374494"/>
                </a:lnTo>
                <a:lnTo>
                  <a:pt x="555008" y="405123"/>
                </a:lnTo>
                <a:lnTo>
                  <a:pt x="579523" y="435664"/>
                </a:lnTo>
                <a:lnTo>
                  <a:pt x="620764" y="496480"/>
                </a:lnTo>
                <a:lnTo>
                  <a:pt x="637490" y="526754"/>
                </a:lnTo>
                <a:lnTo>
                  <a:pt x="641670" y="53877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505745" y="2520529"/>
            <a:ext cx="115570" cy="135255"/>
          </a:xfrm>
          <a:custGeom>
            <a:avLst/>
            <a:gdLst/>
            <a:ahLst/>
            <a:cxnLst/>
            <a:rect l="l" t="t" r="r" b="b"/>
            <a:pathLst>
              <a:path w="115570" h="135255">
                <a:moveTo>
                  <a:pt x="115157" y="0"/>
                </a:moveTo>
                <a:lnTo>
                  <a:pt x="0" y="40040"/>
                </a:lnTo>
                <a:lnTo>
                  <a:pt x="97618" y="135177"/>
                </a:lnTo>
                <a:lnTo>
                  <a:pt x="1151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252980" y="8546115"/>
            <a:ext cx="22225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125" y="0"/>
                </a:moveTo>
                <a:lnTo>
                  <a:pt x="69308" y="8136"/>
                </a:lnTo>
                <a:lnTo>
                  <a:pt x="32547" y="32547"/>
                </a:lnTo>
                <a:lnTo>
                  <a:pt x="8136" y="69308"/>
                </a:lnTo>
                <a:lnTo>
                  <a:pt x="0" y="111125"/>
                </a:lnTo>
                <a:lnTo>
                  <a:pt x="8136" y="152941"/>
                </a:lnTo>
                <a:lnTo>
                  <a:pt x="32547" y="189702"/>
                </a:lnTo>
                <a:lnTo>
                  <a:pt x="69308" y="214113"/>
                </a:lnTo>
                <a:lnTo>
                  <a:pt x="111125" y="222250"/>
                </a:lnTo>
                <a:lnTo>
                  <a:pt x="152941" y="214113"/>
                </a:lnTo>
                <a:lnTo>
                  <a:pt x="189702" y="189702"/>
                </a:lnTo>
                <a:lnTo>
                  <a:pt x="214113" y="152941"/>
                </a:lnTo>
                <a:lnTo>
                  <a:pt x="222250" y="111125"/>
                </a:lnTo>
                <a:lnTo>
                  <a:pt x="214113" y="69308"/>
                </a:lnTo>
                <a:lnTo>
                  <a:pt x="189702" y="32547"/>
                </a:lnTo>
                <a:lnTo>
                  <a:pt x="152941" y="8136"/>
                </a:lnTo>
                <a:lnTo>
                  <a:pt x="111125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252980" y="8546115"/>
            <a:ext cx="22225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89702" y="32547"/>
                </a:moveTo>
                <a:lnTo>
                  <a:pt x="214113" y="69308"/>
                </a:lnTo>
                <a:lnTo>
                  <a:pt x="222249" y="111125"/>
                </a:lnTo>
                <a:lnTo>
                  <a:pt x="214113" y="152941"/>
                </a:lnTo>
                <a:lnTo>
                  <a:pt x="189702" y="189702"/>
                </a:lnTo>
                <a:lnTo>
                  <a:pt x="152941" y="214113"/>
                </a:lnTo>
                <a:lnTo>
                  <a:pt x="111125" y="222249"/>
                </a:lnTo>
                <a:lnTo>
                  <a:pt x="69308" y="214113"/>
                </a:lnTo>
                <a:lnTo>
                  <a:pt x="32547" y="189702"/>
                </a:lnTo>
                <a:lnTo>
                  <a:pt x="8136" y="152941"/>
                </a:lnTo>
                <a:lnTo>
                  <a:pt x="0" y="111125"/>
                </a:lnTo>
                <a:lnTo>
                  <a:pt x="8136" y="69308"/>
                </a:lnTo>
                <a:lnTo>
                  <a:pt x="32547" y="32547"/>
                </a:lnTo>
                <a:lnTo>
                  <a:pt x="69308" y="8136"/>
                </a:lnTo>
                <a:lnTo>
                  <a:pt x="111125" y="0"/>
                </a:lnTo>
                <a:lnTo>
                  <a:pt x="152941" y="8136"/>
                </a:lnTo>
                <a:lnTo>
                  <a:pt x="189702" y="3254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53303" y="5698016"/>
            <a:ext cx="0" cy="3174365"/>
          </a:xfrm>
          <a:custGeom>
            <a:avLst/>
            <a:gdLst/>
            <a:ahLst/>
            <a:cxnLst/>
            <a:rect l="l" t="t" r="r" b="b"/>
            <a:pathLst>
              <a:path h="3174365">
                <a:moveTo>
                  <a:pt x="0" y="0"/>
                </a:moveTo>
                <a:lnTo>
                  <a:pt x="0" y="317390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392343" y="5588796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60960" y="0"/>
                </a:moveTo>
                <a:lnTo>
                  <a:pt x="0" y="121919"/>
                </a:lnTo>
                <a:lnTo>
                  <a:pt x="121920" y="121919"/>
                </a:lnTo>
                <a:lnTo>
                  <a:pt x="609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62803" y="8657240"/>
            <a:ext cx="5114925" cy="0"/>
          </a:xfrm>
          <a:custGeom>
            <a:avLst/>
            <a:gdLst/>
            <a:ahLst/>
            <a:cxnLst/>
            <a:rect l="l" t="t" r="r" b="b"/>
            <a:pathLst>
              <a:path w="5114925">
                <a:moveTo>
                  <a:pt x="0" y="0"/>
                </a:moveTo>
                <a:lnTo>
                  <a:pt x="5101922" y="0"/>
                </a:lnTo>
                <a:lnTo>
                  <a:pt x="5114622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364724" y="859628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801861" y="5540947"/>
            <a:ext cx="4001135" cy="2552065"/>
          </a:xfrm>
          <a:custGeom>
            <a:avLst/>
            <a:gdLst/>
            <a:ahLst/>
            <a:cxnLst/>
            <a:rect l="l" t="t" r="r" b="b"/>
            <a:pathLst>
              <a:path w="4001134" h="2552065">
                <a:moveTo>
                  <a:pt x="0" y="581223"/>
                </a:moveTo>
                <a:lnTo>
                  <a:pt x="36655" y="634193"/>
                </a:lnTo>
                <a:lnTo>
                  <a:pt x="73166" y="686441"/>
                </a:lnTo>
                <a:lnTo>
                  <a:pt x="109533" y="737967"/>
                </a:lnTo>
                <a:lnTo>
                  <a:pt x="145756" y="788772"/>
                </a:lnTo>
                <a:lnTo>
                  <a:pt x="181834" y="838856"/>
                </a:lnTo>
                <a:lnTo>
                  <a:pt x="217767" y="888217"/>
                </a:lnTo>
                <a:lnTo>
                  <a:pt x="253557" y="936857"/>
                </a:lnTo>
                <a:lnTo>
                  <a:pt x="289202" y="984776"/>
                </a:lnTo>
                <a:lnTo>
                  <a:pt x="324702" y="1031972"/>
                </a:lnTo>
                <a:lnTo>
                  <a:pt x="360058" y="1078447"/>
                </a:lnTo>
                <a:lnTo>
                  <a:pt x="395270" y="1124201"/>
                </a:lnTo>
                <a:lnTo>
                  <a:pt x="430338" y="1169233"/>
                </a:lnTo>
                <a:lnTo>
                  <a:pt x="465261" y="1213543"/>
                </a:lnTo>
                <a:lnTo>
                  <a:pt x="500040" y="1257131"/>
                </a:lnTo>
                <a:lnTo>
                  <a:pt x="534674" y="1299998"/>
                </a:lnTo>
                <a:lnTo>
                  <a:pt x="569164" y="1342144"/>
                </a:lnTo>
                <a:lnTo>
                  <a:pt x="603510" y="1383567"/>
                </a:lnTo>
                <a:lnTo>
                  <a:pt x="637711" y="1424269"/>
                </a:lnTo>
                <a:lnTo>
                  <a:pt x="671768" y="1464250"/>
                </a:lnTo>
                <a:lnTo>
                  <a:pt x="705680" y="1503508"/>
                </a:lnTo>
                <a:lnTo>
                  <a:pt x="739448" y="1542045"/>
                </a:lnTo>
                <a:lnTo>
                  <a:pt x="773072" y="1579861"/>
                </a:lnTo>
                <a:lnTo>
                  <a:pt x="806552" y="1616955"/>
                </a:lnTo>
                <a:lnTo>
                  <a:pt x="839887" y="1653327"/>
                </a:lnTo>
                <a:lnTo>
                  <a:pt x="873077" y="1688977"/>
                </a:lnTo>
                <a:lnTo>
                  <a:pt x="906124" y="1723906"/>
                </a:lnTo>
                <a:lnTo>
                  <a:pt x="939026" y="1758114"/>
                </a:lnTo>
                <a:lnTo>
                  <a:pt x="971783" y="1791599"/>
                </a:lnTo>
                <a:lnTo>
                  <a:pt x="1004396" y="1824363"/>
                </a:lnTo>
                <a:lnTo>
                  <a:pt x="1036865" y="1856406"/>
                </a:lnTo>
                <a:lnTo>
                  <a:pt x="1069189" y="1887726"/>
                </a:lnTo>
                <a:lnTo>
                  <a:pt x="1101370" y="1918325"/>
                </a:lnTo>
                <a:lnTo>
                  <a:pt x="1133405" y="1948203"/>
                </a:lnTo>
                <a:lnTo>
                  <a:pt x="1165297" y="1977359"/>
                </a:lnTo>
                <a:lnTo>
                  <a:pt x="1197044" y="2005793"/>
                </a:lnTo>
                <a:lnTo>
                  <a:pt x="1228646" y="2033505"/>
                </a:lnTo>
                <a:lnTo>
                  <a:pt x="1260104" y="2060496"/>
                </a:lnTo>
                <a:lnTo>
                  <a:pt x="1291418" y="2086766"/>
                </a:lnTo>
                <a:lnTo>
                  <a:pt x="1322588" y="2112313"/>
                </a:lnTo>
                <a:lnTo>
                  <a:pt x="1353613" y="2137139"/>
                </a:lnTo>
                <a:lnTo>
                  <a:pt x="1384493" y="2161244"/>
                </a:lnTo>
                <a:lnTo>
                  <a:pt x="1415230" y="2184626"/>
                </a:lnTo>
                <a:lnTo>
                  <a:pt x="1476269" y="2229227"/>
                </a:lnTo>
                <a:lnTo>
                  <a:pt x="1536731" y="2270941"/>
                </a:lnTo>
                <a:lnTo>
                  <a:pt x="1596616" y="2309768"/>
                </a:lnTo>
                <a:lnTo>
                  <a:pt x="1655923" y="2345709"/>
                </a:lnTo>
                <a:lnTo>
                  <a:pt x="1714653" y="2378764"/>
                </a:lnTo>
                <a:lnTo>
                  <a:pt x="1772805" y="2408931"/>
                </a:lnTo>
                <a:lnTo>
                  <a:pt x="1830380" y="2436213"/>
                </a:lnTo>
                <a:lnTo>
                  <a:pt x="1887377" y="2460607"/>
                </a:lnTo>
                <a:lnTo>
                  <a:pt x="1943797" y="2482116"/>
                </a:lnTo>
                <a:lnTo>
                  <a:pt x="1999639" y="2500737"/>
                </a:lnTo>
                <a:lnTo>
                  <a:pt x="2054904" y="2516472"/>
                </a:lnTo>
                <a:lnTo>
                  <a:pt x="2109591" y="2529321"/>
                </a:lnTo>
                <a:lnTo>
                  <a:pt x="2163701" y="2539283"/>
                </a:lnTo>
                <a:lnTo>
                  <a:pt x="2217233" y="2546358"/>
                </a:lnTo>
                <a:lnTo>
                  <a:pt x="2270188" y="2550547"/>
                </a:lnTo>
                <a:lnTo>
                  <a:pt x="2322565" y="2551850"/>
                </a:lnTo>
                <a:lnTo>
                  <a:pt x="2348537" y="2551418"/>
                </a:lnTo>
                <a:lnTo>
                  <a:pt x="2400049" y="2548391"/>
                </a:lnTo>
                <a:lnTo>
                  <a:pt x="2450982" y="2542477"/>
                </a:lnTo>
                <a:lnTo>
                  <a:pt x="2501338" y="2533676"/>
                </a:lnTo>
                <a:lnTo>
                  <a:pt x="2551117" y="2521989"/>
                </a:lnTo>
                <a:lnTo>
                  <a:pt x="2600318" y="2507416"/>
                </a:lnTo>
                <a:lnTo>
                  <a:pt x="2648942" y="2489955"/>
                </a:lnTo>
                <a:lnTo>
                  <a:pt x="2696988" y="2469609"/>
                </a:lnTo>
                <a:lnTo>
                  <a:pt x="2744457" y="2446375"/>
                </a:lnTo>
                <a:lnTo>
                  <a:pt x="2791348" y="2420256"/>
                </a:lnTo>
                <a:lnTo>
                  <a:pt x="2837662" y="2391249"/>
                </a:lnTo>
                <a:lnTo>
                  <a:pt x="2883398" y="2359356"/>
                </a:lnTo>
                <a:lnTo>
                  <a:pt x="2928557" y="2324577"/>
                </a:lnTo>
                <a:lnTo>
                  <a:pt x="2973138" y="2286911"/>
                </a:lnTo>
                <a:lnTo>
                  <a:pt x="3017142" y="2246358"/>
                </a:lnTo>
                <a:lnTo>
                  <a:pt x="3060568" y="2202919"/>
                </a:lnTo>
                <a:lnTo>
                  <a:pt x="3103417" y="2156594"/>
                </a:lnTo>
                <a:lnTo>
                  <a:pt x="3145689" y="2107382"/>
                </a:lnTo>
                <a:lnTo>
                  <a:pt x="3187383" y="2055283"/>
                </a:lnTo>
                <a:lnTo>
                  <a:pt x="3228499" y="2000298"/>
                </a:lnTo>
                <a:lnTo>
                  <a:pt x="3269038" y="1942426"/>
                </a:lnTo>
                <a:lnTo>
                  <a:pt x="3308999" y="1881667"/>
                </a:lnTo>
                <a:lnTo>
                  <a:pt x="3348383" y="1818023"/>
                </a:lnTo>
                <a:lnTo>
                  <a:pt x="3367859" y="1785118"/>
                </a:lnTo>
                <a:lnTo>
                  <a:pt x="3387190" y="1751491"/>
                </a:lnTo>
                <a:lnTo>
                  <a:pt x="3406377" y="1717143"/>
                </a:lnTo>
                <a:lnTo>
                  <a:pt x="3425419" y="1682073"/>
                </a:lnTo>
                <a:lnTo>
                  <a:pt x="3444317" y="1646282"/>
                </a:lnTo>
                <a:lnTo>
                  <a:pt x="3463070" y="1609769"/>
                </a:lnTo>
                <a:lnTo>
                  <a:pt x="3481680" y="1572534"/>
                </a:lnTo>
                <a:lnTo>
                  <a:pt x="3500145" y="1534578"/>
                </a:lnTo>
                <a:lnTo>
                  <a:pt x="3518465" y="1495900"/>
                </a:lnTo>
                <a:lnTo>
                  <a:pt x="3536641" y="1456500"/>
                </a:lnTo>
                <a:lnTo>
                  <a:pt x="3554673" y="1416379"/>
                </a:lnTo>
                <a:lnTo>
                  <a:pt x="3572560" y="1375536"/>
                </a:lnTo>
                <a:lnTo>
                  <a:pt x="3590303" y="1333971"/>
                </a:lnTo>
                <a:lnTo>
                  <a:pt x="3607902" y="1291685"/>
                </a:lnTo>
                <a:lnTo>
                  <a:pt x="3625356" y="1248677"/>
                </a:lnTo>
                <a:lnTo>
                  <a:pt x="3642666" y="1204948"/>
                </a:lnTo>
                <a:lnTo>
                  <a:pt x="3659831" y="1160497"/>
                </a:lnTo>
                <a:lnTo>
                  <a:pt x="3676852" y="1115324"/>
                </a:lnTo>
                <a:lnTo>
                  <a:pt x="3693729" y="1069430"/>
                </a:lnTo>
                <a:lnTo>
                  <a:pt x="3710462" y="1022814"/>
                </a:lnTo>
                <a:lnTo>
                  <a:pt x="3727050" y="975476"/>
                </a:lnTo>
                <a:lnTo>
                  <a:pt x="3743493" y="927417"/>
                </a:lnTo>
                <a:lnTo>
                  <a:pt x="3759793" y="878636"/>
                </a:lnTo>
                <a:lnTo>
                  <a:pt x="3775947" y="829134"/>
                </a:lnTo>
                <a:lnTo>
                  <a:pt x="3791958" y="778909"/>
                </a:lnTo>
                <a:lnTo>
                  <a:pt x="3807824" y="727964"/>
                </a:lnTo>
                <a:lnTo>
                  <a:pt x="3823546" y="676296"/>
                </a:lnTo>
                <a:lnTo>
                  <a:pt x="3839123" y="623907"/>
                </a:lnTo>
                <a:lnTo>
                  <a:pt x="3854556" y="570796"/>
                </a:lnTo>
                <a:lnTo>
                  <a:pt x="3869845" y="516964"/>
                </a:lnTo>
                <a:lnTo>
                  <a:pt x="3884989" y="462410"/>
                </a:lnTo>
                <a:lnTo>
                  <a:pt x="3899989" y="407135"/>
                </a:lnTo>
                <a:lnTo>
                  <a:pt x="3914845" y="351137"/>
                </a:lnTo>
                <a:lnTo>
                  <a:pt x="3929556" y="294418"/>
                </a:lnTo>
                <a:lnTo>
                  <a:pt x="3944123" y="236978"/>
                </a:lnTo>
                <a:lnTo>
                  <a:pt x="3958545" y="178816"/>
                </a:lnTo>
                <a:lnTo>
                  <a:pt x="3972823" y="119932"/>
                </a:lnTo>
                <a:lnTo>
                  <a:pt x="3986957" y="60327"/>
                </a:lnTo>
                <a:lnTo>
                  <a:pt x="4000947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919104" y="5211233"/>
            <a:ext cx="349250" cy="74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00" i="1" spc="-15" dirty="0">
                <a:latin typeface="Times New Roman"/>
                <a:cs typeface="Times New Roman"/>
              </a:rPr>
              <a:t>L</a:t>
            </a:r>
            <a:endParaRPr sz="46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641330" y="8737445"/>
            <a:ext cx="369570" cy="368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65"/>
              </a:lnSpc>
            </a:pPr>
            <a:r>
              <a:rPr sz="2700" dirty="0">
                <a:latin typeface="Times New Roman"/>
                <a:cs typeface="Times New Roman"/>
              </a:rPr>
              <a:t>12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670300" y="9059671"/>
            <a:ext cx="645541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204"/>
              </a:lnSpc>
            </a:pPr>
            <a:r>
              <a:rPr sz="3200" dirty="0">
                <a:latin typeface="Arial"/>
                <a:cs typeface="Arial"/>
              </a:rPr>
              <a:t>A </a:t>
            </a:r>
            <a:r>
              <a:rPr sz="3200" spc="25" dirty="0">
                <a:latin typeface="Arial"/>
                <a:cs typeface="Arial"/>
              </a:rPr>
              <a:t>weight </a:t>
            </a:r>
            <a:r>
              <a:rPr sz="3200" spc="-10" dirty="0">
                <a:latin typeface="Arial"/>
                <a:cs typeface="Arial"/>
              </a:rPr>
              <a:t>somewhere </a:t>
            </a:r>
            <a:r>
              <a:rPr sz="3200" spc="-5" dirty="0">
                <a:latin typeface="Arial"/>
                <a:cs typeface="Arial"/>
              </a:rPr>
              <a:t>in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network</a:t>
            </a:r>
            <a:endParaRPr sz="3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650730" y="8002940"/>
            <a:ext cx="1026794" cy="1017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975" i="1" spc="37" baseline="-25089" dirty="0">
                <a:latin typeface="Times New Roman"/>
                <a:cs typeface="Times New Roman"/>
              </a:rPr>
              <a:t>W</a:t>
            </a:r>
            <a:r>
              <a:rPr sz="6975" i="1" spc="-630" baseline="-25089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(1)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327400" y="6794500"/>
            <a:ext cx="883919" cy="513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latin typeface="Arial"/>
                <a:cs typeface="Arial"/>
              </a:rPr>
              <a:t>Loss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50900" y="5443220"/>
            <a:ext cx="1832610" cy="97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46100">
              <a:lnSpc>
                <a:spcPts val="3800"/>
              </a:lnSpc>
            </a:pPr>
            <a:r>
              <a:rPr sz="3200" b="1" spc="-80" dirty="0">
                <a:latin typeface="Arial"/>
                <a:cs typeface="Arial"/>
              </a:rPr>
              <a:t>Toy  </a:t>
            </a:r>
            <a:r>
              <a:rPr sz="3200" b="1" dirty="0">
                <a:latin typeface="Arial"/>
                <a:cs typeface="Arial"/>
              </a:rPr>
              <a:t>Exam</a:t>
            </a:r>
            <a:r>
              <a:rPr sz="3200" b="1" spc="-5" dirty="0">
                <a:latin typeface="Arial"/>
                <a:cs typeface="Arial"/>
              </a:rPr>
              <a:t>pl</a:t>
            </a:r>
            <a:r>
              <a:rPr sz="3200" b="1" dirty="0">
                <a:latin typeface="Arial"/>
                <a:cs typeface="Arial"/>
              </a:rPr>
              <a:t>e:</a:t>
            </a:r>
            <a:endParaRPr sz="3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95519" y="1449106"/>
            <a:ext cx="2139950" cy="1016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975" i="1" spc="22" baseline="-25089" dirty="0">
                <a:latin typeface="Times New Roman"/>
                <a:cs typeface="Times New Roman"/>
              </a:rPr>
              <a:t>W </a:t>
            </a:r>
            <a:r>
              <a:rPr sz="2700" spc="30" dirty="0">
                <a:latin typeface="Times New Roman"/>
                <a:cs typeface="Times New Roman"/>
              </a:rPr>
              <a:t>(1)</a:t>
            </a:r>
            <a:r>
              <a:rPr sz="6975" spc="44" baseline="-25089" dirty="0">
                <a:latin typeface="Times New Roman"/>
                <a:cs typeface="Times New Roman"/>
              </a:rPr>
              <a:t>,</a:t>
            </a:r>
            <a:r>
              <a:rPr sz="6975" spc="195" baseline="-25089" dirty="0">
                <a:latin typeface="Times New Roman"/>
                <a:cs typeface="Times New Roman"/>
              </a:rPr>
              <a:t> </a:t>
            </a:r>
            <a:r>
              <a:rPr sz="6975" i="1" spc="52" baseline="-25089" dirty="0">
                <a:latin typeface="Times New Roman"/>
                <a:cs typeface="Times New Roman"/>
              </a:rPr>
              <a:t>b</a:t>
            </a:r>
            <a:r>
              <a:rPr sz="2700" spc="35" dirty="0">
                <a:latin typeface="Times New Roman"/>
                <a:cs typeface="Times New Roman"/>
              </a:rPr>
              <a:t>(1)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700801" y="2668404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85725" rIns="0" bIns="0" rtlCol="0">
            <a:spAutoFit/>
          </a:bodyPr>
          <a:lstStyle/>
          <a:p>
            <a:pPr marL="141605">
              <a:lnSpc>
                <a:spcPct val="100000"/>
              </a:lnSpc>
              <a:spcBef>
                <a:spcPts val="675"/>
              </a:spcBef>
            </a:pPr>
            <a:r>
              <a:rPr sz="5475" i="1" spc="44" baseline="-25114" dirty="0">
                <a:latin typeface="Times New Roman"/>
                <a:cs typeface="Times New Roman"/>
              </a:rPr>
              <a:t>W</a:t>
            </a:r>
            <a:r>
              <a:rPr sz="5475" i="1" spc="-419" baseline="-25114" dirty="0">
                <a:latin typeface="Times New Roman"/>
                <a:cs typeface="Times New Roman"/>
              </a:rPr>
              <a:t> </a:t>
            </a:r>
            <a:r>
              <a:rPr sz="2100" spc="40" dirty="0">
                <a:latin typeface="Times New Roman"/>
                <a:cs typeface="Times New Roman"/>
              </a:rPr>
              <a:t>(1)</a:t>
            </a:r>
            <a:r>
              <a:rPr sz="5475" i="1" spc="60" baseline="-25114" dirty="0">
                <a:latin typeface="Times New Roman"/>
                <a:cs typeface="Times New Roman"/>
              </a:rPr>
              <a:t>x</a:t>
            </a:r>
            <a:r>
              <a:rPr sz="5475" i="1" spc="-367" baseline="-25114" dirty="0">
                <a:latin typeface="Times New Roman"/>
                <a:cs typeface="Times New Roman"/>
              </a:rPr>
              <a:t> </a:t>
            </a:r>
            <a:r>
              <a:rPr sz="5475" spc="30" baseline="-25114" dirty="0">
                <a:latin typeface="Symbol"/>
                <a:cs typeface="Symbol"/>
              </a:rPr>
              <a:t></a:t>
            </a:r>
            <a:r>
              <a:rPr sz="5475" spc="-480" baseline="-25114" dirty="0">
                <a:latin typeface="Times New Roman"/>
                <a:cs typeface="Times New Roman"/>
              </a:rPr>
              <a:t> </a:t>
            </a:r>
            <a:r>
              <a:rPr sz="5475" i="1" spc="60" baseline="-25114" dirty="0">
                <a:latin typeface="Times New Roman"/>
                <a:cs typeface="Times New Roman"/>
              </a:rPr>
              <a:t>b</a:t>
            </a:r>
            <a:r>
              <a:rPr sz="2100" spc="40" dirty="0">
                <a:latin typeface="Times New Roman"/>
                <a:cs typeface="Times New Roman"/>
              </a:rPr>
              <a:t>(1)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30700" y="254000"/>
            <a:ext cx="4333240" cy="1262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spc="-85" dirty="0"/>
              <a:t>Summa</a:t>
            </a:r>
            <a:r>
              <a:rPr sz="8000" spc="100" dirty="0"/>
              <a:t>r</a:t>
            </a:r>
            <a:r>
              <a:rPr sz="8000" dirty="0"/>
              <a:t>y</a:t>
            </a:r>
            <a:endParaRPr sz="8000"/>
          </a:p>
        </p:txBody>
      </p:sp>
      <p:sp>
        <p:nvSpPr>
          <p:cNvPr id="3" name="object 3"/>
          <p:cNvSpPr txBox="1"/>
          <p:nvPr/>
        </p:nvSpPr>
        <p:spPr>
          <a:xfrm>
            <a:off x="355600" y="3124200"/>
            <a:ext cx="614934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5" dirty="0">
                <a:latin typeface="Arial"/>
                <a:cs typeface="Arial"/>
              </a:rPr>
              <a:t>For </a:t>
            </a:r>
            <a:r>
              <a:rPr sz="3600" b="1" dirty="0">
                <a:latin typeface="Arial"/>
                <a:cs typeface="Arial"/>
              </a:rPr>
              <a:t>each </a:t>
            </a:r>
            <a:r>
              <a:rPr sz="3600" b="1" spc="-35" dirty="0">
                <a:latin typeface="Arial"/>
                <a:cs typeface="Arial"/>
              </a:rPr>
              <a:t>layer, </a:t>
            </a:r>
            <a:r>
              <a:rPr sz="3600" b="1" spc="-5" dirty="0">
                <a:latin typeface="Arial"/>
                <a:cs typeface="Arial"/>
              </a:rPr>
              <a:t>we</a:t>
            </a:r>
            <a:r>
              <a:rPr sz="3600" b="1" spc="-3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compute: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7492" y="4167716"/>
            <a:ext cx="10850880" cy="1615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920"/>
              </a:lnSpc>
            </a:pPr>
            <a:r>
              <a:rPr sz="7425" spc="-60" baseline="-3367" dirty="0">
                <a:latin typeface="Symbol"/>
                <a:cs typeface="Symbol"/>
              </a:rPr>
              <a:t></a:t>
            </a:r>
            <a:r>
              <a:rPr sz="3650" spc="-40" dirty="0">
                <a:latin typeface="Times New Roman"/>
                <a:cs typeface="Times New Roman"/>
              </a:rPr>
              <a:t>Propagated </a:t>
            </a:r>
            <a:r>
              <a:rPr sz="3650" spc="-15" dirty="0">
                <a:latin typeface="Times New Roman"/>
                <a:cs typeface="Times New Roman"/>
              </a:rPr>
              <a:t>gradient </a:t>
            </a:r>
            <a:r>
              <a:rPr sz="3650" spc="-10" dirty="0">
                <a:latin typeface="Times New Roman"/>
                <a:cs typeface="Times New Roman"/>
              </a:rPr>
              <a:t>to </a:t>
            </a:r>
            <a:r>
              <a:rPr sz="3650" spc="-5" dirty="0">
                <a:latin typeface="Times New Roman"/>
                <a:cs typeface="Times New Roman"/>
              </a:rPr>
              <a:t>the </a:t>
            </a:r>
            <a:r>
              <a:rPr sz="3650" spc="-60" dirty="0">
                <a:latin typeface="Times New Roman"/>
                <a:cs typeface="Times New Roman"/>
              </a:rPr>
              <a:t>left</a:t>
            </a:r>
            <a:r>
              <a:rPr sz="7425" spc="-89" baseline="-3367" dirty="0">
                <a:latin typeface="Symbol"/>
                <a:cs typeface="Symbol"/>
              </a:rPr>
              <a:t></a:t>
            </a:r>
            <a:r>
              <a:rPr sz="7425" spc="-937" baseline="-3367" dirty="0">
                <a:latin typeface="Times New Roman"/>
                <a:cs typeface="Times New Roman"/>
              </a:rPr>
              <a:t> </a:t>
            </a:r>
            <a:r>
              <a:rPr sz="3650" spc="5" dirty="0">
                <a:latin typeface="Symbol"/>
                <a:cs typeface="Symbol"/>
              </a:rPr>
              <a:t></a:t>
            </a:r>
            <a:endParaRPr sz="3650">
              <a:latin typeface="Symbol"/>
              <a:cs typeface="Symbol"/>
            </a:endParaRPr>
          </a:p>
          <a:p>
            <a:pPr marL="1599565">
              <a:lnSpc>
                <a:spcPts val="5920"/>
              </a:lnSpc>
            </a:pPr>
            <a:r>
              <a:rPr sz="7425" spc="-60" baseline="-3367" dirty="0">
                <a:latin typeface="Symbol"/>
                <a:cs typeface="Symbol"/>
              </a:rPr>
              <a:t></a:t>
            </a:r>
            <a:r>
              <a:rPr sz="3650" spc="-40" dirty="0">
                <a:latin typeface="Times New Roman"/>
                <a:cs typeface="Times New Roman"/>
              </a:rPr>
              <a:t>Propagated </a:t>
            </a:r>
            <a:r>
              <a:rPr sz="3650" spc="-20" dirty="0">
                <a:latin typeface="Times New Roman"/>
                <a:cs typeface="Times New Roman"/>
              </a:rPr>
              <a:t>gradient </a:t>
            </a:r>
            <a:r>
              <a:rPr sz="3650" spc="-35" dirty="0">
                <a:latin typeface="Times New Roman"/>
                <a:cs typeface="Times New Roman"/>
              </a:rPr>
              <a:t>from </a:t>
            </a:r>
            <a:r>
              <a:rPr sz="3650" spc="-10" dirty="0">
                <a:latin typeface="Times New Roman"/>
                <a:cs typeface="Times New Roman"/>
              </a:rPr>
              <a:t>right</a:t>
            </a:r>
            <a:r>
              <a:rPr sz="7425" spc="-15" baseline="-3367" dirty="0">
                <a:latin typeface="Symbol"/>
                <a:cs typeface="Symbol"/>
              </a:rPr>
              <a:t></a:t>
            </a:r>
            <a:r>
              <a:rPr sz="3650" spc="-10" dirty="0">
                <a:latin typeface="Symbol"/>
                <a:cs typeface="Symbol"/>
              </a:rPr>
              <a:t></a:t>
            </a:r>
            <a:r>
              <a:rPr sz="7425" spc="-15" baseline="-3367" dirty="0">
                <a:latin typeface="Symbol"/>
                <a:cs typeface="Symbol"/>
              </a:rPr>
              <a:t></a:t>
            </a:r>
            <a:r>
              <a:rPr sz="3650" spc="-10" dirty="0">
                <a:latin typeface="Times New Roman"/>
                <a:cs typeface="Times New Roman"/>
              </a:rPr>
              <a:t>Local</a:t>
            </a:r>
            <a:r>
              <a:rPr sz="3650" spc="75" dirty="0">
                <a:latin typeface="Times New Roman"/>
                <a:cs typeface="Times New Roman"/>
              </a:rPr>
              <a:t> </a:t>
            </a:r>
            <a:r>
              <a:rPr sz="3650" spc="-35" dirty="0">
                <a:latin typeface="Times New Roman"/>
                <a:cs typeface="Times New Roman"/>
              </a:rPr>
              <a:t>gradient</a:t>
            </a:r>
            <a:r>
              <a:rPr sz="7425" spc="-52" baseline="-3367" dirty="0">
                <a:latin typeface="Symbol"/>
                <a:cs typeface="Symbol"/>
              </a:rPr>
              <a:t></a:t>
            </a:r>
            <a:endParaRPr sz="7425" baseline="-3367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75500" y="6629400"/>
            <a:ext cx="569087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>
                <a:latin typeface="Arial"/>
                <a:cs typeface="Arial"/>
              </a:rPr>
              <a:t>(Can </a:t>
            </a:r>
            <a:r>
              <a:rPr sz="3600" spc="55" dirty="0">
                <a:latin typeface="Arial"/>
                <a:cs typeface="Arial"/>
              </a:rPr>
              <a:t>compute</a:t>
            </a:r>
            <a:r>
              <a:rPr sz="3600" spc="-50" dirty="0">
                <a:latin typeface="Arial"/>
                <a:cs typeface="Arial"/>
              </a:rPr>
              <a:t> </a:t>
            </a:r>
            <a:r>
              <a:rPr sz="3600" spc="15" dirty="0">
                <a:latin typeface="Arial"/>
                <a:cs typeface="Arial"/>
              </a:rPr>
              <a:t>immediately)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293421" y="6043160"/>
            <a:ext cx="133985" cy="603885"/>
          </a:xfrm>
          <a:custGeom>
            <a:avLst/>
            <a:gdLst/>
            <a:ahLst/>
            <a:cxnLst/>
            <a:rect l="l" t="t" r="r" b="b"/>
            <a:pathLst>
              <a:path w="133984" h="603884">
                <a:moveTo>
                  <a:pt x="0" y="301812"/>
                </a:moveTo>
                <a:lnTo>
                  <a:pt x="133457" y="301812"/>
                </a:lnTo>
              </a:path>
            </a:pathLst>
          </a:custGeom>
          <a:ln w="603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194740" y="5859632"/>
            <a:ext cx="208915" cy="231775"/>
          </a:xfrm>
          <a:custGeom>
            <a:avLst/>
            <a:gdLst/>
            <a:ahLst/>
            <a:cxnLst/>
            <a:rect l="l" t="t" r="r" b="b"/>
            <a:pathLst>
              <a:path w="208915" h="231775">
                <a:moveTo>
                  <a:pt x="58103" y="0"/>
                </a:moveTo>
                <a:lnTo>
                  <a:pt x="0" y="231358"/>
                </a:lnTo>
                <a:lnTo>
                  <a:pt x="208329" y="185298"/>
                </a:lnTo>
                <a:lnTo>
                  <a:pt x="581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30700" y="254000"/>
            <a:ext cx="4333240" cy="1262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spc="-85" dirty="0"/>
              <a:t>Summa</a:t>
            </a:r>
            <a:r>
              <a:rPr sz="8000" spc="100" dirty="0"/>
              <a:t>r</a:t>
            </a:r>
            <a:r>
              <a:rPr sz="8000" dirty="0"/>
              <a:t>y</a:t>
            </a:r>
            <a:endParaRPr sz="8000"/>
          </a:p>
        </p:txBody>
      </p:sp>
      <p:sp>
        <p:nvSpPr>
          <p:cNvPr id="3" name="object 3"/>
          <p:cNvSpPr txBox="1"/>
          <p:nvPr/>
        </p:nvSpPr>
        <p:spPr>
          <a:xfrm>
            <a:off x="355600" y="3124200"/>
            <a:ext cx="614934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5" dirty="0">
                <a:latin typeface="Arial"/>
                <a:cs typeface="Arial"/>
              </a:rPr>
              <a:t>For </a:t>
            </a:r>
            <a:r>
              <a:rPr sz="3600" b="1" dirty="0">
                <a:latin typeface="Arial"/>
                <a:cs typeface="Arial"/>
              </a:rPr>
              <a:t>each </a:t>
            </a:r>
            <a:r>
              <a:rPr sz="3600" b="1" spc="-35" dirty="0">
                <a:latin typeface="Arial"/>
                <a:cs typeface="Arial"/>
              </a:rPr>
              <a:t>layer, </a:t>
            </a:r>
            <a:r>
              <a:rPr sz="3600" b="1" spc="-5" dirty="0">
                <a:latin typeface="Arial"/>
                <a:cs typeface="Arial"/>
              </a:rPr>
              <a:t>we</a:t>
            </a:r>
            <a:r>
              <a:rPr sz="3600" b="1" spc="-3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compute: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7492" y="4167716"/>
            <a:ext cx="10850880" cy="1615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920"/>
              </a:lnSpc>
            </a:pPr>
            <a:r>
              <a:rPr sz="7425" spc="-60" baseline="-3367" dirty="0">
                <a:latin typeface="Symbol"/>
                <a:cs typeface="Symbol"/>
              </a:rPr>
              <a:t></a:t>
            </a:r>
            <a:r>
              <a:rPr sz="3650" spc="-40" dirty="0">
                <a:latin typeface="Times New Roman"/>
                <a:cs typeface="Times New Roman"/>
              </a:rPr>
              <a:t>Propagated </a:t>
            </a:r>
            <a:r>
              <a:rPr sz="3650" spc="-15" dirty="0">
                <a:latin typeface="Times New Roman"/>
                <a:cs typeface="Times New Roman"/>
              </a:rPr>
              <a:t>gradient </a:t>
            </a:r>
            <a:r>
              <a:rPr sz="3650" spc="-10" dirty="0">
                <a:latin typeface="Times New Roman"/>
                <a:cs typeface="Times New Roman"/>
              </a:rPr>
              <a:t>to </a:t>
            </a:r>
            <a:r>
              <a:rPr sz="3650" spc="-5" dirty="0">
                <a:latin typeface="Times New Roman"/>
                <a:cs typeface="Times New Roman"/>
              </a:rPr>
              <a:t>the </a:t>
            </a:r>
            <a:r>
              <a:rPr sz="3650" spc="-60" dirty="0">
                <a:latin typeface="Times New Roman"/>
                <a:cs typeface="Times New Roman"/>
              </a:rPr>
              <a:t>left</a:t>
            </a:r>
            <a:r>
              <a:rPr sz="7425" spc="-89" baseline="-3367" dirty="0">
                <a:latin typeface="Symbol"/>
                <a:cs typeface="Symbol"/>
              </a:rPr>
              <a:t></a:t>
            </a:r>
            <a:r>
              <a:rPr sz="7425" spc="-937" baseline="-3367" dirty="0">
                <a:latin typeface="Times New Roman"/>
                <a:cs typeface="Times New Roman"/>
              </a:rPr>
              <a:t> </a:t>
            </a:r>
            <a:r>
              <a:rPr sz="3650" spc="5" dirty="0">
                <a:latin typeface="Symbol"/>
                <a:cs typeface="Symbol"/>
              </a:rPr>
              <a:t></a:t>
            </a:r>
            <a:endParaRPr sz="3650">
              <a:latin typeface="Symbol"/>
              <a:cs typeface="Symbol"/>
            </a:endParaRPr>
          </a:p>
          <a:p>
            <a:pPr marL="1599565">
              <a:lnSpc>
                <a:spcPts val="5920"/>
              </a:lnSpc>
            </a:pPr>
            <a:r>
              <a:rPr sz="7425" spc="-60" baseline="-3367" dirty="0">
                <a:latin typeface="Symbol"/>
                <a:cs typeface="Symbol"/>
              </a:rPr>
              <a:t></a:t>
            </a:r>
            <a:r>
              <a:rPr sz="3650" spc="-40" dirty="0">
                <a:latin typeface="Times New Roman"/>
                <a:cs typeface="Times New Roman"/>
              </a:rPr>
              <a:t>Propagated </a:t>
            </a:r>
            <a:r>
              <a:rPr sz="3650" spc="-20" dirty="0">
                <a:latin typeface="Times New Roman"/>
                <a:cs typeface="Times New Roman"/>
              </a:rPr>
              <a:t>gradient </a:t>
            </a:r>
            <a:r>
              <a:rPr sz="3650" spc="-35" dirty="0">
                <a:latin typeface="Times New Roman"/>
                <a:cs typeface="Times New Roman"/>
              </a:rPr>
              <a:t>from </a:t>
            </a:r>
            <a:r>
              <a:rPr sz="3650" spc="-10" dirty="0">
                <a:latin typeface="Times New Roman"/>
                <a:cs typeface="Times New Roman"/>
              </a:rPr>
              <a:t>right</a:t>
            </a:r>
            <a:r>
              <a:rPr sz="7425" spc="-15" baseline="-3367" dirty="0">
                <a:latin typeface="Symbol"/>
                <a:cs typeface="Symbol"/>
              </a:rPr>
              <a:t></a:t>
            </a:r>
            <a:r>
              <a:rPr sz="3650" spc="-10" dirty="0">
                <a:latin typeface="Symbol"/>
                <a:cs typeface="Symbol"/>
              </a:rPr>
              <a:t></a:t>
            </a:r>
            <a:r>
              <a:rPr sz="7425" spc="-15" baseline="-3367" dirty="0">
                <a:latin typeface="Symbol"/>
                <a:cs typeface="Symbol"/>
              </a:rPr>
              <a:t></a:t>
            </a:r>
            <a:r>
              <a:rPr sz="3650" spc="-10" dirty="0">
                <a:latin typeface="Times New Roman"/>
                <a:cs typeface="Times New Roman"/>
              </a:rPr>
              <a:t>Local</a:t>
            </a:r>
            <a:r>
              <a:rPr sz="3650" spc="75" dirty="0">
                <a:latin typeface="Times New Roman"/>
                <a:cs typeface="Times New Roman"/>
              </a:rPr>
              <a:t> </a:t>
            </a:r>
            <a:r>
              <a:rPr sz="3650" spc="-35" dirty="0">
                <a:latin typeface="Times New Roman"/>
                <a:cs typeface="Times New Roman"/>
              </a:rPr>
              <a:t>gradient</a:t>
            </a:r>
            <a:r>
              <a:rPr sz="7425" spc="-52" baseline="-3367" dirty="0">
                <a:latin typeface="Symbol"/>
                <a:cs typeface="Symbol"/>
              </a:rPr>
              <a:t></a:t>
            </a:r>
            <a:endParaRPr sz="7425" baseline="-3367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75500" y="6629400"/>
            <a:ext cx="569087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>
                <a:latin typeface="Arial"/>
                <a:cs typeface="Arial"/>
              </a:rPr>
              <a:t>(Can </a:t>
            </a:r>
            <a:r>
              <a:rPr sz="3600" spc="55" dirty="0">
                <a:latin typeface="Arial"/>
                <a:cs typeface="Arial"/>
              </a:rPr>
              <a:t>compute</a:t>
            </a:r>
            <a:r>
              <a:rPr sz="3600" spc="-50" dirty="0">
                <a:latin typeface="Arial"/>
                <a:cs typeface="Arial"/>
              </a:rPr>
              <a:t> </a:t>
            </a:r>
            <a:r>
              <a:rPr sz="3600" spc="15" dirty="0">
                <a:latin typeface="Arial"/>
                <a:cs typeface="Arial"/>
              </a:rPr>
              <a:t>immediately)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293421" y="6043160"/>
            <a:ext cx="133985" cy="603885"/>
          </a:xfrm>
          <a:custGeom>
            <a:avLst/>
            <a:gdLst/>
            <a:ahLst/>
            <a:cxnLst/>
            <a:rect l="l" t="t" r="r" b="b"/>
            <a:pathLst>
              <a:path w="133984" h="603884">
                <a:moveTo>
                  <a:pt x="0" y="301812"/>
                </a:moveTo>
                <a:lnTo>
                  <a:pt x="133457" y="301812"/>
                </a:lnTo>
              </a:path>
            </a:pathLst>
          </a:custGeom>
          <a:ln w="603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194740" y="5859632"/>
            <a:ext cx="208915" cy="231775"/>
          </a:xfrm>
          <a:custGeom>
            <a:avLst/>
            <a:gdLst/>
            <a:ahLst/>
            <a:cxnLst/>
            <a:rect l="l" t="t" r="r" b="b"/>
            <a:pathLst>
              <a:path w="208915" h="231775">
                <a:moveTo>
                  <a:pt x="58103" y="0"/>
                </a:moveTo>
                <a:lnTo>
                  <a:pt x="0" y="231358"/>
                </a:lnTo>
                <a:lnTo>
                  <a:pt x="208329" y="185298"/>
                </a:lnTo>
                <a:lnTo>
                  <a:pt x="581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80094" y="5915364"/>
            <a:ext cx="1388745" cy="777875"/>
          </a:xfrm>
          <a:custGeom>
            <a:avLst/>
            <a:gdLst/>
            <a:ahLst/>
            <a:cxnLst/>
            <a:rect l="l" t="t" r="r" b="b"/>
            <a:pathLst>
              <a:path w="1388745" h="777875">
                <a:moveTo>
                  <a:pt x="0" y="388841"/>
                </a:moveTo>
                <a:lnTo>
                  <a:pt x="1388743" y="388841"/>
                </a:lnTo>
              </a:path>
            </a:pathLst>
          </a:custGeom>
          <a:ln w="7776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94552" y="5823527"/>
            <a:ext cx="238760" cy="197485"/>
          </a:xfrm>
          <a:custGeom>
            <a:avLst/>
            <a:gdLst/>
            <a:ahLst/>
            <a:cxnLst/>
            <a:rect l="l" t="t" r="r" b="b"/>
            <a:pathLst>
              <a:path w="238760" h="197485">
                <a:moveTo>
                  <a:pt x="238282" y="0"/>
                </a:moveTo>
                <a:lnTo>
                  <a:pt x="0" y="11167"/>
                </a:lnTo>
                <a:lnTo>
                  <a:pt x="104246" y="197326"/>
                </a:lnTo>
                <a:lnTo>
                  <a:pt x="2382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74700" y="6667500"/>
            <a:ext cx="580961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20" dirty="0">
                <a:latin typeface="Arial"/>
                <a:cs typeface="Arial"/>
              </a:rPr>
              <a:t>(Received </a:t>
            </a:r>
            <a:r>
              <a:rPr sz="3600" spc="65" dirty="0">
                <a:latin typeface="Arial"/>
                <a:cs typeface="Arial"/>
              </a:rPr>
              <a:t>during</a:t>
            </a:r>
            <a:r>
              <a:rPr sz="3600" spc="-95" dirty="0">
                <a:latin typeface="Arial"/>
                <a:cs typeface="Arial"/>
              </a:rPr>
              <a:t> </a:t>
            </a:r>
            <a:r>
              <a:rPr sz="3600" spc="80" dirty="0">
                <a:latin typeface="Arial"/>
                <a:cs typeface="Arial"/>
              </a:rPr>
              <a:t>backprop)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400" y="139700"/>
            <a:ext cx="9645015" cy="1262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spc="-5" dirty="0"/>
              <a:t>30s </a:t>
            </a:r>
            <a:r>
              <a:rPr sz="8000" spc="145" dirty="0"/>
              <a:t>cat </a:t>
            </a:r>
            <a:r>
              <a:rPr sz="8000" spc="105" dirty="0"/>
              <a:t>picture</a:t>
            </a:r>
            <a:r>
              <a:rPr sz="8000" spc="-195" dirty="0"/>
              <a:t> </a:t>
            </a:r>
            <a:r>
              <a:rPr sz="8000" spc="55" dirty="0"/>
              <a:t>break</a:t>
            </a:r>
            <a:endParaRPr sz="8000"/>
          </a:p>
        </p:txBody>
      </p:sp>
      <p:sp>
        <p:nvSpPr>
          <p:cNvPr id="3" name="object 3"/>
          <p:cNvSpPr/>
          <p:nvPr/>
        </p:nvSpPr>
        <p:spPr>
          <a:xfrm>
            <a:off x="0" y="1689100"/>
            <a:ext cx="13004800" cy="806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267700" y="9271000"/>
            <a:ext cx="4475480" cy="38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u="heavy" spc="2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http://stylonica.com/cat-pictures/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54000"/>
            <a:ext cx="12088495" cy="2023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8000" spc="145" dirty="0"/>
              <a:t>Backprop </a:t>
            </a:r>
            <a:r>
              <a:rPr sz="8000" spc="-5" dirty="0"/>
              <a:t>in</a:t>
            </a:r>
            <a:r>
              <a:rPr sz="8000" spc="-215" dirty="0"/>
              <a:t> </a:t>
            </a:r>
            <a:r>
              <a:rPr sz="8000" spc="35" dirty="0"/>
              <a:t>N-dimensions</a:t>
            </a:r>
            <a:endParaRPr sz="8000"/>
          </a:p>
          <a:p>
            <a:pPr marL="12700" algn="ctr">
              <a:lnSpc>
                <a:spcPct val="100000"/>
              </a:lnSpc>
              <a:spcBef>
                <a:spcPts val="1800"/>
              </a:spcBef>
            </a:pPr>
            <a:r>
              <a:rPr sz="3600" i="1" spc="-5" dirty="0">
                <a:latin typeface="Arial"/>
                <a:cs typeface="Arial"/>
              </a:rPr>
              <a:t>just </a:t>
            </a:r>
            <a:r>
              <a:rPr sz="3600" i="1" spc="130" dirty="0">
                <a:latin typeface="Arial"/>
                <a:cs typeface="Arial"/>
              </a:rPr>
              <a:t>add </a:t>
            </a:r>
            <a:r>
              <a:rPr sz="3600" i="1" spc="-20" dirty="0">
                <a:latin typeface="Arial"/>
                <a:cs typeface="Arial"/>
              </a:rPr>
              <a:t>more </a:t>
            </a:r>
            <a:r>
              <a:rPr sz="3600" i="1" spc="55" dirty="0">
                <a:latin typeface="Arial"/>
                <a:cs typeface="Arial"/>
              </a:rPr>
              <a:t>subscripts </a:t>
            </a:r>
            <a:r>
              <a:rPr sz="3600" i="1" spc="65" dirty="0">
                <a:latin typeface="Arial"/>
                <a:cs typeface="Arial"/>
              </a:rPr>
              <a:t>and </a:t>
            </a:r>
            <a:r>
              <a:rPr sz="3600" i="1" spc="-20" dirty="0">
                <a:latin typeface="Arial"/>
                <a:cs typeface="Arial"/>
              </a:rPr>
              <a:t>more</a:t>
            </a:r>
            <a:r>
              <a:rPr sz="3600" i="1" spc="-180" dirty="0">
                <a:latin typeface="Arial"/>
                <a:cs typeface="Arial"/>
              </a:rPr>
              <a:t> </a:t>
            </a:r>
            <a:r>
              <a:rPr sz="3600" i="1" spc="-5" dirty="0">
                <a:latin typeface="Arial"/>
                <a:cs typeface="Arial"/>
              </a:rPr>
              <a:t>summations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9829" y="2793782"/>
            <a:ext cx="2423160" cy="1370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50" u="heavy" spc="140" dirty="0">
                <a:latin typeface="Symbol"/>
                <a:cs typeface="Symbol"/>
              </a:rPr>
              <a:t></a:t>
            </a:r>
            <a:r>
              <a:rPr sz="3950" i="1" u="heavy" spc="140" dirty="0">
                <a:latin typeface="Times New Roman"/>
                <a:cs typeface="Times New Roman"/>
              </a:rPr>
              <a:t>L </a:t>
            </a:r>
            <a:r>
              <a:rPr sz="5925" spc="22" baseline="-35864" dirty="0">
                <a:latin typeface="Symbol"/>
                <a:cs typeface="Symbol"/>
              </a:rPr>
              <a:t></a:t>
            </a:r>
            <a:r>
              <a:rPr sz="5925" spc="22" baseline="-35864" dirty="0">
                <a:latin typeface="Times New Roman"/>
                <a:cs typeface="Times New Roman"/>
              </a:rPr>
              <a:t> </a:t>
            </a:r>
            <a:r>
              <a:rPr sz="3950" u="heavy" spc="140" dirty="0">
                <a:latin typeface="Symbol"/>
                <a:cs typeface="Symbol"/>
              </a:rPr>
              <a:t></a:t>
            </a:r>
            <a:r>
              <a:rPr sz="3950" i="1" u="heavy" spc="140" dirty="0">
                <a:latin typeface="Times New Roman"/>
                <a:cs typeface="Times New Roman"/>
              </a:rPr>
              <a:t>L</a:t>
            </a:r>
            <a:r>
              <a:rPr sz="3950" i="1" u="heavy" spc="565" dirty="0">
                <a:latin typeface="Times New Roman"/>
                <a:cs typeface="Times New Roman"/>
              </a:rPr>
              <a:t> </a:t>
            </a:r>
            <a:r>
              <a:rPr sz="3950" u="heavy" spc="55" dirty="0">
                <a:latin typeface="Symbol"/>
                <a:cs typeface="Symbol"/>
              </a:rPr>
              <a:t></a:t>
            </a:r>
            <a:r>
              <a:rPr sz="3950" i="1" u="heavy" spc="55" dirty="0">
                <a:latin typeface="Times New Roman"/>
                <a:cs typeface="Times New Roman"/>
              </a:rPr>
              <a:t>h</a:t>
            </a:r>
            <a:endParaRPr sz="3950">
              <a:latin typeface="Times New Roman"/>
              <a:cs typeface="Times New Roman"/>
            </a:endParaRPr>
          </a:p>
          <a:p>
            <a:pPr marL="43815">
              <a:lnSpc>
                <a:spcPct val="100000"/>
              </a:lnSpc>
              <a:spcBef>
                <a:spcPts val="835"/>
              </a:spcBef>
              <a:tabLst>
                <a:tab pos="1212850" algn="l"/>
              </a:tabLst>
            </a:pPr>
            <a:r>
              <a:rPr sz="3950" spc="135" dirty="0">
                <a:latin typeface="Symbol"/>
                <a:cs typeface="Symbol"/>
              </a:rPr>
              <a:t></a:t>
            </a:r>
            <a:r>
              <a:rPr sz="3950" i="1" spc="135" dirty="0">
                <a:latin typeface="Times New Roman"/>
                <a:cs typeface="Times New Roman"/>
              </a:rPr>
              <a:t>x	</a:t>
            </a:r>
            <a:r>
              <a:rPr sz="3950" spc="55" dirty="0">
                <a:latin typeface="Symbol"/>
                <a:cs typeface="Symbol"/>
              </a:rPr>
              <a:t></a:t>
            </a:r>
            <a:r>
              <a:rPr sz="3950" i="1" spc="55" dirty="0">
                <a:latin typeface="Times New Roman"/>
                <a:cs typeface="Times New Roman"/>
              </a:rPr>
              <a:t>h</a:t>
            </a:r>
            <a:r>
              <a:rPr sz="3950" i="1" spc="254" dirty="0">
                <a:latin typeface="Times New Roman"/>
                <a:cs typeface="Times New Roman"/>
              </a:rPr>
              <a:t> </a:t>
            </a:r>
            <a:r>
              <a:rPr sz="3950" spc="135" dirty="0">
                <a:latin typeface="Symbol"/>
                <a:cs typeface="Symbol"/>
              </a:rPr>
              <a:t></a:t>
            </a:r>
            <a:r>
              <a:rPr sz="3950" i="1" spc="135" dirty="0">
                <a:latin typeface="Times New Roman"/>
                <a:cs typeface="Times New Roman"/>
              </a:rPr>
              <a:t>x</a:t>
            </a:r>
            <a:endParaRPr sz="39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603" y="2980266"/>
            <a:ext cx="3943350" cy="1203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550">
              <a:lnSpc>
                <a:spcPts val="4615"/>
              </a:lnSpc>
            </a:pPr>
            <a:r>
              <a:rPr sz="4000" i="1" spc="10" dirty="0">
                <a:latin typeface="Times New Roman"/>
                <a:cs typeface="Times New Roman"/>
              </a:rPr>
              <a:t>x</a:t>
            </a:r>
            <a:r>
              <a:rPr sz="4000" spc="10" dirty="0">
                <a:latin typeface="Times New Roman"/>
                <a:cs typeface="Times New Roman"/>
              </a:rPr>
              <a:t>, </a:t>
            </a:r>
            <a:r>
              <a:rPr sz="4000" i="1" spc="-10" dirty="0">
                <a:latin typeface="Times New Roman"/>
                <a:cs typeface="Times New Roman"/>
              </a:rPr>
              <a:t>h</a:t>
            </a:r>
            <a:r>
              <a:rPr sz="4000" i="1" spc="-495" dirty="0">
                <a:latin typeface="Times New Roman"/>
                <a:cs typeface="Times New Roman"/>
              </a:rPr>
              <a:t> </a:t>
            </a:r>
            <a:r>
              <a:rPr sz="4000" spc="-45" dirty="0">
                <a:latin typeface="Times New Roman"/>
                <a:cs typeface="Times New Roman"/>
              </a:rPr>
              <a:t>scalars</a:t>
            </a: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ts val="4555"/>
              </a:lnSpc>
            </a:pPr>
            <a:r>
              <a:rPr sz="3950" spc="120" dirty="0">
                <a:latin typeface="Times New Roman"/>
                <a:cs typeface="Times New Roman"/>
              </a:rPr>
              <a:t>(</a:t>
            </a:r>
            <a:r>
              <a:rPr sz="3950" i="1" spc="120" dirty="0">
                <a:latin typeface="Times New Roman"/>
                <a:cs typeface="Times New Roman"/>
              </a:rPr>
              <a:t>L </a:t>
            </a:r>
            <a:r>
              <a:rPr sz="3950" spc="-10" dirty="0">
                <a:latin typeface="Times New Roman"/>
                <a:cs typeface="Times New Roman"/>
              </a:rPr>
              <a:t>is </a:t>
            </a:r>
            <a:r>
              <a:rPr sz="3950" spc="-15" dirty="0">
                <a:latin typeface="Times New Roman"/>
                <a:cs typeface="Times New Roman"/>
              </a:rPr>
              <a:t>always</a:t>
            </a:r>
            <a:r>
              <a:rPr sz="3950" spc="70" dirty="0">
                <a:latin typeface="Times New Roman"/>
                <a:cs typeface="Times New Roman"/>
              </a:rPr>
              <a:t> </a:t>
            </a:r>
            <a:r>
              <a:rPr sz="3950" spc="-30" dirty="0">
                <a:latin typeface="Times New Roman"/>
                <a:cs typeface="Times New Roman"/>
              </a:rPr>
              <a:t>scalar)</a:t>
            </a:r>
            <a:endParaRPr sz="39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254000"/>
            <a:ext cx="12088495" cy="2023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8000" spc="145" dirty="0"/>
              <a:t>Backprop </a:t>
            </a:r>
            <a:r>
              <a:rPr sz="8000" spc="-5" dirty="0"/>
              <a:t>in</a:t>
            </a:r>
            <a:r>
              <a:rPr sz="8000" spc="-215" dirty="0"/>
              <a:t> </a:t>
            </a:r>
            <a:r>
              <a:rPr sz="8000" spc="35" dirty="0"/>
              <a:t>N-dimensions</a:t>
            </a:r>
            <a:endParaRPr sz="8000"/>
          </a:p>
          <a:p>
            <a:pPr marL="12700" algn="ctr">
              <a:lnSpc>
                <a:spcPct val="100000"/>
              </a:lnSpc>
              <a:spcBef>
                <a:spcPts val="1800"/>
              </a:spcBef>
            </a:pPr>
            <a:r>
              <a:rPr sz="3600" i="1" spc="-5" dirty="0">
                <a:latin typeface="Arial"/>
                <a:cs typeface="Arial"/>
              </a:rPr>
              <a:t>just </a:t>
            </a:r>
            <a:r>
              <a:rPr sz="3600" i="1" spc="130" dirty="0">
                <a:latin typeface="Arial"/>
                <a:cs typeface="Arial"/>
              </a:rPr>
              <a:t>add </a:t>
            </a:r>
            <a:r>
              <a:rPr sz="3600" i="1" spc="-20" dirty="0">
                <a:latin typeface="Arial"/>
                <a:cs typeface="Arial"/>
              </a:rPr>
              <a:t>more </a:t>
            </a:r>
            <a:r>
              <a:rPr sz="3600" i="1" spc="55" dirty="0">
                <a:latin typeface="Arial"/>
                <a:cs typeface="Arial"/>
              </a:rPr>
              <a:t>subscripts </a:t>
            </a:r>
            <a:r>
              <a:rPr sz="3600" i="1" spc="65" dirty="0">
                <a:latin typeface="Arial"/>
                <a:cs typeface="Arial"/>
              </a:rPr>
              <a:t>and </a:t>
            </a:r>
            <a:r>
              <a:rPr sz="3600" i="1" spc="-20" dirty="0">
                <a:latin typeface="Arial"/>
                <a:cs typeface="Arial"/>
              </a:rPr>
              <a:t>more</a:t>
            </a:r>
            <a:r>
              <a:rPr sz="3600" i="1" spc="-180" dirty="0">
                <a:latin typeface="Arial"/>
                <a:cs typeface="Arial"/>
              </a:rPr>
              <a:t> </a:t>
            </a:r>
            <a:r>
              <a:rPr sz="3600" i="1" spc="-5" dirty="0">
                <a:latin typeface="Arial"/>
                <a:cs typeface="Arial"/>
              </a:rPr>
              <a:t>summations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9835" y="5039473"/>
            <a:ext cx="3302635" cy="721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93570" algn="l"/>
              </a:tabLst>
            </a:pPr>
            <a:r>
              <a:rPr sz="4000" spc="195" dirty="0">
                <a:latin typeface="Symbol"/>
                <a:cs typeface="Symbol"/>
              </a:rPr>
              <a:t></a:t>
            </a:r>
            <a:r>
              <a:rPr sz="4000" i="1" spc="195" dirty="0">
                <a:latin typeface="Times New Roman"/>
                <a:cs typeface="Times New Roman"/>
              </a:rPr>
              <a:t>x</a:t>
            </a:r>
            <a:r>
              <a:rPr sz="3450" i="1" spc="292" baseline="-24154" dirty="0">
                <a:latin typeface="Times New Roman"/>
                <a:cs typeface="Times New Roman"/>
              </a:rPr>
              <a:t>j	</a:t>
            </a:r>
            <a:r>
              <a:rPr sz="4000" spc="-35" dirty="0">
                <a:latin typeface="Symbol"/>
                <a:cs typeface="Symbol"/>
              </a:rPr>
              <a:t></a:t>
            </a:r>
            <a:r>
              <a:rPr sz="4000" i="1" spc="-35" dirty="0">
                <a:latin typeface="Times New Roman"/>
                <a:cs typeface="Times New Roman"/>
              </a:rPr>
              <a:t>h</a:t>
            </a:r>
            <a:r>
              <a:rPr sz="3450" i="1" spc="-52" baseline="-24154" dirty="0">
                <a:latin typeface="Times New Roman"/>
                <a:cs typeface="Times New Roman"/>
              </a:rPr>
              <a:t>i</a:t>
            </a:r>
            <a:r>
              <a:rPr sz="3450" i="1" spc="284" baseline="-24154" dirty="0">
                <a:latin typeface="Times New Roman"/>
                <a:cs typeface="Times New Roman"/>
              </a:rPr>
              <a:t> </a:t>
            </a:r>
            <a:r>
              <a:rPr sz="4000" spc="195" dirty="0">
                <a:latin typeface="Symbol"/>
                <a:cs typeface="Symbol"/>
              </a:rPr>
              <a:t></a:t>
            </a:r>
            <a:r>
              <a:rPr sz="4000" i="1" spc="195" dirty="0">
                <a:latin typeface="Times New Roman"/>
                <a:cs typeface="Times New Roman"/>
              </a:rPr>
              <a:t>x</a:t>
            </a:r>
            <a:r>
              <a:rPr sz="3450" i="1" spc="292" baseline="-24154" dirty="0">
                <a:latin typeface="Times New Roman"/>
                <a:cs typeface="Times New Roman"/>
              </a:rPr>
              <a:t>j</a:t>
            </a:r>
            <a:endParaRPr sz="3450" baseline="-24154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76167" y="5025418"/>
            <a:ext cx="745490" cy="0"/>
          </a:xfrm>
          <a:custGeom>
            <a:avLst/>
            <a:gdLst/>
            <a:ahLst/>
            <a:cxnLst/>
            <a:rect l="l" t="t" r="r" b="b"/>
            <a:pathLst>
              <a:path w="745489">
                <a:moveTo>
                  <a:pt x="0" y="0"/>
                </a:moveTo>
                <a:lnTo>
                  <a:pt x="745247" y="0"/>
                </a:lnTo>
              </a:path>
            </a:pathLst>
          </a:custGeom>
          <a:ln w="252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6629" y="5361509"/>
            <a:ext cx="106680" cy="378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i="1" dirty="0">
                <a:latin typeface="Times New Roman"/>
                <a:cs typeface="Times New Roman"/>
              </a:rPr>
              <a:t>i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0868" y="4073037"/>
            <a:ext cx="3305175" cy="142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82650" algn="l"/>
                <a:tab pos="2716530" algn="l"/>
              </a:tabLst>
            </a:pPr>
            <a:r>
              <a:rPr sz="4000" u="heavy" spc="-340" dirty="0">
                <a:latin typeface="Times New Roman"/>
                <a:cs typeface="Times New Roman"/>
              </a:rPr>
              <a:t> </a:t>
            </a:r>
            <a:r>
              <a:rPr sz="4000" u="heavy" spc="240" dirty="0">
                <a:latin typeface="Symbol"/>
                <a:cs typeface="Symbol"/>
              </a:rPr>
              <a:t></a:t>
            </a:r>
            <a:r>
              <a:rPr sz="4000" i="1" u="heavy" spc="-15" dirty="0">
                <a:latin typeface="Times New Roman"/>
                <a:cs typeface="Times New Roman"/>
              </a:rPr>
              <a:t>L</a:t>
            </a:r>
            <a:r>
              <a:rPr sz="4000" i="1" dirty="0">
                <a:latin typeface="Times New Roman"/>
                <a:cs typeface="Times New Roman"/>
              </a:rPr>
              <a:t>	</a:t>
            </a:r>
            <a:r>
              <a:rPr sz="6000" spc="-22" baseline="-36111" dirty="0">
                <a:latin typeface="Symbol"/>
                <a:cs typeface="Symbol"/>
              </a:rPr>
              <a:t></a:t>
            </a:r>
            <a:r>
              <a:rPr sz="6000" spc="-585" baseline="-36111" dirty="0">
                <a:latin typeface="Times New Roman"/>
                <a:cs typeface="Times New Roman"/>
              </a:rPr>
              <a:t> </a:t>
            </a:r>
            <a:r>
              <a:rPr sz="9000" spc="-37" baseline="-31018" dirty="0">
                <a:latin typeface="Symbol"/>
                <a:cs typeface="Symbol"/>
              </a:rPr>
              <a:t></a:t>
            </a:r>
            <a:r>
              <a:rPr sz="9000" spc="-742" baseline="-31018" dirty="0">
                <a:latin typeface="Times New Roman"/>
                <a:cs typeface="Times New Roman"/>
              </a:rPr>
              <a:t> </a:t>
            </a:r>
            <a:r>
              <a:rPr sz="4000" u="heavy" spc="240" dirty="0">
                <a:latin typeface="Symbol"/>
                <a:cs typeface="Symbol"/>
              </a:rPr>
              <a:t></a:t>
            </a:r>
            <a:r>
              <a:rPr sz="4000" i="1" u="heavy" spc="-15" dirty="0">
                <a:latin typeface="Times New Roman"/>
                <a:cs typeface="Times New Roman"/>
              </a:rPr>
              <a:t>L</a:t>
            </a:r>
            <a:r>
              <a:rPr sz="4000" i="1" dirty="0">
                <a:latin typeface="Times New Roman"/>
                <a:cs typeface="Times New Roman"/>
              </a:rPr>
              <a:t>	</a:t>
            </a:r>
            <a:r>
              <a:rPr sz="4000" spc="75" dirty="0">
                <a:latin typeface="Symbol"/>
                <a:cs typeface="Symbol"/>
              </a:rPr>
              <a:t></a:t>
            </a:r>
            <a:r>
              <a:rPr sz="4000" i="1" spc="-170" dirty="0">
                <a:latin typeface="Times New Roman"/>
                <a:cs typeface="Times New Roman"/>
              </a:rPr>
              <a:t>h</a:t>
            </a:r>
            <a:r>
              <a:rPr sz="3450" i="1" baseline="-24154" dirty="0">
                <a:latin typeface="Times New Roman"/>
                <a:cs typeface="Times New Roman"/>
              </a:rPr>
              <a:t>i</a:t>
            </a:r>
            <a:endParaRPr sz="3450" baseline="-24154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9829" y="2793782"/>
            <a:ext cx="2423160" cy="1370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50" u="heavy" spc="140" dirty="0">
                <a:latin typeface="Symbol"/>
                <a:cs typeface="Symbol"/>
              </a:rPr>
              <a:t></a:t>
            </a:r>
            <a:r>
              <a:rPr sz="3950" i="1" u="heavy" spc="140" dirty="0">
                <a:latin typeface="Times New Roman"/>
                <a:cs typeface="Times New Roman"/>
              </a:rPr>
              <a:t>L </a:t>
            </a:r>
            <a:r>
              <a:rPr sz="5925" spc="22" baseline="-35864" dirty="0">
                <a:latin typeface="Symbol"/>
                <a:cs typeface="Symbol"/>
              </a:rPr>
              <a:t></a:t>
            </a:r>
            <a:r>
              <a:rPr sz="5925" spc="22" baseline="-35864" dirty="0">
                <a:latin typeface="Times New Roman"/>
                <a:cs typeface="Times New Roman"/>
              </a:rPr>
              <a:t> </a:t>
            </a:r>
            <a:r>
              <a:rPr sz="3950" u="heavy" spc="140" dirty="0">
                <a:latin typeface="Symbol"/>
                <a:cs typeface="Symbol"/>
              </a:rPr>
              <a:t></a:t>
            </a:r>
            <a:r>
              <a:rPr sz="3950" i="1" u="heavy" spc="140" dirty="0">
                <a:latin typeface="Times New Roman"/>
                <a:cs typeface="Times New Roman"/>
              </a:rPr>
              <a:t>L</a:t>
            </a:r>
            <a:r>
              <a:rPr sz="3950" i="1" u="heavy" spc="565" dirty="0">
                <a:latin typeface="Times New Roman"/>
                <a:cs typeface="Times New Roman"/>
              </a:rPr>
              <a:t> </a:t>
            </a:r>
            <a:r>
              <a:rPr sz="3950" u="heavy" spc="55" dirty="0">
                <a:latin typeface="Symbol"/>
                <a:cs typeface="Symbol"/>
              </a:rPr>
              <a:t></a:t>
            </a:r>
            <a:r>
              <a:rPr sz="3950" i="1" u="heavy" spc="55" dirty="0">
                <a:latin typeface="Times New Roman"/>
                <a:cs typeface="Times New Roman"/>
              </a:rPr>
              <a:t>h</a:t>
            </a:r>
            <a:endParaRPr sz="3950">
              <a:latin typeface="Times New Roman"/>
              <a:cs typeface="Times New Roman"/>
            </a:endParaRPr>
          </a:p>
          <a:p>
            <a:pPr marL="43815">
              <a:lnSpc>
                <a:spcPct val="100000"/>
              </a:lnSpc>
              <a:spcBef>
                <a:spcPts val="835"/>
              </a:spcBef>
              <a:tabLst>
                <a:tab pos="1212850" algn="l"/>
              </a:tabLst>
            </a:pPr>
            <a:r>
              <a:rPr sz="3950" spc="135" dirty="0">
                <a:latin typeface="Symbol"/>
                <a:cs typeface="Symbol"/>
              </a:rPr>
              <a:t></a:t>
            </a:r>
            <a:r>
              <a:rPr sz="3950" i="1" spc="135" dirty="0">
                <a:latin typeface="Times New Roman"/>
                <a:cs typeface="Times New Roman"/>
              </a:rPr>
              <a:t>x	</a:t>
            </a:r>
            <a:r>
              <a:rPr sz="3950" spc="55" dirty="0">
                <a:latin typeface="Symbol"/>
                <a:cs typeface="Symbol"/>
              </a:rPr>
              <a:t></a:t>
            </a:r>
            <a:r>
              <a:rPr sz="3950" i="1" spc="55" dirty="0">
                <a:latin typeface="Times New Roman"/>
                <a:cs typeface="Times New Roman"/>
              </a:rPr>
              <a:t>h</a:t>
            </a:r>
            <a:r>
              <a:rPr sz="3950" i="1" spc="254" dirty="0">
                <a:latin typeface="Times New Roman"/>
                <a:cs typeface="Times New Roman"/>
              </a:rPr>
              <a:t> </a:t>
            </a:r>
            <a:r>
              <a:rPr sz="3950" spc="135" dirty="0">
                <a:latin typeface="Symbol"/>
                <a:cs typeface="Symbol"/>
              </a:rPr>
              <a:t></a:t>
            </a:r>
            <a:r>
              <a:rPr sz="3950" i="1" spc="135" dirty="0">
                <a:latin typeface="Times New Roman"/>
                <a:cs typeface="Times New Roman"/>
              </a:rPr>
              <a:t>x</a:t>
            </a:r>
            <a:endParaRPr sz="39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603" y="2980266"/>
            <a:ext cx="4741545" cy="235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550">
              <a:lnSpc>
                <a:spcPts val="4615"/>
              </a:lnSpc>
            </a:pPr>
            <a:r>
              <a:rPr sz="4000" i="1" spc="10" dirty="0">
                <a:latin typeface="Times New Roman"/>
                <a:cs typeface="Times New Roman"/>
              </a:rPr>
              <a:t>x</a:t>
            </a:r>
            <a:r>
              <a:rPr sz="4000" spc="10" dirty="0">
                <a:latin typeface="Times New Roman"/>
                <a:cs typeface="Times New Roman"/>
              </a:rPr>
              <a:t>, </a:t>
            </a:r>
            <a:r>
              <a:rPr sz="4000" i="1" spc="-10" dirty="0">
                <a:latin typeface="Times New Roman"/>
                <a:cs typeface="Times New Roman"/>
              </a:rPr>
              <a:t>h</a:t>
            </a:r>
            <a:r>
              <a:rPr sz="4000" i="1" spc="-495" dirty="0">
                <a:latin typeface="Times New Roman"/>
                <a:cs typeface="Times New Roman"/>
              </a:rPr>
              <a:t> </a:t>
            </a:r>
            <a:r>
              <a:rPr sz="4000" spc="-45" dirty="0">
                <a:latin typeface="Times New Roman"/>
                <a:cs typeface="Times New Roman"/>
              </a:rPr>
              <a:t>scalars</a:t>
            </a: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ts val="4555"/>
              </a:lnSpc>
            </a:pPr>
            <a:r>
              <a:rPr sz="3950" spc="120" dirty="0">
                <a:latin typeface="Times New Roman"/>
                <a:cs typeface="Times New Roman"/>
              </a:rPr>
              <a:t>(</a:t>
            </a:r>
            <a:r>
              <a:rPr sz="3950" i="1" spc="120" dirty="0">
                <a:latin typeface="Times New Roman"/>
                <a:cs typeface="Times New Roman"/>
              </a:rPr>
              <a:t>L </a:t>
            </a:r>
            <a:r>
              <a:rPr sz="3950" spc="-10" dirty="0">
                <a:latin typeface="Times New Roman"/>
                <a:cs typeface="Times New Roman"/>
              </a:rPr>
              <a:t>is </a:t>
            </a:r>
            <a:r>
              <a:rPr sz="3950" spc="-15" dirty="0">
                <a:latin typeface="Times New Roman"/>
                <a:cs typeface="Times New Roman"/>
              </a:rPr>
              <a:t>always</a:t>
            </a:r>
            <a:r>
              <a:rPr sz="3950" spc="70" dirty="0">
                <a:latin typeface="Times New Roman"/>
                <a:cs typeface="Times New Roman"/>
              </a:rPr>
              <a:t> </a:t>
            </a:r>
            <a:r>
              <a:rPr sz="3950" spc="-30" dirty="0">
                <a:latin typeface="Times New Roman"/>
                <a:cs typeface="Times New Roman"/>
              </a:rPr>
              <a:t>scalar)</a:t>
            </a:r>
            <a:endParaRPr sz="3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750">
              <a:latin typeface="Times New Roman"/>
              <a:cs typeface="Times New Roman"/>
            </a:endParaRPr>
          </a:p>
          <a:p>
            <a:pPr marL="82550">
              <a:lnSpc>
                <a:spcPct val="100000"/>
              </a:lnSpc>
            </a:pPr>
            <a:r>
              <a:rPr sz="3950" i="1" spc="30" dirty="0">
                <a:latin typeface="Times New Roman"/>
                <a:cs typeface="Times New Roman"/>
              </a:rPr>
              <a:t>x</a:t>
            </a:r>
            <a:r>
              <a:rPr sz="3950" spc="30" dirty="0">
                <a:latin typeface="Times New Roman"/>
                <a:cs typeface="Times New Roman"/>
              </a:rPr>
              <a:t>, </a:t>
            </a:r>
            <a:r>
              <a:rPr sz="3950" i="1" spc="15" dirty="0">
                <a:latin typeface="Times New Roman"/>
                <a:cs typeface="Times New Roman"/>
              </a:rPr>
              <a:t>h </a:t>
            </a:r>
            <a:r>
              <a:rPr sz="3950" spc="20" dirty="0">
                <a:latin typeface="Times New Roman"/>
                <a:cs typeface="Times New Roman"/>
              </a:rPr>
              <a:t>1D </a:t>
            </a:r>
            <a:r>
              <a:rPr sz="3950" spc="-25" dirty="0">
                <a:latin typeface="Times New Roman"/>
                <a:cs typeface="Times New Roman"/>
              </a:rPr>
              <a:t>arrays</a:t>
            </a:r>
            <a:r>
              <a:rPr sz="3950" spc="-605" dirty="0">
                <a:latin typeface="Times New Roman"/>
                <a:cs typeface="Times New Roman"/>
              </a:rPr>
              <a:t> </a:t>
            </a:r>
            <a:r>
              <a:rPr sz="3950" spc="-20" dirty="0">
                <a:latin typeface="Times New Roman"/>
                <a:cs typeface="Times New Roman"/>
              </a:rPr>
              <a:t>(vectors)</a:t>
            </a:r>
            <a:endParaRPr sz="39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7200" y="254000"/>
            <a:ext cx="12088495" cy="2023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8000" spc="145" dirty="0"/>
              <a:t>Backprop </a:t>
            </a:r>
            <a:r>
              <a:rPr sz="8000" spc="-5" dirty="0"/>
              <a:t>in</a:t>
            </a:r>
            <a:r>
              <a:rPr sz="8000" spc="-215" dirty="0"/>
              <a:t> </a:t>
            </a:r>
            <a:r>
              <a:rPr sz="8000" spc="35" dirty="0"/>
              <a:t>N-dimensions</a:t>
            </a:r>
            <a:endParaRPr sz="8000"/>
          </a:p>
          <a:p>
            <a:pPr marL="12700" algn="ctr">
              <a:lnSpc>
                <a:spcPct val="100000"/>
              </a:lnSpc>
              <a:spcBef>
                <a:spcPts val="1800"/>
              </a:spcBef>
            </a:pPr>
            <a:r>
              <a:rPr sz="3600" i="1" spc="-5" dirty="0">
                <a:latin typeface="Arial"/>
                <a:cs typeface="Arial"/>
              </a:rPr>
              <a:t>just </a:t>
            </a:r>
            <a:r>
              <a:rPr sz="3600" i="1" spc="130" dirty="0">
                <a:latin typeface="Arial"/>
                <a:cs typeface="Arial"/>
              </a:rPr>
              <a:t>add </a:t>
            </a:r>
            <a:r>
              <a:rPr sz="3600" i="1" spc="-20" dirty="0">
                <a:latin typeface="Arial"/>
                <a:cs typeface="Arial"/>
              </a:rPr>
              <a:t>more </a:t>
            </a:r>
            <a:r>
              <a:rPr sz="3600" i="1" spc="55" dirty="0">
                <a:latin typeface="Arial"/>
                <a:cs typeface="Arial"/>
              </a:rPr>
              <a:t>subscripts </a:t>
            </a:r>
            <a:r>
              <a:rPr sz="3600" i="1" spc="65" dirty="0">
                <a:latin typeface="Arial"/>
                <a:cs typeface="Arial"/>
              </a:rPr>
              <a:t>and </a:t>
            </a:r>
            <a:r>
              <a:rPr sz="3600" i="1" spc="-20" dirty="0">
                <a:latin typeface="Arial"/>
                <a:cs typeface="Arial"/>
              </a:rPr>
              <a:t>more</a:t>
            </a:r>
            <a:r>
              <a:rPr sz="3600" i="1" spc="-180" dirty="0">
                <a:latin typeface="Arial"/>
                <a:cs typeface="Arial"/>
              </a:rPr>
              <a:t> </a:t>
            </a:r>
            <a:r>
              <a:rPr sz="3600" i="1" spc="-5" dirty="0">
                <a:latin typeface="Arial"/>
                <a:cs typeface="Arial"/>
              </a:rPr>
              <a:t>summations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9835" y="5039473"/>
            <a:ext cx="3302635" cy="721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93570" algn="l"/>
              </a:tabLst>
            </a:pPr>
            <a:r>
              <a:rPr sz="4000" spc="195" dirty="0">
                <a:latin typeface="Symbol"/>
                <a:cs typeface="Symbol"/>
              </a:rPr>
              <a:t></a:t>
            </a:r>
            <a:r>
              <a:rPr sz="4000" i="1" spc="195" dirty="0">
                <a:latin typeface="Times New Roman"/>
                <a:cs typeface="Times New Roman"/>
              </a:rPr>
              <a:t>x</a:t>
            </a:r>
            <a:r>
              <a:rPr sz="3450" i="1" spc="292" baseline="-24154" dirty="0">
                <a:latin typeface="Times New Roman"/>
                <a:cs typeface="Times New Roman"/>
              </a:rPr>
              <a:t>j	</a:t>
            </a:r>
            <a:r>
              <a:rPr sz="4000" spc="-35" dirty="0">
                <a:latin typeface="Symbol"/>
                <a:cs typeface="Symbol"/>
              </a:rPr>
              <a:t></a:t>
            </a:r>
            <a:r>
              <a:rPr sz="4000" i="1" spc="-35" dirty="0">
                <a:latin typeface="Times New Roman"/>
                <a:cs typeface="Times New Roman"/>
              </a:rPr>
              <a:t>h</a:t>
            </a:r>
            <a:r>
              <a:rPr sz="3450" i="1" spc="-52" baseline="-24154" dirty="0">
                <a:latin typeface="Times New Roman"/>
                <a:cs typeface="Times New Roman"/>
              </a:rPr>
              <a:t>i</a:t>
            </a:r>
            <a:r>
              <a:rPr sz="3450" i="1" spc="284" baseline="-24154" dirty="0">
                <a:latin typeface="Times New Roman"/>
                <a:cs typeface="Times New Roman"/>
              </a:rPr>
              <a:t> </a:t>
            </a:r>
            <a:r>
              <a:rPr sz="4000" spc="195" dirty="0">
                <a:latin typeface="Symbol"/>
                <a:cs typeface="Symbol"/>
              </a:rPr>
              <a:t></a:t>
            </a:r>
            <a:r>
              <a:rPr sz="4000" i="1" spc="195" dirty="0">
                <a:latin typeface="Times New Roman"/>
                <a:cs typeface="Times New Roman"/>
              </a:rPr>
              <a:t>x</a:t>
            </a:r>
            <a:r>
              <a:rPr sz="3450" i="1" spc="292" baseline="-24154" dirty="0">
                <a:latin typeface="Times New Roman"/>
                <a:cs typeface="Times New Roman"/>
              </a:rPr>
              <a:t>j</a:t>
            </a:r>
            <a:endParaRPr sz="3450" baseline="-24154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76167" y="5025418"/>
            <a:ext cx="745490" cy="0"/>
          </a:xfrm>
          <a:custGeom>
            <a:avLst/>
            <a:gdLst/>
            <a:ahLst/>
            <a:cxnLst/>
            <a:rect l="l" t="t" r="r" b="b"/>
            <a:pathLst>
              <a:path w="745489">
                <a:moveTo>
                  <a:pt x="0" y="0"/>
                </a:moveTo>
                <a:lnTo>
                  <a:pt x="745247" y="0"/>
                </a:lnTo>
              </a:path>
            </a:pathLst>
          </a:custGeom>
          <a:ln w="252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6629" y="5361509"/>
            <a:ext cx="106680" cy="378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i="1" dirty="0">
                <a:latin typeface="Times New Roman"/>
                <a:cs typeface="Times New Roman"/>
              </a:rPr>
              <a:t>i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0868" y="4073037"/>
            <a:ext cx="3305175" cy="142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82650" algn="l"/>
                <a:tab pos="2716530" algn="l"/>
              </a:tabLst>
            </a:pPr>
            <a:r>
              <a:rPr sz="4000" u="heavy" spc="-340" dirty="0">
                <a:latin typeface="Times New Roman"/>
                <a:cs typeface="Times New Roman"/>
              </a:rPr>
              <a:t> </a:t>
            </a:r>
            <a:r>
              <a:rPr sz="4000" u="heavy" spc="240" dirty="0">
                <a:latin typeface="Symbol"/>
                <a:cs typeface="Symbol"/>
              </a:rPr>
              <a:t></a:t>
            </a:r>
            <a:r>
              <a:rPr sz="4000" i="1" u="heavy" spc="-15" dirty="0">
                <a:latin typeface="Times New Roman"/>
                <a:cs typeface="Times New Roman"/>
              </a:rPr>
              <a:t>L</a:t>
            </a:r>
            <a:r>
              <a:rPr sz="4000" i="1" dirty="0">
                <a:latin typeface="Times New Roman"/>
                <a:cs typeface="Times New Roman"/>
              </a:rPr>
              <a:t>	</a:t>
            </a:r>
            <a:r>
              <a:rPr sz="6000" spc="-22" baseline="-36111" dirty="0">
                <a:latin typeface="Symbol"/>
                <a:cs typeface="Symbol"/>
              </a:rPr>
              <a:t></a:t>
            </a:r>
            <a:r>
              <a:rPr sz="6000" spc="-585" baseline="-36111" dirty="0">
                <a:latin typeface="Times New Roman"/>
                <a:cs typeface="Times New Roman"/>
              </a:rPr>
              <a:t> </a:t>
            </a:r>
            <a:r>
              <a:rPr sz="9000" spc="-37" baseline="-31018" dirty="0">
                <a:latin typeface="Symbol"/>
                <a:cs typeface="Symbol"/>
              </a:rPr>
              <a:t></a:t>
            </a:r>
            <a:r>
              <a:rPr sz="9000" spc="-742" baseline="-31018" dirty="0">
                <a:latin typeface="Times New Roman"/>
                <a:cs typeface="Times New Roman"/>
              </a:rPr>
              <a:t> </a:t>
            </a:r>
            <a:r>
              <a:rPr sz="4000" u="heavy" spc="240" dirty="0">
                <a:latin typeface="Symbol"/>
                <a:cs typeface="Symbol"/>
              </a:rPr>
              <a:t></a:t>
            </a:r>
            <a:r>
              <a:rPr sz="4000" i="1" u="heavy" spc="-15" dirty="0">
                <a:latin typeface="Times New Roman"/>
                <a:cs typeface="Times New Roman"/>
              </a:rPr>
              <a:t>L</a:t>
            </a:r>
            <a:r>
              <a:rPr sz="4000" i="1" dirty="0">
                <a:latin typeface="Times New Roman"/>
                <a:cs typeface="Times New Roman"/>
              </a:rPr>
              <a:t>	</a:t>
            </a:r>
            <a:r>
              <a:rPr sz="4000" spc="75" dirty="0">
                <a:latin typeface="Symbol"/>
                <a:cs typeface="Symbol"/>
              </a:rPr>
              <a:t></a:t>
            </a:r>
            <a:r>
              <a:rPr sz="4000" i="1" spc="-170" dirty="0">
                <a:latin typeface="Times New Roman"/>
                <a:cs typeface="Times New Roman"/>
              </a:rPr>
              <a:t>h</a:t>
            </a:r>
            <a:r>
              <a:rPr sz="3450" i="1" baseline="-24154" dirty="0">
                <a:latin typeface="Times New Roman"/>
                <a:cs typeface="Times New Roman"/>
              </a:rPr>
              <a:t>i</a:t>
            </a:r>
            <a:endParaRPr sz="3450" baseline="-24154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9640" y="6890609"/>
            <a:ext cx="4312285" cy="713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51760" algn="l"/>
              </a:tabLst>
            </a:pPr>
            <a:r>
              <a:rPr sz="3950" spc="75" dirty="0">
                <a:latin typeface="Symbol"/>
                <a:cs typeface="Symbol"/>
              </a:rPr>
              <a:t></a:t>
            </a:r>
            <a:r>
              <a:rPr sz="3950" i="1" spc="75" dirty="0">
                <a:latin typeface="Times New Roman"/>
                <a:cs typeface="Times New Roman"/>
              </a:rPr>
              <a:t>x</a:t>
            </a:r>
            <a:r>
              <a:rPr sz="3450" i="1" spc="112" baseline="-24154" dirty="0">
                <a:latin typeface="Times New Roman"/>
                <a:cs typeface="Times New Roman"/>
              </a:rPr>
              <a:t>ab	</a:t>
            </a:r>
            <a:r>
              <a:rPr sz="3950" spc="-20" dirty="0">
                <a:latin typeface="Symbol"/>
                <a:cs typeface="Symbol"/>
              </a:rPr>
              <a:t></a:t>
            </a:r>
            <a:r>
              <a:rPr sz="3950" i="1" spc="-20" dirty="0">
                <a:latin typeface="Times New Roman"/>
                <a:cs typeface="Times New Roman"/>
              </a:rPr>
              <a:t>h</a:t>
            </a:r>
            <a:r>
              <a:rPr sz="3450" i="1" spc="-30" baseline="-24154" dirty="0">
                <a:latin typeface="Times New Roman"/>
                <a:cs typeface="Times New Roman"/>
              </a:rPr>
              <a:t>ij</a:t>
            </a:r>
            <a:r>
              <a:rPr sz="3450" i="1" spc="315" baseline="-24154" dirty="0">
                <a:latin typeface="Times New Roman"/>
                <a:cs typeface="Times New Roman"/>
              </a:rPr>
              <a:t> </a:t>
            </a:r>
            <a:r>
              <a:rPr sz="3950" spc="75" dirty="0">
                <a:latin typeface="Symbol"/>
                <a:cs typeface="Symbol"/>
              </a:rPr>
              <a:t></a:t>
            </a:r>
            <a:r>
              <a:rPr sz="3950" i="1" spc="75" dirty="0">
                <a:latin typeface="Times New Roman"/>
                <a:cs typeface="Times New Roman"/>
              </a:rPr>
              <a:t>x</a:t>
            </a:r>
            <a:r>
              <a:rPr sz="3450" i="1" spc="112" baseline="-24154" dirty="0">
                <a:latin typeface="Times New Roman"/>
                <a:cs typeface="Times New Roman"/>
              </a:rPr>
              <a:t>ab</a:t>
            </a:r>
            <a:endParaRPr sz="3450" baseline="-24154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16638" y="6876029"/>
            <a:ext cx="904875" cy="0"/>
          </a:xfrm>
          <a:custGeom>
            <a:avLst/>
            <a:gdLst/>
            <a:ahLst/>
            <a:cxnLst/>
            <a:rect l="l" t="t" r="r" b="b"/>
            <a:pathLst>
              <a:path w="904875">
                <a:moveTo>
                  <a:pt x="0" y="0"/>
                </a:moveTo>
                <a:lnTo>
                  <a:pt x="904321" y="0"/>
                </a:lnTo>
              </a:path>
            </a:pathLst>
          </a:custGeom>
          <a:ln w="24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474264" y="7205111"/>
            <a:ext cx="728345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34365" algn="l"/>
              </a:tabLst>
            </a:pPr>
            <a:r>
              <a:rPr sz="2300" i="1" spc="-5" dirty="0">
                <a:latin typeface="Times New Roman"/>
                <a:cs typeface="Times New Roman"/>
              </a:rPr>
              <a:t>i	j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0722" y="5932124"/>
            <a:ext cx="4261485" cy="1413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95370" algn="l"/>
              </a:tabLst>
            </a:pPr>
            <a:r>
              <a:rPr sz="3950" u="heavy" spc="305" dirty="0">
                <a:latin typeface="Times New Roman"/>
                <a:cs typeface="Times New Roman"/>
              </a:rPr>
              <a:t> </a:t>
            </a:r>
            <a:r>
              <a:rPr sz="3950" u="heavy" spc="260" dirty="0">
                <a:latin typeface="Symbol"/>
                <a:cs typeface="Symbol"/>
              </a:rPr>
              <a:t></a:t>
            </a:r>
            <a:r>
              <a:rPr sz="3950" i="1" u="heavy" spc="10" dirty="0">
                <a:latin typeface="Times New Roman"/>
                <a:cs typeface="Times New Roman"/>
              </a:rPr>
              <a:t>L</a:t>
            </a:r>
            <a:r>
              <a:rPr sz="3950" i="1" u="heavy" spc="409" dirty="0">
                <a:latin typeface="Times New Roman"/>
                <a:cs typeface="Times New Roman"/>
              </a:rPr>
              <a:t> </a:t>
            </a:r>
            <a:r>
              <a:rPr sz="3950" i="1" spc="-5" dirty="0">
                <a:latin typeface="Times New Roman"/>
                <a:cs typeface="Times New Roman"/>
              </a:rPr>
              <a:t> </a:t>
            </a:r>
            <a:r>
              <a:rPr sz="5925" spc="15" baseline="-35864" dirty="0">
                <a:latin typeface="Symbol"/>
                <a:cs typeface="Symbol"/>
              </a:rPr>
              <a:t></a:t>
            </a:r>
            <a:r>
              <a:rPr sz="5925" spc="-569" baseline="-35864" dirty="0">
                <a:latin typeface="Times New Roman"/>
                <a:cs typeface="Times New Roman"/>
              </a:rPr>
              <a:t> </a:t>
            </a:r>
            <a:r>
              <a:rPr sz="8925" spc="727" baseline="-31279" dirty="0">
                <a:latin typeface="Symbol"/>
                <a:cs typeface="Symbol"/>
              </a:rPr>
              <a:t></a:t>
            </a:r>
            <a:r>
              <a:rPr sz="8925" spc="907" baseline="-31279" dirty="0">
                <a:latin typeface="Symbol"/>
                <a:cs typeface="Symbol"/>
              </a:rPr>
              <a:t></a:t>
            </a:r>
            <a:r>
              <a:rPr sz="3950" u="heavy" spc="-254" dirty="0">
                <a:latin typeface="Times New Roman"/>
                <a:cs typeface="Times New Roman"/>
              </a:rPr>
              <a:t> </a:t>
            </a:r>
            <a:r>
              <a:rPr sz="3950" u="heavy" spc="260" dirty="0">
                <a:latin typeface="Symbol"/>
                <a:cs typeface="Symbol"/>
              </a:rPr>
              <a:t></a:t>
            </a:r>
            <a:r>
              <a:rPr sz="3950" i="1" u="heavy" spc="10" dirty="0">
                <a:latin typeface="Times New Roman"/>
                <a:cs typeface="Times New Roman"/>
              </a:rPr>
              <a:t>L</a:t>
            </a:r>
            <a:r>
              <a:rPr sz="3950" i="1" dirty="0">
                <a:latin typeface="Times New Roman"/>
                <a:cs typeface="Times New Roman"/>
              </a:rPr>
              <a:t>	</a:t>
            </a:r>
            <a:r>
              <a:rPr sz="5925" spc="142" baseline="5625" dirty="0">
                <a:latin typeface="Symbol"/>
                <a:cs typeface="Symbol"/>
              </a:rPr>
              <a:t></a:t>
            </a:r>
            <a:r>
              <a:rPr sz="5925" i="1" spc="-225" baseline="5625" dirty="0">
                <a:latin typeface="Times New Roman"/>
                <a:cs typeface="Times New Roman"/>
              </a:rPr>
              <a:t>h</a:t>
            </a:r>
            <a:r>
              <a:rPr sz="3450" i="1" spc="-37" baseline="-14492" dirty="0">
                <a:latin typeface="Times New Roman"/>
                <a:cs typeface="Times New Roman"/>
              </a:rPr>
              <a:t>i</a:t>
            </a:r>
            <a:r>
              <a:rPr sz="3450" i="1" spc="-7" baseline="-14492" dirty="0">
                <a:latin typeface="Times New Roman"/>
                <a:cs typeface="Times New Roman"/>
              </a:rPr>
              <a:t>j</a:t>
            </a:r>
            <a:endParaRPr sz="3450" baseline="-14492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9829" y="2793782"/>
            <a:ext cx="2423160" cy="1370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50" u="heavy" spc="140" dirty="0">
                <a:latin typeface="Symbol"/>
                <a:cs typeface="Symbol"/>
              </a:rPr>
              <a:t></a:t>
            </a:r>
            <a:r>
              <a:rPr sz="3950" i="1" u="heavy" spc="140" dirty="0">
                <a:latin typeface="Times New Roman"/>
                <a:cs typeface="Times New Roman"/>
              </a:rPr>
              <a:t>L </a:t>
            </a:r>
            <a:r>
              <a:rPr sz="5925" spc="22" baseline="-35864" dirty="0">
                <a:latin typeface="Symbol"/>
                <a:cs typeface="Symbol"/>
              </a:rPr>
              <a:t></a:t>
            </a:r>
            <a:r>
              <a:rPr sz="5925" spc="22" baseline="-35864" dirty="0">
                <a:latin typeface="Times New Roman"/>
                <a:cs typeface="Times New Roman"/>
              </a:rPr>
              <a:t> </a:t>
            </a:r>
            <a:r>
              <a:rPr sz="3950" u="heavy" spc="140" dirty="0">
                <a:latin typeface="Symbol"/>
                <a:cs typeface="Symbol"/>
              </a:rPr>
              <a:t></a:t>
            </a:r>
            <a:r>
              <a:rPr sz="3950" i="1" u="heavy" spc="140" dirty="0">
                <a:latin typeface="Times New Roman"/>
                <a:cs typeface="Times New Roman"/>
              </a:rPr>
              <a:t>L</a:t>
            </a:r>
            <a:r>
              <a:rPr sz="3950" i="1" u="heavy" spc="565" dirty="0">
                <a:latin typeface="Times New Roman"/>
                <a:cs typeface="Times New Roman"/>
              </a:rPr>
              <a:t> </a:t>
            </a:r>
            <a:r>
              <a:rPr sz="3950" u="heavy" spc="55" dirty="0">
                <a:latin typeface="Symbol"/>
                <a:cs typeface="Symbol"/>
              </a:rPr>
              <a:t></a:t>
            </a:r>
            <a:r>
              <a:rPr sz="3950" i="1" u="heavy" spc="55" dirty="0">
                <a:latin typeface="Times New Roman"/>
                <a:cs typeface="Times New Roman"/>
              </a:rPr>
              <a:t>h</a:t>
            </a:r>
            <a:endParaRPr sz="3950">
              <a:latin typeface="Times New Roman"/>
              <a:cs typeface="Times New Roman"/>
            </a:endParaRPr>
          </a:p>
          <a:p>
            <a:pPr marL="43815">
              <a:lnSpc>
                <a:spcPct val="100000"/>
              </a:lnSpc>
              <a:spcBef>
                <a:spcPts val="835"/>
              </a:spcBef>
              <a:tabLst>
                <a:tab pos="1212850" algn="l"/>
              </a:tabLst>
            </a:pPr>
            <a:r>
              <a:rPr sz="3950" spc="135" dirty="0">
                <a:latin typeface="Symbol"/>
                <a:cs typeface="Symbol"/>
              </a:rPr>
              <a:t></a:t>
            </a:r>
            <a:r>
              <a:rPr sz="3950" i="1" spc="135" dirty="0">
                <a:latin typeface="Times New Roman"/>
                <a:cs typeface="Times New Roman"/>
              </a:rPr>
              <a:t>x	</a:t>
            </a:r>
            <a:r>
              <a:rPr sz="3950" spc="55" dirty="0">
                <a:latin typeface="Symbol"/>
                <a:cs typeface="Symbol"/>
              </a:rPr>
              <a:t></a:t>
            </a:r>
            <a:r>
              <a:rPr sz="3950" i="1" spc="55" dirty="0">
                <a:latin typeface="Times New Roman"/>
                <a:cs typeface="Times New Roman"/>
              </a:rPr>
              <a:t>h</a:t>
            </a:r>
            <a:r>
              <a:rPr sz="3950" i="1" spc="254" dirty="0">
                <a:latin typeface="Times New Roman"/>
                <a:cs typeface="Times New Roman"/>
              </a:rPr>
              <a:t> </a:t>
            </a:r>
            <a:r>
              <a:rPr sz="3950" spc="135" dirty="0">
                <a:latin typeface="Symbol"/>
                <a:cs typeface="Symbol"/>
              </a:rPr>
              <a:t></a:t>
            </a:r>
            <a:r>
              <a:rPr sz="3950" i="1" spc="135" dirty="0">
                <a:latin typeface="Times New Roman"/>
                <a:cs typeface="Times New Roman"/>
              </a:rPr>
              <a:t>x</a:t>
            </a:r>
            <a:endParaRPr sz="39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3603" y="2980266"/>
            <a:ext cx="4741545" cy="4213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550">
              <a:lnSpc>
                <a:spcPts val="4615"/>
              </a:lnSpc>
            </a:pPr>
            <a:r>
              <a:rPr sz="4000" i="1" spc="10" dirty="0">
                <a:latin typeface="Times New Roman"/>
                <a:cs typeface="Times New Roman"/>
              </a:rPr>
              <a:t>x</a:t>
            </a:r>
            <a:r>
              <a:rPr sz="4000" spc="10" dirty="0">
                <a:latin typeface="Times New Roman"/>
                <a:cs typeface="Times New Roman"/>
              </a:rPr>
              <a:t>, </a:t>
            </a:r>
            <a:r>
              <a:rPr sz="4000" i="1" spc="-10" dirty="0">
                <a:latin typeface="Times New Roman"/>
                <a:cs typeface="Times New Roman"/>
              </a:rPr>
              <a:t>h</a:t>
            </a:r>
            <a:r>
              <a:rPr sz="4000" i="1" spc="-495" dirty="0">
                <a:latin typeface="Times New Roman"/>
                <a:cs typeface="Times New Roman"/>
              </a:rPr>
              <a:t> </a:t>
            </a:r>
            <a:r>
              <a:rPr sz="4000" spc="-45" dirty="0">
                <a:latin typeface="Times New Roman"/>
                <a:cs typeface="Times New Roman"/>
              </a:rPr>
              <a:t>scalars</a:t>
            </a: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ts val="4555"/>
              </a:lnSpc>
            </a:pPr>
            <a:r>
              <a:rPr sz="3950" spc="120" dirty="0">
                <a:latin typeface="Times New Roman"/>
                <a:cs typeface="Times New Roman"/>
              </a:rPr>
              <a:t>(</a:t>
            </a:r>
            <a:r>
              <a:rPr sz="3950" i="1" spc="120" dirty="0">
                <a:latin typeface="Times New Roman"/>
                <a:cs typeface="Times New Roman"/>
              </a:rPr>
              <a:t>L </a:t>
            </a:r>
            <a:r>
              <a:rPr sz="3950" spc="-10" dirty="0">
                <a:latin typeface="Times New Roman"/>
                <a:cs typeface="Times New Roman"/>
              </a:rPr>
              <a:t>is </a:t>
            </a:r>
            <a:r>
              <a:rPr sz="3950" spc="-15" dirty="0">
                <a:latin typeface="Times New Roman"/>
                <a:cs typeface="Times New Roman"/>
              </a:rPr>
              <a:t>always</a:t>
            </a:r>
            <a:r>
              <a:rPr sz="3950" spc="70" dirty="0">
                <a:latin typeface="Times New Roman"/>
                <a:cs typeface="Times New Roman"/>
              </a:rPr>
              <a:t> </a:t>
            </a:r>
            <a:r>
              <a:rPr sz="3950" spc="-30" dirty="0">
                <a:latin typeface="Times New Roman"/>
                <a:cs typeface="Times New Roman"/>
              </a:rPr>
              <a:t>scalar)</a:t>
            </a:r>
            <a:endParaRPr sz="3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750">
              <a:latin typeface="Times New Roman"/>
              <a:cs typeface="Times New Roman"/>
            </a:endParaRPr>
          </a:p>
          <a:p>
            <a:pPr marL="82550">
              <a:lnSpc>
                <a:spcPct val="100000"/>
              </a:lnSpc>
            </a:pPr>
            <a:r>
              <a:rPr sz="3950" i="1" spc="30" dirty="0">
                <a:latin typeface="Times New Roman"/>
                <a:cs typeface="Times New Roman"/>
              </a:rPr>
              <a:t>x</a:t>
            </a:r>
            <a:r>
              <a:rPr sz="3950" spc="30" dirty="0">
                <a:latin typeface="Times New Roman"/>
                <a:cs typeface="Times New Roman"/>
              </a:rPr>
              <a:t>, </a:t>
            </a:r>
            <a:r>
              <a:rPr sz="3950" i="1" spc="15" dirty="0">
                <a:latin typeface="Times New Roman"/>
                <a:cs typeface="Times New Roman"/>
              </a:rPr>
              <a:t>h </a:t>
            </a:r>
            <a:r>
              <a:rPr sz="3950" spc="20" dirty="0">
                <a:latin typeface="Times New Roman"/>
                <a:cs typeface="Times New Roman"/>
              </a:rPr>
              <a:t>1D </a:t>
            </a:r>
            <a:r>
              <a:rPr sz="3950" spc="-25" dirty="0">
                <a:latin typeface="Times New Roman"/>
                <a:cs typeface="Times New Roman"/>
              </a:rPr>
              <a:t>arrays</a:t>
            </a:r>
            <a:r>
              <a:rPr sz="3950" spc="-605" dirty="0">
                <a:latin typeface="Times New Roman"/>
                <a:cs typeface="Times New Roman"/>
              </a:rPr>
              <a:t> </a:t>
            </a:r>
            <a:r>
              <a:rPr sz="3950" spc="-20" dirty="0">
                <a:latin typeface="Times New Roman"/>
                <a:cs typeface="Times New Roman"/>
              </a:rPr>
              <a:t>(vectors)</a:t>
            </a:r>
            <a:endParaRPr sz="3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650">
              <a:latin typeface="Times New Roman"/>
              <a:cs typeface="Times New Roman"/>
            </a:endParaRPr>
          </a:p>
          <a:p>
            <a:pPr marL="31750">
              <a:lnSpc>
                <a:spcPct val="100000"/>
              </a:lnSpc>
            </a:pPr>
            <a:r>
              <a:rPr sz="3950" i="1" spc="30" dirty="0">
                <a:latin typeface="Times New Roman"/>
                <a:cs typeface="Times New Roman"/>
              </a:rPr>
              <a:t>x</a:t>
            </a:r>
            <a:r>
              <a:rPr sz="3950" spc="30" dirty="0">
                <a:latin typeface="Times New Roman"/>
                <a:cs typeface="Times New Roman"/>
              </a:rPr>
              <a:t>, </a:t>
            </a:r>
            <a:r>
              <a:rPr sz="3950" i="1" spc="20" dirty="0">
                <a:latin typeface="Times New Roman"/>
                <a:cs typeface="Times New Roman"/>
              </a:rPr>
              <a:t>h </a:t>
            </a:r>
            <a:r>
              <a:rPr sz="3950" spc="25" dirty="0">
                <a:latin typeface="Times New Roman"/>
                <a:cs typeface="Times New Roman"/>
              </a:rPr>
              <a:t>2D</a:t>
            </a:r>
            <a:r>
              <a:rPr sz="3950" spc="-520" dirty="0">
                <a:latin typeface="Times New Roman"/>
                <a:cs typeface="Times New Roman"/>
              </a:rPr>
              <a:t> </a:t>
            </a:r>
            <a:r>
              <a:rPr sz="3950" spc="-25" dirty="0">
                <a:latin typeface="Times New Roman"/>
                <a:cs typeface="Times New Roman"/>
              </a:rPr>
              <a:t>arrays</a:t>
            </a:r>
            <a:endParaRPr sz="39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57200" y="254000"/>
            <a:ext cx="12088495" cy="2023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8000" spc="145" dirty="0"/>
              <a:t>Backprop </a:t>
            </a:r>
            <a:r>
              <a:rPr sz="8000" spc="-5" dirty="0"/>
              <a:t>in</a:t>
            </a:r>
            <a:r>
              <a:rPr sz="8000" spc="-215" dirty="0"/>
              <a:t> </a:t>
            </a:r>
            <a:r>
              <a:rPr sz="8000" spc="35" dirty="0"/>
              <a:t>N-dimensions</a:t>
            </a:r>
            <a:endParaRPr sz="8000"/>
          </a:p>
          <a:p>
            <a:pPr marL="12700" algn="ctr">
              <a:lnSpc>
                <a:spcPct val="100000"/>
              </a:lnSpc>
              <a:spcBef>
                <a:spcPts val="1800"/>
              </a:spcBef>
            </a:pPr>
            <a:r>
              <a:rPr sz="3600" i="1" spc="-5" dirty="0">
                <a:latin typeface="Arial"/>
                <a:cs typeface="Arial"/>
              </a:rPr>
              <a:t>just </a:t>
            </a:r>
            <a:r>
              <a:rPr sz="3600" i="1" spc="130" dirty="0">
                <a:latin typeface="Arial"/>
                <a:cs typeface="Arial"/>
              </a:rPr>
              <a:t>add </a:t>
            </a:r>
            <a:r>
              <a:rPr sz="3600" i="1" spc="-20" dirty="0">
                <a:latin typeface="Arial"/>
                <a:cs typeface="Arial"/>
              </a:rPr>
              <a:t>more </a:t>
            </a:r>
            <a:r>
              <a:rPr sz="3600" i="1" spc="55" dirty="0">
                <a:latin typeface="Arial"/>
                <a:cs typeface="Arial"/>
              </a:rPr>
              <a:t>subscripts </a:t>
            </a:r>
            <a:r>
              <a:rPr sz="3600" i="1" spc="65" dirty="0">
                <a:latin typeface="Arial"/>
                <a:cs typeface="Arial"/>
              </a:rPr>
              <a:t>and </a:t>
            </a:r>
            <a:r>
              <a:rPr sz="3600" i="1" spc="-20" dirty="0">
                <a:latin typeface="Arial"/>
                <a:cs typeface="Arial"/>
              </a:rPr>
              <a:t>more</a:t>
            </a:r>
            <a:r>
              <a:rPr sz="3600" i="1" spc="-180" dirty="0">
                <a:latin typeface="Arial"/>
                <a:cs typeface="Arial"/>
              </a:rPr>
              <a:t> </a:t>
            </a:r>
            <a:r>
              <a:rPr sz="3600" i="1" spc="-5" dirty="0">
                <a:latin typeface="Arial"/>
                <a:cs typeface="Arial"/>
              </a:rPr>
              <a:t>summations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9835" y="5039473"/>
            <a:ext cx="3302635" cy="721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93570" algn="l"/>
              </a:tabLst>
            </a:pPr>
            <a:r>
              <a:rPr sz="4000" spc="195" dirty="0">
                <a:latin typeface="Symbol"/>
                <a:cs typeface="Symbol"/>
              </a:rPr>
              <a:t></a:t>
            </a:r>
            <a:r>
              <a:rPr sz="4000" i="1" spc="195" dirty="0">
                <a:latin typeface="Times New Roman"/>
                <a:cs typeface="Times New Roman"/>
              </a:rPr>
              <a:t>x</a:t>
            </a:r>
            <a:r>
              <a:rPr sz="3450" i="1" spc="292" baseline="-24154" dirty="0">
                <a:latin typeface="Times New Roman"/>
                <a:cs typeface="Times New Roman"/>
              </a:rPr>
              <a:t>j	</a:t>
            </a:r>
            <a:r>
              <a:rPr sz="4000" spc="-35" dirty="0">
                <a:latin typeface="Symbol"/>
                <a:cs typeface="Symbol"/>
              </a:rPr>
              <a:t></a:t>
            </a:r>
            <a:r>
              <a:rPr sz="4000" i="1" spc="-35" dirty="0">
                <a:latin typeface="Times New Roman"/>
                <a:cs typeface="Times New Roman"/>
              </a:rPr>
              <a:t>h</a:t>
            </a:r>
            <a:r>
              <a:rPr sz="3450" i="1" spc="-52" baseline="-24154" dirty="0">
                <a:latin typeface="Times New Roman"/>
                <a:cs typeface="Times New Roman"/>
              </a:rPr>
              <a:t>i</a:t>
            </a:r>
            <a:r>
              <a:rPr sz="3450" i="1" spc="284" baseline="-24154" dirty="0">
                <a:latin typeface="Times New Roman"/>
                <a:cs typeface="Times New Roman"/>
              </a:rPr>
              <a:t> </a:t>
            </a:r>
            <a:r>
              <a:rPr sz="4000" spc="195" dirty="0">
                <a:latin typeface="Symbol"/>
                <a:cs typeface="Symbol"/>
              </a:rPr>
              <a:t></a:t>
            </a:r>
            <a:r>
              <a:rPr sz="4000" i="1" spc="195" dirty="0">
                <a:latin typeface="Times New Roman"/>
                <a:cs typeface="Times New Roman"/>
              </a:rPr>
              <a:t>x</a:t>
            </a:r>
            <a:r>
              <a:rPr sz="3450" i="1" spc="292" baseline="-24154" dirty="0">
                <a:latin typeface="Times New Roman"/>
                <a:cs typeface="Times New Roman"/>
              </a:rPr>
              <a:t>j</a:t>
            </a:r>
            <a:endParaRPr sz="3450" baseline="-24154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76167" y="5025418"/>
            <a:ext cx="745490" cy="0"/>
          </a:xfrm>
          <a:custGeom>
            <a:avLst/>
            <a:gdLst/>
            <a:ahLst/>
            <a:cxnLst/>
            <a:rect l="l" t="t" r="r" b="b"/>
            <a:pathLst>
              <a:path w="745489">
                <a:moveTo>
                  <a:pt x="0" y="0"/>
                </a:moveTo>
                <a:lnTo>
                  <a:pt x="745247" y="0"/>
                </a:lnTo>
              </a:path>
            </a:pathLst>
          </a:custGeom>
          <a:ln w="252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6629" y="5361509"/>
            <a:ext cx="106680" cy="378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i="1" dirty="0">
                <a:latin typeface="Times New Roman"/>
                <a:cs typeface="Times New Roman"/>
              </a:rPr>
              <a:t>i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0868" y="4073037"/>
            <a:ext cx="3305175" cy="142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82650" algn="l"/>
                <a:tab pos="2716530" algn="l"/>
              </a:tabLst>
            </a:pPr>
            <a:r>
              <a:rPr sz="4000" u="heavy" spc="-340" dirty="0">
                <a:latin typeface="Times New Roman"/>
                <a:cs typeface="Times New Roman"/>
              </a:rPr>
              <a:t> </a:t>
            </a:r>
            <a:r>
              <a:rPr sz="4000" u="heavy" spc="240" dirty="0">
                <a:latin typeface="Symbol"/>
                <a:cs typeface="Symbol"/>
              </a:rPr>
              <a:t></a:t>
            </a:r>
            <a:r>
              <a:rPr sz="4000" i="1" u="heavy" spc="-15" dirty="0">
                <a:latin typeface="Times New Roman"/>
                <a:cs typeface="Times New Roman"/>
              </a:rPr>
              <a:t>L</a:t>
            </a:r>
            <a:r>
              <a:rPr sz="4000" i="1" dirty="0">
                <a:latin typeface="Times New Roman"/>
                <a:cs typeface="Times New Roman"/>
              </a:rPr>
              <a:t>	</a:t>
            </a:r>
            <a:r>
              <a:rPr sz="6000" spc="-22" baseline="-36111" dirty="0">
                <a:latin typeface="Symbol"/>
                <a:cs typeface="Symbol"/>
              </a:rPr>
              <a:t></a:t>
            </a:r>
            <a:r>
              <a:rPr sz="6000" spc="-585" baseline="-36111" dirty="0">
                <a:latin typeface="Times New Roman"/>
                <a:cs typeface="Times New Roman"/>
              </a:rPr>
              <a:t> </a:t>
            </a:r>
            <a:r>
              <a:rPr sz="9000" spc="-37" baseline="-31018" dirty="0">
                <a:latin typeface="Symbol"/>
                <a:cs typeface="Symbol"/>
              </a:rPr>
              <a:t></a:t>
            </a:r>
            <a:r>
              <a:rPr sz="9000" spc="-742" baseline="-31018" dirty="0">
                <a:latin typeface="Times New Roman"/>
                <a:cs typeface="Times New Roman"/>
              </a:rPr>
              <a:t> </a:t>
            </a:r>
            <a:r>
              <a:rPr sz="4000" u="heavy" spc="240" dirty="0">
                <a:latin typeface="Symbol"/>
                <a:cs typeface="Symbol"/>
              </a:rPr>
              <a:t></a:t>
            </a:r>
            <a:r>
              <a:rPr sz="4000" i="1" u="heavy" spc="-15" dirty="0">
                <a:latin typeface="Times New Roman"/>
                <a:cs typeface="Times New Roman"/>
              </a:rPr>
              <a:t>L</a:t>
            </a:r>
            <a:r>
              <a:rPr sz="4000" i="1" dirty="0">
                <a:latin typeface="Times New Roman"/>
                <a:cs typeface="Times New Roman"/>
              </a:rPr>
              <a:t>	</a:t>
            </a:r>
            <a:r>
              <a:rPr sz="4000" spc="75" dirty="0">
                <a:latin typeface="Symbol"/>
                <a:cs typeface="Symbol"/>
              </a:rPr>
              <a:t></a:t>
            </a:r>
            <a:r>
              <a:rPr sz="4000" i="1" spc="-170" dirty="0">
                <a:latin typeface="Times New Roman"/>
                <a:cs typeface="Times New Roman"/>
              </a:rPr>
              <a:t>h</a:t>
            </a:r>
            <a:r>
              <a:rPr sz="3450" i="1" baseline="-24154" dirty="0">
                <a:latin typeface="Times New Roman"/>
                <a:cs typeface="Times New Roman"/>
              </a:rPr>
              <a:t>i</a:t>
            </a:r>
            <a:endParaRPr sz="3450" baseline="-24154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9640" y="6890609"/>
            <a:ext cx="4312285" cy="713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51760" algn="l"/>
              </a:tabLst>
            </a:pPr>
            <a:r>
              <a:rPr sz="3950" spc="75" dirty="0">
                <a:latin typeface="Symbol"/>
                <a:cs typeface="Symbol"/>
              </a:rPr>
              <a:t></a:t>
            </a:r>
            <a:r>
              <a:rPr sz="3950" i="1" spc="75" dirty="0">
                <a:latin typeface="Times New Roman"/>
                <a:cs typeface="Times New Roman"/>
              </a:rPr>
              <a:t>x</a:t>
            </a:r>
            <a:r>
              <a:rPr sz="3450" i="1" spc="112" baseline="-24154" dirty="0">
                <a:latin typeface="Times New Roman"/>
                <a:cs typeface="Times New Roman"/>
              </a:rPr>
              <a:t>ab	</a:t>
            </a:r>
            <a:r>
              <a:rPr sz="3950" spc="-20" dirty="0">
                <a:latin typeface="Symbol"/>
                <a:cs typeface="Symbol"/>
              </a:rPr>
              <a:t></a:t>
            </a:r>
            <a:r>
              <a:rPr sz="3950" i="1" spc="-20" dirty="0">
                <a:latin typeface="Times New Roman"/>
                <a:cs typeface="Times New Roman"/>
              </a:rPr>
              <a:t>h</a:t>
            </a:r>
            <a:r>
              <a:rPr sz="3450" i="1" spc="-30" baseline="-24154" dirty="0">
                <a:latin typeface="Times New Roman"/>
                <a:cs typeface="Times New Roman"/>
              </a:rPr>
              <a:t>ij</a:t>
            </a:r>
            <a:r>
              <a:rPr sz="3450" i="1" spc="315" baseline="-24154" dirty="0">
                <a:latin typeface="Times New Roman"/>
                <a:cs typeface="Times New Roman"/>
              </a:rPr>
              <a:t> </a:t>
            </a:r>
            <a:r>
              <a:rPr sz="3950" spc="75" dirty="0">
                <a:latin typeface="Symbol"/>
                <a:cs typeface="Symbol"/>
              </a:rPr>
              <a:t></a:t>
            </a:r>
            <a:r>
              <a:rPr sz="3950" i="1" spc="75" dirty="0">
                <a:latin typeface="Times New Roman"/>
                <a:cs typeface="Times New Roman"/>
              </a:rPr>
              <a:t>x</a:t>
            </a:r>
            <a:r>
              <a:rPr sz="3450" i="1" spc="112" baseline="-24154" dirty="0">
                <a:latin typeface="Times New Roman"/>
                <a:cs typeface="Times New Roman"/>
              </a:rPr>
              <a:t>ab</a:t>
            </a:r>
            <a:endParaRPr sz="3450" baseline="-24154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16638" y="6876029"/>
            <a:ext cx="904875" cy="0"/>
          </a:xfrm>
          <a:custGeom>
            <a:avLst/>
            <a:gdLst/>
            <a:ahLst/>
            <a:cxnLst/>
            <a:rect l="l" t="t" r="r" b="b"/>
            <a:pathLst>
              <a:path w="904875">
                <a:moveTo>
                  <a:pt x="0" y="0"/>
                </a:moveTo>
                <a:lnTo>
                  <a:pt x="904321" y="0"/>
                </a:lnTo>
              </a:path>
            </a:pathLst>
          </a:custGeom>
          <a:ln w="24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474264" y="7205111"/>
            <a:ext cx="728345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34365" algn="l"/>
              </a:tabLst>
            </a:pPr>
            <a:r>
              <a:rPr sz="2300" i="1" spc="-5" dirty="0">
                <a:latin typeface="Times New Roman"/>
                <a:cs typeface="Times New Roman"/>
              </a:rPr>
              <a:t>i	j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0722" y="5932124"/>
            <a:ext cx="4261485" cy="1413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95370" algn="l"/>
              </a:tabLst>
            </a:pPr>
            <a:r>
              <a:rPr sz="3950" u="heavy" spc="305" dirty="0">
                <a:latin typeface="Times New Roman"/>
                <a:cs typeface="Times New Roman"/>
              </a:rPr>
              <a:t> </a:t>
            </a:r>
            <a:r>
              <a:rPr sz="3950" u="heavy" spc="260" dirty="0">
                <a:latin typeface="Symbol"/>
                <a:cs typeface="Symbol"/>
              </a:rPr>
              <a:t></a:t>
            </a:r>
            <a:r>
              <a:rPr sz="3950" i="1" u="heavy" spc="10" dirty="0">
                <a:latin typeface="Times New Roman"/>
                <a:cs typeface="Times New Roman"/>
              </a:rPr>
              <a:t>L</a:t>
            </a:r>
            <a:r>
              <a:rPr sz="3950" i="1" u="heavy" spc="409" dirty="0">
                <a:latin typeface="Times New Roman"/>
                <a:cs typeface="Times New Roman"/>
              </a:rPr>
              <a:t> </a:t>
            </a:r>
            <a:r>
              <a:rPr sz="3950" i="1" spc="-5" dirty="0">
                <a:latin typeface="Times New Roman"/>
                <a:cs typeface="Times New Roman"/>
              </a:rPr>
              <a:t> </a:t>
            </a:r>
            <a:r>
              <a:rPr sz="5925" spc="15" baseline="-35864" dirty="0">
                <a:latin typeface="Symbol"/>
                <a:cs typeface="Symbol"/>
              </a:rPr>
              <a:t></a:t>
            </a:r>
            <a:r>
              <a:rPr sz="5925" spc="-569" baseline="-35864" dirty="0">
                <a:latin typeface="Times New Roman"/>
                <a:cs typeface="Times New Roman"/>
              </a:rPr>
              <a:t> </a:t>
            </a:r>
            <a:r>
              <a:rPr sz="8925" spc="727" baseline="-31279" dirty="0">
                <a:latin typeface="Symbol"/>
                <a:cs typeface="Symbol"/>
              </a:rPr>
              <a:t></a:t>
            </a:r>
            <a:r>
              <a:rPr sz="8925" spc="907" baseline="-31279" dirty="0">
                <a:latin typeface="Symbol"/>
                <a:cs typeface="Symbol"/>
              </a:rPr>
              <a:t></a:t>
            </a:r>
            <a:r>
              <a:rPr sz="3950" u="heavy" spc="-254" dirty="0">
                <a:latin typeface="Times New Roman"/>
                <a:cs typeface="Times New Roman"/>
              </a:rPr>
              <a:t> </a:t>
            </a:r>
            <a:r>
              <a:rPr sz="3950" u="heavy" spc="260" dirty="0">
                <a:latin typeface="Symbol"/>
                <a:cs typeface="Symbol"/>
              </a:rPr>
              <a:t></a:t>
            </a:r>
            <a:r>
              <a:rPr sz="3950" i="1" u="heavy" spc="10" dirty="0">
                <a:latin typeface="Times New Roman"/>
                <a:cs typeface="Times New Roman"/>
              </a:rPr>
              <a:t>L</a:t>
            </a:r>
            <a:r>
              <a:rPr sz="3950" i="1" dirty="0">
                <a:latin typeface="Times New Roman"/>
                <a:cs typeface="Times New Roman"/>
              </a:rPr>
              <a:t>	</a:t>
            </a:r>
            <a:r>
              <a:rPr sz="5925" spc="142" baseline="5625" dirty="0">
                <a:latin typeface="Symbol"/>
                <a:cs typeface="Symbol"/>
              </a:rPr>
              <a:t></a:t>
            </a:r>
            <a:r>
              <a:rPr sz="5925" i="1" spc="-225" baseline="5625" dirty="0">
                <a:latin typeface="Times New Roman"/>
                <a:cs typeface="Times New Roman"/>
              </a:rPr>
              <a:t>h</a:t>
            </a:r>
            <a:r>
              <a:rPr sz="3450" i="1" spc="-37" baseline="-14492" dirty="0">
                <a:latin typeface="Times New Roman"/>
                <a:cs typeface="Times New Roman"/>
              </a:rPr>
              <a:t>i</a:t>
            </a:r>
            <a:r>
              <a:rPr sz="3450" i="1" spc="-7" baseline="-14492" dirty="0">
                <a:latin typeface="Times New Roman"/>
                <a:cs typeface="Times New Roman"/>
              </a:rPr>
              <a:t>j</a:t>
            </a:r>
            <a:endParaRPr sz="3450" baseline="-14492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9853" y="8731051"/>
            <a:ext cx="5307330" cy="587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625"/>
              </a:lnSpc>
              <a:tabLst>
                <a:tab pos="3386454" algn="l"/>
              </a:tabLst>
            </a:pPr>
            <a:r>
              <a:rPr sz="5925" spc="97" baseline="14064" dirty="0">
                <a:latin typeface="Symbol"/>
                <a:cs typeface="Symbol"/>
              </a:rPr>
              <a:t></a:t>
            </a:r>
            <a:r>
              <a:rPr sz="5925" i="1" spc="97" baseline="14064" dirty="0">
                <a:latin typeface="Times New Roman"/>
                <a:cs typeface="Times New Roman"/>
              </a:rPr>
              <a:t>x</a:t>
            </a:r>
            <a:r>
              <a:rPr sz="2300" i="1" spc="65" dirty="0">
                <a:latin typeface="Times New Roman"/>
                <a:cs typeface="Times New Roman"/>
              </a:rPr>
              <a:t>abc	</a:t>
            </a:r>
            <a:r>
              <a:rPr sz="5925" spc="-30" baseline="14064" dirty="0">
                <a:latin typeface="Symbol"/>
                <a:cs typeface="Symbol"/>
              </a:rPr>
              <a:t></a:t>
            </a:r>
            <a:r>
              <a:rPr sz="5925" i="1" spc="-30" baseline="14064" dirty="0">
                <a:latin typeface="Times New Roman"/>
                <a:cs typeface="Times New Roman"/>
              </a:rPr>
              <a:t>h</a:t>
            </a:r>
            <a:r>
              <a:rPr sz="2300" i="1" spc="-20" dirty="0">
                <a:latin typeface="Times New Roman"/>
                <a:cs typeface="Times New Roman"/>
              </a:rPr>
              <a:t>ijk</a:t>
            </a:r>
            <a:r>
              <a:rPr sz="2300" i="1" spc="215" dirty="0">
                <a:latin typeface="Times New Roman"/>
                <a:cs typeface="Times New Roman"/>
              </a:rPr>
              <a:t> </a:t>
            </a:r>
            <a:r>
              <a:rPr sz="5925" spc="97" baseline="14064" dirty="0">
                <a:latin typeface="Symbol"/>
                <a:cs typeface="Symbol"/>
              </a:rPr>
              <a:t></a:t>
            </a:r>
            <a:r>
              <a:rPr sz="5925" i="1" spc="97" baseline="14064" dirty="0">
                <a:latin typeface="Times New Roman"/>
                <a:cs typeface="Times New Roman"/>
              </a:rPr>
              <a:t>x</a:t>
            </a:r>
            <a:r>
              <a:rPr sz="2300" i="1" spc="65" dirty="0">
                <a:latin typeface="Times New Roman"/>
                <a:cs typeface="Times New Roman"/>
              </a:rPr>
              <a:t>abc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180677" y="8590529"/>
            <a:ext cx="1033780" cy="0"/>
          </a:xfrm>
          <a:custGeom>
            <a:avLst/>
            <a:gdLst/>
            <a:ahLst/>
            <a:cxnLst/>
            <a:rect l="l" t="t" r="r" b="b"/>
            <a:pathLst>
              <a:path w="1033779">
                <a:moveTo>
                  <a:pt x="0" y="0"/>
                </a:moveTo>
                <a:lnTo>
                  <a:pt x="1033771" y="0"/>
                </a:lnTo>
              </a:path>
            </a:pathLst>
          </a:custGeom>
          <a:ln w="24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605286" y="8919611"/>
            <a:ext cx="1337945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35000" algn="l"/>
                <a:tab pos="1195070" algn="l"/>
              </a:tabLst>
            </a:pPr>
            <a:r>
              <a:rPr sz="2300" i="1" dirty="0">
                <a:latin typeface="Times New Roman"/>
                <a:cs typeface="Times New Roman"/>
              </a:rPr>
              <a:t>i	j	k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20881" y="7646623"/>
            <a:ext cx="5253355" cy="1413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45844" algn="l"/>
              </a:tabLst>
            </a:pPr>
            <a:r>
              <a:rPr sz="3950" u="heavy" spc="5" dirty="0">
                <a:latin typeface="Times New Roman"/>
                <a:cs typeface="Times New Roman"/>
              </a:rPr>
              <a:t> </a:t>
            </a:r>
            <a:r>
              <a:rPr sz="3950" u="heavy" spc="-190" dirty="0">
                <a:latin typeface="Times New Roman"/>
                <a:cs typeface="Times New Roman"/>
              </a:rPr>
              <a:t> </a:t>
            </a:r>
            <a:r>
              <a:rPr sz="3950" u="heavy" spc="140" dirty="0">
                <a:latin typeface="Symbol"/>
                <a:cs typeface="Symbol"/>
              </a:rPr>
              <a:t></a:t>
            </a:r>
            <a:r>
              <a:rPr sz="3950" i="1" u="heavy" spc="140" dirty="0">
                <a:latin typeface="Times New Roman"/>
                <a:cs typeface="Times New Roman"/>
              </a:rPr>
              <a:t>L	</a:t>
            </a:r>
            <a:r>
              <a:rPr sz="5925" spc="22" baseline="-35864" dirty="0">
                <a:latin typeface="Symbol"/>
                <a:cs typeface="Symbol"/>
              </a:rPr>
              <a:t></a:t>
            </a:r>
            <a:r>
              <a:rPr sz="5925" spc="22" baseline="-35864" dirty="0">
                <a:latin typeface="Times New Roman"/>
                <a:cs typeface="Times New Roman"/>
              </a:rPr>
              <a:t> </a:t>
            </a:r>
            <a:r>
              <a:rPr sz="8925" spc="802" baseline="-31279" dirty="0">
                <a:latin typeface="Symbol"/>
                <a:cs typeface="Symbol"/>
              </a:rPr>
              <a:t></a:t>
            </a:r>
            <a:r>
              <a:rPr sz="8925" spc="802" baseline="-31279" dirty="0">
                <a:latin typeface="Times New Roman"/>
                <a:cs typeface="Times New Roman"/>
              </a:rPr>
              <a:t> </a:t>
            </a:r>
            <a:r>
              <a:rPr sz="3950" u="heavy" spc="140" dirty="0">
                <a:latin typeface="Symbol"/>
                <a:cs typeface="Symbol"/>
              </a:rPr>
              <a:t></a:t>
            </a:r>
            <a:r>
              <a:rPr sz="3950" i="1" u="heavy" spc="140" dirty="0">
                <a:latin typeface="Times New Roman"/>
                <a:cs typeface="Times New Roman"/>
              </a:rPr>
              <a:t>L</a:t>
            </a:r>
            <a:r>
              <a:rPr sz="3950" i="1" u="heavy" spc="555" dirty="0">
                <a:latin typeface="Times New Roman"/>
                <a:cs typeface="Times New Roman"/>
              </a:rPr>
              <a:t> </a:t>
            </a:r>
            <a:r>
              <a:rPr sz="5925" spc="-30" baseline="5625" dirty="0">
                <a:latin typeface="Symbol"/>
                <a:cs typeface="Symbol"/>
              </a:rPr>
              <a:t></a:t>
            </a:r>
            <a:r>
              <a:rPr sz="5925" i="1" spc="-30" baseline="5625" dirty="0">
                <a:latin typeface="Times New Roman"/>
                <a:cs typeface="Times New Roman"/>
              </a:rPr>
              <a:t>h</a:t>
            </a:r>
            <a:r>
              <a:rPr sz="3450" i="1" spc="-30" baseline="-14492" dirty="0">
                <a:latin typeface="Times New Roman"/>
                <a:cs typeface="Times New Roman"/>
              </a:rPr>
              <a:t>ijk</a:t>
            </a:r>
            <a:endParaRPr sz="3450" baseline="-14492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49829" y="2793782"/>
            <a:ext cx="2423160" cy="1370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50" u="heavy" spc="140" dirty="0">
                <a:latin typeface="Symbol"/>
                <a:cs typeface="Symbol"/>
              </a:rPr>
              <a:t></a:t>
            </a:r>
            <a:r>
              <a:rPr sz="3950" i="1" u="heavy" spc="140" dirty="0">
                <a:latin typeface="Times New Roman"/>
                <a:cs typeface="Times New Roman"/>
              </a:rPr>
              <a:t>L </a:t>
            </a:r>
            <a:r>
              <a:rPr sz="5925" spc="22" baseline="-35864" dirty="0">
                <a:latin typeface="Symbol"/>
                <a:cs typeface="Symbol"/>
              </a:rPr>
              <a:t></a:t>
            </a:r>
            <a:r>
              <a:rPr sz="5925" spc="22" baseline="-35864" dirty="0">
                <a:latin typeface="Times New Roman"/>
                <a:cs typeface="Times New Roman"/>
              </a:rPr>
              <a:t> </a:t>
            </a:r>
            <a:r>
              <a:rPr sz="3950" u="heavy" spc="140" dirty="0">
                <a:latin typeface="Symbol"/>
                <a:cs typeface="Symbol"/>
              </a:rPr>
              <a:t></a:t>
            </a:r>
            <a:r>
              <a:rPr sz="3950" i="1" u="heavy" spc="140" dirty="0">
                <a:latin typeface="Times New Roman"/>
                <a:cs typeface="Times New Roman"/>
              </a:rPr>
              <a:t>L</a:t>
            </a:r>
            <a:r>
              <a:rPr sz="3950" i="1" u="heavy" spc="565" dirty="0">
                <a:latin typeface="Times New Roman"/>
                <a:cs typeface="Times New Roman"/>
              </a:rPr>
              <a:t> </a:t>
            </a:r>
            <a:r>
              <a:rPr sz="3950" u="heavy" spc="55" dirty="0">
                <a:latin typeface="Symbol"/>
                <a:cs typeface="Symbol"/>
              </a:rPr>
              <a:t></a:t>
            </a:r>
            <a:r>
              <a:rPr sz="3950" i="1" u="heavy" spc="55" dirty="0">
                <a:latin typeface="Times New Roman"/>
                <a:cs typeface="Times New Roman"/>
              </a:rPr>
              <a:t>h</a:t>
            </a:r>
            <a:endParaRPr sz="3950">
              <a:latin typeface="Times New Roman"/>
              <a:cs typeface="Times New Roman"/>
            </a:endParaRPr>
          </a:p>
          <a:p>
            <a:pPr marL="43815">
              <a:lnSpc>
                <a:spcPct val="100000"/>
              </a:lnSpc>
              <a:spcBef>
                <a:spcPts val="835"/>
              </a:spcBef>
              <a:tabLst>
                <a:tab pos="1212850" algn="l"/>
              </a:tabLst>
            </a:pPr>
            <a:r>
              <a:rPr sz="3950" spc="135" dirty="0">
                <a:latin typeface="Symbol"/>
                <a:cs typeface="Symbol"/>
              </a:rPr>
              <a:t></a:t>
            </a:r>
            <a:r>
              <a:rPr sz="3950" i="1" spc="135" dirty="0">
                <a:latin typeface="Times New Roman"/>
                <a:cs typeface="Times New Roman"/>
              </a:rPr>
              <a:t>x	</a:t>
            </a:r>
            <a:r>
              <a:rPr sz="3950" spc="55" dirty="0">
                <a:latin typeface="Symbol"/>
                <a:cs typeface="Symbol"/>
              </a:rPr>
              <a:t></a:t>
            </a:r>
            <a:r>
              <a:rPr sz="3950" i="1" spc="55" dirty="0">
                <a:latin typeface="Times New Roman"/>
                <a:cs typeface="Times New Roman"/>
              </a:rPr>
              <a:t>h</a:t>
            </a:r>
            <a:r>
              <a:rPr sz="3950" i="1" spc="254" dirty="0">
                <a:latin typeface="Times New Roman"/>
                <a:cs typeface="Times New Roman"/>
              </a:rPr>
              <a:t> </a:t>
            </a:r>
            <a:r>
              <a:rPr sz="3950" spc="135" dirty="0">
                <a:latin typeface="Symbol"/>
                <a:cs typeface="Symbol"/>
              </a:rPr>
              <a:t></a:t>
            </a:r>
            <a:r>
              <a:rPr sz="3950" i="1" spc="135" dirty="0">
                <a:latin typeface="Times New Roman"/>
                <a:cs typeface="Times New Roman"/>
              </a:rPr>
              <a:t>x</a:t>
            </a:r>
            <a:endParaRPr sz="39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550">
              <a:lnSpc>
                <a:spcPts val="4615"/>
              </a:lnSpc>
            </a:pPr>
            <a:r>
              <a:rPr i="1" spc="10" dirty="0">
                <a:latin typeface="Times New Roman"/>
                <a:cs typeface="Times New Roman"/>
              </a:rPr>
              <a:t>x</a:t>
            </a:r>
            <a:r>
              <a:rPr spc="10" dirty="0"/>
              <a:t>, </a:t>
            </a:r>
            <a:r>
              <a:rPr i="1" spc="-10" dirty="0">
                <a:latin typeface="Times New Roman"/>
                <a:cs typeface="Times New Roman"/>
              </a:rPr>
              <a:t>h</a:t>
            </a:r>
            <a:r>
              <a:rPr i="1" spc="-495" dirty="0">
                <a:latin typeface="Times New Roman"/>
                <a:cs typeface="Times New Roman"/>
              </a:rPr>
              <a:t> </a:t>
            </a:r>
            <a:r>
              <a:rPr spc="-45" dirty="0"/>
              <a:t>scalars</a:t>
            </a:r>
          </a:p>
          <a:p>
            <a:pPr marL="12700">
              <a:lnSpc>
                <a:spcPts val="4555"/>
              </a:lnSpc>
            </a:pPr>
            <a:r>
              <a:rPr sz="3950" spc="120" dirty="0"/>
              <a:t>(</a:t>
            </a:r>
            <a:r>
              <a:rPr sz="3950" i="1" spc="120" dirty="0">
                <a:latin typeface="Times New Roman"/>
                <a:cs typeface="Times New Roman"/>
              </a:rPr>
              <a:t>L </a:t>
            </a:r>
            <a:r>
              <a:rPr sz="3950" spc="-10" dirty="0"/>
              <a:t>is </a:t>
            </a:r>
            <a:r>
              <a:rPr sz="3950" spc="-15" dirty="0"/>
              <a:t>always</a:t>
            </a:r>
            <a:r>
              <a:rPr sz="3950" spc="70" dirty="0"/>
              <a:t> </a:t>
            </a:r>
            <a:r>
              <a:rPr sz="3950" spc="-30" dirty="0"/>
              <a:t>scalar)</a:t>
            </a:r>
            <a:endParaRPr sz="3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750"/>
          </a:p>
          <a:p>
            <a:pPr marL="82550">
              <a:lnSpc>
                <a:spcPct val="100000"/>
              </a:lnSpc>
            </a:pPr>
            <a:r>
              <a:rPr sz="3950" i="1" spc="30" dirty="0">
                <a:latin typeface="Times New Roman"/>
                <a:cs typeface="Times New Roman"/>
              </a:rPr>
              <a:t>x</a:t>
            </a:r>
            <a:r>
              <a:rPr sz="3950" spc="30" dirty="0"/>
              <a:t>, </a:t>
            </a:r>
            <a:r>
              <a:rPr sz="3950" i="1" spc="15" dirty="0">
                <a:latin typeface="Times New Roman"/>
                <a:cs typeface="Times New Roman"/>
              </a:rPr>
              <a:t>h </a:t>
            </a:r>
            <a:r>
              <a:rPr sz="3950" spc="20" dirty="0"/>
              <a:t>1D </a:t>
            </a:r>
            <a:r>
              <a:rPr sz="3950" spc="-25" dirty="0"/>
              <a:t>arrays</a:t>
            </a:r>
            <a:r>
              <a:rPr sz="3950" spc="-605" dirty="0"/>
              <a:t> </a:t>
            </a:r>
            <a:r>
              <a:rPr sz="3950" spc="-20" dirty="0"/>
              <a:t>(vectors)</a:t>
            </a:r>
            <a:endParaRPr sz="3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900"/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650"/>
          </a:p>
          <a:p>
            <a:pPr marL="31750">
              <a:lnSpc>
                <a:spcPct val="100000"/>
              </a:lnSpc>
            </a:pPr>
            <a:r>
              <a:rPr sz="3950" i="1" spc="30" dirty="0">
                <a:latin typeface="Times New Roman"/>
                <a:cs typeface="Times New Roman"/>
              </a:rPr>
              <a:t>x</a:t>
            </a:r>
            <a:r>
              <a:rPr sz="3950" spc="30" dirty="0"/>
              <a:t>, </a:t>
            </a:r>
            <a:r>
              <a:rPr sz="3950" i="1" spc="20" dirty="0">
                <a:latin typeface="Times New Roman"/>
                <a:cs typeface="Times New Roman"/>
              </a:rPr>
              <a:t>h </a:t>
            </a:r>
            <a:r>
              <a:rPr sz="3950" spc="25" dirty="0"/>
              <a:t>2D</a:t>
            </a:r>
            <a:r>
              <a:rPr sz="3950" spc="-520" dirty="0"/>
              <a:t> </a:t>
            </a:r>
            <a:r>
              <a:rPr sz="3950" spc="-25" dirty="0"/>
              <a:t>arrays</a:t>
            </a:r>
            <a:endParaRPr sz="3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900"/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850"/>
          </a:p>
          <a:p>
            <a:pPr marL="82550">
              <a:lnSpc>
                <a:spcPct val="100000"/>
              </a:lnSpc>
            </a:pPr>
            <a:r>
              <a:rPr sz="3950" i="1" spc="30" dirty="0">
                <a:latin typeface="Times New Roman"/>
                <a:cs typeface="Times New Roman"/>
              </a:rPr>
              <a:t>x</a:t>
            </a:r>
            <a:r>
              <a:rPr sz="3950" spc="30" dirty="0"/>
              <a:t>, </a:t>
            </a:r>
            <a:r>
              <a:rPr sz="3950" i="1" spc="20" dirty="0">
                <a:latin typeface="Times New Roman"/>
                <a:cs typeface="Times New Roman"/>
              </a:rPr>
              <a:t>h </a:t>
            </a:r>
            <a:r>
              <a:rPr sz="3950" spc="25" dirty="0"/>
              <a:t>3D</a:t>
            </a:r>
            <a:r>
              <a:rPr sz="3950" spc="-520" dirty="0"/>
              <a:t> </a:t>
            </a:r>
            <a:r>
              <a:rPr sz="3950" spc="-25" dirty="0"/>
              <a:t>arrays</a:t>
            </a:r>
            <a:endParaRPr sz="39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57200" y="254000"/>
            <a:ext cx="12088495" cy="2023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8000" spc="145" dirty="0"/>
              <a:t>Backprop </a:t>
            </a:r>
            <a:r>
              <a:rPr sz="8000" spc="-5" dirty="0"/>
              <a:t>in</a:t>
            </a:r>
            <a:r>
              <a:rPr sz="8000" spc="-215" dirty="0"/>
              <a:t> </a:t>
            </a:r>
            <a:r>
              <a:rPr sz="8000" spc="35" dirty="0"/>
              <a:t>N-dimensions</a:t>
            </a:r>
            <a:endParaRPr sz="8000"/>
          </a:p>
          <a:p>
            <a:pPr marL="12700" algn="ctr">
              <a:lnSpc>
                <a:spcPct val="100000"/>
              </a:lnSpc>
              <a:spcBef>
                <a:spcPts val="1800"/>
              </a:spcBef>
            </a:pPr>
            <a:r>
              <a:rPr sz="3600" i="1" spc="-5" dirty="0">
                <a:latin typeface="Arial"/>
                <a:cs typeface="Arial"/>
              </a:rPr>
              <a:t>just </a:t>
            </a:r>
            <a:r>
              <a:rPr sz="3600" i="1" spc="130" dirty="0">
                <a:latin typeface="Arial"/>
                <a:cs typeface="Arial"/>
              </a:rPr>
              <a:t>add </a:t>
            </a:r>
            <a:r>
              <a:rPr sz="3600" i="1" spc="-20" dirty="0">
                <a:latin typeface="Arial"/>
                <a:cs typeface="Arial"/>
              </a:rPr>
              <a:t>more </a:t>
            </a:r>
            <a:r>
              <a:rPr sz="3600" i="1" spc="55" dirty="0">
                <a:latin typeface="Arial"/>
                <a:cs typeface="Arial"/>
              </a:rPr>
              <a:t>subscripts </a:t>
            </a:r>
            <a:r>
              <a:rPr sz="3600" i="1" spc="65" dirty="0">
                <a:latin typeface="Arial"/>
                <a:cs typeface="Arial"/>
              </a:rPr>
              <a:t>and </a:t>
            </a:r>
            <a:r>
              <a:rPr sz="3600" i="1" spc="-20" dirty="0">
                <a:latin typeface="Arial"/>
                <a:cs typeface="Arial"/>
              </a:rPr>
              <a:t>more</a:t>
            </a:r>
            <a:r>
              <a:rPr sz="3600" i="1" spc="-180" dirty="0">
                <a:latin typeface="Arial"/>
                <a:cs typeface="Arial"/>
              </a:rPr>
              <a:t> </a:t>
            </a:r>
            <a:r>
              <a:rPr sz="3600" i="1" spc="-5" dirty="0">
                <a:latin typeface="Arial"/>
                <a:cs typeface="Arial"/>
              </a:rPr>
              <a:t>summations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54500" y="4241800"/>
            <a:ext cx="4485005" cy="1262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spc="-5" dirty="0"/>
              <a:t>Examples</a:t>
            </a:r>
            <a:endParaRPr sz="80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85" algn="ctr">
              <a:lnSpc>
                <a:spcPct val="100000"/>
              </a:lnSpc>
            </a:pPr>
            <a:r>
              <a:rPr spc="-10" dirty="0"/>
              <a:t>Example: Mean </a:t>
            </a:r>
            <a:r>
              <a:rPr spc="25" dirty="0"/>
              <a:t>Subtraction</a:t>
            </a:r>
          </a:p>
          <a:p>
            <a:pPr marL="6985" marR="8890" algn="ctr">
              <a:lnSpc>
                <a:spcPct val="100000"/>
              </a:lnSpc>
              <a:spcBef>
                <a:spcPts val="10"/>
              </a:spcBef>
            </a:pPr>
            <a:r>
              <a:rPr sz="4600" dirty="0"/>
              <a:t>(for </a:t>
            </a:r>
            <a:r>
              <a:rPr sz="4600" spc="-5" dirty="0"/>
              <a:t>a </a:t>
            </a:r>
            <a:r>
              <a:rPr sz="4600" spc="40" dirty="0"/>
              <a:t>single</a:t>
            </a:r>
            <a:r>
              <a:rPr sz="4600" spc="-75" dirty="0"/>
              <a:t> </a:t>
            </a:r>
            <a:r>
              <a:rPr sz="4600" spc="40" dirty="0"/>
              <a:t>input)</a:t>
            </a:r>
            <a:endParaRPr sz="4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51639" y="6980368"/>
            <a:ext cx="0" cy="1619250"/>
          </a:xfrm>
          <a:custGeom>
            <a:avLst/>
            <a:gdLst/>
            <a:ahLst/>
            <a:cxnLst/>
            <a:rect l="l" t="t" r="r" b="b"/>
            <a:pathLst>
              <a:path h="1619250">
                <a:moveTo>
                  <a:pt x="0" y="1618815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0242" y="2866390"/>
            <a:ext cx="289560" cy="751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10" dirty="0">
                <a:latin typeface="Times New Roman"/>
                <a:cs typeface="Times New Roman"/>
              </a:rPr>
              <a:t>x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87188" y="3303404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42133" y="324244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19"/>
                </a:lnTo>
                <a:lnTo>
                  <a:pt x="121919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83465" y="2698537"/>
            <a:ext cx="750570" cy="1008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900" i="1" spc="337" baseline="-25362" dirty="0">
                <a:latin typeface="Times New Roman"/>
                <a:cs typeface="Times New Roman"/>
              </a:rPr>
              <a:t>h</a:t>
            </a:r>
            <a:r>
              <a:rPr sz="2650" spc="-15" dirty="0">
                <a:latin typeface="Times New Roman"/>
                <a:cs typeface="Times New Roman"/>
              </a:rPr>
              <a:t>(</a:t>
            </a:r>
            <a:r>
              <a:rPr sz="2650" spc="55" dirty="0">
                <a:latin typeface="Times New Roman"/>
                <a:cs typeface="Times New Roman"/>
              </a:rPr>
              <a:t>1</a:t>
            </a:r>
            <a:r>
              <a:rPr sz="2650" spc="25" dirty="0">
                <a:latin typeface="Times New Roman"/>
                <a:cs typeface="Times New Roman"/>
              </a:rPr>
              <a:t>)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84997" y="3303404"/>
            <a:ext cx="267970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39942" y="324244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0" y="0"/>
                </a:moveTo>
                <a:lnTo>
                  <a:pt x="0" y="121919"/>
                </a:lnTo>
                <a:lnTo>
                  <a:pt x="121920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88137" y="3303404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43082" y="324244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19"/>
                </a:lnTo>
                <a:lnTo>
                  <a:pt x="121920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211910" y="3303404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466855" y="324244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19"/>
                </a:lnTo>
                <a:lnTo>
                  <a:pt x="121919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960802" y="4258733"/>
            <a:ext cx="356870" cy="74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00" i="1" spc="50" dirty="0">
                <a:latin typeface="Times New Roman"/>
                <a:cs typeface="Times New Roman"/>
              </a:rPr>
              <a:t>L</a:t>
            </a:r>
            <a:endParaRPr sz="4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47737" y="2668404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338455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latin typeface="Arial"/>
                <a:cs typeface="Arial"/>
              </a:rPr>
              <a:t>Function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458472" y="3303404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713417" y="324244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19"/>
                </a:lnTo>
                <a:lnTo>
                  <a:pt x="121920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040060" y="2698537"/>
            <a:ext cx="800100" cy="1008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900" i="1" spc="209" baseline="-25362" dirty="0">
                <a:latin typeface="Times New Roman"/>
                <a:cs typeface="Times New Roman"/>
              </a:rPr>
              <a:t>h</a:t>
            </a:r>
            <a:r>
              <a:rPr sz="2650" spc="140" dirty="0">
                <a:latin typeface="Times New Roman"/>
                <a:cs typeface="Times New Roman"/>
              </a:rPr>
              <a:t>(2</a:t>
            </a:r>
            <a:r>
              <a:rPr sz="2650" spc="-500" dirty="0">
                <a:latin typeface="Times New Roman"/>
                <a:cs typeface="Times New Roman"/>
              </a:rPr>
              <a:t> </a:t>
            </a:r>
            <a:r>
              <a:rPr sz="2650" spc="15" dirty="0">
                <a:latin typeface="Times New Roman"/>
                <a:cs typeface="Times New Roman"/>
              </a:rPr>
              <a:t>)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943534" y="3303404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198479" y="324244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19"/>
                </a:lnTo>
                <a:lnTo>
                  <a:pt x="121920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70242" y="4226168"/>
            <a:ext cx="289560" cy="743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00" i="1" spc="35" dirty="0">
                <a:latin typeface="Times New Roman"/>
                <a:cs typeface="Times New Roman"/>
              </a:rPr>
              <a:t>y</a:t>
            </a:r>
            <a:endParaRPr sz="46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806459" y="2064569"/>
            <a:ext cx="548005" cy="492759"/>
          </a:xfrm>
          <a:custGeom>
            <a:avLst/>
            <a:gdLst/>
            <a:ahLst/>
            <a:cxnLst/>
            <a:rect l="l" t="t" r="r" b="b"/>
            <a:pathLst>
              <a:path w="548004" h="492760">
                <a:moveTo>
                  <a:pt x="0" y="0"/>
                </a:moveTo>
                <a:lnTo>
                  <a:pt x="56518" y="36585"/>
                </a:lnTo>
                <a:lnTo>
                  <a:pt x="110299" y="72825"/>
                </a:lnTo>
                <a:lnTo>
                  <a:pt x="161345" y="108721"/>
                </a:lnTo>
                <a:lnTo>
                  <a:pt x="209655" y="144272"/>
                </a:lnTo>
                <a:lnTo>
                  <a:pt x="255228" y="179478"/>
                </a:lnTo>
                <a:lnTo>
                  <a:pt x="298066" y="214340"/>
                </a:lnTo>
                <a:lnTo>
                  <a:pt x="338167" y="248856"/>
                </a:lnTo>
                <a:lnTo>
                  <a:pt x="375532" y="283028"/>
                </a:lnTo>
                <a:lnTo>
                  <a:pt x="410161" y="316855"/>
                </a:lnTo>
                <a:lnTo>
                  <a:pt x="442054" y="350338"/>
                </a:lnTo>
                <a:lnTo>
                  <a:pt x="471211" y="383475"/>
                </a:lnTo>
                <a:lnTo>
                  <a:pt x="497632" y="416268"/>
                </a:lnTo>
                <a:lnTo>
                  <a:pt x="521316" y="448716"/>
                </a:lnTo>
                <a:lnTo>
                  <a:pt x="542265" y="480819"/>
                </a:lnTo>
                <a:lnTo>
                  <a:pt x="547693" y="492337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93596" y="2519431"/>
            <a:ext cx="110489" cy="136525"/>
          </a:xfrm>
          <a:custGeom>
            <a:avLst/>
            <a:gdLst/>
            <a:ahLst/>
            <a:cxnLst/>
            <a:rect l="l" t="t" r="r" b="b"/>
            <a:pathLst>
              <a:path w="110489" h="136525">
                <a:moveTo>
                  <a:pt x="110286" y="0"/>
                </a:moveTo>
                <a:lnTo>
                  <a:pt x="0" y="51976"/>
                </a:lnTo>
                <a:lnTo>
                  <a:pt x="107119" y="136273"/>
                </a:lnTo>
                <a:lnTo>
                  <a:pt x="1102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1985977" y="2866390"/>
            <a:ext cx="256540" cy="751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5" dirty="0">
                <a:latin typeface="Times New Roman"/>
                <a:cs typeface="Times New Roman"/>
              </a:rPr>
              <a:t>s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2133388" y="3737002"/>
            <a:ext cx="0" cy="386080"/>
          </a:xfrm>
          <a:custGeom>
            <a:avLst/>
            <a:gdLst/>
            <a:ahLst/>
            <a:cxnLst/>
            <a:rect l="l" t="t" r="r" b="b"/>
            <a:pathLst>
              <a:path h="386079">
                <a:moveTo>
                  <a:pt x="0" y="0"/>
                </a:moveTo>
                <a:lnTo>
                  <a:pt x="0" y="38607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072428" y="411038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0"/>
                </a:lnTo>
                <a:lnTo>
                  <a:pt x="60960" y="121920"/>
                </a:lnTo>
                <a:lnTo>
                  <a:pt x="121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87174" y="4738411"/>
            <a:ext cx="10443845" cy="0"/>
          </a:xfrm>
          <a:custGeom>
            <a:avLst/>
            <a:gdLst/>
            <a:ahLst/>
            <a:cxnLst/>
            <a:rect l="l" t="t" r="r" b="b"/>
            <a:pathLst>
              <a:path w="10443845">
                <a:moveTo>
                  <a:pt x="0" y="0"/>
                </a:moveTo>
                <a:lnTo>
                  <a:pt x="10430610" y="0"/>
                </a:lnTo>
                <a:lnTo>
                  <a:pt x="1044331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617784" y="467745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3238500" y="254000"/>
            <a:ext cx="6518909" cy="2291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spc="-65" dirty="0"/>
              <a:t>Review:</a:t>
            </a:r>
            <a:r>
              <a:rPr sz="8000" spc="-80" dirty="0"/>
              <a:t> </a:t>
            </a:r>
            <a:r>
              <a:rPr sz="8000" spc="-5" dirty="0"/>
              <a:t>Setup</a:t>
            </a:r>
            <a:endParaRPr sz="8000"/>
          </a:p>
          <a:p>
            <a:pPr marR="316230" algn="ctr">
              <a:lnSpc>
                <a:spcPct val="100000"/>
              </a:lnSpc>
              <a:spcBef>
                <a:spcPts val="55"/>
              </a:spcBef>
            </a:pPr>
            <a:r>
              <a:rPr sz="7200" i="1" spc="-97" baseline="-24305" dirty="0">
                <a:latin typeface="Symbol"/>
                <a:cs typeface="Symbol"/>
              </a:rPr>
              <a:t></a:t>
            </a:r>
            <a:r>
              <a:rPr sz="7200" i="1" spc="-1080" baseline="-24305" dirty="0">
                <a:latin typeface="Times New Roman"/>
                <a:cs typeface="Times New Roman"/>
              </a:rPr>
              <a:t> </a:t>
            </a:r>
            <a:r>
              <a:rPr sz="2650" spc="120" dirty="0">
                <a:latin typeface="Times New Roman"/>
                <a:cs typeface="Times New Roman"/>
              </a:rPr>
              <a:t>(2</a:t>
            </a:r>
            <a:r>
              <a:rPr sz="2650" spc="-440" dirty="0">
                <a:latin typeface="Times New Roman"/>
                <a:cs typeface="Times New Roman"/>
              </a:rPr>
              <a:t> </a:t>
            </a:r>
            <a:r>
              <a:rPr sz="2650" spc="15" dirty="0">
                <a:latin typeface="Times New Roman"/>
                <a:cs typeface="Times New Roman"/>
              </a:rPr>
              <a:t>)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925824" y="2013769"/>
            <a:ext cx="641985" cy="539115"/>
          </a:xfrm>
          <a:custGeom>
            <a:avLst/>
            <a:gdLst/>
            <a:ahLst/>
            <a:cxnLst/>
            <a:rect l="l" t="t" r="r" b="b"/>
            <a:pathLst>
              <a:path w="641984" h="539114">
                <a:moveTo>
                  <a:pt x="0" y="0"/>
                </a:moveTo>
                <a:lnTo>
                  <a:pt x="58273" y="31696"/>
                </a:lnTo>
                <a:lnTo>
                  <a:pt x="113950" y="63304"/>
                </a:lnTo>
                <a:lnTo>
                  <a:pt x="167030" y="94823"/>
                </a:lnTo>
                <a:lnTo>
                  <a:pt x="217513" y="126254"/>
                </a:lnTo>
                <a:lnTo>
                  <a:pt x="265399" y="157595"/>
                </a:lnTo>
                <a:lnTo>
                  <a:pt x="310689" y="188847"/>
                </a:lnTo>
                <a:lnTo>
                  <a:pt x="353382" y="220010"/>
                </a:lnTo>
                <a:lnTo>
                  <a:pt x="393478" y="251085"/>
                </a:lnTo>
                <a:lnTo>
                  <a:pt x="430978" y="282070"/>
                </a:lnTo>
                <a:lnTo>
                  <a:pt x="465880" y="312967"/>
                </a:lnTo>
                <a:lnTo>
                  <a:pt x="498186" y="343775"/>
                </a:lnTo>
                <a:lnTo>
                  <a:pt x="527895" y="374494"/>
                </a:lnTo>
                <a:lnTo>
                  <a:pt x="555008" y="405123"/>
                </a:lnTo>
                <a:lnTo>
                  <a:pt x="579523" y="435664"/>
                </a:lnTo>
                <a:lnTo>
                  <a:pt x="620764" y="496480"/>
                </a:lnTo>
                <a:lnTo>
                  <a:pt x="637490" y="526754"/>
                </a:lnTo>
                <a:lnTo>
                  <a:pt x="641670" y="53877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505745" y="2520529"/>
            <a:ext cx="115570" cy="135255"/>
          </a:xfrm>
          <a:custGeom>
            <a:avLst/>
            <a:gdLst/>
            <a:ahLst/>
            <a:cxnLst/>
            <a:rect l="l" t="t" r="r" b="b"/>
            <a:pathLst>
              <a:path w="115570" h="135255">
                <a:moveTo>
                  <a:pt x="115157" y="0"/>
                </a:moveTo>
                <a:lnTo>
                  <a:pt x="0" y="40040"/>
                </a:lnTo>
                <a:lnTo>
                  <a:pt x="97618" y="135177"/>
                </a:lnTo>
                <a:lnTo>
                  <a:pt x="1151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250602" y="6830364"/>
            <a:ext cx="22225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125" y="0"/>
                </a:moveTo>
                <a:lnTo>
                  <a:pt x="69308" y="8136"/>
                </a:lnTo>
                <a:lnTo>
                  <a:pt x="32547" y="32547"/>
                </a:lnTo>
                <a:lnTo>
                  <a:pt x="8136" y="69308"/>
                </a:lnTo>
                <a:lnTo>
                  <a:pt x="0" y="111125"/>
                </a:lnTo>
                <a:lnTo>
                  <a:pt x="8136" y="152941"/>
                </a:lnTo>
                <a:lnTo>
                  <a:pt x="32547" y="189702"/>
                </a:lnTo>
                <a:lnTo>
                  <a:pt x="69308" y="214112"/>
                </a:lnTo>
                <a:lnTo>
                  <a:pt x="111125" y="222249"/>
                </a:lnTo>
                <a:lnTo>
                  <a:pt x="152941" y="214112"/>
                </a:lnTo>
                <a:lnTo>
                  <a:pt x="189702" y="189702"/>
                </a:lnTo>
                <a:lnTo>
                  <a:pt x="214113" y="152941"/>
                </a:lnTo>
                <a:lnTo>
                  <a:pt x="222250" y="111125"/>
                </a:lnTo>
                <a:lnTo>
                  <a:pt x="214113" y="69308"/>
                </a:lnTo>
                <a:lnTo>
                  <a:pt x="189702" y="32547"/>
                </a:lnTo>
                <a:lnTo>
                  <a:pt x="152941" y="8136"/>
                </a:lnTo>
                <a:lnTo>
                  <a:pt x="111125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250603" y="6830364"/>
            <a:ext cx="22225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89702" y="32547"/>
                </a:moveTo>
                <a:lnTo>
                  <a:pt x="214113" y="69308"/>
                </a:lnTo>
                <a:lnTo>
                  <a:pt x="222249" y="111125"/>
                </a:lnTo>
                <a:lnTo>
                  <a:pt x="214113" y="152941"/>
                </a:lnTo>
                <a:lnTo>
                  <a:pt x="189702" y="189702"/>
                </a:lnTo>
                <a:lnTo>
                  <a:pt x="152941" y="214113"/>
                </a:lnTo>
                <a:lnTo>
                  <a:pt x="111125" y="222249"/>
                </a:lnTo>
                <a:lnTo>
                  <a:pt x="69308" y="214113"/>
                </a:lnTo>
                <a:lnTo>
                  <a:pt x="32547" y="189702"/>
                </a:lnTo>
                <a:lnTo>
                  <a:pt x="8136" y="152941"/>
                </a:lnTo>
                <a:lnTo>
                  <a:pt x="0" y="111125"/>
                </a:lnTo>
                <a:lnTo>
                  <a:pt x="8136" y="69308"/>
                </a:lnTo>
                <a:lnTo>
                  <a:pt x="32547" y="32547"/>
                </a:lnTo>
                <a:lnTo>
                  <a:pt x="69308" y="8136"/>
                </a:lnTo>
                <a:lnTo>
                  <a:pt x="111125" y="0"/>
                </a:lnTo>
                <a:lnTo>
                  <a:pt x="152941" y="8136"/>
                </a:lnTo>
                <a:lnTo>
                  <a:pt x="189702" y="3254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252980" y="8546115"/>
            <a:ext cx="22225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125" y="0"/>
                </a:moveTo>
                <a:lnTo>
                  <a:pt x="69308" y="8136"/>
                </a:lnTo>
                <a:lnTo>
                  <a:pt x="32547" y="32547"/>
                </a:lnTo>
                <a:lnTo>
                  <a:pt x="8136" y="69308"/>
                </a:lnTo>
                <a:lnTo>
                  <a:pt x="0" y="111125"/>
                </a:lnTo>
                <a:lnTo>
                  <a:pt x="8136" y="152941"/>
                </a:lnTo>
                <a:lnTo>
                  <a:pt x="32547" y="189702"/>
                </a:lnTo>
                <a:lnTo>
                  <a:pt x="69308" y="214113"/>
                </a:lnTo>
                <a:lnTo>
                  <a:pt x="111125" y="222250"/>
                </a:lnTo>
                <a:lnTo>
                  <a:pt x="152941" y="214113"/>
                </a:lnTo>
                <a:lnTo>
                  <a:pt x="189702" y="189702"/>
                </a:lnTo>
                <a:lnTo>
                  <a:pt x="214113" y="152941"/>
                </a:lnTo>
                <a:lnTo>
                  <a:pt x="222250" y="111125"/>
                </a:lnTo>
                <a:lnTo>
                  <a:pt x="214113" y="69308"/>
                </a:lnTo>
                <a:lnTo>
                  <a:pt x="189702" y="32547"/>
                </a:lnTo>
                <a:lnTo>
                  <a:pt x="152941" y="8136"/>
                </a:lnTo>
                <a:lnTo>
                  <a:pt x="111125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252980" y="8546115"/>
            <a:ext cx="22225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89702" y="32547"/>
                </a:moveTo>
                <a:lnTo>
                  <a:pt x="214113" y="69308"/>
                </a:lnTo>
                <a:lnTo>
                  <a:pt x="222249" y="111125"/>
                </a:lnTo>
                <a:lnTo>
                  <a:pt x="214113" y="152941"/>
                </a:lnTo>
                <a:lnTo>
                  <a:pt x="189702" y="189702"/>
                </a:lnTo>
                <a:lnTo>
                  <a:pt x="152941" y="214113"/>
                </a:lnTo>
                <a:lnTo>
                  <a:pt x="111125" y="222249"/>
                </a:lnTo>
                <a:lnTo>
                  <a:pt x="69308" y="214113"/>
                </a:lnTo>
                <a:lnTo>
                  <a:pt x="32547" y="189702"/>
                </a:lnTo>
                <a:lnTo>
                  <a:pt x="8136" y="152941"/>
                </a:lnTo>
                <a:lnTo>
                  <a:pt x="0" y="111125"/>
                </a:lnTo>
                <a:lnTo>
                  <a:pt x="8136" y="69308"/>
                </a:lnTo>
                <a:lnTo>
                  <a:pt x="32547" y="32547"/>
                </a:lnTo>
                <a:lnTo>
                  <a:pt x="69308" y="8136"/>
                </a:lnTo>
                <a:lnTo>
                  <a:pt x="111125" y="0"/>
                </a:lnTo>
                <a:lnTo>
                  <a:pt x="152941" y="8136"/>
                </a:lnTo>
                <a:lnTo>
                  <a:pt x="189702" y="3254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453303" y="5698016"/>
            <a:ext cx="0" cy="3174365"/>
          </a:xfrm>
          <a:custGeom>
            <a:avLst/>
            <a:gdLst/>
            <a:ahLst/>
            <a:cxnLst/>
            <a:rect l="l" t="t" r="r" b="b"/>
            <a:pathLst>
              <a:path h="3174365">
                <a:moveTo>
                  <a:pt x="0" y="0"/>
                </a:moveTo>
                <a:lnTo>
                  <a:pt x="0" y="317390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392343" y="5588796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60960" y="0"/>
                </a:moveTo>
                <a:lnTo>
                  <a:pt x="0" y="121919"/>
                </a:lnTo>
                <a:lnTo>
                  <a:pt x="121920" y="121919"/>
                </a:lnTo>
                <a:lnTo>
                  <a:pt x="609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262803" y="8657240"/>
            <a:ext cx="5114925" cy="0"/>
          </a:xfrm>
          <a:custGeom>
            <a:avLst/>
            <a:gdLst/>
            <a:ahLst/>
            <a:cxnLst/>
            <a:rect l="l" t="t" r="r" b="b"/>
            <a:pathLst>
              <a:path w="5114925">
                <a:moveTo>
                  <a:pt x="0" y="0"/>
                </a:moveTo>
                <a:lnTo>
                  <a:pt x="5101922" y="0"/>
                </a:lnTo>
                <a:lnTo>
                  <a:pt x="5114622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364724" y="859628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801861" y="5540947"/>
            <a:ext cx="4001135" cy="2552065"/>
          </a:xfrm>
          <a:custGeom>
            <a:avLst/>
            <a:gdLst/>
            <a:ahLst/>
            <a:cxnLst/>
            <a:rect l="l" t="t" r="r" b="b"/>
            <a:pathLst>
              <a:path w="4001134" h="2552065">
                <a:moveTo>
                  <a:pt x="0" y="581223"/>
                </a:moveTo>
                <a:lnTo>
                  <a:pt x="36655" y="634193"/>
                </a:lnTo>
                <a:lnTo>
                  <a:pt x="73166" y="686441"/>
                </a:lnTo>
                <a:lnTo>
                  <a:pt x="109533" y="737967"/>
                </a:lnTo>
                <a:lnTo>
                  <a:pt x="145756" y="788772"/>
                </a:lnTo>
                <a:lnTo>
                  <a:pt x="181834" y="838856"/>
                </a:lnTo>
                <a:lnTo>
                  <a:pt x="217767" y="888217"/>
                </a:lnTo>
                <a:lnTo>
                  <a:pt x="253557" y="936857"/>
                </a:lnTo>
                <a:lnTo>
                  <a:pt x="289202" y="984776"/>
                </a:lnTo>
                <a:lnTo>
                  <a:pt x="324702" y="1031972"/>
                </a:lnTo>
                <a:lnTo>
                  <a:pt x="360058" y="1078447"/>
                </a:lnTo>
                <a:lnTo>
                  <a:pt x="395270" y="1124201"/>
                </a:lnTo>
                <a:lnTo>
                  <a:pt x="430338" y="1169233"/>
                </a:lnTo>
                <a:lnTo>
                  <a:pt x="465261" y="1213543"/>
                </a:lnTo>
                <a:lnTo>
                  <a:pt x="500040" y="1257131"/>
                </a:lnTo>
                <a:lnTo>
                  <a:pt x="534674" y="1299998"/>
                </a:lnTo>
                <a:lnTo>
                  <a:pt x="569164" y="1342144"/>
                </a:lnTo>
                <a:lnTo>
                  <a:pt x="603510" y="1383567"/>
                </a:lnTo>
                <a:lnTo>
                  <a:pt x="637711" y="1424269"/>
                </a:lnTo>
                <a:lnTo>
                  <a:pt x="671768" y="1464250"/>
                </a:lnTo>
                <a:lnTo>
                  <a:pt x="705680" y="1503508"/>
                </a:lnTo>
                <a:lnTo>
                  <a:pt x="739448" y="1542045"/>
                </a:lnTo>
                <a:lnTo>
                  <a:pt x="773072" y="1579861"/>
                </a:lnTo>
                <a:lnTo>
                  <a:pt x="806552" y="1616955"/>
                </a:lnTo>
                <a:lnTo>
                  <a:pt x="839887" y="1653327"/>
                </a:lnTo>
                <a:lnTo>
                  <a:pt x="873077" y="1688977"/>
                </a:lnTo>
                <a:lnTo>
                  <a:pt x="906124" y="1723906"/>
                </a:lnTo>
                <a:lnTo>
                  <a:pt x="939026" y="1758114"/>
                </a:lnTo>
                <a:lnTo>
                  <a:pt x="971783" y="1791599"/>
                </a:lnTo>
                <a:lnTo>
                  <a:pt x="1004396" y="1824363"/>
                </a:lnTo>
                <a:lnTo>
                  <a:pt x="1036865" y="1856406"/>
                </a:lnTo>
                <a:lnTo>
                  <a:pt x="1069189" y="1887726"/>
                </a:lnTo>
                <a:lnTo>
                  <a:pt x="1101370" y="1918325"/>
                </a:lnTo>
                <a:lnTo>
                  <a:pt x="1133405" y="1948203"/>
                </a:lnTo>
                <a:lnTo>
                  <a:pt x="1165297" y="1977359"/>
                </a:lnTo>
                <a:lnTo>
                  <a:pt x="1197044" y="2005793"/>
                </a:lnTo>
                <a:lnTo>
                  <a:pt x="1228646" y="2033505"/>
                </a:lnTo>
                <a:lnTo>
                  <a:pt x="1260104" y="2060496"/>
                </a:lnTo>
                <a:lnTo>
                  <a:pt x="1291418" y="2086766"/>
                </a:lnTo>
                <a:lnTo>
                  <a:pt x="1322588" y="2112313"/>
                </a:lnTo>
                <a:lnTo>
                  <a:pt x="1353613" y="2137139"/>
                </a:lnTo>
                <a:lnTo>
                  <a:pt x="1384493" y="2161244"/>
                </a:lnTo>
                <a:lnTo>
                  <a:pt x="1415230" y="2184626"/>
                </a:lnTo>
                <a:lnTo>
                  <a:pt x="1476269" y="2229227"/>
                </a:lnTo>
                <a:lnTo>
                  <a:pt x="1536731" y="2270941"/>
                </a:lnTo>
                <a:lnTo>
                  <a:pt x="1596616" y="2309768"/>
                </a:lnTo>
                <a:lnTo>
                  <a:pt x="1655923" y="2345709"/>
                </a:lnTo>
                <a:lnTo>
                  <a:pt x="1714653" y="2378764"/>
                </a:lnTo>
                <a:lnTo>
                  <a:pt x="1772805" y="2408931"/>
                </a:lnTo>
                <a:lnTo>
                  <a:pt x="1830380" y="2436213"/>
                </a:lnTo>
                <a:lnTo>
                  <a:pt x="1887377" y="2460607"/>
                </a:lnTo>
                <a:lnTo>
                  <a:pt x="1943797" y="2482116"/>
                </a:lnTo>
                <a:lnTo>
                  <a:pt x="1999639" y="2500737"/>
                </a:lnTo>
                <a:lnTo>
                  <a:pt x="2054904" y="2516472"/>
                </a:lnTo>
                <a:lnTo>
                  <a:pt x="2109591" y="2529321"/>
                </a:lnTo>
                <a:lnTo>
                  <a:pt x="2163701" y="2539283"/>
                </a:lnTo>
                <a:lnTo>
                  <a:pt x="2217233" y="2546358"/>
                </a:lnTo>
                <a:lnTo>
                  <a:pt x="2270188" y="2550547"/>
                </a:lnTo>
                <a:lnTo>
                  <a:pt x="2322565" y="2551850"/>
                </a:lnTo>
                <a:lnTo>
                  <a:pt x="2348537" y="2551418"/>
                </a:lnTo>
                <a:lnTo>
                  <a:pt x="2400049" y="2548391"/>
                </a:lnTo>
                <a:lnTo>
                  <a:pt x="2450982" y="2542477"/>
                </a:lnTo>
                <a:lnTo>
                  <a:pt x="2501338" y="2533676"/>
                </a:lnTo>
                <a:lnTo>
                  <a:pt x="2551117" y="2521989"/>
                </a:lnTo>
                <a:lnTo>
                  <a:pt x="2600318" y="2507416"/>
                </a:lnTo>
                <a:lnTo>
                  <a:pt x="2648942" y="2489955"/>
                </a:lnTo>
                <a:lnTo>
                  <a:pt x="2696988" y="2469609"/>
                </a:lnTo>
                <a:lnTo>
                  <a:pt x="2744457" y="2446375"/>
                </a:lnTo>
                <a:lnTo>
                  <a:pt x="2791348" y="2420256"/>
                </a:lnTo>
                <a:lnTo>
                  <a:pt x="2837662" y="2391249"/>
                </a:lnTo>
                <a:lnTo>
                  <a:pt x="2883398" y="2359356"/>
                </a:lnTo>
                <a:lnTo>
                  <a:pt x="2928557" y="2324577"/>
                </a:lnTo>
                <a:lnTo>
                  <a:pt x="2973138" y="2286911"/>
                </a:lnTo>
                <a:lnTo>
                  <a:pt x="3017142" y="2246358"/>
                </a:lnTo>
                <a:lnTo>
                  <a:pt x="3060568" y="2202919"/>
                </a:lnTo>
                <a:lnTo>
                  <a:pt x="3103417" y="2156594"/>
                </a:lnTo>
                <a:lnTo>
                  <a:pt x="3145689" y="2107382"/>
                </a:lnTo>
                <a:lnTo>
                  <a:pt x="3187383" y="2055283"/>
                </a:lnTo>
                <a:lnTo>
                  <a:pt x="3228499" y="2000298"/>
                </a:lnTo>
                <a:lnTo>
                  <a:pt x="3269038" y="1942426"/>
                </a:lnTo>
                <a:lnTo>
                  <a:pt x="3308999" y="1881667"/>
                </a:lnTo>
                <a:lnTo>
                  <a:pt x="3348383" y="1818023"/>
                </a:lnTo>
                <a:lnTo>
                  <a:pt x="3367859" y="1785118"/>
                </a:lnTo>
                <a:lnTo>
                  <a:pt x="3387190" y="1751491"/>
                </a:lnTo>
                <a:lnTo>
                  <a:pt x="3406377" y="1717143"/>
                </a:lnTo>
                <a:lnTo>
                  <a:pt x="3425419" y="1682073"/>
                </a:lnTo>
                <a:lnTo>
                  <a:pt x="3444317" y="1646282"/>
                </a:lnTo>
                <a:lnTo>
                  <a:pt x="3463070" y="1609769"/>
                </a:lnTo>
                <a:lnTo>
                  <a:pt x="3481680" y="1572534"/>
                </a:lnTo>
                <a:lnTo>
                  <a:pt x="3500145" y="1534578"/>
                </a:lnTo>
                <a:lnTo>
                  <a:pt x="3518465" y="1495900"/>
                </a:lnTo>
                <a:lnTo>
                  <a:pt x="3536641" y="1456500"/>
                </a:lnTo>
                <a:lnTo>
                  <a:pt x="3554673" y="1416379"/>
                </a:lnTo>
                <a:lnTo>
                  <a:pt x="3572560" y="1375536"/>
                </a:lnTo>
                <a:lnTo>
                  <a:pt x="3590303" y="1333971"/>
                </a:lnTo>
                <a:lnTo>
                  <a:pt x="3607902" y="1291685"/>
                </a:lnTo>
                <a:lnTo>
                  <a:pt x="3625356" y="1248677"/>
                </a:lnTo>
                <a:lnTo>
                  <a:pt x="3642666" y="1204948"/>
                </a:lnTo>
                <a:lnTo>
                  <a:pt x="3659831" y="1160497"/>
                </a:lnTo>
                <a:lnTo>
                  <a:pt x="3676852" y="1115324"/>
                </a:lnTo>
                <a:lnTo>
                  <a:pt x="3693729" y="1069430"/>
                </a:lnTo>
                <a:lnTo>
                  <a:pt x="3710462" y="1022814"/>
                </a:lnTo>
                <a:lnTo>
                  <a:pt x="3727050" y="975476"/>
                </a:lnTo>
                <a:lnTo>
                  <a:pt x="3743493" y="927417"/>
                </a:lnTo>
                <a:lnTo>
                  <a:pt x="3759793" y="878636"/>
                </a:lnTo>
                <a:lnTo>
                  <a:pt x="3775947" y="829134"/>
                </a:lnTo>
                <a:lnTo>
                  <a:pt x="3791958" y="778909"/>
                </a:lnTo>
                <a:lnTo>
                  <a:pt x="3807824" y="727964"/>
                </a:lnTo>
                <a:lnTo>
                  <a:pt x="3823546" y="676296"/>
                </a:lnTo>
                <a:lnTo>
                  <a:pt x="3839123" y="623907"/>
                </a:lnTo>
                <a:lnTo>
                  <a:pt x="3854556" y="570796"/>
                </a:lnTo>
                <a:lnTo>
                  <a:pt x="3869845" y="516964"/>
                </a:lnTo>
                <a:lnTo>
                  <a:pt x="3884989" y="462410"/>
                </a:lnTo>
                <a:lnTo>
                  <a:pt x="3899989" y="407135"/>
                </a:lnTo>
                <a:lnTo>
                  <a:pt x="3914845" y="351137"/>
                </a:lnTo>
                <a:lnTo>
                  <a:pt x="3929556" y="294418"/>
                </a:lnTo>
                <a:lnTo>
                  <a:pt x="3944123" y="236978"/>
                </a:lnTo>
                <a:lnTo>
                  <a:pt x="3958545" y="178816"/>
                </a:lnTo>
                <a:lnTo>
                  <a:pt x="3972823" y="119932"/>
                </a:lnTo>
                <a:lnTo>
                  <a:pt x="3986957" y="60327"/>
                </a:lnTo>
                <a:lnTo>
                  <a:pt x="4000947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919104" y="5211233"/>
            <a:ext cx="349250" cy="74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00" i="1" spc="-15" dirty="0">
                <a:latin typeface="Times New Roman"/>
                <a:cs typeface="Times New Roman"/>
              </a:rPr>
              <a:t>L</a:t>
            </a:r>
            <a:endParaRPr sz="46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641330" y="8737445"/>
            <a:ext cx="369570" cy="368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65"/>
              </a:lnSpc>
            </a:pPr>
            <a:r>
              <a:rPr sz="2700" dirty="0">
                <a:latin typeface="Times New Roman"/>
                <a:cs typeface="Times New Roman"/>
              </a:rPr>
              <a:t>12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670300" y="9059671"/>
            <a:ext cx="645541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204"/>
              </a:lnSpc>
            </a:pPr>
            <a:r>
              <a:rPr sz="3200" dirty="0">
                <a:latin typeface="Arial"/>
                <a:cs typeface="Arial"/>
              </a:rPr>
              <a:t>A </a:t>
            </a:r>
            <a:r>
              <a:rPr sz="3200" spc="25" dirty="0">
                <a:latin typeface="Arial"/>
                <a:cs typeface="Arial"/>
              </a:rPr>
              <a:t>weight </a:t>
            </a:r>
            <a:r>
              <a:rPr sz="3200" spc="-10" dirty="0">
                <a:latin typeface="Arial"/>
                <a:cs typeface="Arial"/>
              </a:rPr>
              <a:t>somewhere </a:t>
            </a:r>
            <a:r>
              <a:rPr sz="3200" spc="-5" dirty="0">
                <a:latin typeface="Arial"/>
                <a:cs typeface="Arial"/>
              </a:rPr>
              <a:t>in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network</a:t>
            </a:r>
            <a:endParaRPr sz="3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650730" y="8002940"/>
            <a:ext cx="1026794" cy="1017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975" i="1" spc="37" baseline="-25089" dirty="0">
                <a:latin typeface="Times New Roman"/>
                <a:cs typeface="Times New Roman"/>
              </a:rPr>
              <a:t>W</a:t>
            </a:r>
            <a:r>
              <a:rPr sz="6975" i="1" spc="-630" baseline="-25089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(1)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327400" y="6794500"/>
            <a:ext cx="883919" cy="513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latin typeface="Arial"/>
                <a:cs typeface="Arial"/>
              </a:rPr>
              <a:t>Loss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50900" y="5443220"/>
            <a:ext cx="1832610" cy="97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46100">
              <a:lnSpc>
                <a:spcPts val="3800"/>
              </a:lnSpc>
            </a:pPr>
            <a:r>
              <a:rPr sz="3200" b="1" spc="-80" dirty="0">
                <a:latin typeface="Arial"/>
                <a:cs typeface="Arial"/>
              </a:rPr>
              <a:t>Toy  </a:t>
            </a:r>
            <a:r>
              <a:rPr sz="3200" b="1" dirty="0">
                <a:latin typeface="Arial"/>
                <a:cs typeface="Arial"/>
              </a:rPr>
              <a:t>Exam</a:t>
            </a:r>
            <a:r>
              <a:rPr sz="3200" b="1" spc="-5" dirty="0">
                <a:latin typeface="Arial"/>
                <a:cs typeface="Arial"/>
              </a:rPr>
              <a:t>pl</a:t>
            </a:r>
            <a:r>
              <a:rPr sz="3200" b="1" dirty="0">
                <a:latin typeface="Arial"/>
                <a:cs typeface="Arial"/>
              </a:rPr>
              <a:t>e:</a:t>
            </a:r>
            <a:endParaRPr sz="3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95519" y="1449106"/>
            <a:ext cx="2139950" cy="1016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975" i="1" spc="22" baseline="-25089" dirty="0">
                <a:latin typeface="Times New Roman"/>
                <a:cs typeface="Times New Roman"/>
              </a:rPr>
              <a:t>W </a:t>
            </a:r>
            <a:r>
              <a:rPr sz="2700" spc="30" dirty="0">
                <a:latin typeface="Times New Roman"/>
                <a:cs typeface="Times New Roman"/>
              </a:rPr>
              <a:t>(1)</a:t>
            </a:r>
            <a:r>
              <a:rPr sz="6975" spc="44" baseline="-25089" dirty="0">
                <a:latin typeface="Times New Roman"/>
                <a:cs typeface="Times New Roman"/>
              </a:rPr>
              <a:t>,</a:t>
            </a:r>
            <a:r>
              <a:rPr sz="6975" spc="195" baseline="-25089" dirty="0">
                <a:latin typeface="Times New Roman"/>
                <a:cs typeface="Times New Roman"/>
              </a:rPr>
              <a:t> </a:t>
            </a:r>
            <a:r>
              <a:rPr sz="6975" i="1" spc="52" baseline="-25089" dirty="0">
                <a:latin typeface="Times New Roman"/>
                <a:cs typeface="Times New Roman"/>
              </a:rPr>
              <a:t>b</a:t>
            </a:r>
            <a:r>
              <a:rPr sz="2700" spc="35" dirty="0">
                <a:latin typeface="Times New Roman"/>
                <a:cs typeface="Times New Roman"/>
              </a:rPr>
              <a:t>(1)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700801" y="2668404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85725" rIns="0" bIns="0" rtlCol="0">
            <a:spAutoFit/>
          </a:bodyPr>
          <a:lstStyle/>
          <a:p>
            <a:pPr marL="141605">
              <a:lnSpc>
                <a:spcPct val="100000"/>
              </a:lnSpc>
              <a:spcBef>
                <a:spcPts val="675"/>
              </a:spcBef>
            </a:pPr>
            <a:r>
              <a:rPr sz="5475" i="1" spc="44" baseline="-25114" dirty="0">
                <a:latin typeface="Times New Roman"/>
                <a:cs typeface="Times New Roman"/>
              </a:rPr>
              <a:t>W</a:t>
            </a:r>
            <a:r>
              <a:rPr sz="5475" i="1" spc="-419" baseline="-25114" dirty="0">
                <a:latin typeface="Times New Roman"/>
                <a:cs typeface="Times New Roman"/>
              </a:rPr>
              <a:t> </a:t>
            </a:r>
            <a:r>
              <a:rPr sz="2100" spc="40" dirty="0">
                <a:latin typeface="Times New Roman"/>
                <a:cs typeface="Times New Roman"/>
              </a:rPr>
              <a:t>(1)</a:t>
            </a:r>
            <a:r>
              <a:rPr sz="5475" i="1" spc="60" baseline="-25114" dirty="0">
                <a:latin typeface="Times New Roman"/>
                <a:cs typeface="Times New Roman"/>
              </a:rPr>
              <a:t>x</a:t>
            </a:r>
            <a:r>
              <a:rPr sz="5475" i="1" spc="-367" baseline="-25114" dirty="0">
                <a:latin typeface="Times New Roman"/>
                <a:cs typeface="Times New Roman"/>
              </a:rPr>
              <a:t> </a:t>
            </a:r>
            <a:r>
              <a:rPr sz="5475" spc="30" baseline="-25114" dirty="0">
                <a:latin typeface="Symbol"/>
                <a:cs typeface="Symbol"/>
              </a:rPr>
              <a:t></a:t>
            </a:r>
            <a:r>
              <a:rPr sz="5475" spc="-480" baseline="-25114" dirty="0">
                <a:latin typeface="Times New Roman"/>
                <a:cs typeface="Times New Roman"/>
              </a:rPr>
              <a:t> </a:t>
            </a:r>
            <a:r>
              <a:rPr sz="5475" i="1" spc="60" baseline="-25114" dirty="0">
                <a:latin typeface="Times New Roman"/>
                <a:cs typeface="Times New Roman"/>
              </a:rPr>
              <a:t>b</a:t>
            </a:r>
            <a:r>
              <a:rPr sz="2100" spc="40" dirty="0">
                <a:latin typeface="Times New Roman"/>
                <a:cs typeface="Times New Roman"/>
              </a:rPr>
              <a:t>(1)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7533" y="2550662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47800" y="2476500"/>
            <a:ext cx="686054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>
                <a:latin typeface="Arial"/>
                <a:cs typeface="Arial"/>
              </a:rPr>
              <a:t>Example layer: mean</a:t>
            </a:r>
            <a:r>
              <a:rPr sz="3600" spc="20" dirty="0">
                <a:latin typeface="Arial"/>
                <a:cs typeface="Arial"/>
              </a:rPr>
              <a:t> </a:t>
            </a:r>
            <a:r>
              <a:rPr sz="3600" spc="30" dirty="0">
                <a:latin typeface="Arial"/>
                <a:cs typeface="Arial"/>
              </a:rPr>
              <a:t>subtraction: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85" algn="ctr">
              <a:lnSpc>
                <a:spcPct val="100000"/>
              </a:lnSpc>
            </a:pPr>
            <a:r>
              <a:rPr spc="-10" dirty="0"/>
              <a:t>Example: Mean </a:t>
            </a:r>
            <a:r>
              <a:rPr spc="25" dirty="0"/>
              <a:t>Subtraction</a:t>
            </a:r>
          </a:p>
          <a:p>
            <a:pPr marL="6985" marR="8890" algn="ctr">
              <a:lnSpc>
                <a:spcPct val="100000"/>
              </a:lnSpc>
              <a:spcBef>
                <a:spcPts val="10"/>
              </a:spcBef>
            </a:pPr>
            <a:r>
              <a:rPr sz="4600" dirty="0"/>
              <a:t>(for </a:t>
            </a:r>
            <a:r>
              <a:rPr sz="4600" spc="-5" dirty="0"/>
              <a:t>a </a:t>
            </a:r>
            <a:r>
              <a:rPr sz="4600" spc="40" dirty="0"/>
              <a:t>single</a:t>
            </a:r>
            <a:r>
              <a:rPr sz="4600" spc="-75" dirty="0"/>
              <a:t> </a:t>
            </a:r>
            <a:r>
              <a:rPr sz="4600" spc="40" dirty="0"/>
              <a:t>input)</a:t>
            </a:r>
            <a:endParaRPr sz="460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7533" y="2550662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47800" y="2476500"/>
            <a:ext cx="686054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>
                <a:latin typeface="Arial"/>
                <a:cs typeface="Arial"/>
              </a:rPr>
              <a:t>Example layer: mean</a:t>
            </a:r>
            <a:r>
              <a:rPr sz="3600" spc="20" dirty="0">
                <a:latin typeface="Arial"/>
                <a:cs typeface="Arial"/>
              </a:rPr>
              <a:t> </a:t>
            </a:r>
            <a:r>
              <a:rPr sz="3600" spc="30" dirty="0">
                <a:latin typeface="Arial"/>
                <a:cs typeface="Arial"/>
              </a:rPr>
              <a:t>subtraction: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08500" y="3594100"/>
            <a:ext cx="1974850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i="1" spc="-95" dirty="0">
                <a:latin typeface="Times New Roman"/>
                <a:cs typeface="Times New Roman"/>
              </a:rPr>
              <a:t>h</a:t>
            </a:r>
            <a:r>
              <a:rPr sz="4125" i="1" spc="-142" baseline="-24242" dirty="0">
                <a:latin typeface="Times New Roman"/>
                <a:cs typeface="Times New Roman"/>
              </a:rPr>
              <a:t>i </a:t>
            </a:r>
            <a:r>
              <a:rPr sz="4800" dirty="0">
                <a:latin typeface="Symbol"/>
                <a:cs typeface="Symbol"/>
              </a:rPr>
              <a:t></a:t>
            </a:r>
            <a:r>
              <a:rPr sz="4800" dirty="0">
                <a:latin typeface="Times New Roman"/>
                <a:cs typeface="Times New Roman"/>
              </a:rPr>
              <a:t> </a:t>
            </a:r>
            <a:r>
              <a:rPr sz="4800" i="1" spc="-5" dirty="0">
                <a:latin typeface="Times New Roman"/>
                <a:cs typeface="Times New Roman"/>
              </a:rPr>
              <a:t>x</a:t>
            </a:r>
            <a:r>
              <a:rPr sz="4125" i="1" spc="-7" baseline="-24242" dirty="0">
                <a:latin typeface="Times New Roman"/>
                <a:cs typeface="Times New Roman"/>
              </a:rPr>
              <a:t>i</a:t>
            </a:r>
            <a:r>
              <a:rPr sz="4125" i="1" spc="630" baseline="-24242" dirty="0">
                <a:latin typeface="Times New Roman"/>
                <a:cs typeface="Times New Roman"/>
              </a:rPr>
              <a:t> </a:t>
            </a:r>
            <a:r>
              <a:rPr sz="4800" dirty="0">
                <a:latin typeface="Symbol"/>
                <a:cs typeface="Symbol"/>
              </a:rPr>
              <a:t></a:t>
            </a:r>
            <a:endParaRPr sz="48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86537" y="3201987"/>
            <a:ext cx="447675" cy="77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u="heavy" spc="-275" dirty="0">
                <a:latin typeface="Times New Roman"/>
                <a:cs typeface="Times New Roman"/>
              </a:rPr>
              <a:t> </a:t>
            </a:r>
            <a:r>
              <a:rPr sz="4800" u="heavy" dirty="0">
                <a:latin typeface="Times New Roman"/>
                <a:cs typeface="Times New Roman"/>
              </a:rPr>
              <a:t>1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46862" y="4054475"/>
            <a:ext cx="466090" cy="77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i="1" dirty="0">
                <a:latin typeface="Times New Roman"/>
                <a:cs typeface="Times New Roman"/>
              </a:rPr>
              <a:t>D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61312" y="3594100"/>
            <a:ext cx="296545" cy="77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i="1" dirty="0">
                <a:latin typeface="Times New Roman"/>
                <a:cs typeface="Times New Roman"/>
              </a:rPr>
              <a:t>x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45475" y="4006850"/>
            <a:ext cx="182245" cy="450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50" i="1" spc="10" dirty="0">
                <a:latin typeface="Times New Roman"/>
                <a:cs typeface="Times New Roman"/>
              </a:rPr>
              <a:t>k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04075" y="3409950"/>
            <a:ext cx="677545" cy="1482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8380"/>
              </a:lnSpc>
            </a:pPr>
            <a:r>
              <a:rPr sz="7200" dirty="0">
                <a:latin typeface="Symbol"/>
                <a:cs typeface="Symbol"/>
              </a:rPr>
              <a:t></a:t>
            </a:r>
            <a:endParaRPr sz="7200">
              <a:latin typeface="Symbol"/>
              <a:cs typeface="Symbol"/>
            </a:endParaRPr>
          </a:p>
          <a:p>
            <a:pPr marL="12065" algn="ctr">
              <a:lnSpc>
                <a:spcPts val="3045"/>
              </a:lnSpc>
            </a:pPr>
            <a:r>
              <a:rPr sz="2750" i="1" spc="10" dirty="0">
                <a:latin typeface="Times New Roman"/>
                <a:cs typeface="Times New Roman"/>
              </a:rPr>
              <a:t>k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85" algn="ctr">
              <a:lnSpc>
                <a:spcPct val="100000"/>
              </a:lnSpc>
            </a:pPr>
            <a:r>
              <a:rPr spc="-10" dirty="0"/>
              <a:t>Example: Mean </a:t>
            </a:r>
            <a:r>
              <a:rPr spc="25" dirty="0"/>
              <a:t>Subtraction</a:t>
            </a:r>
          </a:p>
          <a:p>
            <a:pPr marL="6985" marR="8890" algn="ctr">
              <a:lnSpc>
                <a:spcPct val="100000"/>
              </a:lnSpc>
              <a:spcBef>
                <a:spcPts val="10"/>
              </a:spcBef>
            </a:pPr>
            <a:r>
              <a:rPr sz="4600" dirty="0"/>
              <a:t>(for </a:t>
            </a:r>
            <a:r>
              <a:rPr sz="4600" spc="-5" dirty="0"/>
              <a:t>a </a:t>
            </a:r>
            <a:r>
              <a:rPr sz="4600" spc="40" dirty="0"/>
              <a:t>single</a:t>
            </a:r>
            <a:r>
              <a:rPr sz="4600" spc="-75" dirty="0"/>
              <a:t> </a:t>
            </a:r>
            <a:r>
              <a:rPr sz="4600" spc="40" dirty="0"/>
              <a:t>input)</a:t>
            </a:r>
            <a:endParaRPr sz="46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7533" y="2550662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47800" y="2476500"/>
            <a:ext cx="686054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>
                <a:latin typeface="Arial"/>
                <a:cs typeface="Arial"/>
              </a:rPr>
              <a:t>Example layer: mean</a:t>
            </a:r>
            <a:r>
              <a:rPr sz="3600" spc="20" dirty="0">
                <a:latin typeface="Arial"/>
                <a:cs typeface="Arial"/>
              </a:rPr>
              <a:t> </a:t>
            </a:r>
            <a:r>
              <a:rPr sz="3600" spc="30" dirty="0">
                <a:latin typeface="Arial"/>
                <a:cs typeface="Arial"/>
              </a:rPr>
              <a:t>subtraction: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08500" y="3594100"/>
            <a:ext cx="1974850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i="1" spc="-95" dirty="0">
                <a:latin typeface="Times New Roman"/>
                <a:cs typeface="Times New Roman"/>
              </a:rPr>
              <a:t>h</a:t>
            </a:r>
            <a:r>
              <a:rPr sz="4125" i="1" spc="-142" baseline="-24242" dirty="0">
                <a:latin typeface="Times New Roman"/>
                <a:cs typeface="Times New Roman"/>
              </a:rPr>
              <a:t>i </a:t>
            </a:r>
            <a:r>
              <a:rPr sz="4800" dirty="0">
                <a:latin typeface="Symbol"/>
                <a:cs typeface="Symbol"/>
              </a:rPr>
              <a:t></a:t>
            </a:r>
            <a:r>
              <a:rPr sz="4800" dirty="0">
                <a:latin typeface="Times New Roman"/>
                <a:cs typeface="Times New Roman"/>
              </a:rPr>
              <a:t> </a:t>
            </a:r>
            <a:r>
              <a:rPr sz="4800" i="1" spc="-5" dirty="0">
                <a:latin typeface="Times New Roman"/>
                <a:cs typeface="Times New Roman"/>
              </a:rPr>
              <a:t>x</a:t>
            </a:r>
            <a:r>
              <a:rPr sz="4125" i="1" spc="-7" baseline="-24242" dirty="0">
                <a:latin typeface="Times New Roman"/>
                <a:cs typeface="Times New Roman"/>
              </a:rPr>
              <a:t>i</a:t>
            </a:r>
            <a:r>
              <a:rPr sz="4125" i="1" spc="630" baseline="-24242" dirty="0">
                <a:latin typeface="Times New Roman"/>
                <a:cs typeface="Times New Roman"/>
              </a:rPr>
              <a:t> </a:t>
            </a:r>
            <a:r>
              <a:rPr sz="4800" dirty="0">
                <a:latin typeface="Symbol"/>
                <a:cs typeface="Symbol"/>
              </a:rPr>
              <a:t></a:t>
            </a:r>
            <a:endParaRPr sz="48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86537" y="3201987"/>
            <a:ext cx="447675" cy="77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u="heavy" spc="-275" dirty="0">
                <a:latin typeface="Times New Roman"/>
                <a:cs typeface="Times New Roman"/>
              </a:rPr>
              <a:t> </a:t>
            </a:r>
            <a:r>
              <a:rPr sz="4800" u="heavy" dirty="0">
                <a:latin typeface="Times New Roman"/>
                <a:cs typeface="Times New Roman"/>
              </a:rPr>
              <a:t>1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46862" y="4054475"/>
            <a:ext cx="466090" cy="77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i="1" dirty="0">
                <a:latin typeface="Times New Roman"/>
                <a:cs typeface="Times New Roman"/>
              </a:rPr>
              <a:t>D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61312" y="3594100"/>
            <a:ext cx="296545" cy="77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i="1" dirty="0">
                <a:latin typeface="Times New Roman"/>
                <a:cs typeface="Times New Roman"/>
              </a:rPr>
              <a:t>x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45475" y="4006850"/>
            <a:ext cx="182245" cy="450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50" i="1" spc="10" dirty="0">
                <a:latin typeface="Times New Roman"/>
                <a:cs typeface="Times New Roman"/>
              </a:rPr>
              <a:t>k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04075" y="3409950"/>
            <a:ext cx="677545" cy="1482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8380"/>
              </a:lnSpc>
            </a:pPr>
            <a:r>
              <a:rPr sz="7200" dirty="0">
                <a:latin typeface="Symbol"/>
                <a:cs typeface="Symbol"/>
              </a:rPr>
              <a:t></a:t>
            </a:r>
            <a:endParaRPr sz="7200">
              <a:latin typeface="Symbol"/>
              <a:cs typeface="Symbol"/>
            </a:endParaRPr>
          </a:p>
          <a:p>
            <a:pPr marL="12065" algn="ctr">
              <a:lnSpc>
                <a:spcPts val="3045"/>
              </a:lnSpc>
            </a:pPr>
            <a:r>
              <a:rPr sz="2750" i="1" spc="10" dirty="0">
                <a:latin typeface="Times New Roman"/>
                <a:cs typeface="Times New Roman"/>
              </a:rPr>
              <a:t>k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17000" y="3538220"/>
            <a:ext cx="3422015" cy="1101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00" marR="5080" indent="-304800">
              <a:lnSpc>
                <a:spcPts val="4300"/>
              </a:lnSpc>
            </a:pPr>
            <a:r>
              <a:rPr sz="3600" spc="-15" dirty="0">
                <a:solidFill>
                  <a:srgbClr val="C82506"/>
                </a:solidFill>
                <a:latin typeface="Arial"/>
                <a:cs typeface="Arial"/>
              </a:rPr>
              <a:t>(here, </a:t>
            </a:r>
            <a:r>
              <a:rPr sz="3600" spc="130" dirty="0">
                <a:solidFill>
                  <a:srgbClr val="C82506"/>
                </a:solidFill>
                <a:latin typeface="Arial"/>
                <a:cs typeface="Arial"/>
              </a:rPr>
              <a:t>“i” </a:t>
            </a:r>
            <a:r>
              <a:rPr sz="3600" spc="65" dirty="0">
                <a:solidFill>
                  <a:srgbClr val="C82506"/>
                </a:solidFill>
                <a:latin typeface="Arial"/>
                <a:cs typeface="Arial"/>
              </a:rPr>
              <a:t>and</a:t>
            </a:r>
            <a:r>
              <a:rPr sz="3600" spc="-165" dirty="0">
                <a:solidFill>
                  <a:srgbClr val="C82506"/>
                </a:solidFill>
                <a:latin typeface="Arial"/>
                <a:cs typeface="Arial"/>
              </a:rPr>
              <a:t> </a:t>
            </a:r>
            <a:r>
              <a:rPr sz="3600" spc="130" dirty="0">
                <a:solidFill>
                  <a:srgbClr val="C82506"/>
                </a:solidFill>
                <a:latin typeface="Arial"/>
                <a:cs typeface="Arial"/>
              </a:rPr>
              <a:t>“k”  </a:t>
            </a:r>
            <a:r>
              <a:rPr sz="3600" spc="-25" dirty="0">
                <a:solidFill>
                  <a:srgbClr val="C82506"/>
                </a:solidFill>
                <a:latin typeface="Arial"/>
                <a:cs typeface="Arial"/>
              </a:rPr>
              <a:t>are</a:t>
            </a:r>
            <a:r>
              <a:rPr sz="3600" spc="-75" dirty="0">
                <a:solidFill>
                  <a:srgbClr val="C82506"/>
                </a:solidFill>
                <a:latin typeface="Arial"/>
                <a:cs typeface="Arial"/>
              </a:rPr>
              <a:t> </a:t>
            </a:r>
            <a:r>
              <a:rPr sz="3600" spc="20" dirty="0">
                <a:solidFill>
                  <a:srgbClr val="C82506"/>
                </a:solidFill>
                <a:latin typeface="Arial"/>
                <a:cs typeface="Arial"/>
              </a:rPr>
              <a:t>channels)</a:t>
            </a:r>
            <a:endParaRPr sz="36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85" algn="ctr">
              <a:lnSpc>
                <a:spcPct val="100000"/>
              </a:lnSpc>
            </a:pPr>
            <a:r>
              <a:rPr spc="-10" dirty="0"/>
              <a:t>Example: Mean </a:t>
            </a:r>
            <a:r>
              <a:rPr spc="25" dirty="0"/>
              <a:t>Subtraction</a:t>
            </a:r>
          </a:p>
          <a:p>
            <a:pPr marL="6985" marR="8890" algn="ctr">
              <a:lnSpc>
                <a:spcPct val="100000"/>
              </a:lnSpc>
              <a:spcBef>
                <a:spcPts val="10"/>
              </a:spcBef>
            </a:pPr>
            <a:r>
              <a:rPr sz="4600" dirty="0"/>
              <a:t>(for </a:t>
            </a:r>
            <a:r>
              <a:rPr sz="4600" spc="-5" dirty="0"/>
              <a:t>a </a:t>
            </a:r>
            <a:r>
              <a:rPr sz="4600" spc="40" dirty="0"/>
              <a:t>single</a:t>
            </a:r>
            <a:r>
              <a:rPr sz="4600" spc="-75" dirty="0"/>
              <a:t> </a:t>
            </a:r>
            <a:r>
              <a:rPr sz="4600" spc="40" dirty="0"/>
              <a:t>input)</a:t>
            </a:r>
            <a:endParaRPr sz="460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7533" y="2550662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47800" y="2476500"/>
            <a:ext cx="686054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>
                <a:latin typeface="Arial"/>
                <a:cs typeface="Arial"/>
              </a:rPr>
              <a:t>Example layer: mean</a:t>
            </a:r>
            <a:r>
              <a:rPr sz="3600" spc="20" dirty="0">
                <a:latin typeface="Arial"/>
                <a:cs typeface="Arial"/>
              </a:rPr>
              <a:t> </a:t>
            </a:r>
            <a:r>
              <a:rPr sz="3600" spc="30" dirty="0">
                <a:latin typeface="Arial"/>
                <a:cs typeface="Arial"/>
              </a:rPr>
              <a:t>subtraction: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7533" y="5255762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47800" y="5181600"/>
            <a:ext cx="1032446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>
                <a:latin typeface="Arial"/>
                <a:cs typeface="Arial"/>
              </a:rPr>
              <a:t>Always </a:t>
            </a:r>
            <a:r>
              <a:rPr sz="3600" spc="10" dirty="0">
                <a:latin typeface="Arial"/>
                <a:cs typeface="Arial"/>
              </a:rPr>
              <a:t>start </a:t>
            </a:r>
            <a:r>
              <a:rPr sz="3600" spc="-5" dirty="0">
                <a:latin typeface="Arial"/>
                <a:cs typeface="Arial"/>
              </a:rPr>
              <a:t>with </a:t>
            </a:r>
            <a:r>
              <a:rPr sz="3600" dirty="0">
                <a:latin typeface="Arial"/>
                <a:cs typeface="Arial"/>
              </a:rPr>
              <a:t>the </a:t>
            </a:r>
            <a:r>
              <a:rPr sz="3600" spc="35" dirty="0">
                <a:latin typeface="Arial"/>
                <a:cs typeface="Arial"/>
              </a:rPr>
              <a:t>chain </a:t>
            </a:r>
            <a:r>
              <a:rPr sz="3600" spc="-5" dirty="0">
                <a:latin typeface="Arial"/>
                <a:cs typeface="Arial"/>
              </a:rPr>
              <a:t>rule </a:t>
            </a:r>
            <a:r>
              <a:rPr sz="3600" dirty="0">
                <a:latin typeface="Arial"/>
                <a:cs typeface="Arial"/>
              </a:rPr>
              <a:t>(this </a:t>
            </a:r>
            <a:r>
              <a:rPr sz="3600" spc="-5" dirty="0">
                <a:latin typeface="Arial"/>
                <a:cs typeface="Arial"/>
              </a:rPr>
              <a:t>one is </a:t>
            </a:r>
            <a:r>
              <a:rPr sz="3600" dirty="0">
                <a:latin typeface="Arial"/>
                <a:cs typeface="Arial"/>
              </a:rPr>
              <a:t>for 1D):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08500" y="3594100"/>
            <a:ext cx="1974850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i="1" spc="-95" dirty="0">
                <a:latin typeface="Times New Roman"/>
                <a:cs typeface="Times New Roman"/>
              </a:rPr>
              <a:t>h</a:t>
            </a:r>
            <a:r>
              <a:rPr sz="4125" i="1" spc="-142" baseline="-24242" dirty="0">
                <a:latin typeface="Times New Roman"/>
                <a:cs typeface="Times New Roman"/>
              </a:rPr>
              <a:t>i </a:t>
            </a:r>
            <a:r>
              <a:rPr sz="4800" dirty="0">
                <a:latin typeface="Symbol"/>
                <a:cs typeface="Symbol"/>
              </a:rPr>
              <a:t></a:t>
            </a:r>
            <a:r>
              <a:rPr sz="4800" dirty="0">
                <a:latin typeface="Times New Roman"/>
                <a:cs typeface="Times New Roman"/>
              </a:rPr>
              <a:t> </a:t>
            </a:r>
            <a:r>
              <a:rPr sz="4800" i="1" spc="-5" dirty="0">
                <a:latin typeface="Times New Roman"/>
                <a:cs typeface="Times New Roman"/>
              </a:rPr>
              <a:t>x</a:t>
            </a:r>
            <a:r>
              <a:rPr sz="4125" i="1" spc="-7" baseline="-24242" dirty="0">
                <a:latin typeface="Times New Roman"/>
                <a:cs typeface="Times New Roman"/>
              </a:rPr>
              <a:t>i</a:t>
            </a:r>
            <a:r>
              <a:rPr sz="4125" i="1" spc="630" baseline="-24242" dirty="0">
                <a:latin typeface="Times New Roman"/>
                <a:cs typeface="Times New Roman"/>
              </a:rPr>
              <a:t> </a:t>
            </a:r>
            <a:r>
              <a:rPr sz="4800" dirty="0">
                <a:latin typeface="Symbol"/>
                <a:cs typeface="Symbol"/>
              </a:rPr>
              <a:t></a:t>
            </a:r>
            <a:endParaRPr sz="48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86537" y="3201987"/>
            <a:ext cx="447675" cy="77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u="heavy" spc="-275" dirty="0">
                <a:latin typeface="Times New Roman"/>
                <a:cs typeface="Times New Roman"/>
              </a:rPr>
              <a:t> </a:t>
            </a:r>
            <a:r>
              <a:rPr sz="4800" u="heavy" dirty="0">
                <a:latin typeface="Times New Roman"/>
                <a:cs typeface="Times New Roman"/>
              </a:rPr>
              <a:t>1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46862" y="4054475"/>
            <a:ext cx="466090" cy="77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i="1" dirty="0">
                <a:latin typeface="Times New Roman"/>
                <a:cs typeface="Times New Roman"/>
              </a:rPr>
              <a:t>D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61312" y="3594100"/>
            <a:ext cx="296545" cy="77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i="1" dirty="0">
                <a:latin typeface="Times New Roman"/>
                <a:cs typeface="Times New Roman"/>
              </a:rPr>
              <a:t>x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45475" y="4006850"/>
            <a:ext cx="182245" cy="450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50" i="1" spc="10" dirty="0">
                <a:latin typeface="Times New Roman"/>
                <a:cs typeface="Times New Roman"/>
              </a:rPr>
              <a:t>k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58075" y="4441825"/>
            <a:ext cx="182245" cy="450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50" i="1" spc="10" dirty="0">
                <a:latin typeface="Times New Roman"/>
                <a:cs typeface="Times New Roman"/>
              </a:rPr>
              <a:t>k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04075" y="3409950"/>
            <a:ext cx="677545" cy="1195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dirty="0">
                <a:latin typeface="Symbol"/>
                <a:cs typeface="Symbol"/>
              </a:rPr>
              <a:t></a:t>
            </a:r>
            <a:endParaRPr sz="720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17000" y="3538220"/>
            <a:ext cx="3422015" cy="1101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00" marR="5080" indent="-304800">
              <a:lnSpc>
                <a:spcPts val="4300"/>
              </a:lnSpc>
            </a:pPr>
            <a:r>
              <a:rPr sz="3600" spc="-15" dirty="0">
                <a:solidFill>
                  <a:srgbClr val="C82506"/>
                </a:solidFill>
                <a:latin typeface="Arial"/>
                <a:cs typeface="Arial"/>
              </a:rPr>
              <a:t>(here, </a:t>
            </a:r>
            <a:r>
              <a:rPr sz="3600" spc="130" dirty="0">
                <a:solidFill>
                  <a:srgbClr val="C82506"/>
                </a:solidFill>
                <a:latin typeface="Arial"/>
                <a:cs typeface="Arial"/>
              </a:rPr>
              <a:t>“i” </a:t>
            </a:r>
            <a:r>
              <a:rPr sz="3600" spc="65" dirty="0">
                <a:solidFill>
                  <a:srgbClr val="C82506"/>
                </a:solidFill>
                <a:latin typeface="Arial"/>
                <a:cs typeface="Arial"/>
              </a:rPr>
              <a:t>and</a:t>
            </a:r>
            <a:r>
              <a:rPr sz="3600" spc="-165" dirty="0">
                <a:solidFill>
                  <a:srgbClr val="C82506"/>
                </a:solidFill>
                <a:latin typeface="Arial"/>
                <a:cs typeface="Arial"/>
              </a:rPr>
              <a:t> </a:t>
            </a:r>
            <a:r>
              <a:rPr sz="3600" spc="130" dirty="0">
                <a:solidFill>
                  <a:srgbClr val="C82506"/>
                </a:solidFill>
                <a:latin typeface="Arial"/>
                <a:cs typeface="Arial"/>
              </a:rPr>
              <a:t>“k”  </a:t>
            </a:r>
            <a:r>
              <a:rPr sz="3600" spc="-25" dirty="0">
                <a:solidFill>
                  <a:srgbClr val="C82506"/>
                </a:solidFill>
                <a:latin typeface="Arial"/>
                <a:cs typeface="Arial"/>
              </a:rPr>
              <a:t>are</a:t>
            </a:r>
            <a:r>
              <a:rPr sz="3600" spc="-75" dirty="0">
                <a:solidFill>
                  <a:srgbClr val="C82506"/>
                </a:solidFill>
                <a:latin typeface="Arial"/>
                <a:cs typeface="Arial"/>
              </a:rPr>
              <a:t> </a:t>
            </a:r>
            <a:r>
              <a:rPr sz="3600" spc="20" dirty="0">
                <a:solidFill>
                  <a:srgbClr val="C82506"/>
                </a:solidFill>
                <a:latin typeface="Arial"/>
                <a:cs typeface="Arial"/>
              </a:rPr>
              <a:t>channels)</a:t>
            </a:r>
            <a:endParaRPr sz="36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85" algn="ctr">
              <a:lnSpc>
                <a:spcPct val="100000"/>
              </a:lnSpc>
            </a:pPr>
            <a:r>
              <a:rPr spc="-10" dirty="0"/>
              <a:t>Example: Mean </a:t>
            </a:r>
            <a:r>
              <a:rPr spc="25" dirty="0"/>
              <a:t>Subtraction</a:t>
            </a:r>
          </a:p>
          <a:p>
            <a:pPr marL="6985" marR="8890" algn="ctr">
              <a:lnSpc>
                <a:spcPct val="100000"/>
              </a:lnSpc>
              <a:spcBef>
                <a:spcPts val="10"/>
              </a:spcBef>
            </a:pPr>
            <a:r>
              <a:rPr sz="4600" dirty="0"/>
              <a:t>(for </a:t>
            </a:r>
            <a:r>
              <a:rPr sz="4600" spc="-5" dirty="0"/>
              <a:t>a </a:t>
            </a:r>
            <a:r>
              <a:rPr sz="4600" spc="40" dirty="0"/>
              <a:t>single</a:t>
            </a:r>
            <a:r>
              <a:rPr sz="4600" spc="-75" dirty="0"/>
              <a:t> </a:t>
            </a:r>
            <a:r>
              <a:rPr sz="4600" spc="40" dirty="0"/>
              <a:t>input)</a:t>
            </a:r>
            <a:endParaRPr sz="4600"/>
          </a:p>
        </p:txBody>
      </p:sp>
      <p:sp>
        <p:nvSpPr>
          <p:cNvPr id="15" name="object 15"/>
          <p:cNvSpPr txBox="1"/>
          <p:nvPr/>
        </p:nvSpPr>
        <p:spPr>
          <a:xfrm>
            <a:off x="4812235" y="6737439"/>
            <a:ext cx="3302635" cy="713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93570" algn="l"/>
              </a:tabLst>
            </a:pPr>
            <a:r>
              <a:rPr sz="3950" spc="215" dirty="0">
                <a:latin typeface="Symbol"/>
                <a:cs typeface="Symbol"/>
              </a:rPr>
              <a:t></a:t>
            </a:r>
            <a:r>
              <a:rPr sz="3950" i="1" spc="215" dirty="0">
                <a:latin typeface="Times New Roman"/>
                <a:cs typeface="Times New Roman"/>
              </a:rPr>
              <a:t>x</a:t>
            </a:r>
            <a:r>
              <a:rPr sz="3450" i="1" spc="322" baseline="-24154" dirty="0">
                <a:latin typeface="Times New Roman"/>
                <a:cs typeface="Times New Roman"/>
              </a:rPr>
              <a:t>j	</a:t>
            </a:r>
            <a:r>
              <a:rPr sz="3950" spc="-15" dirty="0">
                <a:latin typeface="Symbol"/>
                <a:cs typeface="Symbol"/>
              </a:rPr>
              <a:t></a:t>
            </a:r>
            <a:r>
              <a:rPr sz="3950" i="1" spc="-15" dirty="0">
                <a:latin typeface="Times New Roman"/>
                <a:cs typeface="Times New Roman"/>
              </a:rPr>
              <a:t>h</a:t>
            </a:r>
            <a:r>
              <a:rPr sz="3450" i="1" spc="-22" baseline="-24154" dirty="0">
                <a:latin typeface="Times New Roman"/>
                <a:cs typeface="Times New Roman"/>
              </a:rPr>
              <a:t>i</a:t>
            </a:r>
            <a:r>
              <a:rPr sz="3450" i="1" spc="254" baseline="-24154" dirty="0">
                <a:latin typeface="Times New Roman"/>
                <a:cs typeface="Times New Roman"/>
              </a:rPr>
              <a:t> </a:t>
            </a:r>
            <a:r>
              <a:rPr sz="3950" spc="215" dirty="0">
                <a:latin typeface="Symbol"/>
                <a:cs typeface="Symbol"/>
              </a:rPr>
              <a:t></a:t>
            </a:r>
            <a:r>
              <a:rPr sz="3950" i="1" spc="215" dirty="0">
                <a:latin typeface="Times New Roman"/>
                <a:cs typeface="Times New Roman"/>
              </a:rPr>
              <a:t>x</a:t>
            </a:r>
            <a:r>
              <a:rPr sz="3450" i="1" spc="322" baseline="-24154" dirty="0">
                <a:latin typeface="Times New Roman"/>
                <a:cs typeface="Times New Roman"/>
              </a:rPr>
              <a:t>j</a:t>
            </a:r>
            <a:endParaRPr sz="3450" baseline="-24154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438567" y="6721497"/>
            <a:ext cx="745490" cy="0"/>
          </a:xfrm>
          <a:custGeom>
            <a:avLst/>
            <a:gdLst/>
            <a:ahLst/>
            <a:cxnLst/>
            <a:rect l="l" t="t" r="r" b="b"/>
            <a:pathLst>
              <a:path w="745490">
                <a:moveTo>
                  <a:pt x="0" y="0"/>
                </a:moveTo>
                <a:lnTo>
                  <a:pt x="745247" y="0"/>
                </a:lnTo>
              </a:path>
            </a:pathLst>
          </a:custGeom>
          <a:ln w="249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279029" y="7052219"/>
            <a:ext cx="106680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i="1" dirty="0">
                <a:latin typeface="Times New Roman"/>
                <a:cs typeface="Times New Roman"/>
              </a:rPr>
              <a:t>i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83268" y="5777093"/>
            <a:ext cx="3305175" cy="1415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82650" algn="l"/>
                <a:tab pos="2716530" algn="l"/>
              </a:tabLst>
            </a:pPr>
            <a:r>
              <a:rPr sz="3950" u="heavy" spc="-330" dirty="0">
                <a:latin typeface="Times New Roman"/>
                <a:cs typeface="Times New Roman"/>
              </a:rPr>
              <a:t> </a:t>
            </a:r>
            <a:r>
              <a:rPr sz="3950" u="heavy" spc="265" dirty="0">
                <a:latin typeface="Symbol"/>
                <a:cs typeface="Symbol"/>
              </a:rPr>
              <a:t></a:t>
            </a:r>
            <a:r>
              <a:rPr sz="3950" i="1" u="heavy" spc="15" dirty="0">
                <a:latin typeface="Times New Roman"/>
                <a:cs typeface="Times New Roman"/>
              </a:rPr>
              <a:t>L</a:t>
            </a:r>
            <a:r>
              <a:rPr sz="3950" i="1" dirty="0">
                <a:latin typeface="Times New Roman"/>
                <a:cs typeface="Times New Roman"/>
              </a:rPr>
              <a:t>	</a:t>
            </a:r>
            <a:r>
              <a:rPr sz="5925" spc="22" baseline="-35864" dirty="0">
                <a:latin typeface="Symbol"/>
                <a:cs typeface="Symbol"/>
              </a:rPr>
              <a:t></a:t>
            </a:r>
            <a:r>
              <a:rPr sz="5925" spc="-569" baseline="-35864" dirty="0">
                <a:latin typeface="Times New Roman"/>
                <a:cs typeface="Times New Roman"/>
              </a:rPr>
              <a:t> </a:t>
            </a:r>
            <a:r>
              <a:rPr sz="8925" spc="22" baseline="-31279" dirty="0">
                <a:latin typeface="Symbol"/>
                <a:cs typeface="Symbol"/>
              </a:rPr>
              <a:t></a:t>
            </a:r>
            <a:r>
              <a:rPr sz="8925" spc="-719" baseline="-31279" dirty="0">
                <a:latin typeface="Times New Roman"/>
                <a:cs typeface="Times New Roman"/>
              </a:rPr>
              <a:t> </a:t>
            </a:r>
            <a:r>
              <a:rPr sz="3950" u="heavy" spc="265" dirty="0">
                <a:latin typeface="Symbol"/>
                <a:cs typeface="Symbol"/>
              </a:rPr>
              <a:t></a:t>
            </a:r>
            <a:r>
              <a:rPr sz="3950" i="1" u="heavy" spc="15" dirty="0">
                <a:latin typeface="Times New Roman"/>
                <a:cs typeface="Times New Roman"/>
              </a:rPr>
              <a:t>L</a:t>
            </a:r>
            <a:r>
              <a:rPr sz="3950" i="1" dirty="0">
                <a:latin typeface="Times New Roman"/>
                <a:cs typeface="Times New Roman"/>
              </a:rPr>
              <a:t>	</a:t>
            </a:r>
            <a:r>
              <a:rPr sz="3950" spc="100" dirty="0">
                <a:latin typeface="Symbol"/>
                <a:cs typeface="Symbol"/>
              </a:rPr>
              <a:t></a:t>
            </a:r>
            <a:r>
              <a:rPr sz="3950" i="1" spc="-145" dirty="0">
                <a:latin typeface="Times New Roman"/>
                <a:cs typeface="Times New Roman"/>
              </a:rPr>
              <a:t>h</a:t>
            </a:r>
            <a:r>
              <a:rPr sz="3450" i="1" baseline="-24154" dirty="0">
                <a:latin typeface="Times New Roman"/>
                <a:cs typeface="Times New Roman"/>
              </a:rPr>
              <a:t>i</a:t>
            </a:r>
            <a:endParaRPr sz="3450" baseline="-24154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7533" y="2550662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47800" y="2476500"/>
            <a:ext cx="686054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>
                <a:latin typeface="Arial"/>
                <a:cs typeface="Arial"/>
              </a:rPr>
              <a:t>Example layer: mean</a:t>
            </a:r>
            <a:r>
              <a:rPr sz="3600" spc="20" dirty="0">
                <a:latin typeface="Arial"/>
                <a:cs typeface="Arial"/>
              </a:rPr>
              <a:t> </a:t>
            </a:r>
            <a:r>
              <a:rPr sz="3600" spc="30" dirty="0">
                <a:latin typeface="Arial"/>
                <a:cs typeface="Arial"/>
              </a:rPr>
              <a:t>subtraction: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7533" y="5255762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47800" y="5181600"/>
            <a:ext cx="1032446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>
                <a:latin typeface="Arial"/>
                <a:cs typeface="Arial"/>
              </a:rPr>
              <a:t>Always </a:t>
            </a:r>
            <a:r>
              <a:rPr sz="3600" spc="10" dirty="0">
                <a:latin typeface="Arial"/>
                <a:cs typeface="Arial"/>
              </a:rPr>
              <a:t>start </a:t>
            </a:r>
            <a:r>
              <a:rPr sz="3600" spc="-5" dirty="0">
                <a:latin typeface="Arial"/>
                <a:cs typeface="Arial"/>
              </a:rPr>
              <a:t>with </a:t>
            </a:r>
            <a:r>
              <a:rPr sz="3600" dirty="0">
                <a:latin typeface="Arial"/>
                <a:cs typeface="Arial"/>
              </a:rPr>
              <a:t>the </a:t>
            </a:r>
            <a:r>
              <a:rPr sz="3600" spc="35" dirty="0">
                <a:latin typeface="Arial"/>
                <a:cs typeface="Arial"/>
              </a:rPr>
              <a:t>chain </a:t>
            </a:r>
            <a:r>
              <a:rPr sz="3600" spc="-5" dirty="0">
                <a:latin typeface="Arial"/>
                <a:cs typeface="Arial"/>
              </a:rPr>
              <a:t>rule </a:t>
            </a:r>
            <a:r>
              <a:rPr sz="3600" dirty="0">
                <a:latin typeface="Arial"/>
                <a:cs typeface="Arial"/>
              </a:rPr>
              <a:t>(this </a:t>
            </a:r>
            <a:r>
              <a:rPr sz="3600" spc="-5" dirty="0">
                <a:latin typeface="Arial"/>
                <a:cs typeface="Arial"/>
              </a:rPr>
              <a:t>one is </a:t>
            </a:r>
            <a:r>
              <a:rPr sz="3600" dirty="0">
                <a:latin typeface="Arial"/>
                <a:cs typeface="Arial"/>
              </a:rPr>
              <a:t>for 1D):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7533" y="7973566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47800" y="7919719"/>
            <a:ext cx="9885045" cy="1101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300"/>
              </a:lnSpc>
            </a:pPr>
            <a:r>
              <a:rPr sz="3600" b="1" spc="-5" dirty="0">
                <a:latin typeface="Arial"/>
                <a:cs typeface="Arial"/>
              </a:rPr>
              <a:t>Note: </a:t>
            </a:r>
            <a:r>
              <a:rPr sz="3600" spc="-5" dirty="0">
                <a:latin typeface="Arial"/>
                <a:cs typeface="Arial"/>
              </a:rPr>
              <a:t>Be </a:t>
            </a:r>
            <a:r>
              <a:rPr sz="3600" spc="10" dirty="0">
                <a:latin typeface="Arial"/>
                <a:cs typeface="Arial"/>
              </a:rPr>
              <a:t>very </a:t>
            </a:r>
            <a:r>
              <a:rPr sz="3600" spc="15" dirty="0">
                <a:latin typeface="Arial"/>
                <a:cs typeface="Arial"/>
              </a:rPr>
              <a:t>careful </a:t>
            </a:r>
            <a:r>
              <a:rPr sz="3600" spc="-5" dirty="0">
                <a:latin typeface="Arial"/>
                <a:cs typeface="Arial"/>
              </a:rPr>
              <a:t>with your </a:t>
            </a:r>
            <a:r>
              <a:rPr sz="3600" spc="70" dirty="0">
                <a:latin typeface="Arial"/>
                <a:cs typeface="Arial"/>
              </a:rPr>
              <a:t>subscripts!  </a:t>
            </a:r>
            <a:r>
              <a:rPr sz="3600" spc="35" dirty="0">
                <a:latin typeface="Arial"/>
                <a:cs typeface="Arial"/>
              </a:rPr>
              <a:t>Introduce </a:t>
            </a:r>
            <a:r>
              <a:rPr sz="3600" spc="-5" dirty="0">
                <a:latin typeface="Arial"/>
                <a:cs typeface="Arial"/>
              </a:rPr>
              <a:t>new </a:t>
            </a:r>
            <a:r>
              <a:rPr sz="3600" spc="20" dirty="0">
                <a:latin typeface="Arial"/>
                <a:cs typeface="Arial"/>
              </a:rPr>
              <a:t>variables </a:t>
            </a:r>
            <a:r>
              <a:rPr sz="3600" spc="65" dirty="0">
                <a:latin typeface="Arial"/>
                <a:cs typeface="Arial"/>
              </a:rPr>
              <a:t>and </a:t>
            </a:r>
            <a:r>
              <a:rPr sz="3600" spc="25" dirty="0">
                <a:latin typeface="Arial"/>
                <a:cs typeface="Arial"/>
              </a:rPr>
              <a:t>don’t </a:t>
            </a:r>
            <a:r>
              <a:rPr sz="3600" spc="-15" dirty="0">
                <a:latin typeface="Arial"/>
                <a:cs typeface="Arial"/>
              </a:rPr>
              <a:t>re-use</a:t>
            </a:r>
            <a:r>
              <a:rPr sz="3600" spc="-16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letters.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08500" y="3594100"/>
            <a:ext cx="1974850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i="1" spc="-95" dirty="0">
                <a:latin typeface="Times New Roman"/>
                <a:cs typeface="Times New Roman"/>
              </a:rPr>
              <a:t>h</a:t>
            </a:r>
            <a:r>
              <a:rPr sz="4125" i="1" spc="-142" baseline="-24242" dirty="0">
                <a:latin typeface="Times New Roman"/>
                <a:cs typeface="Times New Roman"/>
              </a:rPr>
              <a:t>i </a:t>
            </a:r>
            <a:r>
              <a:rPr sz="4800" dirty="0">
                <a:latin typeface="Symbol"/>
                <a:cs typeface="Symbol"/>
              </a:rPr>
              <a:t></a:t>
            </a:r>
            <a:r>
              <a:rPr sz="4800" dirty="0">
                <a:latin typeface="Times New Roman"/>
                <a:cs typeface="Times New Roman"/>
              </a:rPr>
              <a:t> </a:t>
            </a:r>
            <a:r>
              <a:rPr sz="4800" i="1" spc="-5" dirty="0">
                <a:latin typeface="Times New Roman"/>
                <a:cs typeface="Times New Roman"/>
              </a:rPr>
              <a:t>x</a:t>
            </a:r>
            <a:r>
              <a:rPr sz="4125" i="1" spc="-7" baseline="-24242" dirty="0">
                <a:latin typeface="Times New Roman"/>
                <a:cs typeface="Times New Roman"/>
              </a:rPr>
              <a:t>i</a:t>
            </a:r>
            <a:r>
              <a:rPr sz="4125" i="1" spc="630" baseline="-24242" dirty="0">
                <a:latin typeface="Times New Roman"/>
                <a:cs typeface="Times New Roman"/>
              </a:rPr>
              <a:t> </a:t>
            </a:r>
            <a:r>
              <a:rPr sz="4800" dirty="0">
                <a:latin typeface="Symbol"/>
                <a:cs typeface="Symbol"/>
              </a:rPr>
              <a:t></a:t>
            </a:r>
            <a:endParaRPr sz="480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86537" y="3201987"/>
            <a:ext cx="447675" cy="77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u="heavy" spc="-275" dirty="0">
                <a:latin typeface="Times New Roman"/>
                <a:cs typeface="Times New Roman"/>
              </a:rPr>
              <a:t> </a:t>
            </a:r>
            <a:r>
              <a:rPr sz="4800" u="heavy" dirty="0">
                <a:latin typeface="Times New Roman"/>
                <a:cs typeface="Times New Roman"/>
              </a:rPr>
              <a:t>1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46862" y="4054475"/>
            <a:ext cx="466090" cy="77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i="1" dirty="0">
                <a:latin typeface="Times New Roman"/>
                <a:cs typeface="Times New Roman"/>
              </a:rPr>
              <a:t>D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61312" y="3594100"/>
            <a:ext cx="296545" cy="77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i="1" dirty="0">
                <a:latin typeface="Times New Roman"/>
                <a:cs typeface="Times New Roman"/>
              </a:rPr>
              <a:t>x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45475" y="4006850"/>
            <a:ext cx="182245" cy="450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50" i="1" spc="10" dirty="0">
                <a:latin typeface="Times New Roman"/>
                <a:cs typeface="Times New Roman"/>
              </a:rPr>
              <a:t>k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58075" y="4441825"/>
            <a:ext cx="182245" cy="450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50" i="1" spc="10" dirty="0">
                <a:latin typeface="Times New Roman"/>
                <a:cs typeface="Times New Roman"/>
              </a:rPr>
              <a:t>k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04075" y="3409950"/>
            <a:ext cx="677545" cy="1195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dirty="0">
                <a:latin typeface="Symbol"/>
                <a:cs typeface="Symbol"/>
              </a:rPr>
              <a:t></a:t>
            </a:r>
            <a:endParaRPr sz="7200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17000" y="3538220"/>
            <a:ext cx="3422015" cy="1101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00" marR="5080" indent="-304800">
              <a:lnSpc>
                <a:spcPts val="4300"/>
              </a:lnSpc>
            </a:pPr>
            <a:r>
              <a:rPr sz="3600" spc="-15" dirty="0">
                <a:solidFill>
                  <a:srgbClr val="C82506"/>
                </a:solidFill>
                <a:latin typeface="Arial"/>
                <a:cs typeface="Arial"/>
              </a:rPr>
              <a:t>(here, </a:t>
            </a:r>
            <a:r>
              <a:rPr sz="3600" spc="130" dirty="0">
                <a:solidFill>
                  <a:srgbClr val="C82506"/>
                </a:solidFill>
                <a:latin typeface="Arial"/>
                <a:cs typeface="Arial"/>
              </a:rPr>
              <a:t>“i” </a:t>
            </a:r>
            <a:r>
              <a:rPr sz="3600" spc="65" dirty="0">
                <a:solidFill>
                  <a:srgbClr val="C82506"/>
                </a:solidFill>
                <a:latin typeface="Arial"/>
                <a:cs typeface="Arial"/>
              </a:rPr>
              <a:t>and</a:t>
            </a:r>
            <a:r>
              <a:rPr sz="3600" spc="-165" dirty="0">
                <a:solidFill>
                  <a:srgbClr val="C82506"/>
                </a:solidFill>
                <a:latin typeface="Arial"/>
                <a:cs typeface="Arial"/>
              </a:rPr>
              <a:t> </a:t>
            </a:r>
            <a:r>
              <a:rPr sz="3600" spc="130" dirty="0">
                <a:solidFill>
                  <a:srgbClr val="C82506"/>
                </a:solidFill>
                <a:latin typeface="Arial"/>
                <a:cs typeface="Arial"/>
              </a:rPr>
              <a:t>“k”  </a:t>
            </a:r>
            <a:r>
              <a:rPr sz="3600" spc="-25" dirty="0">
                <a:solidFill>
                  <a:srgbClr val="C82506"/>
                </a:solidFill>
                <a:latin typeface="Arial"/>
                <a:cs typeface="Arial"/>
              </a:rPr>
              <a:t>are</a:t>
            </a:r>
            <a:r>
              <a:rPr sz="3600" spc="-75" dirty="0">
                <a:solidFill>
                  <a:srgbClr val="C82506"/>
                </a:solidFill>
                <a:latin typeface="Arial"/>
                <a:cs typeface="Arial"/>
              </a:rPr>
              <a:t> </a:t>
            </a:r>
            <a:r>
              <a:rPr sz="3600" spc="20" dirty="0">
                <a:solidFill>
                  <a:srgbClr val="C82506"/>
                </a:solidFill>
                <a:latin typeface="Arial"/>
                <a:cs typeface="Arial"/>
              </a:rPr>
              <a:t>channels)</a:t>
            </a:r>
            <a:endParaRPr sz="36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85" algn="ctr">
              <a:lnSpc>
                <a:spcPct val="100000"/>
              </a:lnSpc>
            </a:pPr>
            <a:r>
              <a:rPr spc="-10" dirty="0"/>
              <a:t>Example: Mean </a:t>
            </a:r>
            <a:r>
              <a:rPr spc="25" dirty="0"/>
              <a:t>Subtraction</a:t>
            </a:r>
          </a:p>
          <a:p>
            <a:pPr marL="6985" marR="8890" algn="ctr">
              <a:lnSpc>
                <a:spcPct val="100000"/>
              </a:lnSpc>
              <a:spcBef>
                <a:spcPts val="10"/>
              </a:spcBef>
            </a:pPr>
            <a:r>
              <a:rPr sz="4600" dirty="0"/>
              <a:t>(for </a:t>
            </a:r>
            <a:r>
              <a:rPr sz="4600" spc="-5" dirty="0"/>
              <a:t>a </a:t>
            </a:r>
            <a:r>
              <a:rPr sz="4600" spc="40" dirty="0"/>
              <a:t>single</a:t>
            </a:r>
            <a:r>
              <a:rPr sz="4600" spc="-75" dirty="0"/>
              <a:t> </a:t>
            </a:r>
            <a:r>
              <a:rPr sz="4600" spc="40" dirty="0"/>
              <a:t>input)</a:t>
            </a:r>
            <a:endParaRPr sz="4600"/>
          </a:p>
        </p:txBody>
      </p:sp>
      <p:sp>
        <p:nvSpPr>
          <p:cNvPr id="17" name="object 17"/>
          <p:cNvSpPr txBox="1"/>
          <p:nvPr/>
        </p:nvSpPr>
        <p:spPr>
          <a:xfrm>
            <a:off x="4812235" y="6737439"/>
            <a:ext cx="3302635" cy="713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93570" algn="l"/>
              </a:tabLst>
            </a:pPr>
            <a:r>
              <a:rPr sz="3950" spc="215" dirty="0">
                <a:latin typeface="Symbol"/>
                <a:cs typeface="Symbol"/>
              </a:rPr>
              <a:t></a:t>
            </a:r>
            <a:r>
              <a:rPr sz="3950" i="1" spc="215" dirty="0">
                <a:latin typeface="Times New Roman"/>
                <a:cs typeface="Times New Roman"/>
              </a:rPr>
              <a:t>x</a:t>
            </a:r>
            <a:r>
              <a:rPr sz="3450" i="1" spc="322" baseline="-24154" dirty="0">
                <a:latin typeface="Times New Roman"/>
                <a:cs typeface="Times New Roman"/>
              </a:rPr>
              <a:t>j	</a:t>
            </a:r>
            <a:r>
              <a:rPr sz="3950" spc="-15" dirty="0">
                <a:latin typeface="Symbol"/>
                <a:cs typeface="Symbol"/>
              </a:rPr>
              <a:t></a:t>
            </a:r>
            <a:r>
              <a:rPr sz="3950" i="1" spc="-15" dirty="0">
                <a:latin typeface="Times New Roman"/>
                <a:cs typeface="Times New Roman"/>
              </a:rPr>
              <a:t>h</a:t>
            </a:r>
            <a:r>
              <a:rPr sz="3450" i="1" spc="-22" baseline="-24154" dirty="0">
                <a:latin typeface="Times New Roman"/>
                <a:cs typeface="Times New Roman"/>
              </a:rPr>
              <a:t>i</a:t>
            </a:r>
            <a:r>
              <a:rPr sz="3450" i="1" spc="254" baseline="-24154" dirty="0">
                <a:latin typeface="Times New Roman"/>
                <a:cs typeface="Times New Roman"/>
              </a:rPr>
              <a:t> </a:t>
            </a:r>
            <a:r>
              <a:rPr sz="3950" spc="215" dirty="0">
                <a:latin typeface="Symbol"/>
                <a:cs typeface="Symbol"/>
              </a:rPr>
              <a:t></a:t>
            </a:r>
            <a:r>
              <a:rPr sz="3950" i="1" spc="215" dirty="0">
                <a:latin typeface="Times New Roman"/>
                <a:cs typeface="Times New Roman"/>
              </a:rPr>
              <a:t>x</a:t>
            </a:r>
            <a:r>
              <a:rPr sz="3450" i="1" spc="322" baseline="-24154" dirty="0">
                <a:latin typeface="Times New Roman"/>
                <a:cs typeface="Times New Roman"/>
              </a:rPr>
              <a:t>j</a:t>
            </a:r>
            <a:endParaRPr sz="3450" baseline="-24154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438567" y="6721497"/>
            <a:ext cx="745490" cy="0"/>
          </a:xfrm>
          <a:custGeom>
            <a:avLst/>
            <a:gdLst/>
            <a:ahLst/>
            <a:cxnLst/>
            <a:rect l="l" t="t" r="r" b="b"/>
            <a:pathLst>
              <a:path w="745490">
                <a:moveTo>
                  <a:pt x="0" y="0"/>
                </a:moveTo>
                <a:lnTo>
                  <a:pt x="745247" y="0"/>
                </a:lnTo>
              </a:path>
            </a:pathLst>
          </a:custGeom>
          <a:ln w="249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279029" y="7052219"/>
            <a:ext cx="106680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i="1" dirty="0">
                <a:latin typeface="Times New Roman"/>
                <a:cs typeface="Times New Roman"/>
              </a:rPr>
              <a:t>i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83268" y="5777093"/>
            <a:ext cx="3305175" cy="1415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82650" algn="l"/>
                <a:tab pos="2716530" algn="l"/>
              </a:tabLst>
            </a:pPr>
            <a:r>
              <a:rPr sz="3950" u="heavy" spc="-330" dirty="0">
                <a:latin typeface="Times New Roman"/>
                <a:cs typeface="Times New Roman"/>
              </a:rPr>
              <a:t> </a:t>
            </a:r>
            <a:r>
              <a:rPr sz="3950" u="heavy" spc="265" dirty="0">
                <a:latin typeface="Symbol"/>
                <a:cs typeface="Symbol"/>
              </a:rPr>
              <a:t></a:t>
            </a:r>
            <a:r>
              <a:rPr sz="3950" i="1" u="heavy" spc="15" dirty="0">
                <a:latin typeface="Times New Roman"/>
                <a:cs typeface="Times New Roman"/>
              </a:rPr>
              <a:t>L</a:t>
            </a:r>
            <a:r>
              <a:rPr sz="3950" i="1" dirty="0">
                <a:latin typeface="Times New Roman"/>
                <a:cs typeface="Times New Roman"/>
              </a:rPr>
              <a:t>	</a:t>
            </a:r>
            <a:r>
              <a:rPr sz="5925" spc="22" baseline="-35864" dirty="0">
                <a:latin typeface="Symbol"/>
                <a:cs typeface="Symbol"/>
              </a:rPr>
              <a:t></a:t>
            </a:r>
            <a:r>
              <a:rPr sz="5925" spc="-569" baseline="-35864" dirty="0">
                <a:latin typeface="Times New Roman"/>
                <a:cs typeface="Times New Roman"/>
              </a:rPr>
              <a:t> </a:t>
            </a:r>
            <a:r>
              <a:rPr sz="8925" spc="22" baseline="-31279" dirty="0">
                <a:latin typeface="Symbol"/>
                <a:cs typeface="Symbol"/>
              </a:rPr>
              <a:t></a:t>
            </a:r>
            <a:r>
              <a:rPr sz="8925" spc="-719" baseline="-31279" dirty="0">
                <a:latin typeface="Times New Roman"/>
                <a:cs typeface="Times New Roman"/>
              </a:rPr>
              <a:t> </a:t>
            </a:r>
            <a:r>
              <a:rPr sz="3950" u="heavy" spc="265" dirty="0">
                <a:latin typeface="Symbol"/>
                <a:cs typeface="Symbol"/>
              </a:rPr>
              <a:t></a:t>
            </a:r>
            <a:r>
              <a:rPr sz="3950" i="1" u="heavy" spc="15" dirty="0">
                <a:latin typeface="Times New Roman"/>
                <a:cs typeface="Times New Roman"/>
              </a:rPr>
              <a:t>L</a:t>
            </a:r>
            <a:r>
              <a:rPr sz="3950" i="1" dirty="0">
                <a:latin typeface="Times New Roman"/>
                <a:cs typeface="Times New Roman"/>
              </a:rPr>
              <a:t>	</a:t>
            </a:r>
            <a:r>
              <a:rPr sz="3950" spc="100" dirty="0">
                <a:latin typeface="Symbol"/>
                <a:cs typeface="Symbol"/>
              </a:rPr>
              <a:t></a:t>
            </a:r>
            <a:r>
              <a:rPr sz="3950" i="1" spc="-145" dirty="0">
                <a:latin typeface="Times New Roman"/>
                <a:cs typeface="Times New Roman"/>
              </a:rPr>
              <a:t>h</a:t>
            </a:r>
            <a:r>
              <a:rPr sz="3450" i="1" baseline="-24154" dirty="0">
                <a:latin typeface="Times New Roman"/>
                <a:cs typeface="Times New Roman"/>
              </a:rPr>
              <a:t>i</a:t>
            </a:r>
            <a:endParaRPr sz="3450" baseline="-24154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18167" y="4056278"/>
            <a:ext cx="6819900" cy="1570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625">
              <a:lnSpc>
                <a:spcPts val="5395"/>
              </a:lnSpc>
              <a:tabLst>
                <a:tab pos="912494" algn="l"/>
                <a:tab pos="2633980" algn="l"/>
                <a:tab pos="4220210" algn="l"/>
              </a:tabLst>
            </a:pPr>
            <a:r>
              <a:rPr sz="5625" spc="157" baseline="11851" dirty="0">
                <a:latin typeface="Symbol"/>
                <a:cs typeface="Symbol"/>
              </a:rPr>
              <a:t>∂</a:t>
            </a:r>
            <a:r>
              <a:rPr sz="5625" i="1" spc="157" baseline="11851" dirty="0">
                <a:latin typeface="Times New Roman"/>
                <a:cs typeface="Times New Roman"/>
              </a:rPr>
              <a:t>L	</a:t>
            </a:r>
            <a:r>
              <a:rPr sz="5625" spc="-15" baseline="-24444" dirty="0">
                <a:latin typeface="Symbol"/>
                <a:cs typeface="Symbol"/>
              </a:rPr>
              <a:t></a:t>
            </a:r>
            <a:r>
              <a:rPr sz="5625" spc="-600" baseline="-24444" dirty="0">
                <a:latin typeface="Times New Roman"/>
                <a:cs typeface="Times New Roman"/>
              </a:rPr>
              <a:t> </a:t>
            </a:r>
            <a:r>
              <a:rPr sz="8400" baseline="-23313" dirty="0">
                <a:latin typeface="Symbol"/>
                <a:cs typeface="Symbol"/>
              </a:rPr>
              <a:t>∑</a:t>
            </a:r>
            <a:r>
              <a:rPr sz="8400" spc="-765" baseline="-23313" dirty="0">
                <a:latin typeface="Times New Roman"/>
                <a:cs typeface="Times New Roman"/>
              </a:rPr>
              <a:t> </a:t>
            </a:r>
            <a:r>
              <a:rPr sz="5625" spc="157" baseline="11851" dirty="0">
                <a:latin typeface="Symbol"/>
                <a:cs typeface="Symbol"/>
              </a:rPr>
              <a:t>∂</a:t>
            </a:r>
            <a:r>
              <a:rPr sz="5625" i="1" spc="157" baseline="11851" dirty="0">
                <a:latin typeface="Times New Roman"/>
                <a:cs typeface="Times New Roman"/>
              </a:rPr>
              <a:t>L	</a:t>
            </a:r>
            <a:r>
              <a:rPr sz="5625" spc="-44" baseline="11851" dirty="0">
                <a:latin typeface="Symbol"/>
                <a:cs typeface="Symbol"/>
              </a:rPr>
              <a:t>∂</a:t>
            </a:r>
            <a:r>
              <a:rPr sz="5625" i="1" spc="-44" baseline="11851" dirty="0">
                <a:latin typeface="Times New Roman"/>
                <a:cs typeface="Times New Roman"/>
              </a:rPr>
              <a:t>h</a:t>
            </a:r>
            <a:r>
              <a:rPr sz="3225" i="1" spc="-44" baseline="-3875" dirty="0">
                <a:latin typeface="Times New Roman"/>
                <a:cs typeface="Times New Roman"/>
              </a:rPr>
              <a:t>i </a:t>
            </a:r>
            <a:r>
              <a:rPr sz="3225" i="1" baseline="-3875" dirty="0">
                <a:latin typeface="Times New Roman"/>
                <a:cs typeface="Times New Roman"/>
              </a:rPr>
              <a:t>	 </a:t>
            </a:r>
            <a:r>
              <a:rPr sz="3600" spc="-434" dirty="0">
                <a:latin typeface="Arial"/>
                <a:cs typeface="Arial"/>
              </a:rPr>
              <a:t>(backprop</a:t>
            </a:r>
            <a:endParaRPr sz="3600">
              <a:latin typeface="Arial"/>
              <a:cs typeface="Arial"/>
            </a:endParaRPr>
          </a:p>
          <a:p>
            <a:pPr marL="123189">
              <a:lnSpc>
                <a:spcPts val="4215"/>
              </a:lnSpc>
              <a:tabLst>
                <a:tab pos="1499235" algn="l"/>
                <a:tab pos="1888489" algn="l"/>
                <a:tab pos="3775710" algn="l"/>
              </a:tabLst>
            </a:pPr>
            <a:r>
              <a:rPr sz="5625" spc="277" baseline="-2222" dirty="0">
                <a:latin typeface="Symbol"/>
                <a:cs typeface="Symbol"/>
              </a:rPr>
              <a:t>∂</a:t>
            </a:r>
            <a:r>
              <a:rPr sz="5625" i="1" spc="277" baseline="-2222" dirty="0">
                <a:latin typeface="Times New Roman"/>
                <a:cs typeface="Times New Roman"/>
              </a:rPr>
              <a:t>x</a:t>
            </a:r>
            <a:r>
              <a:rPr sz="3225" i="1" spc="277" baseline="-28423" dirty="0">
                <a:latin typeface="Times New Roman"/>
                <a:cs typeface="Times New Roman"/>
              </a:rPr>
              <a:t>j	</a:t>
            </a:r>
            <a:r>
              <a:rPr sz="3225" i="1" baseline="-24547" dirty="0">
                <a:latin typeface="Times New Roman"/>
                <a:cs typeface="Times New Roman"/>
              </a:rPr>
              <a:t>i	</a:t>
            </a:r>
            <a:r>
              <a:rPr sz="5625" spc="-44" baseline="-2222" dirty="0">
                <a:latin typeface="Symbol"/>
                <a:cs typeface="Symbol"/>
              </a:rPr>
              <a:t>∂</a:t>
            </a:r>
            <a:r>
              <a:rPr sz="5625" i="1" spc="-44" baseline="-2222" dirty="0">
                <a:latin typeface="Times New Roman"/>
                <a:cs typeface="Times New Roman"/>
              </a:rPr>
              <a:t>h</a:t>
            </a:r>
            <a:r>
              <a:rPr sz="3225" i="1" spc="-44" baseline="-28423" dirty="0">
                <a:latin typeface="Times New Roman"/>
                <a:cs typeface="Times New Roman"/>
              </a:rPr>
              <a:t>i</a:t>
            </a:r>
            <a:r>
              <a:rPr sz="3225" i="1" spc="382" baseline="-28423" dirty="0">
                <a:latin typeface="Times New Roman"/>
                <a:cs typeface="Times New Roman"/>
              </a:rPr>
              <a:t> </a:t>
            </a:r>
            <a:r>
              <a:rPr sz="5625" spc="277" baseline="-2222" dirty="0">
                <a:latin typeface="Symbol"/>
                <a:cs typeface="Symbol"/>
              </a:rPr>
              <a:t>∂</a:t>
            </a:r>
            <a:r>
              <a:rPr sz="5625" i="1" spc="277" baseline="-2222" dirty="0">
                <a:latin typeface="Times New Roman"/>
                <a:cs typeface="Times New Roman"/>
              </a:rPr>
              <a:t>x</a:t>
            </a:r>
            <a:r>
              <a:rPr sz="3225" i="1" spc="277" baseline="-28423" dirty="0">
                <a:latin typeface="Times New Roman"/>
                <a:cs typeface="Times New Roman"/>
              </a:rPr>
              <a:t>j	</a:t>
            </a:r>
            <a:r>
              <a:rPr sz="3600" spc="-5" dirty="0">
                <a:latin typeface="Arial"/>
                <a:cs typeface="Arial"/>
              </a:rPr>
              <a:t>aka </a:t>
            </a:r>
            <a:r>
              <a:rPr sz="3600" spc="35" dirty="0">
                <a:latin typeface="Arial"/>
                <a:cs typeface="Arial"/>
              </a:rPr>
              <a:t>chain</a:t>
            </a:r>
            <a:r>
              <a:rPr sz="3600" spc="-3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rule)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78467" y="5512715"/>
            <a:ext cx="6017260" cy="149923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052195">
              <a:lnSpc>
                <a:spcPts val="3050"/>
              </a:lnSpc>
              <a:spcBef>
                <a:spcPts val="50"/>
              </a:spcBef>
              <a:tabLst>
                <a:tab pos="2049145" algn="l"/>
                <a:tab pos="3479165" algn="l"/>
                <a:tab pos="3931285" algn="l"/>
              </a:tabLst>
            </a:pPr>
            <a:r>
              <a:rPr sz="5625" spc="-15" baseline="-35555" dirty="0">
                <a:latin typeface="Symbol"/>
                <a:cs typeface="Symbol"/>
              </a:rPr>
              <a:t></a:t>
            </a:r>
            <a:r>
              <a:rPr sz="5625" spc="-15" baseline="-35555" dirty="0">
                <a:latin typeface="Times New Roman"/>
                <a:cs typeface="Times New Roman"/>
              </a:rPr>
              <a:t>	</a:t>
            </a:r>
            <a:r>
              <a:rPr sz="3750" spc="105" dirty="0">
                <a:latin typeface="Symbol"/>
                <a:cs typeface="Symbol"/>
              </a:rPr>
              <a:t>∂</a:t>
            </a:r>
            <a:r>
              <a:rPr sz="3750" i="1" spc="105" dirty="0">
                <a:latin typeface="Times New Roman"/>
                <a:cs typeface="Times New Roman"/>
              </a:rPr>
              <a:t>L</a:t>
            </a:r>
            <a:r>
              <a:rPr sz="3750" i="1" spc="-10" dirty="0">
                <a:latin typeface="Times New Roman"/>
                <a:cs typeface="Times New Roman"/>
              </a:rPr>
              <a:t> </a:t>
            </a:r>
            <a:r>
              <a:rPr sz="5625" spc="-2047" baseline="-5925" dirty="0">
                <a:latin typeface="Symbol"/>
                <a:cs typeface="Symbol"/>
              </a:rPr>
              <a:t>⎛</a:t>
            </a:r>
            <a:r>
              <a:rPr sz="5625" spc="-907" baseline="-5925" dirty="0">
                <a:latin typeface="Times New Roman"/>
                <a:cs typeface="Times New Roman"/>
              </a:rPr>
              <a:t> </a:t>
            </a:r>
            <a:r>
              <a:rPr sz="5775" i="1" spc="-172" baseline="-34632" dirty="0">
                <a:latin typeface="Symbol"/>
                <a:cs typeface="Symbol"/>
              </a:rPr>
              <a:t>δ</a:t>
            </a:r>
            <a:r>
              <a:rPr sz="5775" spc="-172" baseline="-34632" dirty="0">
                <a:latin typeface="Times New Roman"/>
                <a:cs typeface="Times New Roman"/>
              </a:rPr>
              <a:t>	</a:t>
            </a:r>
            <a:r>
              <a:rPr sz="5625" spc="-22" baseline="-35555" dirty="0">
                <a:latin typeface="Symbol"/>
                <a:cs typeface="Symbol"/>
              </a:rPr>
              <a:t>−</a:t>
            </a:r>
            <a:r>
              <a:rPr sz="5625" spc="-22" baseline="-35555" dirty="0">
                <a:latin typeface="Times New Roman"/>
                <a:cs typeface="Times New Roman"/>
              </a:rPr>
              <a:t>	</a:t>
            </a:r>
            <a:r>
              <a:rPr sz="3750" spc="-10" dirty="0">
                <a:latin typeface="Times New Roman"/>
                <a:cs typeface="Times New Roman"/>
              </a:rPr>
              <a:t>1</a:t>
            </a:r>
            <a:r>
              <a:rPr sz="3750" spc="-100" dirty="0">
                <a:latin typeface="Times New Roman"/>
                <a:cs typeface="Times New Roman"/>
              </a:rPr>
              <a:t> </a:t>
            </a:r>
            <a:r>
              <a:rPr sz="5625" spc="-2047" baseline="-5925" dirty="0">
                <a:latin typeface="Symbol"/>
                <a:cs typeface="Symbol"/>
              </a:rPr>
              <a:t>⎞</a:t>
            </a:r>
            <a:endParaRPr sz="5625" baseline="-5925">
              <a:latin typeface="Symbol"/>
              <a:cs typeface="Symbol"/>
            </a:endParaRPr>
          </a:p>
          <a:p>
            <a:pPr marL="1421765">
              <a:lnSpc>
                <a:spcPts val="3720"/>
              </a:lnSpc>
              <a:tabLst>
                <a:tab pos="2695575" algn="l"/>
                <a:tab pos="3194685" algn="l"/>
                <a:tab pos="4287520" algn="l"/>
              </a:tabLst>
            </a:pPr>
            <a:r>
              <a:rPr sz="5600" dirty="0">
                <a:latin typeface="Symbol"/>
                <a:cs typeface="Symbol"/>
              </a:rPr>
              <a:t>∑</a:t>
            </a:r>
            <a:r>
              <a:rPr sz="5600" dirty="0">
                <a:latin typeface="Times New Roman"/>
                <a:cs typeface="Times New Roman"/>
              </a:rPr>
              <a:t>	</a:t>
            </a:r>
            <a:r>
              <a:rPr sz="3750" spc="-1365" dirty="0">
                <a:latin typeface="Symbol"/>
                <a:cs typeface="Symbol"/>
              </a:rPr>
              <a:t>⎜</a:t>
            </a:r>
            <a:r>
              <a:rPr sz="3750" spc="-1365" dirty="0">
                <a:latin typeface="Times New Roman"/>
                <a:cs typeface="Times New Roman"/>
              </a:rPr>
              <a:t>	</a:t>
            </a:r>
            <a:r>
              <a:rPr sz="3225" i="1" spc="-15" baseline="-2583" dirty="0">
                <a:latin typeface="Times New Roman"/>
                <a:cs typeface="Times New Roman"/>
              </a:rPr>
              <a:t>ij	</a:t>
            </a:r>
            <a:r>
              <a:rPr sz="3750" spc="-1365" dirty="0">
                <a:latin typeface="Symbol"/>
                <a:cs typeface="Symbol"/>
              </a:rPr>
              <a:t>⎟</a:t>
            </a:r>
            <a:endParaRPr sz="3750">
              <a:latin typeface="Symbol"/>
              <a:cs typeface="Symbol"/>
            </a:endParaRPr>
          </a:p>
          <a:p>
            <a:pPr marL="1638935">
              <a:lnSpc>
                <a:spcPts val="3070"/>
              </a:lnSpc>
              <a:tabLst>
                <a:tab pos="2028189" algn="l"/>
                <a:tab pos="3886835" algn="l"/>
              </a:tabLst>
            </a:pPr>
            <a:r>
              <a:rPr sz="3225" i="1" baseline="-20671" dirty="0">
                <a:latin typeface="Times New Roman"/>
                <a:cs typeface="Times New Roman"/>
              </a:rPr>
              <a:t>i	</a:t>
            </a:r>
            <a:r>
              <a:rPr sz="3750" spc="-30" dirty="0">
                <a:latin typeface="Symbol"/>
                <a:cs typeface="Symbol"/>
              </a:rPr>
              <a:t>∂</a:t>
            </a:r>
            <a:r>
              <a:rPr sz="3750" i="1" spc="-30" dirty="0">
                <a:latin typeface="Times New Roman"/>
                <a:cs typeface="Times New Roman"/>
              </a:rPr>
              <a:t>h</a:t>
            </a:r>
            <a:r>
              <a:rPr sz="3225" i="1" spc="-44" baseline="-24547" dirty="0">
                <a:latin typeface="Times New Roman"/>
                <a:cs typeface="Times New Roman"/>
              </a:rPr>
              <a:t>i</a:t>
            </a:r>
            <a:r>
              <a:rPr sz="3225" i="1" spc="60" baseline="-24547" dirty="0">
                <a:latin typeface="Times New Roman"/>
                <a:cs typeface="Times New Roman"/>
              </a:rPr>
              <a:t> </a:t>
            </a:r>
            <a:r>
              <a:rPr sz="5625" spc="-2047" baseline="6666" dirty="0">
                <a:latin typeface="Symbol"/>
                <a:cs typeface="Symbol"/>
              </a:rPr>
              <a:t>⎝</a:t>
            </a:r>
            <a:r>
              <a:rPr sz="5625" spc="-2047" baseline="6666" dirty="0">
                <a:latin typeface="Times New Roman"/>
                <a:cs typeface="Times New Roman"/>
              </a:rPr>
              <a:t>	</a:t>
            </a:r>
            <a:r>
              <a:rPr sz="3750" i="1" spc="-10" dirty="0">
                <a:latin typeface="Times New Roman"/>
                <a:cs typeface="Times New Roman"/>
              </a:rPr>
              <a:t>D</a:t>
            </a:r>
            <a:r>
              <a:rPr sz="3750" i="1" spc="-585" dirty="0">
                <a:latin typeface="Times New Roman"/>
                <a:cs typeface="Times New Roman"/>
              </a:rPr>
              <a:t> </a:t>
            </a:r>
            <a:r>
              <a:rPr sz="5625" spc="-2047" baseline="6666" dirty="0">
                <a:latin typeface="Symbol"/>
                <a:cs typeface="Symbol"/>
              </a:rPr>
              <a:t>⎠</a:t>
            </a:r>
            <a:endParaRPr sz="5625" baseline="6666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8467" y="6858915"/>
            <a:ext cx="6017260" cy="149923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052195">
              <a:lnSpc>
                <a:spcPts val="3010"/>
              </a:lnSpc>
              <a:spcBef>
                <a:spcPts val="305"/>
              </a:spcBef>
              <a:tabLst>
                <a:tab pos="2049145" algn="l"/>
                <a:tab pos="3234690" algn="l"/>
                <a:tab pos="3686810" algn="l"/>
                <a:tab pos="4703445" algn="l"/>
              </a:tabLst>
            </a:pPr>
            <a:r>
              <a:rPr sz="5625" spc="-15" baseline="-35555" dirty="0">
                <a:latin typeface="Symbol"/>
                <a:cs typeface="Symbol"/>
              </a:rPr>
              <a:t></a:t>
            </a:r>
            <a:r>
              <a:rPr sz="5625" spc="-15" baseline="-35555" dirty="0">
                <a:latin typeface="Times New Roman"/>
                <a:cs typeface="Times New Roman"/>
              </a:rPr>
              <a:t>	</a:t>
            </a:r>
            <a:r>
              <a:rPr sz="3750" spc="220" dirty="0">
                <a:latin typeface="Symbol"/>
                <a:cs typeface="Symbol"/>
              </a:rPr>
              <a:t>∂</a:t>
            </a:r>
            <a:r>
              <a:rPr sz="3750" i="1" spc="-10" dirty="0">
                <a:latin typeface="Times New Roman"/>
                <a:cs typeface="Times New Roman"/>
              </a:rPr>
              <a:t>L</a:t>
            </a:r>
            <a:r>
              <a:rPr sz="3750" i="1" spc="-165" dirty="0">
                <a:latin typeface="Times New Roman"/>
                <a:cs typeface="Times New Roman"/>
              </a:rPr>
              <a:t> </a:t>
            </a:r>
            <a:r>
              <a:rPr sz="5775" i="1" spc="-172" baseline="-34632" dirty="0">
                <a:latin typeface="Symbol"/>
                <a:cs typeface="Symbol"/>
              </a:rPr>
              <a:t>δ</a:t>
            </a:r>
            <a:r>
              <a:rPr sz="5775" baseline="-34632" dirty="0">
                <a:latin typeface="Times New Roman"/>
                <a:cs typeface="Times New Roman"/>
              </a:rPr>
              <a:t>	</a:t>
            </a:r>
            <a:r>
              <a:rPr sz="5625" spc="-22" baseline="-35555" dirty="0">
                <a:latin typeface="Symbol"/>
                <a:cs typeface="Symbol"/>
              </a:rPr>
              <a:t>−</a:t>
            </a:r>
            <a:r>
              <a:rPr sz="5625" baseline="-35555" dirty="0">
                <a:latin typeface="Times New Roman"/>
                <a:cs typeface="Times New Roman"/>
              </a:rPr>
              <a:t>	</a:t>
            </a:r>
            <a:r>
              <a:rPr sz="3750" spc="-10" dirty="0">
                <a:latin typeface="Times New Roman"/>
                <a:cs typeface="Times New Roman"/>
              </a:rPr>
              <a:t>1</a:t>
            </a:r>
            <a:r>
              <a:rPr sz="3750" dirty="0">
                <a:latin typeface="Times New Roman"/>
                <a:cs typeface="Times New Roman"/>
              </a:rPr>
              <a:t>	</a:t>
            </a:r>
            <a:r>
              <a:rPr sz="3750" spc="220" dirty="0">
                <a:latin typeface="Symbol"/>
                <a:cs typeface="Symbol"/>
              </a:rPr>
              <a:t>∂</a:t>
            </a:r>
            <a:r>
              <a:rPr sz="3750" i="1" spc="-10" dirty="0">
                <a:latin typeface="Times New Roman"/>
                <a:cs typeface="Times New Roman"/>
              </a:rPr>
              <a:t>L</a:t>
            </a:r>
            <a:endParaRPr sz="3750">
              <a:latin typeface="Times New Roman"/>
              <a:cs typeface="Times New Roman"/>
            </a:endParaRPr>
          </a:p>
          <a:p>
            <a:pPr marL="1421765">
              <a:lnSpc>
                <a:spcPts val="3720"/>
              </a:lnSpc>
              <a:tabLst>
                <a:tab pos="2950210" algn="l"/>
                <a:tab pos="4076065" algn="l"/>
              </a:tabLst>
            </a:pPr>
            <a:r>
              <a:rPr sz="5600" dirty="0">
                <a:latin typeface="Symbol"/>
                <a:cs typeface="Symbol"/>
              </a:rPr>
              <a:t>∑</a:t>
            </a:r>
            <a:r>
              <a:rPr sz="5600" dirty="0">
                <a:latin typeface="Times New Roman"/>
                <a:cs typeface="Times New Roman"/>
              </a:rPr>
              <a:t>	</a:t>
            </a:r>
            <a:r>
              <a:rPr sz="3225" i="1" spc="-15" baseline="-5167" dirty="0">
                <a:latin typeface="Times New Roman"/>
                <a:cs typeface="Times New Roman"/>
              </a:rPr>
              <a:t>ij	</a:t>
            </a:r>
            <a:r>
              <a:rPr sz="5600" dirty="0">
                <a:latin typeface="Symbol"/>
                <a:cs typeface="Symbol"/>
              </a:rPr>
              <a:t>∑</a:t>
            </a:r>
            <a:endParaRPr sz="5600">
              <a:latin typeface="Symbol"/>
              <a:cs typeface="Symbol"/>
            </a:endParaRPr>
          </a:p>
          <a:p>
            <a:pPr marL="1638935">
              <a:lnSpc>
                <a:spcPts val="3110"/>
              </a:lnSpc>
              <a:tabLst>
                <a:tab pos="2028189" algn="l"/>
                <a:tab pos="3642360" algn="l"/>
                <a:tab pos="4293235" algn="l"/>
                <a:tab pos="4682490" algn="l"/>
              </a:tabLst>
            </a:pPr>
            <a:r>
              <a:rPr sz="3225" i="1" baseline="-20671" dirty="0">
                <a:latin typeface="Times New Roman"/>
                <a:cs typeface="Times New Roman"/>
              </a:rPr>
              <a:t>i	</a:t>
            </a:r>
            <a:r>
              <a:rPr sz="3750" spc="-30" dirty="0">
                <a:latin typeface="Symbol"/>
                <a:cs typeface="Symbol"/>
              </a:rPr>
              <a:t>∂</a:t>
            </a:r>
            <a:r>
              <a:rPr sz="3750" i="1" spc="-30" dirty="0">
                <a:latin typeface="Times New Roman"/>
                <a:cs typeface="Times New Roman"/>
              </a:rPr>
              <a:t>h</a:t>
            </a:r>
            <a:r>
              <a:rPr sz="3225" i="1" spc="-44" baseline="-24547" dirty="0">
                <a:latin typeface="Times New Roman"/>
                <a:cs typeface="Times New Roman"/>
              </a:rPr>
              <a:t>i	</a:t>
            </a:r>
            <a:r>
              <a:rPr sz="3750" i="1" spc="-10" dirty="0">
                <a:latin typeface="Times New Roman"/>
                <a:cs typeface="Times New Roman"/>
              </a:rPr>
              <a:t>D	</a:t>
            </a:r>
            <a:r>
              <a:rPr sz="3225" i="1" baseline="-20671" dirty="0">
                <a:latin typeface="Times New Roman"/>
                <a:cs typeface="Times New Roman"/>
              </a:rPr>
              <a:t>i	</a:t>
            </a:r>
            <a:r>
              <a:rPr sz="3750" spc="-30" dirty="0">
                <a:latin typeface="Symbol"/>
                <a:cs typeface="Symbol"/>
              </a:rPr>
              <a:t>∂</a:t>
            </a:r>
            <a:r>
              <a:rPr sz="3750" i="1" spc="-30" dirty="0">
                <a:latin typeface="Times New Roman"/>
                <a:cs typeface="Times New Roman"/>
              </a:rPr>
              <a:t>h</a:t>
            </a:r>
            <a:r>
              <a:rPr sz="3225" i="1" spc="-44" baseline="-24547" dirty="0">
                <a:latin typeface="Times New Roman"/>
                <a:cs typeface="Times New Roman"/>
              </a:rPr>
              <a:t>i</a:t>
            </a:r>
            <a:endParaRPr sz="3225" baseline="-24547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5066" y="8216834"/>
            <a:ext cx="7565390" cy="149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5595">
              <a:lnSpc>
                <a:spcPts val="5435"/>
              </a:lnSpc>
              <a:tabLst>
                <a:tab pos="2042795" algn="l"/>
                <a:tab pos="2752090" algn="l"/>
                <a:tab pos="3204210" algn="l"/>
              </a:tabLst>
            </a:pPr>
            <a:r>
              <a:rPr sz="5625" spc="-15" baseline="-35555" dirty="0">
                <a:latin typeface="Symbol"/>
                <a:cs typeface="Symbol"/>
              </a:rPr>
              <a:t></a:t>
            </a:r>
            <a:r>
              <a:rPr sz="5625" spc="-15" baseline="-35555" dirty="0">
                <a:latin typeface="Times New Roman"/>
                <a:cs typeface="Times New Roman"/>
              </a:rPr>
              <a:t>	</a:t>
            </a:r>
            <a:r>
              <a:rPr sz="3750" spc="105" dirty="0">
                <a:latin typeface="Symbol"/>
                <a:cs typeface="Symbol"/>
              </a:rPr>
              <a:t>∂</a:t>
            </a:r>
            <a:r>
              <a:rPr sz="3750" i="1" spc="105" dirty="0">
                <a:latin typeface="Times New Roman"/>
                <a:cs typeface="Times New Roman"/>
              </a:rPr>
              <a:t>L	</a:t>
            </a:r>
            <a:r>
              <a:rPr sz="5625" spc="-22" baseline="-35555" dirty="0">
                <a:latin typeface="Symbol"/>
                <a:cs typeface="Symbol"/>
              </a:rPr>
              <a:t>−</a:t>
            </a:r>
            <a:r>
              <a:rPr sz="5625" spc="-22" baseline="-35555" dirty="0">
                <a:latin typeface="Times New Roman"/>
                <a:cs typeface="Times New Roman"/>
              </a:rPr>
              <a:t>	</a:t>
            </a:r>
            <a:r>
              <a:rPr sz="3750" spc="-10" dirty="0">
                <a:latin typeface="Times New Roman"/>
                <a:cs typeface="Times New Roman"/>
              </a:rPr>
              <a:t>1 </a:t>
            </a:r>
            <a:r>
              <a:rPr sz="8400" baseline="-31249" dirty="0">
                <a:latin typeface="Symbol"/>
                <a:cs typeface="Symbol"/>
              </a:rPr>
              <a:t>∑</a:t>
            </a:r>
            <a:r>
              <a:rPr sz="8400" spc="-1012" baseline="-31249" dirty="0">
                <a:latin typeface="Times New Roman"/>
                <a:cs typeface="Times New Roman"/>
              </a:rPr>
              <a:t> </a:t>
            </a:r>
            <a:r>
              <a:rPr sz="3750" spc="105" dirty="0">
                <a:latin typeface="Symbol"/>
                <a:cs typeface="Symbol"/>
              </a:rPr>
              <a:t>∂</a:t>
            </a:r>
            <a:r>
              <a:rPr sz="3750" i="1" spc="105" dirty="0">
                <a:latin typeface="Times New Roman"/>
                <a:cs typeface="Times New Roman"/>
              </a:rPr>
              <a:t>L</a:t>
            </a:r>
            <a:endParaRPr sz="3750">
              <a:latin typeface="Times New Roman"/>
              <a:cs typeface="Times New Roman"/>
            </a:endParaRPr>
          </a:p>
          <a:p>
            <a:pPr marL="1997075">
              <a:lnSpc>
                <a:spcPct val="100000"/>
              </a:lnSpc>
              <a:spcBef>
                <a:spcPts val="365"/>
              </a:spcBef>
              <a:tabLst>
                <a:tab pos="3159760" algn="l"/>
                <a:tab pos="3811270" algn="l"/>
                <a:tab pos="4200525" algn="l"/>
              </a:tabLst>
            </a:pPr>
            <a:r>
              <a:rPr sz="3750" spc="85" dirty="0">
                <a:latin typeface="Symbol"/>
                <a:cs typeface="Symbol"/>
              </a:rPr>
              <a:t>∂</a:t>
            </a:r>
            <a:r>
              <a:rPr sz="3750" i="1" spc="85" dirty="0">
                <a:latin typeface="Times New Roman"/>
                <a:cs typeface="Times New Roman"/>
              </a:rPr>
              <a:t>h</a:t>
            </a:r>
            <a:r>
              <a:rPr sz="3225" i="1" spc="127" baseline="-24547" dirty="0">
                <a:latin typeface="Times New Roman"/>
                <a:cs typeface="Times New Roman"/>
              </a:rPr>
              <a:t>j	</a:t>
            </a:r>
            <a:r>
              <a:rPr sz="3750" i="1" spc="-10" dirty="0">
                <a:latin typeface="Times New Roman"/>
                <a:cs typeface="Times New Roman"/>
              </a:rPr>
              <a:t>D	</a:t>
            </a:r>
            <a:r>
              <a:rPr sz="3225" i="1" baseline="-20671" dirty="0">
                <a:latin typeface="Times New Roman"/>
                <a:cs typeface="Times New Roman"/>
              </a:rPr>
              <a:t>i	</a:t>
            </a:r>
            <a:r>
              <a:rPr sz="3750" spc="-30" dirty="0">
                <a:latin typeface="Symbol"/>
                <a:cs typeface="Symbol"/>
              </a:rPr>
              <a:t>∂</a:t>
            </a:r>
            <a:r>
              <a:rPr sz="3750" i="1" spc="-30" dirty="0">
                <a:latin typeface="Times New Roman"/>
                <a:cs typeface="Times New Roman"/>
              </a:rPr>
              <a:t>h</a:t>
            </a:r>
            <a:r>
              <a:rPr sz="3225" i="1" spc="-44" baseline="-24547" dirty="0">
                <a:latin typeface="Times New Roman"/>
                <a:cs typeface="Times New Roman"/>
              </a:rPr>
              <a:t>i</a:t>
            </a:r>
            <a:endParaRPr sz="3225" baseline="-24547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18167" y="4127434"/>
            <a:ext cx="6819900" cy="1499235"/>
          </a:xfrm>
          <a:custGeom>
            <a:avLst/>
            <a:gdLst/>
            <a:ahLst/>
            <a:cxnLst/>
            <a:rect l="l" t="t" r="r" b="b"/>
            <a:pathLst>
              <a:path w="6819900" h="1499235">
                <a:moveTo>
                  <a:pt x="0" y="0"/>
                </a:moveTo>
                <a:lnTo>
                  <a:pt x="6819684" y="0"/>
                </a:lnTo>
                <a:lnTo>
                  <a:pt x="6819684" y="1498732"/>
                </a:lnTo>
                <a:lnTo>
                  <a:pt x="0" y="149873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78467" y="5512715"/>
            <a:ext cx="6017260" cy="1346200"/>
          </a:xfrm>
          <a:custGeom>
            <a:avLst/>
            <a:gdLst/>
            <a:ahLst/>
            <a:cxnLst/>
            <a:rect l="l" t="t" r="r" b="b"/>
            <a:pathLst>
              <a:path w="6017259" h="1346200">
                <a:moveTo>
                  <a:pt x="0" y="1346200"/>
                </a:moveTo>
                <a:lnTo>
                  <a:pt x="6016757" y="1346200"/>
                </a:lnTo>
                <a:lnTo>
                  <a:pt x="6016757" y="0"/>
                </a:lnTo>
                <a:lnTo>
                  <a:pt x="0" y="0"/>
                </a:lnTo>
                <a:lnTo>
                  <a:pt x="0" y="1346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78467" y="6858915"/>
            <a:ext cx="6017260" cy="1358265"/>
          </a:xfrm>
          <a:custGeom>
            <a:avLst/>
            <a:gdLst/>
            <a:ahLst/>
            <a:cxnLst/>
            <a:rect l="l" t="t" r="r" b="b"/>
            <a:pathLst>
              <a:path w="6017259" h="1358265">
                <a:moveTo>
                  <a:pt x="0" y="1357918"/>
                </a:moveTo>
                <a:lnTo>
                  <a:pt x="6016757" y="1357918"/>
                </a:lnTo>
                <a:lnTo>
                  <a:pt x="6016757" y="0"/>
                </a:lnTo>
                <a:lnTo>
                  <a:pt x="0" y="0"/>
                </a:lnTo>
                <a:lnTo>
                  <a:pt x="0" y="13579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5066" y="8216834"/>
            <a:ext cx="7565390" cy="1499235"/>
          </a:xfrm>
          <a:custGeom>
            <a:avLst/>
            <a:gdLst/>
            <a:ahLst/>
            <a:cxnLst/>
            <a:rect l="l" t="t" r="r" b="b"/>
            <a:pathLst>
              <a:path w="7565390" h="1499234">
                <a:moveTo>
                  <a:pt x="0" y="0"/>
                </a:moveTo>
                <a:lnTo>
                  <a:pt x="7565313" y="0"/>
                </a:lnTo>
                <a:lnTo>
                  <a:pt x="7565313" y="1498732"/>
                </a:lnTo>
                <a:lnTo>
                  <a:pt x="0" y="149873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85" algn="ctr">
              <a:lnSpc>
                <a:spcPct val="100000"/>
              </a:lnSpc>
            </a:pPr>
            <a:r>
              <a:rPr spc="-10" dirty="0"/>
              <a:t>Example: Mean </a:t>
            </a:r>
            <a:r>
              <a:rPr spc="25" dirty="0"/>
              <a:t>Subtraction</a:t>
            </a:r>
          </a:p>
          <a:p>
            <a:pPr marL="6985" marR="8890" algn="ctr">
              <a:lnSpc>
                <a:spcPct val="100000"/>
              </a:lnSpc>
              <a:spcBef>
                <a:spcPts val="10"/>
              </a:spcBef>
            </a:pPr>
            <a:r>
              <a:rPr sz="4600" dirty="0"/>
              <a:t>(for </a:t>
            </a:r>
            <a:r>
              <a:rPr sz="4600" spc="-5" dirty="0"/>
              <a:t>a </a:t>
            </a:r>
            <a:r>
              <a:rPr sz="4600" spc="40" dirty="0"/>
              <a:t>single</a:t>
            </a:r>
            <a:r>
              <a:rPr sz="4600" spc="-75" dirty="0"/>
              <a:t> </a:t>
            </a:r>
            <a:r>
              <a:rPr sz="4600" spc="40" dirty="0"/>
              <a:t>input)</a:t>
            </a:r>
            <a:endParaRPr sz="460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2275971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35100" y="2209800"/>
            <a:ext cx="182118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40" dirty="0">
                <a:latin typeface="Arial"/>
                <a:cs typeface="Arial"/>
              </a:rPr>
              <a:t>Forwa</a:t>
            </a:r>
            <a:r>
              <a:rPr sz="3600" spc="-90" dirty="0">
                <a:latin typeface="Arial"/>
                <a:cs typeface="Arial"/>
              </a:rPr>
              <a:t>r</a:t>
            </a:r>
            <a:r>
              <a:rPr sz="3600" spc="95" dirty="0">
                <a:latin typeface="Arial"/>
                <a:cs typeface="Arial"/>
              </a:rPr>
              <a:t>d: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88071" y="2117436"/>
            <a:ext cx="1529080" cy="668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i="1" spc="-75" dirty="0">
                <a:latin typeface="Times New Roman"/>
                <a:cs typeface="Times New Roman"/>
              </a:rPr>
              <a:t>h</a:t>
            </a:r>
            <a:r>
              <a:rPr sz="3225" i="1" spc="-112" baseline="-24547" dirty="0">
                <a:latin typeface="Times New Roman"/>
                <a:cs typeface="Times New Roman"/>
              </a:rPr>
              <a:t>i </a:t>
            </a:r>
            <a:r>
              <a:rPr sz="3700" dirty="0">
                <a:latin typeface="Symbol"/>
                <a:cs typeface="Symbol"/>
              </a:rPr>
              <a:t></a:t>
            </a:r>
            <a:r>
              <a:rPr sz="3700" dirty="0">
                <a:latin typeface="Times New Roman"/>
                <a:cs typeface="Times New Roman"/>
              </a:rPr>
              <a:t> </a:t>
            </a:r>
            <a:r>
              <a:rPr sz="3700" i="1" spc="-5" dirty="0">
                <a:latin typeface="Times New Roman"/>
                <a:cs typeface="Times New Roman"/>
              </a:rPr>
              <a:t>x</a:t>
            </a:r>
            <a:r>
              <a:rPr sz="3225" i="1" spc="-7" baseline="-24547" dirty="0">
                <a:latin typeface="Times New Roman"/>
                <a:cs typeface="Times New Roman"/>
              </a:rPr>
              <a:t>i</a:t>
            </a:r>
            <a:r>
              <a:rPr sz="3225" i="1" spc="427" baseline="-24547" dirty="0">
                <a:latin typeface="Times New Roman"/>
                <a:cs typeface="Times New Roman"/>
              </a:rPr>
              <a:t> </a:t>
            </a:r>
            <a:r>
              <a:rPr sz="3700" dirty="0">
                <a:latin typeface="Symbol"/>
                <a:cs typeface="Symbol"/>
              </a:rPr>
              <a:t></a:t>
            </a:r>
            <a:endParaRPr sz="37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90948" y="1814440"/>
            <a:ext cx="351155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u="heavy" spc="-215" dirty="0">
                <a:latin typeface="Times New Roman"/>
                <a:cs typeface="Times New Roman"/>
              </a:rPr>
              <a:t> </a:t>
            </a:r>
            <a:r>
              <a:rPr sz="3700" u="heavy" dirty="0">
                <a:latin typeface="Times New Roman"/>
                <a:cs typeface="Times New Roman"/>
              </a:rPr>
              <a:t>1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37479" y="2473180"/>
            <a:ext cx="365125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i="1" dirty="0">
                <a:latin typeface="Times New Roman"/>
                <a:cs typeface="Times New Roman"/>
              </a:rPr>
              <a:t>D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51369" y="2117436"/>
            <a:ext cx="234315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i="1" dirty="0">
                <a:latin typeface="Times New Roman"/>
                <a:cs typeface="Times New Roman"/>
              </a:rPr>
              <a:t>x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70555" y="2432050"/>
            <a:ext cx="146050" cy="354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spc="-5" dirty="0">
                <a:latin typeface="Times New Roman"/>
                <a:cs typeface="Times New Roman"/>
              </a:rPr>
              <a:t>k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67280" y="1975715"/>
            <a:ext cx="528320" cy="1146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6450"/>
              </a:lnSpc>
            </a:pPr>
            <a:r>
              <a:rPr sz="5550" dirty="0">
                <a:latin typeface="Symbol"/>
                <a:cs typeface="Symbol"/>
              </a:rPr>
              <a:t></a:t>
            </a:r>
            <a:endParaRPr sz="5550">
              <a:latin typeface="Symbol"/>
              <a:cs typeface="Symbol"/>
            </a:endParaRPr>
          </a:p>
          <a:p>
            <a:pPr marL="9525" algn="ctr">
              <a:lnSpc>
                <a:spcPts val="2370"/>
              </a:lnSpc>
            </a:pPr>
            <a:r>
              <a:rPr sz="2150" i="1" spc="-5" dirty="0">
                <a:latin typeface="Times New Roman"/>
                <a:cs typeface="Times New Roman"/>
              </a:rPr>
              <a:t>k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18167" y="4056278"/>
            <a:ext cx="6819900" cy="1570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625">
              <a:lnSpc>
                <a:spcPts val="5395"/>
              </a:lnSpc>
              <a:tabLst>
                <a:tab pos="912494" algn="l"/>
                <a:tab pos="2633980" algn="l"/>
                <a:tab pos="4220210" algn="l"/>
              </a:tabLst>
            </a:pPr>
            <a:r>
              <a:rPr sz="5625" spc="157" baseline="11851" dirty="0">
                <a:latin typeface="Symbol"/>
                <a:cs typeface="Symbol"/>
              </a:rPr>
              <a:t>∂</a:t>
            </a:r>
            <a:r>
              <a:rPr sz="5625" i="1" spc="157" baseline="11851" dirty="0">
                <a:latin typeface="Times New Roman"/>
                <a:cs typeface="Times New Roman"/>
              </a:rPr>
              <a:t>L	</a:t>
            </a:r>
            <a:r>
              <a:rPr sz="5625" spc="-15" baseline="-24444" dirty="0">
                <a:latin typeface="Symbol"/>
                <a:cs typeface="Symbol"/>
              </a:rPr>
              <a:t></a:t>
            </a:r>
            <a:r>
              <a:rPr sz="5625" spc="-600" baseline="-24444" dirty="0">
                <a:latin typeface="Times New Roman"/>
                <a:cs typeface="Times New Roman"/>
              </a:rPr>
              <a:t> </a:t>
            </a:r>
            <a:r>
              <a:rPr sz="8400" baseline="-23313" dirty="0">
                <a:latin typeface="Symbol"/>
                <a:cs typeface="Symbol"/>
              </a:rPr>
              <a:t>∑</a:t>
            </a:r>
            <a:r>
              <a:rPr sz="8400" spc="-765" baseline="-23313" dirty="0">
                <a:latin typeface="Times New Roman"/>
                <a:cs typeface="Times New Roman"/>
              </a:rPr>
              <a:t> </a:t>
            </a:r>
            <a:r>
              <a:rPr sz="5625" spc="157" baseline="11851" dirty="0">
                <a:latin typeface="Symbol"/>
                <a:cs typeface="Symbol"/>
              </a:rPr>
              <a:t>∂</a:t>
            </a:r>
            <a:r>
              <a:rPr sz="5625" i="1" spc="157" baseline="11851" dirty="0">
                <a:latin typeface="Times New Roman"/>
                <a:cs typeface="Times New Roman"/>
              </a:rPr>
              <a:t>L	</a:t>
            </a:r>
            <a:r>
              <a:rPr sz="5625" spc="-44" baseline="11851" dirty="0">
                <a:latin typeface="Symbol"/>
                <a:cs typeface="Symbol"/>
              </a:rPr>
              <a:t>∂</a:t>
            </a:r>
            <a:r>
              <a:rPr sz="5625" i="1" spc="-44" baseline="11851" dirty="0">
                <a:latin typeface="Times New Roman"/>
                <a:cs typeface="Times New Roman"/>
              </a:rPr>
              <a:t>h</a:t>
            </a:r>
            <a:r>
              <a:rPr sz="3225" i="1" spc="-44" baseline="-3875" dirty="0">
                <a:latin typeface="Times New Roman"/>
                <a:cs typeface="Times New Roman"/>
              </a:rPr>
              <a:t>i </a:t>
            </a:r>
            <a:r>
              <a:rPr sz="3225" i="1" baseline="-3875" dirty="0">
                <a:latin typeface="Times New Roman"/>
                <a:cs typeface="Times New Roman"/>
              </a:rPr>
              <a:t>	 </a:t>
            </a:r>
            <a:r>
              <a:rPr sz="3600" spc="-434" dirty="0">
                <a:latin typeface="Arial"/>
                <a:cs typeface="Arial"/>
              </a:rPr>
              <a:t>(backprop</a:t>
            </a:r>
            <a:endParaRPr sz="3600">
              <a:latin typeface="Arial"/>
              <a:cs typeface="Arial"/>
            </a:endParaRPr>
          </a:p>
          <a:p>
            <a:pPr marL="123189">
              <a:lnSpc>
                <a:spcPts val="4215"/>
              </a:lnSpc>
              <a:tabLst>
                <a:tab pos="1499235" algn="l"/>
                <a:tab pos="1888489" algn="l"/>
                <a:tab pos="3775710" algn="l"/>
              </a:tabLst>
            </a:pPr>
            <a:r>
              <a:rPr sz="5625" spc="277" baseline="-2222" dirty="0">
                <a:latin typeface="Symbol"/>
                <a:cs typeface="Symbol"/>
              </a:rPr>
              <a:t>∂</a:t>
            </a:r>
            <a:r>
              <a:rPr sz="5625" i="1" spc="277" baseline="-2222" dirty="0">
                <a:latin typeface="Times New Roman"/>
                <a:cs typeface="Times New Roman"/>
              </a:rPr>
              <a:t>x</a:t>
            </a:r>
            <a:r>
              <a:rPr sz="3225" i="1" spc="277" baseline="-28423" dirty="0">
                <a:latin typeface="Times New Roman"/>
                <a:cs typeface="Times New Roman"/>
              </a:rPr>
              <a:t>j	</a:t>
            </a:r>
            <a:r>
              <a:rPr sz="3225" i="1" baseline="-24547" dirty="0">
                <a:latin typeface="Times New Roman"/>
                <a:cs typeface="Times New Roman"/>
              </a:rPr>
              <a:t>i	</a:t>
            </a:r>
            <a:r>
              <a:rPr sz="5625" spc="-44" baseline="-2222" dirty="0">
                <a:latin typeface="Symbol"/>
                <a:cs typeface="Symbol"/>
              </a:rPr>
              <a:t>∂</a:t>
            </a:r>
            <a:r>
              <a:rPr sz="5625" i="1" spc="-44" baseline="-2222" dirty="0">
                <a:latin typeface="Times New Roman"/>
                <a:cs typeface="Times New Roman"/>
              </a:rPr>
              <a:t>h</a:t>
            </a:r>
            <a:r>
              <a:rPr sz="3225" i="1" spc="-44" baseline="-28423" dirty="0">
                <a:latin typeface="Times New Roman"/>
                <a:cs typeface="Times New Roman"/>
              </a:rPr>
              <a:t>i</a:t>
            </a:r>
            <a:r>
              <a:rPr sz="3225" i="1" spc="382" baseline="-28423" dirty="0">
                <a:latin typeface="Times New Roman"/>
                <a:cs typeface="Times New Roman"/>
              </a:rPr>
              <a:t> </a:t>
            </a:r>
            <a:r>
              <a:rPr sz="5625" spc="277" baseline="-2222" dirty="0">
                <a:latin typeface="Symbol"/>
                <a:cs typeface="Symbol"/>
              </a:rPr>
              <a:t>∂</a:t>
            </a:r>
            <a:r>
              <a:rPr sz="5625" i="1" spc="277" baseline="-2222" dirty="0">
                <a:latin typeface="Times New Roman"/>
                <a:cs typeface="Times New Roman"/>
              </a:rPr>
              <a:t>x</a:t>
            </a:r>
            <a:r>
              <a:rPr sz="3225" i="1" spc="277" baseline="-28423" dirty="0">
                <a:latin typeface="Times New Roman"/>
                <a:cs typeface="Times New Roman"/>
              </a:rPr>
              <a:t>j	</a:t>
            </a:r>
            <a:r>
              <a:rPr sz="3600" spc="-5" dirty="0">
                <a:latin typeface="Arial"/>
                <a:cs typeface="Arial"/>
              </a:rPr>
              <a:t>aka </a:t>
            </a:r>
            <a:r>
              <a:rPr sz="3600" spc="35" dirty="0">
                <a:latin typeface="Arial"/>
                <a:cs typeface="Arial"/>
              </a:rPr>
              <a:t>chain</a:t>
            </a:r>
            <a:r>
              <a:rPr sz="3600" spc="-3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rule)</a:t>
            </a:r>
            <a:endParaRPr sz="3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78467" y="5512715"/>
            <a:ext cx="6017260" cy="149923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052195">
              <a:lnSpc>
                <a:spcPts val="3050"/>
              </a:lnSpc>
              <a:spcBef>
                <a:spcPts val="50"/>
              </a:spcBef>
              <a:tabLst>
                <a:tab pos="2049145" algn="l"/>
                <a:tab pos="3479165" algn="l"/>
                <a:tab pos="3931285" algn="l"/>
              </a:tabLst>
            </a:pPr>
            <a:r>
              <a:rPr sz="5625" spc="-15" baseline="-35555" dirty="0">
                <a:latin typeface="Symbol"/>
                <a:cs typeface="Symbol"/>
              </a:rPr>
              <a:t></a:t>
            </a:r>
            <a:r>
              <a:rPr sz="5625" spc="-15" baseline="-35555" dirty="0">
                <a:latin typeface="Times New Roman"/>
                <a:cs typeface="Times New Roman"/>
              </a:rPr>
              <a:t>	</a:t>
            </a:r>
            <a:r>
              <a:rPr sz="3750" spc="105" dirty="0">
                <a:latin typeface="Symbol"/>
                <a:cs typeface="Symbol"/>
              </a:rPr>
              <a:t>∂</a:t>
            </a:r>
            <a:r>
              <a:rPr sz="3750" i="1" spc="105" dirty="0">
                <a:latin typeface="Times New Roman"/>
                <a:cs typeface="Times New Roman"/>
              </a:rPr>
              <a:t>L</a:t>
            </a:r>
            <a:r>
              <a:rPr sz="3750" i="1" spc="-10" dirty="0">
                <a:latin typeface="Times New Roman"/>
                <a:cs typeface="Times New Roman"/>
              </a:rPr>
              <a:t> </a:t>
            </a:r>
            <a:r>
              <a:rPr sz="5625" spc="-2047" baseline="-5925" dirty="0">
                <a:latin typeface="Symbol"/>
                <a:cs typeface="Symbol"/>
              </a:rPr>
              <a:t>⎛</a:t>
            </a:r>
            <a:r>
              <a:rPr sz="5625" spc="-907" baseline="-5925" dirty="0">
                <a:latin typeface="Times New Roman"/>
                <a:cs typeface="Times New Roman"/>
              </a:rPr>
              <a:t> </a:t>
            </a:r>
            <a:r>
              <a:rPr sz="5775" i="1" spc="-172" baseline="-34632" dirty="0">
                <a:latin typeface="Symbol"/>
                <a:cs typeface="Symbol"/>
              </a:rPr>
              <a:t>δ</a:t>
            </a:r>
            <a:r>
              <a:rPr sz="5775" spc="-172" baseline="-34632" dirty="0">
                <a:latin typeface="Times New Roman"/>
                <a:cs typeface="Times New Roman"/>
              </a:rPr>
              <a:t>	</a:t>
            </a:r>
            <a:r>
              <a:rPr sz="5625" spc="-22" baseline="-35555" dirty="0">
                <a:latin typeface="Symbol"/>
                <a:cs typeface="Symbol"/>
              </a:rPr>
              <a:t>−</a:t>
            </a:r>
            <a:r>
              <a:rPr sz="5625" spc="-22" baseline="-35555" dirty="0">
                <a:latin typeface="Times New Roman"/>
                <a:cs typeface="Times New Roman"/>
              </a:rPr>
              <a:t>	</a:t>
            </a:r>
            <a:r>
              <a:rPr sz="3750" spc="-10" dirty="0">
                <a:latin typeface="Times New Roman"/>
                <a:cs typeface="Times New Roman"/>
              </a:rPr>
              <a:t>1</a:t>
            </a:r>
            <a:r>
              <a:rPr sz="3750" spc="-100" dirty="0">
                <a:latin typeface="Times New Roman"/>
                <a:cs typeface="Times New Roman"/>
              </a:rPr>
              <a:t> </a:t>
            </a:r>
            <a:r>
              <a:rPr sz="5625" spc="-2047" baseline="-5925" dirty="0">
                <a:latin typeface="Symbol"/>
                <a:cs typeface="Symbol"/>
              </a:rPr>
              <a:t>⎞</a:t>
            </a:r>
            <a:endParaRPr sz="5625" baseline="-5925">
              <a:latin typeface="Symbol"/>
              <a:cs typeface="Symbol"/>
            </a:endParaRPr>
          </a:p>
          <a:p>
            <a:pPr marL="1421765">
              <a:lnSpc>
                <a:spcPts val="3720"/>
              </a:lnSpc>
              <a:tabLst>
                <a:tab pos="2695575" algn="l"/>
                <a:tab pos="3194685" algn="l"/>
                <a:tab pos="4287520" algn="l"/>
              </a:tabLst>
            </a:pPr>
            <a:r>
              <a:rPr sz="5600" dirty="0">
                <a:latin typeface="Symbol"/>
                <a:cs typeface="Symbol"/>
              </a:rPr>
              <a:t>∑</a:t>
            </a:r>
            <a:r>
              <a:rPr sz="5600" dirty="0">
                <a:latin typeface="Times New Roman"/>
                <a:cs typeface="Times New Roman"/>
              </a:rPr>
              <a:t>	</a:t>
            </a:r>
            <a:r>
              <a:rPr sz="3750" spc="-1365" dirty="0">
                <a:latin typeface="Symbol"/>
                <a:cs typeface="Symbol"/>
              </a:rPr>
              <a:t>⎜</a:t>
            </a:r>
            <a:r>
              <a:rPr sz="3750" spc="-1365" dirty="0">
                <a:latin typeface="Times New Roman"/>
                <a:cs typeface="Times New Roman"/>
              </a:rPr>
              <a:t>	</a:t>
            </a:r>
            <a:r>
              <a:rPr sz="3225" i="1" spc="-15" baseline="-2583" dirty="0">
                <a:latin typeface="Times New Roman"/>
                <a:cs typeface="Times New Roman"/>
              </a:rPr>
              <a:t>ij	</a:t>
            </a:r>
            <a:r>
              <a:rPr sz="3750" spc="-1365" dirty="0">
                <a:latin typeface="Symbol"/>
                <a:cs typeface="Symbol"/>
              </a:rPr>
              <a:t>⎟</a:t>
            </a:r>
            <a:endParaRPr sz="3750">
              <a:latin typeface="Symbol"/>
              <a:cs typeface="Symbol"/>
            </a:endParaRPr>
          </a:p>
          <a:p>
            <a:pPr marL="1638935">
              <a:lnSpc>
                <a:spcPts val="3070"/>
              </a:lnSpc>
              <a:tabLst>
                <a:tab pos="2028189" algn="l"/>
                <a:tab pos="3886835" algn="l"/>
              </a:tabLst>
            </a:pPr>
            <a:r>
              <a:rPr sz="3225" i="1" baseline="-20671" dirty="0">
                <a:latin typeface="Times New Roman"/>
                <a:cs typeface="Times New Roman"/>
              </a:rPr>
              <a:t>i	</a:t>
            </a:r>
            <a:r>
              <a:rPr sz="3750" spc="-30" dirty="0">
                <a:latin typeface="Symbol"/>
                <a:cs typeface="Symbol"/>
              </a:rPr>
              <a:t>∂</a:t>
            </a:r>
            <a:r>
              <a:rPr sz="3750" i="1" spc="-30" dirty="0">
                <a:latin typeface="Times New Roman"/>
                <a:cs typeface="Times New Roman"/>
              </a:rPr>
              <a:t>h</a:t>
            </a:r>
            <a:r>
              <a:rPr sz="3225" i="1" spc="-44" baseline="-24547" dirty="0">
                <a:latin typeface="Times New Roman"/>
                <a:cs typeface="Times New Roman"/>
              </a:rPr>
              <a:t>i</a:t>
            </a:r>
            <a:r>
              <a:rPr sz="3225" i="1" spc="60" baseline="-24547" dirty="0">
                <a:latin typeface="Times New Roman"/>
                <a:cs typeface="Times New Roman"/>
              </a:rPr>
              <a:t> </a:t>
            </a:r>
            <a:r>
              <a:rPr sz="5625" spc="-2047" baseline="6666" dirty="0">
                <a:latin typeface="Symbol"/>
                <a:cs typeface="Symbol"/>
              </a:rPr>
              <a:t>⎝</a:t>
            </a:r>
            <a:r>
              <a:rPr sz="5625" spc="-2047" baseline="6666" dirty="0">
                <a:latin typeface="Times New Roman"/>
                <a:cs typeface="Times New Roman"/>
              </a:rPr>
              <a:t>	</a:t>
            </a:r>
            <a:r>
              <a:rPr sz="3750" i="1" spc="-10" dirty="0">
                <a:latin typeface="Times New Roman"/>
                <a:cs typeface="Times New Roman"/>
              </a:rPr>
              <a:t>D</a:t>
            </a:r>
            <a:r>
              <a:rPr sz="3750" i="1" spc="-585" dirty="0">
                <a:latin typeface="Times New Roman"/>
                <a:cs typeface="Times New Roman"/>
              </a:rPr>
              <a:t> </a:t>
            </a:r>
            <a:r>
              <a:rPr sz="5625" spc="-2047" baseline="6666" dirty="0">
                <a:latin typeface="Symbol"/>
                <a:cs typeface="Symbol"/>
              </a:rPr>
              <a:t>⎠</a:t>
            </a:r>
            <a:endParaRPr sz="5625" baseline="6666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78467" y="6858915"/>
            <a:ext cx="6017260" cy="149923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052195">
              <a:lnSpc>
                <a:spcPts val="3010"/>
              </a:lnSpc>
              <a:spcBef>
                <a:spcPts val="305"/>
              </a:spcBef>
              <a:tabLst>
                <a:tab pos="2049145" algn="l"/>
                <a:tab pos="3234690" algn="l"/>
                <a:tab pos="3686810" algn="l"/>
                <a:tab pos="4703445" algn="l"/>
              </a:tabLst>
            </a:pPr>
            <a:r>
              <a:rPr sz="5625" spc="-15" baseline="-35555" dirty="0">
                <a:latin typeface="Symbol"/>
                <a:cs typeface="Symbol"/>
              </a:rPr>
              <a:t></a:t>
            </a:r>
            <a:r>
              <a:rPr sz="5625" spc="-15" baseline="-35555" dirty="0">
                <a:latin typeface="Times New Roman"/>
                <a:cs typeface="Times New Roman"/>
              </a:rPr>
              <a:t>	</a:t>
            </a:r>
            <a:r>
              <a:rPr sz="3750" spc="220" dirty="0">
                <a:latin typeface="Symbol"/>
                <a:cs typeface="Symbol"/>
              </a:rPr>
              <a:t>∂</a:t>
            </a:r>
            <a:r>
              <a:rPr sz="3750" i="1" spc="-10" dirty="0">
                <a:latin typeface="Times New Roman"/>
                <a:cs typeface="Times New Roman"/>
              </a:rPr>
              <a:t>L</a:t>
            </a:r>
            <a:r>
              <a:rPr sz="3750" i="1" spc="-165" dirty="0">
                <a:latin typeface="Times New Roman"/>
                <a:cs typeface="Times New Roman"/>
              </a:rPr>
              <a:t> </a:t>
            </a:r>
            <a:r>
              <a:rPr sz="5775" i="1" spc="-172" baseline="-34632" dirty="0">
                <a:latin typeface="Symbol"/>
                <a:cs typeface="Symbol"/>
              </a:rPr>
              <a:t>δ</a:t>
            </a:r>
            <a:r>
              <a:rPr sz="5775" baseline="-34632" dirty="0">
                <a:latin typeface="Times New Roman"/>
                <a:cs typeface="Times New Roman"/>
              </a:rPr>
              <a:t>	</a:t>
            </a:r>
            <a:r>
              <a:rPr sz="5625" spc="-22" baseline="-35555" dirty="0">
                <a:latin typeface="Symbol"/>
                <a:cs typeface="Symbol"/>
              </a:rPr>
              <a:t>−</a:t>
            </a:r>
            <a:r>
              <a:rPr sz="5625" baseline="-35555" dirty="0">
                <a:latin typeface="Times New Roman"/>
                <a:cs typeface="Times New Roman"/>
              </a:rPr>
              <a:t>	</a:t>
            </a:r>
            <a:r>
              <a:rPr sz="3750" spc="-10" dirty="0">
                <a:latin typeface="Times New Roman"/>
                <a:cs typeface="Times New Roman"/>
              </a:rPr>
              <a:t>1</a:t>
            </a:r>
            <a:r>
              <a:rPr sz="3750" dirty="0">
                <a:latin typeface="Times New Roman"/>
                <a:cs typeface="Times New Roman"/>
              </a:rPr>
              <a:t>	</a:t>
            </a:r>
            <a:r>
              <a:rPr sz="3750" spc="220" dirty="0">
                <a:latin typeface="Symbol"/>
                <a:cs typeface="Symbol"/>
              </a:rPr>
              <a:t>∂</a:t>
            </a:r>
            <a:r>
              <a:rPr sz="3750" i="1" spc="-10" dirty="0">
                <a:latin typeface="Times New Roman"/>
                <a:cs typeface="Times New Roman"/>
              </a:rPr>
              <a:t>L</a:t>
            </a:r>
            <a:endParaRPr sz="3750">
              <a:latin typeface="Times New Roman"/>
              <a:cs typeface="Times New Roman"/>
            </a:endParaRPr>
          </a:p>
          <a:p>
            <a:pPr marL="1421765">
              <a:lnSpc>
                <a:spcPts val="3720"/>
              </a:lnSpc>
              <a:tabLst>
                <a:tab pos="2950210" algn="l"/>
                <a:tab pos="4076065" algn="l"/>
              </a:tabLst>
            </a:pPr>
            <a:r>
              <a:rPr sz="5600" dirty="0">
                <a:latin typeface="Symbol"/>
                <a:cs typeface="Symbol"/>
              </a:rPr>
              <a:t>∑</a:t>
            </a:r>
            <a:r>
              <a:rPr sz="5600" dirty="0">
                <a:latin typeface="Times New Roman"/>
                <a:cs typeface="Times New Roman"/>
              </a:rPr>
              <a:t>	</a:t>
            </a:r>
            <a:r>
              <a:rPr sz="3225" i="1" spc="-15" baseline="-5167" dirty="0">
                <a:latin typeface="Times New Roman"/>
                <a:cs typeface="Times New Roman"/>
              </a:rPr>
              <a:t>ij	</a:t>
            </a:r>
            <a:r>
              <a:rPr sz="5600" dirty="0">
                <a:latin typeface="Symbol"/>
                <a:cs typeface="Symbol"/>
              </a:rPr>
              <a:t>∑</a:t>
            </a:r>
            <a:endParaRPr sz="5600">
              <a:latin typeface="Symbol"/>
              <a:cs typeface="Symbol"/>
            </a:endParaRPr>
          </a:p>
          <a:p>
            <a:pPr marL="1638935">
              <a:lnSpc>
                <a:spcPts val="3110"/>
              </a:lnSpc>
              <a:tabLst>
                <a:tab pos="2028189" algn="l"/>
                <a:tab pos="3642360" algn="l"/>
                <a:tab pos="4293235" algn="l"/>
                <a:tab pos="4682490" algn="l"/>
              </a:tabLst>
            </a:pPr>
            <a:r>
              <a:rPr sz="3225" i="1" baseline="-20671" dirty="0">
                <a:latin typeface="Times New Roman"/>
                <a:cs typeface="Times New Roman"/>
              </a:rPr>
              <a:t>i	</a:t>
            </a:r>
            <a:r>
              <a:rPr sz="3750" spc="-30" dirty="0">
                <a:latin typeface="Symbol"/>
                <a:cs typeface="Symbol"/>
              </a:rPr>
              <a:t>∂</a:t>
            </a:r>
            <a:r>
              <a:rPr sz="3750" i="1" spc="-30" dirty="0">
                <a:latin typeface="Times New Roman"/>
                <a:cs typeface="Times New Roman"/>
              </a:rPr>
              <a:t>h</a:t>
            </a:r>
            <a:r>
              <a:rPr sz="3225" i="1" spc="-44" baseline="-24547" dirty="0">
                <a:latin typeface="Times New Roman"/>
                <a:cs typeface="Times New Roman"/>
              </a:rPr>
              <a:t>i	</a:t>
            </a:r>
            <a:r>
              <a:rPr sz="3750" i="1" spc="-10" dirty="0">
                <a:latin typeface="Times New Roman"/>
                <a:cs typeface="Times New Roman"/>
              </a:rPr>
              <a:t>D	</a:t>
            </a:r>
            <a:r>
              <a:rPr sz="3225" i="1" baseline="-20671" dirty="0">
                <a:latin typeface="Times New Roman"/>
                <a:cs typeface="Times New Roman"/>
              </a:rPr>
              <a:t>i	</a:t>
            </a:r>
            <a:r>
              <a:rPr sz="3750" spc="-30" dirty="0">
                <a:latin typeface="Symbol"/>
                <a:cs typeface="Symbol"/>
              </a:rPr>
              <a:t>∂</a:t>
            </a:r>
            <a:r>
              <a:rPr sz="3750" i="1" spc="-30" dirty="0">
                <a:latin typeface="Times New Roman"/>
                <a:cs typeface="Times New Roman"/>
              </a:rPr>
              <a:t>h</a:t>
            </a:r>
            <a:r>
              <a:rPr sz="3225" i="1" spc="-44" baseline="-24547" dirty="0">
                <a:latin typeface="Times New Roman"/>
                <a:cs typeface="Times New Roman"/>
              </a:rPr>
              <a:t>i</a:t>
            </a:r>
            <a:endParaRPr sz="3225" baseline="-24547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5066" y="8216834"/>
            <a:ext cx="7565390" cy="149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5595">
              <a:lnSpc>
                <a:spcPts val="5435"/>
              </a:lnSpc>
              <a:tabLst>
                <a:tab pos="2042795" algn="l"/>
                <a:tab pos="2752090" algn="l"/>
                <a:tab pos="3204210" algn="l"/>
              </a:tabLst>
            </a:pPr>
            <a:r>
              <a:rPr sz="5625" spc="-15" baseline="-35555" dirty="0">
                <a:latin typeface="Symbol"/>
                <a:cs typeface="Symbol"/>
              </a:rPr>
              <a:t></a:t>
            </a:r>
            <a:r>
              <a:rPr sz="5625" spc="-15" baseline="-35555" dirty="0">
                <a:latin typeface="Times New Roman"/>
                <a:cs typeface="Times New Roman"/>
              </a:rPr>
              <a:t>	</a:t>
            </a:r>
            <a:r>
              <a:rPr sz="3750" spc="105" dirty="0">
                <a:latin typeface="Symbol"/>
                <a:cs typeface="Symbol"/>
              </a:rPr>
              <a:t>∂</a:t>
            </a:r>
            <a:r>
              <a:rPr sz="3750" i="1" spc="105" dirty="0">
                <a:latin typeface="Times New Roman"/>
                <a:cs typeface="Times New Roman"/>
              </a:rPr>
              <a:t>L	</a:t>
            </a:r>
            <a:r>
              <a:rPr sz="5625" spc="-22" baseline="-35555" dirty="0">
                <a:latin typeface="Symbol"/>
                <a:cs typeface="Symbol"/>
              </a:rPr>
              <a:t>−</a:t>
            </a:r>
            <a:r>
              <a:rPr sz="5625" spc="-22" baseline="-35555" dirty="0">
                <a:latin typeface="Times New Roman"/>
                <a:cs typeface="Times New Roman"/>
              </a:rPr>
              <a:t>	</a:t>
            </a:r>
            <a:r>
              <a:rPr sz="3750" spc="-10" dirty="0">
                <a:latin typeface="Times New Roman"/>
                <a:cs typeface="Times New Roman"/>
              </a:rPr>
              <a:t>1 </a:t>
            </a:r>
            <a:r>
              <a:rPr sz="8400" baseline="-31249" dirty="0">
                <a:latin typeface="Symbol"/>
                <a:cs typeface="Symbol"/>
              </a:rPr>
              <a:t>∑</a:t>
            </a:r>
            <a:r>
              <a:rPr sz="8400" spc="-1012" baseline="-31249" dirty="0">
                <a:latin typeface="Times New Roman"/>
                <a:cs typeface="Times New Roman"/>
              </a:rPr>
              <a:t> </a:t>
            </a:r>
            <a:r>
              <a:rPr sz="3750" spc="105" dirty="0">
                <a:latin typeface="Symbol"/>
                <a:cs typeface="Symbol"/>
              </a:rPr>
              <a:t>∂</a:t>
            </a:r>
            <a:r>
              <a:rPr sz="3750" i="1" spc="105" dirty="0">
                <a:latin typeface="Times New Roman"/>
                <a:cs typeface="Times New Roman"/>
              </a:rPr>
              <a:t>L</a:t>
            </a:r>
            <a:endParaRPr sz="3750">
              <a:latin typeface="Times New Roman"/>
              <a:cs typeface="Times New Roman"/>
            </a:endParaRPr>
          </a:p>
          <a:p>
            <a:pPr marL="1997075">
              <a:lnSpc>
                <a:spcPct val="100000"/>
              </a:lnSpc>
              <a:spcBef>
                <a:spcPts val="365"/>
              </a:spcBef>
              <a:tabLst>
                <a:tab pos="3159760" algn="l"/>
                <a:tab pos="3811270" algn="l"/>
                <a:tab pos="4200525" algn="l"/>
              </a:tabLst>
            </a:pPr>
            <a:r>
              <a:rPr sz="3750" spc="85" dirty="0">
                <a:latin typeface="Symbol"/>
                <a:cs typeface="Symbol"/>
              </a:rPr>
              <a:t>∂</a:t>
            </a:r>
            <a:r>
              <a:rPr sz="3750" i="1" spc="85" dirty="0">
                <a:latin typeface="Times New Roman"/>
                <a:cs typeface="Times New Roman"/>
              </a:rPr>
              <a:t>h</a:t>
            </a:r>
            <a:r>
              <a:rPr sz="3225" i="1" spc="127" baseline="-24547" dirty="0">
                <a:latin typeface="Times New Roman"/>
                <a:cs typeface="Times New Roman"/>
              </a:rPr>
              <a:t>j	</a:t>
            </a:r>
            <a:r>
              <a:rPr sz="3750" i="1" spc="-10" dirty="0">
                <a:latin typeface="Times New Roman"/>
                <a:cs typeface="Times New Roman"/>
              </a:rPr>
              <a:t>D	</a:t>
            </a:r>
            <a:r>
              <a:rPr sz="3225" i="1" baseline="-20671" dirty="0">
                <a:latin typeface="Times New Roman"/>
                <a:cs typeface="Times New Roman"/>
              </a:rPr>
              <a:t>i	</a:t>
            </a:r>
            <a:r>
              <a:rPr sz="3750" spc="-30" dirty="0">
                <a:latin typeface="Symbol"/>
                <a:cs typeface="Symbol"/>
              </a:rPr>
              <a:t>∂</a:t>
            </a:r>
            <a:r>
              <a:rPr sz="3750" i="1" spc="-30" dirty="0">
                <a:latin typeface="Times New Roman"/>
                <a:cs typeface="Times New Roman"/>
              </a:rPr>
              <a:t>h</a:t>
            </a:r>
            <a:r>
              <a:rPr sz="3225" i="1" spc="-44" baseline="-24547" dirty="0">
                <a:latin typeface="Times New Roman"/>
                <a:cs typeface="Times New Roman"/>
              </a:rPr>
              <a:t>i</a:t>
            </a:r>
            <a:endParaRPr sz="3225" baseline="-24547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418167" y="4127434"/>
            <a:ext cx="6819900" cy="1499235"/>
          </a:xfrm>
          <a:custGeom>
            <a:avLst/>
            <a:gdLst/>
            <a:ahLst/>
            <a:cxnLst/>
            <a:rect l="l" t="t" r="r" b="b"/>
            <a:pathLst>
              <a:path w="6819900" h="1499235">
                <a:moveTo>
                  <a:pt x="0" y="0"/>
                </a:moveTo>
                <a:lnTo>
                  <a:pt x="6819684" y="0"/>
                </a:lnTo>
                <a:lnTo>
                  <a:pt x="6819684" y="1498732"/>
                </a:lnTo>
                <a:lnTo>
                  <a:pt x="0" y="149873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78467" y="5512715"/>
            <a:ext cx="6017260" cy="1346200"/>
          </a:xfrm>
          <a:custGeom>
            <a:avLst/>
            <a:gdLst/>
            <a:ahLst/>
            <a:cxnLst/>
            <a:rect l="l" t="t" r="r" b="b"/>
            <a:pathLst>
              <a:path w="6017259" h="1346200">
                <a:moveTo>
                  <a:pt x="0" y="1346200"/>
                </a:moveTo>
                <a:lnTo>
                  <a:pt x="6016757" y="1346200"/>
                </a:lnTo>
                <a:lnTo>
                  <a:pt x="6016757" y="0"/>
                </a:lnTo>
                <a:lnTo>
                  <a:pt x="0" y="0"/>
                </a:lnTo>
                <a:lnTo>
                  <a:pt x="0" y="1346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78467" y="6858915"/>
            <a:ext cx="6017260" cy="1358265"/>
          </a:xfrm>
          <a:custGeom>
            <a:avLst/>
            <a:gdLst/>
            <a:ahLst/>
            <a:cxnLst/>
            <a:rect l="l" t="t" r="r" b="b"/>
            <a:pathLst>
              <a:path w="6017259" h="1358265">
                <a:moveTo>
                  <a:pt x="0" y="1357918"/>
                </a:moveTo>
                <a:lnTo>
                  <a:pt x="6016757" y="1357918"/>
                </a:lnTo>
                <a:lnTo>
                  <a:pt x="6016757" y="0"/>
                </a:lnTo>
                <a:lnTo>
                  <a:pt x="0" y="0"/>
                </a:lnTo>
                <a:lnTo>
                  <a:pt x="0" y="13579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5066" y="8216834"/>
            <a:ext cx="7565390" cy="1499235"/>
          </a:xfrm>
          <a:custGeom>
            <a:avLst/>
            <a:gdLst/>
            <a:ahLst/>
            <a:cxnLst/>
            <a:rect l="l" t="t" r="r" b="b"/>
            <a:pathLst>
              <a:path w="7565390" h="1499234">
                <a:moveTo>
                  <a:pt x="0" y="0"/>
                </a:moveTo>
                <a:lnTo>
                  <a:pt x="7565313" y="0"/>
                </a:lnTo>
                <a:lnTo>
                  <a:pt x="7565313" y="1498732"/>
                </a:lnTo>
                <a:lnTo>
                  <a:pt x="0" y="149873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">
              <a:lnSpc>
                <a:spcPct val="100000"/>
              </a:lnSpc>
            </a:pPr>
            <a:r>
              <a:rPr spc="-10" dirty="0"/>
              <a:t>Example: Mean </a:t>
            </a:r>
            <a:r>
              <a:rPr spc="25" dirty="0"/>
              <a:t>Subtraction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114800" y="1028700"/>
            <a:ext cx="4765040" cy="701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00" dirty="0">
                <a:latin typeface="Arial"/>
                <a:cs typeface="Arial"/>
              </a:rPr>
              <a:t>(for </a:t>
            </a:r>
            <a:r>
              <a:rPr sz="4600" spc="-5" dirty="0">
                <a:latin typeface="Arial"/>
                <a:cs typeface="Arial"/>
              </a:rPr>
              <a:t>a </a:t>
            </a:r>
            <a:r>
              <a:rPr sz="4600" spc="40" dirty="0">
                <a:latin typeface="Arial"/>
                <a:cs typeface="Arial"/>
              </a:rPr>
              <a:t>single</a:t>
            </a:r>
            <a:r>
              <a:rPr sz="4600" spc="-75" dirty="0">
                <a:latin typeface="Arial"/>
                <a:cs typeface="Arial"/>
              </a:rPr>
              <a:t> </a:t>
            </a:r>
            <a:r>
              <a:rPr sz="4600" spc="40" dirty="0">
                <a:latin typeface="Arial"/>
                <a:cs typeface="Arial"/>
              </a:rPr>
              <a:t>input)</a:t>
            </a:r>
            <a:endParaRPr sz="4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2275971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35100" y="2209800"/>
            <a:ext cx="182118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40" dirty="0">
                <a:latin typeface="Arial"/>
                <a:cs typeface="Arial"/>
              </a:rPr>
              <a:t>Forwa</a:t>
            </a:r>
            <a:r>
              <a:rPr sz="3600" spc="-90" dirty="0">
                <a:latin typeface="Arial"/>
                <a:cs typeface="Arial"/>
              </a:rPr>
              <a:t>r</a:t>
            </a:r>
            <a:r>
              <a:rPr sz="3600" spc="95" dirty="0">
                <a:latin typeface="Arial"/>
                <a:cs typeface="Arial"/>
              </a:rPr>
              <a:t>d: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0600" y="3355470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35100" y="3289300"/>
            <a:ext cx="673417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70" dirty="0">
                <a:latin typeface="Arial"/>
                <a:cs typeface="Arial"/>
              </a:rPr>
              <a:t>Taking </a:t>
            </a:r>
            <a:r>
              <a:rPr sz="3600" dirty="0">
                <a:latin typeface="Arial"/>
                <a:cs typeface="Arial"/>
              </a:rPr>
              <a:t>the </a:t>
            </a:r>
            <a:r>
              <a:rPr sz="3600" spc="15" dirty="0">
                <a:latin typeface="Arial"/>
                <a:cs typeface="Arial"/>
              </a:rPr>
              <a:t>derivative </a:t>
            </a:r>
            <a:r>
              <a:rPr sz="3600" dirty="0">
                <a:latin typeface="Arial"/>
                <a:cs typeface="Arial"/>
              </a:rPr>
              <a:t>of the</a:t>
            </a:r>
            <a:r>
              <a:rPr sz="3600" spc="4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layer: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88071" y="2117436"/>
            <a:ext cx="1529080" cy="668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i="1" spc="-75" dirty="0">
                <a:latin typeface="Times New Roman"/>
                <a:cs typeface="Times New Roman"/>
              </a:rPr>
              <a:t>h</a:t>
            </a:r>
            <a:r>
              <a:rPr sz="3225" i="1" spc="-112" baseline="-24547" dirty="0">
                <a:latin typeface="Times New Roman"/>
                <a:cs typeface="Times New Roman"/>
              </a:rPr>
              <a:t>i </a:t>
            </a:r>
            <a:r>
              <a:rPr sz="3700" dirty="0">
                <a:latin typeface="Symbol"/>
                <a:cs typeface="Symbol"/>
              </a:rPr>
              <a:t></a:t>
            </a:r>
            <a:r>
              <a:rPr sz="3700" dirty="0">
                <a:latin typeface="Times New Roman"/>
                <a:cs typeface="Times New Roman"/>
              </a:rPr>
              <a:t> </a:t>
            </a:r>
            <a:r>
              <a:rPr sz="3700" i="1" spc="-5" dirty="0">
                <a:latin typeface="Times New Roman"/>
                <a:cs typeface="Times New Roman"/>
              </a:rPr>
              <a:t>x</a:t>
            </a:r>
            <a:r>
              <a:rPr sz="3225" i="1" spc="-7" baseline="-24547" dirty="0">
                <a:latin typeface="Times New Roman"/>
                <a:cs typeface="Times New Roman"/>
              </a:rPr>
              <a:t>i</a:t>
            </a:r>
            <a:r>
              <a:rPr sz="3225" i="1" spc="427" baseline="-24547" dirty="0">
                <a:latin typeface="Times New Roman"/>
                <a:cs typeface="Times New Roman"/>
              </a:rPr>
              <a:t> </a:t>
            </a:r>
            <a:r>
              <a:rPr sz="3700" dirty="0">
                <a:latin typeface="Symbol"/>
                <a:cs typeface="Symbol"/>
              </a:rPr>
              <a:t></a:t>
            </a:r>
            <a:endParaRPr sz="37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90948" y="1814440"/>
            <a:ext cx="351155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u="heavy" spc="-215" dirty="0">
                <a:latin typeface="Times New Roman"/>
                <a:cs typeface="Times New Roman"/>
              </a:rPr>
              <a:t> </a:t>
            </a:r>
            <a:r>
              <a:rPr sz="3700" u="heavy" dirty="0">
                <a:latin typeface="Times New Roman"/>
                <a:cs typeface="Times New Roman"/>
              </a:rPr>
              <a:t>1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37479" y="2473180"/>
            <a:ext cx="365125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i="1" dirty="0">
                <a:latin typeface="Times New Roman"/>
                <a:cs typeface="Times New Roman"/>
              </a:rPr>
              <a:t>D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51369" y="2117436"/>
            <a:ext cx="234315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i="1" dirty="0">
                <a:latin typeface="Times New Roman"/>
                <a:cs typeface="Times New Roman"/>
              </a:rPr>
              <a:t>x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70555" y="2432050"/>
            <a:ext cx="146050" cy="354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spc="-5" dirty="0">
                <a:latin typeface="Times New Roman"/>
                <a:cs typeface="Times New Roman"/>
              </a:rPr>
              <a:t>k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63201" y="2768166"/>
            <a:ext cx="146050" cy="354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spc="-5" dirty="0">
                <a:latin typeface="Times New Roman"/>
                <a:cs typeface="Times New Roman"/>
              </a:rPr>
              <a:t>k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67280" y="1975715"/>
            <a:ext cx="528320" cy="924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50" dirty="0">
                <a:latin typeface="Symbol"/>
                <a:cs typeface="Symbol"/>
              </a:rPr>
              <a:t></a:t>
            </a:r>
            <a:endParaRPr sz="555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18167" y="4056278"/>
            <a:ext cx="6819900" cy="1570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625">
              <a:lnSpc>
                <a:spcPts val="5395"/>
              </a:lnSpc>
              <a:tabLst>
                <a:tab pos="912494" algn="l"/>
                <a:tab pos="2633980" algn="l"/>
                <a:tab pos="4220210" algn="l"/>
              </a:tabLst>
            </a:pPr>
            <a:r>
              <a:rPr sz="5625" spc="157" baseline="11851" dirty="0">
                <a:latin typeface="Symbol"/>
                <a:cs typeface="Symbol"/>
              </a:rPr>
              <a:t>∂</a:t>
            </a:r>
            <a:r>
              <a:rPr sz="5625" i="1" spc="157" baseline="11851" dirty="0">
                <a:latin typeface="Times New Roman"/>
                <a:cs typeface="Times New Roman"/>
              </a:rPr>
              <a:t>L	</a:t>
            </a:r>
            <a:r>
              <a:rPr sz="5625" spc="-15" baseline="-24444" dirty="0">
                <a:latin typeface="Symbol"/>
                <a:cs typeface="Symbol"/>
              </a:rPr>
              <a:t></a:t>
            </a:r>
            <a:r>
              <a:rPr sz="5625" spc="-600" baseline="-24444" dirty="0">
                <a:latin typeface="Times New Roman"/>
                <a:cs typeface="Times New Roman"/>
              </a:rPr>
              <a:t> </a:t>
            </a:r>
            <a:r>
              <a:rPr sz="8400" baseline="-23313" dirty="0">
                <a:latin typeface="Symbol"/>
                <a:cs typeface="Symbol"/>
              </a:rPr>
              <a:t>∑</a:t>
            </a:r>
            <a:r>
              <a:rPr sz="8400" spc="-765" baseline="-23313" dirty="0">
                <a:latin typeface="Times New Roman"/>
                <a:cs typeface="Times New Roman"/>
              </a:rPr>
              <a:t> </a:t>
            </a:r>
            <a:r>
              <a:rPr sz="5625" spc="157" baseline="11851" dirty="0">
                <a:latin typeface="Symbol"/>
                <a:cs typeface="Symbol"/>
              </a:rPr>
              <a:t>∂</a:t>
            </a:r>
            <a:r>
              <a:rPr sz="5625" i="1" spc="157" baseline="11851" dirty="0">
                <a:latin typeface="Times New Roman"/>
                <a:cs typeface="Times New Roman"/>
              </a:rPr>
              <a:t>L	</a:t>
            </a:r>
            <a:r>
              <a:rPr sz="5625" spc="-44" baseline="11851" dirty="0">
                <a:latin typeface="Symbol"/>
                <a:cs typeface="Symbol"/>
              </a:rPr>
              <a:t>∂</a:t>
            </a:r>
            <a:r>
              <a:rPr sz="5625" i="1" spc="-44" baseline="11851" dirty="0">
                <a:latin typeface="Times New Roman"/>
                <a:cs typeface="Times New Roman"/>
              </a:rPr>
              <a:t>h</a:t>
            </a:r>
            <a:r>
              <a:rPr sz="3225" i="1" spc="-44" baseline="-3875" dirty="0">
                <a:latin typeface="Times New Roman"/>
                <a:cs typeface="Times New Roman"/>
              </a:rPr>
              <a:t>i </a:t>
            </a:r>
            <a:r>
              <a:rPr sz="3225" i="1" baseline="-3875" dirty="0">
                <a:latin typeface="Times New Roman"/>
                <a:cs typeface="Times New Roman"/>
              </a:rPr>
              <a:t>	 </a:t>
            </a:r>
            <a:r>
              <a:rPr sz="3600" spc="-434" dirty="0">
                <a:latin typeface="Arial"/>
                <a:cs typeface="Arial"/>
              </a:rPr>
              <a:t>(backprop</a:t>
            </a:r>
            <a:endParaRPr sz="3600">
              <a:latin typeface="Arial"/>
              <a:cs typeface="Arial"/>
            </a:endParaRPr>
          </a:p>
          <a:p>
            <a:pPr marL="123189">
              <a:lnSpc>
                <a:spcPts val="4215"/>
              </a:lnSpc>
              <a:tabLst>
                <a:tab pos="1499235" algn="l"/>
                <a:tab pos="1888489" algn="l"/>
                <a:tab pos="3775710" algn="l"/>
              </a:tabLst>
            </a:pPr>
            <a:r>
              <a:rPr sz="5625" spc="277" baseline="-2222" dirty="0">
                <a:latin typeface="Symbol"/>
                <a:cs typeface="Symbol"/>
              </a:rPr>
              <a:t>∂</a:t>
            </a:r>
            <a:r>
              <a:rPr sz="5625" i="1" spc="277" baseline="-2222" dirty="0">
                <a:latin typeface="Times New Roman"/>
                <a:cs typeface="Times New Roman"/>
              </a:rPr>
              <a:t>x</a:t>
            </a:r>
            <a:r>
              <a:rPr sz="3225" i="1" spc="277" baseline="-28423" dirty="0">
                <a:latin typeface="Times New Roman"/>
                <a:cs typeface="Times New Roman"/>
              </a:rPr>
              <a:t>j	</a:t>
            </a:r>
            <a:r>
              <a:rPr sz="3225" i="1" baseline="-24547" dirty="0">
                <a:latin typeface="Times New Roman"/>
                <a:cs typeface="Times New Roman"/>
              </a:rPr>
              <a:t>i	</a:t>
            </a:r>
            <a:r>
              <a:rPr sz="5625" spc="-44" baseline="-2222" dirty="0">
                <a:latin typeface="Symbol"/>
                <a:cs typeface="Symbol"/>
              </a:rPr>
              <a:t>∂</a:t>
            </a:r>
            <a:r>
              <a:rPr sz="5625" i="1" spc="-44" baseline="-2222" dirty="0">
                <a:latin typeface="Times New Roman"/>
                <a:cs typeface="Times New Roman"/>
              </a:rPr>
              <a:t>h</a:t>
            </a:r>
            <a:r>
              <a:rPr sz="3225" i="1" spc="-44" baseline="-28423" dirty="0">
                <a:latin typeface="Times New Roman"/>
                <a:cs typeface="Times New Roman"/>
              </a:rPr>
              <a:t>i</a:t>
            </a:r>
            <a:r>
              <a:rPr sz="3225" i="1" spc="382" baseline="-28423" dirty="0">
                <a:latin typeface="Times New Roman"/>
                <a:cs typeface="Times New Roman"/>
              </a:rPr>
              <a:t> </a:t>
            </a:r>
            <a:r>
              <a:rPr sz="5625" spc="277" baseline="-2222" dirty="0">
                <a:latin typeface="Symbol"/>
                <a:cs typeface="Symbol"/>
              </a:rPr>
              <a:t>∂</a:t>
            </a:r>
            <a:r>
              <a:rPr sz="5625" i="1" spc="277" baseline="-2222" dirty="0">
                <a:latin typeface="Times New Roman"/>
                <a:cs typeface="Times New Roman"/>
              </a:rPr>
              <a:t>x</a:t>
            </a:r>
            <a:r>
              <a:rPr sz="3225" i="1" spc="277" baseline="-28423" dirty="0">
                <a:latin typeface="Times New Roman"/>
                <a:cs typeface="Times New Roman"/>
              </a:rPr>
              <a:t>j	</a:t>
            </a:r>
            <a:r>
              <a:rPr sz="3600" spc="-5" dirty="0">
                <a:latin typeface="Arial"/>
                <a:cs typeface="Arial"/>
              </a:rPr>
              <a:t>aka </a:t>
            </a:r>
            <a:r>
              <a:rPr sz="3600" spc="35" dirty="0">
                <a:latin typeface="Arial"/>
                <a:cs typeface="Arial"/>
              </a:rPr>
              <a:t>chain</a:t>
            </a:r>
            <a:r>
              <a:rPr sz="3600" spc="-3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rule)</a:t>
            </a:r>
            <a:endParaRPr sz="3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78467" y="5512715"/>
            <a:ext cx="6017260" cy="149923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052195">
              <a:lnSpc>
                <a:spcPts val="3050"/>
              </a:lnSpc>
              <a:spcBef>
                <a:spcPts val="50"/>
              </a:spcBef>
              <a:tabLst>
                <a:tab pos="2049145" algn="l"/>
                <a:tab pos="3479165" algn="l"/>
                <a:tab pos="3931285" algn="l"/>
              </a:tabLst>
            </a:pPr>
            <a:r>
              <a:rPr sz="5625" spc="-15" baseline="-35555" dirty="0">
                <a:latin typeface="Symbol"/>
                <a:cs typeface="Symbol"/>
              </a:rPr>
              <a:t></a:t>
            </a:r>
            <a:r>
              <a:rPr sz="5625" spc="-15" baseline="-35555" dirty="0">
                <a:latin typeface="Times New Roman"/>
                <a:cs typeface="Times New Roman"/>
              </a:rPr>
              <a:t>	</a:t>
            </a:r>
            <a:r>
              <a:rPr sz="3750" spc="105" dirty="0">
                <a:latin typeface="Symbol"/>
                <a:cs typeface="Symbol"/>
              </a:rPr>
              <a:t>∂</a:t>
            </a:r>
            <a:r>
              <a:rPr sz="3750" i="1" spc="105" dirty="0">
                <a:latin typeface="Times New Roman"/>
                <a:cs typeface="Times New Roman"/>
              </a:rPr>
              <a:t>L</a:t>
            </a:r>
            <a:r>
              <a:rPr sz="3750" i="1" spc="-10" dirty="0">
                <a:latin typeface="Times New Roman"/>
                <a:cs typeface="Times New Roman"/>
              </a:rPr>
              <a:t> </a:t>
            </a:r>
            <a:r>
              <a:rPr sz="5625" spc="-2047" baseline="-5925" dirty="0">
                <a:latin typeface="Symbol"/>
                <a:cs typeface="Symbol"/>
              </a:rPr>
              <a:t>⎛</a:t>
            </a:r>
            <a:r>
              <a:rPr sz="5625" spc="-907" baseline="-5925" dirty="0">
                <a:latin typeface="Times New Roman"/>
                <a:cs typeface="Times New Roman"/>
              </a:rPr>
              <a:t> </a:t>
            </a:r>
            <a:r>
              <a:rPr sz="5775" i="1" spc="-172" baseline="-34632" dirty="0">
                <a:latin typeface="Symbol"/>
                <a:cs typeface="Symbol"/>
              </a:rPr>
              <a:t>δ</a:t>
            </a:r>
            <a:r>
              <a:rPr sz="5775" spc="-172" baseline="-34632" dirty="0">
                <a:latin typeface="Times New Roman"/>
                <a:cs typeface="Times New Roman"/>
              </a:rPr>
              <a:t>	</a:t>
            </a:r>
            <a:r>
              <a:rPr sz="5625" spc="-22" baseline="-35555" dirty="0">
                <a:latin typeface="Symbol"/>
                <a:cs typeface="Symbol"/>
              </a:rPr>
              <a:t>−</a:t>
            </a:r>
            <a:r>
              <a:rPr sz="5625" spc="-22" baseline="-35555" dirty="0">
                <a:latin typeface="Times New Roman"/>
                <a:cs typeface="Times New Roman"/>
              </a:rPr>
              <a:t>	</a:t>
            </a:r>
            <a:r>
              <a:rPr sz="3750" spc="-10" dirty="0">
                <a:latin typeface="Times New Roman"/>
                <a:cs typeface="Times New Roman"/>
              </a:rPr>
              <a:t>1</a:t>
            </a:r>
            <a:r>
              <a:rPr sz="3750" spc="-100" dirty="0">
                <a:latin typeface="Times New Roman"/>
                <a:cs typeface="Times New Roman"/>
              </a:rPr>
              <a:t> </a:t>
            </a:r>
            <a:r>
              <a:rPr sz="5625" spc="-2047" baseline="-5925" dirty="0">
                <a:latin typeface="Symbol"/>
                <a:cs typeface="Symbol"/>
              </a:rPr>
              <a:t>⎞</a:t>
            </a:r>
            <a:endParaRPr sz="5625" baseline="-5925">
              <a:latin typeface="Symbol"/>
              <a:cs typeface="Symbol"/>
            </a:endParaRPr>
          </a:p>
          <a:p>
            <a:pPr marL="1421765">
              <a:lnSpc>
                <a:spcPts val="3720"/>
              </a:lnSpc>
              <a:tabLst>
                <a:tab pos="2695575" algn="l"/>
                <a:tab pos="3194685" algn="l"/>
                <a:tab pos="4287520" algn="l"/>
              </a:tabLst>
            </a:pPr>
            <a:r>
              <a:rPr sz="5600" dirty="0">
                <a:latin typeface="Symbol"/>
                <a:cs typeface="Symbol"/>
              </a:rPr>
              <a:t>∑</a:t>
            </a:r>
            <a:r>
              <a:rPr sz="5600" dirty="0">
                <a:latin typeface="Times New Roman"/>
                <a:cs typeface="Times New Roman"/>
              </a:rPr>
              <a:t>	</a:t>
            </a:r>
            <a:r>
              <a:rPr sz="3750" spc="-1365" dirty="0">
                <a:latin typeface="Symbol"/>
                <a:cs typeface="Symbol"/>
              </a:rPr>
              <a:t>⎜</a:t>
            </a:r>
            <a:r>
              <a:rPr sz="3750" spc="-1365" dirty="0">
                <a:latin typeface="Times New Roman"/>
                <a:cs typeface="Times New Roman"/>
              </a:rPr>
              <a:t>	</a:t>
            </a:r>
            <a:r>
              <a:rPr sz="3225" i="1" spc="-15" baseline="-2583" dirty="0">
                <a:latin typeface="Times New Roman"/>
                <a:cs typeface="Times New Roman"/>
              </a:rPr>
              <a:t>ij	</a:t>
            </a:r>
            <a:r>
              <a:rPr sz="3750" spc="-1365" dirty="0">
                <a:latin typeface="Symbol"/>
                <a:cs typeface="Symbol"/>
              </a:rPr>
              <a:t>⎟</a:t>
            </a:r>
            <a:endParaRPr sz="3750">
              <a:latin typeface="Symbol"/>
              <a:cs typeface="Symbol"/>
            </a:endParaRPr>
          </a:p>
          <a:p>
            <a:pPr marL="1638935">
              <a:lnSpc>
                <a:spcPts val="3070"/>
              </a:lnSpc>
              <a:tabLst>
                <a:tab pos="2028189" algn="l"/>
                <a:tab pos="3886835" algn="l"/>
              </a:tabLst>
            </a:pPr>
            <a:r>
              <a:rPr sz="3225" i="1" baseline="-20671" dirty="0">
                <a:latin typeface="Times New Roman"/>
                <a:cs typeface="Times New Roman"/>
              </a:rPr>
              <a:t>i	</a:t>
            </a:r>
            <a:r>
              <a:rPr sz="3750" spc="-30" dirty="0">
                <a:latin typeface="Symbol"/>
                <a:cs typeface="Symbol"/>
              </a:rPr>
              <a:t>∂</a:t>
            </a:r>
            <a:r>
              <a:rPr sz="3750" i="1" spc="-30" dirty="0">
                <a:latin typeface="Times New Roman"/>
                <a:cs typeface="Times New Roman"/>
              </a:rPr>
              <a:t>h</a:t>
            </a:r>
            <a:r>
              <a:rPr sz="3225" i="1" spc="-44" baseline="-24547" dirty="0">
                <a:latin typeface="Times New Roman"/>
                <a:cs typeface="Times New Roman"/>
              </a:rPr>
              <a:t>i</a:t>
            </a:r>
            <a:r>
              <a:rPr sz="3225" i="1" spc="60" baseline="-24547" dirty="0">
                <a:latin typeface="Times New Roman"/>
                <a:cs typeface="Times New Roman"/>
              </a:rPr>
              <a:t> </a:t>
            </a:r>
            <a:r>
              <a:rPr sz="5625" spc="-2047" baseline="6666" dirty="0">
                <a:latin typeface="Symbol"/>
                <a:cs typeface="Symbol"/>
              </a:rPr>
              <a:t>⎝</a:t>
            </a:r>
            <a:r>
              <a:rPr sz="5625" spc="-2047" baseline="6666" dirty="0">
                <a:latin typeface="Times New Roman"/>
                <a:cs typeface="Times New Roman"/>
              </a:rPr>
              <a:t>	</a:t>
            </a:r>
            <a:r>
              <a:rPr sz="3750" i="1" spc="-10" dirty="0">
                <a:latin typeface="Times New Roman"/>
                <a:cs typeface="Times New Roman"/>
              </a:rPr>
              <a:t>D</a:t>
            </a:r>
            <a:r>
              <a:rPr sz="3750" i="1" spc="-585" dirty="0">
                <a:latin typeface="Times New Roman"/>
                <a:cs typeface="Times New Roman"/>
              </a:rPr>
              <a:t> </a:t>
            </a:r>
            <a:r>
              <a:rPr sz="5625" spc="-2047" baseline="6666" dirty="0">
                <a:latin typeface="Symbol"/>
                <a:cs typeface="Symbol"/>
              </a:rPr>
              <a:t>⎠</a:t>
            </a:r>
            <a:endParaRPr sz="5625" baseline="6666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78467" y="6858915"/>
            <a:ext cx="6017260" cy="149923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052195">
              <a:lnSpc>
                <a:spcPts val="3010"/>
              </a:lnSpc>
              <a:spcBef>
                <a:spcPts val="305"/>
              </a:spcBef>
              <a:tabLst>
                <a:tab pos="2049145" algn="l"/>
                <a:tab pos="3234690" algn="l"/>
                <a:tab pos="3686810" algn="l"/>
                <a:tab pos="4703445" algn="l"/>
              </a:tabLst>
            </a:pPr>
            <a:r>
              <a:rPr sz="5625" spc="-15" baseline="-35555" dirty="0">
                <a:latin typeface="Symbol"/>
                <a:cs typeface="Symbol"/>
              </a:rPr>
              <a:t></a:t>
            </a:r>
            <a:r>
              <a:rPr sz="5625" spc="-15" baseline="-35555" dirty="0">
                <a:latin typeface="Times New Roman"/>
                <a:cs typeface="Times New Roman"/>
              </a:rPr>
              <a:t>	</a:t>
            </a:r>
            <a:r>
              <a:rPr sz="3750" spc="220" dirty="0">
                <a:latin typeface="Symbol"/>
                <a:cs typeface="Symbol"/>
              </a:rPr>
              <a:t>∂</a:t>
            </a:r>
            <a:r>
              <a:rPr sz="3750" i="1" spc="-10" dirty="0">
                <a:latin typeface="Times New Roman"/>
                <a:cs typeface="Times New Roman"/>
              </a:rPr>
              <a:t>L</a:t>
            </a:r>
            <a:r>
              <a:rPr sz="3750" i="1" spc="-165" dirty="0">
                <a:latin typeface="Times New Roman"/>
                <a:cs typeface="Times New Roman"/>
              </a:rPr>
              <a:t> </a:t>
            </a:r>
            <a:r>
              <a:rPr sz="5775" i="1" spc="-172" baseline="-34632" dirty="0">
                <a:latin typeface="Symbol"/>
                <a:cs typeface="Symbol"/>
              </a:rPr>
              <a:t>δ</a:t>
            </a:r>
            <a:r>
              <a:rPr sz="5775" baseline="-34632" dirty="0">
                <a:latin typeface="Times New Roman"/>
                <a:cs typeface="Times New Roman"/>
              </a:rPr>
              <a:t>	</a:t>
            </a:r>
            <a:r>
              <a:rPr sz="5625" spc="-22" baseline="-35555" dirty="0">
                <a:latin typeface="Symbol"/>
                <a:cs typeface="Symbol"/>
              </a:rPr>
              <a:t>−</a:t>
            </a:r>
            <a:r>
              <a:rPr sz="5625" baseline="-35555" dirty="0">
                <a:latin typeface="Times New Roman"/>
                <a:cs typeface="Times New Roman"/>
              </a:rPr>
              <a:t>	</a:t>
            </a:r>
            <a:r>
              <a:rPr sz="3750" spc="-10" dirty="0">
                <a:latin typeface="Times New Roman"/>
                <a:cs typeface="Times New Roman"/>
              </a:rPr>
              <a:t>1</a:t>
            </a:r>
            <a:r>
              <a:rPr sz="3750" dirty="0">
                <a:latin typeface="Times New Roman"/>
                <a:cs typeface="Times New Roman"/>
              </a:rPr>
              <a:t>	</a:t>
            </a:r>
            <a:r>
              <a:rPr sz="3750" spc="220" dirty="0">
                <a:latin typeface="Symbol"/>
                <a:cs typeface="Symbol"/>
              </a:rPr>
              <a:t>∂</a:t>
            </a:r>
            <a:r>
              <a:rPr sz="3750" i="1" spc="-10" dirty="0">
                <a:latin typeface="Times New Roman"/>
                <a:cs typeface="Times New Roman"/>
              </a:rPr>
              <a:t>L</a:t>
            </a:r>
            <a:endParaRPr sz="3750">
              <a:latin typeface="Times New Roman"/>
              <a:cs typeface="Times New Roman"/>
            </a:endParaRPr>
          </a:p>
          <a:p>
            <a:pPr marL="1421765">
              <a:lnSpc>
                <a:spcPts val="3720"/>
              </a:lnSpc>
              <a:tabLst>
                <a:tab pos="2950210" algn="l"/>
                <a:tab pos="4076065" algn="l"/>
              </a:tabLst>
            </a:pPr>
            <a:r>
              <a:rPr sz="5600" dirty="0">
                <a:latin typeface="Symbol"/>
                <a:cs typeface="Symbol"/>
              </a:rPr>
              <a:t>∑</a:t>
            </a:r>
            <a:r>
              <a:rPr sz="5600" dirty="0">
                <a:latin typeface="Times New Roman"/>
                <a:cs typeface="Times New Roman"/>
              </a:rPr>
              <a:t>	</a:t>
            </a:r>
            <a:r>
              <a:rPr sz="3225" i="1" spc="-15" baseline="-5167" dirty="0">
                <a:latin typeface="Times New Roman"/>
                <a:cs typeface="Times New Roman"/>
              </a:rPr>
              <a:t>ij	</a:t>
            </a:r>
            <a:r>
              <a:rPr sz="5600" dirty="0">
                <a:latin typeface="Symbol"/>
                <a:cs typeface="Symbol"/>
              </a:rPr>
              <a:t>∑</a:t>
            </a:r>
            <a:endParaRPr sz="5600">
              <a:latin typeface="Symbol"/>
              <a:cs typeface="Symbol"/>
            </a:endParaRPr>
          </a:p>
          <a:p>
            <a:pPr marL="1638935">
              <a:lnSpc>
                <a:spcPts val="3110"/>
              </a:lnSpc>
              <a:tabLst>
                <a:tab pos="2028189" algn="l"/>
                <a:tab pos="3642360" algn="l"/>
                <a:tab pos="4293235" algn="l"/>
                <a:tab pos="4682490" algn="l"/>
              </a:tabLst>
            </a:pPr>
            <a:r>
              <a:rPr sz="3225" i="1" baseline="-20671" dirty="0">
                <a:latin typeface="Times New Roman"/>
                <a:cs typeface="Times New Roman"/>
              </a:rPr>
              <a:t>i	</a:t>
            </a:r>
            <a:r>
              <a:rPr sz="3750" spc="-30" dirty="0">
                <a:latin typeface="Symbol"/>
                <a:cs typeface="Symbol"/>
              </a:rPr>
              <a:t>∂</a:t>
            </a:r>
            <a:r>
              <a:rPr sz="3750" i="1" spc="-30" dirty="0">
                <a:latin typeface="Times New Roman"/>
                <a:cs typeface="Times New Roman"/>
              </a:rPr>
              <a:t>h</a:t>
            </a:r>
            <a:r>
              <a:rPr sz="3225" i="1" spc="-44" baseline="-24547" dirty="0">
                <a:latin typeface="Times New Roman"/>
                <a:cs typeface="Times New Roman"/>
              </a:rPr>
              <a:t>i	</a:t>
            </a:r>
            <a:r>
              <a:rPr sz="3750" i="1" spc="-10" dirty="0">
                <a:latin typeface="Times New Roman"/>
                <a:cs typeface="Times New Roman"/>
              </a:rPr>
              <a:t>D	</a:t>
            </a:r>
            <a:r>
              <a:rPr sz="3225" i="1" baseline="-20671" dirty="0">
                <a:latin typeface="Times New Roman"/>
                <a:cs typeface="Times New Roman"/>
              </a:rPr>
              <a:t>i	</a:t>
            </a:r>
            <a:r>
              <a:rPr sz="3750" spc="-30" dirty="0">
                <a:latin typeface="Symbol"/>
                <a:cs typeface="Symbol"/>
              </a:rPr>
              <a:t>∂</a:t>
            </a:r>
            <a:r>
              <a:rPr sz="3750" i="1" spc="-30" dirty="0">
                <a:latin typeface="Times New Roman"/>
                <a:cs typeface="Times New Roman"/>
              </a:rPr>
              <a:t>h</a:t>
            </a:r>
            <a:r>
              <a:rPr sz="3225" i="1" spc="-44" baseline="-24547" dirty="0">
                <a:latin typeface="Times New Roman"/>
                <a:cs typeface="Times New Roman"/>
              </a:rPr>
              <a:t>i</a:t>
            </a:r>
            <a:endParaRPr sz="3225" baseline="-24547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5066" y="8216834"/>
            <a:ext cx="7565390" cy="149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5595">
              <a:lnSpc>
                <a:spcPts val="5435"/>
              </a:lnSpc>
              <a:tabLst>
                <a:tab pos="2042795" algn="l"/>
                <a:tab pos="2752090" algn="l"/>
                <a:tab pos="3204210" algn="l"/>
              </a:tabLst>
            </a:pPr>
            <a:r>
              <a:rPr sz="5625" spc="-15" baseline="-35555" dirty="0">
                <a:latin typeface="Symbol"/>
                <a:cs typeface="Symbol"/>
              </a:rPr>
              <a:t></a:t>
            </a:r>
            <a:r>
              <a:rPr sz="5625" spc="-15" baseline="-35555" dirty="0">
                <a:latin typeface="Times New Roman"/>
                <a:cs typeface="Times New Roman"/>
              </a:rPr>
              <a:t>	</a:t>
            </a:r>
            <a:r>
              <a:rPr sz="3750" spc="105" dirty="0">
                <a:latin typeface="Symbol"/>
                <a:cs typeface="Symbol"/>
              </a:rPr>
              <a:t>∂</a:t>
            </a:r>
            <a:r>
              <a:rPr sz="3750" i="1" spc="105" dirty="0">
                <a:latin typeface="Times New Roman"/>
                <a:cs typeface="Times New Roman"/>
              </a:rPr>
              <a:t>L	</a:t>
            </a:r>
            <a:r>
              <a:rPr sz="5625" spc="-22" baseline="-35555" dirty="0">
                <a:latin typeface="Symbol"/>
                <a:cs typeface="Symbol"/>
              </a:rPr>
              <a:t>−</a:t>
            </a:r>
            <a:r>
              <a:rPr sz="5625" spc="-22" baseline="-35555" dirty="0">
                <a:latin typeface="Times New Roman"/>
                <a:cs typeface="Times New Roman"/>
              </a:rPr>
              <a:t>	</a:t>
            </a:r>
            <a:r>
              <a:rPr sz="3750" spc="-10" dirty="0">
                <a:latin typeface="Times New Roman"/>
                <a:cs typeface="Times New Roman"/>
              </a:rPr>
              <a:t>1 </a:t>
            </a:r>
            <a:r>
              <a:rPr sz="8400" baseline="-31249" dirty="0">
                <a:latin typeface="Symbol"/>
                <a:cs typeface="Symbol"/>
              </a:rPr>
              <a:t>∑</a:t>
            </a:r>
            <a:r>
              <a:rPr sz="8400" spc="-1012" baseline="-31249" dirty="0">
                <a:latin typeface="Times New Roman"/>
                <a:cs typeface="Times New Roman"/>
              </a:rPr>
              <a:t> </a:t>
            </a:r>
            <a:r>
              <a:rPr sz="3750" spc="105" dirty="0">
                <a:latin typeface="Symbol"/>
                <a:cs typeface="Symbol"/>
              </a:rPr>
              <a:t>∂</a:t>
            </a:r>
            <a:r>
              <a:rPr sz="3750" i="1" spc="105" dirty="0">
                <a:latin typeface="Times New Roman"/>
                <a:cs typeface="Times New Roman"/>
              </a:rPr>
              <a:t>L</a:t>
            </a:r>
            <a:endParaRPr sz="3750">
              <a:latin typeface="Times New Roman"/>
              <a:cs typeface="Times New Roman"/>
            </a:endParaRPr>
          </a:p>
          <a:p>
            <a:pPr marL="1997075">
              <a:lnSpc>
                <a:spcPct val="100000"/>
              </a:lnSpc>
              <a:spcBef>
                <a:spcPts val="365"/>
              </a:spcBef>
              <a:tabLst>
                <a:tab pos="3159760" algn="l"/>
                <a:tab pos="3811270" algn="l"/>
                <a:tab pos="4200525" algn="l"/>
              </a:tabLst>
            </a:pPr>
            <a:r>
              <a:rPr sz="3750" spc="85" dirty="0">
                <a:latin typeface="Symbol"/>
                <a:cs typeface="Symbol"/>
              </a:rPr>
              <a:t>∂</a:t>
            </a:r>
            <a:r>
              <a:rPr sz="3750" i="1" spc="85" dirty="0">
                <a:latin typeface="Times New Roman"/>
                <a:cs typeface="Times New Roman"/>
              </a:rPr>
              <a:t>h</a:t>
            </a:r>
            <a:r>
              <a:rPr sz="3225" i="1" spc="127" baseline="-24547" dirty="0">
                <a:latin typeface="Times New Roman"/>
                <a:cs typeface="Times New Roman"/>
              </a:rPr>
              <a:t>j	</a:t>
            </a:r>
            <a:r>
              <a:rPr sz="3750" i="1" spc="-10" dirty="0">
                <a:latin typeface="Times New Roman"/>
                <a:cs typeface="Times New Roman"/>
              </a:rPr>
              <a:t>D	</a:t>
            </a:r>
            <a:r>
              <a:rPr sz="3225" i="1" baseline="-20671" dirty="0">
                <a:latin typeface="Times New Roman"/>
                <a:cs typeface="Times New Roman"/>
              </a:rPr>
              <a:t>i	</a:t>
            </a:r>
            <a:r>
              <a:rPr sz="3750" spc="-30" dirty="0">
                <a:latin typeface="Symbol"/>
                <a:cs typeface="Symbol"/>
              </a:rPr>
              <a:t>∂</a:t>
            </a:r>
            <a:r>
              <a:rPr sz="3750" i="1" spc="-30" dirty="0">
                <a:latin typeface="Times New Roman"/>
                <a:cs typeface="Times New Roman"/>
              </a:rPr>
              <a:t>h</a:t>
            </a:r>
            <a:r>
              <a:rPr sz="3225" i="1" spc="-44" baseline="-24547" dirty="0">
                <a:latin typeface="Times New Roman"/>
                <a:cs typeface="Times New Roman"/>
              </a:rPr>
              <a:t>i</a:t>
            </a:r>
            <a:endParaRPr sz="3225" baseline="-24547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418167" y="4127434"/>
            <a:ext cx="6819900" cy="1499235"/>
          </a:xfrm>
          <a:custGeom>
            <a:avLst/>
            <a:gdLst/>
            <a:ahLst/>
            <a:cxnLst/>
            <a:rect l="l" t="t" r="r" b="b"/>
            <a:pathLst>
              <a:path w="6819900" h="1499235">
                <a:moveTo>
                  <a:pt x="0" y="0"/>
                </a:moveTo>
                <a:lnTo>
                  <a:pt x="6819684" y="0"/>
                </a:lnTo>
                <a:lnTo>
                  <a:pt x="6819684" y="1498732"/>
                </a:lnTo>
                <a:lnTo>
                  <a:pt x="0" y="149873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78467" y="5512715"/>
            <a:ext cx="6017260" cy="1346200"/>
          </a:xfrm>
          <a:custGeom>
            <a:avLst/>
            <a:gdLst/>
            <a:ahLst/>
            <a:cxnLst/>
            <a:rect l="l" t="t" r="r" b="b"/>
            <a:pathLst>
              <a:path w="6017259" h="1346200">
                <a:moveTo>
                  <a:pt x="0" y="1346200"/>
                </a:moveTo>
                <a:lnTo>
                  <a:pt x="6016757" y="1346200"/>
                </a:lnTo>
                <a:lnTo>
                  <a:pt x="6016757" y="0"/>
                </a:lnTo>
                <a:lnTo>
                  <a:pt x="0" y="0"/>
                </a:lnTo>
                <a:lnTo>
                  <a:pt x="0" y="1346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78467" y="6858915"/>
            <a:ext cx="6017260" cy="1358265"/>
          </a:xfrm>
          <a:custGeom>
            <a:avLst/>
            <a:gdLst/>
            <a:ahLst/>
            <a:cxnLst/>
            <a:rect l="l" t="t" r="r" b="b"/>
            <a:pathLst>
              <a:path w="6017259" h="1358265">
                <a:moveTo>
                  <a:pt x="0" y="1357918"/>
                </a:moveTo>
                <a:lnTo>
                  <a:pt x="6016757" y="1357918"/>
                </a:lnTo>
                <a:lnTo>
                  <a:pt x="6016757" y="0"/>
                </a:lnTo>
                <a:lnTo>
                  <a:pt x="0" y="0"/>
                </a:lnTo>
                <a:lnTo>
                  <a:pt x="0" y="13579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5066" y="8216834"/>
            <a:ext cx="7565390" cy="1499235"/>
          </a:xfrm>
          <a:custGeom>
            <a:avLst/>
            <a:gdLst/>
            <a:ahLst/>
            <a:cxnLst/>
            <a:rect l="l" t="t" r="r" b="b"/>
            <a:pathLst>
              <a:path w="7565390" h="1499234">
                <a:moveTo>
                  <a:pt x="0" y="0"/>
                </a:moveTo>
                <a:lnTo>
                  <a:pt x="7565313" y="0"/>
                </a:lnTo>
                <a:lnTo>
                  <a:pt x="7565313" y="1498732"/>
                </a:lnTo>
                <a:lnTo>
                  <a:pt x="0" y="149873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">
              <a:lnSpc>
                <a:spcPct val="100000"/>
              </a:lnSpc>
            </a:pPr>
            <a:r>
              <a:rPr spc="-10" dirty="0"/>
              <a:t>Example: Mean </a:t>
            </a:r>
            <a:r>
              <a:rPr spc="25" dirty="0"/>
              <a:t>Subtraction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114800" y="1028700"/>
            <a:ext cx="4765040" cy="701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00" dirty="0">
                <a:latin typeface="Arial"/>
                <a:cs typeface="Arial"/>
              </a:rPr>
              <a:t>(for </a:t>
            </a:r>
            <a:r>
              <a:rPr sz="4600" spc="-5" dirty="0">
                <a:latin typeface="Arial"/>
                <a:cs typeface="Arial"/>
              </a:rPr>
              <a:t>a </a:t>
            </a:r>
            <a:r>
              <a:rPr sz="4600" spc="40" dirty="0">
                <a:latin typeface="Arial"/>
                <a:cs typeface="Arial"/>
              </a:rPr>
              <a:t>single</a:t>
            </a:r>
            <a:r>
              <a:rPr sz="4600" spc="-75" dirty="0">
                <a:latin typeface="Arial"/>
                <a:cs typeface="Arial"/>
              </a:rPr>
              <a:t> </a:t>
            </a:r>
            <a:r>
              <a:rPr sz="4600" spc="40" dirty="0">
                <a:latin typeface="Arial"/>
                <a:cs typeface="Arial"/>
              </a:rPr>
              <a:t>input)</a:t>
            </a:r>
            <a:endParaRPr sz="4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2275971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35100" y="2209800"/>
            <a:ext cx="182118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40" dirty="0">
                <a:latin typeface="Arial"/>
                <a:cs typeface="Arial"/>
              </a:rPr>
              <a:t>Forwa</a:t>
            </a:r>
            <a:r>
              <a:rPr sz="3600" spc="-90" dirty="0">
                <a:latin typeface="Arial"/>
                <a:cs typeface="Arial"/>
              </a:rPr>
              <a:t>r</a:t>
            </a:r>
            <a:r>
              <a:rPr sz="3600" spc="95" dirty="0">
                <a:latin typeface="Arial"/>
                <a:cs typeface="Arial"/>
              </a:rPr>
              <a:t>d: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0600" y="3355470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88071" y="2117436"/>
            <a:ext cx="1529080" cy="668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i="1" spc="-75" dirty="0">
                <a:latin typeface="Times New Roman"/>
                <a:cs typeface="Times New Roman"/>
              </a:rPr>
              <a:t>h</a:t>
            </a:r>
            <a:r>
              <a:rPr sz="3225" i="1" spc="-112" baseline="-24547" dirty="0">
                <a:latin typeface="Times New Roman"/>
                <a:cs typeface="Times New Roman"/>
              </a:rPr>
              <a:t>i </a:t>
            </a:r>
            <a:r>
              <a:rPr sz="3700" dirty="0">
                <a:latin typeface="Symbol"/>
                <a:cs typeface="Symbol"/>
              </a:rPr>
              <a:t></a:t>
            </a:r>
            <a:r>
              <a:rPr sz="3700" dirty="0">
                <a:latin typeface="Times New Roman"/>
                <a:cs typeface="Times New Roman"/>
              </a:rPr>
              <a:t> </a:t>
            </a:r>
            <a:r>
              <a:rPr sz="3700" i="1" spc="-5" dirty="0">
                <a:latin typeface="Times New Roman"/>
                <a:cs typeface="Times New Roman"/>
              </a:rPr>
              <a:t>x</a:t>
            </a:r>
            <a:r>
              <a:rPr sz="3225" i="1" spc="-7" baseline="-24547" dirty="0">
                <a:latin typeface="Times New Roman"/>
                <a:cs typeface="Times New Roman"/>
              </a:rPr>
              <a:t>i</a:t>
            </a:r>
            <a:r>
              <a:rPr sz="3225" i="1" spc="427" baseline="-24547" dirty="0">
                <a:latin typeface="Times New Roman"/>
                <a:cs typeface="Times New Roman"/>
              </a:rPr>
              <a:t> </a:t>
            </a:r>
            <a:r>
              <a:rPr sz="3700" dirty="0">
                <a:latin typeface="Symbol"/>
                <a:cs typeface="Symbol"/>
              </a:rPr>
              <a:t></a:t>
            </a:r>
            <a:endParaRPr sz="37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90948" y="1814440"/>
            <a:ext cx="351155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u="heavy" spc="-215" dirty="0">
                <a:latin typeface="Times New Roman"/>
                <a:cs typeface="Times New Roman"/>
              </a:rPr>
              <a:t> </a:t>
            </a:r>
            <a:r>
              <a:rPr sz="3700" u="heavy" dirty="0">
                <a:latin typeface="Times New Roman"/>
                <a:cs typeface="Times New Roman"/>
              </a:rPr>
              <a:t>1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7479" y="2473180"/>
            <a:ext cx="365125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i="1" dirty="0">
                <a:latin typeface="Times New Roman"/>
                <a:cs typeface="Times New Roman"/>
              </a:rPr>
              <a:t>D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51369" y="2117436"/>
            <a:ext cx="234315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i="1" dirty="0">
                <a:latin typeface="Times New Roman"/>
                <a:cs typeface="Times New Roman"/>
              </a:rPr>
              <a:t>x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70555" y="2432050"/>
            <a:ext cx="146050" cy="354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spc="-5" dirty="0">
                <a:latin typeface="Times New Roman"/>
                <a:cs typeface="Times New Roman"/>
              </a:rPr>
              <a:t>k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63201" y="2768166"/>
            <a:ext cx="146050" cy="354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spc="-5" dirty="0">
                <a:latin typeface="Times New Roman"/>
                <a:cs typeface="Times New Roman"/>
              </a:rPr>
              <a:t>k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67280" y="1975715"/>
            <a:ext cx="528320" cy="924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50" dirty="0">
                <a:latin typeface="Symbol"/>
                <a:cs typeface="Symbol"/>
              </a:rPr>
              <a:t></a:t>
            </a:r>
            <a:endParaRPr sz="555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16446" y="2969395"/>
            <a:ext cx="560705" cy="668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spc="75" dirty="0">
                <a:latin typeface="Symbol"/>
                <a:cs typeface="Symbol"/>
              </a:rPr>
              <a:t></a:t>
            </a:r>
            <a:r>
              <a:rPr sz="3700" i="1" spc="-145" dirty="0">
                <a:latin typeface="Times New Roman"/>
                <a:cs typeface="Times New Roman"/>
              </a:rPr>
              <a:t>h</a:t>
            </a:r>
            <a:r>
              <a:rPr sz="3150" i="1" spc="-7" baseline="-25132" dirty="0">
                <a:latin typeface="Times New Roman"/>
                <a:cs typeface="Times New Roman"/>
              </a:rPr>
              <a:t>i</a:t>
            </a:r>
            <a:endParaRPr sz="3150" baseline="-25132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900576" y="3941445"/>
            <a:ext cx="101600" cy="354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i="1" spc="-5" dirty="0">
                <a:latin typeface="Times New Roman"/>
                <a:cs typeface="Times New Roman"/>
              </a:rPr>
              <a:t>j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371541" y="3615032"/>
            <a:ext cx="694055" cy="0"/>
          </a:xfrm>
          <a:custGeom>
            <a:avLst/>
            <a:gdLst/>
            <a:ahLst/>
            <a:cxnLst/>
            <a:rect l="l" t="t" r="r" b="b"/>
            <a:pathLst>
              <a:path w="694054">
                <a:moveTo>
                  <a:pt x="0" y="0"/>
                </a:moveTo>
                <a:lnTo>
                  <a:pt x="693713" y="0"/>
                </a:lnTo>
              </a:path>
            </a:pathLst>
          </a:custGeom>
          <a:ln w="23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513522" y="2969395"/>
            <a:ext cx="260985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dirty="0">
                <a:latin typeface="Times New Roman"/>
                <a:cs typeface="Times New Roman"/>
              </a:rPr>
              <a:t>1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35100" y="3263900"/>
            <a:ext cx="9399905" cy="983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962775" algn="l"/>
                <a:tab pos="7746365" algn="l"/>
              </a:tabLst>
            </a:pPr>
            <a:r>
              <a:rPr sz="3600" spc="-70" dirty="0">
                <a:latin typeface="Arial"/>
                <a:cs typeface="Arial"/>
              </a:rPr>
              <a:t>Taking </a:t>
            </a:r>
            <a:r>
              <a:rPr sz="3600" dirty="0">
                <a:latin typeface="Arial"/>
                <a:cs typeface="Arial"/>
              </a:rPr>
              <a:t>the </a:t>
            </a:r>
            <a:r>
              <a:rPr sz="3600" spc="15" dirty="0">
                <a:latin typeface="Arial"/>
                <a:cs typeface="Arial"/>
              </a:rPr>
              <a:t>derivative </a:t>
            </a:r>
            <a:r>
              <a:rPr sz="3600" dirty="0">
                <a:latin typeface="Arial"/>
                <a:cs typeface="Arial"/>
              </a:rPr>
              <a:t>of</a:t>
            </a:r>
            <a:r>
              <a:rPr sz="3600" spc="10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the</a:t>
            </a:r>
            <a:r>
              <a:rPr sz="3600" spc="1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layer:	</a:t>
            </a:r>
            <a:r>
              <a:rPr sz="5550" spc="172" baseline="-41291" dirty="0">
                <a:latin typeface="Symbol"/>
                <a:cs typeface="Symbol"/>
              </a:rPr>
              <a:t></a:t>
            </a:r>
            <a:r>
              <a:rPr sz="5550" i="1" spc="172" baseline="-41291" dirty="0">
                <a:latin typeface="Times New Roman"/>
                <a:cs typeface="Times New Roman"/>
              </a:rPr>
              <a:t>x	</a:t>
            </a:r>
            <a:r>
              <a:rPr sz="3700" dirty="0">
                <a:latin typeface="Symbol"/>
                <a:cs typeface="Symbol"/>
              </a:rPr>
              <a:t></a:t>
            </a:r>
            <a:r>
              <a:rPr sz="3700" dirty="0">
                <a:latin typeface="Times New Roman"/>
                <a:cs typeface="Times New Roman"/>
              </a:rPr>
              <a:t> </a:t>
            </a:r>
            <a:r>
              <a:rPr sz="3800" i="1" spc="75" dirty="0">
                <a:latin typeface="Symbol"/>
                <a:cs typeface="Symbol"/>
              </a:rPr>
              <a:t></a:t>
            </a:r>
            <a:r>
              <a:rPr sz="3150" i="1" spc="112" baseline="-23809" dirty="0">
                <a:latin typeface="Times New Roman"/>
                <a:cs typeface="Times New Roman"/>
              </a:rPr>
              <a:t>ij </a:t>
            </a:r>
            <a:r>
              <a:rPr sz="3700" dirty="0">
                <a:latin typeface="Symbol"/>
                <a:cs typeface="Symbol"/>
              </a:rPr>
              <a:t></a:t>
            </a:r>
            <a:r>
              <a:rPr sz="3700" spc="-120" dirty="0">
                <a:latin typeface="Times New Roman"/>
                <a:cs typeface="Times New Roman"/>
              </a:rPr>
              <a:t> </a:t>
            </a:r>
            <a:r>
              <a:rPr sz="5550" i="1" baseline="-41291" dirty="0">
                <a:latin typeface="Times New Roman"/>
                <a:cs typeface="Times New Roman"/>
              </a:rPr>
              <a:t>D</a:t>
            </a:r>
            <a:endParaRPr sz="5550" baseline="-41291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435525" y="3615032"/>
            <a:ext cx="417195" cy="0"/>
          </a:xfrm>
          <a:custGeom>
            <a:avLst/>
            <a:gdLst/>
            <a:ahLst/>
            <a:cxnLst/>
            <a:rect l="l" t="t" r="r" b="b"/>
            <a:pathLst>
              <a:path w="417195">
                <a:moveTo>
                  <a:pt x="0" y="0"/>
                </a:moveTo>
                <a:lnTo>
                  <a:pt x="416718" y="0"/>
                </a:lnTo>
              </a:path>
            </a:pathLst>
          </a:custGeom>
          <a:ln w="23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418167" y="4056278"/>
            <a:ext cx="6819900" cy="1570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625">
              <a:lnSpc>
                <a:spcPts val="5395"/>
              </a:lnSpc>
              <a:tabLst>
                <a:tab pos="912494" algn="l"/>
                <a:tab pos="2633980" algn="l"/>
                <a:tab pos="4220210" algn="l"/>
              </a:tabLst>
            </a:pPr>
            <a:r>
              <a:rPr sz="5625" spc="157" baseline="11851" dirty="0">
                <a:latin typeface="Symbol"/>
                <a:cs typeface="Symbol"/>
              </a:rPr>
              <a:t>∂</a:t>
            </a:r>
            <a:r>
              <a:rPr sz="5625" i="1" spc="157" baseline="11851" dirty="0">
                <a:latin typeface="Times New Roman"/>
                <a:cs typeface="Times New Roman"/>
              </a:rPr>
              <a:t>L	</a:t>
            </a:r>
            <a:r>
              <a:rPr sz="5625" spc="-15" baseline="-24444" dirty="0">
                <a:latin typeface="Symbol"/>
                <a:cs typeface="Symbol"/>
              </a:rPr>
              <a:t></a:t>
            </a:r>
            <a:r>
              <a:rPr sz="5625" spc="-600" baseline="-24444" dirty="0">
                <a:latin typeface="Times New Roman"/>
                <a:cs typeface="Times New Roman"/>
              </a:rPr>
              <a:t> </a:t>
            </a:r>
            <a:r>
              <a:rPr sz="8400" baseline="-23313" dirty="0">
                <a:latin typeface="Symbol"/>
                <a:cs typeface="Symbol"/>
              </a:rPr>
              <a:t>∑</a:t>
            </a:r>
            <a:r>
              <a:rPr sz="8400" spc="-765" baseline="-23313" dirty="0">
                <a:latin typeface="Times New Roman"/>
                <a:cs typeface="Times New Roman"/>
              </a:rPr>
              <a:t> </a:t>
            </a:r>
            <a:r>
              <a:rPr sz="5625" spc="157" baseline="11851" dirty="0">
                <a:latin typeface="Symbol"/>
                <a:cs typeface="Symbol"/>
              </a:rPr>
              <a:t>∂</a:t>
            </a:r>
            <a:r>
              <a:rPr sz="5625" i="1" spc="157" baseline="11851" dirty="0">
                <a:latin typeface="Times New Roman"/>
                <a:cs typeface="Times New Roman"/>
              </a:rPr>
              <a:t>L	</a:t>
            </a:r>
            <a:r>
              <a:rPr sz="5625" spc="-44" baseline="11851" dirty="0">
                <a:latin typeface="Symbol"/>
                <a:cs typeface="Symbol"/>
              </a:rPr>
              <a:t>∂</a:t>
            </a:r>
            <a:r>
              <a:rPr sz="5625" i="1" spc="-44" baseline="11851" dirty="0">
                <a:latin typeface="Times New Roman"/>
                <a:cs typeface="Times New Roman"/>
              </a:rPr>
              <a:t>h</a:t>
            </a:r>
            <a:r>
              <a:rPr sz="3225" i="1" spc="-44" baseline="-3875" dirty="0">
                <a:latin typeface="Times New Roman"/>
                <a:cs typeface="Times New Roman"/>
              </a:rPr>
              <a:t>i </a:t>
            </a:r>
            <a:r>
              <a:rPr sz="3225" i="1" baseline="-3875" dirty="0">
                <a:latin typeface="Times New Roman"/>
                <a:cs typeface="Times New Roman"/>
              </a:rPr>
              <a:t>	 </a:t>
            </a:r>
            <a:r>
              <a:rPr sz="3600" spc="-434" dirty="0">
                <a:latin typeface="Arial"/>
                <a:cs typeface="Arial"/>
              </a:rPr>
              <a:t>(backprop</a:t>
            </a:r>
            <a:endParaRPr sz="3600">
              <a:latin typeface="Arial"/>
              <a:cs typeface="Arial"/>
            </a:endParaRPr>
          </a:p>
          <a:p>
            <a:pPr marL="123189">
              <a:lnSpc>
                <a:spcPts val="4215"/>
              </a:lnSpc>
              <a:tabLst>
                <a:tab pos="1499235" algn="l"/>
                <a:tab pos="1888489" algn="l"/>
                <a:tab pos="3775710" algn="l"/>
              </a:tabLst>
            </a:pPr>
            <a:r>
              <a:rPr sz="5625" spc="277" baseline="-2222" dirty="0">
                <a:latin typeface="Symbol"/>
                <a:cs typeface="Symbol"/>
              </a:rPr>
              <a:t>∂</a:t>
            </a:r>
            <a:r>
              <a:rPr sz="5625" i="1" spc="277" baseline="-2222" dirty="0">
                <a:latin typeface="Times New Roman"/>
                <a:cs typeface="Times New Roman"/>
              </a:rPr>
              <a:t>x</a:t>
            </a:r>
            <a:r>
              <a:rPr sz="3225" i="1" spc="277" baseline="-28423" dirty="0">
                <a:latin typeface="Times New Roman"/>
                <a:cs typeface="Times New Roman"/>
              </a:rPr>
              <a:t>j	</a:t>
            </a:r>
            <a:r>
              <a:rPr sz="3225" i="1" baseline="-24547" dirty="0">
                <a:latin typeface="Times New Roman"/>
                <a:cs typeface="Times New Roman"/>
              </a:rPr>
              <a:t>i	</a:t>
            </a:r>
            <a:r>
              <a:rPr sz="5625" spc="-44" baseline="-2222" dirty="0">
                <a:latin typeface="Symbol"/>
                <a:cs typeface="Symbol"/>
              </a:rPr>
              <a:t>∂</a:t>
            </a:r>
            <a:r>
              <a:rPr sz="5625" i="1" spc="-44" baseline="-2222" dirty="0">
                <a:latin typeface="Times New Roman"/>
                <a:cs typeface="Times New Roman"/>
              </a:rPr>
              <a:t>h</a:t>
            </a:r>
            <a:r>
              <a:rPr sz="3225" i="1" spc="-44" baseline="-28423" dirty="0">
                <a:latin typeface="Times New Roman"/>
                <a:cs typeface="Times New Roman"/>
              </a:rPr>
              <a:t>i</a:t>
            </a:r>
            <a:r>
              <a:rPr sz="3225" i="1" spc="382" baseline="-28423" dirty="0">
                <a:latin typeface="Times New Roman"/>
                <a:cs typeface="Times New Roman"/>
              </a:rPr>
              <a:t> </a:t>
            </a:r>
            <a:r>
              <a:rPr sz="5625" spc="277" baseline="-2222" dirty="0">
                <a:latin typeface="Symbol"/>
                <a:cs typeface="Symbol"/>
              </a:rPr>
              <a:t>∂</a:t>
            </a:r>
            <a:r>
              <a:rPr sz="5625" i="1" spc="277" baseline="-2222" dirty="0">
                <a:latin typeface="Times New Roman"/>
                <a:cs typeface="Times New Roman"/>
              </a:rPr>
              <a:t>x</a:t>
            </a:r>
            <a:r>
              <a:rPr sz="3225" i="1" spc="277" baseline="-28423" dirty="0">
                <a:latin typeface="Times New Roman"/>
                <a:cs typeface="Times New Roman"/>
              </a:rPr>
              <a:t>j	</a:t>
            </a:r>
            <a:r>
              <a:rPr sz="3600" spc="-5" dirty="0">
                <a:latin typeface="Arial"/>
                <a:cs typeface="Arial"/>
              </a:rPr>
              <a:t>aka </a:t>
            </a:r>
            <a:r>
              <a:rPr sz="3600" spc="35" dirty="0">
                <a:latin typeface="Arial"/>
                <a:cs typeface="Arial"/>
              </a:rPr>
              <a:t>chain</a:t>
            </a:r>
            <a:r>
              <a:rPr sz="3600" spc="-3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rule)</a:t>
            </a:r>
            <a:endParaRPr sz="3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78467" y="5512715"/>
            <a:ext cx="6017260" cy="149923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052195">
              <a:lnSpc>
                <a:spcPts val="3050"/>
              </a:lnSpc>
              <a:spcBef>
                <a:spcPts val="50"/>
              </a:spcBef>
              <a:tabLst>
                <a:tab pos="2049145" algn="l"/>
                <a:tab pos="3479165" algn="l"/>
                <a:tab pos="3931285" algn="l"/>
              </a:tabLst>
            </a:pPr>
            <a:r>
              <a:rPr sz="5625" spc="-15" baseline="-35555" dirty="0">
                <a:latin typeface="Symbol"/>
                <a:cs typeface="Symbol"/>
              </a:rPr>
              <a:t></a:t>
            </a:r>
            <a:r>
              <a:rPr sz="5625" spc="-15" baseline="-35555" dirty="0">
                <a:latin typeface="Times New Roman"/>
                <a:cs typeface="Times New Roman"/>
              </a:rPr>
              <a:t>	</a:t>
            </a:r>
            <a:r>
              <a:rPr sz="3750" spc="105" dirty="0">
                <a:latin typeface="Symbol"/>
                <a:cs typeface="Symbol"/>
              </a:rPr>
              <a:t>∂</a:t>
            </a:r>
            <a:r>
              <a:rPr sz="3750" i="1" spc="105" dirty="0">
                <a:latin typeface="Times New Roman"/>
                <a:cs typeface="Times New Roman"/>
              </a:rPr>
              <a:t>L</a:t>
            </a:r>
            <a:r>
              <a:rPr sz="3750" i="1" spc="-10" dirty="0">
                <a:latin typeface="Times New Roman"/>
                <a:cs typeface="Times New Roman"/>
              </a:rPr>
              <a:t> </a:t>
            </a:r>
            <a:r>
              <a:rPr sz="5625" spc="-2047" baseline="-5925" dirty="0">
                <a:latin typeface="Symbol"/>
                <a:cs typeface="Symbol"/>
              </a:rPr>
              <a:t>⎛</a:t>
            </a:r>
            <a:r>
              <a:rPr sz="5625" spc="-907" baseline="-5925" dirty="0">
                <a:latin typeface="Times New Roman"/>
                <a:cs typeface="Times New Roman"/>
              </a:rPr>
              <a:t> </a:t>
            </a:r>
            <a:r>
              <a:rPr sz="5775" i="1" spc="-172" baseline="-34632" dirty="0">
                <a:latin typeface="Symbol"/>
                <a:cs typeface="Symbol"/>
              </a:rPr>
              <a:t>δ</a:t>
            </a:r>
            <a:r>
              <a:rPr sz="5775" spc="-172" baseline="-34632" dirty="0">
                <a:latin typeface="Times New Roman"/>
                <a:cs typeface="Times New Roman"/>
              </a:rPr>
              <a:t>	</a:t>
            </a:r>
            <a:r>
              <a:rPr sz="5625" spc="-22" baseline="-35555" dirty="0">
                <a:latin typeface="Symbol"/>
                <a:cs typeface="Symbol"/>
              </a:rPr>
              <a:t>−</a:t>
            </a:r>
            <a:r>
              <a:rPr sz="5625" spc="-22" baseline="-35555" dirty="0">
                <a:latin typeface="Times New Roman"/>
                <a:cs typeface="Times New Roman"/>
              </a:rPr>
              <a:t>	</a:t>
            </a:r>
            <a:r>
              <a:rPr sz="3750" spc="-10" dirty="0">
                <a:latin typeface="Times New Roman"/>
                <a:cs typeface="Times New Roman"/>
              </a:rPr>
              <a:t>1</a:t>
            </a:r>
            <a:r>
              <a:rPr sz="3750" spc="-100" dirty="0">
                <a:latin typeface="Times New Roman"/>
                <a:cs typeface="Times New Roman"/>
              </a:rPr>
              <a:t> </a:t>
            </a:r>
            <a:r>
              <a:rPr sz="5625" spc="-2047" baseline="-5925" dirty="0">
                <a:latin typeface="Symbol"/>
                <a:cs typeface="Symbol"/>
              </a:rPr>
              <a:t>⎞</a:t>
            </a:r>
            <a:endParaRPr sz="5625" baseline="-5925">
              <a:latin typeface="Symbol"/>
              <a:cs typeface="Symbol"/>
            </a:endParaRPr>
          </a:p>
          <a:p>
            <a:pPr marL="1421765">
              <a:lnSpc>
                <a:spcPts val="3720"/>
              </a:lnSpc>
              <a:tabLst>
                <a:tab pos="2695575" algn="l"/>
                <a:tab pos="3194685" algn="l"/>
                <a:tab pos="4287520" algn="l"/>
              </a:tabLst>
            </a:pPr>
            <a:r>
              <a:rPr sz="5600" dirty="0">
                <a:latin typeface="Symbol"/>
                <a:cs typeface="Symbol"/>
              </a:rPr>
              <a:t>∑</a:t>
            </a:r>
            <a:r>
              <a:rPr sz="5600" dirty="0">
                <a:latin typeface="Times New Roman"/>
                <a:cs typeface="Times New Roman"/>
              </a:rPr>
              <a:t>	</a:t>
            </a:r>
            <a:r>
              <a:rPr sz="3750" spc="-1365" dirty="0">
                <a:latin typeface="Symbol"/>
                <a:cs typeface="Symbol"/>
              </a:rPr>
              <a:t>⎜</a:t>
            </a:r>
            <a:r>
              <a:rPr sz="3750" spc="-1365" dirty="0">
                <a:latin typeface="Times New Roman"/>
                <a:cs typeface="Times New Roman"/>
              </a:rPr>
              <a:t>	</a:t>
            </a:r>
            <a:r>
              <a:rPr sz="3225" i="1" spc="-15" baseline="-2583" dirty="0">
                <a:latin typeface="Times New Roman"/>
                <a:cs typeface="Times New Roman"/>
              </a:rPr>
              <a:t>ij	</a:t>
            </a:r>
            <a:r>
              <a:rPr sz="3750" spc="-1365" dirty="0">
                <a:latin typeface="Symbol"/>
                <a:cs typeface="Symbol"/>
              </a:rPr>
              <a:t>⎟</a:t>
            </a:r>
            <a:endParaRPr sz="3750">
              <a:latin typeface="Symbol"/>
              <a:cs typeface="Symbol"/>
            </a:endParaRPr>
          </a:p>
          <a:p>
            <a:pPr marL="1638935">
              <a:lnSpc>
                <a:spcPts val="3070"/>
              </a:lnSpc>
              <a:tabLst>
                <a:tab pos="2028189" algn="l"/>
                <a:tab pos="3886835" algn="l"/>
              </a:tabLst>
            </a:pPr>
            <a:r>
              <a:rPr sz="3225" i="1" baseline="-20671" dirty="0">
                <a:latin typeface="Times New Roman"/>
                <a:cs typeface="Times New Roman"/>
              </a:rPr>
              <a:t>i	</a:t>
            </a:r>
            <a:r>
              <a:rPr sz="3750" spc="-30" dirty="0">
                <a:latin typeface="Symbol"/>
                <a:cs typeface="Symbol"/>
              </a:rPr>
              <a:t>∂</a:t>
            </a:r>
            <a:r>
              <a:rPr sz="3750" i="1" spc="-30" dirty="0">
                <a:latin typeface="Times New Roman"/>
                <a:cs typeface="Times New Roman"/>
              </a:rPr>
              <a:t>h</a:t>
            </a:r>
            <a:r>
              <a:rPr sz="3225" i="1" spc="-44" baseline="-24547" dirty="0">
                <a:latin typeface="Times New Roman"/>
                <a:cs typeface="Times New Roman"/>
              </a:rPr>
              <a:t>i</a:t>
            </a:r>
            <a:r>
              <a:rPr sz="3225" i="1" spc="60" baseline="-24547" dirty="0">
                <a:latin typeface="Times New Roman"/>
                <a:cs typeface="Times New Roman"/>
              </a:rPr>
              <a:t> </a:t>
            </a:r>
            <a:r>
              <a:rPr sz="5625" spc="-2047" baseline="6666" dirty="0">
                <a:latin typeface="Symbol"/>
                <a:cs typeface="Symbol"/>
              </a:rPr>
              <a:t>⎝</a:t>
            </a:r>
            <a:r>
              <a:rPr sz="5625" spc="-2047" baseline="6666" dirty="0">
                <a:latin typeface="Times New Roman"/>
                <a:cs typeface="Times New Roman"/>
              </a:rPr>
              <a:t>	</a:t>
            </a:r>
            <a:r>
              <a:rPr sz="3750" i="1" spc="-10" dirty="0">
                <a:latin typeface="Times New Roman"/>
                <a:cs typeface="Times New Roman"/>
              </a:rPr>
              <a:t>D</a:t>
            </a:r>
            <a:r>
              <a:rPr sz="3750" i="1" spc="-585" dirty="0">
                <a:latin typeface="Times New Roman"/>
                <a:cs typeface="Times New Roman"/>
              </a:rPr>
              <a:t> </a:t>
            </a:r>
            <a:r>
              <a:rPr sz="5625" spc="-2047" baseline="6666" dirty="0">
                <a:latin typeface="Symbol"/>
                <a:cs typeface="Symbol"/>
              </a:rPr>
              <a:t>⎠</a:t>
            </a:r>
            <a:endParaRPr sz="5625" baseline="6666">
              <a:latin typeface="Symbol"/>
              <a:cs typeface="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78467" y="6858915"/>
            <a:ext cx="6017260" cy="149923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052195">
              <a:lnSpc>
                <a:spcPts val="3010"/>
              </a:lnSpc>
              <a:spcBef>
                <a:spcPts val="305"/>
              </a:spcBef>
              <a:tabLst>
                <a:tab pos="2049145" algn="l"/>
                <a:tab pos="3234690" algn="l"/>
                <a:tab pos="3686810" algn="l"/>
                <a:tab pos="4703445" algn="l"/>
              </a:tabLst>
            </a:pPr>
            <a:r>
              <a:rPr sz="5625" spc="-15" baseline="-35555" dirty="0">
                <a:latin typeface="Symbol"/>
                <a:cs typeface="Symbol"/>
              </a:rPr>
              <a:t></a:t>
            </a:r>
            <a:r>
              <a:rPr sz="5625" spc="-15" baseline="-35555" dirty="0">
                <a:latin typeface="Times New Roman"/>
                <a:cs typeface="Times New Roman"/>
              </a:rPr>
              <a:t>	</a:t>
            </a:r>
            <a:r>
              <a:rPr sz="3750" spc="220" dirty="0">
                <a:latin typeface="Symbol"/>
                <a:cs typeface="Symbol"/>
              </a:rPr>
              <a:t>∂</a:t>
            </a:r>
            <a:r>
              <a:rPr sz="3750" i="1" spc="-10" dirty="0">
                <a:latin typeface="Times New Roman"/>
                <a:cs typeface="Times New Roman"/>
              </a:rPr>
              <a:t>L</a:t>
            </a:r>
            <a:r>
              <a:rPr sz="3750" i="1" spc="-165" dirty="0">
                <a:latin typeface="Times New Roman"/>
                <a:cs typeface="Times New Roman"/>
              </a:rPr>
              <a:t> </a:t>
            </a:r>
            <a:r>
              <a:rPr sz="5775" i="1" spc="-172" baseline="-34632" dirty="0">
                <a:latin typeface="Symbol"/>
                <a:cs typeface="Symbol"/>
              </a:rPr>
              <a:t>δ</a:t>
            </a:r>
            <a:r>
              <a:rPr sz="5775" baseline="-34632" dirty="0">
                <a:latin typeface="Times New Roman"/>
                <a:cs typeface="Times New Roman"/>
              </a:rPr>
              <a:t>	</a:t>
            </a:r>
            <a:r>
              <a:rPr sz="5625" spc="-22" baseline="-35555" dirty="0">
                <a:latin typeface="Symbol"/>
                <a:cs typeface="Symbol"/>
              </a:rPr>
              <a:t>−</a:t>
            </a:r>
            <a:r>
              <a:rPr sz="5625" baseline="-35555" dirty="0">
                <a:latin typeface="Times New Roman"/>
                <a:cs typeface="Times New Roman"/>
              </a:rPr>
              <a:t>	</a:t>
            </a:r>
            <a:r>
              <a:rPr sz="3750" spc="-10" dirty="0">
                <a:latin typeface="Times New Roman"/>
                <a:cs typeface="Times New Roman"/>
              </a:rPr>
              <a:t>1</a:t>
            </a:r>
            <a:r>
              <a:rPr sz="3750" dirty="0">
                <a:latin typeface="Times New Roman"/>
                <a:cs typeface="Times New Roman"/>
              </a:rPr>
              <a:t>	</a:t>
            </a:r>
            <a:r>
              <a:rPr sz="3750" spc="220" dirty="0">
                <a:latin typeface="Symbol"/>
                <a:cs typeface="Symbol"/>
              </a:rPr>
              <a:t>∂</a:t>
            </a:r>
            <a:r>
              <a:rPr sz="3750" i="1" spc="-10" dirty="0">
                <a:latin typeface="Times New Roman"/>
                <a:cs typeface="Times New Roman"/>
              </a:rPr>
              <a:t>L</a:t>
            </a:r>
            <a:endParaRPr sz="3750">
              <a:latin typeface="Times New Roman"/>
              <a:cs typeface="Times New Roman"/>
            </a:endParaRPr>
          </a:p>
          <a:p>
            <a:pPr marL="1421765">
              <a:lnSpc>
                <a:spcPts val="3720"/>
              </a:lnSpc>
              <a:tabLst>
                <a:tab pos="2950210" algn="l"/>
                <a:tab pos="4076065" algn="l"/>
              </a:tabLst>
            </a:pPr>
            <a:r>
              <a:rPr sz="5600" dirty="0">
                <a:latin typeface="Symbol"/>
                <a:cs typeface="Symbol"/>
              </a:rPr>
              <a:t>∑</a:t>
            </a:r>
            <a:r>
              <a:rPr sz="5600" dirty="0">
                <a:latin typeface="Times New Roman"/>
                <a:cs typeface="Times New Roman"/>
              </a:rPr>
              <a:t>	</a:t>
            </a:r>
            <a:r>
              <a:rPr sz="3225" i="1" spc="-15" baseline="-5167" dirty="0">
                <a:latin typeface="Times New Roman"/>
                <a:cs typeface="Times New Roman"/>
              </a:rPr>
              <a:t>ij	</a:t>
            </a:r>
            <a:r>
              <a:rPr sz="5600" dirty="0">
                <a:latin typeface="Symbol"/>
                <a:cs typeface="Symbol"/>
              </a:rPr>
              <a:t>∑</a:t>
            </a:r>
            <a:endParaRPr sz="5600">
              <a:latin typeface="Symbol"/>
              <a:cs typeface="Symbol"/>
            </a:endParaRPr>
          </a:p>
          <a:p>
            <a:pPr marL="1638935">
              <a:lnSpc>
                <a:spcPts val="3110"/>
              </a:lnSpc>
              <a:tabLst>
                <a:tab pos="2028189" algn="l"/>
                <a:tab pos="3642360" algn="l"/>
                <a:tab pos="4293235" algn="l"/>
                <a:tab pos="4682490" algn="l"/>
              </a:tabLst>
            </a:pPr>
            <a:r>
              <a:rPr sz="3225" i="1" baseline="-20671" dirty="0">
                <a:latin typeface="Times New Roman"/>
                <a:cs typeface="Times New Roman"/>
              </a:rPr>
              <a:t>i	</a:t>
            </a:r>
            <a:r>
              <a:rPr sz="3750" spc="-30" dirty="0">
                <a:latin typeface="Symbol"/>
                <a:cs typeface="Symbol"/>
              </a:rPr>
              <a:t>∂</a:t>
            </a:r>
            <a:r>
              <a:rPr sz="3750" i="1" spc="-30" dirty="0">
                <a:latin typeface="Times New Roman"/>
                <a:cs typeface="Times New Roman"/>
              </a:rPr>
              <a:t>h</a:t>
            </a:r>
            <a:r>
              <a:rPr sz="3225" i="1" spc="-44" baseline="-24547" dirty="0">
                <a:latin typeface="Times New Roman"/>
                <a:cs typeface="Times New Roman"/>
              </a:rPr>
              <a:t>i	</a:t>
            </a:r>
            <a:r>
              <a:rPr sz="3750" i="1" spc="-10" dirty="0">
                <a:latin typeface="Times New Roman"/>
                <a:cs typeface="Times New Roman"/>
              </a:rPr>
              <a:t>D	</a:t>
            </a:r>
            <a:r>
              <a:rPr sz="3225" i="1" baseline="-20671" dirty="0">
                <a:latin typeface="Times New Roman"/>
                <a:cs typeface="Times New Roman"/>
              </a:rPr>
              <a:t>i	</a:t>
            </a:r>
            <a:r>
              <a:rPr sz="3750" spc="-30" dirty="0">
                <a:latin typeface="Symbol"/>
                <a:cs typeface="Symbol"/>
              </a:rPr>
              <a:t>∂</a:t>
            </a:r>
            <a:r>
              <a:rPr sz="3750" i="1" spc="-30" dirty="0">
                <a:latin typeface="Times New Roman"/>
                <a:cs typeface="Times New Roman"/>
              </a:rPr>
              <a:t>h</a:t>
            </a:r>
            <a:r>
              <a:rPr sz="3225" i="1" spc="-44" baseline="-24547" dirty="0">
                <a:latin typeface="Times New Roman"/>
                <a:cs typeface="Times New Roman"/>
              </a:rPr>
              <a:t>i</a:t>
            </a:r>
            <a:endParaRPr sz="3225" baseline="-24547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45066" y="8216834"/>
            <a:ext cx="7565390" cy="149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5595">
              <a:lnSpc>
                <a:spcPts val="5435"/>
              </a:lnSpc>
              <a:tabLst>
                <a:tab pos="2042795" algn="l"/>
                <a:tab pos="2752090" algn="l"/>
                <a:tab pos="3204210" algn="l"/>
              </a:tabLst>
            </a:pPr>
            <a:r>
              <a:rPr sz="5625" spc="-15" baseline="-35555" dirty="0">
                <a:latin typeface="Symbol"/>
                <a:cs typeface="Symbol"/>
              </a:rPr>
              <a:t></a:t>
            </a:r>
            <a:r>
              <a:rPr sz="5625" spc="-15" baseline="-35555" dirty="0">
                <a:latin typeface="Times New Roman"/>
                <a:cs typeface="Times New Roman"/>
              </a:rPr>
              <a:t>	</a:t>
            </a:r>
            <a:r>
              <a:rPr sz="3750" spc="105" dirty="0">
                <a:latin typeface="Symbol"/>
                <a:cs typeface="Symbol"/>
              </a:rPr>
              <a:t>∂</a:t>
            </a:r>
            <a:r>
              <a:rPr sz="3750" i="1" spc="105" dirty="0">
                <a:latin typeface="Times New Roman"/>
                <a:cs typeface="Times New Roman"/>
              </a:rPr>
              <a:t>L	</a:t>
            </a:r>
            <a:r>
              <a:rPr sz="5625" spc="-22" baseline="-35555" dirty="0">
                <a:latin typeface="Symbol"/>
                <a:cs typeface="Symbol"/>
              </a:rPr>
              <a:t>−</a:t>
            </a:r>
            <a:r>
              <a:rPr sz="5625" spc="-22" baseline="-35555" dirty="0">
                <a:latin typeface="Times New Roman"/>
                <a:cs typeface="Times New Roman"/>
              </a:rPr>
              <a:t>	</a:t>
            </a:r>
            <a:r>
              <a:rPr sz="3750" spc="-10" dirty="0">
                <a:latin typeface="Times New Roman"/>
                <a:cs typeface="Times New Roman"/>
              </a:rPr>
              <a:t>1 </a:t>
            </a:r>
            <a:r>
              <a:rPr sz="8400" baseline="-31249" dirty="0">
                <a:latin typeface="Symbol"/>
                <a:cs typeface="Symbol"/>
              </a:rPr>
              <a:t>∑</a:t>
            </a:r>
            <a:r>
              <a:rPr sz="8400" spc="-1012" baseline="-31249" dirty="0">
                <a:latin typeface="Times New Roman"/>
                <a:cs typeface="Times New Roman"/>
              </a:rPr>
              <a:t> </a:t>
            </a:r>
            <a:r>
              <a:rPr sz="3750" spc="105" dirty="0">
                <a:latin typeface="Symbol"/>
                <a:cs typeface="Symbol"/>
              </a:rPr>
              <a:t>∂</a:t>
            </a:r>
            <a:r>
              <a:rPr sz="3750" i="1" spc="105" dirty="0">
                <a:latin typeface="Times New Roman"/>
                <a:cs typeface="Times New Roman"/>
              </a:rPr>
              <a:t>L</a:t>
            </a:r>
            <a:endParaRPr sz="3750">
              <a:latin typeface="Times New Roman"/>
              <a:cs typeface="Times New Roman"/>
            </a:endParaRPr>
          </a:p>
          <a:p>
            <a:pPr marL="1997075">
              <a:lnSpc>
                <a:spcPct val="100000"/>
              </a:lnSpc>
              <a:spcBef>
                <a:spcPts val="365"/>
              </a:spcBef>
              <a:tabLst>
                <a:tab pos="3159760" algn="l"/>
                <a:tab pos="3811270" algn="l"/>
                <a:tab pos="4200525" algn="l"/>
              </a:tabLst>
            </a:pPr>
            <a:r>
              <a:rPr sz="3750" spc="85" dirty="0">
                <a:latin typeface="Symbol"/>
                <a:cs typeface="Symbol"/>
              </a:rPr>
              <a:t>∂</a:t>
            </a:r>
            <a:r>
              <a:rPr sz="3750" i="1" spc="85" dirty="0">
                <a:latin typeface="Times New Roman"/>
                <a:cs typeface="Times New Roman"/>
              </a:rPr>
              <a:t>h</a:t>
            </a:r>
            <a:r>
              <a:rPr sz="3225" i="1" spc="127" baseline="-24547" dirty="0">
                <a:latin typeface="Times New Roman"/>
                <a:cs typeface="Times New Roman"/>
              </a:rPr>
              <a:t>j	</a:t>
            </a:r>
            <a:r>
              <a:rPr sz="3750" i="1" spc="-10" dirty="0">
                <a:latin typeface="Times New Roman"/>
                <a:cs typeface="Times New Roman"/>
              </a:rPr>
              <a:t>D	</a:t>
            </a:r>
            <a:r>
              <a:rPr sz="3225" i="1" baseline="-20671" dirty="0">
                <a:latin typeface="Times New Roman"/>
                <a:cs typeface="Times New Roman"/>
              </a:rPr>
              <a:t>i	</a:t>
            </a:r>
            <a:r>
              <a:rPr sz="3750" spc="-30" dirty="0">
                <a:latin typeface="Symbol"/>
                <a:cs typeface="Symbol"/>
              </a:rPr>
              <a:t>∂</a:t>
            </a:r>
            <a:r>
              <a:rPr sz="3750" i="1" spc="-30" dirty="0">
                <a:latin typeface="Times New Roman"/>
                <a:cs typeface="Times New Roman"/>
              </a:rPr>
              <a:t>h</a:t>
            </a:r>
            <a:r>
              <a:rPr sz="3225" i="1" spc="-44" baseline="-24547" dirty="0">
                <a:latin typeface="Times New Roman"/>
                <a:cs typeface="Times New Roman"/>
              </a:rPr>
              <a:t>i</a:t>
            </a:r>
            <a:endParaRPr sz="3225" baseline="-24547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418167" y="4127434"/>
            <a:ext cx="6819900" cy="1499235"/>
          </a:xfrm>
          <a:custGeom>
            <a:avLst/>
            <a:gdLst/>
            <a:ahLst/>
            <a:cxnLst/>
            <a:rect l="l" t="t" r="r" b="b"/>
            <a:pathLst>
              <a:path w="6819900" h="1499235">
                <a:moveTo>
                  <a:pt x="0" y="0"/>
                </a:moveTo>
                <a:lnTo>
                  <a:pt x="6819684" y="0"/>
                </a:lnTo>
                <a:lnTo>
                  <a:pt x="6819684" y="1498732"/>
                </a:lnTo>
                <a:lnTo>
                  <a:pt x="0" y="149873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78467" y="5512715"/>
            <a:ext cx="6017260" cy="1346200"/>
          </a:xfrm>
          <a:custGeom>
            <a:avLst/>
            <a:gdLst/>
            <a:ahLst/>
            <a:cxnLst/>
            <a:rect l="l" t="t" r="r" b="b"/>
            <a:pathLst>
              <a:path w="6017259" h="1346200">
                <a:moveTo>
                  <a:pt x="0" y="1346200"/>
                </a:moveTo>
                <a:lnTo>
                  <a:pt x="6016757" y="1346200"/>
                </a:lnTo>
                <a:lnTo>
                  <a:pt x="6016757" y="0"/>
                </a:lnTo>
                <a:lnTo>
                  <a:pt x="0" y="0"/>
                </a:lnTo>
                <a:lnTo>
                  <a:pt x="0" y="1346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78467" y="6858915"/>
            <a:ext cx="6017260" cy="1358265"/>
          </a:xfrm>
          <a:custGeom>
            <a:avLst/>
            <a:gdLst/>
            <a:ahLst/>
            <a:cxnLst/>
            <a:rect l="l" t="t" r="r" b="b"/>
            <a:pathLst>
              <a:path w="6017259" h="1358265">
                <a:moveTo>
                  <a:pt x="0" y="1357918"/>
                </a:moveTo>
                <a:lnTo>
                  <a:pt x="6016757" y="1357918"/>
                </a:lnTo>
                <a:lnTo>
                  <a:pt x="6016757" y="0"/>
                </a:lnTo>
                <a:lnTo>
                  <a:pt x="0" y="0"/>
                </a:lnTo>
                <a:lnTo>
                  <a:pt x="0" y="13579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45066" y="8216834"/>
            <a:ext cx="7565390" cy="1499235"/>
          </a:xfrm>
          <a:custGeom>
            <a:avLst/>
            <a:gdLst/>
            <a:ahLst/>
            <a:cxnLst/>
            <a:rect l="l" t="t" r="r" b="b"/>
            <a:pathLst>
              <a:path w="7565390" h="1499234">
                <a:moveTo>
                  <a:pt x="0" y="0"/>
                </a:moveTo>
                <a:lnTo>
                  <a:pt x="7565313" y="0"/>
                </a:lnTo>
                <a:lnTo>
                  <a:pt x="7565313" y="1498732"/>
                </a:lnTo>
                <a:lnTo>
                  <a:pt x="0" y="149873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">
              <a:lnSpc>
                <a:spcPct val="100000"/>
              </a:lnSpc>
            </a:pPr>
            <a:r>
              <a:rPr spc="-10" dirty="0"/>
              <a:t>Example: Mean </a:t>
            </a:r>
            <a:r>
              <a:rPr spc="25" dirty="0"/>
              <a:t>Subtraction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114800" y="1028700"/>
            <a:ext cx="4765040" cy="701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00" dirty="0">
                <a:latin typeface="Arial"/>
                <a:cs typeface="Arial"/>
              </a:rPr>
              <a:t>(for </a:t>
            </a:r>
            <a:r>
              <a:rPr sz="4600" spc="-5" dirty="0">
                <a:latin typeface="Arial"/>
                <a:cs typeface="Arial"/>
              </a:rPr>
              <a:t>a </a:t>
            </a:r>
            <a:r>
              <a:rPr sz="4600" spc="40" dirty="0">
                <a:latin typeface="Arial"/>
                <a:cs typeface="Arial"/>
              </a:rPr>
              <a:t>single</a:t>
            </a:r>
            <a:r>
              <a:rPr sz="4600" spc="-75" dirty="0">
                <a:latin typeface="Arial"/>
                <a:cs typeface="Arial"/>
              </a:rPr>
              <a:t> </a:t>
            </a:r>
            <a:r>
              <a:rPr sz="4600" spc="40" dirty="0">
                <a:latin typeface="Arial"/>
                <a:cs typeface="Arial"/>
              </a:rPr>
              <a:t>input)</a:t>
            </a:r>
            <a:endParaRPr sz="4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2275971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35100" y="2209800"/>
            <a:ext cx="182118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40" dirty="0">
                <a:latin typeface="Arial"/>
                <a:cs typeface="Arial"/>
              </a:rPr>
              <a:t>Forwa</a:t>
            </a:r>
            <a:r>
              <a:rPr sz="3600" spc="-90" dirty="0">
                <a:latin typeface="Arial"/>
                <a:cs typeface="Arial"/>
              </a:rPr>
              <a:t>r</a:t>
            </a:r>
            <a:r>
              <a:rPr sz="3600" spc="95" dirty="0">
                <a:latin typeface="Arial"/>
                <a:cs typeface="Arial"/>
              </a:rPr>
              <a:t>d: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0600" y="3355470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88071" y="2117436"/>
            <a:ext cx="1529080" cy="668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i="1" spc="-75" dirty="0">
                <a:latin typeface="Times New Roman"/>
                <a:cs typeface="Times New Roman"/>
              </a:rPr>
              <a:t>h</a:t>
            </a:r>
            <a:r>
              <a:rPr sz="3225" i="1" spc="-112" baseline="-24547" dirty="0">
                <a:latin typeface="Times New Roman"/>
                <a:cs typeface="Times New Roman"/>
              </a:rPr>
              <a:t>i </a:t>
            </a:r>
            <a:r>
              <a:rPr sz="3700" dirty="0">
                <a:latin typeface="Symbol"/>
                <a:cs typeface="Symbol"/>
              </a:rPr>
              <a:t></a:t>
            </a:r>
            <a:r>
              <a:rPr sz="3700" dirty="0">
                <a:latin typeface="Times New Roman"/>
                <a:cs typeface="Times New Roman"/>
              </a:rPr>
              <a:t> </a:t>
            </a:r>
            <a:r>
              <a:rPr sz="3700" i="1" spc="-5" dirty="0">
                <a:latin typeface="Times New Roman"/>
                <a:cs typeface="Times New Roman"/>
              </a:rPr>
              <a:t>x</a:t>
            </a:r>
            <a:r>
              <a:rPr sz="3225" i="1" spc="-7" baseline="-24547" dirty="0">
                <a:latin typeface="Times New Roman"/>
                <a:cs typeface="Times New Roman"/>
              </a:rPr>
              <a:t>i</a:t>
            </a:r>
            <a:r>
              <a:rPr sz="3225" i="1" spc="427" baseline="-24547" dirty="0">
                <a:latin typeface="Times New Roman"/>
                <a:cs typeface="Times New Roman"/>
              </a:rPr>
              <a:t> </a:t>
            </a:r>
            <a:r>
              <a:rPr sz="3700" dirty="0">
                <a:latin typeface="Symbol"/>
                <a:cs typeface="Symbol"/>
              </a:rPr>
              <a:t></a:t>
            </a:r>
            <a:endParaRPr sz="37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90948" y="1814440"/>
            <a:ext cx="351155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u="heavy" spc="-215" dirty="0">
                <a:latin typeface="Times New Roman"/>
                <a:cs typeface="Times New Roman"/>
              </a:rPr>
              <a:t> </a:t>
            </a:r>
            <a:r>
              <a:rPr sz="3700" u="heavy" dirty="0">
                <a:latin typeface="Times New Roman"/>
                <a:cs typeface="Times New Roman"/>
              </a:rPr>
              <a:t>1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7479" y="2473180"/>
            <a:ext cx="365125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i="1" dirty="0">
                <a:latin typeface="Times New Roman"/>
                <a:cs typeface="Times New Roman"/>
              </a:rPr>
              <a:t>D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51369" y="2117436"/>
            <a:ext cx="234315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i="1" dirty="0">
                <a:latin typeface="Times New Roman"/>
                <a:cs typeface="Times New Roman"/>
              </a:rPr>
              <a:t>x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70555" y="2432050"/>
            <a:ext cx="146050" cy="354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spc="-5" dirty="0">
                <a:latin typeface="Times New Roman"/>
                <a:cs typeface="Times New Roman"/>
              </a:rPr>
              <a:t>k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63201" y="2768166"/>
            <a:ext cx="146050" cy="354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spc="-5" dirty="0">
                <a:latin typeface="Times New Roman"/>
                <a:cs typeface="Times New Roman"/>
              </a:rPr>
              <a:t>k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67280" y="1975715"/>
            <a:ext cx="528320" cy="924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50" dirty="0">
                <a:latin typeface="Symbol"/>
                <a:cs typeface="Symbol"/>
              </a:rPr>
              <a:t></a:t>
            </a:r>
            <a:endParaRPr sz="555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16446" y="2969395"/>
            <a:ext cx="560705" cy="668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spc="75" dirty="0">
                <a:latin typeface="Symbol"/>
                <a:cs typeface="Symbol"/>
              </a:rPr>
              <a:t></a:t>
            </a:r>
            <a:r>
              <a:rPr sz="3700" i="1" spc="-145" dirty="0">
                <a:latin typeface="Times New Roman"/>
                <a:cs typeface="Times New Roman"/>
              </a:rPr>
              <a:t>h</a:t>
            </a:r>
            <a:r>
              <a:rPr sz="3150" i="1" spc="-7" baseline="-25132" dirty="0">
                <a:latin typeface="Times New Roman"/>
                <a:cs typeface="Times New Roman"/>
              </a:rPr>
              <a:t>i</a:t>
            </a:r>
            <a:endParaRPr sz="3150" baseline="-25132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900576" y="3941445"/>
            <a:ext cx="101600" cy="354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i="1" spc="-5" dirty="0">
                <a:latin typeface="Times New Roman"/>
                <a:cs typeface="Times New Roman"/>
              </a:rPr>
              <a:t>j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371541" y="3615032"/>
            <a:ext cx="694055" cy="0"/>
          </a:xfrm>
          <a:custGeom>
            <a:avLst/>
            <a:gdLst/>
            <a:ahLst/>
            <a:cxnLst/>
            <a:rect l="l" t="t" r="r" b="b"/>
            <a:pathLst>
              <a:path w="694054">
                <a:moveTo>
                  <a:pt x="0" y="0"/>
                </a:moveTo>
                <a:lnTo>
                  <a:pt x="693713" y="0"/>
                </a:lnTo>
              </a:path>
            </a:pathLst>
          </a:custGeom>
          <a:ln w="23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513522" y="2969395"/>
            <a:ext cx="260985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dirty="0">
                <a:latin typeface="Times New Roman"/>
                <a:cs typeface="Times New Roman"/>
              </a:rPr>
              <a:t>1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35100" y="3263900"/>
            <a:ext cx="9399905" cy="983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962775" algn="l"/>
                <a:tab pos="7746365" algn="l"/>
              </a:tabLst>
            </a:pPr>
            <a:r>
              <a:rPr sz="3600" spc="-70" dirty="0">
                <a:latin typeface="Arial"/>
                <a:cs typeface="Arial"/>
              </a:rPr>
              <a:t>Taking </a:t>
            </a:r>
            <a:r>
              <a:rPr sz="3600" dirty="0">
                <a:latin typeface="Arial"/>
                <a:cs typeface="Arial"/>
              </a:rPr>
              <a:t>the </a:t>
            </a:r>
            <a:r>
              <a:rPr sz="3600" spc="15" dirty="0">
                <a:latin typeface="Arial"/>
                <a:cs typeface="Arial"/>
              </a:rPr>
              <a:t>derivative </a:t>
            </a:r>
            <a:r>
              <a:rPr sz="3600" dirty="0">
                <a:latin typeface="Arial"/>
                <a:cs typeface="Arial"/>
              </a:rPr>
              <a:t>of</a:t>
            </a:r>
            <a:r>
              <a:rPr sz="3600" spc="10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the</a:t>
            </a:r>
            <a:r>
              <a:rPr sz="3600" spc="1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layer:	</a:t>
            </a:r>
            <a:r>
              <a:rPr sz="5550" spc="172" baseline="-41291" dirty="0">
                <a:latin typeface="Symbol"/>
                <a:cs typeface="Symbol"/>
              </a:rPr>
              <a:t></a:t>
            </a:r>
            <a:r>
              <a:rPr sz="5550" i="1" spc="172" baseline="-41291" dirty="0">
                <a:latin typeface="Times New Roman"/>
                <a:cs typeface="Times New Roman"/>
              </a:rPr>
              <a:t>x	</a:t>
            </a:r>
            <a:r>
              <a:rPr sz="3700" dirty="0">
                <a:latin typeface="Symbol"/>
                <a:cs typeface="Symbol"/>
              </a:rPr>
              <a:t></a:t>
            </a:r>
            <a:r>
              <a:rPr sz="3700" dirty="0">
                <a:latin typeface="Times New Roman"/>
                <a:cs typeface="Times New Roman"/>
              </a:rPr>
              <a:t> </a:t>
            </a:r>
            <a:r>
              <a:rPr sz="3800" i="1" spc="75" dirty="0">
                <a:latin typeface="Symbol"/>
                <a:cs typeface="Symbol"/>
              </a:rPr>
              <a:t></a:t>
            </a:r>
            <a:r>
              <a:rPr sz="3150" i="1" spc="112" baseline="-23809" dirty="0">
                <a:latin typeface="Times New Roman"/>
                <a:cs typeface="Times New Roman"/>
              </a:rPr>
              <a:t>ij </a:t>
            </a:r>
            <a:r>
              <a:rPr sz="3700" dirty="0">
                <a:latin typeface="Symbol"/>
                <a:cs typeface="Symbol"/>
              </a:rPr>
              <a:t></a:t>
            </a:r>
            <a:r>
              <a:rPr sz="3700" spc="-120" dirty="0">
                <a:latin typeface="Times New Roman"/>
                <a:cs typeface="Times New Roman"/>
              </a:rPr>
              <a:t> </a:t>
            </a:r>
            <a:r>
              <a:rPr sz="5550" i="1" baseline="-41291" dirty="0">
                <a:latin typeface="Times New Roman"/>
                <a:cs typeface="Times New Roman"/>
              </a:rPr>
              <a:t>D</a:t>
            </a:r>
            <a:endParaRPr sz="5550" baseline="-41291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435525" y="3615032"/>
            <a:ext cx="417195" cy="0"/>
          </a:xfrm>
          <a:custGeom>
            <a:avLst/>
            <a:gdLst/>
            <a:ahLst/>
            <a:cxnLst/>
            <a:rect l="l" t="t" r="r" b="b"/>
            <a:pathLst>
              <a:path w="417195">
                <a:moveTo>
                  <a:pt x="0" y="0"/>
                </a:moveTo>
                <a:lnTo>
                  <a:pt x="416718" y="0"/>
                </a:lnTo>
              </a:path>
            </a:pathLst>
          </a:custGeom>
          <a:ln w="23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418167" y="4056278"/>
            <a:ext cx="6819900" cy="1570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625">
              <a:lnSpc>
                <a:spcPts val="5395"/>
              </a:lnSpc>
              <a:tabLst>
                <a:tab pos="912494" algn="l"/>
                <a:tab pos="2633980" algn="l"/>
                <a:tab pos="4220210" algn="l"/>
              </a:tabLst>
            </a:pPr>
            <a:r>
              <a:rPr sz="5625" spc="157" baseline="11851" dirty="0">
                <a:latin typeface="Symbol"/>
                <a:cs typeface="Symbol"/>
              </a:rPr>
              <a:t>∂</a:t>
            </a:r>
            <a:r>
              <a:rPr sz="5625" i="1" spc="157" baseline="11851" dirty="0">
                <a:latin typeface="Times New Roman"/>
                <a:cs typeface="Times New Roman"/>
              </a:rPr>
              <a:t>L	</a:t>
            </a:r>
            <a:r>
              <a:rPr sz="5625" spc="-15" baseline="-24444" dirty="0">
                <a:latin typeface="Symbol"/>
                <a:cs typeface="Symbol"/>
              </a:rPr>
              <a:t></a:t>
            </a:r>
            <a:r>
              <a:rPr sz="5625" spc="-600" baseline="-24444" dirty="0">
                <a:latin typeface="Times New Roman"/>
                <a:cs typeface="Times New Roman"/>
              </a:rPr>
              <a:t> </a:t>
            </a:r>
            <a:r>
              <a:rPr sz="8400" baseline="-23313" dirty="0">
                <a:latin typeface="Symbol"/>
                <a:cs typeface="Symbol"/>
              </a:rPr>
              <a:t>∑</a:t>
            </a:r>
            <a:r>
              <a:rPr sz="8400" spc="-765" baseline="-23313" dirty="0">
                <a:latin typeface="Times New Roman"/>
                <a:cs typeface="Times New Roman"/>
              </a:rPr>
              <a:t> </a:t>
            </a:r>
            <a:r>
              <a:rPr sz="5625" spc="157" baseline="11851" dirty="0">
                <a:latin typeface="Symbol"/>
                <a:cs typeface="Symbol"/>
              </a:rPr>
              <a:t>∂</a:t>
            </a:r>
            <a:r>
              <a:rPr sz="5625" i="1" spc="157" baseline="11851" dirty="0">
                <a:latin typeface="Times New Roman"/>
                <a:cs typeface="Times New Roman"/>
              </a:rPr>
              <a:t>L	</a:t>
            </a:r>
            <a:r>
              <a:rPr sz="5625" spc="-44" baseline="11851" dirty="0">
                <a:latin typeface="Symbol"/>
                <a:cs typeface="Symbol"/>
              </a:rPr>
              <a:t>∂</a:t>
            </a:r>
            <a:r>
              <a:rPr sz="5625" i="1" spc="-44" baseline="11851" dirty="0">
                <a:latin typeface="Times New Roman"/>
                <a:cs typeface="Times New Roman"/>
              </a:rPr>
              <a:t>h</a:t>
            </a:r>
            <a:r>
              <a:rPr sz="3225" i="1" spc="-44" baseline="-3875" dirty="0">
                <a:latin typeface="Times New Roman"/>
                <a:cs typeface="Times New Roman"/>
              </a:rPr>
              <a:t>i </a:t>
            </a:r>
            <a:r>
              <a:rPr sz="3225" i="1" baseline="-3875" dirty="0">
                <a:latin typeface="Times New Roman"/>
                <a:cs typeface="Times New Roman"/>
              </a:rPr>
              <a:t>	 </a:t>
            </a:r>
            <a:r>
              <a:rPr sz="3600" spc="-434" dirty="0">
                <a:latin typeface="Arial"/>
                <a:cs typeface="Arial"/>
              </a:rPr>
              <a:t>(backprop</a:t>
            </a:r>
            <a:endParaRPr sz="3600">
              <a:latin typeface="Arial"/>
              <a:cs typeface="Arial"/>
            </a:endParaRPr>
          </a:p>
          <a:p>
            <a:pPr marL="123189">
              <a:lnSpc>
                <a:spcPts val="4215"/>
              </a:lnSpc>
              <a:tabLst>
                <a:tab pos="1499235" algn="l"/>
                <a:tab pos="1888489" algn="l"/>
                <a:tab pos="3775710" algn="l"/>
              </a:tabLst>
            </a:pPr>
            <a:r>
              <a:rPr sz="5625" spc="277" baseline="-2222" dirty="0">
                <a:latin typeface="Symbol"/>
                <a:cs typeface="Symbol"/>
              </a:rPr>
              <a:t>∂</a:t>
            </a:r>
            <a:r>
              <a:rPr sz="5625" i="1" spc="277" baseline="-2222" dirty="0">
                <a:latin typeface="Times New Roman"/>
                <a:cs typeface="Times New Roman"/>
              </a:rPr>
              <a:t>x</a:t>
            </a:r>
            <a:r>
              <a:rPr sz="3225" i="1" spc="277" baseline="-28423" dirty="0">
                <a:latin typeface="Times New Roman"/>
                <a:cs typeface="Times New Roman"/>
              </a:rPr>
              <a:t>j	</a:t>
            </a:r>
            <a:r>
              <a:rPr sz="3225" i="1" baseline="-24547" dirty="0">
                <a:latin typeface="Times New Roman"/>
                <a:cs typeface="Times New Roman"/>
              </a:rPr>
              <a:t>i	</a:t>
            </a:r>
            <a:r>
              <a:rPr sz="5625" spc="-44" baseline="-2222" dirty="0">
                <a:latin typeface="Symbol"/>
                <a:cs typeface="Symbol"/>
              </a:rPr>
              <a:t>∂</a:t>
            </a:r>
            <a:r>
              <a:rPr sz="5625" i="1" spc="-44" baseline="-2222" dirty="0">
                <a:latin typeface="Times New Roman"/>
                <a:cs typeface="Times New Roman"/>
              </a:rPr>
              <a:t>h</a:t>
            </a:r>
            <a:r>
              <a:rPr sz="3225" i="1" spc="-44" baseline="-28423" dirty="0">
                <a:latin typeface="Times New Roman"/>
                <a:cs typeface="Times New Roman"/>
              </a:rPr>
              <a:t>i</a:t>
            </a:r>
            <a:r>
              <a:rPr sz="3225" i="1" spc="382" baseline="-28423" dirty="0">
                <a:latin typeface="Times New Roman"/>
                <a:cs typeface="Times New Roman"/>
              </a:rPr>
              <a:t> </a:t>
            </a:r>
            <a:r>
              <a:rPr sz="5625" spc="277" baseline="-2222" dirty="0">
                <a:latin typeface="Symbol"/>
                <a:cs typeface="Symbol"/>
              </a:rPr>
              <a:t>∂</a:t>
            </a:r>
            <a:r>
              <a:rPr sz="5625" i="1" spc="277" baseline="-2222" dirty="0">
                <a:latin typeface="Times New Roman"/>
                <a:cs typeface="Times New Roman"/>
              </a:rPr>
              <a:t>x</a:t>
            </a:r>
            <a:r>
              <a:rPr sz="3225" i="1" spc="277" baseline="-28423" dirty="0">
                <a:latin typeface="Times New Roman"/>
                <a:cs typeface="Times New Roman"/>
              </a:rPr>
              <a:t>j	</a:t>
            </a:r>
            <a:r>
              <a:rPr sz="3600" spc="-5" dirty="0">
                <a:latin typeface="Arial"/>
                <a:cs typeface="Arial"/>
              </a:rPr>
              <a:t>aka </a:t>
            </a:r>
            <a:r>
              <a:rPr sz="3600" spc="35" dirty="0">
                <a:latin typeface="Arial"/>
                <a:cs typeface="Arial"/>
              </a:rPr>
              <a:t>chain</a:t>
            </a:r>
            <a:r>
              <a:rPr sz="3600" spc="-3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rule)</a:t>
            </a:r>
            <a:endParaRPr sz="3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78467" y="5512715"/>
            <a:ext cx="6017260" cy="149923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052195">
              <a:lnSpc>
                <a:spcPts val="3050"/>
              </a:lnSpc>
              <a:spcBef>
                <a:spcPts val="50"/>
              </a:spcBef>
              <a:tabLst>
                <a:tab pos="2049145" algn="l"/>
                <a:tab pos="3479165" algn="l"/>
                <a:tab pos="3931285" algn="l"/>
              </a:tabLst>
            </a:pPr>
            <a:r>
              <a:rPr sz="5625" spc="-15" baseline="-35555" dirty="0">
                <a:latin typeface="Symbol"/>
                <a:cs typeface="Symbol"/>
              </a:rPr>
              <a:t></a:t>
            </a:r>
            <a:r>
              <a:rPr sz="5625" spc="-15" baseline="-35555" dirty="0">
                <a:latin typeface="Times New Roman"/>
                <a:cs typeface="Times New Roman"/>
              </a:rPr>
              <a:t>	</a:t>
            </a:r>
            <a:r>
              <a:rPr sz="3750" spc="105" dirty="0">
                <a:latin typeface="Symbol"/>
                <a:cs typeface="Symbol"/>
              </a:rPr>
              <a:t>∂</a:t>
            </a:r>
            <a:r>
              <a:rPr sz="3750" i="1" spc="105" dirty="0">
                <a:latin typeface="Times New Roman"/>
                <a:cs typeface="Times New Roman"/>
              </a:rPr>
              <a:t>L</a:t>
            </a:r>
            <a:r>
              <a:rPr sz="3750" i="1" spc="-10" dirty="0">
                <a:latin typeface="Times New Roman"/>
                <a:cs typeface="Times New Roman"/>
              </a:rPr>
              <a:t> </a:t>
            </a:r>
            <a:r>
              <a:rPr sz="5625" spc="-2047" baseline="-5925" dirty="0">
                <a:latin typeface="Symbol"/>
                <a:cs typeface="Symbol"/>
              </a:rPr>
              <a:t>⎛</a:t>
            </a:r>
            <a:r>
              <a:rPr sz="5625" spc="-907" baseline="-5925" dirty="0">
                <a:latin typeface="Times New Roman"/>
                <a:cs typeface="Times New Roman"/>
              </a:rPr>
              <a:t> </a:t>
            </a:r>
            <a:r>
              <a:rPr sz="5775" i="1" spc="-172" baseline="-34632" dirty="0">
                <a:latin typeface="Symbol"/>
                <a:cs typeface="Symbol"/>
              </a:rPr>
              <a:t>δ</a:t>
            </a:r>
            <a:r>
              <a:rPr sz="5775" spc="-172" baseline="-34632" dirty="0">
                <a:latin typeface="Times New Roman"/>
                <a:cs typeface="Times New Roman"/>
              </a:rPr>
              <a:t>	</a:t>
            </a:r>
            <a:r>
              <a:rPr sz="5625" spc="-22" baseline="-35555" dirty="0">
                <a:latin typeface="Symbol"/>
                <a:cs typeface="Symbol"/>
              </a:rPr>
              <a:t>−</a:t>
            </a:r>
            <a:r>
              <a:rPr sz="5625" spc="-22" baseline="-35555" dirty="0">
                <a:latin typeface="Times New Roman"/>
                <a:cs typeface="Times New Roman"/>
              </a:rPr>
              <a:t>	</a:t>
            </a:r>
            <a:r>
              <a:rPr sz="3750" spc="-10" dirty="0">
                <a:latin typeface="Times New Roman"/>
                <a:cs typeface="Times New Roman"/>
              </a:rPr>
              <a:t>1</a:t>
            </a:r>
            <a:r>
              <a:rPr sz="3750" spc="-100" dirty="0">
                <a:latin typeface="Times New Roman"/>
                <a:cs typeface="Times New Roman"/>
              </a:rPr>
              <a:t> </a:t>
            </a:r>
            <a:r>
              <a:rPr sz="5625" spc="-2047" baseline="-5925" dirty="0">
                <a:latin typeface="Symbol"/>
                <a:cs typeface="Symbol"/>
              </a:rPr>
              <a:t>⎞</a:t>
            </a:r>
            <a:endParaRPr sz="5625" baseline="-5925">
              <a:latin typeface="Symbol"/>
              <a:cs typeface="Symbol"/>
            </a:endParaRPr>
          </a:p>
          <a:p>
            <a:pPr marL="1421765">
              <a:lnSpc>
                <a:spcPts val="3720"/>
              </a:lnSpc>
              <a:tabLst>
                <a:tab pos="2695575" algn="l"/>
                <a:tab pos="3194685" algn="l"/>
                <a:tab pos="4287520" algn="l"/>
              </a:tabLst>
            </a:pPr>
            <a:r>
              <a:rPr sz="5600" dirty="0">
                <a:latin typeface="Symbol"/>
                <a:cs typeface="Symbol"/>
              </a:rPr>
              <a:t>∑</a:t>
            </a:r>
            <a:r>
              <a:rPr sz="5600" dirty="0">
                <a:latin typeface="Times New Roman"/>
                <a:cs typeface="Times New Roman"/>
              </a:rPr>
              <a:t>	</a:t>
            </a:r>
            <a:r>
              <a:rPr sz="3750" spc="-1365" dirty="0">
                <a:latin typeface="Symbol"/>
                <a:cs typeface="Symbol"/>
              </a:rPr>
              <a:t>⎜</a:t>
            </a:r>
            <a:r>
              <a:rPr sz="3750" spc="-1365" dirty="0">
                <a:latin typeface="Times New Roman"/>
                <a:cs typeface="Times New Roman"/>
              </a:rPr>
              <a:t>	</a:t>
            </a:r>
            <a:r>
              <a:rPr sz="3225" i="1" spc="-15" baseline="-2583" dirty="0">
                <a:latin typeface="Times New Roman"/>
                <a:cs typeface="Times New Roman"/>
              </a:rPr>
              <a:t>ij	</a:t>
            </a:r>
            <a:r>
              <a:rPr sz="3750" spc="-1365" dirty="0">
                <a:latin typeface="Symbol"/>
                <a:cs typeface="Symbol"/>
              </a:rPr>
              <a:t>⎟</a:t>
            </a:r>
            <a:endParaRPr sz="3750">
              <a:latin typeface="Symbol"/>
              <a:cs typeface="Symbol"/>
            </a:endParaRPr>
          </a:p>
          <a:p>
            <a:pPr marL="1638935">
              <a:lnSpc>
                <a:spcPts val="3070"/>
              </a:lnSpc>
              <a:tabLst>
                <a:tab pos="2028189" algn="l"/>
                <a:tab pos="3886835" algn="l"/>
              </a:tabLst>
            </a:pPr>
            <a:r>
              <a:rPr sz="3225" i="1" baseline="-20671" dirty="0">
                <a:latin typeface="Times New Roman"/>
                <a:cs typeface="Times New Roman"/>
              </a:rPr>
              <a:t>i	</a:t>
            </a:r>
            <a:r>
              <a:rPr sz="3750" spc="-30" dirty="0">
                <a:latin typeface="Symbol"/>
                <a:cs typeface="Symbol"/>
              </a:rPr>
              <a:t>∂</a:t>
            </a:r>
            <a:r>
              <a:rPr sz="3750" i="1" spc="-30" dirty="0">
                <a:latin typeface="Times New Roman"/>
                <a:cs typeface="Times New Roman"/>
              </a:rPr>
              <a:t>h</a:t>
            </a:r>
            <a:r>
              <a:rPr sz="3225" i="1" spc="-44" baseline="-24547" dirty="0">
                <a:latin typeface="Times New Roman"/>
                <a:cs typeface="Times New Roman"/>
              </a:rPr>
              <a:t>i</a:t>
            </a:r>
            <a:r>
              <a:rPr sz="3225" i="1" spc="60" baseline="-24547" dirty="0">
                <a:latin typeface="Times New Roman"/>
                <a:cs typeface="Times New Roman"/>
              </a:rPr>
              <a:t> </a:t>
            </a:r>
            <a:r>
              <a:rPr sz="5625" spc="-2047" baseline="6666" dirty="0">
                <a:latin typeface="Symbol"/>
                <a:cs typeface="Symbol"/>
              </a:rPr>
              <a:t>⎝</a:t>
            </a:r>
            <a:r>
              <a:rPr sz="5625" spc="-2047" baseline="6666" dirty="0">
                <a:latin typeface="Times New Roman"/>
                <a:cs typeface="Times New Roman"/>
              </a:rPr>
              <a:t>	</a:t>
            </a:r>
            <a:r>
              <a:rPr sz="3750" i="1" spc="-10" dirty="0">
                <a:latin typeface="Times New Roman"/>
                <a:cs typeface="Times New Roman"/>
              </a:rPr>
              <a:t>D</a:t>
            </a:r>
            <a:r>
              <a:rPr sz="3750" i="1" spc="-585" dirty="0">
                <a:latin typeface="Times New Roman"/>
                <a:cs typeface="Times New Roman"/>
              </a:rPr>
              <a:t> </a:t>
            </a:r>
            <a:r>
              <a:rPr sz="5625" spc="-2047" baseline="6666" dirty="0">
                <a:latin typeface="Symbol"/>
                <a:cs typeface="Symbol"/>
              </a:rPr>
              <a:t>⎠</a:t>
            </a:r>
            <a:endParaRPr sz="5625" baseline="6666">
              <a:latin typeface="Symbol"/>
              <a:cs typeface="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78467" y="6858915"/>
            <a:ext cx="6017260" cy="149923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052195">
              <a:lnSpc>
                <a:spcPts val="3010"/>
              </a:lnSpc>
              <a:spcBef>
                <a:spcPts val="305"/>
              </a:spcBef>
              <a:tabLst>
                <a:tab pos="2049145" algn="l"/>
                <a:tab pos="3234690" algn="l"/>
                <a:tab pos="3686810" algn="l"/>
                <a:tab pos="4703445" algn="l"/>
              </a:tabLst>
            </a:pPr>
            <a:r>
              <a:rPr sz="5625" spc="-15" baseline="-35555" dirty="0">
                <a:latin typeface="Symbol"/>
                <a:cs typeface="Symbol"/>
              </a:rPr>
              <a:t></a:t>
            </a:r>
            <a:r>
              <a:rPr sz="5625" spc="-15" baseline="-35555" dirty="0">
                <a:latin typeface="Times New Roman"/>
                <a:cs typeface="Times New Roman"/>
              </a:rPr>
              <a:t>	</a:t>
            </a:r>
            <a:r>
              <a:rPr sz="3750" spc="220" dirty="0">
                <a:latin typeface="Symbol"/>
                <a:cs typeface="Symbol"/>
              </a:rPr>
              <a:t>∂</a:t>
            </a:r>
            <a:r>
              <a:rPr sz="3750" i="1" spc="-10" dirty="0">
                <a:latin typeface="Times New Roman"/>
                <a:cs typeface="Times New Roman"/>
              </a:rPr>
              <a:t>L</a:t>
            </a:r>
            <a:r>
              <a:rPr sz="3750" i="1" spc="-165" dirty="0">
                <a:latin typeface="Times New Roman"/>
                <a:cs typeface="Times New Roman"/>
              </a:rPr>
              <a:t> </a:t>
            </a:r>
            <a:r>
              <a:rPr sz="5775" i="1" spc="-172" baseline="-34632" dirty="0">
                <a:latin typeface="Symbol"/>
                <a:cs typeface="Symbol"/>
              </a:rPr>
              <a:t>δ</a:t>
            </a:r>
            <a:r>
              <a:rPr sz="5775" baseline="-34632" dirty="0">
                <a:latin typeface="Times New Roman"/>
                <a:cs typeface="Times New Roman"/>
              </a:rPr>
              <a:t>	</a:t>
            </a:r>
            <a:r>
              <a:rPr sz="5625" spc="-22" baseline="-35555" dirty="0">
                <a:latin typeface="Symbol"/>
                <a:cs typeface="Symbol"/>
              </a:rPr>
              <a:t>−</a:t>
            </a:r>
            <a:r>
              <a:rPr sz="5625" baseline="-35555" dirty="0">
                <a:latin typeface="Times New Roman"/>
                <a:cs typeface="Times New Roman"/>
              </a:rPr>
              <a:t>	</a:t>
            </a:r>
            <a:r>
              <a:rPr sz="3750" spc="-10" dirty="0">
                <a:latin typeface="Times New Roman"/>
                <a:cs typeface="Times New Roman"/>
              </a:rPr>
              <a:t>1</a:t>
            </a:r>
            <a:r>
              <a:rPr sz="3750" dirty="0">
                <a:latin typeface="Times New Roman"/>
                <a:cs typeface="Times New Roman"/>
              </a:rPr>
              <a:t>	</a:t>
            </a:r>
            <a:r>
              <a:rPr sz="3750" spc="220" dirty="0">
                <a:latin typeface="Symbol"/>
                <a:cs typeface="Symbol"/>
              </a:rPr>
              <a:t>∂</a:t>
            </a:r>
            <a:r>
              <a:rPr sz="3750" i="1" spc="-10" dirty="0">
                <a:latin typeface="Times New Roman"/>
                <a:cs typeface="Times New Roman"/>
              </a:rPr>
              <a:t>L</a:t>
            </a:r>
            <a:endParaRPr sz="3750">
              <a:latin typeface="Times New Roman"/>
              <a:cs typeface="Times New Roman"/>
            </a:endParaRPr>
          </a:p>
          <a:p>
            <a:pPr marL="1421765">
              <a:lnSpc>
                <a:spcPts val="3720"/>
              </a:lnSpc>
              <a:tabLst>
                <a:tab pos="2950210" algn="l"/>
                <a:tab pos="4076065" algn="l"/>
              </a:tabLst>
            </a:pPr>
            <a:r>
              <a:rPr sz="5600" dirty="0">
                <a:latin typeface="Symbol"/>
                <a:cs typeface="Symbol"/>
              </a:rPr>
              <a:t>∑</a:t>
            </a:r>
            <a:r>
              <a:rPr sz="5600" dirty="0">
                <a:latin typeface="Times New Roman"/>
                <a:cs typeface="Times New Roman"/>
              </a:rPr>
              <a:t>	</a:t>
            </a:r>
            <a:r>
              <a:rPr sz="3225" i="1" spc="-15" baseline="-5167" dirty="0">
                <a:latin typeface="Times New Roman"/>
                <a:cs typeface="Times New Roman"/>
              </a:rPr>
              <a:t>ij	</a:t>
            </a:r>
            <a:r>
              <a:rPr sz="5600" dirty="0">
                <a:latin typeface="Symbol"/>
                <a:cs typeface="Symbol"/>
              </a:rPr>
              <a:t>∑</a:t>
            </a:r>
            <a:endParaRPr sz="5600">
              <a:latin typeface="Symbol"/>
              <a:cs typeface="Symbol"/>
            </a:endParaRPr>
          </a:p>
          <a:p>
            <a:pPr marL="1638935">
              <a:lnSpc>
                <a:spcPts val="3110"/>
              </a:lnSpc>
              <a:tabLst>
                <a:tab pos="2028189" algn="l"/>
                <a:tab pos="3642360" algn="l"/>
                <a:tab pos="4293235" algn="l"/>
                <a:tab pos="4682490" algn="l"/>
              </a:tabLst>
            </a:pPr>
            <a:r>
              <a:rPr sz="3225" i="1" baseline="-20671" dirty="0">
                <a:latin typeface="Times New Roman"/>
                <a:cs typeface="Times New Roman"/>
              </a:rPr>
              <a:t>i	</a:t>
            </a:r>
            <a:r>
              <a:rPr sz="3750" spc="-30" dirty="0">
                <a:latin typeface="Symbol"/>
                <a:cs typeface="Symbol"/>
              </a:rPr>
              <a:t>∂</a:t>
            </a:r>
            <a:r>
              <a:rPr sz="3750" i="1" spc="-30" dirty="0">
                <a:latin typeface="Times New Roman"/>
                <a:cs typeface="Times New Roman"/>
              </a:rPr>
              <a:t>h</a:t>
            </a:r>
            <a:r>
              <a:rPr sz="3225" i="1" spc="-44" baseline="-24547" dirty="0">
                <a:latin typeface="Times New Roman"/>
                <a:cs typeface="Times New Roman"/>
              </a:rPr>
              <a:t>i	</a:t>
            </a:r>
            <a:r>
              <a:rPr sz="3750" i="1" spc="-10" dirty="0">
                <a:latin typeface="Times New Roman"/>
                <a:cs typeface="Times New Roman"/>
              </a:rPr>
              <a:t>D	</a:t>
            </a:r>
            <a:r>
              <a:rPr sz="3225" i="1" baseline="-20671" dirty="0">
                <a:latin typeface="Times New Roman"/>
                <a:cs typeface="Times New Roman"/>
              </a:rPr>
              <a:t>i	</a:t>
            </a:r>
            <a:r>
              <a:rPr sz="3750" spc="-30" dirty="0">
                <a:latin typeface="Symbol"/>
                <a:cs typeface="Symbol"/>
              </a:rPr>
              <a:t>∂</a:t>
            </a:r>
            <a:r>
              <a:rPr sz="3750" i="1" spc="-30" dirty="0">
                <a:latin typeface="Times New Roman"/>
                <a:cs typeface="Times New Roman"/>
              </a:rPr>
              <a:t>h</a:t>
            </a:r>
            <a:r>
              <a:rPr sz="3225" i="1" spc="-44" baseline="-24547" dirty="0">
                <a:latin typeface="Times New Roman"/>
                <a:cs typeface="Times New Roman"/>
              </a:rPr>
              <a:t>i</a:t>
            </a:r>
            <a:endParaRPr sz="3225" baseline="-24547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45066" y="8216834"/>
            <a:ext cx="7565390" cy="149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5595">
              <a:lnSpc>
                <a:spcPts val="5435"/>
              </a:lnSpc>
              <a:tabLst>
                <a:tab pos="2042795" algn="l"/>
                <a:tab pos="2752090" algn="l"/>
                <a:tab pos="3204210" algn="l"/>
              </a:tabLst>
            </a:pPr>
            <a:r>
              <a:rPr sz="5625" spc="-15" baseline="-35555" dirty="0">
                <a:latin typeface="Symbol"/>
                <a:cs typeface="Symbol"/>
              </a:rPr>
              <a:t></a:t>
            </a:r>
            <a:r>
              <a:rPr sz="5625" spc="-15" baseline="-35555" dirty="0">
                <a:latin typeface="Times New Roman"/>
                <a:cs typeface="Times New Roman"/>
              </a:rPr>
              <a:t>	</a:t>
            </a:r>
            <a:r>
              <a:rPr sz="3750" spc="105" dirty="0">
                <a:latin typeface="Symbol"/>
                <a:cs typeface="Symbol"/>
              </a:rPr>
              <a:t>∂</a:t>
            </a:r>
            <a:r>
              <a:rPr sz="3750" i="1" spc="105" dirty="0">
                <a:latin typeface="Times New Roman"/>
                <a:cs typeface="Times New Roman"/>
              </a:rPr>
              <a:t>L	</a:t>
            </a:r>
            <a:r>
              <a:rPr sz="5625" spc="-22" baseline="-35555" dirty="0">
                <a:latin typeface="Symbol"/>
                <a:cs typeface="Symbol"/>
              </a:rPr>
              <a:t>−</a:t>
            </a:r>
            <a:r>
              <a:rPr sz="5625" spc="-22" baseline="-35555" dirty="0">
                <a:latin typeface="Times New Roman"/>
                <a:cs typeface="Times New Roman"/>
              </a:rPr>
              <a:t>	</a:t>
            </a:r>
            <a:r>
              <a:rPr sz="3750" spc="-10" dirty="0">
                <a:latin typeface="Times New Roman"/>
                <a:cs typeface="Times New Roman"/>
              </a:rPr>
              <a:t>1 </a:t>
            </a:r>
            <a:r>
              <a:rPr sz="8400" baseline="-31249" dirty="0">
                <a:latin typeface="Symbol"/>
                <a:cs typeface="Symbol"/>
              </a:rPr>
              <a:t>∑</a:t>
            </a:r>
            <a:r>
              <a:rPr sz="8400" spc="-1012" baseline="-31249" dirty="0">
                <a:latin typeface="Times New Roman"/>
                <a:cs typeface="Times New Roman"/>
              </a:rPr>
              <a:t> </a:t>
            </a:r>
            <a:r>
              <a:rPr sz="3750" spc="105" dirty="0">
                <a:latin typeface="Symbol"/>
                <a:cs typeface="Symbol"/>
              </a:rPr>
              <a:t>∂</a:t>
            </a:r>
            <a:r>
              <a:rPr sz="3750" i="1" spc="105" dirty="0">
                <a:latin typeface="Times New Roman"/>
                <a:cs typeface="Times New Roman"/>
              </a:rPr>
              <a:t>L</a:t>
            </a:r>
            <a:endParaRPr sz="3750">
              <a:latin typeface="Times New Roman"/>
              <a:cs typeface="Times New Roman"/>
            </a:endParaRPr>
          </a:p>
          <a:p>
            <a:pPr marL="1997075">
              <a:lnSpc>
                <a:spcPct val="100000"/>
              </a:lnSpc>
              <a:spcBef>
                <a:spcPts val="365"/>
              </a:spcBef>
              <a:tabLst>
                <a:tab pos="3159760" algn="l"/>
                <a:tab pos="3811270" algn="l"/>
                <a:tab pos="4200525" algn="l"/>
              </a:tabLst>
            </a:pPr>
            <a:r>
              <a:rPr sz="3750" spc="85" dirty="0">
                <a:latin typeface="Symbol"/>
                <a:cs typeface="Symbol"/>
              </a:rPr>
              <a:t>∂</a:t>
            </a:r>
            <a:r>
              <a:rPr sz="3750" i="1" spc="85" dirty="0">
                <a:latin typeface="Times New Roman"/>
                <a:cs typeface="Times New Roman"/>
              </a:rPr>
              <a:t>h</a:t>
            </a:r>
            <a:r>
              <a:rPr sz="3225" i="1" spc="127" baseline="-24547" dirty="0">
                <a:latin typeface="Times New Roman"/>
                <a:cs typeface="Times New Roman"/>
              </a:rPr>
              <a:t>j	</a:t>
            </a:r>
            <a:r>
              <a:rPr sz="3750" i="1" spc="-10" dirty="0">
                <a:latin typeface="Times New Roman"/>
                <a:cs typeface="Times New Roman"/>
              </a:rPr>
              <a:t>D	</a:t>
            </a:r>
            <a:r>
              <a:rPr sz="3225" i="1" baseline="-20671" dirty="0">
                <a:latin typeface="Times New Roman"/>
                <a:cs typeface="Times New Roman"/>
              </a:rPr>
              <a:t>i	</a:t>
            </a:r>
            <a:r>
              <a:rPr sz="3750" spc="-30" dirty="0">
                <a:latin typeface="Symbol"/>
                <a:cs typeface="Symbol"/>
              </a:rPr>
              <a:t>∂</a:t>
            </a:r>
            <a:r>
              <a:rPr sz="3750" i="1" spc="-30" dirty="0">
                <a:latin typeface="Times New Roman"/>
                <a:cs typeface="Times New Roman"/>
              </a:rPr>
              <a:t>h</a:t>
            </a:r>
            <a:r>
              <a:rPr sz="3225" i="1" spc="-44" baseline="-24547" dirty="0">
                <a:latin typeface="Times New Roman"/>
                <a:cs typeface="Times New Roman"/>
              </a:rPr>
              <a:t>i</a:t>
            </a:r>
            <a:endParaRPr sz="3225" baseline="-24547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951333" y="5743354"/>
            <a:ext cx="154305" cy="299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-5" dirty="0">
                <a:latin typeface="Times New Roman"/>
                <a:cs typeface="Times New Roman"/>
              </a:rPr>
              <a:t>i</a:t>
            </a:r>
            <a:r>
              <a:rPr sz="1800" i="1" spc="10" dirty="0">
                <a:latin typeface="Times New Roman"/>
                <a:cs typeface="Times New Roman"/>
              </a:rPr>
              <a:t>j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716989" y="5458194"/>
            <a:ext cx="745490" cy="548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09270" algn="l"/>
              </a:tabLst>
            </a:pPr>
            <a:r>
              <a:rPr sz="3250" i="1" spc="-30" dirty="0">
                <a:latin typeface="Symbol"/>
                <a:cs typeface="Symbol"/>
              </a:rPr>
              <a:t></a:t>
            </a:r>
            <a:r>
              <a:rPr sz="3250" spc="-30" dirty="0">
                <a:latin typeface="Times New Roman"/>
                <a:cs typeface="Times New Roman"/>
              </a:rPr>
              <a:t>	</a:t>
            </a:r>
            <a:r>
              <a:rPr sz="3150" spc="20" dirty="0">
                <a:latin typeface="Symbol"/>
                <a:cs typeface="Symbol"/>
              </a:rPr>
              <a:t></a:t>
            </a:r>
            <a:endParaRPr sz="3150">
              <a:latin typeface="Symbol"/>
              <a:cs typeface="Symbo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542472" y="5132091"/>
            <a:ext cx="26034" cy="531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150" spc="-2105" dirty="0">
                <a:latin typeface="Symbol"/>
                <a:cs typeface="Symbol"/>
              </a:rPr>
              <a:t>⎧</a:t>
            </a:r>
            <a:endParaRPr sz="3150">
              <a:latin typeface="Symbol"/>
              <a:cs typeface="Symbo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542472" y="5534025"/>
            <a:ext cx="226060" cy="531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50" spc="-525" dirty="0">
                <a:latin typeface="Symbol"/>
                <a:cs typeface="Symbol"/>
              </a:rPr>
              <a:t>⎨</a:t>
            </a:r>
            <a:endParaRPr sz="3150">
              <a:latin typeface="Symbol"/>
              <a:cs typeface="Symbo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542472" y="5226787"/>
            <a:ext cx="226060" cy="531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50" spc="-525" dirty="0">
                <a:latin typeface="Symbol"/>
                <a:cs typeface="Symbol"/>
              </a:rPr>
              <a:t>⎪</a:t>
            </a:r>
            <a:endParaRPr sz="3150">
              <a:latin typeface="Symbol"/>
              <a:cs typeface="Symbo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542472" y="5818113"/>
            <a:ext cx="1701164" cy="658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33705" algn="l"/>
                <a:tab pos="1068705" algn="l"/>
              </a:tabLst>
            </a:pPr>
            <a:r>
              <a:rPr sz="4725" spc="-3157" baseline="-7936" dirty="0">
                <a:latin typeface="Symbol"/>
                <a:cs typeface="Symbol"/>
              </a:rPr>
              <a:t>⎪</a:t>
            </a:r>
            <a:r>
              <a:rPr sz="4725" spc="-787" baseline="-17636" dirty="0">
                <a:latin typeface="Symbol"/>
                <a:cs typeface="Symbol"/>
              </a:rPr>
              <a:t>⎩</a:t>
            </a:r>
            <a:r>
              <a:rPr sz="4725" baseline="-17636" dirty="0">
                <a:latin typeface="Times New Roman"/>
                <a:cs typeface="Times New Roman"/>
              </a:rPr>
              <a:t>	</a:t>
            </a:r>
            <a:r>
              <a:rPr sz="3150" spc="20" dirty="0">
                <a:latin typeface="Times New Roman"/>
                <a:cs typeface="Times New Roman"/>
              </a:rPr>
              <a:t>0</a:t>
            </a:r>
            <a:r>
              <a:rPr sz="3150" dirty="0">
                <a:latin typeface="Times New Roman"/>
                <a:cs typeface="Times New Roman"/>
              </a:rPr>
              <a:t>	</a:t>
            </a:r>
            <a:r>
              <a:rPr sz="3150" spc="-395" dirty="0">
                <a:latin typeface="Times New Roman"/>
                <a:cs typeface="Times New Roman"/>
              </a:rPr>
              <a:t>el</a:t>
            </a:r>
            <a:r>
              <a:rPr sz="3150" spc="-420" dirty="0">
                <a:latin typeface="Times New Roman"/>
                <a:cs typeface="Times New Roman"/>
              </a:rPr>
              <a:t>s</a:t>
            </a:r>
            <a:r>
              <a:rPr sz="3150" spc="-370" dirty="0">
                <a:latin typeface="Times New Roman"/>
                <a:cs typeface="Times New Roman"/>
              </a:rPr>
              <a:t>e</a:t>
            </a:r>
            <a:endParaRPr sz="31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524869" y="5099474"/>
            <a:ext cx="180975" cy="531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50" spc="-1110" dirty="0">
                <a:latin typeface="Symbol"/>
                <a:cs typeface="Symbol"/>
              </a:rPr>
              <a:t>⎛</a:t>
            </a:r>
            <a:endParaRPr sz="3150">
              <a:latin typeface="Symbol"/>
              <a:cs typeface="Symbo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524869" y="5884401"/>
            <a:ext cx="180975" cy="531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50" spc="-1110" dirty="0">
                <a:latin typeface="Symbol"/>
                <a:cs typeface="Symbol"/>
              </a:rPr>
              <a:t>⎝</a:t>
            </a:r>
            <a:endParaRPr sz="3150">
              <a:latin typeface="Symbol"/>
              <a:cs typeface="Symbo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524869" y="5562433"/>
            <a:ext cx="180975" cy="531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50" spc="-1110" dirty="0">
                <a:latin typeface="Symbol"/>
                <a:cs typeface="Symbol"/>
              </a:rPr>
              <a:t>⎜</a:t>
            </a:r>
            <a:endParaRPr sz="3150">
              <a:latin typeface="Symbol"/>
              <a:cs typeface="Symbo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963659" y="5208901"/>
            <a:ext cx="1705610" cy="531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93725" algn="l"/>
                <a:tab pos="1183005" algn="l"/>
                <a:tab pos="1536700" algn="l"/>
              </a:tabLst>
            </a:pPr>
            <a:r>
              <a:rPr sz="3150" spc="20" dirty="0">
                <a:latin typeface="Times New Roman"/>
                <a:cs typeface="Times New Roman"/>
              </a:rPr>
              <a:t>1	</a:t>
            </a:r>
            <a:r>
              <a:rPr sz="3150" i="1" spc="10" dirty="0">
                <a:latin typeface="Times New Roman"/>
                <a:cs typeface="Times New Roman"/>
              </a:rPr>
              <a:t>i</a:t>
            </a:r>
            <a:r>
              <a:rPr sz="3150" i="1" spc="-25" dirty="0">
                <a:latin typeface="Times New Roman"/>
                <a:cs typeface="Times New Roman"/>
              </a:rPr>
              <a:t> </a:t>
            </a:r>
            <a:r>
              <a:rPr sz="3150" spc="20" dirty="0">
                <a:latin typeface="Symbol"/>
                <a:cs typeface="Symbol"/>
              </a:rPr>
              <a:t></a:t>
            </a:r>
            <a:r>
              <a:rPr sz="3150" dirty="0">
                <a:latin typeface="Times New Roman"/>
                <a:cs typeface="Times New Roman"/>
              </a:rPr>
              <a:t>	</a:t>
            </a:r>
            <a:r>
              <a:rPr sz="3150" i="1" spc="10" dirty="0">
                <a:latin typeface="Times New Roman"/>
                <a:cs typeface="Times New Roman"/>
              </a:rPr>
              <a:t>j</a:t>
            </a:r>
            <a:r>
              <a:rPr sz="3150" i="1" dirty="0">
                <a:latin typeface="Times New Roman"/>
                <a:cs typeface="Times New Roman"/>
              </a:rPr>
              <a:t>	</a:t>
            </a:r>
            <a:r>
              <a:rPr sz="4725" spc="-2812" baseline="14991" dirty="0">
                <a:latin typeface="Symbol"/>
                <a:cs typeface="Symbol"/>
              </a:rPr>
              <a:t>⎞</a:t>
            </a:r>
            <a:endParaRPr sz="4725" baseline="14991">
              <a:latin typeface="Symbol"/>
              <a:cs typeface="Symbo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487954" y="5884401"/>
            <a:ext cx="180975" cy="531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50" spc="-1110" dirty="0">
                <a:latin typeface="Symbol"/>
                <a:cs typeface="Symbol"/>
              </a:rPr>
              <a:t>⎠</a:t>
            </a:r>
            <a:endParaRPr sz="3150">
              <a:latin typeface="Symbol"/>
              <a:cs typeface="Symbo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2487954" y="5562433"/>
            <a:ext cx="180975" cy="531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50" spc="-1110" dirty="0">
                <a:latin typeface="Symbol"/>
                <a:cs typeface="Symbol"/>
              </a:rPr>
              <a:t>⎟</a:t>
            </a:r>
            <a:endParaRPr sz="3150">
              <a:latin typeface="Symbol"/>
              <a:cs typeface="Symbo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9810975" y="4203113"/>
            <a:ext cx="158115" cy="774700"/>
          </a:xfrm>
          <a:custGeom>
            <a:avLst/>
            <a:gdLst/>
            <a:ahLst/>
            <a:cxnLst/>
            <a:rect l="l" t="t" r="r" b="b"/>
            <a:pathLst>
              <a:path w="158115" h="774700">
                <a:moveTo>
                  <a:pt x="0" y="387052"/>
                </a:moveTo>
                <a:lnTo>
                  <a:pt x="157598" y="387052"/>
                </a:lnTo>
              </a:path>
            </a:pathLst>
          </a:custGeom>
          <a:ln w="7741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753773" y="4096087"/>
            <a:ext cx="120014" cy="132080"/>
          </a:xfrm>
          <a:custGeom>
            <a:avLst/>
            <a:gdLst/>
            <a:ahLst/>
            <a:cxnLst/>
            <a:rect l="l" t="t" r="r" b="b"/>
            <a:pathLst>
              <a:path w="120015" h="132079">
                <a:moveTo>
                  <a:pt x="35412" y="0"/>
                </a:moveTo>
                <a:lnTo>
                  <a:pt x="0" y="131631"/>
                </a:lnTo>
                <a:lnTo>
                  <a:pt x="119468" y="107308"/>
                </a:lnTo>
                <a:lnTo>
                  <a:pt x="354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18167" y="4127434"/>
            <a:ext cx="6819900" cy="1499235"/>
          </a:xfrm>
          <a:custGeom>
            <a:avLst/>
            <a:gdLst/>
            <a:ahLst/>
            <a:cxnLst/>
            <a:rect l="l" t="t" r="r" b="b"/>
            <a:pathLst>
              <a:path w="6819900" h="1499235">
                <a:moveTo>
                  <a:pt x="0" y="0"/>
                </a:moveTo>
                <a:lnTo>
                  <a:pt x="6819684" y="0"/>
                </a:lnTo>
                <a:lnTo>
                  <a:pt x="6819684" y="1498732"/>
                </a:lnTo>
                <a:lnTo>
                  <a:pt x="0" y="149873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78467" y="5512715"/>
            <a:ext cx="6017260" cy="1346200"/>
          </a:xfrm>
          <a:custGeom>
            <a:avLst/>
            <a:gdLst/>
            <a:ahLst/>
            <a:cxnLst/>
            <a:rect l="l" t="t" r="r" b="b"/>
            <a:pathLst>
              <a:path w="6017259" h="1346200">
                <a:moveTo>
                  <a:pt x="0" y="1346200"/>
                </a:moveTo>
                <a:lnTo>
                  <a:pt x="6016757" y="1346200"/>
                </a:lnTo>
                <a:lnTo>
                  <a:pt x="6016757" y="0"/>
                </a:lnTo>
                <a:lnTo>
                  <a:pt x="0" y="0"/>
                </a:lnTo>
                <a:lnTo>
                  <a:pt x="0" y="1346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78467" y="6858915"/>
            <a:ext cx="6017260" cy="1358265"/>
          </a:xfrm>
          <a:custGeom>
            <a:avLst/>
            <a:gdLst/>
            <a:ahLst/>
            <a:cxnLst/>
            <a:rect l="l" t="t" r="r" b="b"/>
            <a:pathLst>
              <a:path w="6017259" h="1358265">
                <a:moveTo>
                  <a:pt x="0" y="1357918"/>
                </a:moveTo>
                <a:lnTo>
                  <a:pt x="6016757" y="1357918"/>
                </a:lnTo>
                <a:lnTo>
                  <a:pt x="6016757" y="0"/>
                </a:lnTo>
                <a:lnTo>
                  <a:pt x="0" y="0"/>
                </a:lnTo>
                <a:lnTo>
                  <a:pt x="0" y="13579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5066" y="8216834"/>
            <a:ext cx="7565390" cy="1499235"/>
          </a:xfrm>
          <a:custGeom>
            <a:avLst/>
            <a:gdLst/>
            <a:ahLst/>
            <a:cxnLst/>
            <a:rect l="l" t="t" r="r" b="b"/>
            <a:pathLst>
              <a:path w="7565390" h="1499234">
                <a:moveTo>
                  <a:pt x="0" y="0"/>
                </a:moveTo>
                <a:lnTo>
                  <a:pt x="7565313" y="0"/>
                </a:lnTo>
                <a:lnTo>
                  <a:pt x="7565313" y="1498732"/>
                </a:lnTo>
                <a:lnTo>
                  <a:pt x="0" y="149873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">
              <a:lnSpc>
                <a:spcPct val="100000"/>
              </a:lnSpc>
            </a:pPr>
            <a:r>
              <a:rPr spc="-10" dirty="0"/>
              <a:t>Example: Mean </a:t>
            </a:r>
            <a:r>
              <a:rPr spc="25" dirty="0"/>
              <a:t>Subtraction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4114800" y="1028700"/>
            <a:ext cx="4765040" cy="701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00" dirty="0">
                <a:latin typeface="Arial"/>
                <a:cs typeface="Arial"/>
              </a:rPr>
              <a:t>(for </a:t>
            </a:r>
            <a:r>
              <a:rPr sz="4600" spc="-5" dirty="0">
                <a:latin typeface="Arial"/>
                <a:cs typeface="Arial"/>
              </a:rPr>
              <a:t>a </a:t>
            </a:r>
            <a:r>
              <a:rPr sz="4600" spc="40" dirty="0">
                <a:latin typeface="Arial"/>
                <a:cs typeface="Arial"/>
              </a:rPr>
              <a:t>single</a:t>
            </a:r>
            <a:r>
              <a:rPr sz="4600" spc="-75" dirty="0">
                <a:latin typeface="Arial"/>
                <a:cs typeface="Arial"/>
              </a:rPr>
              <a:t> </a:t>
            </a:r>
            <a:r>
              <a:rPr sz="4600" spc="40" dirty="0">
                <a:latin typeface="Arial"/>
                <a:cs typeface="Arial"/>
              </a:rPr>
              <a:t>input)</a:t>
            </a:r>
            <a:endParaRPr sz="4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51639" y="6980368"/>
            <a:ext cx="0" cy="1619250"/>
          </a:xfrm>
          <a:custGeom>
            <a:avLst/>
            <a:gdLst/>
            <a:ahLst/>
            <a:cxnLst/>
            <a:rect l="l" t="t" r="r" b="b"/>
            <a:pathLst>
              <a:path h="1619250">
                <a:moveTo>
                  <a:pt x="0" y="1618815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0242" y="2866390"/>
            <a:ext cx="289560" cy="751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10" dirty="0">
                <a:latin typeface="Times New Roman"/>
                <a:cs typeface="Times New Roman"/>
              </a:rPr>
              <a:t>x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87188" y="3303404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42133" y="324244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19"/>
                </a:lnTo>
                <a:lnTo>
                  <a:pt x="121919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83465" y="2698537"/>
            <a:ext cx="750570" cy="1008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900" i="1" spc="337" baseline="-25362" dirty="0">
                <a:latin typeface="Times New Roman"/>
                <a:cs typeface="Times New Roman"/>
              </a:rPr>
              <a:t>h</a:t>
            </a:r>
            <a:r>
              <a:rPr sz="2650" spc="-15" dirty="0">
                <a:latin typeface="Times New Roman"/>
                <a:cs typeface="Times New Roman"/>
              </a:rPr>
              <a:t>(</a:t>
            </a:r>
            <a:r>
              <a:rPr sz="2650" spc="55" dirty="0">
                <a:latin typeface="Times New Roman"/>
                <a:cs typeface="Times New Roman"/>
              </a:rPr>
              <a:t>1</a:t>
            </a:r>
            <a:r>
              <a:rPr sz="2650" spc="25" dirty="0">
                <a:latin typeface="Times New Roman"/>
                <a:cs typeface="Times New Roman"/>
              </a:rPr>
              <a:t>)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84997" y="3303404"/>
            <a:ext cx="267970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39942" y="324244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0" y="0"/>
                </a:moveTo>
                <a:lnTo>
                  <a:pt x="0" y="121919"/>
                </a:lnTo>
                <a:lnTo>
                  <a:pt x="121920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88137" y="3303404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43082" y="324244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19"/>
                </a:lnTo>
                <a:lnTo>
                  <a:pt x="121920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211910" y="3303404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466855" y="324244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19"/>
                </a:lnTo>
                <a:lnTo>
                  <a:pt x="121919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960802" y="4258733"/>
            <a:ext cx="356870" cy="74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00" i="1" spc="50" dirty="0">
                <a:latin typeface="Times New Roman"/>
                <a:cs typeface="Times New Roman"/>
              </a:rPr>
              <a:t>L</a:t>
            </a:r>
            <a:endParaRPr sz="4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47737" y="2668404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338455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latin typeface="Arial"/>
                <a:cs typeface="Arial"/>
              </a:rPr>
              <a:t>Function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458472" y="3303404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713417" y="324244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19"/>
                </a:lnTo>
                <a:lnTo>
                  <a:pt x="121920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040060" y="2698537"/>
            <a:ext cx="800100" cy="1008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900" i="1" spc="209" baseline="-25362" dirty="0">
                <a:latin typeface="Times New Roman"/>
                <a:cs typeface="Times New Roman"/>
              </a:rPr>
              <a:t>h</a:t>
            </a:r>
            <a:r>
              <a:rPr sz="2650" spc="140" dirty="0">
                <a:latin typeface="Times New Roman"/>
                <a:cs typeface="Times New Roman"/>
              </a:rPr>
              <a:t>(2</a:t>
            </a:r>
            <a:r>
              <a:rPr sz="2650" spc="-500" dirty="0">
                <a:latin typeface="Times New Roman"/>
                <a:cs typeface="Times New Roman"/>
              </a:rPr>
              <a:t> </a:t>
            </a:r>
            <a:r>
              <a:rPr sz="2650" spc="15" dirty="0">
                <a:latin typeface="Times New Roman"/>
                <a:cs typeface="Times New Roman"/>
              </a:rPr>
              <a:t>)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943534" y="3303404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198479" y="324244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19"/>
                </a:lnTo>
                <a:lnTo>
                  <a:pt x="121920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70242" y="4226168"/>
            <a:ext cx="289560" cy="743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00" i="1" spc="35" dirty="0">
                <a:latin typeface="Times New Roman"/>
                <a:cs typeface="Times New Roman"/>
              </a:rPr>
              <a:t>y</a:t>
            </a:r>
            <a:endParaRPr sz="46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806459" y="2064569"/>
            <a:ext cx="548005" cy="492759"/>
          </a:xfrm>
          <a:custGeom>
            <a:avLst/>
            <a:gdLst/>
            <a:ahLst/>
            <a:cxnLst/>
            <a:rect l="l" t="t" r="r" b="b"/>
            <a:pathLst>
              <a:path w="548004" h="492760">
                <a:moveTo>
                  <a:pt x="0" y="0"/>
                </a:moveTo>
                <a:lnTo>
                  <a:pt x="56518" y="36585"/>
                </a:lnTo>
                <a:lnTo>
                  <a:pt x="110299" y="72825"/>
                </a:lnTo>
                <a:lnTo>
                  <a:pt x="161345" y="108721"/>
                </a:lnTo>
                <a:lnTo>
                  <a:pt x="209655" y="144272"/>
                </a:lnTo>
                <a:lnTo>
                  <a:pt x="255228" y="179478"/>
                </a:lnTo>
                <a:lnTo>
                  <a:pt x="298066" y="214340"/>
                </a:lnTo>
                <a:lnTo>
                  <a:pt x="338167" y="248856"/>
                </a:lnTo>
                <a:lnTo>
                  <a:pt x="375532" y="283028"/>
                </a:lnTo>
                <a:lnTo>
                  <a:pt x="410161" y="316855"/>
                </a:lnTo>
                <a:lnTo>
                  <a:pt x="442054" y="350338"/>
                </a:lnTo>
                <a:lnTo>
                  <a:pt x="471211" y="383475"/>
                </a:lnTo>
                <a:lnTo>
                  <a:pt x="497632" y="416268"/>
                </a:lnTo>
                <a:lnTo>
                  <a:pt x="521316" y="448716"/>
                </a:lnTo>
                <a:lnTo>
                  <a:pt x="542265" y="480819"/>
                </a:lnTo>
                <a:lnTo>
                  <a:pt x="547693" y="492337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93596" y="2519431"/>
            <a:ext cx="110489" cy="136525"/>
          </a:xfrm>
          <a:custGeom>
            <a:avLst/>
            <a:gdLst/>
            <a:ahLst/>
            <a:cxnLst/>
            <a:rect l="l" t="t" r="r" b="b"/>
            <a:pathLst>
              <a:path w="110489" h="136525">
                <a:moveTo>
                  <a:pt x="110286" y="0"/>
                </a:moveTo>
                <a:lnTo>
                  <a:pt x="0" y="51976"/>
                </a:lnTo>
                <a:lnTo>
                  <a:pt x="107119" y="136273"/>
                </a:lnTo>
                <a:lnTo>
                  <a:pt x="1102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1985977" y="2866390"/>
            <a:ext cx="256540" cy="751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5" dirty="0">
                <a:latin typeface="Times New Roman"/>
                <a:cs typeface="Times New Roman"/>
              </a:rPr>
              <a:t>s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2133388" y="3737002"/>
            <a:ext cx="0" cy="386080"/>
          </a:xfrm>
          <a:custGeom>
            <a:avLst/>
            <a:gdLst/>
            <a:ahLst/>
            <a:cxnLst/>
            <a:rect l="l" t="t" r="r" b="b"/>
            <a:pathLst>
              <a:path h="386079">
                <a:moveTo>
                  <a:pt x="0" y="0"/>
                </a:moveTo>
                <a:lnTo>
                  <a:pt x="0" y="38607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072428" y="411038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0"/>
                </a:lnTo>
                <a:lnTo>
                  <a:pt x="60960" y="121920"/>
                </a:lnTo>
                <a:lnTo>
                  <a:pt x="121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87174" y="4738411"/>
            <a:ext cx="10443845" cy="0"/>
          </a:xfrm>
          <a:custGeom>
            <a:avLst/>
            <a:gdLst/>
            <a:ahLst/>
            <a:cxnLst/>
            <a:rect l="l" t="t" r="r" b="b"/>
            <a:pathLst>
              <a:path w="10443845">
                <a:moveTo>
                  <a:pt x="0" y="0"/>
                </a:moveTo>
                <a:lnTo>
                  <a:pt x="10430610" y="0"/>
                </a:lnTo>
                <a:lnTo>
                  <a:pt x="1044331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617784" y="467745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3238500" y="254000"/>
            <a:ext cx="6518909" cy="2291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spc="-65" dirty="0"/>
              <a:t>Review:</a:t>
            </a:r>
            <a:r>
              <a:rPr sz="8000" spc="-80" dirty="0"/>
              <a:t> </a:t>
            </a:r>
            <a:r>
              <a:rPr sz="8000" spc="-5" dirty="0"/>
              <a:t>Setup</a:t>
            </a:r>
            <a:endParaRPr sz="8000"/>
          </a:p>
          <a:p>
            <a:pPr marR="316230" algn="ctr">
              <a:lnSpc>
                <a:spcPct val="100000"/>
              </a:lnSpc>
              <a:spcBef>
                <a:spcPts val="55"/>
              </a:spcBef>
            </a:pPr>
            <a:r>
              <a:rPr sz="7200" i="1" spc="-97" baseline="-24305" dirty="0">
                <a:latin typeface="Symbol"/>
                <a:cs typeface="Symbol"/>
              </a:rPr>
              <a:t></a:t>
            </a:r>
            <a:r>
              <a:rPr sz="7200" i="1" spc="-1080" baseline="-24305" dirty="0">
                <a:latin typeface="Times New Roman"/>
                <a:cs typeface="Times New Roman"/>
              </a:rPr>
              <a:t> </a:t>
            </a:r>
            <a:r>
              <a:rPr sz="2650" spc="120" dirty="0">
                <a:latin typeface="Times New Roman"/>
                <a:cs typeface="Times New Roman"/>
              </a:rPr>
              <a:t>(2</a:t>
            </a:r>
            <a:r>
              <a:rPr sz="2650" spc="-440" dirty="0">
                <a:latin typeface="Times New Roman"/>
                <a:cs typeface="Times New Roman"/>
              </a:rPr>
              <a:t> </a:t>
            </a:r>
            <a:r>
              <a:rPr sz="2650" spc="15" dirty="0">
                <a:latin typeface="Times New Roman"/>
                <a:cs typeface="Times New Roman"/>
              </a:rPr>
              <a:t>)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925824" y="2013769"/>
            <a:ext cx="641985" cy="539115"/>
          </a:xfrm>
          <a:custGeom>
            <a:avLst/>
            <a:gdLst/>
            <a:ahLst/>
            <a:cxnLst/>
            <a:rect l="l" t="t" r="r" b="b"/>
            <a:pathLst>
              <a:path w="641984" h="539114">
                <a:moveTo>
                  <a:pt x="0" y="0"/>
                </a:moveTo>
                <a:lnTo>
                  <a:pt x="58273" y="31696"/>
                </a:lnTo>
                <a:lnTo>
                  <a:pt x="113950" y="63304"/>
                </a:lnTo>
                <a:lnTo>
                  <a:pt x="167030" y="94823"/>
                </a:lnTo>
                <a:lnTo>
                  <a:pt x="217513" y="126254"/>
                </a:lnTo>
                <a:lnTo>
                  <a:pt x="265399" y="157595"/>
                </a:lnTo>
                <a:lnTo>
                  <a:pt x="310689" y="188847"/>
                </a:lnTo>
                <a:lnTo>
                  <a:pt x="353382" y="220010"/>
                </a:lnTo>
                <a:lnTo>
                  <a:pt x="393478" y="251085"/>
                </a:lnTo>
                <a:lnTo>
                  <a:pt x="430978" y="282070"/>
                </a:lnTo>
                <a:lnTo>
                  <a:pt x="465880" y="312967"/>
                </a:lnTo>
                <a:lnTo>
                  <a:pt x="498186" y="343775"/>
                </a:lnTo>
                <a:lnTo>
                  <a:pt x="527895" y="374494"/>
                </a:lnTo>
                <a:lnTo>
                  <a:pt x="555008" y="405123"/>
                </a:lnTo>
                <a:lnTo>
                  <a:pt x="579523" y="435664"/>
                </a:lnTo>
                <a:lnTo>
                  <a:pt x="620764" y="496480"/>
                </a:lnTo>
                <a:lnTo>
                  <a:pt x="637490" y="526754"/>
                </a:lnTo>
                <a:lnTo>
                  <a:pt x="641670" y="53877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505745" y="2520529"/>
            <a:ext cx="115570" cy="135255"/>
          </a:xfrm>
          <a:custGeom>
            <a:avLst/>
            <a:gdLst/>
            <a:ahLst/>
            <a:cxnLst/>
            <a:rect l="l" t="t" r="r" b="b"/>
            <a:pathLst>
              <a:path w="115570" h="135255">
                <a:moveTo>
                  <a:pt x="115157" y="0"/>
                </a:moveTo>
                <a:lnTo>
                  <a:pt x="0" y="40040"/>
                </a:lnTo>
                <a:lnTo>
                  <a:pt x="97618" y="135177"/>
                </a:lnTo>
                <a:lnTo>
                  <a:pt x="1151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250602" y="6830364"/>
            <a:ext cx="22225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125" y="0"/>
                </a:moveTo>
                <a:lnTo>
                  <a:pt x="69308" y="8136"/>
                </a:lnTo>
                <a:lnTo>
                  <a:pt x="32547" y="32547"/>
                </a:lnTo>
                <a:lnTo>
                  <a:pt x="8136" y="69308"/>
                </a:lnTo>
                <a:lnTo>
                  <a:pt x="0" y="111125"/>
                </a:lnTo>
                <a:lnTo>
                  <a:pt x="8136" y="152941"/>
                </a:lnTo>
                <a:lnTo>
                  <a:pt x="32547" y="189702"/>
                </a:lnTo>
                <a:lnTo>
                  <a:pt x="69308" y="214112"/>
                </a:lnTo>
                <a:lnTo>
                  <a:pt x="111125" y="222249"/>
                </a:lnTo>
                <a:lnTo>
                  <a:pt x="152941" y="214112"/>
                </a:lnTo>
                <a:lnTo>
                  <a:pt x="189702" y="189702"/>
                </a:lnTo>
                <a:lnTo>
                  <a:pt x="214113" y="152941"/>
                </a:lnTo>
                <a:lnTo>
                  <a:pt x="222250" y="111125"/>
                </a:lnTo>
                <a:lnTo>
                  <a:pt x="214113" y="69308"/>
                </a:lnTo>
                <a:lnTo>
                  <a:pt x="189702" y="32547"/>
                </a:lnTo>
                <a:lnTo>
                  <a:pt x="152941" y="8136"/>
                </a:lnTo>
                <a:lnTo>
                  <a:pt x="111125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250603" y="6830364"/>
            <a:ext cx="22225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89702" y="32547"/>
                </a:moveTo>
                <a:lnTo>
                  <a:pt x="214113" y="69308"/>
                </a:lnTo>
                <a:lnTo>
                  <a:pt x="222249" y="111125"/>
                </a:lnTo>
                <a:lnTo>
                  <a:pt x="214113" y="152941"/>
                </a:lnTo>
                <a:lnTo>
                  <a:pt x="189702" y="189702"/>
                </a:lnTo>
                <a:lnTo>
                  <a:pt x="152941" y="214113"/>
                </a:lnTo>
                <a:lnTo>
                  <a:pt x="111125" y="222249"/>
                </a:lnTo>
                <a:lnTo>
                  <a:pt x="69308" y="214113"/>
                </a:lnTo>
                <a:lnTo>
                  <a:pt x="32547" y="189702"/>
                </a:lnTo>
                <a:lnTo>
                  <a:pt x="8136" y="152941"/>
                </a:lnTo>
                <a:lnTo>
                  <a:pt x="0" y="111125"/>
                </a:lnTo>
                <a:lnTo>
                  <a:pt x="8136" y="69308"/>
                </a:lnTo>
                <a:lnTo>
                  <a:pt x="32547" y="32547"/>
                </a:lnTo>
                <a:lnTo>
                  <a:pt x="69308" y="8136"/>
                </a:lnTo>
                <a:lnTo>
                  <a:pt x="111125" y="0"/>
                </a:lnTo>
                <a:lnTo>
                  <a:pt x="152941" y="8136"/>
                </a:lnTo>
                <a:lnTo>
                  <a:pt x="189702" y="3254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252980" y="8546115"/>
            <a:ext cx="22225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125" y="0"/>
                </a:moveTo>
                <a:lnTo>
                  <a:pt x="69308" y="8136"/>
                </a:lnTo>
                <a:lnTo>
                  <a:pt x="32547" y="32547"/>
                </a:lnTo>
                <a:lnTo>
                  <a:pt x="8136" y="69308"/>
                </a:lnTo>
                <a:lnTo>
                  <a:pt x="0" y="111125"/>
                </a:lnTo>
                <a:lnTo>
                  <a:pt x="8136" y="152941"/>
                </a:lnTo>
                <a:lnTo>
                  <a:pt x="32547" y="189702"/>
                </a:lnTo>
                <a:lnTo>
                  <a:pt x="69308" y="214113"/>
                </a:lnTo>
                <a:lnTo>
                  <a:pt x="111125" y="222250"/>
                </a:lnTo>
                <a:lnTo>
                  <a:pt x="152941" y="214113"/>
                </a:lnTo>
                <a:lnTo>
                  <a:pt x="189702" y="189702"/>
                </a:lnTo>
                <a:lnTo>
                  <a:pt x="214113" y="152941"/>
                </a:lnTo>
                <a:lnTo>
                  <a:pt x="222250" y="111125"/>
                </a:lnTo>
                <a:lnTo>
                  <a:pt x="214113" y="69308"/>
                </a:lnTo>
                <a:lnTo>
                  <a:pt x="189702" y="32547"/>
                </a:lnTo>
                <a:lnTo>
                  <a:pt x="152941" y="8136"/>
                </a:lnTo>
                <a:lnTo>
                  <a:pt x="111125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252980" y="8546115"/>
            <a:ext cx="22225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89702" y="32547"/>
                </a:moveTo>
                <a:lnTo>
                  <a:pt x="214113" y="69308"/>
                </a:lnTo>
                <a:lnTo>
                  <a:pt x="222249" y="111125"/>
                </a:lnTo>
                <a:lnTo>
                  <a:pt x="214113" y="152941"/>
                </a:lnTo>
                <a:lnTo>
                  <a:pt x="189702" y="189702"/>
                </a:lnTo>
                <a:lnTo>
                  <a:pt x="152941" y="214113"/>
                </a:lnTo>
                <a:lnTo>
                  <a:pt x="111125" y="222249"/>
                </a:lnTo>
                <a:lnTo>
                  <a:pt x="69308" y="214113"/>
                </a:lnTo>
                <a:lnTo>
                  <a:pt x="32547" y="189702"/>
                </a:lnTo>
                <a:lnTo>
                  <a:pt x="8136" y="152941"/>
                </a:lnTo>
                <a:lnTo>
                  <a:pt x="0" y="111125"/>
                </a:lnTo>
                <a:lnTo>
                  <a:pt x="8136" y="69308"/>
                </a:lnTo>
                <a:lnTo>
                  <a:pt x="32547" y="32547"/>
                </a:lnTo>
                <a:lnTo>
                  <a:pt x="69308" y="8136"/>
                </a:lnTo>
                <a:lnTo>
                  <a:pt x="111125" y="0"/>
                </a:lnTo>
                <a:lnTo>
                  <a:pt x="152941" y="8136"/>
                </a:lnTo>
                <a:lnTo>
                  <a:pt x="189702" y="3254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368769" y="5389172"/>
            <a:ext cx="577215" cy="1583690"/>
          </a:xfrm>
          <a:custGeom>
            <a:avLst/>
            <a:gdLst/>
            <a:ahLst/>
            <a:cxnLst/>
            <a:rect l="l" t="t" r="r" b="b"/>
            <a:pathLst>
              <a:path w="577215" h="1583690">
                <a:moveTo>
                  <a:pt x="0" y="791612"/>
                </a:moveTo>
                <a:lnTo>
                  <a:pt x="577224" y="791612"/>
                </a:lnTo>
              </a:path>
            </a:pathLst>
          </a:custGeom>
          <a:ln w="1583224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813413" y="5175594"/>
            <a:ext cx="243840" cy="288290"/>
          </a:xfrm>
          <a:custGeom>
            <a:avLst/>
            <a:gdLst/>
            <a:ahLst/>
            <a:cxnLst/>
            <a:rect l="l" t="t" r="r" b="b"/>
            <a:pathLst>
              <a:path w="243840" h="288289">
                <a:moveTo>
                  <a:pt x="210446" y="0"/>
                </a:moveTo>
                <a:lnTo>
                  <a:pt x="0" y="199035"/>
                </a:lnTo>
                <a:lnTo>
                  <a:pt x="243406" y="287779"/>
                </a:lnTo>
                <a:lnTo>
                  <a:pt x="210446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453303" y="5698016"/>
            <a:ext cx="0" cy="3174365"/>
          </a:xfrm>
          <a:custGeom>
            <a:avLst/>
            <a:gdLst/>
            <a:ahLst/>
            <a:cxnLst/>
            <a:rect l="l" t="t" r="r" b="b"/>
            <a:pathLst>
              <a:path h="3174365">
                <a:moveTo>
                  <a:pt x="0" y="0"/>
                </a:moveTo>
                <a:lnTo>
                  <a:pt x="0" y="317390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392343" y="5588796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60960" y="0"/>
                </a:moveTo>
                <a:lnTo>
                  <a:pt x="0" y="121919"/>
                </a:lnTo>
                <a:lnTo>
                  <a:pt x="121920" y="121919"/>
                </a:lnTo>
                <a:lnTo>
                  <a:pt x="609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62803" y="8657240"/>
            <a:ext cx="5114925" cy="0"/>
          </a:xfrm>
          <a:custGeom>
            <a:avLst/>
            <a:gdLst/>
            <a:ahLst/>
            <a:cxnLst/>
            <a:rect l="l" t="t" r="r" b="b"/>
            <a:pathLst>
              <a:path w="5114925">
                <a:moveTo>
                  <a:pt x="0" y="0"/>
                </a:moveTo>
                <a:lnTo>
                  <a:pt x="5101922" y="0"/>
                </a:lnTo>
                <a:lnTo>
                  <a:pt x="5114622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364724" y="859628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801861" y="5540947"/>
            <a:ext cx="4001135" cy="2552065"/>
          </a:xfrm>
          <a:custGeom>
            <a:avLst/>
            <a:gdLst/>
            <a:ahLst/>
            <a:cxnLst/>
            <a:rect l="l" t="t" r="r" b="b"/>
            <a:pathLst>
              <a:path w="4001134" h="2552065">
                <a:moveTo>
                  <a:pt x="0" y="581223"/>
                </a:moveTo>
                <a:lnTo>
                  <a:pt x="36655" y="634193"/>
                </a:lnTo>
                <a:lnTo>
                  <a:pt x="73166" y="686441"/>
                </a:lnTo>
                <a:lnTo>
                  <a:pt x="109533" y="737967"/>
                </a:lnTo>
                <a:lnTo>
                  <a:pt x="145756" y="788772"/>
                </a:lnTo>
                <a:lnTo>
                  <a:pt x="181834" y="838856"/>
                </a:lnTo>
                <a:lnTo>
                  <a:pt x="217767" y="888217"/>
                </a:lnTo>
                <a:lnTo>
                  <a:pt x="253557" y="936857"/>
                </a:lnTo>
                <a:lnTo>
                  <a:pt x="289202" y="984776"/>
                </a:lnTo>
                <a:lnTo>
                  <a:pt x="324702" y="1031972"/>
                </a:lnTo>
                <a:lnTo>
                  <a:pt x="360058" y="1078447"/>
                </a:lnTo>
                <a:lnTo>
                  <a:pt x="395270" y="1124201"/>
                </a:lnTo>
                <a:lnTo>
                  <a:pt x="430338" y="1169233"/>
                </a:lnTo>
                <a:lnTo>
                  <a:pt x="465261" y="1213543"/>
                </a:lnTo>
                <a:lnTo>
                  <a:pt x="500040" y="1257131"/>
                </a:lnTo>
                <a:lnTo>
                  <a:pt x="534674" y="1299998"/>
                </a:lnTo>
                <a:lnTo>
                  <a:pt x="569164" y="1342144"/>
                </a:lnTo>
                <a:lnTo>
                  <a:pt x="603510" y="1383567"/>
                </a:lnTo>
                <a:lnTo>
                  <a:pt x="637711" y="1424269"/>
                </a:lnTo>
                <a:lnTo>
                  <a:pt x="671768" y="1464250"/>
                </a:lnTo>
                <a:lnTo>
                  <a:pt x="705680" y="1503508"/>
                </a:lnTo>
                <a:lnTo>
                  <a:pt x="739448" y="1542045"/>
                </a:lnTo>
                <a:lnTo>
                  <a:pt x="773072" y="1579861"/>
                </a:lnTo>
                <a:lnTo>
                  <a:pt x="806552" y="1616955"/>
                </a:lnTo>
                <a:lnTo>
                  <a:pt x="839887" y="1653327"/>
                </a:lnTo>
                <a:lnTo>
                  <a:pt x="873077" y="1688977"/>
                </a:lnTo>
                <a:lnTo>
                  <a:pt x="906124" y="1723906"/>
                </a:lnTo>
                <a:lnTo>
                  <a:pt x="939026" y="1758114"/>
                </a:lnTo>
                <a:lnTo>
                  <a:pt x="971783" y="1791599"/>
                </a:lnTo>
                <a:lnTo>
                  <a:pt x="1004396" y="1824363"/>
                </a:lnTo>
                <a:lnTo>
                  <a:pt x="1036865" y="1856406"/>
                </a:lnTo>
                <a:lnTo>
                  <a:pt x="1069189" y="1887726"/>
                </a:lnTo>
                <a:lnTo>
                  <a:pt x="1101370" y="1918325"/>
                </a:lnTo>
                <a:lnTo>
                  <a:pt x="1133405" y="1948203"/>
                </a:lnTo>
                <a:lnTo>
                  <a:pt x="1165297" y="1977359"/>
                </a:lnTo>
                <a:lnTo>
                  <a:pt x="1197044" y="2005793"/>
                </a:lnTo>
                <a:lnTo>
                  <a:pt x="1228646" y="2033505"/>
                </a:lnTo>
                <a:lnTo>
                  <a:pt x="1260104" y="2060496"/>
                </a:lnTo>
                <a:lnTo>
                  <a:pt x="1291418" y="2086766"/>
                </a:lnTo>
                <a:lnTo>
                  <a:pt x="1322588" y="2112313"/>
                </a:lnTo>
                <a:lnTo>
                  <a:pt x="1353613" y="2137139"/>
                </a:lnTo>
                <a:lnTo>
                  <a:pt x="1384493" y="2161244"/>
                </a:lnTo>
                <a:lnTo>
                  <a:pt x="1415230" y="2184626"/>
                </a:lnTo>
                <a:lnTo>
                  <a:pt x="1476269" y="2229227"/>
                </a:lnTo>
                <a:lnTo>
                  <a:pt x="1536731" y="2270941"/>
                </a:lnTo>
                <a:lnTo>
                  <a:pt x="1596616" y="2309768"/>
                </a:lnTo>
                <a:lnTo>
                  <a:pt x="1655923" y="2345709"/>
                </a:lnTo>
                <a:lnTo>
                  <a:pt x="1714653" y="2378764"/>
                </a:lnTo>
                <a:lnTo>
                  <a:pt x="1772805" y="2408931"/>
                </a:lnTo>
                <a:lnTo>
                  <a:pt x="1830380" y="2436213"/>
                </a:lnTo>
                <a:lnTo>
                  <a:pt x="1887377" y="2460607"/>
                </a:lnTo>
                <a:lnTo>
                  <a:pt x="1943797" y="2482116"/>
                </a:lnTo>
                <a:lnTo>
                  <a:pt x="1999639" y="2500737"/>
                </a:lnTo>
                <a:lnTo>
                  <a:pt x="2054904" y="2516472"/>
                </a:lnTo>
                <a:lnTo>
                  <a:pt x="2109591" y="2529321"/>
                </a:lnTo>
                <a:lnTo>
                  <a:pt x="2163701" y="2539283"/>
                </a:lnTo>
                <a:lnTo>
                  <a:pt x="2217233" y="2546358"/>
                </a:lnTo>
                <a:lnTo>
                  <a:pt x="2270188" y="2550547"/>
                </a:lnTo>
                <a:lnTo>
                  <a:pt x="2322565" y="2551850"/>
                </a:lnTo>
                <a:lnTo>
                  <a:pt x="2348537" y="2551418"/>
                </a:lnTo>
                <a:lnTo>
                  <a:pt x="2400049" y="2548391"/>
                </a:lnTo>
                <a:lnTo>
                  <a:pt x="2450982" y="2542477"/>
                </a:lnTo>
                <a:lnTo>
                  <a:pt x="2501338" y="2533676"/>
                </a:lnTo>
                <a:lnTo>
                  <a:pt x="2551117" y="2521989"/>
                </a:lnTo>
                <a:lnTo>
                  <a:pt x="2600318" y="2507416"/>
                </a:lnTo>
                <a:lnTo>
                  <a:pt x="2648942" y="2489955"/>
                </a:lnTo>
                <a:lnTo>
                  <a:pt x="2696988" y="2469609"/>
                </a:lnTo>
                <a:lnTo>
                  <a:pt x="2744457" y="2446375"/>
                </a:lnTo>
                <a:lnTo>
                  <a:pt x="2791348" y="2420256"/>
                </a:lnTo>
                <a:lnTo>
                  <a:pt x="2837662" y="2391249"/>
                </a:lnTo>
                <a:lnTo>
                  <a:pt x="2883398" y="2359356"/>
                </a:lnTo>
                <a:lnTo>
                  <a:pt x="2928557" y="2324577"/>
                </a:lnTo>
                <a:lnTo>
                  <a:pt x="2973138" y="2286911"/>
                </a:lnTo>
                <a:lnTo>
                  <a:pt x="3017142" y="2246358"/>
                </a:lnTo>
                <a:lnTo>
                  <a:pt x="3060568" y="2202919"/>
                </a:lnTo>
                <a:lnTo>
                  <a:pt x="3103417" y="2156594"/>
                </a:lnTo>
                <a:lnTo>
                  <a:pt x="3145689" y="2107382"/>
                </a:lnTo>
                <a:lnTo>
                  <a:pt x="3187383" y="2055283"/>
                </a:lnTo>
                <a:lnTo>
                  <a:pt x="3228499" y="2000298"/>
                </a:lnTo>
                <a:lnTo>
                  <a:pt x="3269038" y="1942426"/>
                </a:lnTo>
                <a:lnTo>
                  <a:pt x="3308999" y="1881667"/>
                </a:lnTo>
                <a:lnTo>
                  <a:pt x="3348383" y="1818023"/>
                </a:lnTo>
                <a:lnTo>
                  <a:pt x="3367859" y="1785118"/>
                </a:lnTo>
                <a:lnTo>
                  <a:pt x="3387190" y="1751491"/>
                </a:lnTo>
                <a:lnTo>
                  <a:pt x="3406377" y="1717143"/>
                </a:lnTo>
                <a:lnTo>
                  <a:pt x="3425419" y="1682073"/>
                </a:lnTo>
                <a:lnTo>
                  <a:pt x="3444317" y="1646282"/>
                </a:lnTo>
                <a:lnTo>
                  <a:pt x="3463070" y="1609769"/>
                </a:lnTo>
                <a:lnTo>
                  <a:pt x="3481680" y="1572534"/>
                </a:lnTo>
                <a:lnTo>
                  <a:pt x="3500145" y="1534578"/>
                </a:lnTo>
                <a:lnTo>
                  <a:pt x="3518465" y="1495900"/>
                </a:lnTo>
                <a:lnTo>
                  <a:pt x="3536641" y="1456500"/>
                </a:lnTo>
                <a:lnTo>
                  <a:pt x="3554673" y="1416379"/>
                </a:lnTo>
                <a:lnTo>
                  <a:pt x="3572560" y="1375536"/>
                </a:lnTo>
                <a:lnTo>
                  <a:pt x="3590303" y="1333971"/>
                </a:lnTo>
                <a:lnTo>
                  <a:pt x="3607902" y="1291685"/>
                </a:lnTo>
                <a:lnTo>
                  <a:pt x="3625356" y="1248677"/>
                </a:lnTo>
                <a:lnTo>
                  <a:pt x="3642666" y="1204948"/>
                </a:lnTo>
                <a:lnTo>
                  <a:pt x="3659831" y="1160497"/>
                </a:lnTo>
                <a:lnTo>
                  <a:pt x="3676852" y="1115324"/>
                </a:lnTo>
                <a:lnTo>
                  <a:pt x="3693729" y="1069430"/>
                </a:lnTo>
                <a:lnTo>
                  <a:pt x="3710462" y="1022814"/>
                </a:lnTo>
                <a:lnTo>
                  <a:pt x="3727050" y="975476"/>
                </a:lnTo>
                <a:lnTo>
                  <a:pt x="3743493" y="927417"/>
                </a:lnTo>
                <a:lnTo>
                  <a:pt x="3759793" y="878636"/>
                </a:lnTo>
                <a:lnTo>
                  <a:pt x="3775947" y="829134"/>
                </a:lnTo>
                <a:lnTo>
                  <a:pt x="3791958" y="778909"/>
                </a:lnTo>
                <a:lnTo>
                  <a:pt x="3807824" y="727964"/>
                </a:lnTo>
                <a:lnTo>
                  <a:pt x="3823546" y="676296"/>
                </a:lnTo>
                <a:lnTo>
                  <a:pt x="3839123" y="623907"/>
                </a:lnTo>
                <a:lnTo>
                  <a:pt x="3854556" y="570796"/>
                </a:lnTo>
                <a:lnTo>
                  <a:pt x="3869845" y="516964"/>
                </a:lnTo>
                <a:lnTo>
                  <a:pt x="3884989" y="462410"/>
                </a:lnTo>
                <a:lnTo>
                  <a:pt x="3899989" y="407135"/>
                </a:lnTo>
                <a:lnTo>
                  <a:pt x="3914845" y="351137"/>
                </a:lnTo>
                <a:lnTo>
                  <a:pt x="3929556" y="294418"/>
                </a:lnTo>
                <a:lnTo>
                  <a:pt x="3944123" y="236978"/>
                </a:lnTo>
                <a:lnTo>
                  <a:pt x="3958545" y="178816"/>
                </a:lnTo>
                <a:lnTo>
                  <a:pt x="3972823" y="119932"/>
                </a:lnTo>
                <a:lnTo>
                  <a:pt x="3986957" y="60327"/>
                </a:lnTo>
                <a:lnTo>
                  <a:pt x="4000947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919104" y="5211233"/>
            <a:ext cx="349250" cy="74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00" i="1" spc="-15" dirty="0">
                <a:latin typeface="Times New Roman"/>
                <a:cs typeface="Times New Roman"/>
              </a:rPr>
              <a:t>L</a:t>
            </a:r>
            <a:endParaRPr sz="46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641330" y="8737445"/>
            <a:ext cx="369570" cy="368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65"/>
              </a:lnSpc>
            </a:pPr>
            <a:r>
              <a:rPr sz="2700" dirty="0">
                <a:latin typeface="Times New Roman"/>
                <a:cs typeface="Times New Roman"/>
              </a:rPr>
              <a:t>12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670300" y="9059671"/>
            <a:ext cx="645541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204"/>
              </a:lnSpc>
            </a:pPr>
            <a:r>
              <a:rPr sz="3200" dirty="0">
                <a:latin typeface="Arial"/>
                <a:cs typeface="Arial"/>
              </a:rPr>
              <a:t>A </a:t>
            </a:r>
            <a:r>
              <a:rPr sz="3200" spc="25" dirty="0">
                <a:latin typeface="Arial"/>
                <a:cs typeface="Arial"/>
              </a:rPr>
              <a:t>weight </a:t>
            </a:r>
            <a:r>
              <a:rPr sz="3200" spc="-10" dirty="0">
                <a:latin typeface="Arial"/>
                <a:cs typeface="Arial"/>
              </a:rPr>
              <a:t>somewhere </a:t>
            </a:r>
            <a:r>
              <a:rPr sz="3200" spc="-5" dirty="0">
                <a:latin typeface="Arial"/>
                <a:cs typeface="Arial"/>
              </a:rPr>
              <a:t>in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network</a:t>
            </a:r>
            <a:endParaRPr sz="3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650730" y="8002940"/>
            <a:ext cx="1026794" cy="1017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975" i="1" spc="37" baseline="-25089" dirty="0">
                <a:latin typeface="Times New Roman"/>
                <a:cs typeface="Times New Roman"/>
              </a:rPr>
              <a:t>W</a:t>
            </a:r>
            <a:r>
              <a:rPr sz="6975" i="1" spc="-630" baseline="-25089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(1)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327400" y="6794500"/>
            <a:ext cx="883919" cy="513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latin typeface="Arial"/>
                <a:cs typeface="Arial"/>
              </a:rPr>
              <a:t>Loss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50900" y="5443220"/>
            <a:ext cx="1832610" cy="97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46100">
              <a:lnSpc>
                <a:spcPts val="3800"/>
              </a:lnSpc>
            </a:pPr>
            <a:r>
              <a:rPr sz="3200" b="1" spc="-80" dirty="0">
                <a:latin typeface="Arial"/>
                <a:cs typeface="Arial"/>
              </a:rPr>
              <a:t>Toy  </a:t>
            </a:r>
            <a:r>
              <a:rPr sz="3200" b="1" dirty="0">
                <a:latin typeface="Arial"/>
                <a:cs typeface="Arial"/>
              </a:rPr>
              <a:t>Exam</a:t>
            </a:r>
            <a:r>
              <a:rPr sz="3200" b="1" spc="-5" dirty="0">
                <a:latin typeface="Arial"/>
                <a:cs typeface="Arial"/>
              </a:rPr>
              <a:t>pl</a:t>
            </a:r>
            <a:r>
              <a:rPr sz="3200" b="1" dirty="0">
                <a:latin typeface="Arial"/>
                <a:cs typeface="Arial"/>
              </a:rPr>
              <a:t>e:</a:t>
            </a:r>
            <a:endParaRPr sz="32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95519" y="1449106"/>
            <a:ext cx="2139950" cy="1016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975" i="1" spc="22" baseline="-25089" dirty="0">
                <a:latin typeface="Times New Roman"/>
                <a:cs typeface="Times New Roman"/>
              </a:rPr>
              <a:t>W </a:t>
            </a:r>
            <a:r>
              <a:rPr sz="2700" spc="30" dirty="0">
                <a:latin typeface="Times New Roman"/>
                <a:cs typeface="Times New Roman"/>
              </a:rPr>
              <a:t>(1)</a:t>
            </a:r>
            <a:r>
              <a:rPr sz="6975" spc="44" baseline="-25089" dirty="0">
                <a:latin typeface="Times New Roman"/>
                <a:cs typeface="Times New Roman"/>
              </a:rPr>
              <a:t>,</a:t>
            </a:r>
            <a:r>
              <a:rPr sz="6975" spc="195" baseline="-25089" dirty="0">
                <a:latin typeface="Times New Roman"/>
                <a:cs typeface="Times New Roman"/>
              </a:rPr>
              <a:t> </a:t>
            </a:r>
            <a:r>
              <a:rPr sz="6975" i="1" spc="52" baseline="-25089" dirty="0">
                <a:latin typeface="Times New Roman"/>
                <a:cs typeface="Times New Roman"/>
              </a:rPr>
              <a:t>b</a:t>
            </a:r>
            <a:r>
              <a:rPr sz="2700" spc="35" dirty="0">
                <a:latin typeface="Times New Roman"/>
                <a:cs typeface="Times New Roman"/>
              </a:rPr>
              <a:t>(1)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700801" y="2668404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85725" rIns="0" bIns="0" rtlCol="0">
            <a:spAutoFit/>
          </a:bodyPr>
          <a:lstStyle/>
          <a:p>
            <a:pPr marL="141605">
              <a:lnSpc>
                <a:spcPct val="100000"/>
              </a:lnSpc>
              <a:spcBef>
                <a:spcPts val="675"/>
              </a:spcBef>
            </a:pPr>
            <a:r>
              <a:rPr sz="5475" i="1" spc="44" baseline="-25114" dirty="0">
                <a:latin typeface="Times New Roman"/>
                <a:cs typeface="Times New Roman"/>
              </a:rPr>
              <a:t>W</a:t>
            </a:r>
            <a:r>
              <a:rPr sz="5475" i="1" spc="-419" baseline="-25114" dirty="0">
                <a:latin typeface="Times New Roman"/>
                <a:cs typeface="Times New Roman"/>
              </a:rPr>
              <a:t> </a:t>
            </a:r>
            <a:r>
              <a:rPr sz="2100" spc="40" dirty="0">
                <a:latin typeface="Times New Roman"/>
                <a:cs typeface="Times New Roman"/>
              </a:rPr>
              <a:t>(1)</a:t>
            </a:r>
            <a:r>
              <a:rPr sz="5475" i="1" spc="60" baseline="-25114" dirty="0">
                <a:latin typeface="Times New Roman"/>
                <a:cs typeface="Times New Roman"/>
              </a:rPr>
              <a:t>x</a:t>
            </a:r>
            <a:r>
              <a:rPr sz="5475" i="1" spc="-367" baseline="-25114" dirty="0">
                <a:latin typeface="Times New Roman"/>
                <a:cs typeface="Times New Roman"/>
              </a:rPr>
              <a:t> </a:t>
            </a:r>
            <a:r>
              <a:rPr sz="5475" spc="30" baseline="-25114" dirty="0">
                <a:latin typeface="Symbol"/>
                <a:cs typeface="Symbol"/>
              </a:rPr>
              <a:t></a:t>
            </a:r>
            <a:r>
              <a:rPr sz="5475" spc="-480" baseline="-25114" dirty="0">
                <a:latin typeface="Times New Roman"/>
                <a:cs typeface="Times New Roman"/>
              </a:rPr>
              <a:t> </a:t>
            </a:r>
            <a:r>
              <a:rPr sz="5475" i="1" spc="60" baseline="-25114" dirty="0">
                <a:latin typeface="Times New Roman"/>
                <a:cs typeface="Times New Roman"/>
              </a:rPr>
              <a:t>b</a:t>
            </a:r>
            <a:r>
              <a:rPr sz="2100" spc="40" dirty="0">
                <a:latin typeface="Times New Roman"/>
                <a:cs typeface="Times New Roman"/>
              </a:rPr>
              <a:t>(1)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2275971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35100" y="2209800"/>
            <a:ext cx="182118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40" dirty="0">
                <a:latin typeface="Arial"/>
                <a:cs typeface="Arial"/>
              </a:rPr>
              <a:t>Forwa</a:t>
            </a:r>
            <a:r>
              <a:rPr sz="3600" spc="-90" dirty="0">
                <a:latin typeface="Arial"/>
                <a:cs typeface="Arial"/>
              </a:rPr>
              <a:t>r</a:t>
            </a:r>
            <a:r>
              <a:rPr sz="3600" spc="95" dirty="0">
                <a:latin typeface="Arial"/>
                <a:cs typeface="Arial"/>
              </a:rPr>
              <a:t>d: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0600" y="3355470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81600" y="4198620"/>
            <a:ext cx="3049905" cy="1101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44500">
              <a:lnSpc>
                <a:spcPts val="4300"/>
              </a:lnSpc>
            </a:pPr>
            <a:r>
              <a:rPr sz="3600" spc="80" dirty="0">
                <a:latin typeface="Arial"/>
                <a:cs typeface="Arial"/>
              </a:rPr>
              <a:t>(backprop  </a:t>
            </a:r>
            <a:r>
              <a:rPr sz="3600" spc="-5" dirty="0">
                <a:latin typeface="Arial"/>
                <a:cs typeface="Arial"/>
              </a:rPr>
              <a:t>aka </a:t>
            </a:r>
            <a:r>
              <a:rPr sz="3600" spc="35" dirty="0">
                <a:latin typeface="Arial"/>
                <a:cs typeface="Arial"/>
              </a:rPr>
              <a:t>chain</a:t>
            </a:r>
            <a:r>
              <a:rPr sz="3600" spc="-3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rule)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88071" y="2117436"/>
            <a:ext cx="1529080" cy="668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i="1" spc="-75" dirty="0">
                <a:latin typeface="Times New Roman"/>
                <a:cs typeface="Times New Roman"/>
              </a:rPr>
              <a:t>h</a:t>
            </a:r>
            <a:r>
              <a:rPr sz="3225" i="1" spc="-112" baseline="-24547" dirty="0">
                <a:latin typeface="Times New Roman"/>
                <a:cs typeface="Times New Roman"/>
              </a:rPr>
              <a:t>i </a:t>
            </a:r>
            <a:r>
              <a:rPr sz="3700" dirty="0">
                <a:latin typeface="Symbol"/>
                <a:cs typeface="Symbol"/>
              </a:rPr>
              <a:t></a:t>
            </a:r>
            <a:r>
              <a:rPr sz="3700" dirty="0">
                <a:latin typeface="Times New Roman"/>
                <a:cs typeface="Times New Roman"/>
              </a:rPr>
              <a:t> </a:t>
            </a:r>
            <a:r>
              <a:rPr sz="3700" i="1" spc="-5" dirty="0">
                <a:latin typeface="Times New Roman"/>
                <a:cs typeface="Times New Roman"/>
              </a:rPr>
              <a:t>x</a:t>
            </a:r>
            <a:r>
              <a:rPr sz="3225" i="1" spc="-7" baseline="-24547" dirty="0">
                <a:latin typeface="Times New Roman"/>
                <a:cs typeface="Times New Roman"/>
              </a:rPr>
              <a:t>i</a:t>
            </a:r>
            <a:r>
              <a:rPr sz="3225" i="1" spc="427" baseline="-24547" dirty="0">
                <a:latin typeface="Times New Roman"/>
                <a:cs typeface="Times New Roman"/>
              </a:rPr>
              <a:t> </a:t>
            </a:r>
            <a:r>
              <a:rPr sz="3700" dirty="0">
                <a:latin typeface="Symbol"/>
                <a:cs typeface="Symbol"/>
              </a:rPr>
              <a:t></a:t>
            </a:r>
            <a:endParaRPr sz="37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90948" y="1814440"/>
            <a:ext cx="351155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u="heavy" spc="-215" dirty="0">
                <a:latin typeface="Times New Roman"/>
                <a:cs typeface="Times New Roman"/>
              </a:rPr>
              <a:t> </a:t>
            </a:r>
            <a:r>
              <a:rPr sz="3700" u="heavy" dirty="0">
                <a:latin typeface="Times New Roman"/>
                <a:cs typeface="Times New Roman"/>
              </a:rPr>
              <a:t>1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37479" y="2473180"/>
            <a:ext cx="365125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i="1" dirty="0">
                <a:latin typeface="Times New Roman"/>
                <a:cs typeface="Times New Roman"/>
              </a:rPr>
              <a:t>D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51369" y="2117436"/>
            <a:ext cx="234315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i="1" dirty="0">
                <a:latin typeface="Times New Roman"/>
                <a:cs typeface="Times New Roman"/>
              </a:rPr>
              <a:t>x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70555" y="2432050"/>
            <a:ext cx="146050" cy="354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spc="-5" dirty="0">
                <a:latin typeface="Times New Roman"/>
                <a:cs typeface="Times New Roman"/>
              </a:rPr>
              <a:t>k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63201" y="2768166"/>
            <a:ext cx="146050" cy="354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spc="-5" dirty="0">
                <a:latin typeface="Times New Roman"/>
                <a:cs typeface="Times New Roman"/>
              </a:rPr>
              <a:t>k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67280" y="1975715"/>
            <a:ext cx="528320" cy="924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50" dirty="0">
                <a:latin typeface="Symbol"/>
                <a:cs typeface="Symbol"/>
              </a:rPr>
              <a:t></a:t>
            </a:r>
            <a:endParaRPr sz="555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16446" y="2969395"/>
            <a:ext cx="560705" cy="668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spc="75" dirty="0">
                <a:latin typeface="Symbol"/>
                <a:cs typeface="Symbol"/>
              </a:rPr>
              <a:t></a:t>
            </a:r>
            <a:r>
              <a:rPr sz="3700" i="1" spc="-145" dirty="0">
                <a:latin typeface="Times New Roman"/>
                <a:cs typeface="Times New Roman"/>
              </a:rPr>
              <a:t>h</a:t>
            </a:r>
            <a:r>
              <a:rPr sz="3150" i="1" spc="-7" baseline="-25132" dirty="0">
                <a:latin typeface="Times New Roman"/>
                <a:cs typeface="Times New Roman"/>
              </a:rPr>
              <a:t>i</a:t>
            </a:r>
            <a:endParaRPr sz="3150" baseline="-25132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900576" y="3941445"/>
            <a:ext cx="101600" cy="354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i="1" spc="-5" dirty="0">
                <a:latin typeface="Times New Roman"/>
                <a:cs typeface="Times New Roman"/>
              </a:rPr>
              <a:t>j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371541" y="3615032"/>
            <a:ext cx="694055" cy="0"/>
          </a:xfrm>
          <a:custGeom>
            <a:avLst/>
            <a:gdLst/>
            <a:ahLst/>
            <a:cxnLst/>
            <a:rect l="l" t="t" r="r" b="b"/>
            <a:pathLst>
              <a:path w="694054">
                <a:moveTo>
                  <a:pt x="0" y="0"/>
                </a:moveTo>
                <a:lnTo>
                  <a:pt x="693713" y="0"/>
                </a:lnTo>
              </a:path>
            </a:pathLst>
          </a:custGeom>
          <a:ln w="23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0513522" y="2969395"/>
            <a:ext cx="260985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dirty="0">
                <a:latin typeface="Times New Roman"/>
                <a:cs typeface="Times New Roman"/>
              </a:rPr>
              <a:t>1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35100" y="3263900"/>
            <a:ext cx="9399905" cy="983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962775" algn="l"/>
                <a:tab pos="7746365" algn="l"/>
              </a:tabLst>
            </a:pPr>
            <a:r>
              <a:rPr sz="3600" spc="-70" dirty="0">
                <a:latin typeface="Arial"/>
                <a:cs typeface="Arial"/>
              </a:rPr>
              <a:t>Taking </a:t>
            </a:r>
            <a:r>
              <a:rPr sz="3600" dirty="0">
                <a:latin typeface="Arial"/>
                <a:cs typeface="Arial"/>
              </a:rPr>
              <a:t>the </a:t>
            </a:r>
            <a:r>
              <a:rPr sz="3600" spc="15" dirty="0">
                <a:latin typeface="Arial"/>
                <a:cs typeface="Arial"/>
              </a:rPr>
              <a:t>derivative </a:t>
            </a:r>
            <a:r>
              <a:rPr sz="3600" dirty="0">
                <a:latin typeface="Arial"/>
                <a:cs typeface="Arial"/>
              </a:rPr>
              <a:t>of</a:t>
            </a:r>
            <a:r>
              <a:rPr sz="3600" spc="10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the</a:t>
            </a:r>
            <a:r>
              <a:rPr sz="3600" spc="1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layer:	</a:t>
            </a:r>
            <a:r>
              <a:rPr sz="5550" spc="172" baseline="-41291" dirty="0">
                <a:latin typeface="Symbol"/>
                <a:cs typeface="Symbol"/>
              </a:rPr>
              <a:t></a:t>
            </a:r>
            <a:r>
              <a:rPr sz="5550" i="1" spc="172" baseline="-41291" dirty="0">
                <a:latin typeface="Times New Roman"/>
                <a:cs typeface="Times New Roman"/>
              </a:rPr>
              <a:t>x	</a:t>
            </a:r>
            <a:r>
              <a:rPr sz="3700" dirty="0">
                <a:latin typeface="Symbol"/>
                <a:cs typeface="Symbol"/>
              </a:rPr>
              <a:t></a:t>
            </a:r>
            <a:r>
              <a:rPr sz="3700" dirty="0">
                <a:latin typeface="Times New Roman"/>
                <a:cs typeface="Times New Roman"/>
              </a:rPr>
              <a:t> </a:t>
            </a:r>
            <a:r>
              <a:rPr sz="3800" i="1" spc="75" dirty="0">
                <a:latin typeface="Symbol"/>
                <a:cs typeface="Symbol"/>
              </a:rPr>
              <a:t></a:t>
            </a:r>
            <a:r>
              <a:rPr sz="3150" i="1" spc="112" baseline="-23809" dirty="0">
                <a:latin typeface="Times New Roman"/>
                <a:cs typeface="Times New Roman"/>
              </a:rPr>
              <a:t>ij </a:t>
            </a:r>
            <a:r>
              <a:rPr sz="3700" dirty="0">
                <a:latin typeface="Symbol"/>
                <a:cs typeface="Symbol"/>
              </a:rPr>
              <a:t></a:t>
            </a:r>
            <a:r>
              <a:rPr sz="3700" spc="-120" dirty="0">
                <a:latin typeface="Times New Roman"/>
                <a:cs typeface="Times New Roman"/>
              </a:rPr>
              <a:t> </a:t>
            </a:r>
            <a:r>
              <a:rPr sz="5550" i="1" baseline="-41291" dirty="0">
                <a:latin typeface="Times New Roman"/>
                <a:cs typeface="Times New Roman"/>
              </a:rPr>
              <a:t>D</a:t>
            </a:r>
            <a:endParaRPr sz="5550" baseline="-41291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435525" y="3615032"/>
            <a:ext cx="417195" cy="0"/>
          </a:xfrm>
          <a:custGeom>
            <a:avLst/>
            <a:gdLst/>
            <a:ahLst/>
            <a:cxnLst/>
            <a:rect l="l" t="t" r="r" b="b"/>
            <a:pathLst>
              <a:path w="417195">
                <a:moveTo>
                  <a:pt x="0" y="0"/>
                </a:moveTo>
                <a:lnTo>
                  <a:pt x="416718" y="0"/>
                </a:lnTo>
              </a:path>
            </a:pathLst>
          </a:custGeom>
          <a:ln w="23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501486" y="4060116"/>
            <a:ext cx="3205480" cy="1341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26260" algn="l"/>
              </a:tabLst>
            </a:pPr>
            <a:r>
              <a:rPr sz="3750" u="heavy" spc="-320" dirty="0">
                <a:latin typeface="Times New Roman"/>
                <a:cs typeface="Times New Roman"/>
              </a:rPr>
              <a:t> </a:t>
            </a:r>
            <a:r>
              <a:rPr sz="3750" u="heavy" spc="110" dirty="0">
                <a:latin typeface="Symbol"/>
                <a:cs typeface="Symbol"/>
              </a:rPr>
              <a:t></a:t>
            </a:r>
            <a:r>
              <a:rPr sz="3750" i="1" u="heavy" spc="110" dirty="0">
                <a:latin typeface="Times New Roman"/>
                <a:cs typeface="Times New Roman"/>
              </a:rPr>
              <a:t>L</a:t>
            </a:r>
            <a:r>
              <a:rPr sz="3750" i="1" spc="110" dirty="0">
                <a:latin typeface="Times New Roman"/>
                <a:cs typeface="Times New Roman"/>
              </a:rPr>
              <a:t>	</a:t>
            </a:r>
            <a:r>
              <a:rPr sz="3750" u="heavy" spc="110" dirty="0">
                <a:latin typeface="Symbol"/>
                <a:cs typeface="Symbol"/>
              </a:rPr>
              <a:t></a:t>
            </a:r>
            <a:r>
              <a:rPr sz="3750" i="1" u="heavy" spc="110" dirty="0">
                <a:latin typeface="Times New Roman"/>
                <a:cs typeface="Times New Roman"/>
              </a:rPr>
              <a:t>L</a:t>
            </a:r>
            <a:r>
              <a:rPr sz="3750" i="1" u="heavy" spc="505" dirty="0">
                <a:latin typeface="Times New Roman"/>
                <a:cs typeface="Times New Roman"/>
              </a:rPr>
              <a:t> </a:t>
            </a:r>
            <a:r>
              <a:rPr sz="3750" u="heavy" spc="-30" dirty="0">
                <a:latin typeface="Symbol"/>
                <a:cs typeface="Symbol"/>
              </a:rPr>
              <a:t></a:t>
            </a:r>
            <a:r>
              <a:rPr sz="3750" i="1" u="heavy" spc="-30" dirty="0">
                <a:latin typeface="Times New Roman"/>
                <a:cs typeface="Times New Roman"/>
              </a:rPr>
              <a:t>h</a:t>
            </a:r>
            <a:r>
              <a:rPr sz="3225" i="1" spc="-44" baseline="-24547" dirty="0">
                <a:latin typeface="Times New Roman"/>
                <a:cs typeface="Times New Roman"/>
              </a:rPr>
              <a:t>i</a:t>
            </a:r>
            <a:endParaRPr sz="3225" baseline="-24547">
              <a:latin typeface="Times New Roman"/>
              <a:cs typeface="Times New Roman"/>
            </a:endParaRPr>
          </a:p>
          <a:p>
            <a:pPr marL="39370">
              <a:lnSpc>
                <a:spcPct val="100000"/>
              </a:lnSpc>
              <a:spcBef>
                <a:spcPts val="735"/>
              </a:spcBef>
              <a:tabLst>
                <a:tab pos="1805305" algn="l"/>
              </a:tabLst>
            </a:pPr>
            <a:r>
              <a:rPr sz="3750" spc="190" dirty="0">
                <a:latin typeface="Symbol"/>
                <a:cs typeface="Symbol"/>
              </a:rPr>
              <a:t></a:t>
            </a:r>
            <a:r>
              <a:rPr sz="3750" i="1" spc="190" dirty="0">
                <a:latin typeface="Times New Roman"/>
                <a:cs typeface="Times New Roman"/>
              </a:rPr>
              <a:t>x</a:t>
            </a:r>
            <a:r>
              <a:rPr sz="3225" i="1" spc="284" baseline="-24547" dirty="0">
                <a:latin typeface="Times New Roman"/>
                <a:cs typeface="Times New Roman"/>
              </a:rPr>
              <a:t>j	</a:t>
            </a:r>
            <a:r>
              <a:rPr sz="3750" spc="-30" dirty="0">
                <a:latin typeface="Symbol"/>
                <a:cs typeface="Symbol"/>
              </a:rPr>
              <a:t></a:t>
            </a:r>
            <a:r>
              <a:rPr sz="3750" i="1" spc="-30" dirty="0">
                <a:latin typeface="Times New Roman"/>
                <a:cs typeface="Times New Roman"/>
              </a:rPr>
              <a:t>h</a:t>
            </a:r>
            <a:r>
              <a:rPr sz="3225" i="1" spc="-44" baseline="-24547" dirty="0">
                <a:latin typeface="Times New Roman"/>
                <a:cs typeface="Times New Roman"/>
              </a:rPr>
              <a:t>i</a:t>
            </a:r>
            <a:r>
              <a:rPr sz="3225" i="1" spc="240" baseline="-24547" dirty="0">
                <a:latin typeface="Times New Roman"/>
                <a:cs typeface="Times New Roman"/>
              </a:rPr>
              <a:t> </a:t>
            </a:r>
            <a:r>
              <a:rPr sz="3750" spc="190" dirty="0">
                <a:latin typeface="Symbol"/>
                <a:cs typeface="Symbol"/>
              </a:rPr>
              <a:t></a:t>
            </a:r>
            <a:r>
              <a:rPr sz="3750" i="1" spc="190" dirty="0">
                <a:latin typeface="Times New Roman"/>
                <a:cs typeface="Times New Roman"/>
              </a:rPr>
              <a:t>x</a:t>
            </a:r>
            <a:r>
              <a:rPr sz="3225" i="1" spc="284" baseline="-24547" dirty="0">
                <a:latin typeface="Times New Roman"/>
                <a:cs typeface="Times New Roman"/>
              </a:rPr>
              <a:t>j</a:t>
            </a:r>
            <a:endParaRPr sz="3225" baseline="-24547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18300" y="4130987"/>
            <a:ext cx="902335" cy="1250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50" spc="-10" dirty="0">
                <a:latin typeface="Symbol"/>
                <a:cs typeface="Symbol"/>
              </a:rPr>
              <a:t></a:t>
            </a:r>
            <a:r>
              <a:rPr sz="3750" spc="-459" dirty="0">
                <a:latin typeface="Times New Roman"/>
                <a:cs typeface="Times New Roman"/>
              </a:rPr>
              <a:t> </a:t>
            </a:r>
            <a:r>
              <a:rPr sz="8400" baseline="-7440" dirty="0">
                <a:latin typeface="Symbol"/>
                <a:cs typeface="Symbol"/>
              </a:rPr>
              <a:t></a:t>
            </a:r>
            <a:endParaRPr sz="8400" baseline="-7440">
              <a:latin typeface="Symbol"/>
              <a:cs typeface="Symbol"/>
            </a:endParaRPr>
          </a:p>
          <a:p>
            <a:pPr marL="599440">
              <a:lnSpc>
                <a:spcPct val="100000"/>
              </a:lnSpc>
              <a:spcBef>
                <a:spcPts val="335"/>
              </a:spcBef>
            </a:pPr>
            <a:r>
              <a:rPr sz="2150" i="1" dirty="0">
                <a:latin typeface="Times New Roman"/>
                <a:cs typeface="Times New Roman"/>
              </a:rPr>
              <a:t>i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78467" y="5512715"/>
            <a:ext cx="6017260" cy="149923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052195">
              <a:lnSpc>
                <a:spcPts val="3050"/>
              </a:lnSpc>
              <a:spcBef>
                <a:spcPts val="50"/>
              </a:spcBef>
              <a:tabLst>
                <a:tab pos="2049145" algn="l"/>
                <a:tab pos="3479165" algn="l"/>
                <a:tab pos="3931285" algn="l"/>
              </a:tabLst>
            </a:pPr>
            <a:r>
              <a:rPr sz="5625" spc="-15" baseline="-35555" dirty="0">
                <a:latin typeface="Symbol"/>
                <a:cs typeface="Symbol"/>
              </a:rPr>
              <a:t></a:t>
            </a:r>
            <a:r>
              <a:rPr sz="5625" spc="-15" baseline="-35555" dirty="0">
                <a:latin typeface="Times New Roman"/>
                <a:cs typeface="Times New Roman"/>
              </a:rPr>
              <a:t>	</a:t>
            </a:r>
            <a:r>
              <a:rPr sz="3750" spc="105" dirty="0">
                <a:latin typeface="Symbol"/>
                <a:cs typeface="Symbol"/>
              </a:rPr>
              <a:t>∂</a:t>
            </a:r>
            <a:r>
              <a:rPr sz="3750" i="1" spc="105" dirty="0">
                <a:latin typeface="Times New Roman"/>
                <a:cs typeface="Times New Roman"/>
              </a:rPr>
              <a:t>L</a:t>
            </a:r>
            <a:r>
              <a:rPr sz="3750" i="1" spc="-10" dirty="0">
                <a:latin typeface="Times New Roman"/>
                <a:cs typeface="Times New Roman"/>
              </a:rPr>
              <a:t> </a:t>
            </a:r>
            <a:r>
              <a:rPr sz="5625" spc="-2047" baseline="-5925" dirty="0">
                <a:latin typeface="Symbol"/>
                <a:cs typeface="Symbol"/>
              </a:rPr>
              <a:t>⎛</a:t>
            </a:r>
            <a:r>
              <a:rPr sz="5625" spc="-907" baseline="-5925" dirty="0">
                <a:latin typeface="Times New Roman"/>
                <a:cs typeface="Times New Roman"/>
              </a:rPr>
              <a:t> </a:t>
            </a:r>
            <a:r>
              <a:rPr sz="5775" i="1" spc="-172" baseline="-34632" dirty="0">
                <a:latin typeface="Symbol"/>
                <a:cs typeface="Symbol"/>
              </a:rPr>
              <a:t>δ</a:t>
            </a:r>
            <a:r>
              <a:rPr sz="5775" spc="-172" baseline="-34632" dirty="0">
                <a:latin typeface="Times New Roman"/>
                <a:cs typeface="Times New Roman"/>
              </a:rPr>
              <a:t>	</a:t>
            </a:r>
            <a:r>
              <a:rPr sz="5625" spc="-22" baseline="-35555" dirty="0">
                <a:latin typeface="Symbol"/>
                <a:cs typeface="Symbol"/>
              </a:rPr>
              <a:t>−</a:t>
            </a:r>
            <a:r>
              <a:rPr sz="5625" spc="-22" baseline="-35555" dirty="0">
                <a:latin typeface="Times New Roman"/>
                <a:cs typeface="Times New Roman"/>
              </a:rPr>
              <a:t>	</a:t>
            </a:r>
            <a:r>
              <a:rPr sz="3750" spc="-10" dirty="0">
                <a:latin typeface="Times New Roman"/>
                <a:cs typeface="Times New Roman"/>
              </a:rPr>
              <a:t>1</a:t>
            </a:r>
            <a:r>
              <a:rPr sz="3750" spc="-100" dirty="0">
                <a:latin typeface="Times New Roman"/>
                <a:cs typeface="Times New Roman"/>
              </a:rPr>
              <a:t> </a:t>
            </a:r>
            <a:r>
              <a:rPr sz="5625" spc="-2047" baseline="-5925" dirty="0">
                <a:latin typeface="Symbol"/>
                <a:cs typeface="Symbol"/>
              </a:rPr>
              <a:t>⎞</a:t>
            </a:r>
            <a:endParaRPr sz="5625" baseline="-5925">
              <a:latin typeface="Symbol"/>
              <a:cs typeface="Symbol"/>
            </a:endParaRPr>
          </a:p>
          <a:p>
            <a:pPr marL="1421765">
              <a:lnSpc>
                <a:spcPts val="3720"/>
              </a:lnSpc>
              <a:tabLst>
                <a:tab pos="2695575" algn="l"/>
                <a:tab pos="3194685" algn="l"/>
                <a:tab pos="4287520" algn="l"/>
              </a:tabLst>
            </a:pPr>
            <a:r>
              <a:rPr sz="5600" dirty="0">
                <a:latin typeface="Symbol"/>
                <a:cs typeface="Symbol"/>
              </a:rPr>
              <a:t>∑</a:t>
            </a:r>
            <a:r>
              <a:rPr sz="5600" dirty="0">
                <a:latin typeface="Times New Roman"/>
                <a:cs typeface="Times New Roman"/>
              </a:rPr>
              <a:t>	</a:t>
            </a:r>
            <a:r>
              <a:rPr sz="3750" spc="-1365" dirty="0">
                <a:latin typeface="Symbol"/>
                <a:cs typeface="Symbol"/>
              </a:rPr>
              <a:t>⎜</a:t>
            </a:r>
            <a:r>
              <a:rPr sz="3750" spc="-1365" dirty="0">
                <a:latin typeface="Times New Roman"/>
                <a:cs typeface="Times New Roman"/>
              </a:rPr>
              <a:t>	</a:t>
            </a:r>
            <a:r>
              <a:rPr sz="3225" i="1" spc="-15" baseline="-2583" dirty="0">
                <a:latin typeface="Times New Roman"/>
                <a:cs typeface="Times New Roman"/>
              </a:rPr>
              <a:t>ij	</a:t>
            </a:r>
            <a:r>
              <a:rPr sz="3750" spc="-1365" dirty="0">
                <a:latin typeface="Symbol"/>
                <a:cs typeface="Symbol"/>
              </a:rPr>
              <a:t>⎟</a:t>
            </a:r>
            <a:endParaRPr sz="3750">
              <a:latin typeface="Symbol"/>
              <a:cs typeface="Symbol"/>
            </a:endParaRPr>
          </a:p>
          <a:p>
            <a:pPr marL="1638935">
              <a:lnSpc>
                <a:spcPts val="3070"/>
              </a:lnSpc>
              <a:tabLst>
                <a:tab pos="2028189" algn="l"/>
                <a:tab pos="3886835" algn="l"/>
              </a:tabLst>
            </a:pPr>
            <a:r>
              <a:rPr sz="3225" i="1" baseline="-20671" dirty="0">
                <a:latin typeface="Times New Roman"/>
                <a:cs typeface="Times New Roman"/>
              </a:rPr>
              <a:t>i	</a:t>
            </a:r>
            <a:r>
              <a:rPr sz="3750" spc="-30" dirty="0">
                <a:latin typeface="Symbol"/>
                <a:cs typeface="Symbol"/>
              </a:rPr>
              <a:t>∂</a:t>
            </a:r>
            <a:r>
              <a:rPr sz="3750" i="1" spc="-30" dirty="0">
                <a:latin typeface="Times New Roman"/>
                <a:cs typeface="Times New Roman"/>
              </a:rPr>
              <a:t>h</a:t>
            </a:r>
            <a:r>
              <a:rPr sz="3225" i="1" spc="-44" baseline="-24547" dirty="0">
                <a:latin typeface="Times New Roman"/>
                <a:cs typeface="Times New Roman"/>
              </a:rPr>
              <a:t>i</a:t>
            </a:r>
            <a:r>
              <a:rPr sz="3225" i="1" spc="60" baseline="-24547" dirty="0">
                <a:latin typeface="Times New Roman"/>
                <a:cs typeface="Times New Roman"/>
              </a:rPr>
              <a:t> </a:t>
            </a:r>
            <a:r>
              <a:rPr sz="5625" spc="-2047" baseline="6666" dirty="0">
                <a:latin typeface="Symbol"/>
                <a:cs typeface="Symbol"/>
              </a:rPr>
              <a:t>⎝</a:t>
            </a:r>
            <a:r>
              <a:rPr sz="5625" spc="-2047" baseline="6666" dirty="0">
                <a:latin typeface="Times New Roman"/>
                <a:cs typeface="Times New Roman"/>
              </a:rPr>
              <a:t>	</a:t>
            </a:r>
            <a:r>
              <a:rPr sz="3750" i="1" spc="-10" dirty="0">
                <a:latin typeface="Times New Roman"/>
                <a:cs typeface="Times New Roman"/>
              </a:rPr>
              <a:t>D</a:t>
            </a:r>
            <a:r>
              <a:rPr sz="3750" i="1" spc="-585" dirty="0">
                <a:latin typeface="Times New Roman"/>
                <a:cs typeface="Times New Roman"/>
              </a:rPr>
              <a:t> </a:t>
            </a:r>
            <a:r>
              <a:rPr sz="5625" spc="-2047" baseline="6666" dirty="0">
                <a:latin typeface="Symbol"/>
                <a:cs typeface="Symbol"/>
              </a:rPr>
              <a:t>⎠</a:t>
            </a:r>
            <a:endParaRPr sz="5625" baseline="6666">
              <a:latin typeface="Symbol"/>
              <a:cs typeface="Symbo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78467" y="6858915"/>
            <a:ext cx="6017260" cy="149923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052195">
              <a:lnSpc>
                <a:spcPts val="3010"/>
              </a:lnSpc>
              <a:spcBef>
                <a:spcPts val="305"/>
              </a:spcBef>
              <a:tabLst>
                <a:tab pos="2049145" algn="l"/>
                <a:tab pos="3234690" algn="l"/>
                <a:tab pos="3686810" algn="l"/>
                <a:tab pos="4703445" algn="l"/>
              </a:tabLst>
            </a:pPr>
            <a:r>
              <a:rPr sz="5625" spc="-15" baseline="-35555" dirty="0">
                <a:latin typeface="Symbol"/>
                <a:cs typeface="Symbol"/>
              </a:rPr>
              <a:t></a:t>
            </a:r>
            <a:r>
              <a:rPr sz="5625" spc="-15" baseline="-35555" dirty="0">
                <a:latin typeface="Times New Roman"/>
                <a:cs typeface="Times New Roman"/>
              </a:rPr>
              <a:t>	</a:t>
            </a:r>
            <a:r>
              <a:rPr sz="3750" spc="220" dirty="0">
                <a:latin typeface="Symbol"/>
                <a:cs typeface="Symbol"/>
              </a:rPr>
              <a:t>∂</a:t>
            </a:r>
            <a:r>
              <a:rPr sz="3750" i="1" spc="-10" dirty="0">
                <a:latin typeface="Times New Roman"/>
                <a:cs typeface="Times New Roman"/>
              </a:rPr>
              <a:t>L</a:t>
            </a:r>
            <a:r>
              <a:rPr sz="3750" i="1" spc="-165" dirty="0">
                <a:latin typeface="Times New Roman"/>
                <a:cs typeface="Times New Roman"/>
              </a:rPr>
              <a:t> </a:t>
            </a:r>
            <a:r>
              <a:rPr sz="5775" i="1" spc="-172" baseline="-34632" dirty="0">
                <a:latin typeface="Symbol"/>
                <a:cs typeface="Symbol"/>
              </a:rPr>
              <a:t>δ</a:t>
            </a:r>
            <a:r>
              <a:rPr sz="5775" baseline="-34632" dirty="0">
                <a:latin typeface="Times New Roman"/>
                <a:cs typeface="Times New Roman"/>
              </a:rPr>
              <a:t>	</a:t>
            </a:r>
            <a:r>
              <a:rPr sz="5625" spc="-22" baseline="-35555" dirty="0">
                <a:latin typeface="Symbol"/>
                <a:cs typeface="Symbol"/>
              </a:rPr>
              <a:t>−</a:t>
            </a:r>
            <a:r>
              <a:rPr sz="5625" baseline="-35555" dirty="0">
                <a:latin typeface="Times New Roman"/>
                <a:cs typeface="Times New Roman"/>
              </a:rPr>
              <a:t>	</a:t>
            </a:r>
            <a:r>
              <a:rPr sz="3750" spc="-10" dirty="0">
                <a:latin typeface="Times New Roman"/>
                <a:cs typeface="Times New Roman"/>
              </a:rPr>
              <a:t>1</a:t>
            </a:r>
            <a:r>
              <a:rPr sz="3750" dirty="0">
                <a:latin typeface="Times New Roman"/>
                <a:cs typeface="Times New Roman"/>
              </a:rPr>
              <a:t>	</a:t>
            </a:r>
            <a:r>
              <a:rPr sz="3750" spc="220" dirty="0">
                <a:latin typeface="Symbol"/>
                <a:cs typeface="Symbol"/>
              </a:rPr>
              <a:t>∂</a:t>
            </a:r>
            <a:r>
              <a:rPr sz="3750" i="1" spc="-10" dirty="0">
                <a:latin typeface="Times New Roman"/>
                <a:cs typeface="Times New Roman"/>
              </a:rPr>
              <a:t>L</a:t>
            </a:r>
            <a:endParaRPr sz="3750">
              <a:latin typeface="Times New Roman"/>
              <a:cs typeface="Times New Roman"/>
            </a:endParaRPr>
          </a:p>
          <a:p>
            <a:pPr marL="1421765">
              <a:lnSpc>
                <a:spcPts val="3720"/>
              </a:lnSpc>
              <a:tabLst>
                <a:tab pos="2950210" algn="l"/>
                <a:tab pos="4076065" algn="l"/>
              </a:tabLst>
            </a:pPr>
            <a:r>
              <a:rPr sz="5600" dirty="0">
                <a:latin typeface="Symbol"/>
                <a:cs typeface="Symbol"/>
              </a:rPr>
              <a:t>∑</a:t>
            </a:r>
            <a:r>
              <a:rPr sz="5600" dirty="0">
                <a:latin typeface="Times New Roman"/>
                <a:cs typeface="Times New Roman"/>
              </a:rPr>
              <a:t>	</a:t>
            </a:r>
            <a:r>
              <a:rPr sz="3225" i="1" spc="-15" baseline="-5167" dirty="0">
                <a:latin typeface="Times New Roman"/>
                <a:cs typeface="Times New Roman"/>
              </a:rPr>
              <a:t>ij	</a:t>
            </a:r>
            <a:r>
              <a:rPr sz="5600" dirty="0">
                <a:latin typeface="Symbol"/>
                <a:cs typeface="Symbol"/>
              </a:rPr>
              <a:t>∑</a:t>
            </a:r>
            <a:endParaRPr sz="5600">
              <a:latin typeface="Symbol"/>
              <a:cs typeface="Symbol"/>
            </a:endParaRPr>
          </a:p>
          <a:p>
            <a:pPr marL="1638935">
              <a:lnSpc>
                <a:spcPts val="3110"/>
              </a:lnSpc>
              <a:tabLst>
                <a:tab pos="2028189" algn="l"/>
                <a:tab pos="3642360" algn="l"/>
                <a:tab pos="4293235" algn="l"/>
                <a:tab pos="4682490" algn="l"/>
              </a:tabLst>
            </a:pPr>
            <a:r>
              <a:rPr sz="3225" i="1" baseline="-20671" dirty="0">
                <a:latin typeface="Times New Roman"/>
                <a:cs typeface="Times New Roman"/>
              </a:rPr>
              <a:t>i	</a:t>
            </a:r>
            <a:r>
              <a:rPr sz="3750" spc="-30" dirty="0">
                <a:latin typeface="Symbol"/>
                <a:cs typeface="Symbol"/>
              </a:rPr>
              <a:t>∂</a:t>
            </a:r>
            <a:r>
              <a:rPr sz="3750" i="1" spc="-30" dirty="0">
                <a:latin typeface="Times New Roman"/>
                <a:cs typeface="Times New Roman"/>
              </a:rPr>
              <a:t>h</a:t>
            </a:r>
            <a:r>
              <a:rPr sz="3225" i="1" spc="-44" baseline="-24547" dirty="0">
                <a:latin typeface="Times New Roman"/>
                <a:cs typeface="Times New Roman"/>
              </a:rPr>
              <a:t>i	</a:t>
            </a:r>
            <a:r>
              <a:rPr sz="3750" i="1" spc="-10" dirty="0">
                <a:latin typeface="Times New Roman"/>
                <a:cs typeface="Times New Roman"/>
              </a:rPr>
              <a:t>D	</a:t>
            </a:r>
            <a:r>
              <a:rPr sz="3225" i="1" baseline="-20671" dirty="0">
                <a:latin typeface="Times New Roman"/>
                <a:cs typeface="Times New Roman"/>
              </a:rPr>
              <a:t>i	</a:t>
            </a:r>
            <a:r>
              <a:rPr sz="3750" spc="-30" dirty="0">
                <a:latin typeface="Symbol"/>
                <a:cs typeface="Symbol"/>
              </a:rPr>
              <a:t>∂</a:t>
            </a:r>
            <a:r>
              <a:rPr sz="3750" i="1" spc="-30" dirty="0">
                <a:latin typeface="Times New Roman"/>
                <a:cs typeface="Times New Roman"/>
              </a:rPr>
              <a:t>h</a:t>
            </a:r>
            <a:r>
              <a:rPr sz="3225" i="1" spc="-44" baseline="-24547" dirty="0">
                <a:latin typeface="Times New Roman"/>
                <a:cs typeface="Times New Roman"/>
              </a:rPr>
              <a:t>i</a:t>
            </a:r>
            <a:endParaRPr sz="3225" baseline="-24547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5066" y="8216834"/>
            <a:ext cx="7565390" cy="149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5595">
              <a:lnSpc>
                <a:spcPts val="5435"/>
              </a:lnSpc>
              <a:tabLst>
                <a:tab pos="2042795" algn="l"/>
                <a:tab pos="2752090" algn="l"/>
                <a:tab pos="3204210" algn="l"/>
              </a:tabLst>
            </a:pPr>
            <a:r>
              <a:rPr sz="5625" spc="-15" baseline="-35555" dirty="0">
                <a:latin typeface="Symbol"/>
                <a:cs typeface="Symbol"/>
              </a:rPr>
              <a:t></a:t>
            </a:r>
            <a:r>
              <a:rPr sz="5625" spc="-15" baseline="-35555" dirty="0">
                <a:latin typeface="Times New Roman"/>
                <a:cs typeface="Times New Roman"/>
              </a:rPr>
              <a:t>	</a:t>
            </a:r>
            <a:r>
              <a:rPr sz="3750" spc="105" dirty="0">
                <a:latin typeface="Symbol"/>
                <a:cs typeface="Symbol"/>
              </a:rPr>
              <a:t>∂</a:t>
            </a:r>
            <a:r>
              <a:rPr sz="3750" i="1" spc="105" dirty="0">
                <a:latin typeface="Times New Roman"/>
                <a:cs typeface="Times New Roman"/>
              </a:rPr>
              <a:t>L	</a:t>
            </a:r>
            <a:r>
              <a:rPr sz="5625" spc="-22" baseline="-35555" dirty="0">
                <a:latin typeface="Symbol"/>
                <a:cs typeface="Symbol"/>
              </a:rPr>
              <a:t>−</a:t>
            </a:r>
            <a:r>
              <a:rPr sz="5625" spc="-22" baseline="-35555" dirty="0">
                <a:latin typeface="Times New Roman"/>
                <a:cs typeface="Times New Roman"/>
              </a:rPr>
              <a:t>	</a:t>
            </a:r>
            <a:r>
              <a:rPr sz="3750" spc="-10" dirty="0">
                <a:latin typeface="Times New Roman"/>
                <a:cs typeface="Times New Roman"/>
              </a:rPr>
              <a:t>1 </a:t>
            </a:r>
            <a:r>
              <a:rPr sz="8400" baseline="-31249" dirty="0">
                <a:latin typeface="Symbol"/>
                <a:cs typeface="Symbol"/>
              </a:rPr>
              <a:t>∑</a:t>
            </a:r>
            <a:r>
              <a:rPr sz="8400" spc="-1012" baseline="-31249" dirty="0">
                <a:latin typeface="Times New Roman"/>
                <a:cs typeface="Times New Roman"/>
              </a:rPr>
              <a:t> </a:t>
            </a:r>
            <a:r>
              <a:rPr sz="3750" spc="105" dirty="0">
                <a:latin typeface="Symbol"/>
                <a:cs typeface="Symbol"/>
              </a:rPr>
              <a:t>∂</a:t>
            </a:r>
            <a:r>
              <a:rPr sz="3750" i="1" spc="105" dirty="0">
                <a:latin typeface="Times New Roman"/>
                <a:cs typeface="Times New Roman"/>
              </a:rPr>
              <a:t>L</a:t>
            </a:r>
            <a:endParaRPr sz="3750">
              <a:latin typeface="Times New Roman"/>
              <a:cs typeface="Times New Roman"/>
            </a:endParaRPr>
          </a:p>
          <a:p>
            <a:pPr marL="1997075">
              <a:lnSpc>
                <a:spcPct val="100000"/>
              </a:lnSpc>
              <a:spcBef>
                <a:spcPts val="365"/>
              </a:spcBef>
              <a:tabLst>
                <a:tab pos="3159760" algn="l"/>
                <a:tab pos="3811270" algn="l"/>
                <a:tab pos="4200525" algn="l"/>
              </a:tabLst>
            </a:pPr>
            <a:r>
              <a:rPr sz="3750" spc="85" dirty="0">
                <a:latin typeface="Symbol"/>
                <a:cs typeface="Symbol"/>
              </a:rPr>
              <a:t>∂</a:t>
            </a:r>
            <a:r>
              <a:rPr sz="3750" i="1" spc="85" dirty="0">
                <a:latin typeface="Times New Roman"/>
                <a:cs typeface="Times New Roman"/>
              </a:rPr>
              <a:t>h</a:t>
            </a:r>
            <a:r>
              <a:rPr sz="3225" i="1" spc="127" baseline="-24547" dirty="0">
                <a:latin typeface="Times New Roman"/>
                <a:cs typeface="Times New Roman"/>
              </a:rPr>
              <a:t>j	</a:t>
            </a:r>
            <a:r>
              <a:rPr sz="3750" i="1" spc="-10" dirty="0">
                <a:latin typeface="Times New Roman"/>
                <a:cs typeface="Times New Roman"/>
              </a:rPr>
              <a:t>D	</a:t>
            </a:r>
            <a:r>
              <a:rPr sz="3225" i="1" baseline="-20671" dirty="0">
                <a:latin typeface="Times New Roman"/>
                <a:cs typeface="Times New Roman"/>
              </a:rPr>
              <a:t>i	</a:t>
            </a:r>
            <a:r>
              <a:rPr sz="3750" spc="-30" dirty="0">
                <a:latin typeface="Symbol"/>
                <a:cs typeface="Symbol"/>
              </a:rPr>
              <a:t>∂</a:t>
            </a:r>
            <a:r>
              <a:rPr sz="3750" i="1" spc="-30" dirty="0">
                <a:latin typeface="Times New Roman"/>
                <a:cs typeface="Times New Roman"/>
              </a:rPr>
              <a:t>h</a:t>
            </a:r>
            <a:r>
              <a:rPr sz="3225" i="1" spc="-44" baseline="-24547" dirty="0">
                <a:latin typeface="Times New Roman"/>
                <a:cs typeface="Times New Roman"/>
              </a:rPr>
              <a:t>i</a:t>
            </a:r>
            <a:endParaRPr sz="3225" baseline="-24547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951333" y="5743354"/>
            <a:ext cx="154305" cy="299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-5" dirty="0">
                <a:latin typeface="Times New Roman"/>
                <a:cs typeface="Times New Roman"/>
              </a:rPr>
              <a:t>i</a:t>
            </a:r>
            <a:r>
              <a:rPr sz="1800" i="1" spc="10" dirty="0">
                <a:latin typeface="Times New Roman"/>
                <a:cs typeface="Times New Roman"/>
              </a:rPr>
              <a:t>j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542472" y="5132091"/>
            <a:ext cx="226060" cy="531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50" spc="-525" dirty="0">
                <a:latin typeface="Symbol"/>
                <a:cs typeface="Symbol"/>
              </a:rPr>
              <a:t>⎧</a:t>
            </a:r>
            <a:endParaRPr sz="3150">
              <a:latin typeface="Symbol"/>
              <a:cs typeface="Symbo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542472" y="5534025"/>
            <a:ext cx="226060" cy="531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50" spc="-525" dirty="0">
                <a:latin typeface="Symbol"/>
                <a:cs typeface="Symbol"/>
              </a:rPr>
              <a:t>⎨</a:t>
            </a:r>
            <a:endParaRPr sz="3150">
              <a:latin typeface="Symbol"/>
              <a:cs typeface="Symbo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716989" y="5458194"/>
            <a:ext cx="1475105" cy="548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09270" algn="l"/>
                <a:tab pos="1259205" algn="l"/>
              </a:tabLst>
            </a:pPr>
            <a:r>
              <a:rPr sz="3250" i="1" spc="-30" dirty="0">
                <a:latin typeface="Symbol"/>
                <a:cs typeface="Symbol"/>
              </a:rPr>
              <a:t></a:t>
            </a:r>
            <a:r>
              <a:rPr sz="3250" spc="-30" dirty="0">
                <a:latin typeface="Times New Roman"/>
                <a:cs typeface="Times New Roman"/>
              </a:rPr>
              <a:t>	</a:t>
            </a:r>
            <a:r>
              <a:rPr sz="3150" spc="20" dirty="0">
                <a:latin typeface="Symbol"/>
                <a:cs typeface="Symbol"/>
              </a:rPr>
              <a:t></a:t>
            </a:r>
            <a:r>
              <a:rPr sz="3150" spc="45" dirty="0">
                <a:latin typeface="Times New Roman"/>
                <a:cs typeface="Times New Roman"/>
              </a:rPr>
              <a:t> </a:t>
            </a:r>
            <a:r>
              <a:rPr sz="4725" spc="-787" baseline="33509" dirty="0">
                <a:latin typeface="Symbol"/>
                <a:cs typeface="Symbol"/>
              </a:rPr>
              <a:t>⎪</a:t>
            </a:r>
            <a:r>
              <a:rPr sz="4725" baseline="33509" dirty="0">
                <a:latin typeface="Times New Roman"/>
                <a:cs typeface="Times New Roman"/>
              </a:rPr>
              <a:t>	</a:t>
            </a:r>
            <a:r>
              <a:rPr sz="4725" spc="30" baseline="36155" dirty="0">
                <a:latin typeface="Times New Roman"/>
                <a:cs typeface="Times New Roman"/>
              </a:rPr>
              <a:t>1</a:t>
            </a:r>
            <a:endParaRPr sz="4725" baseline="36155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542472" y="5208901"/>
            <a:ext cx="1730375" cy="1268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5365">
              <a:lnSpc>
                <a:spcPct val="100000"/>
              </a:lnSpc>
              <a:tabLst>
                <a:tab pos="1604010" algn="l"/>
              </a:tabLst>
            </a:pPr>
            <a:r>
              <a:rPr sz="3150" i="1" spc="10" dirty="0">
                <a:latin typeface="Times New Roman"/>
                <a:cs typeface="Times New Roman"/>
              </a:rPr>
              <a:t>i</a:t>
            </a:r>
            <a:r>
              <a:rPr sz="3150" i="1" spc="-25" dirty="0">
                <a:latin typeface="Times New Roman"/>
                <a:cs typeface="Times New Roman"/>
              </a:rPr>
              <a:t> </a:t>
            </a:r>
            <a:r>
              <a:rPr sz="3150" spc="20" dirty="0">
                <a:latin typeface="Symbol"/>
                <a:cs typeface="Symbol"/>
              </a:rPr>
              <a:t></a:t>
            </a:r>
            <a:r>
              <a:rPr sz="3150" dirty="0">
                <a:latin typeface="Times New Roman"/>
                <a:cs typeface="Times New Roman"/>
              </a:rPr>
              <a:t>	</a:t>
            </a:r>
            <a:r>
              <a:rPr sz="3150" i="1" spc="10" dirty="0">
                <a:latin typeface="Times New Roman"/>
                <a:cs typeface="Times New Roman"/>
              </a:rPr>
              <a:t>j</a:t>
            </a:r>
            <a:endParaRPr sz="3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5"/>
              </a:spcBef>
              <a:tabLst>
                <a:tab pos="433705" algn="l"/>
                <a:tab pos="1068705" algn="l"/>
              </a:tabLst>
            </a:pPr>
            <a:r>
              <a:rPr sz="4725" spc="-3157" baseline="-7936" dirty="0">
                <a:latin typeface="Symbol"/>
                <a:cs typeface="Symbol"/>
              </a:rPr>
              <a:t>⎪</a:t>
            </a:r>
            <a:r>
              <a:rPr sz="4725" spc="-787" baseline="-17636" dirty="0">
                <a:latin typeface="Symbol"/>
                <a:cs typeface="Symbol"/>
              </a:rPr>
              <a:t>⎩</a:t>
            </a:r>
            <a:r>
              <a:rPr sz="4725" baseline="-17636" dirty="0">
                <a:latin typeface="Times New Roman"/>
                <a:cs typeface="Times New Roman"/>
              </a:rPr>
              <a:t>	</a:t>
            </a:r>
            <a:r>
              <a:rPr sz="3150" spc="20" dirty="0">
                <a:latin typeface="Times New Roman"/>
                <a:cs typeface="Times New Roman"/>
              </a:rPr>
              <a:t>0</a:t>
            </a:r>
            <a:r>
              <a:rPr sz="3150" dirty="0">
                <a:latin typeface="Times New Roman"/>
                <a:cs typeface="Times New Roman"/>
              </a:rPr>
              <a:t>	</a:t>
            </a:r>
            <a:r>
              <a:rPr sz="3150" spc="-340" dirty="0">
                <a:latin typeface="Times New Roman"/>
                <a:cs typeface="Times New Roman"/>
              </a:rPr>
              <a:t>el</a:t>
            </a:r>
            <a:r>
              <a:rPr sz="3150" spc="-365" dirty="0">
                <a:latin typeface="Times New Roman"/>
                <a:cs typeface="Times New Roman"/>
              </a:rPr>
              <a:t>s</a:t>
            </a:r>
            <a:r>
              <a:rPr sz="3150" spc="-315" dirty="0">
                <a:latin typeface="Times New Roman"/>
                <a:cs typeface="Times New Roman"/>
              </a:rPr>
              <a:t>e</a:t>
            </a:r>
            <a:endParaRPr sz="31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524869" y="5099474"/>
            <a:ext cx="180975" cy="531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50" spc="-1110" dirty="0">
                <a:latin typeface="Symbol"/>
                <a:cs typeface="Symbol"/>
              </a:rPr>
              <a:t>⎛</a:t>
            </a:r>
            <a:endParaRPr sz="3150">
              <a:latin typeface="Symbol"/>
              <a:cs typeface="Symbo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524869" y="5884401"/>
            <a:ext cx="180975" cy="531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50" spc="-1110" dirty="0">
                <a:latin typeface="Symbol"/>
                <a:cs typeface="Symbol"/>
              </a:rPr>
              <a:t>⎝</a:t>
            </a:r>
            <a:endParaRPr sz="3150">
              <a:latin typeface="Symbol"/>
              <a:cs typeface="Symbo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524869" y="5562433"/>
            <a:ext cx="180975" cy="531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50" spc="-1110" dirty="0">
                <a:latin typeface="Symbol"/>
                <a:cs typeface="Symbol"/>
              </a:rPr>
              <a:t>⎜</a:t>
            </a:r>
            <a:endParaRPr sz="3150">
              <a:latin typeface="Symbol"/>
              <a:cs typeface="Symbo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487954" y="5099474"/>
            <a:ext cx="180975" cy="531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50" spc="-1110" dirty="0">
                <a:latin typeface="Symbol"/>
                <a:cs typeface="Symbol"/>
              </a:rPr>
              <a:t>⎞</a:t>
            </a:r>
            <a:endParaRPr sz="3150">
              <a:latin typeface="Symbol"/>
              <a:cs typeface="Symbo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2487954" y="5884401"/>
            <a:ext cx="180975" cy="531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50" spc="-1110" dirty="0">
                <a:latin typeface="Symbol"/>
                <a:cs typeface="Symbol"/>
              </a:rPr>
              <a:t>⎠</a:t>
            </a:r>
            <a:endParaRPr sz="3150">
              <a:latin typeface="Symbol"/>
              <a:cs typeface="Symbo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2487954" y="5562433"/>
            <a:ext cx="180975" cy="531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50" spc="-1110" dirty="0">
                <a:latin typeface="Symbol"/>
                <a:cs typeface="Symbol"/>
              </a:rPr>
              <a:t>⎟</a:t>
            </a:r>
            <a:endParaRPr sz="3150">
              <a:latin typeface="Symbol"/>
              <a:cs typeface="Symbo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9810975" y="4203113"/>
            <a:ext cx="158115" cy="774700"/>
          </a:xfrm>
          <a:custGeom>
            <a:avLst/>
            <a:gdLst/>
            <a:ahLst/>
            <a:cxnLst/>
            <a:rect l="l" t="t" r="r" b="b"/>
            <a:pathLst>
              <a:path w="158115" h="774700">
                <a:moveTo>
                  <a:pt x="0" y="387052"/>
                </a:moveTo>
                <a:lnTo>
                  <a:pt x="157598" y="387052"/>
                </a:lnTo>
              </a:path>
            </a:pathLst>
          </a:custGeom>
          <a:ln w="7741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753773" y="4096087"/>
            <a:ext cx="120014" cy="132080"/>
          </a:xfrm>
          <a:custGeom>
            <a:avLst/>
            <a:gdLst/>
            <a:ahLst/>
            <a:cxnLst/>
            <a:rect l="l" t="t" r="r" b="b"/>
            <a:pathLst>
              <a:path w="120015" h="132079">
                <a:moveTo>
                  <a:pt x="35412" y="0"/>
                </a:moveTo>
                <a:lnTo>
                  <a:pt x="0" y="131631"/>
                </a:lnTo>
                <a:lnTo>
                  <a:pt x="119468" y="107308"/>
                </a:lnTo>
                <a:lnTo>
                  <a:pt x="354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78467" y="5512715"/>
            <a:ext cx="6017260" cy="1346200"/>
          </a:xfrm>
          <a:custGeom>
            <a:avLst/>
            <a:gdLst/>
            <a:ahLst/>
            <a:cxnLst/>
            <a:rect l="l" t="t" r="r" b="b"/>
            <a:pathLst>
              <a:path w="6017259" h="1346200">
                <a:moveTo>
                  <a:pt x="0" y="1346200"/>
                </a:moveTo>
                <a:lnTo>
                  <a:pt x="6016757" y="1346200"/>
                </a:lnTo>
                <a:lnTo>
                  <a:pt x="6016757" y="0"/>
                </a:lnTo>
                <a:lnTo>
                  <a:pt x="0" y="0"/>
                </a:lnTo>
                <a:lnTo>
                  <a:pt x="0" y="1346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78467" y="6858915"/>
            <a:ext cx="6017260" cy="1358265"/>
          </a:xfrm>
          <a:custGeom>
            <a:avLst/>
            <a:gdLst/>
            <a:ahLst/>
            <a:cxnLst/>
            <a:rect l="l" t="t" r="r" b="b"/>
            <a:pathLst>
              <a:path w="6017259" h="1358265">
                <a:moveTo>
                  <a:pt x="0" y="1357918"/>
                </a:moveTo>
                <a:lnTo>
                  <a:pt x="6016757" y="1357918"/>
                </a:lnTo>
                <a:lnTo>
                  <a:pt x="6016757" y="0"/>
                </a:lnTo>
                <a:lnTo>
                  <a:pt x="0" y="0"/>
                </a:lnTo>
                <a:lnTo>
                  <a:pt x="0" y="13579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5066" y="8216834"/>
            <a:ext cx="7565390" cy="1499235"/>
          </a:xfrm>
          <a:custGeom>
            <a:avLst/>
            <a:gdLst/>
            <a:ahLst/>
            <a:cxnLst/>
            <a:rect l="l" t="t" r="r" b="b"/>
            <a:pathLst>
              <a:path w="7565390" h="1499234">
                <a:moveTo>
                  <a:pt x="0" y="0"/>
                </a:moveTo>
                <a:lnTo>
                  <a:pt x="7565313" y="0"/>
                </a:lnTo>
                <a:lnTo>
                  <a:pt x="7565313" y="1498732"/>
                </a:lnTo>
                <a:lnTo>
                  <a:pt x="0" y="149873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">
              <a:lnSpc>
                <a:spcPct val="100000"/>
              </a:lnSpc>
            </a:pPr>
            <a:r>
              <a:rPr spc="-10" dirty="0"/>
              <a:t>Example: Mean </a:t>
            </a:r>
            <a:r>
              <a:rPr spc="25" dirty="0"/>
              <a:t>Subtraction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4114800" y="1028700"/>
            <a:ext cx="4765040" cy="701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00" dirty="0">
                <a:latin typeface="Arial"/>
                <a:cs typeface="Arial"/>
              </a:rPr>
              <a:t>(for </a:t>
            </a:r>
            <a:r>
              <a:rPr sz="4600" spc="-5" dirty="0">
                <a:latin typeface="Arial"/>
                <a:cs typeface="Arial"/>
              </a:rPr>
              <a:t>a </a:t>
            </a:r>
            <a:r>
              <a:rPr sz="4600" spc="40" dirty="0">
                <a:latin typeface="Arial"/>
                <a:cs typeface="Arial"/>
              </a:rPr>
              <a:t>single</a:t>
            </a:r>
            <a:r>
              <a:rPr sz="4600" spc="-75" dirty="0">
                <a:latin typeface="Arial"/>
                <a:cs typeface="Arial"/>
              </a:rPr>
              <a:t> </a:t>
            </a:r>
            <a:r>
              <a:rPr sz="4600" spc="40" dirty="0">
                <a:latin typeface="Arial"/>
                <a:cs typeface="Arial"/>
              </a:rPr>
              <a:t>input)</a:t>
            </a:r>
            <a:endParaRPr sz="4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2275971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35100" y="2209800"/>
            <a:ext cx="182118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40" dirty="0">
                <a:latin typeface="Arial"/>
                <a:cs typeface="Arial"/>
              </a:rPr>
              <a:t>Forwa</a:t>
            </a:r>
            <a:r>
              <a:rPr sz="3600" spc="-90" dirty="0">
                <a:latin typeface="Arial"/>
                <a:cs typeface="Arial"/>
              </a:rPr>
              <a:t>r</a:t>
            </a:r>
            <a:r>
              <a:rPr sz="3600" spc="95" dirty="0">
                <a:latin typeface="Arial"/>
                <a:cs typeface="Arial"/>
              </a:rPr>
              <a:t>d: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0600" y="3355470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81600" y="4198620"/>
            <a:ext cx="3049905" cy="1101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44500">
              <a:lnSpc>
                <a:spcPts val="4300"/>
              </a:lnSpc>
            </a:pPr>
            <a:r>
              <a:rPr sz="3600" spc="80" dirty="0">
                <a:latin typeface="Arial"/>
                <a:cs typeface="Arial"/>
              </a:rPr>
              <a:t>(backprop  </a:t>
            </a:r>
            <a:r>
              <a:rPr sz="3600" spc="-5" dirty="0">
                <a:latin typeface="Arial"/>
                <a:cs typeface="Arial"/>
              </a:rPr>
              <a:t>aka </a:t>
            </a:r>
            <a:r>
              <a:rPr sz="3600" spc="35" dirty="0">
                <a:latin typeface="Arial"/>
                <a:cs typeface="Arial"/>
              </a:rPr>
              <a:t>chain</a:t>
            </a:r>
            <a:r>
              <a:rPr sz="3600" spc="-3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rule)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88071" y="2117436"/>
            <a:ext cx="1529080" cy="668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i="1" spc="-75" dirty="0">
                <a:latin typeface="Times New Roman"/>
                <a:cs typeface="Times New Roman"/>
              </a:rPr>
              <a:t>h</a:t>
            </a:r>
            <a:r>
              <a:rPr sz="3225" i="1" spc="-112" baseline="-24547" dirty="0">
                <a:latin typeface="Times New Roman"/>
                <a:cs typeface="Times New Roman"/>
              </a:rPr>
              <a:t>i </a:t>
            </a:r>
            <a:r>
              <a:rPr sz="3700" dirty="0">
                <a:latin typeface="Symbol"/>
                <a:cs typeface="Symbol"/>
              </a:rPr>
              <a:t></a:t>
            </a:r>
            <a:r>
              <a:rPr sz="3700" dirty="0">
                <a:latin typeface="Times New Roman"/>
                <a:cs typeface="Times New Roman"/>
              </a:rPr>
              <a:t> </a:t>
            </a:r>
            <a:r>
              <a:rPr sz="3700" i="1" spc="-5" dirty="0">
                <a:latin typeface="Times New Roman"/>
                <a:cs typeface="Times New Roman"/>
              </a:rPr>
              <a:t>x</a:t>
            </a:r>
            <a:r>
              <a:rPr sz="3225" i="1" spc="-7" baseline="-24547" dirty="0">
                <a:latin typeface="Times New Roman"/>
                <a:cs typeface="Times New Roman"/>
              </a:rPr>
              <a:t>i</a:t>
            </a:r>
            <a:r>
              <a:rPr sz="3225" i="1" spc="427" baseline="-24547" dirty="0">
                <a:latin typeface="Times New Roman"/>
                <a:cs typeface="Times New Roman"/>
              </a:rPr>
              <a:t> </a:t>
            </a:r>
            <a:r>
              <a:rPr sz="3700" dirty="0">
                <a:latin typeface="Symbol"/>
                <a:cs typeface="Symbol"/>
              </a:rPr>
              <a:t></a:t>
            </a:r>
            <a:endParaRPr sz="37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90948" y="1814440"/>
            <a:ext cx="351155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u="heavy" spc="-215" dirty="0">
                <a:latin typeface="Times New Roman"/>
                <a:cs typeface="Times New Roman"/>
              </a:rPr>
              <a:t> </a:t>
            </a:r>
            <a:r>
              <a:rPr sz="3700" u="heavy" dirty="0">
                <a:latin typeface="Times New Roman"/>
                <a:cs typeface="Times New Roman"/>
              </a:rPr>
              <a:t>1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37479" y="2473180"/>
            <a:ext cx="365125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i="1" dirty="0">
                <a:latin typeface="Times New Roman"/>
                <a:cs typeface="Times New Roman"/>
              </a:rPr>
              <a:t>D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51369" y="2117436"/>
            <a:ext cx="234315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i="1" dirty="0">
                <a:latin typeface="Times New Roman"/>
                <a:cs typeface="Times New Roman"/>
              </a:rPr>
              <a:t>x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70555" y="2432050"/>
            <a:ext cx="146050" cy="354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spc="-5" dirty="0">
                <a:latin typeface="Times New Roman"/>
                <a:cs typeface="Times New Roman"/>
              </a:rPr>
              <a:t>k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63201" y="2768166"/>
            <a:ext cx="146050" cy="354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spc="-5" dirty="0">
                <a:latin typeface="Times New Roman"/>
                <a:cs typeface="Times New Roman"/>
              </a:rPr>
              <a:t>k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67280" y="1975715"/>
            <a:ext cx="528320" cy="924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50" dirty="0">
                <a:latin typeface="Symbol"/>
                <a:cs typeface="Symbol"/>
              </a:rPr>
              <a:t></a:t>
            </a:r>
            <a:endParaRPr sz="555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16446" y="2969395"/>
            <a:ext cx="560705" cy="668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spc="75" dirty="0">
                <a:latin typeface="Symbol"/>
                <a:cs typeface="Symbol"/>
              </a:rPr>
              <a:t></a:t>
            </a:r>
            <a:r>
              <a:rPr sz="3700" i="1" spc="-145" dirty="0">
                <a:latin typeface="Times New Roman"/>
                <a:cs typeface="Times New Roman"/>
              </a:rPr>
              <a:t>h</a:t>
            </a:r>
            <a:r>
              <a:rPr sz="3150" i="1" spc="-7" baseline="-25132" dirty="0">
                <a:latin typeface="Times New Roman"/>
                <a:cs typeface="Times New Roman"/>
              </a:rPr>
              <a:t>i</a:t>
            </a:r>
            <a:endParaRPr sz="3150" baseline="-25132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900576" y="3941445"/>
            <a:ext cx="101600" cy="354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i="1" spc="-5" dirty="0">
                <a:latin typeface="Times New Roman"/>
                <a:cs typeface="Times New Roman"/>
              </a:rPr>
              <a:t>j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371541" y="3615032"/>
            <a:ext cx="694055" cy="0"/>
          </a:xfrm>
          <a:custGeom>
            <a:avLst/>
            <a:gdLst/>
            <a:ahLst/>
            <a:cxnLst/>
            <a:rect l="l" t="t" r="r" b="b"/>
            <a:pathLst>
              <a:path w="694054">
                <a:moveTo>
                  <a:pt x="0" y="0"/>
                </a:moveTo>
                <a:lnTo>
                  <a:pt x="693713" y="0"/>
                </a:lnTo>
              </a:path>
            </a:pathLst>
          </a:custGeom>
          <a:ln w="23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0513522" y="2969395"/>
            <a:ext cx="260985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dirty="0">
                <a:latin typeface="Times New Roman"/>
                <a:cs typeface="Times New Roman"/>
              </a:rPr>
              <a:t>1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35100" y="3263900"/>
            <a:ext cx="9399905" cy="983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962775" algn="l"/>
                <a:tab pos="7746365" algn="l"/>
              </a:tabLst>
            </a:pPr>
            <a:r>
              <a:rPr sz="3600" spc="-70" dirty="0">
                <a:latin typeface="Arial"/>
                <a:cs typeface="Arial"/>
              </a:rPr>
              <a:t>Taking </a:t>
            </a:r>
            <a:r>
              <a:rPr sz="3600" dirty="0">
                <a:latin typeface="Arial"/>
                <a:cs typeface="Arial"/>
              </a:rPr>
              <a:t>the </a:t>
            </a:r>
            <a:r>
              <a:rPr sz="3600" spc="15" dirty="0">
                <a:latin typeface="Arial"/>
                <a:cs typeface="Arial"/>
              </a:rPr>
              <a:t>derivative </a:t>
            </a:r>
            <a:r>
              <a:rPr sz="3600" dirty="0">
                <a:latin typeface="Arial"/>
                <a:cs typeface="Arial"/>
              </a:rPr>
              <a:t>of</a:t>
            </a:r>
            <a:r>
              <a:rPr sz="3600" spc="10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the</a:t>
            </a:r>
            <a:r>
              <a:rPr sz="3600" spc="1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layer:	</a:t>
            </a:r>
            <a:r>
              <a:rPr sz="5550" spc="172" baseline="-41291" dirty="0">
                <a:latin typeface="Symbol"/>
                <a:cs typeface="Symbol"/>
              </a:rPr>
              <a:t></a:t>
            </a:r>
            <a:r>
              <a:rPr sz="5550" i="1" spc="172" baseline="-41291" dirty="0">
                <a:latin typeface="Times New Roman"/>
                <a:cs typeface="Times New Roman"/>
              </a:rPr>
              <a:t>x	</a:t>
            </a:r>
            <a:r>
              <a:rPr sz="3700" dirty="0">
                <a:latin typeface="Symbol"/>
                <a:cs typeface="Symbol"/>
              </a:rPr>
              <a:t></a:t>
            </a:r>
            <a:r>
              <a:rPr sz="3700" dirty="0">
                <a:latin typeface="Times New Roman"/>
                <a:cs typeface="Times New Roman"/>
              </a:rPr>
              <a:t> </a:t>
            </a:r>
            <a:r>
              <a:rPr sz="3800" i="1" spc="75" dirty="0">
                <a:latin typeface="Symbol"/>
                <a:cs typeface="Symbol"/>
              </a:rPr>
              <a:t></a:t>
            </a:r>
            <a:r>
              <a:rPr sz="3150" i="1" spc="112" baseline="-23809" dirty="0">
                <a:latin typeface="Times New Roman"/>
                <a:cs typeface="Times New Roman"/>
              </a:rPr>
              <a:t>ij </a:t>
            </a:r>
            <a:r>
              <a:rPr sz="3700" dirty="0">
                <a:latin typeface="Symbol"/>
                <a:cs typeface="Symbol"/>
              </a:rPr>
              <a:t></a:t>
            </a:r>
            <a:r>
              <a:rPr sz="3700" spc="-120" dirty="0">
                <a:latin typeface="Times New Roman"/>
                <a:cs typeface="Times New Roman"/>
              </a:rPr>
              <a:t> </a:t>
            </a:r>
            <a:r>
              <a:rPr sz="5550" i="1" baseline="-41291" dirty="0">
                <a:latin typeface="Times New Roman"/>
                <a:cs typeface="Times New Roman"/>
              </a:rPr>
              <a:t>D</a:t>
            </a:r>
            <a:endParaRPr sz="5550" baseline="-41291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435525" y="3615032"/>
            <a:ext cx="417195" cy="0"/>
          </a:xfrm>
          <a:custGeom>
            <a:avLst/>
            <a:gdLst/>
            <a:ahLst/>
            <a:cxnLst/>
            <a:rect l="l" t="t" r="r" b="b"/>
            <a:pathLst>
              <a:path w="417195">
                <a:moveTo>
                  <a:pt x="0" y="0"/>
                </a:moveTo>
                <a:lnTo>
                  <a:pt x="416718" y="0"/>
                </a:lnTo>
              </a:path>
            </a:pathLst>
          </a:custGeom>
          <a:ln w="23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501486" y="4060116"/>
            <a:ext cx="3205480" cy="1341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26260" algn="l"/>
              </a:tabLst>
            </a:pPr>
            <a:r>
              <a:rPr sz="3750" u="heavy" spc="-320" dirty="0">
                <a:latin typeface="Times New Roman"/>
                <a:cs typeface="Times New Roman"/>
              </a:rPr>
              <a:t> </a:t>
            </a:r>
            <a:r>
              <a:rPr sz="3750" u="heavy" spc="110" dirty="0">
                <a:latin typeface="Symbol"/>
                <a:cs typeface="Symbol"/>
              </a:rPr>
              <a:t></a:t>
            </a:r>
            <a:r>
              <a:rPr sz="3750" i="1" u="heavy" spc="110" dirty="0">
                <a:latin typeface="Times New Roman"/>
                <a:cs typeface="Times New Roman"/>
              </a:rPr>
              <a:t>L</a:t>
            </a:r>
            <a:r>
              <a:rPr sz="3750" i="1" spc="110" dirty="0">
                <a:latin typeface="Times New Roman"/>
                <a:cs typeface="Times New Roman"/>
              </a:rPr>
              <a:t>	</a:t>
            </a:r>
            <a:r>
              <a:rPr sz="3750" u="heavy" spc="110" dirty="0">
                <a:latin typeface="Symbol"/>
                <a:cs typeface="Symbol"/>
              </a:rPr>
              <a:t></a:t>
            </a:r>
            <a:r>
              <a:rPr sz="3750" i="1" u="heavy" spc="110" dirty="0">
                <a:latin typeface="Times New Roman"/>
                <a:cs typeface="Times New Roman"/>
              </a:rPr>
              <a:t>L</a:t>
            </a:r>
            <a:r>
              <a:rPr sz="3750" i="1" u="heavy" spc="505" dirty="0">
                <a:latin typeface="Times New Roman"/>
                <a:cs typeface="Times New Roman"/>
              </a:rPr>
              <a:t> </a:t>
            </a:r>
            <a:r>
              <a:rPr sz="3750" u="heavy" spc="-30" dirty="0">
                <a:latin typeface="Symbol"/>
                <a:cs typeface="Symbol"/>
              </a:rPr>
              <a:t></a:t>
            </a:r>
            <a:r>
              <a:rPr sz="3750" i="1" u="heavy" spc="-30" dirty="0">
                <a:latin typeface="Times New Roman"/>
                <a:cs typeface="Times New Roman"/>
              </a:rPr>
              <a:t>h</a:t>
            </a:r>
            <a:r>
              <a:rPr sz="3225" i="1" spc="-44" baseline="-24547" dirty="0">
                <a:latin typeface="Times New Roman"/>
                <a:cs typeface="Times New Roman"/>
              </a:rPr>
              <a:t>i</a:t>
            </a:r>
            <a:endParaRPr sz="3225" baseline="-24547">
              <a:latin typeface="Times New Roman"/>
              <a:cs typeface="Times New Roman"/>
            </a:endParaRPr>
          </a:p>
          <a:p>
            <a:pPr marL="39370">
              <a:lnSpc>
                <a:spcPct val="100000"/>
              </a:lnSpc>
              <a:spcBef>
                <a:spcPts val="735"/>
              </a:spcBef>
              <a:tabLst>
                <a:tab pos="1805305" algn="l"/>
              </a:tabLst>
            </a:pPr>
            <a:r>
              <a:rPr sz="3750" spc="190" dirty="0">
                <a:latin typeface="Symbol"/>
                <a:cs typeface="Symbol"/>
              </a:rPr>
              <a:t></a:t>
            </a:r>
            <a:r>
              <a:rPr sz="3750" i="1" spc="190" dirty="0">
                <a:latin typeface="Times New Roman"/>
                <a:cs typeface="Times New Roman"/>
              </a:rPr>
              <a:t>x</a:t>
            </a:r>
            <a:r>
              <a:rPr sz="3225" i="1" spc="284" baseline="-24547" dirty="0">
                <a:latin typeface="Times New Roman"/>
                <a:cs typeface="Times New Roman"/>
              </a:rPr>
              <a:t>j	</a:t>
            </a:r>
            <a:r>
              <a:rPr sz="3750" spc="-30" dirty="0">
                <a:latin typeface="Symbol"/>
                <a:cs typeface="Symbol"/>
              </a:rPr>
              <a:t></a:t>
            </a:r>
            <a:r>
              <a:rPr sz="3750" i="1" spc="-30" dirty="0">
                <a:latin typeface="Times New Roman"/>
                <a:cs typeface="Times New Roman"/>
              </a:rPr>
              <a:t>h</a:t>
            </a:r>
            <a:r>
              <a:rPr sz="3225" i="1" spc="-44" baseline="-24547" dirty="0">
                <a:latin typeface="Times New Roman"/>
                <a:cs typeface="Times New Roman"/>
              </a:rPr>
              <a:t>i</a:t>
            </a:r>
            <a:r>
              <a:rPr sz="3225" i="1" spc="240" baseline="-24547" dirty="0">
                <a:latin typeface="Times New Roman"/>
                <a:cs typeface="Times New Roman"/>
              </a:rPr>
              <a:t> </a:t>
            </a:r>
            <a:r>
              <a:rPr sz="3750" spc="190" dirty="0">
                <a:latin typeface="Symbol"/>
                <a:cs typeface="Symbol"/>
              </a:rPr>
              <a:t></a:t>
            </a:r>
            <a:r>
              <a:rPr sz="3750" i="1" spc="190" dirty="0">
                <a:latin typeface="Times New Roman"/>
                <a:cs typeface="Times New Roman"/>
              </a:rPr>
              <a:t>x</a:t>
            </a:r>
            <a:r>
              <a:rPr sz="3225" i="1" spc="284" baseline="-24547" dirty="0">
                <a:latin typeface="Times New Roman"/>
                <a:cs typeface="Times New Roman"/>
              </a:rPr>
              <a:t>j</a:t>
            </a:r>
            <a:endParaRPr sz="3225" baseline="-24547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18300" y="4130987"/>
            <a:ext cx="902335" cy="1250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50" spc="-10" dirty="0">
                <a:latin typeface="Symbol"/>
                <a:cs typeface="Symbol"/>
              </a:rPr>
              <a:t></a:t>
            </a:r>
            <a:r>
              <a:rPr sz="3750" spc="-459" dirty="0">
                <a:latin typeface="Times New Roman"/>
                <a:cs typeface="Times New Roman"/>
              </a:rPr>
              <a:t> </a:t>
            </a:r>
            <a:r>
              <a:rPr sz="8400" baseline="-7440" dirty="0">
                <a:latin typeface="Symbol"/>
                <a:cs typeface="Symbol"/>
              </a:rPr>
              <a:t></a:t>
            </a:r>
            <a:endParaRPr sz="8400" baseline="-7440">
              <a:latin typeface="Symbol"/>
              <a:cs typeface="Symbol"/>
            </a:endParaRPr>
          </a:p>
          <a:p>
            <a:pPr marL="599440">
              <a:lnSpc>
                <a:spcPct val="100000"/>
              </a:lnSpc>
              <a:spcBef>
                <a:spcPts val="335"/>
              </a:spcBef>
            </a:pPr>
            <a:r>
              <a:rPr sz="2150" i="1" dirty="0">
                <a:latin typeface="Times New Roman"/>
                <a:cs typeface="Times New Roman"/>
              </a:rPr>
              <a:t>i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18300" y="5838084"/>
            <a:ext cx="286385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50" spc="-10" dirty="0">
                <a:latin typeface="Symbol"/>
                <a:cs typeface="Symbol"/>
              </a:rPr>
              <a:t></a:t>
            </a:r>
            <a:endParaRPr sz="3750">
              <a:latin typeface="Symbol"/>
              <a:cs typeface="Symbo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94522" y="6197144"/>
            <a:ext cx="507365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50" spc="70" dirty="0">
                <a:latin typeface="Symbol"/>
                <a:cs typeface="Symbol"/>
              </a:rPr>
              <a:t></a:t>
            </a:r>
            <a:r>
              <a:rPr sz="3750" i="1" spc="-10" dirty="0">
                <a:latin typeface="Times New Roman"/>
                <a:cs typeface="Times New Roman"/>
              </a:rPr>
              <a:t>h</a:t>
            </a:r>
            <a:endParaRPr sz="37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757919" y="6519205"/>
            <a:ext cx="102235" cy="35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dirty="0">
                <a:latin typeface="Times New Roman"/>
                <a:cs typeface="Times New Roman"/>
              </a:rPr>
              <a:t>i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461046" y="6160145"/>
            <a:ext cx="175895" cy="35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spc="-20" dirty="0">
                <a:latin typeface="Times New Roman"/>
                <a:cs typeface="Times New Roman"/>
              </a:rPr>
              <a:t>i</a:t>
            </a:r>
            <a:r>
              <a:rPr sz="2150" i="1" dirty="0">
                <a:latin typeface="Times New Roman"/>
                <a:cs typeface="Times New Roman"/>
              </a:rPr>
              <a:t>j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186716" y="5825384"/>
            <a:ext cx="844550" cy="645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70865" algn="l"/>
              </a:tabLst>
            </a:pPr>
            <a:r>
              <a:rPr sz="3850" i="1" spc="-60" dirty="0">
                <a:latin typeface="Symbol"/>
                <a:cs typeface="Symbol"/>
              </a:rPr>
              <a:t></a:t>
            </a:r>
            <a:r>
              <a:rPr sz="3850" spc="-60" dirty="0">
                <a:latin typeface="Times New Roman"/>
                <a:cs typeface="Times New Roman"/>
              </a:rPr>
              <a:t>	</a:t>
            </a:r>
            <a:r>
              <a:rPr sz="3750" spc="-10" dirty="0">
                <a:latin typeface="Symbol"/>
                <a:cs typeface="Symbol"/>
              </a:rPr>
              <a:t></a:t>
            </a:r>
            <a:endParaRPr sz="3750">
              <a:latin typeface="Symbol"/>
              <a:cs typeface="Symbo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153052" y="6197144"/>
            <a:ext cx="368300" cy="608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50" i="1" spc="-10" dirty="0">
                <a:latin typeface="Times New Roman"/>
                <a:cs typeface="Times New Roman"/>
              </a:rPr>
              <a:t>D</a:t>
            </a:r>
            <a:endParaRPr sz="37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961813" y="6141427"/>
            <a:ext cx="207645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50" spc="-1365" dirty="0">
                <a:latin typeface="Symbol"/>
                <a:cs typeface="Symbol"/>
              </a:rPr>
              <a:t>⎝</a:t>
            </a:r>
            <a:endParaRPr sz="3750">
              <a:latin typeface="Symbol"/>
              <a:cs typeface="Symbo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961713" y="5942087"/>
            <a:ext cx="26034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750" spc="-2800" dirty="0">
                <a:latin typeface="Symbol"/>
                <a:cs typeface="Symbol"/>
              </a:rPr>
              <a:t>⎜</a:t>
            </a:r>
            <a:endParaRPr sz="3750">
              <a:latin typeface="Symbol"/>
              <a:cs typeface="Symbo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315530" y="5532264"/>
            <a:ext cx="2446020" cy="680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02764" algn="l"/>
              </a:tabLst>
            </a:pPr>
            <a:r>
              <a:rPr sz="3750" u="heavy" spc="110" dirty="0">
                <a:latin typeface="Symbol"/>
                <a:cs typeface="Symbol"/>
              </a:rPr>
              <a:t></a:t>
            </a:r>
            <a:r>
              <a:rPr sz="3750" i="1" u="heavy" spc="110" dirty="0">
                <a:latin typeface="Times New Roman"/>
                <a:cs typeface="Times New Roman"/>
              </a:rPr>
              <a:t>L</a:t>
            </a:r>
            <a:r>
              <a:rPr sz="3750" i="1" u="heavy" spc="-20" dirty="0">
                <a:latin typeface="Times New Roman"/>
                <a:cs typeface="Times New Roman"/>
              </a:rPr>
              <a:t> </a:t>
            </a:r>
            <a:r>
              <a:rPr sz="5625" spc="-2047" baseline="-5925" dirty="0">
                <a:latin typeface="Symbol"/>
                <a:cs typeface="Symbol"/>
              </a:rPr>
              <a:t>⎛</a:t>
            </a:r>
            <a:r>
              <a:rPr sz="5625" spc="-2047" baseline="-5925" dirty="0">
                <a:latin typeface="Times New Roman"/>
                <a:cs typeface="Times New Roman"/>
              </a:rPr>
              <a:t>	</a:t>
            </a:r>
            <a:r>
              <a:rPr sz="3750" u="heavy" spc="-10" dirty="0">
                <a:latin typeface="Times New Roman"/>
                <a:cs typeface="Times New Roman"/>
              </a:rPr>
              <a:t>1</a:t>
            </a:r>
            <a:r>
              <a:rPr sz="3750" u="heavy" spc="-15" dirty="0">
                <a:latin typeface="Times New Roman"/>
                <a:cs typeface="Times New Roman"/>
              </a:rPr>
              <a:t> </a:t>
            </a:r>
            <a:r>
              <a:rPr sz="5625" spc="-3397" baseline="-5925" dirty="0">
                <a:latin typeface="Symbol"/>
                <a:cs typeface="Symbol"/>
              </a:rPr>
              <a:t>⎞</a:t>
            </a:r>
            <a:endParaRPr sz="5625" baseline="-5925">
              <a:latin typeface="Symbol"/>
              <a:cs typeface="Symbo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553427" y="6141427"/>
            <a:ext cx="207645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50" spc="-1365" dirty="0">
                <a:latin typeface="Symbol"/>
                <a:cs typeface="Symbol"/>
              </a:rPr>
              <a:t>⎠</a:t>
            </a:r>
            <a:endParaRPr sz="3750">
              <a:latin typeface="Symbol"/>
              <a:cs typeface="Symbo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553327" y="5942087"/>
            <a:ext cx="26034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750" spc="-2800" dirty="0">
                <a:latin typeface="Symbol"/>
                <a:cs typeface="Symbol"/>
              </a:rPr>
              <a:t>⎟</a:t>
            </a:r>
            <a:endParaRPr sz="3750">
              <a:latin typeface="Symbol"/>
              <a:cs typeface="Symbo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687782" y="5697232"/>
            <a:ext cx="533400" cy="1156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6520"/>
              </a:lnSpc>
            </a:pPr>
            <a:r>
              <a:rPr sz="5600" dirty="0">
                <a:latin typeface="Symbol"/>
                <a:cs typeface="Symbol"/>
              </a:rPr>
              <a:t></a:t>
            </a:r>
            <a:endParaRPr sz="5600">
              <a:latin typeface="Symbol"/>
              <a:cs typeface="Symbol"/>
            </a:endParaRPr>
          </a:p>
          <a:p>
            <a:pPr marL="3175" algn="ctr">
              <a:lnSpc>
                <a:spcPts val="2380"/>
              </a:lnSpc>
            </a:pPr>
            <a:r>
              <a:rPr sz="2150" i="1" dirty="0">
                <a:latin typeface="Times New Roman"/>
                <a:cs typeface="Times New Roman"/>
              </a:rPr>
              <a:t>i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278467" y="6858915"/>
            <a:ext cx="6017260" cy="149923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052195">
              <a:lnSpc>
                <a:spcPts val="3010"/>
              </a:lnSpc>
              <a:spcBef>
                <a:spcPts val="305"/>
              </a:spcBef>
              <a:tabLst>
                <a:tab pos="2049145" algn="l"/>
                <a:tab pos="3234690" algn="l"/>
                <a:tab pos="3686810" algn="l"/>
                <a:tab pos="4703445" algn="l"/>
              </a:tabLst>
            </a:pPr>
            <a:r>
              <a:rPr sz="5625" spc="-15" baseline="-35555" dirty="0">
                <a:latin typeface="Symbol"/>
                <a:cs typeface="Symbol"/>
              </a:rPr>
              <a:t></a:t>
            </a:r>
            <a:r>
              <a:rPr sz="5625" spc="-15" baseline="-35555" dirty="0">
                <a:latin typeface="Times New Roman"/>
                <a:cs typeface="Times New Roman"/>
              </a:rPr>
              <a:t>	</a:t>
            </a:r>
            <a:r>
              <a:rPr sz="3750" spc="220" dirty="0">
                <a:latin typeface="Symbol"/>
                <a:cs typeface="Symbol"/>
              </a:rPr>
              <a:t>∂</a:t>
            </a:r>
            <a:r>
              <a:rPr sz="3750" i="1" spc="-10" dirty="0">
                <a:latin typeface="Times New Roman"/>
                <a:cs typeface="Times New Roman"/>
              </a:rPr>
              <a:t>L</a:t>
            </a:r>
            <a:r>
              <a:rPr sz="3750" i="1" spc="-165" dirty="0">
                <a:latin typeface="Times New Roman"/>
                <a:cs typeface="Times New Roman"/>
              </a:rPr>
              <a:t> </a:t>
            </a:r>
            <a:r>
              <a:rPr sz="5775" i="1" spc="-172" baseline="-34632" dirty="0">
                <a:latin typeface="Symbol"/>
                <a:cs typeface="Symbol"/>
              </a:rPr>
              <a:t>δ</a:t>
            </a:r>
            <a:r>
              <a:rPr sz="5775" baseline="-34632" dirty="0">
                <a:latin typeface="Times New Roman"/>
                <a:cs typeface="Times New Roman"/>
              </a:rPr>
              <a:t>	</a:t>
            </a:r>
            <a:r>
              <a:rPr sz="5625" spc="-22" baseline="-35555" dirty="0">
                <a:latin typeface="Symbol"/>
                <a:cs typeface="Symbol"/>
              </a:rPr>
              <a:t>−</a:t>
            </a:r>
            <a:r>
              <a:rPr sz="5625" baseline="-35555" dirty="0">
                <a:latin typeface="Times New Roman"/>
                <a:cs typeface="Times New Roman"/>
              </a:rPr>
              <a:t>	</a:t>
            </a:r>
            <a:r>
              <a:rPr sz="3750" spc="-10" dirty="0">
                <a:latin typeface="Times New Roman"/>
                <a:cs typeface="Times New Roman"/>
              </a:rPr>
              <a:t>1</a:t>
            </a:r>
            <a:r>
              <a:rPr sz="3750" dirty="0">
                <a:latin typeface="Times New Roman"/>
                <a:cs typeface="Times New Roman"/>
              </a:rPr>
              <a:t>	</a:t>
            </a:r>
            <a:r>
              <a:rPr sz="3750" spc="220" dirty="0">
                <a:latin typeface="Symbol"/>
                <a:cs typeface="Symbol"/>
              </a:rPr>
              <a:t>∂</a:t>
            </a:r>
            <a:r>
              <a:rPr sz="3750" i="1" spc="-10" dirty="0">
                <a:latin typeface="Times New Roman"/>
                <a:cs typeface="Times New Roman"/>
              </a:rPr>
              <a:t>L</a:t>
            </a:r>
            <a:endParaRPr sz="3750">
              <a:latin typeface="Times New Roman"/>
              <a:cs typeface="Times New Roman"/>
            </a:endParaRPr>
          </a:p>
          <a:p>
            <a:pPr marL="1421765">
              <a:lnSpc>
                <a:spcPts val="3720"/>
              </a:lnSpc>
              <a:tabLst>
                <a:tab pos="2950210" algn="l"/>
                <a:tab pos="4076065" algn="l"/>
              </a:tabLst>
            </a:pPr>
            <a:r>
              <a:rPr sz="5600" dirty="0">
                <a:latin typeface="Symbol"/>
                <a:cs typeface="Symbol"/>
              </a:rPr>
              <a:t>∑</a:t>
            </a:r>
            <a:r>
              <a:rPr sz="5600" dirty="0">
                <a:latin typeface="Times New Roman"/>
                <a:cs typeface="Times New Roman"/>
              </a:rPr>
              <a:t>	</a:t>
            </a:r>
            <a:r>
              <a:rPr sz="3225" i="1" spc="-15" baseline="-5167" dirty="0">
                <a:latin typeface="Times New Roman"/>
                <a:cs typeface="Times New Roman"/>
              </a:rPr>
              <a:t>ij	</a:t>
            </a:r>
            <a:r>
              <a:rPr sz="5600" dirty="0">
                <a:latin typeface="Symbol"/>
                <a:cs typeface="Symbol"/>
              </a:rPr>
              <a:t>∑</a:t>
            </a:r>
            <a:endParaRPr sz="5600">
              <a:latin typeface="Symbol"/>
              <a:cs typeface="Symbol"/>
            </a:endParaRPr>
          </a:p>
          <a:p>
            <a:pPr marL="1638935">
              <a:lnSpc>
                <a:spcPts val="3110"/>
              </a:lnSpc>
              <a:tabLst>
                <a:tab pos="2028189" algn="l"/>
                <a:tab pos="3642360" algn="l"/>
                <a:tab pos="4293235" algn="l"/>
                <a:tab pos="4682490" algn="l"/>
              </a:tabLst>
            </a:pPr>
            <a:r>
              <a:rPr sz="3225" i="1" baseline="-20671" dirty="0">
                <a:latin typeface="Times New Roman"/>
                <a:cs typeface="Times New Roman"/>
              </a:rPr>
              <a:t>i	</a:t>
            </a:r>
            <a:r>
              <a:rPr sz="3750" spc="-30" dirty="0">
                <a:latin typeface="Symbol"/>
                <a:cs typeface="Symbol"/>
              </a:rPr>
              <a:t>∂</a:t>
            </a:r>
            <a:r>
              <a:rPr sz="3750" i="1" spc="-30" dirty="0">
                <a:latin typeface="Times New Roman"/>
                <a:cs typeface="Times New Roman"/>
              </a:rPr>
              <a:t>h</a:t>
            </a:r>
            <a:r>
              <a:rPr sz="3225" i="1" spc="-44" baseline="-24547" dirty="0">
                <a:latin typeface="Times New Roman"/>
                <a:cs typeface="Times New Roman"/>
              </a:rPr>
              <a:t>i	</a:t>
            </a:r>
            <a:r>
              <a:rPr sz="3750" i="1" spc="-10" dirty="0">
                <a:latin typeface="Times New Roman"/>
                <a:cs typeface="Times New Roman"/>
              </a:rPr>
              <a:t>D	</a:t>
            </a:r>
            <a:r>
              <a:rPr sz="3225" i="1" baseline="-20671" dirty="0">
                <a:latin typeface="Times New Roman"/>
                <a:cs typeface="Times New Roman"/>
              </a:rPr>
              <a:t>i	</a:t>
            </a:r>
            <a:r>
              <a:rPr sz="3750" spc="-30" dirty="0">
                <a:latin typeface="Symbol"/>
                <a:cs typeface="Symbol"/>
              </a:rPr>
              <a:t>∂</a:t>
            </a:r>
            <a:r>
              <a:rPr sz="3750" i="1" spc="-30" dirty="0">
                <a:latin typeface="Times New Roman"/>
                <a:cs typeface="Times New Roman"/>
              </a:rPr>
              <a:t>h</a:t>
            </a:r>
            <a:r>
              <a:rPr sz="3225" i="1" spc="-44" baseline="-24547" dirty="0">
                <a:latin typeface="Times New Roman"/>
                <a:cs typeface="Times New Roman"/>
              </a:rPr>
              <a:t>i</a:t>
            </a:r>
            <a:endParaRPr sz="3225" baseline="-24547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45066" y="8216834"/>
            <a:ext cx="7565390" cy="149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5595">
              <a:lnSpc>
                <a:spcPts val="5435"/>
              </a:lnSpc>
              <a:tabLst>
                <a:tab pos="2042795" algn="l"/>
                <a:tab pos="2752090" algn="l"/>
                <a:tab pos="3204210" algn="l"/>
              </a:tabLst>
            </a:pPr>
            <a:r>
              <a:rPr sz="5625" spc="-15" baseline="-35555" dirty="0">
                <a:latin typeface="Symbol"/>
                <a:cs typeface="Symbol"/>
              </a:rPr>
              <a:t></a:t>
            </a:r>
            <a:r>
              <a:rPr sz="5625" spc="-15" baseline="-35555" dirty="0">
                <a:latin typeface="Times New Roman"/>
                <a:cs typeface="Times New Roman"/>
              </a:rPr>
              <a:t>	</a:t>
            </a:r>
            <a:r>
              <a:rPr sz="3750" spc="105" dirty="0">
                <a:latin typeface="Symbol"/>
                <a:cs typeface="Symbol"/>
              </a:rPr>
              <a:t>∂</a:t>
            </a:r>
            <a:r>
              <a:rPr sz="3750" i="1" spc="105" dirty="0">
                <a:latin typeface="Times New Roman"/>
                <a:cs typeface="Times New Roman"/>
              </a:rPr>
              <a:t>L	</a:t>
            </a:r>
            <a:r>
              <a:rPr sz="5625" spc="-22" baseline="-35555" dirty="0">
                <a:latin typeface="Symbol"/>
                <a:cs typeface="Symbol"/>
              </a:rPr>
              <a:t>−</a:t>
            </a:r>
            <a:r>
              <a:rPr sz="5625" spc="-22" baseline="-35555" dirty="0">
                <a:latin typeface="Times New Roman"/>
                <a:cs typeface="Times New Roman"/>
              </a:rPr>
              <a:t>	</a:t>
            </a:r>
            <a:r>
              <a:rPr sz="3750" spc="-10" dirty="0">
                <a:latin typeface="Times New Roman"/>
                <a:cs typeface="Times New Roman"/>
              </a:rPr>
              <a:t>1 </a:t>
            </a:r>
            <a:r>
              <a:rPr sz="8400" baseline="-31249" dirty="0">
                <a:latin typeface="Symbol"/>
                <a:cs typeface="Symbol"/>
              </a:rPr>
              <a:t>∑</a:t>
            </a:r>
            <a:r>
              <a:rPr sz="8400" spc="-1012" baseline="-31249" dirty="0">
                <a:latin typeface="Times New Roman"/>
                <a:cs typeface="Times New Roman"/>
              </a:rPr>
              <a:t> </a:t>
            </a:r>
            <a:r>
              <a:rPr sz="3750" spc="105" dirty="0">
                <a:latin typeface="Symbol"/>
                <a:cs typeface="Symbol"/>
              </a:rPr>
              <a:t>∂</a:t>
            </a:r>
            <a:r>
              <a:rPr sz="3750" i="1" spc="105" dirty="0">
                <a:latin typeface="Times New Roman"/>
                <a:cs typeface="Times New Roman"/>
              </a:rPr>
              <a:t>L</a:t>
            </a:r>
            <a:endParaRPr sz="3750">
              <a:latin typeface="Times New Roman"/>
              <a:cs typeface="Times New Roman"/>
            </a:endParaRPr>
          </a:p>
          <a:p>
            <a:pPr marL="1997075">
              <a:lnSpc>
                <a:spcPct val="100000"/>
              </a:lnSpc>
              <a:spcBef>
                <a:spcPts val="365"/>
              </a:spcBef>
              <a:tabLst>
                <a:tab pos="3159760" algn="l"/>
                <a:tab pos="3811270" algn="l"/>
                <a:tab pos="4200525" algn="l"/>
              </a:tabLst>
            </a:pPr>
            <a:r>
              <a:rPr sz="3750" spc="85" dirty="0">
                <a:latin typeface="Symbol"/>
                <a:cs typeface="Symbol"/>
              </a:rPr>
              <a:t>∂</a:t>
            </a:r>
            <a:r>
              <a:rPr sz="3750" i="1" spc="85" dirty="0">
                <a:latin typeface="Times New Roman"/>
                <a:cs typeface="Times New Roman"/>
              </a:rPr>
              <a:t>h</a:t>
            </a:r>
            <a:r>
              <a:rPr sz="3225" i="1" spc="127" baseline="-24547" dirty="0">
                <a:latin typeface="Times New Roman"/>
                <a:cs typeface="Times New Roman"/>
              </a:rPr>
              <a:t>j	</a:t>
            </a:r>
            <a:r>
              <a:rPr sz="3750" i="1" spc="-10" dirty="0">
                <a:latin typeface="Times New Roman"/>
                <a:cs typeface="Times New Roman"/>
              </a:rPr>
              <a:t>D	</a:t>
            </a:r>
            <a:r>
              <a:rPr sz="3225" i="1" baseline="-20671" dirty="0">
                <a:latin typeface="Times New Roman"/>
                <a:cs typeface="Times New Roman"/>
              </a:rPr>
              <a:t>i	</a:t>
            </a:r>
            <a:r>
              <a:rPr sz="3750" spc="-30" dirty="0">
                <a:latin typeface="Symbol"/>
                <a:cs typeface="Symbol"/>
              </a:rPr>
              <a:t>∂</a:t>
            </a:r>
            <a:r>
              <a:rPr sz="3750" i="1" spc="-30" dirty="0">
                <a:latin typeface="Times New Roman"/>
                <a:cs typeface="Times New Roman"/>
              </a:rPr>
              <a:t>h</a:t>
            </a:r>
            <a:r>
              <a:rPr sz="3225" i="1" spc="-44" baseline="-24547" dirty="0">
                <a:latin typeface="Times New Roman"/>
                <a:cs typeface="Times New Roman"/>
              </a:rPr>
              <a:t>i</a:t>
            </a:r>
            <a:endParaRPr sz="3225" baseline="-24547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951333" y="5743354"/>
            <a:ext cx="154305" cy="299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-5" dirty="0">
                <a:latin typeface="Times New Roman"/>
                <a:cs typeface="Times New Roman"/>
              </a:rPr>
              <a:t>i</a:t>
            </a:r>
            <a:r>
              <a:rPr sz="1800" i="1" spc="10" dirty="0">
                <a:latin typeface="Times New Roman"/>
                <a:cs typeface="Times New Roman"/>
              </a:rPr>
              <a:t>j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542472" y="5132091"/>
            <a:ext cx="226060" cy="531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50" spc="-525" dirty="0">
                <a:latin typeface="Symbol"/>
                <a:cs typeface="Symbol"/>
              </a:rPr>
              <a:t>⎧</a:t>
            </a:r>
            <a:endParaRPr sz="3150">
              <a:latin typeface="Symbol"/>
              <a:cs typeface="Symbo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542472" y="5208901"/>
            <a:ext cx="1730375" cy="1123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15365" algn="l"/>
                <a:tab pos="1604010" algn="l"/>
              </a:tabLst>
            </a:pPr>
            <a:r>
              <a:rPr sz="4725" spc="-787" baseline="-44973" dirty="0">
                <a:latin typeface="Symbol"/>
                <a:cs typeface="Symbol"/>
              </a:rPr>
              <a:t>⎨</a:t>
            </a:r>
            <a:r>
              <a:rPr sz="4725" spc="-787" baseline="-44973" dirty="0">
                <a:latin typeface="Times New Roman"/>
                <a:cs typeface="Times New Roman"/>
              </a:rPr>
              <a:t>	</a:t>
            </a:r>
            <a:r>
              <a:rPr sz="3150" i="1" spc="10" dirty="0">
                <a:latin typeface="Times New Roman"/>
                <a:cs typeface="Times New Roman"/>
              </a:rPr>
              <a:t>i</a:t>
            </a:r>
            <a:r>
              <a:rPr sz="3150" i="1" spc="-25" dirty="0">
                <a:latin typeface="Times New Roman"/>
                <a:cs typeface="Times New Roman"/>
              </a:rPr>
              <a:t> </a:t>
            </a:r>
            <a:r>
              <a:rPr sz="3150" spc="20" dirty="0">
                <a:latin typeface="Symbol"/>
                <a:cs typeface="Symbol"/>
              </a:rPr>
              <a:t></a:t>
            </a:r>
            <a:r>
              <a:rPr sz="3150" dirty="0">
                <a:latin typeface="Times New Roman"/>
                <a:cs typeface="Times New Roman"/>
              </a:rPr>
              <a:t>	</a:t>
            </a:r>
            <a:r>
              <a:rPr sz="3150" i="1" spc="10" dirty="0">
                <a:latin typeface="Times New Roman"/>
                <a:cs typeface="Times New Roman"/>
              </a:rPr>
              <a:t>j</a:t>
            </a:r>
            <a:endParaRPr sz="3150">
              <a:latin typeface="Times New Roman"/>
              <a:cs typeface="Times New Roman"/>
            </a:endParaRPr>
          </a:p>
          <a:p>
            <a:pPr marL="433705">
              <a:lnSpc>
                <a:spcPct val="100000"/>
              </a:lnSpc>
              <a:spcBef>
                <a:spcPts val="1015"/>
              </a:spcBef>
              <a:tabLst>
                <a:tab pos="1068705" algn="l"/>
              </a:tabLst>
            </a:pPr>
            <a:r>
              <a:rPr sz="3150" spc="20" dirty="0">
                <a:latin typeface="Times New Roman"/>
                <a:cs typeface="Times New Roman"/>
              </a:rPr>
              <a:t>0	</a:t>
            </a:r>
            <a:r>
              <a:rPr sz="3150" spc="-10" dirty="0">
                <a:latin typeface="Times New Roman"/>
                <a:cs typeface="Times New Roman"/>
              </a:rPr>
              <a:t>else</a:t>
            </a:r>
            <a:endParaRPr sz="31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716989" y="5458194"/>
            <a:ext cx="1475105" cy="548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09270" algn="l"/>
                <a:tab pos="1259205" algn="l"/>
              </a:tabLst>
            </a:pPr>
            <a:r>
              <a:rPr sz="3250" i="1" spc="-30" dirty="0">
                <a:latin typeface="Symbol"/>
                <a:cs typeface="Symbol"/>
              </a:rPr>
              <a:t></a:t>
            </a:r>
            <a:r>
              <a:rPr sz="3250" spc="-30" dirty="0">
                <a:latin typeface="Times New Roman"/>
                <a:cs typeface="Times New Roman"/>
              </a:rPr>
              <a:t>	</a:t>
            </a:r>
            <a:r>
              <a:rPr sz="3150" spc="20" dirty="0">
                <a:latin typeface="Symbol"/>
                <a:cs typeface="Symbol"/>
              </a:rPr>
              <a:t></a:t>
            </a:r>
            <a:r>
              <a:rPr sz="3150" spc="45" dirty="0">
                <a:latin typeface="Times New Roman"/>
                <a:cs typeface="Times New Roman"/>
              </a:rPr>
              <a:t> </a:t>
            </a:r>
            <a:r>
              <a:rPr sz="4725" spc="-787" baseline="33509" dirty="0">
                <a:latin typeface="Symbol"/>
                <a:cs typeface="Symbol"/>
              </a:rPr>
              <a:t>⎪</a:t>
            </a:r>
            <a:r>
              <a:rPr sz="4725" baseline="33509" dirty="0">
                <a:latin typeface="Times New Roman"/>
                <a:cs typeface="Times New Roman"/>
              </a:rPr>
              <a:t>	</a:t>
            </a:r>
            <a:r>
              <a:rPr sz="4725" spc="30" baseline="36155" dirty="0">
                <a:latin typeface="Times New Roman"/>
                <a:cs typeface="Times New Roman"/>
              </a:rPr>
              <a:t>1</a:t>
            </a:r>
            <a:endParaRPr sz="4725" baseline="36155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524869" y="5099474"/>
            <a:ext cx="180975" cy="531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50" spc="-1110" dirty="0">
                <a:latin typeface="Symbol"/>
                <a:cs typeface="Symbol"/>
              </a:rPr>
              <a:t>⎛</a:t>
            </a:r>
            <a:endParaRPr sz="3150">
              <a:latin typeface="Symbol"/>
              <a:cs typeface="Symbo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524869" y="5884401"/>
            <a:ext cx="1243330" cy="592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29969" algn="l"/>
              </a:tabLst>
            </a:pPr>
            <a:r>
              <a:rPr sz="3150" spc="-1110" dirty="0">
                <a:latin typeface="Symbol"/>
                <a:cs typeface="Symbol"/>
              </a:rPr>
              <a:t>⎝</a:t>
            </a:r>
            <a:r>
              <a:rPr sz="3150" spc="-1110" dirty="0">
                <a:latin typeface="Times New Roman"/>
                <a:cs typeface="Times New Roman"/>
              </a:rPr>
              <a:t>	</a:t>
            </a:r>
            <a:r>
              <a:rPr sz="3150" spc="-3130" dirty="0">
                <a:latin typeface="Symbol"/>
                <a:cs typeface="Symbol"/>
              </a:rPr>
              <a:t>⎪</a:t>
            </a:r>
            <a:r>
              <a:rPr sz="4725" spc="-2325" baseline="-8818" dirty="0">
                <a:latin typeface="Symbol"/>
                <a:cs typeface="Symbol"/>
              </a:rPr>
              <a:t>⎩</a:t>
            </a:r>
            <a:endParaRPr sz="4725" baseline="-8818">
              <a:latin typeface="Symbol"/>
              <a:cs typeface="Symbo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524869" y="5562433"/>
            <a:ext cx="180975" cy="531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50" spc="-1110" dirty="0">
                <a:latin typeface="Symbol"/>
                <a:cs typeface="Symbol"/>
              </a:rPr>
              <a:t>⎜</a:t>
            </a:r>
            <a:endParaRPr sz="3150">
              <a:latin typeface="Symbol"/>
              <a:cs typeface="Symbo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2487954" y="5099474"/>
            <a:ext cx="180975" cy="531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50" spc="-1110" dirty="0">
                <a:latin typeface="Symbol"/>
                <a:cs typeface="Symbol"/>
              </a:rPr>
              <a:t>⎞</a:t>
            </a:r>
            <a:endParaRPr sz="3150">
              <a:latin typeface="Symbol"/>
              <a:cs typeface="Symbo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2487954" y="5884401"/>
            <a:ext cx="180975" cy="531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50" spc="-1110" dirty="0">
                <a:latin typeface="Symbol"/>
                <a:cs typeface="Symbol"/>
              </a:rPr>
              <a:t>⎠</a:t>
            </a:r>
            <a:endParaRPr sz="3150">
              <a:latin typeface="Symbol"/>
              <a:cs typeface="Symbo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2487954" y="5562433"/>
            <a:ext cx="180975" cy="531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50" spc="-1110" dirty="0">
                <a:latin typeface="Symbol"/>
                <a:cs typeface="Symbol"/>
              </a:rPr>
              <a:t>⎟</a:t>
            </a:r>
            <a:endParaRPr sz="3150">
              <a:latin typeface="Symbol"/>
              <a:cs typeface="Symbo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9810975" y="4203113"/>
            <a:ext cx="158115" cy="774700"/>
          </a:xfrm>
          <a:custGeom>
            <a:avLst/>
            <a:gdLst/>
            <a:ahLst/>
            <a:cxnLst/>
            <a:rect l="l" t="t" r="r" b="b"/>
            <a:pathLst>
              <a:path w="158115" h="774700">
                <a:moveTo>
                  <a:pt x="0" y="387052"/>
                </a:moveTo>
                <a:lnTo>
                  <a:pt x="157598" y="387052"/>
                </a:lnTo>
              </a:path>
            </a:pathLst>
          </a:custGeom>
          <a:ln w="7741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753773" y="4096087"/>
            <a:ext cx="120014" cy="132080"/>
          </a:xfrm>
          <a:custGeom>
            <a:avLst/>
            <a:gdLst/>
            <a:ahLst/>
            <a:cxnLst/>
            <a:rect l="l" t="t" r="r" b="b"/>
            <a:pathLst>
              <a:path w="120015" h="132079">
                <a:moveTo>
                  <a:pt x="35412" y="0"/>
                </a:moveTo>
                <a:lnTo>
                  <a:pt x="0" y="131631"/>
                </a:lnTo>
                <a:lnTo>
                  <a:pt x="119468" y="107308"/>
                </a:lnTo>
                <a:lnTo>
                  <a:pt x="354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78467" y="6858915"/>
            <a:ext cx="6017260" cy="1358265"/>
          </a:xfrm>
          <a:custGeom>
            <a:avLst/>
            <a:gdLst/>
            <a:ahLst/>
            <a:cxnLst/>
            <a:rect l="l" t="t" r="r" b="b"/>
            <a:pathLst>
              <a:path w="6017259" h="1358265">
                <a:moveTo>
                  <a:pt x="0" y="1357918"/>
                </a:moveTo>
                <a:lnTo>
                  <a:pt x="6016757" y="1357918"/>
                </a:lnTo>
                <a:lnTo>
                  <a:pt x="6016757" y="0"/>
                </a:lnTo>
                <a:lnTo>
                  <a:pt x="0" y="0"/>
                </a:lnTo>
                <a:lnTo>
                  <a:pt x="0" y="13579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45066" y="8216834"/>
            <a:ext cx="7565390" cy="1499235"/>
          </a:xfrm>
          <a:custGeom>
            <a:avLst/>
            <a:gdLst/>
            <a:ahLst/>
            <a:cxnLst/>
            <a:rect l="l" t="t" r="r" b="b"/>
            <a:pathLst>
              <a:path w="7565390" h="1499234">
                <a:moveTo>
                  <a:pt x="0" y="0"/>
                </a:moveTo>
                <a:lnTo>
                  <a:pt x="7565313" y="0"/>
                </a:lnTo>
                <a:lnTo>
                  <a:pt x="7565313" y="1498732"/>
                </a:lnTo>
                <a:lnTo>
                  <a:pt x="0" y="149873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">
              <a:lnSpc>
                <a:spcPct val="100000"/>
              </a:lnSpc>
            </a:pPr>
            <a:r>
              <a:rPr spc="-10" dirty="0"/>
              <a:t>Example: Mean </a:t>
            </a:r>
            <a:r>
              <a:rPr spc="25" dirty="0"/>
              <a:t>Subtraction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4114800" y="1028700"/>
            <a:ext cx="4765040" cy="701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00" dirty="0">
                <a:latin typeface="Arial"/>
                <a:cs typeface="Arial"/>
              </a:rPr>
              <a:t>(for </a:t>
            </a:r>
            <a:r>
              <a:rPr sz="4600" spc="-5" dirty="0">
                <a:latin typeface="Arial"/>
                <a:cs typeface="Arial"/>
              </a:rPr>
              <a:t>a </a:t>
            </a:r>
            <a:r>
              <a:rPr sz="4600" spc="40" dirty="0">
                <a:latin typeface="Arial"/>
                <a:cs typeface="Arial"/>
              </a:rPr>
              <a:t>single</a:t>
            </a:r>
            <a:r>
              <a:rPr sz="4600" spc="-75" dirty="0">
                <a:latin typeface="Arial"/>
                <a:cs typeface="Arial"/>
              </a:rPr>
              <a:t> </a:t>
            </a:r>
            <a:r>
              <a:rPr sz="4600" spc="40" dirty="0">
                <a:latin typeface="Arial"/>
                <a:cs typeface="Arial"/>
              </a:rPr>
              <a:t>input)</a:t>
            </a:r>
            <a:endParaRPr sz="4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2275971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35100" y="2209800"/>
            <a:ext cx="182118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40" dirty="0">
                <a:latin typeface="Arial"/>
                <a:cs typeface="Arial"/>
              </a:rPr>
              <a:t>Forwa</a:t>
            </a:r>
            <a:r>
              <a:rPr sz="3600" spc="-90" dirty="0">
                <a:latin typeface="Arial"/>
                <a:cs typeface="Arial"/>
              </a:rPr>
              <a:t>r</a:t>
            </a:r>
            <a:r>
              <a:rPr sz="3600" spc="95" dirty="0">
                <a:latin typeface="Arial"/>
                <a:cs typeface="Arial"/>
              </a:rPr>
              <a:t>d: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0600" y="3355470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81600" y="4198620"/>
            <a:ext cx="3049905" cy="1101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44500">
              <a:lnSpc>
                <a:spcPts val="4300"/>
              </a:lnSpc>
            </a:pPr>
            <a:r>
              <a:rPr sz="3600" spc="80" dirty="0">
                <a:latin typeface="Arial"/>
                <a:cs typeface="Arial"/>
              </a:rPr>
              <a:t>(backprop  </a:t>
            </a:r>
            <a:r>
              <a:rPr sz="3600" spc="-5" dirty="0">
                <a:latin typeface="Arial"/>
                <a:cs typeface="Arial"/>
              </a:rPr>
              <a:t>aka </a:t>
            </a:r>
            <a:r>
              <a:rPr sz="3600" spc="35" dirty="0">
                <a:latin typeface="Arial"/>
                <a:cs typeface="Arial"/>
              </a:rPr>
              <a:t>chain</a:t>
            </a:r>
            <a:r>
              <a:rPr sz="3600" spc="-3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rule)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88071" y="2117436"/>
            <a:ext cx="1529080" cy="668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i="1" spc="-75" dirty="0">
                <a:latin typeface="Times New Roman"/>
                <a:cs typeface="Times New Roman"/>
              </a:rPr>
              <a:t>h</a:t>
            </a:r>
            <a:r>
              <a:rPr sz="3225" i="1" spc="-112" baseline="-24547" dirty="0">
                <a:latin typeface="Times New Roman"/>
                <a:cs typeface="Times New Roman"/>
              </a:rPr>
              <a:t>i </a:t>
            </a:r>
            <a:r>
              <a:rPr sz="3700" dirty="0">
                <a:latin typeface="Symbol"/>
                <a:cs typeface="Symbol"/>
              </a:rPr>
              <a:t></a:t>
            </a:r>
            <a:r>
              <a:rPr sz="3700" dirty="0">
                <a:latin typeface="Times New Roman"/>
                <a:cs typeface="Times New Roman"/>
              </a:rPr>
              <a:t> </a:t>
            </a:r>
            <a:r>
              <a:rPr sz="3700" i="1" spc="-5" dirty="0">
                <a:latin typeface="Times New Roman"/>
                <a:cs typeface="Times New Roman"/>
              </a:rPr>
              <a:t>x</a:t>
            </a:r>
            <a:r>
              <a:rPr sz="3225" i="1" spc="-7" baseline="-24547" dirty="0">
                <a:latin typeface="Times New Roman"/>
                <a:cs typeface="Times New Roman"/>
              </a:rPr>
              <a:t>i</a:t>
            </a:r>
            <a:r>
              <a:rPr sz="3225" i="1" spc="427" baseline="-24547" dirty="0">
                <a:latin typeface="Times New Roman"/>
                <a:cs typeface="Times New Roman"/>
              </a:rPr>
              <a:t> </a:t>
            </a:r>
            <a:r>
              <a:rPr sz="3700" dirty="0">
                <a:latin typeface="Symbol"/>
                <a:cs typeface="Symbol"/>
              </a:rPr>
              <a:t></a:t>
            </a:r>
            <a:endParaRPr sz="37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90948" y="1814440"/>
            <a:ext cx="351155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u="heavy" spc="-215" dirty="0">
                <a:latin typeface="Times New Roman"/>
                <a:cs typeface="Times New Roman"/>
              </a:rPr>
              <a:t> </a:t>
            </a:r>
            <a:r>
              <a:rPr sz="3700" u="heavy" dirty="0">
                <a:latin typeface="Times New Roman"/>
                <a:cs typeface="Times New Roman"/>
              </a:rPr>
              <a:t>1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37479" y="2473180"/>
            <a:ext cx="365125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i="1" dirty="0">
                <a:latin typeface="Times New Roman"/>
                <a:cs typeface="Times New Roman"/>
              </a:rPr>
              <a:t>D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51369" y="2117436"/>
            <a:ext cx="234315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i="1" dirty="0">
                <a:latin typeface="Times New Roman"/>
                <a:cs typeface="Times New Roman"/>
              </a:rPr>
              <a:t>x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70555" y="2432050"/>
            <a:ext cx="146050" cy="354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spc="-5" dirty="0">
                <a:latin typeface="Times New Roman"/>
                <a:cs typeface="Times New Roman"/>
              </a:rPr>
              <a:t>k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63201" y="2768166"/>
            <a:ext cx="146050" cy="354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spc="-5" dirty="0">
                <a:latin typeface="Times New Roman"/>
                <a:cs typeface="Times New Roman"/>
              </a:rPr>
              <a:t>k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67280" y="1975715"/>
            <a:ext cx="528320" cy="924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50" dirty="0">
                <a:latin typeface="Symbol"/>
                <a:cs typeface="Symbol"/>
              </a:rPr>
              <a:t></a:t>
            </a:r>
            <a:endParaRPr sz="555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16446" y="2969395"/>
            <a:ext cx="560705" cy="668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spc="75" dirty="0">
                <a:latin typeface="Symbol"/>
                <a:cs typeface="Symbol"/>
              </a:rPr>
              <a:t></a:t>
            </a:r>
            <a:r>
              <a:rPr sz="3700" i="1" spc="-145" dirty="0">
                <a:latin typeface="Times New Roman"/>
                <a:cs typeface="Times New Roman"/>
              </a:rPr>
              <a:t>h</a:t>
            </a:r>
            <a:r>
              <a:rPr sz="3150" i="1" spc="-7" baseline="-25132" dirty="0">
                <a:latin typeface="Times New Roman"/>
                <a:cs typeface="Times New Roman"/>
              </a:rPr>
              <a:t>i</a:t>
            </a:r>
            <a:endParaRPr sz="3150" baseline="-25132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900576" y="3941445"/>
            <a:ext cx="101600" cy="354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i="1" spc="-5" dirty="0">
                <a:latin typeface="Times New Roman"/>
                <a:cs typeface="Times New Roman"/>
              </a:rPr>
              <a:t>j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371541" y="3615032"/>
            <a:ext cx="694055" cy="0"/>
          </a:xfrm>
          <a:custGeom>
            <a:avLst/>
            <a:gdLst/>
            <a:ahLst/>
            <a:cxnLst/>
            <a:rect l="l" t="t" r="r" b="b"/>
            <a:pathLst>
              <a:path w="694054">
                <a:moveTo>
                  <a:pt x="0" y="0"/>
                </a:moveTo>
                <a:lnTo>
                  <a:pt x="693713" y="0"/>
                </a:lnTo>
              </a:path>
            </a:pathLst>
          </a:custGeom>
          <a:ln w="23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0513522" y="2969395"/>
            <a:ext cx="260985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dirty="0">
                <a:latin typeface="Times New Roman"/>
                <a:cs typeface="Times New Roman"/>
              </a:rPr>
              <a:t>1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35100" y="3263900"/>
            <a:ext cx="9399905" cy="983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962775" algn="l"/>
                <a:tab pos="7746365" algn="l"/>
              </a:tabLst>
            </a:pPr>
            <a:r>
              <a:rPr sz="3600" spc="-70" dirty="0">
                <a:latin typeface="Arial"/>
                <a:cs typeface="Arial"/>
              </a:rPr>
              <a:t>Taking </a:t>
            </a:r>
            <a:r>
              <a:rPr sz="3600" dirty="0">
                <a:latin typeface="Arial"/>
                <a:cs typeface="Arial"/>
              </a:rPr>
              <a:t>the </a:t>
            </a:r>
            <a:r>
              <a:rPr sz="3600" spc="15" dirty="0">
                <a:latin typeface="Arial"/>
                <a:cs typeface="Arial"/>
              </a:rPr>
              <a:t>derivative </a:t>
            </a:r>
            <a:r>
              <a:rPr sz="3600" dirty="0">
                <a:latin typeface="Arial"/>
                <a:cs typeface="Arial"/>
              </a:rPr>
              <a:t>of</a:t>
            </a:r>
            <a:r>
              <a:rPr sz="3600" spc="10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the</a:t>
            </a:r>
            <a:r>
              <a:rPr sz="3600" spc="1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layer:	</a:t>
            </a:r>
            <a:r>
              <a:rPr sz="5550" spc="172" baseline="-41291" dirty="0">
                <a:latin typeface="Symbol"/>
                <a:cs typeface="Symbol"/>
              </a:rPr>
              <a:t></a:t>
            </a:r>
            <a:r>
              <a:rPr sz="5550" i="1" spc="172" baseline="-41291" dirty="0">
                <a:latin typeface="Times New Roman"/>
                <a:cs typeface="Times New Roman"/>
              </a:rPr>
              <a:t>x	</a:t>
            </a:r>
            <a:r>
              <a:rPr sz="3700" dirty="0">
                <a:latin typeface="Symbol"/>
                <a:cs typeface="Symbol"/>
              </a:rPr>
              <a:t></a:t>
            </a:r>
            <a:r>
              <a:rPr sz="3700" dirty="0">
                <a:latin typeface="Times New Roman"/>
                <a:cs typeface="Times New Roman"/>
              </a:rPr>
              <a:t> </a:t>
            </a:r>
            <a:r>
              <a:rPr sz="3800" i="1" spc="75" dirty="0">
                <a:latin typeface="Symbol"/>
                <a:cs typeface="Symbol"/>
              </a:rPr>
              <a:t></a:t>
            </a:r>
            <a:r>
              <a:rPr sz="3150" i="1" spc="112" baseline="-23809" dirty="0">
                <a:latin typeface="Times New Roman"/>
                <a:cs typeface="Times New Roman"/>
              </a:rPr>
              <a:t>ij </a:t>
            </a:r>
            <a:r>
              <a:rPr sz="3700" dirty="0">
                <a:latin typeface="Symbol"/>
                <a:cs typeface="Symbol"/>
              </a:rPr>
              <a:t></a:t>
            </a:r>
            <a:r>
              <a:rPr sz="3700" spc="-120" dirty="0">
                <a:latin typeface="Times New Roman"/>
                <a:cs typeface="Times New Roman"/>
              </a:rPr>
              <a:t> </a:t>
            </a:r>
            <a:r>
              <a:rPr sz="5550" i="1" baseline="-41291" dirty="0">
                <a:latin typeface="Times New Roman"/>
                <a:cs typeface="Times New Roman"/>
              </a:rPr>
              <a:t>D</a:t>
            </a:r>
            <a:endParaRPr sz="5550" baseline="-41291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435525" y="3615032"/>
            <a:ext cx="417195" cy="0"/>
          </a:xfrm>
          <a:custGeom>
            <a:avLst/>
            <a:gdLst/>
            <a:ahLst/>
            <a:cxnLst/>
            <a:rect l="l" t="t" r="r" b="b"/>
            <a:pathLst>
              <a:path w="417195">
                <a:moveTo>
                  <a:pt x="0" y="0"/>
                </a:moveTo>
                <a:lnTo>
                  <a:pt x="416718" y="0"/>
                </a:lnTo>
              </a:path>
            </a:pathLst>
          </a:custGeom>
          <a:ln w="23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501486" y="4060116"/>
            <a:ext cx="3205480" cy="1341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26260" algn="l"/>
              </a:tabLst>
            </a:pPr>
            <a:r>
              <a:rPr sz="3750" u="heavy" spc="-320" dirty="0">
                <a:latin typeface="Times New Roman"/>
                <a:cs typeface="Times New Roman"/>
              </a:rPr>
              <a:t> </a:t>
            </a:r>
            <a:r>
              <a:rPr sz="3750" u="heavy" spc="110" dirty="0">
                <a:latin typeface="Symbol"/>
                <a:cs typeface="Symbol"/>
              </a:rPr>
              <a:t></a:t>
            </a:r>
            <a:r>
              <a:rPr sz="3750" i="1" u="heavy" spc="110" dirty="0">
                <a:latin typeface="Times New Roman"/>
                <a:cs typeface="Times New Roman"/>
              </a:rPr>
              <a:t>L</a:t>
            </a:r>
            <a:r>
              <a:rPr sz="3750" i="1" spc="110" dirty="0">
                <a:latin typeface="Times New Roman"/>
                <a:cs typeface="Times New Roman"/>
              </a:rPr>
              <a:t>	</a:t>
            </a:r>
            <a:r>
              <a:rPr sz="3750" u="heavy" spc="110" dirty="0">
                <a:latin typeface="Symbol"/>
                <a:cs typeface="Symbol"/>
              </a:rPr>
              <a:t></a:t>
            </a:r>
            <a:r>
              <a:rPr sz="3750" i="1" u="heavy" spc="110" dirty="0">
                <a:latin typeface="Times New Roman"/>
                <a:cs typeface="Times New Roman"/>
              </a:rPr>
              <a:t>L</a:t>
            </a:r>
            <a:r>
              <a:rPr sz="3750" i="1" u="heavy" spc="505" dirty="0">
                <a:latin typeface="Times New Roman"/>
                <a:cs typeface="Times New Roman"/>
              </a:rPr>
              <a:t> </a:t>
            </a:r>
            <a:r>
              <a:rPr sz="3750" u="heavy" spc="-30" dirty="0">
                <a:latin typeface="Symbol"/>
                <a:cs typeface="Symbol"/>
              </a:rPr>
              <a:t></a:t>
            </a:r>
            <a:r>
              <a:rPr sz="3750" i="1" u="heavy" spc="-30" dirty="0">
                <a:latin typeface="Times New Roman"/>
                <a:cs typeface="Times New Roman"/>
              </a:rPr>
              <a:t>h</a:t>
            </a:r>
            <a:r>
              <a:rPr sz="3225" i="1" spc="-44" baseline="-24547" dirty="0">
                <a:latin typeface="Times New Roman"/>
                <a:cs typeface="Times New Roman"/>
              </a:rPr>
              <a:t>i</a:t>
            </a:r>
            <a:endParaRPr sz="3225" baseline="-24547">
              <a:latin typeface="Times New Roman"/>
              <a:cs typeface="Times New Roman"/>
            </a:endParaRPr>
          </a:p>
          <a:p>
            <a:pPr marL="39370">
              <a:lnSpc>
                <a:spcPct val="100000"/>
              </a:lnSpc>
              <a:spcBef>
                <a:spcPts val="735"/>
              </a:spcBef>
              <a:tabLst>
                <a:tab pos="1805305" algn="l"/>
              </a:tabLst>
            </a:pPr>
            <a:r>
              <a:rPr sz="3750" spc="190" dirty="0">
                <a:latin typeface="Symbol"/>
                <a:cs typeface="Symbol"/>
              </a:rPr>
              <a:t></a:t>
            </a:r>
            <a:r>
              <a:rPr sz="3750" i="1" spc="190" dirty="0">
                <a:latin typeface="Times New Roman"/>
                <a:cs typeface="Times New Roman"/>
              </a:rPr>
              <a:t>x</a:t>
            </a:r>
            <a:r>
              <a:rPr sz="3225" i="1" spc="284" baseline="-24547" dirty="0">
                <a:latin typeface="Times New Roman"/>
                <a:cs typeface="Times New Roman"/>
              </a:rPr>
              <a:t>j	</a:t>
            </a:r>
            <a:r>
              <a:rPr sz="3750" spc="-30" dirty="0">
                <a:latin typeface="Symbol"/>
                <a:cs typeface="Symbol"/>
              </a:rPr>
              <a:t></a:t>
            </a:r>
            <a:r>
              <a:rPr sz="3750" i="1" spc="-30" dirty="0">
                <a:latin typeface="Times New Roman"/>
                <a:cs typeface="Times New Roman"/>
              </a:rPr>
              <a:t>h</a:t>
            </a:r>
            <a:r>
              <a:rPr sz="3225" i="1" spc="-44" baseline="-24547" dirty="0">
                <a:latin typeface="Times New Roman"/>
                <a:cs typeface="Times New Roman"/>
              </a:rPr>
              <a:t>i</a:t>
            </a:r>
            <a:r>
              <a:rPr sz="3225" i="1" spc="240" baseline="-24547" dirty="0">
                <a:latin typeface="Times New Roman"/>
                <a:cs typeface="Times New Roman"/>
              </a:rPr>
              <a:t> </a:t>
            </a:r>
            <a:r>
              <a:rPr sz="3750" spc="190" dirty="0">
                <a:latin typeface="Symbol"/>
                <a:cs typeface="Symbol"/>
              </a:rPr>
              <a:t></a:t>
            </a:r>
            <a:r>
              <a:rPr sz="3750" i="1" spc="190" dirty="0">
                <a:latin typeface="Times New Roman"/>
                <a:cs typeface="Times New Roman"/>
              </a:rPr>
              <a:t>x</a:t>
            </a:r>
            <a:r>
              <a:rPr sz="3225" i="1" spc="284" baseline="-24547" dirty="0">
                <a:latin typeface="Times New Roman"/>
                <a:cs typeface="Times New Roman"/>
              </a:rPr>
              <a:t>j</a:t>
            </a:r>
            <a:endParaRPr sz="3225" baseline="-24547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18300" y="4130987"/>
            <a:ext cx="902335" cy="1250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50" spc="-10" dirty="0">
                <a:latin typeface="Symbol"/>
                <a:cs typeface="Symbol"/>
              </a:rPr>
              <a:t></a:t>
            </a:r>
            <a:r>
              <a:rPr sz="3750" spc="-459" dirty="0">
                <a:latin typeface="Times New Roman"/>
                <a:cs typeface="Times New Roman"/>
              </a:rPr>
              <a:t> </a:t>
            </a:r>
            <a:r>
              <a:rPr sz="8400" baseline="-7440" dirty="0">
                <a:latin typeface="Symbol"/>
                <a:cs typeface="Symbol"/>
              </a:rPr>
              <a:t></a:t>
            </a:r>
            <a:endParaRPr sz="8400" baseline="-7440">
              <a:latin typeface="Symbol"/>
              <a:cs typeface="Symbol"/>
            </a:endParaRPr>
          </a:p>
          <a:p>
            <a:pPr marL="599440">
              <a:lnSpc>
                <a:spcPct val="100000"/>
              </a:lnSpc>
              <a:spcBef>
                <a:spcPts val="335"/>
              </a:spcBef>
            </a:pPr>
            <a:r>
              <a:rPr sz="2150" i="1" dirty="0">
                <a:latin typeface="Times New Roman"/>
                <a:cs typeface="Times New Roman"/>
              </a:rPr>
              <a:t>i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18300" y="5838084"/>
            <a:ext cx="286385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50" spc="-10" dirty="0">
                <a:latin typeface="Symbol"/>
                <a:cs typeface="Symbol"/>
              </a:rPr>
              <a:t></a:t>
            </a:r>
            <a:endParaRPr sz="3750">
              <a:latin typeface="Symbol"/>
              <a:cs typeface="Symbo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94522" y="6197144"/>
            <a:ext cx="507365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50" spc="70" dirty="0">
                <a:latin typeface="Symbol"/>
                <a:cs typeface="Symbol"/>
              </a:rPr>
              <a:t></a:t>
            </a:r>
            <a:r>
              <a:rPr sz="3750" i="1" spc="-10" dirty="0">
                <a:latin typeface="Times New Roman"/>
                <a:cs typeface="Times New Roman"/>
              </a:rPr>
              <a:t>h</a:t>
            </a:r>
            <a:endParaRPr sz="37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757919" y="6519205"/>
            <a:ext cx="102235" cy="35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dirty="0">
                <a:latin typeface="Times New Roman"/>
                <a:cs typeface="Times New Roman"/>
              </a:rPr>
              <a:t>i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461046" y="6160145"/>
            <a:ext cx="175895" cy="35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spc="-20" dirty="0">
                <a:latin typeface="Times New Roman"/>
                <a:cs typeface="Times New Roman"/>
              </a:rPr>
              <a:t>i</a:t>
            </a:r>
            <a:r>
              <a:rPr sz="2150" i="1" dirty="0">
                <a:latin typeface="Times New Roman"/>
                <a:cs typeface="Times New Roman"/>
              </a:rPr>
              <a:t>j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186716" y="5825384"/>
            <a:ext cx="844550" cy="645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70865" algn="l"/>
              </a:tabLst>
            </a:pPr>
            <a:r>
              <a:rPr sz="3850" i="1" spc="-60" dirty="0">
                <a:latin typeface="Symbol"/>
                <a:cs typeface="Symbol"/>
              </a:rPr>
              <a:t></a:t>
            </a:r>
            <a:r>
              <a:rPr sz="3850" spc="-60" dirty="0">
                <a:latin typeface="Times New Roman"/>
                <a:cs typeface="Times New Roman"/>
              </a:rPr>
              <a:t>	</a:t>
            </a:r>
            <a:r>
              <a:rPr sz="3750" spc="-10" dirty="0">
                <a:latin typeface="Symbol"/>
                <a:cs typeface="Symbol"/>
              </a:rPr>
              <a:t></a:t>
            </a:r>
            <a:endParaRPr sz="3750">
              <a:latin typeface="Symbol"/>
              <a:cs typeface="Symbo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153052" y="6197144"/>
            <a:ext cx="368300" cy="608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50" i="1" spc="-10" dirty="0">
                <a:latin typeface="Times New Roman"/>
                <a:cs typeface="Times New Roman"/>
              </a:rPr>
              <a:t>D</a:t>
            </a:r>
            <a:endParaRPr sz="37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961813" y="6141427"/>
            <a:ext cx="207645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50" spc="-1365" dirty="0">
                <a:latin typeface="Symbol"/>
                <a:cs typeface="Symbol"/>
              </a:rPr>
              <a:t>⎝</a:t>
            </a:r>
            <a:endParaRPr sz="3750">
              <a:latin typeface="Symbol"/>
              <a:cs typeface="Symbo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961713" y="5942087"/>
            <a:ext cx="26034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750" spc="-2800" dirty="0">
                <a:latin typeface="Symbol"/>
                <a:cs typeface="Symbol"/>
              </a:rPr>
              <a:t>⎜</a:t>
            </a:r>
            <a:endParaRPr sz="3750">
              <a:latin typeface="Symbol"/>
              <a:cs typeface="Symbo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315530" y="5532264"/>
            <a:ext cx="2446020" cy="680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02764" algn="l"/>
              </a:tabLst>
            </a:pPr>
            <a:r>
              <a:rPr sz="3750" u="heavy" spc="110" dirty="0">
                <a:latin typeface="Symbol"/>
                <a:cs typeface="Symbol"/>
              </a:rPr>
              <a:t></a:t>
            </a:r>
            <a:r>
              <a:rPr sz="3750" i="1" u="heavy" spc="110" dirty="0">
                <a:latin typeface="Times New Roman"/>
                <a:cs typeface="Times New Roman"/>
              </a:rPr>
              <a:t>L</a:t>
            </a:r>
            <a:r>
              <a:rPr sz="3750" i="1" u="heavy" spc="-20" dirty="0">
                <a:latin typeface="Times New Roman"/>
                <a:cs typeface="Times New Roman"/>
              </a:rPr>
              <a:t> </a:t>
            </a:r>
            <a:r>
              <a:rPr sz="5625" spc="-2047" baseline="-5925" dirty="0">
                <a:latin typeface="Symbol"/>
                <a:cs typeface="Symbol"/>
              </a:rPr>
              <a:t>⎛</a:t>
            </a:r>
            <a:r>
              <a:rPr sz="5625" spc="-2047" baseline="-5925" dirty="0">
                <a:latin typeface="Times New Roman"/>
                <a:cs typeface="Times New Roman"/>
              </a:rPr>
              <a:t>	</a:t>
            </a:r>
            <a:r>
              <a:rPr sz="3750" u="heavy" spc="-10" dirty="0">
                <a:latin typeface="Times New Roman"/>
                <a:cs typeface="Times New Roman"/>
              </a:rPr>
              <a:t>1</a:t>
            </a:r>
            <a:r>
              <a:rPr sz="3750" u="heavy" spc="-15" dirty="0">
                <a:latin typeface="Times New Roman"/>
                <a:cs typeface="Times New Roman"/>
              </a:rPr>
              <a:t> </a:t>
            </a:r>
            <a:r>
              <a:rPr sz="5625" spc="-3397" baseline="-5925" dirty="0">
                <a:latin typeface="Symbol"/>
                <a:cs typeface="Symbol"/>
              </a:rPr>
              <a:t>⎞</a:t>
            </a:r>
            <a:endParaRPr sz="5625" baseline="-5925">
              <a:latin typeface="Symbol"/>
              <a:cs typeface="Symbo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553427" y="6141427"/>
            <a:ext cx="207645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50" spc="-1365" dirty="0">
                <a:latin typeface="Symbol"/>
                <a:cs typeface="Symbol"/>
              </a:rPr>
              <a:t>⎠</a:t>
            </a:r>
            <a:endParaRPr sz="3750">
              <a:latin typeface="Symbol"/>
              <a:cs typeface="Symbo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553327" y="5942087"/>
            <a:ext cx="26034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750" spc="-2800" dirty="0">
                <a:latin typeface="Symbol"/>
                <a:cs typeface="Symbol"/>
              </a:rPr>
              <a:t>⎟</a:t>
            </a:r>
            <a:endParaRPr sz="3750">
              <a:latin typeface="Symbol"/>
              <a:cs typeface="Symbo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687782" y="5697232"/>
            <a:ext cx="533400" cy="1156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6520"/>
              </a:lnSpc>
            </a:pPr>
            <a:r>
              <a:rPr sz="5600" dirty="0">
                <a:latin typeface="Symbol"/>
                <a:cs typeface="Symbol"/>
              </a:rPr>
              <a:t></a:t>
            </a:r>
            <a:endParaRPr sz="5600">
              <a:latin typeface="Symbol"/>
              <a:cs typeface="Symbol"/>
            </a:endParaRPr>
          </a:p>
          <a:p>
            <a:pPr marL="3175" algn="ctr">
              <a:lnSpc>
                <a:spcPts val="2380"/>
              </a:lnSpc>
            </a:pPr>
            <a:r>
              <a:rPr sz="2150" i="1" dirty="0">
                <a:latin typeface="Times New Roman"/>
                <a:cs typeface="Times New Roman"/>
              </a:rPr>
              <a:t>i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318300" y="7216132"/>
            <a:ext cx="286385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50" spc="-10" dirty="0">
                <a:latin typeface="Symbol"/>
                <a:cs typeface="Symbol"/>
              </a:rPr>
              <a:t></a:t>
            </a:r>
            <a:endParaRPr sz="3750">
              <a:latin typeface="Symbol"/>
              <a:cs typeface="Symbo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294522" y="7575191"/>
            <a:ext cx="507365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50" spc="70" dirty="0">
                <a:latin typeface="Symbol"/>
                <a:cs typeface="Symbol"/>
              </a:rPr>
              <a:t></a:t>
            </a:r>
            <a:r>
              <a:rPr sz="3750" i="1" spc="-10" dirty="0">
                <a:latin typeface="Times New Roman"/>
                <a:cs typeface="Times New Roman"/>
              </a:rPr>
              <a:t>h</a:t>
            </a:r>
            <a:endParaRPr sz="37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757919" y="7897253"/>
            <a:ext cx="102235" cy="35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dirty="0">
                <a:latin typeface="Times New Roman"/>
                <a:cs typeface="Times New Roman"/>
              </a:rPr>
              <a:t>i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216373" y="7538192"/>
            <a:ext cx="175895" cy="35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spc="-20" dirty="0">
                <a:latin typeface="Times New Roman"/>
                <a:cs typeface="Times New Roman"/>
              </a:rPr>
              <a:t>i</a:t>
            </a:r>
            <a:r>
              <a:rPr sz="2150" i="1" dirty="0">
                <a:latin typeface="Times New Roman"/>
                <a:cs typeface="Times New Roman"/>
              </a:rPr>
              <a:t>j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687782" y="7075280"/>
            <a:ext cx="533400" cy="1156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6520"/>
              </a:lnSpc>
            </a:pPr>
            <a:r>
              <a:rPr sz="5600" dirty="0">
                <a:latin typeface="Symbol"/>
                <a:cs typeface="Symbol"/>
              </a:rPr>
              <a:t></a:t>
            </a:r>
            <a:endParaRPr sz="5600">
              <a:latin typeface="Symbol"/>
              <a:cs typeface="Symbol"/>
            </a:endParaRPr>
          </a:p>
          <a:p>
            <a:pPr marL="3175" algn="ctr">
              <a:lnSpc>
                <a:spcPts val="2380"/>
              </a:lnSpc>
            </a:pPr>
            <a:r>
              <a:rPr sz="2150" i="1" dirty="0">
                <a:latin typeface="Times New Roman"/>
                <a:cs typeface="Times New Roman"/>
              </a:rPr>
              <a:t>i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942042" y="7203432"/>
            <a:ext cx="844550" cy="645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70865" algn="l"/>
              </a:tabLst>
            </a:pPr>
            <a:r>
              <a:rPr sz="3850" i="1" spc="-60" dirty="0">
                <a:latin typeface="Symbol"/>
                <a:cs typeface="Symbol"/>
              </a:rPr>
              <a:t></a:t>
            </a:r>
            <a:r>
              <a:rPr sz="3850" spc="-60" dirty="0">
                <a:latin typeface="Times New Roman"/>
                <a:cs typeface="Times New Roman"/>
              </a:rPr>
              <a:t>	</a:t>
            </a:r>
            <a:r>
              <a:rPr sz="3750" spc="-10" dirty="0">
                <a:latin typeface="Symbol"/>
                <a:cs typeface="Symbol"/>
              </a:rPr>
              <a:t></a:t>
            </a:r>
            <a:endParaRPr sz="3750">
              <a:latin typeface="Symbol"/>
              <a:cs typeface="Symbo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908379" y="7575191"/>
            <a:ext cx="368300" cy="608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50" i="1" spc="-10" dirty="0">
                <a:latin typeface="Times New Roman"/>
                <a:cs typeface="Times New Roman"/>
              </a:rPr>
              <a:t>D</a:t>
            </a:r>
            <a:endParaRPr sz="37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315530" y="6910312"/>
            <a:ext cx="3208655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58290" algn="l"/>
                <a:tab pos="2666365" algn="l"/>
              </a:tabLst>
            </a:pPr>
            <a:r>
              <a:rPr sz="3750" u="heavy" spc="225" dirty="0">
                <a:latin typeface="Symbol"/>
                <a:cs typeface="Symbol"/>
              </a:rPr>
              <a:t></a:t>
            </a:r>
            <a:r>
              <a:rPr sz="3750" i="1" u="heavy" spc="-10" dirty="0">
                <a:latin typeface="Times New Roman"/>
                <a:cs typeface="Times New Roman"/>
              </a:rPr>
              <a:t>L</a:t>
            </a:r>
            <a:r>
              <a:rPr sz="3750" i="1" dirty="0">
                <a:latin typeface="Times New Roman"/>
                <a:cs typeface="Times New Roman"/>
              </a:rPr>
              <a:t>	</a:t>
            </a:r>
            <a:r>
              <a:rPr sz="3750" u="heavy" spc="-220" dirty="0">
                <a:latin typeface="Times New Roman"/>
                <a:cs typeface="Times New Roman"/>
              </a:rPr>
              <a:t> </a:t>
            </a:r>
            <a:r>
              <a:rPr sz="3750" u="heavy" spc="-10" dirty="0">
                <a:latin typeface="Times New Roman"/>
                <a:cs typeface="Times New Roman"/>
              </a:rPr>
              <a:t>1</a:t>
            </a:r>
            <a:r>
              <a:rPr sz="3750" dirty="0">
                <a:latin typeface="Times New Roman"/>
                <a:cs typeface="Times New Roman"/>
              </a:rPr>
              <a:t>	</a:t>
            </a:r>
            <a:r>
              <a:rPr sz="3750" u="heavy" spc="225" dirty="0">
                <a:latin typeface="Symbol"/>
                <a:cs typeface="Symbol"/>
              </a:rPr>
              <a:t></a:t>
            </a:r>
            <a:r>
              <a:rPr sz="3750" i="1" u="heavy" spc="-10" dirty="0">
                <a:latin typeface="Times New Roman"/>
                <a:cs typeface="Times New Roman"/>
              </a:rPr>
              <a:t>L</a:t>
            </a:r>
            <a:endParaRPr sz="37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948858" y="7575191"/>
            <a:ext cx="507365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50" spc="70" dirty="0">
                <a:latin typeface="Symbol"/>
                <a:cs typeface="Symbol"/>
              </a:rPr>
              <a:t></a:t>
            </a:r>
            <a:r>
              <a:rPr sz="3750" i="1" spc="-10" dirty="0">
                <a:latin typeface="Times New Roman"/>
                <a:cs typeface="Times New Roman"/>
              </a:rPr>
              <a:t>h</a:t>
            </a:r>
            <a:endParaRPr sz="37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412255" y="7897253"/>
            <a:ext cx="102235" cy="35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dirty="0">
                <a:latin typeface="Times New Roman"/>
                <a:cs typeface="Times New Roman"/>
              </a:rPr>
              <a:t>i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342118" y="7075280"/>
            <a:ext cx="533400" cy="1156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6520"/>
              </a:lnSpc>
            </a:pPr>
            <a:r>
              <a:rPr sz="5600" dirty="0">
                <a:latin typeface="Symbol"/>
                <a:cs typeface="Symbol"/>
              </a:rPr>
              <a:t></a:t>
            </a:r>
            <a:endParaRPr sz="5600">
              <a:latin typeface="Symbol"/>
              <a:cs typeface="Symbol"/>
            </a:endParaRPr>
          </a:p>
          <a:p>
            <a:pPr marL="3175" algn="ctr">
              <a:lnSpc>
                <a:spcPts val="2380"/>
              </a:lnSpc>
            </a:pPr>
            <a:r>
              <a:rPr sz="2150" i="1" dirty="0">
                <a:latin typeface="Times New Roman"/>
                <a:cs typeface="Times New Roman"/>
              </a:rPr>
              <a:t>i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45066" y="8216834"/>
            <a:ext cx="7565390" cy="149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5595">
              <a:lnSpc>
                <a:spcPts val="5435"/>
              </a:lnSpc>
              <a:tabLst>
                <a:tab pos="2042795" algn="l"/>
                <a:tab pos="2752090" algn="l"/>
                <a:tab pos="3204210" algn="l"/>
              </a:tabLst>
            </a:pPr>
            <a:r>
              <a:rPr sz="5625" spc="-15" baseline="-35555" dirty="0">
                <a:latin typeface="Symbol"/>
                <a:cs typeface="Symbol"/>
              </a:rPr>
              <a:t></a:t>
            </a:r>
            <a:r>
              <a:rPr sz="5625" spc="-15" baseline="-35555" dirty="0">
                <a:latin typeface="Times New Roman"/>
                <a:cs typeface="Times New Roman"/>
              </a:rPr>
              <a:t>	</a:t>
            </a:r>
            <a:r>
              <a:rPr sz="3750" spc="105" dirty="0">
                <a:latin typeface="Symbol"/>
                <a:cs typeface="Symbol"/>
              </a:rPr>
              <a:t>∂</a:t>
            </a:r>
            <a:r>
              <a:rPr sz="3750" i="1" spc="105" dirty="0">
                <a:latin typeface="Times New Roman"/>
                <a:cs typeface="Times New Roman"/>
              </a:rPr>
              <a:t>L	</a:t>
            </a:r>
            <a:r>
              <a:rPr sz="5625" spc="-22" baseline="-35555" dirty="0">
                <a:latin typeface="Symbol"/>
                <a:cs typeface="Symbol"/>
              </a:rPr>
              <a:t>−</a:t>
            </a:r>
            <a:r>
              <a:rPr sz="5625" spc="-22" baseline="-35555" dirty="0">
                <a:latin typeface="Times New Roman"/>
                <a:cs typeface="Times New Roman"/>
              </a:rPr>
              <a:t>	</a:t>
            </a:r>
            <a:r>
              <a:rPr sz="3750" spc="-10" dirty="0">
                <a:latin typeface="Times New Roman"/>
                <a:cs typeface="Times New Roman"/>
              </a:rPr>
              <a:t>1 </a:t>
            </a:r>
            <a:r>
              <a:rPr sz="8400" baseline="-31249" dirty="0">
                <a:latin typeface="Symbol"/>
                <a:cs typeface="Symbol"/>
              </a:rPr>
              <a:t>∑</a:t>
            </a:r>
            <a:r>
              <a:rPr sz="8400" spc="-1012" baseline="-31249" dirty="0">
                <a:latin typeface="Times New Roman"/>
                <a:cs typeface="Times New Roman"/>
              </a:rPr>
              <a:t> </a:t>
            </a:r>
            <a:r>
              <a:rPr sz="3750" spc="105" dirty="0">
                <a:latin typeface="Symbol"/>
                <a:cs typeface="Symbol"/>
              </a:rPr>
              <a:t>∂</a:t>
            </a:r>
            <a:r>
              <a:rPr sz="3750" i="1" spc="105" dirty="0">
                <a:latin typeface="Times New Roman"/>
                <a:cs typeface="Times New Roman"/>
              </a:rPr>
              <a:t>L</a:t>
            </a:r>
            <a:endParaRPr sz="3750">
              <a:latin typeface="Times New Roman"/>
              <a:cs typeface="Times New Roman"/>
            </a:endParaRPr>
          </a:p>
          <a:p>
            <a:pPr marL="1997075">
              <a:lnSpc>
                <a:spcPct val="100000"/>
              </a:lnSpc>
              <a:spcBef>
                <a:spcPts val="365"/>
              </a:spcBef>
              <a:tabLst>
                <a:tab pos="3159760" algn="l"/>
                <a:tab pos="3811270" algn="l"/>
                <a:tab pos="4200525" algn="l"/>
              </a:tabLst>
            </a:pPr>
            <a:r>
              <a:rPr sz="3750" spc="85" dirty="0">
                <a:latin typeface="Symbol"/>
                <a:cs typeface="Symbol"/>
              </a:rPr>
              <a:t>∂</a:t>
            </a:r>
            <a:r>
              <a:rPr sz="3750" i="1" spc="85" dirty="0">
                <a:latin typeface="Times New Roman"/>
                <a:cs typeface="Times New Roman"/>
              </a:rPr>
              <a:t>h</a:t>
            </a:r>
            <a:r>
              <a:rPr sz="3225" i="1" spc="127" baseline="-24547" dirty="0">
                <a:latin typeface="Times New Roman"/>
                <a:cs typeface="Times New Roman"/>
              </a:rPr>
              <a:t>j	</a:t>
            </a:r>
            <a:r>
              <a:rPr sz="3750" i="1" spc="-10" dirty="0">
                <a:latin typeface="Times New Roman"/>
                <a:cs typeface="Times New Roman"/>
              </a:rPr>
              <a:t>D	</a:t>
            </a:r>
            <a:r>
              <a:rPr sz="3225" i="1" baseline="-20671" dirty="0">
                <a:latin typeface="Times New Roman"/>
                <a:cs typeface="Times New Roman"/>
              </a:rPr>
              <a:t>i	</a:t>
            </a:r>
            <a:r>
              <a:rPr sz="3750" spc="-30" dirty="0">
                <a:latin typeface="Symbol"/>
                <a:cs typeface="Symbol"/>
              </a:rPr>
              <a:t>∂</a:t>
            </a:r>
            <a:r>
              <a:rPr sz="3750" i="1" spc="-30" dirty="0">
                <a:latin typeface="Times New Roman"/>
                <a:cs typeface="Times New Roman"/>
              </a:rPr>
              <a:t>h</a:t>
            </a:r>
            <a:r>
              <a:rPr sz="3225" i="1" spc="-44" baseline="-24547" dirty="0">
                <a:latin typeface="Times New Roman"/>
                <a:cs typeface="Times New Roman"/>
              </a:rPr>
              <a:t>i</a:t>
            </a:r>
            <a:endParaRPr sz="3225" baseline="-24547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951333" y="5743354"/>
            <a:ext cx="154305" cy="299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-5" dirty="0">
                <a:latin typeface="Times New Roman"/>
                <a:cs typeface="Times New Roman"/>
              </a:rPr>
              <a:t>i</a:t>
            </a:r>
            <a:r>
              <a:rPr sz="1800" i="1" spc="10" dirty="0">
                <a:latin typeface="Times New Roman"/>
                <a:cs typeface="Times New Roman"/>
              </a:rPr>
              <a:t>j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542472" y="5132091"/>
            <a:ext cx="226060" cy="531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50" spc="-525" dirty="0">
                <a:latin typeface="Symbol"/>
                <a:cs typeface="Symbol"/>
              </a:rPr>
              <a:t>⎧</a:t>
            </a:r>
            <a:endParaRPr sz="3150">
              <a:latin typeface="Symbol"/>
              <a:cs typeface="Symbo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0542472" y="5208901"/>
            <a:ext cx="1730375" cy="1123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15365" algn="l"/>
                <a:tab pos="1604010" algn="l"/>
              </a:tabLst>
            </a:pPr>
            <a:r>
              <a:rPr sz="4725" spc="-787" baseline="-44973" dirty="0">
                <a:latin typeface="Symbol"/>
                <a:cs typeface="Symbol"/>
              </a:rPr>
              <a:t>⎨</a:t>
            </a:r>
            <a:r>
              <a:rPr sz="4725" spc="-787" baseline="-44973" dirty="0">
                <a:latin typeface="Times New Roman"/>
                <a:cs typeface="Times New Roman"/>
              </a:rPr>
              <a:t>	</a:t>
            </a:r>
            <a:r>
              <a:rPr sz="3150" i="1" spc="10" dirty="0">
                <a:latin typeface="Times New Roman"/>
                <a:cs typeface="Times New Roman"/>
              </a:rPr>
              <a:t>i</a:t>
            </a:r>
            <a:r>
              <a:rPr sz="3150" i="1" spc="-25" dirty="0">
                <a:latin typeface="Times New Roman"/>
                <a:cs typeface="Times New Roman"/>
              </a:rPr>
              <a:t> </a:t>
            </a:r>
            <a:r>
              <a:rPr sz="3150" spc="20" dirty="0">
                <a:latin typeface="Symbol"/>
                <a:cs typeface="Symbol"/>
              </a:rPr>
              <a:t></a:t>
            </a:r>
            <a:r>
              <a:rPr sz="3150" dirty="0">
                <a:latin typeface="Times New Roman"/>
                <a:cs typeface="Times New Roman"/>
              </a:rPr>
              <a:t>	</a:t>
            </a:r>
            <a:r>
              <a:rPr sz="3150" i="1" spc="10" dirty="0">
                <a:latin typeface="Times New Roman"/>
                <a:cs typeface="Times New Roman"/>
              </a:rPr>
              <a:t>j</a:t>
            </a:r>
            <a:endParaRPr sz="3150">
              <a:latin typeface="Times New Roman"/>
              <a:cs typeface="Times New Roman"/>
            </a:endParaRPr>
          </a:p>
          <a:p>
            <a:pPr marL="433705">
              <a:lnSpc>
                <a:spcPct val="100000"/>
              </a:lnSpc>
              <a:spcBef>
                <a:spcPts val="1015"/>
              </a:spcBef>
              <a:tabLst>
                <a:tab pos="1068705" algn="l"/>
              </a:tabLst>
            </a:pPr>
            <a:r>
              <a:rPr sz="3150" spc="20" dirty="0">
                <a:latin typeface="Times New Roman"/>
                <a:cs typeface="Times New Roman"/>
              </a:rPr>
              <a:t>0	</a:t>
            </a:r>
            <a:r>
              <a:rPr sz="3150" spc="-10" dirty="0">
                <a:latin typeface="Times New Roman"/>
                <a:cs typeface="Times New Roman"/>
              </a:rPr>
              <a:t>else</a:t>
            </a:r>
            <a:endParaRPr sz="315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9716989" y="5458194"/>
            <a:ext cx="1475105" cy="548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09270" algn="l"/>
                <a:tab pos="1259205" algn="l"/>
              </a:tabLst>
            </a:pPr>
            <a:r>
              <a:rPr sz="3250" i="1" spc="-30" dirty="0">
                <a:latin typeface="Symbol"/>
                <a:cs typeface="Symbol"/>
              </a:rPr>
              <a:t></a:t>
            </a:r>
            <a:r>
              <a:rPr sz="3250" spc="-30" dirty="0">
                <a:latin typeface="Times New Roman"/>
                <a:cs typeface="Times New Roman"/>
              </a:rPr>
              <a:t>	</a:t>
            </a:r>
            <a:r>
              <a:rPr sz="3150" spc="20" dirty="0">
                <a:latin typeface="Symbol"/>
                <a:cs typeface="Symbol"/>
              </a:rPr>
              <a:t></a:t>
            </a:r>
            <a:r>
              <a:rPr sz="3150" spc="45" dirty="0">
                <a:latin typeface="Times New Roman"/>
                <a:cs typeface="Times New Roman"/>
              </a:rPr>
              <a:t> </a:t>
            </a:r>
            <a:r>
              <a:rPr sz="4725" spc="-787" baseline="33509" dirty="0">
                <a:latin typeface="Symbol"/>
                <a:cs typeface="Symbol"/>
              </a:rPr>
              <a:t>⎪</a:t>
            </a:r>
            <a:r>
              <a:rPr sz="4725" baseline="33509" dirty="0">
                <a:latin typeface="Times New Roman"/>
                <a:cs typeface="Times New Roman"/>
              </a:rPr>
              <a:t>	</a:t>
            </a:r>
            <a:r>
              <a:rPr sz="4725" spc="30" baseline="36155" dirty="0">
                <a:latin typeface="Times New Roman"/>
                <a:cs typeface="Times New Roman"/>
              </a:rPr>
              <a:t>1</a:t>
            </a:r>
            <a:endParaRPr sz="4725" baseline="36155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524869" y="5099474"/>
            <a:ext cx="180975" cy="531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50" spc="-1110" dirty="0">
                <a:latin typeface="Symbol"/>
                <a:cs typeface="Symbol"/>
              </a:rPr>
              <a:t>⎛</a:t>
            </a:r>
            <a:endParaRPr sz="3150">
              <a:latin typeface="Symbol"/>
              <a:cs typeface="Symbo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524869" y="5884401"/>
            <a:ext cx="1243330" cy="592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29969" algn="l"/>
              </a:tabLst>
            </a:pPr>
            <a:r>
              <a:rPr sz="3150" spc="-1110" dirty="0">
                <a:latin typeface="Symbol"/>
                <a:cs typeface="Symbol"/>
              </a:rPr>
              <a:t>⎝</a:t>
            </a:r>
            <a:r>
              <a:rPr sz="3150" spc="-1110" dirty="0">
                <a:latin typeface="Times New Roman"/>
                <a:cs typeface="Times New Roman"/>
              </a:rPr>
              <a:t>	</a:t>
            </a:r>
            <a:r>
              <a:rPr sz="3150" spc="-3130" dirty="0">
                <a:latin typeface="Symbol"/>
                <a:cs typeface="Symbol"/>
              </a:rPr>
              <a:t>⎪</a:t>
            </a:r>
            <a:r>
              <a:rPr sz="4725" spc="-2325" baseline="-8818" dirty="0">
                <a:latin typeface="Symbol"/>
                <a:cs typeface="Symbol"/>
              </a:rPr>
              <a:t>⎩</a:t>
            </a:r>
            <a:endParaRPr sz="4725" baseline="-8818">
              <a:latin typeface="Symbol"/>
              <a:cs typeface="Symbo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9524869" y="5562433"/>
            <a:ext cx="180975" cy="531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50" spc="-1110" dirty="0">
                <a:latin typeface="Symbol"/>
                <a:cs typeface="Symbol"/>
              </a:rPr>
              <a:t>⎜</a:t>
            </a:r>
            <a:endParaRPr sz="3150">
              <a:latin typeface="Symbol"/>
              <a:cs typeface="Symbo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2487954" y="5099474"/>
            <a:ext cx="180975" cy="531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50" spc="-1110" dirty="0">
                <a:latin typeface="Symbol"/>
                <a:cs typeface="Symbol"/>
              </a:rPr>
              <a:t>⎞</a:t>
            </a:r>
            <a:endParaRPr sz="3150">
              <a:latin typeface="Symbol"/>
              <a:cs typeface="Symbo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2487954" y="5884401"/>
            <a:ext cx="180975" cy="531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50" spc="-1110" dirty="0">
                <a:latin typeface="Symbol"/>
                <a:cs typeface="Symbol"/>
              </a:rPr>
              <a:t>⎠</a:t>
            </a:r>
            <a:endParaRPr sz="3150">
              <a:latin typeface="Symbol"/>
              <a:cs typeface="Symbo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2487954" y="5562433"/>
            <a:ext cx="180975" cy="531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50" spc="-1110" dirty="0">
                <a:latin typeface="Symbol"/>
                <a:cs typeface="Symbol"/>
              </a:rPr>
              <a:t>⎟</a:t>
            </a:r>
            <a:endParaRPr sz="3150">
              <a:latin typeface="Symbol"/>
              <a:cs typeface="Symbo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9810975" y="4203113"/>
            <a:ext cx="158115" cy="774700"/>
          </a:xfrm>
          <a:custGeom>
            <a:avLst/>
            <a:gdLst/>
            <a:ahLst/>
            <a:cxnLst/>
            <a:rect l="l" t="t" r="r" b="b"/>
            <a:pathLst>
              <a:path w="158115" h="774700">
                <a:moveTo>
                  <a:pt x="0" y="387052"/>
                </a:moveTo>
                <a:lnTo>
                  <a:pt x="157598" y="387052"/>
                </a:lnTo>
              </a:path>
            </a:pathLst>
          </a:custGeom>
          <a:ln w="7741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753773" y="4096087"/>
            <a:ext cx="120014" cy="132080"/>
          </a:xfrm>
          <a:custGeom>
            <a:avLst/>
            <a:gdLst/>
            <a:ahLst/>
            <a:cxnLst/>
            <a:rect l="l" t="t" r="r" b="b"/>
            <a:pathLst>
              <a:path w="120015" h="132079">
                <a:moveTo>
                  <a:pt x="35412" y="0"/>
                </a:moveTo>
                <a:lnTo>
                  <a:pt x="0" y="131631"/>
                </a:lnTo>
                <a:lnTo>
                  <a:pt x="119468" y="107308"/>
                </a:lnTo>
                <a:lnTo>
                  <a:pt x="354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45066" y="8216834"/>
            <a:ext cx="7565390" cy="1499235"/>
          </a:xfrm>
          <a:custGeom>
            <a:avLst/>
            <a:gdLst/>
            <a:ahLst/>
            <a:cxnLst/>
            <a:rect l="l" t="t" r="r" b="b"/>
            <a:pathLst>
              <a:path w="7565390" h="1499234">
                <a:moveTo>
                  <a:pt x="0" y="0"/>
                </a:moveTo>
                <a:lnTo>
                  <a:pt x="7565313" y="0"/>
                </a:lnTo>
                <a:lnTo>
                  <a:pt x="7565313" y="1498732"/>
                </a:lnTo>
                <a:lnTo>
                  <a:pt x="0" y="149873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">
              <a:lnSpc>
                <a:spcPct val="100000"/>
              </a:lnSpc>
            </a:pPr>
            <a:r>
              <a:rPr spc="-10" dirty="0"/>
              <a:t>Example: Mean </a:t>
            </a:r>
            <a:r>
              <a:rPr spc="25" dirty="0"/>
              <a:t>Subtraction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4114800" y="1028700"/>
            <a:ext cx="4765040" cy="701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00" dirty="0">
                <a:latin typeface="Arial"/>
                <a:cs typeface="Arial"/>
              </a:rPr>
              <a:t>(for </a:t>
            </a:r>
            <a:r>
              <a:rPr sz="4600" spc="-5" dirty="0">
                <a:latin typeface="Arial"/>
                <a:cs typeface="Arial"/>
              </a:rPr>
              <a:t>a </a:t>
            </a:r>
            <a:r>
              <a:rPr sz="4600" spc="40" dirty="0">
                <a:latin typeface="Arial"/>
                <a:cs typeface="Arial"/>
              </a:rPr>
              <a:t>single</a:t>
            </a:r>
            <a:r>
              <a:rPr sz="4600" spc="-75" dirty="0">
                <a:latin typeface="Arial"/>
                <a:cs typeface="Arial"/>
              </a:rPr>
              <a:t> </a:t>
            </a:r>
            <a:r>
              <a:rPr sz="4600" spc="40" dirty="0">
                <a:latin typeface="Arial"/>
                <a:cs typeface="Arial"/>
              </a:rPr>
              <a:t>input)</a:t>
            </a:r>
            <a:endParaRPr sz="4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2275971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35100" y="2209800"/>
            <a:ext cx="182118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40" dirty="0">
                <a:latin typeface="Arial"/>
                <a:cs typeface="Arial"/>
              </a:rPr>
              <a:t>Forwa</a:t>
            </a:r>
            <a:r>
              <a:rPr sz="3600" spc="-90" dirty="0">
                <a:latin typeface="Arial"/>
                <a:cs typeface="Arial"/>
              </a:rPr>
              <a:t>r</a:t>
            </a:r>
            <a:r>
              <a:rPr sz="3600" spc="95" dirty="0">
                <a:latin typeface="Arial"/>
                <a:cs typeface="Arial"/>
              </a:rPr>
              <a:t>d: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0600" y="3355470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81600" y="4198620"/>
            <a:ext cx="3049905" cy="1101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44500">
              <a:lnSpc>
                <a:spcPts val="4300"/>
              </a:lnSpc>
            </a:pPr>
            <a:r>
              <a:rPr sz="3600" spc="80" dirty="0">
                <a:latin typeface="Arial"/>
                <a:cs typeface="Arial"/>
              </a:rPr>
              <a:t>(backprop  </a:t>
            </a:r>
            <a:r>
              <a:rPr sz="3600" spc="-5" dirty="0">
                <a:latin typeface="Arial"/>
                <a:cs typeface="Arial"/>
              </a:rPr>
              <a:t>aka </a:t>
            </a:r>
            <a:r>
              <a:rPr sz="3600" spc="35" dirty="0">
                <a:latin typeface="Arial"/>
                <a:cs typeface="Arial"/>
              </a:rPr>
              <a:t>chain</a:t>
            </a:r>
            <a:r>
              <a:rPr sz="3600" spc="-3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rule)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88071" y="2117436"/>
            <a:ext cx="1529080" cy="668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i="1" spc="-75" dirty="0">
                <a:latin typeface="Times New Roman"/>
                <a:cs typeface="Times New Roman"/>
              </a:rPr>
              <a:t>h</a:t>
            </a:r>
            <a:r>
              <a:rPr sz="3225" i="1" spc="-112" baseline="-24547" dirty="0">
                <a:latin typeface="Times New Roman"/>
                <a:cs typeface="Times New Roman"/>
              </a:rPr>
              <a:t>i </a:t>
            </a:r>
            <a:r>
              <a:rPr sz="3700" dirty="0">
                <a:latin typeface="Symbol"/>
                <a:cs typeface="Symbol"/>
              </a:rPr>
              <a:t></a:t>
            </a:r>
            <a:r>
              <a:rPr sz="3700" dirty="0">
                <a:latin typeface="Times New Roman"/>
                <a:cs typeface="Times New Roman"/>
              </a:rPr>
              <a:t> </a:t>
            </a:r>
            <a:r>
              <a:rPr sz="3700" i="1" spc="-5" dirty="0">
                <a:latin typeface="Times New Roman"/>
                <a:cs typeface="Times New Roman"/>
              </a:rPr>
              <a:t>x</a:t>
            </a:r>
            <a:r>
              <a:rPr sz="3225" i="1" spc="-7" baseline="-24547" dirty="0">
                <a:latin typeface="Times New Roman"/>
                <a:cs typeface="Times New Roman"/>
              </a:rPr>
              <a:t>i</a:t>
            </a:r>
            <a:r>
              <a:rPr sz="3225" i="1" spc="427" baseline="-24547" dirty="0">
                <a:latin typeface="Times New Roman"/>
                <a:cs typeface="Times New Roman"/>
              </a:rPr>
              <a:t> </a:t>
            </a:r>
            <a:r>
              <a:rPr sz="3700" dirty="0">
                <a:latin typeface="Symbol"/>
                <a:cs typeface="Symbol"/>
              </a:rPr>
              <a:t></a:t>
            </a:r>
            <a:endParaRPr sz="37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90948" y="1814440"/>
            <a:ext cx="351155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u="heavy" spc="-215" dirty="0">
                <a:latin typeface="Times New Roman"/>
                <a:cs typeface="Times New Roman"/>
              </a:rPr>
              <a:t> </a:t>
            </a:r>
            <a:r>
              <a:rPr sz="3700" u="heavy" dirty="0">
                <a:latin typeface="Times New Roman"/>
                <a:cs typeface="Times New Roman"/>
              </a:rPr>
              <a:t>1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37479" y="2473180"/>
            <a:ext cx="365125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i="1" dirty="0">
                <a:latin typeface="Times New Roman"/>
                <a:cs typeface="Times New Roman"/>
              </a:rPr>
              <a:t>D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51369" y="2117436"/>
            <a:ext cx="234315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i="1" dirty="0">
                <a:latin typeface="Times New Roman"/>
                <a:cs typeface="Times New Roman"/>
              </a:rPr>
              <a:t>x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70555" y="2432050"/>
            <a:ext cx="146050" cy="354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spc="-5" dirty="0">
                <a:latin typeface="Times New Roman"/>
                <a:cs typeface="Times New Roman"/>
              </a:rPr>
              <a:t>k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63201" y="2768166"/>
            <a:ext cx="146050" cy="354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spc="-5" dirty="0">
                <a:latin typeface="Times New Roman"/>
                <a:cs typeface="Times New Roman"/>
              </a:rPr>
              <a:t>k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67280" y="1975715"/>
            <a:ext cx="528320" cy="924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50" dirty="0">
                <a:latin typeface="Symbol"/>
                <a:cs typeface="Symbol"/>
              </a:rPr>
              <a:t></a:t>
            </a:r>
            <a:endParaRPr sz="555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16446" y="2969395"/>
            <a:ext cx="560705" cy="668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spc="75" dirty="0">
                <a:latin typeface="Symbol"/>
                <a:cs typeface="Symbol"/>
              </a:rPr>
              <a:t></a:t>
            </a:r>
            <a:r>
              <a:rPr sz="3700" i="1" spc="-145" dirty="0">
                <a:latin typeface="Times New Roman"/>
                <a:cs typeface="Times New Roman"/>
              </a:rPr>
              <a:t>h</a:t>
            </a:r>
            <a:r>
              <a:rPr sz="3150" i="1" spc="-7" baseline="-25132" dirty="0">
                <a:latin typeface="Times New Roman"/>
                <a:cs typeface="Times New Roman"/>
              </a:rPr>
              <a:t>i</a:t>
            </a:r>
            <a:endParaRPr sz="3150" baseline="-25132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900576" y="3941445"/>
            <a:ext cx="101600" cy="354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i="1" spc="-5" dirty="0">
                <a:latin typeface="Times New Roman"/>
                <a:cs typeface="Times New Roman"/>
              </a:rPr>
              <a:t>j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371541" y="3615032"/>
            <a:ext cx="694055" cy="0"/>
          </a:xfrm>
          <a:custGeom>
            <a:avLst/>
            <a:gdLst/>
            <a:ahLst/>
            <a:cxnLst/>
            <a:rect l="l" t="t" r="r" b="b"/>
            <a:pathLst>
              <a:path w="694054">
                <a:moveTo>
                  <a:pt x="0" y="0"/>
                </a:moveTo>
                <a:lnTo>
                  <a:pt x="693713" y="0"/>
                </a:lnTo>
              </a:path>
            </a:pathLst>
          </a:custGeom>
          <a:ln w="23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0513522" y="2969395"/>
            <a:ext cx="260985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dirty="0">
                <a:latin typeface="Times New Roman"/>
                <a:cs typeface="Times New Roman"/>
              </a:rPr>
              <a:t>1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35100" y="3263900"/>
            <a:ext cx="9399905" cy="983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962775" algn="l"/>
                <a:tab pos="7746365" algn="l"/>
              </a:tabLst>
            </a:pPr>
            <a:r>
              <a:rPr sz="3600" spc="-70" dirty="0">
                <a:latin typeface="Arial"/>
                <a:cs typeface="Arial"/>
              </a:rPr>
              <a:t>Taking </a:t>
            </a:r>
            <a:r>
              <a:rPr sz="3600" dirty="0">
                <a:latin typeface="Arial"/>
                <a:cs typeface="Arial"/>
              </a:rPr>
              <a:t>the </a:t>
            </a:r>
            <a:r>
              <a:rPr sz="3600" spc="15" dirty="0">
                <a:latin typeface="Arial"/>
                <a:cs typeface="Arial"/>
              </a:rPr>
              <a:t>derivative </a:t>
            </a:r>
            <a:r>
              <a:rPr sz="3600" dirty="0">
                <a:latin typeface="Arial"/>
                <a:cs typeface="Arial"/>
              </a:rPr>
              <a:t>of</a:t>
            </a:r>
            <a:r>
              <a:rPr sz="3600" spc="10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the</a:t>
            </a:r>
            <a:r>
              <a:rPr sz="3600" spc="1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layer:	</a:t>
            </a:r>
            <a:r>
              <a:rPr sz="5550" spc="172" baseline="-41291" dirty="0">
                <a:latin typeface="Symbol"/>
                <a:cs typeface="Symbol"/>
              </a:rPr>
              <a:t></a:t>
            </a:r>
            <a:r>
              <a:rPr sz="5550" i="1" spc="172" baseline="-41291" dirty="0">
                <a:latin typeface="Times New Roman"/>
                <a:cs typeface="Times New Roman"/>
              </a:rPr>
              <a:t>x	</a:t>
            </a:r>
            <a:r>
              <a:rPr sz="3700" dirty="0">
                <a:latin typeface="Symbol"/>
                <a:cs typeface="Symbol"/>
              </a:rPr>
              <a:t></a:t>
            </a:r>
            <a:r>
              <a:rPr sz="3700" dirty="0">
                <a:latin typeface="Times New Roman"/>
                <a:cs typeface="Times New Roman"/>
              </a:rPr>
              <a:t> </a:t>
            </a:r>
            <a:r>
              <a:rPr sz="3800" i="1" spc="75" dirty="0">
                <a:latin typeface="Symbol"/>
                <a:cs typeface="Symbol"/>
              </a:rPr>
              <a:t></a:t>
            </a:r>
            <a:r>
              <a:rPr sz="3150" i="1" spc="112" baseline="-23809" dirty="0">
                <a:latin typeface="Times New Roman"/>
                <a:cs typeface="Times New Roman"/>
              </a:rPr>
              <a:t>ij </a:t>
            </a:r>
            <a:r>
              <a:rPr sz="3700" dirty="0">
                <a:latin typeface="Symbol"/>
                <a:cs typeface="Symbol"/>
              </a:rPr>
              <a:t></a:t>
            </a:r>
            <a:r>
              <a:rPr sz="3700" spc="-120" dirty="0">
                <a:latin typeface="Times New Roman"/>
                <a:cs typeface="Times New Roman"/>
              </a:rPr>
              <a:t> </a:t>
            </a:r>
            <a:r>
              <a:rPr sz="5550" i="1" baseline="-41291" dirty="0">
                <a:latin typeface="Times New Roman"/>
                <a:cs typeface="Times New Roman"/>
              </a:rPr>
              <a:t>D</a:t>
            </a:r>
            <a:endParaRPr sz="5550" baseline="-41291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435525" y="3615032"/>
            <a:ext cx="417195" cy="0"/>
          </a:xfrm>
          <a:custGeom>
            <a:avLst/>
            <a:gdLst/>
            <a:ahLst/>
            <a:cxnLst/>
            <a:rect l="l" t="t" r="r" b="b"/>
            <a:pathLst>
              <a:path w="417195">
                <a:moveTo>
                  <a:pt x="0" y="0"/>
                </a:moveTo>
                <a:lnTo>
                  <a:pt x="416718" y="0"/>
                </a:lnTo>
              </a:path>
            </a:pathLst>
          </a:custGeom>
          <a:ln w="23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501486" y="4060116"/>
            <a:ext cx="3205480" cy="1341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26260" algn="l"/>
              </a:tabLst>
            </a:pPr>
            <a:r>
              <a:rPr sz="3750" u="heavy" spc="-320" dirty="0">
                <a:latin typeface="Times New Roman"/>
                <a:cs typeface="Times New Roman"/>
              </a:rPr>
              <a:t> </a:t>
            </a:r>
            <a:r>
              <a:rPr sz="3750" u="heavy" spc="110" dirty="0">
                <a:latin typeface="Symbol"/>
                <a:cs typeface="Symbol"/>
              </a:rPr>
              <a:t></a:t>
            </a:r>
            <a:r>
              <a:rPr sz="3750" i="1" u="heavy" spc="110" dirty="0">
                <a:latin typeface="Times New Roman"/>
                <a:cs typeface="Times New Roman"/>
              </a:rPr>
              <a:t>L</a:t>
            </a:r>
            <a:r>
              <a:rPr sz="3750" i="1" spc="110" dirty="0">
                <a:latin typeface="Times New Roman"/>
                <a:cs typeface="Times New Roman"/>
              </a:rPr>
              <a:t>	</a:t>
            </a:r>
            <a:r>
              <a:rPr sz="3750" u="heavy" spc="110" dirty="0">
                <a:latin typeface="Symbol"/>
                <a:cs typeface="Symbol"/>
              </a:rPr>
              <a:t></a:t>
            </a:r>
            <a:r>
              <a:rPr sz="3750" i="1" u="heavy" spc="110" dirty="0">
                <a:latin typeface="Times New Roman"/>
                <a:cs typeface="Times New Roman"/>
              </a:rPr>
              <a:t>L</a:t>
            </a:r>
            <a:r>
              <a:rPr sz="3750" i="1" u="heavy" spc="505" dirty="0">
                <a:latin typeface="Times New Roman"/>
                <a:cs typeface="Times New Roman"/>
              </a:rPr>
              <a:t> </a:t>
            </a:r>
            <a:r>
              <a:rPr sz="3750" u="heavy" spc="-30" dirty="0">
                <a:latin typeface="Symbol"/>
                <a:cs typeface="Symbol"/>
              </a:rPr>
              <a:t></a:t>
            </a:r>
            <a:r>
              <a:rPr sz="3750" i="1" u="heavy" spc="-30" dirty="0">
                <a:latin typeface="Times New Roman"/>
                <a:cs typeface="Times New Roman"/>
              </a:rPr>
              <a:t>h</a:t>
            </a:r>
            <a:r>
              <a:rPr sz="3225" i="1" spc="-44" baseline="-24547" dirty="0">
                <a:latin typeface="Times New Roman"/>
                <a:cs typeface="Times New Roman"/>
              </a:rPr>
              <a:t>i</a:t>
            </a:r>
            <a:endParaRPr sz="3225" baseline="-24547">
              <a:latin typeface="Times New Roman"/>
              <a:cs typeface="Times New Roman"/>
            </a:endParaRPr>
          </a:p>
          <a:p>
            <a:pPr marL="39370">
              <a:lnSpc>
                <a:spcPct val="100000"/>
              </a:lnSpc>
              <a:spcBef>
                <a:spcPts val="735"/>
              </a:spcBef>
              <a:tabLst>
                <a:tab pos="1805305" algn="l"/>
              </a:tabLst>
            </a:pPr>
            <a:r>
              <a:rPr sz="3750" spc="190" dirty="0">
                <a:latin typeface="Symbol"/>
                <a:cs typeface="Symbol"/>
              </a:rPr>
              <a:t></a:t>
            </a:r>
            <a:r>
              <a:rPr sz="3750" i="1" spc="190" dirty="0">
                <a:latin typeface="Times New Roman"/>
                <a:cs typeface="Times New Roman"/>
              </a:rPr>
              <a:t>x</a:t>
            </a:r>
            <a:r>
              <a:rPr sz="3225" i="1" spc="284" baseline="-24547" dirty="0">
                <a:latin typeface="Times New Roman"/>
                <a:cs typeface="Times New Roman"/>
              </a:rPr>
              <a:t>j	</a:t>
            </a:r>
            <a:r>
              <a:rPr sz="3750" spc="-30" dirty="0">
                <a:latin typeface="Symbol"/>
                <a:cs typeface="Symbol"/>
              </a:rPr>
              <a:t></a:t>
            </a:r>
            <a:r>
              <a:rPr sz="3750" i="1" spc="-30" dirty="0">
                <a:latin typeface="Times New Roman"/>
                <a:cs typeface="Times New Roman"/>
              </a:rPr>
              <a:t>h</a:t>
            </a:r>
            <a:r>
              <a:rPr sz="3225" i="1" spc="-44" baseline="-24547" dirty="0">
                <a:latin typeface="Times New Roman"/>
                <a:cs typeface="Times New Roman"/>
              </a:rPr>
              <a:t>i</a:t>
            </a:r>
            <a:r>
              <a:rPr sz="3225" i="1" spc="240" baseline="-24547" dirty="0">
                <a:latin typeface="Times New Roman"/>
                <a:cs typeface="Times New Roman"/>
              </a:rPr>
              <a:t> </a:t>
            </a:r>
            <a:r>
              <a:rPr sz="3750" spc="190" dirty="0">
                <a:latin typeface="Symbol"/>
                <a:cs typeface="Symbol"/>
              </a:rPr>
              <a:t></a:t>
            </a:r>
            <a:r>
              <a:rPr sz="3750" i="1" spc="190" dirty="0">
                <a:latin typeface="Times New Roman"/>
                <a:cs typeface="Times New Roman"/>
              </a:rPr>
              <a:t>x</a:t>
            </a:r>
            <a:r>
              <a:rPr sz="3225" i="1" spc="284" baseline="-24547" dirty="0">
                <a:latin typeface="Times New Roman"/>
                <a:cs typeface="Times New Roman"/>
              </a:rPr>
              <a:t>j</a:t>
            </a:r>
            <a:endParaRPr sz="3225" baseline="-24547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18300" y="4130987"/>
            <a:ext cx="902335" cy="1250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50" spc="-10" dirty="0">
                <a:latin typeface="Symbol"/>
                <a:cs typeface="Symbol"/>
              </a:rPr>
              <a:t></a:t>
            </a:r>
            <a:r>
              <a:rPr sz="3750" spc="-459" dirty="0">
                <a:latin typeface="Times New Roman"/>
                <a:cs typeface="Times New Roman"/>
              </a:rPr>
              <a:t> </a:t>
            </a:r>
            <a:r>
              <a:rPr sz="8400" baseline="-7440" dirty="0">
                <a:latin typeface="Symbol"/>
                <a:cs typeface="Symbol"/>
              </a:rPr>
              <a:t></a:t>
            </a:r>
            <a:endParaRPr sz="8400" baseline="-7440">
              <a:latin typeface="Symbol"/>
              <a:cs typeface="Symbol"/>
            </a:endParaRPr>
          </a:p>
          <a:p>
            <a:pPr marL="599440">
              <a:lnSpc>
                <a:spcPct val="100000"/>
              </a:lnSpc>
              <a:spcBef>
                <a:spcPts val="335"/>
              </a:spcBef>
            </a:pPr>
            <a:r>
              <a:rPr sz="2150" i="1" dirty="0">
                <a:latin typeface="Times New Roman"/>
                <a:cs typeface="Times New Roman"/>
              </a:rPr>
              <a:t>i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18300" y="5838084"/>
            <a:ext cx="286385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50" spc="-10" dirty="0">
                <a:latin typeface="Symbol"/>
                <a:cs typeface="Symbol"/>
              </a:rPr>
              <a:t></a:t>
            </a:r>
            <a:endParaRPr sz="3750">
              <a:latin typeface="Symbol"/>
              <a:cs typeface="Symbo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94522" y="6197144"/>
            <a:ext cx="507365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50" spc="70" dirty="0">
                <a:latin typeface="Symbol"/>
                <a:cs typeface="Symbol"/>
              </a:rPr>
              <a:t></a:t>
            </a:r>
            <a:r>
              <a:rPr sz="3750" i="1" spc="-10" dirty="0">
                <a:latin typeface="Times New Roman"/>
                <a:cs typeface="Times New Roman"/>
              </a:rPr>
              <a:t>h</a:t>
            </a:r>
            <a:endParaRPr sz="37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757919" y="6519205"/>
            <a:ext cx="102235" cy="35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dirty="0">
                <a:latin typeface="Times New Roman"/>
                <a:cs typeface="Times New Roman"/>
              </a:rPr>
              <a:t>i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461046" y="6160145"/>
            <a:ext cx="175895" cy="35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spc="-20" dirty="0">
                <a:latin typeface="Times New Roman"/>
                <a:cs typeface="Times New Roman"/>
              </a:rPr>
              <a:t>i</a:t>
            </a:r>
            <a:r>
              <a:rPr sz="2150" i="1" dirty="0">
                <a:latin typeface="Times New Roman"/>
                <a:cs typeface="Times New Roman"/>
              </a:rPr>
              <a:t>j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186716" y="5825384"/>
            <a:ext cx="844550" cy="645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70865" algn="l"/>
              </a:tabLst>
            </a:pPr>
            <a:r>
              <a:rPr sz="3850" i="1" spc="-60" dirty="0">
                <a:latin typeface="Symbol"/>
                <a:cs typeface="Symbol"/>
              </a:rPr>
              <a:t></a:t>
            </a:r>
            <a:r>
              <a:rPr sz="3850" spc="-60" dirty="0">
                <a:latin typeface="Times New Roman"/>
                <a:cs typeface="Times New Roman"/>
              </a:rPr>
              <a:t>	</a:t>
            </a:r>
            <a:r>
              <a:rPr sz="3750" spc="-10" dirty="0">
                <a:latin typeface="Symbol"/>
                <a:cs typeface="Symbol"/>
              </a:rPr>
              <a:t></a:t>
            </a:r>
            <a:endParaRPr sz="3750">
              <a:latin typeface="Symbol"/>
              <a:cs typeface="Symbo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153052" y="6197144"/>
            <a:ext cx="368300" cy="608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50" i="1" spc="-10" dirty="0">
                <a:latin typeface="Times New Roman"/>
                <a:cs typeface="Times New Roman"/>
              </a:rPr>
              <a:t>D</a:t>
            </a:r>
            <a:endParaRPr sz="37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961813" y="6141427"/>
            <a:ext cx="207645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50" spc="-1365" dirty="0">
                <a:latin typeface="Symbol"/>
                <a:cs typeface="Symbol"/>
              </a:rPr>
              <a:t>⎝</a:t>
            </a:r>
            <a:endParaRPr sz="3750">
              <a:latin typeface="Symbol"/>
              <a:cs typeface="Symbo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961713" y="5942087"/>
            <a:ext cx="26034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750" spc="-2800" dirty="0">
                <a:latin typeface="Symbol"/>
                <a:cs typeface="Symbol"/>
              </a:rPr>
              <a:t>⎜</a:t>
            </a:r>
            <a:endParaRPr sz="3750">
              <a:latin typeface="Symbol"/>
              <a:cs typeface="Symbo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315530" y="5532264"/>
            <a:ext cx="2446020" cy="680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02764" algn="l"/>
              </a:tabLst>
            </a:pPr>
            <a:r>
              <a:rPr sz="3750" u="heavy" spc="110" dirty="0">
                <a:latin typeface="Symbol"/>
                <a:cs typeface="Symbol"/>
              </a:rPr>
              <a:t></a:t>
            </a:r>
            <a:r>
              <a:rPr sz="3750" i="1" u="heavy" spc="110" dirty="0">
                <a:latin typeface="Times New Roman"/>
                <a:cs typeface="Times New Roman"/>
              </a:rPr>
              <a:t>L</a:t>
            </a:r>
            <a:r>
              <a:rPr sz="3750" i="1" u="heavy" spc="-20" dirty="0">
                <a:latin typeface="Times New Roman"/>
                <a:cs typeface="Times New Roman"/>
              </a:rPr>
              <a:t> </a:t>
            </a:r>
            <a:r>
              <a:rPr sz="5625" spc="-2047" baseline="-5925" dirty="0">
                <a:latin typeface="Symbol"/>
                <a:cs typeface="Symbol"/>
              </a:rPr>
              <a:t>⎛</a:t>
            </a:r>
            <a:r>
              <a:rPr sz="5625" spc="-2047" baseline="-5925" dirty="0">
                <a:latin typeface="Times New Roman"/>
                <a:cs typeface="Times New Roman"/>
              </a:rPr>
              <a:t>	</a:t>
            </a:r>
            <a:r>
              <a:rPr sz="3750" u="heavy" spc="-10" dirty="0">
                <a:latin typeface="Times New Roman"/>
                <a:cs typeface="Times New Roman"/>
              </a:rPr>
              <a:t>1</a:t>
            </a:r>
            <a:r>
              <a:rPr sz="3750" u="heavy" spc="-15" dirty="0">
                <a:latin typeface="Times New Roman"/>
                <a:cs typeface="Times New Roman"/>
              </a:rPr>
              <a:t> </a:t>
            </a:r>
            <a:r>
              <a:rPr sz="5625" spc="-3397" baseline="-5925" dirty="0">
                <a:latin typeface="Symbol"/>
                <a:cs typeface="Symbol"/>
              </a:rPr>
              <a:t>⎞</a:t>
            </a:r>
            <a:endParaRPr sz="5625" baseline="-5925">
              <a:latin typeface="Symbol"/>
              <a:cs typeface="Symbo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553427" y="6141427"/>
            <a:ext cx="207645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50" spc="-1365" dirty="0">
                <a:latin typeface="Symbol"/>
                <a:cs typeface="Symbol"/>
              </a:rPr>
              <a:t>⎠</a:t>
            </a:r>
            <a:endParaRPr sz="3750">
              <a:latin typeface="Symbol"/>
              <a:cs typeface="Symbo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553327" y="5942087"/>
            <a:ext cx="26034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750" spc="-2800" dirty="0">
                <a:latin typeface="Symbol"/>
                <a:cs typeface="Symbol"/>
              </a:rPr>
              <a:t>⎟</a:t>
            </a:r>
            <a:endParaRPr sz="3750">
              <a:latin typeface="Symbol"/>
              <a:cs typeface="Symbo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687782" y="5697232"/>
            <a:ext cx="533400" cy="1156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6520"/>
              </a:lnSpc>
            </a:pPr>
            <a:r>
              <a:rPr sz="5600" dirty="0">
                <a:latin typeface="Symbol"/>
                <a:cs typeface="Symbol"/>
              </a:rPr>
              <a:t></a:t>
            </a:r>
            <a:endParaRPr sz="5600">
              <a:latin typeface="Symbol"/>
              <a:cs typeface="Symbol"/>
            </a:endParaRPr>
          </a:p>
          <a:p>
            <a:pPr marL="3175" algn="ctr">
              <a:lnSpc>
                <a:spcPts val="2380"/>
              </a:lnSpc>
            </a:pPr>
            <a:r>
              <a:rPr sz="2150" i="1" dirty="0">
                <a:latin typeface="Times New Roman"/>
                <a:cs typeface="Times New Roman"/>
              </a:rPr>
              <a:t>i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318300" y="7216132"/>
            <a:ext cx="286385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50" spc="-10" dirty="0">
                <a:latin typeface="Symbol"/>
                <a:cs typeface="Symbol"/>
              </a:rPr>
              <a:t></a:t>
            </a:r>
            <a:endParaRPr sz="3750">
              <a:latin typeface="Symbol"/>
              <a:cs typeface="Symbo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294522" y="7575191"/>
            <a:ext cx="507365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50" spc="70" dirty="0">
                <a:latin typeface="Symbol"/>
                <a:cs typeface="Symbol"/>
              </a:rPr>
              <a:t></a:t>
            </a:r>
            <a:r>
              <a:rPr sz="3750" i="1" spc="-10" dirty="0">
                <a:latin typeface="Times New Roman"/>
                <a:cs typeface="Times New Roman"/>
              </a:rPr>
              <a:t>h</a:t>
            </a:r>
            <a:endParaRPr sz="37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757919" y="7897253"/>
            <a:ext cx="102235" cy="35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dirty="0">
                <a:latin typeface="Times New Roman"/>
                <a:cs typeface="Times New Roman"/>
              </a:rPr>
              <a:t>i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216373" y="7538192"/>
            <a:ext cx="175895" cy="35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spc="-20" dirty="0">
                <a:latin typeface="Times New Roman"/>
                <a:cs typeface="Times New Roman"/>
              </a:rPr>
              <a:t>i</a:t>
            </a:r>
            <a:r>
              <a:rPr sz="2150" i="1" dirty="0">
                <a:latin typeface="Times New Roman"/>
                <a:cs typeface="Times New Roman"/>
              </a:rPr>
              <a:t>j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905269" y="7877443"/>
            <a:ext cx="102235" cy="35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dirty="0">
                <a:latin typeface="Times New Roman"/>
                <a:cs typeface="Times New Roman"/>
              </a:rPr>
              <a:t>i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687782" y="7075280"/>
            <a:ext cx="533400" cy="933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600" dirty="0">
                <a:latin typeface="Symbol"/>
                <a:cs typeface="Symbol"/>
              </a:rPr>
              <a:t></a:t>
            </a:r>
            <a:endParaRPr sz="5600">
              <a:latin typeface="Symbol"/>
              <a:cs typeface="Symbo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942042" y="7203432"/>
            <a:ext cx="844550" cy="645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70865" algn="l"/>
              </a:tabLst>
            </a:pPr>
            <a:r>
              <a:rPr sz="3850" i="1" spc="-60" dirty="0">
                <a:latin typeface="Symbol"/>
                <a:cs typeface="Symbol"/>
              </a:rPr>
              <a:t></a:t>
            </a:r>
            <a:r>
              <a:rPr sz="3850" spc="-60" dirty="0">
                <a:latin typeface="Times New Roman"/>
                <a:cs typeface="Times New Roman"/>
              </a:rPr>
              <a:t>	</a:t>
            </a:r>
            <a:r>
              <a:rPr sz="3750" spc="-10" dirty="0">
                <a:latin typeface="Symbol"/>
                <a:cs typeface="Symbol"/>
              </a:rPr>
              <a:t></a:t>
            </a:r>
            <a:endParaRPr sz="3750">
              <a:latin typeface="Symbol"/>
              <a:cs typeface="Symbo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908379" y="7575191"/>
            <a:ext cx="368300" cy="608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50" i="1" spc="-10" dirty="0">
                <a:latin typeface="Times New Roman"/>
                <a:cs typeface="Times New Roman"/>
              </a:rPr>
              <a:t>D</a:t>
            </a:r>
            <a:endParaRPr sz="37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315530" y="6910312"/>
            <a:ext cx="3208655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58290" algn="l"/>
                <a:tab pos="2666365" algn="l"/>
              </a:tabLst>
            </a:pPr>
            <a:r>
              <a:rPr sz="3750" u="heavy" spc="225" dirty="0">
                <a:latin typeface="Symbol"/>
                <a:cs typeface="Symbol"/>
              </a:rPr>
              <a:t></a:t>
            </a:r>
            <a:r>
              <a:rPr sz="3750" i="1" u="heavy" spc="-10" dirty="0">
                <a:latin typeface="Times New Roman"/>
                <a:cs typeface="Times New Roman"/>
              </a:rPr>
              <a:t>L</a:t>
            </a:r>
            <a:r>
              <a:rPr sz="3750" i="1" dirty="0">
                <a:latin typeface="Times New Roman"/>
                <a:cs typeface="Times New Roman"/>
              </a:rPr>
              <a:t>	</a:t>
            </a:r>
            <a:r>
              <a:rPr sz="3750" u="heavy" spc="-220" dirty="0">
                <a:latin typeface="Times New Roman"/>
                <a:cs typeface="Times New Roman"/>
              </a:rPr>
              <a:t> </a:t>
            </a:r>
            <a:r>
              <a:rPr sz="3750" u="heavy" spc="-10" dirty="0">
                <a:latin typeface="Times New Roman"/>
                <a:cs typeface="Times New Roman"/>
              </a:rPr>
              <a:t>1</a:t>
            </a:r>
            <a:r>
              <a:rPr sz="3750" dirty="0">
                <a:latin typeface="Times New Roman"/>
                <a:cs typeface="Times New Roman"/>
              </a:rPr>
              <a:t>	</a:t>
            </a:r>
            <a:r>
              <a:rPr sz="3750" u="heavy" spc="225" dirty="0">
                <a:latin typeface="Symbol"/>
                <a:cs typeface="Symbol"/>
              </a:rPr>
              <a:t></a:t>
            </a:r>
            <a:r>
              <a:rPr sz="3750" i="1" u="heavy" spc="-10" dirty="0">
                <a:latin typeface="Times New Roman"/>
                <a:cs typeface="Times New Roman"/>
              </a:rPr>
              <a:t>L</a:t>
            </a:r>
            <a:endParaRPr sz="37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948858" y="7575191"/>
            <a:ext cx="507365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50" spc="70" dirty="0">
                <a:latin typeface="Symbol"/>
                <a:cs typeface="Symbol"/>
              </a:rPr>
              <a:t></a:t>
            </a:r>
            <a:r>
              <a:rPr sz="3750" i="1" spc="-10" dirty="0">
                <a:latin typeface="Times New Roman"/>
                <a:cs typeface="Times New Roman"/>
              </a:rPr>
              <a:t>h</a:t>
            </a:r>
            <a:endParaRPr sz="37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412255" y="7897253"/>
            <a:ext cx="102235" cy="35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dirty="0">
                <a:latin typeface="Times New Roman"/>
                <a:cs typeface="Times New Roman"/>
              </a:rPr>
              <a:t>i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559605" y="7877443"/>
            <a:ext cx="102235" cy="35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dirty="0">
                <a:latin typeface="Times New Roman"/>
                <a:cs typeface="Times New Roman"/>
              </a:rPr>
              <a:t>i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342118" y="7075280"/>
            <a:ext cx="533400" cy="933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600" dirty="0">
                <a:latin typeface="Symbol"/>
                <a:cs typeface="Symbol"/>
              </a:rPr>
              <a:t></a:t>
            </a:r>
            <a:endParaRPr sz="5600">
              <a:latin typeface="Symbol"/>
              <a:cs typeface="Symbo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318300" y="8053409"/>
            <a:ext cx="3189605" cy="1332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78560" algn="l"/>
              </a:tabLst>
            </a:pPr>
            <a:r>
              <a:rPr sz="5625" spc="-15" baseline="-35555" dirty="0">
                <a:latin typeface="Symbol"/>
                <a:cs typeface="Symbol"/>
              </a:rPr>
              <a:t></a:t>
            </a:r>
            <a:r>
              <a:rPr sz="5625" spc="914" baseline="-35555" dirty="0">
                <a:latin typeface="Times New Roman"/>
                <a:cs typeface="Times New Roman"/>
              </a:rPr>
              <a:t> </a:t>
            </a:r>
            <a:r>
              <a:rPr sz="3750" u="heavy" spc="110" dirty="0">
                <a:latin typeface="Symbol"/>
                <a:cs typeface="Symbol"/>
              </a:rPr>
              <a:t></a:t>
            </a:r>
            <a:r>
              <a:rPr sz="3750" i="1" u="heavy" spc="110" dirty="0">
                <a:latin typeface="Times New Roman"/>
                <a:cs typeface="Times New Roman"/>
              </a:rPr>
              <a:t>L</a:t>
            </a:r>
            <a:r>
              <a:rPr sz="3750" i="1" spc="110" dirty="0">
                <a:latin typeface="Times New Roman"/>
                <a:cs typeface="Times New Roman"/>
              </a:rPr>
              <a:t>	</a:t>
            </a:r>
            <a:r>
              <a:rPr sz="5625" spc="-15" baseline="-35555" dirty="0">
                <a:latin typeface="Symbol"/>
                <a:cs typeface="Symbol"/>
              </a:rPr>
              <a:t></a:t>
            </a:r>
            <a:r>
              <a:rPr sz="5625" spc="-15" baseline="-35555" dirty="0">
                <a:latin typeface="Times New Roman"/>
                <a:cs typeface="Times New Roman"/>
              </a:rPr>
              <a:t>  </a:t>
            </a:r>
            <a:r>
              <a:rPr sz="3750" u="heavy" spc="-10" dirty="0">
                <a:latin typeface="Times New Roman"/>
                <a:cs typeface="Times New Roman"/>
              </a:rPr>
              <a:t>1 </a:t>
            </a:r>
            <a:r>
              <a:rPr sz="8400" baseline="-31249" dirty="0">
                <a:latin typeface="Symbol"/>
                <a:cs typeface="Symbol"/>
              </a:rPr>
              <a:t></a:t>
            </a:r>
            <a:r>
              <a:rPr sz="8400" spc="-1537" baseline="-31249" dirty="0">
                <a:latin typeface="Times New Roman"/>
                <a:cs typeface="Times New Roman"/>
              </a:rPr>
              <a:t> </a:t>
            </a:r>
            <a:r>
              <a:rPr sz="3750" u="heavy" spc="110" dirty="0">
                <a:latin typeface="Symbol"/>
                <a:cs typeface="Symbol"/>
              </a:rPr>
              <a:t></a:t>
            </a:r>
            <a:r>
              <a:rPr sz="3750" i="1" u="heavy" spc="110" dirty="0">
                <a:latin typeface="Times New Roman"/>
                <a:cs typeface="Times New Roman"/>
              </a:rPr>
              <a:t>L</a:t>
            </a:r>
            <a:endParaRPr sz="375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951333" y="5743354"/>
            <a:ext cx="154305" cy="299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-5" dirty="0">
                <a:latin typeface="Times New Roman"/>
                <a:cs typeface="Times New Roman"/>
              </a:rPr>
              <a:t>i</a:t>
            </a:r>
            <a:r>
              <a:rPr sz="1800" i="1" spc="10" dirty="0">
                <a:latin typeface="Times New Roman"/>
                <a:cs typeface="Times New Roman"/>
              </a:rPr>
              <a:t>j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542472" y="5132091"/>
            <a:ext cx="226060" cy="531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50" spc="-525" dirty="0">
                <a:latin typeface="Symbol"/>
                <a:cs typeface="Symbol"/>
              </a:rPr>
              <a:t>⎧</a:t>
            </a:r>
            <a:endParaRPr sz="3150">
              <a:latin typeface="Symbol"/>
              <a:cs typeface="Symbo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542472" y="5208901"/>
            <a:ext cx="1730375" cy="1123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15365" algn="l"/>
                <a:tab pos="1604010" algn="l"/>
              </a:tabLst>
            </a:pPr>
            <a:r>
              <a:rPr sz="4725" spc="-787" baseline="-44973" dirty="0">
                <a:latin typeface="Symbol"/>
                <a:cs typeface="Symbol"/>
              </a:rPr>
              <a:t>⎨</a:t>
            </a:r>
            <a:r>
              <a:rPr sz="4725" spc="-787" baseline="-44973" dirty="0">
                <a:latin typeface="Times New Roman"/>
                <a:cs typeface="Times New Roman"/>
              </a:rPr>
              <a:t>	</a:t>
            </a:r>
            <a:r>
              <a:rPr sz="3150" i="1" spc="10" dirty="0">
                <a:latin typeface="Times New Roman"/>
                <a:cs typeface="Times New Roman"/>
              </a:rPr>
              <a:t>i</a:t>
            </a:r>
            <a:r>
              <a:rPr sz="3150" i="1" spc="-25" dirty="0">
                <a:latin typeface="Times New Roman"/>
                <a:cs typeface="Times New Roman"/>
              </a:rPr>
              <a:t> </a:t>
            </a:r>
            <a:r>
              <a:rPr sz="3150" spc="20" dirty="0">
                <a:latin typeface="Symbol"/>
                <a:cs typeface="Symbol"/>
              </a:rPr>
              <a:t></a:t>
            </a:r>
            <a:r>
              <a:rPr sz="3150" dirty="0">
                <a:latin typeface="Times New Roman"/>
                <a:cs typeface="Times New Roman"/>
              </a:rPr>
              <a:t>	</a:t>
            </a:r>
            <a:r>
              <a:rPr sz="3150" i="1" spc="10" dirty="0">
                <a:latin typeface="Times New Roman"/>
                <a:cs typeface="Times New Roman"/>
              </a:rPr>
              <a:t>j</a:t>
            </a:r>
            <a:endParaRPr sz="3150">
              <a:latin typeface="Times New Roman"/>
              <a:cs typeface="Times New Roman"/>
            </a:endParaRPr>
          </a:p>
          <a:p>
            <a:pPr marL="433705">
              <a:lnSpc>
                <a:spcPct val="100000"/>
              </a:lnSpc>
              <a:spcBef>
                <a:spcPts val="1015"/>
              </a:spcBef>
              <a:tabLst>
                <a:tab pos="1068705" algn="l"/>
              </a:tabLst>
            </a:pPr>
            <a:r>
              <a:rPr sz="3150" spc="20" dirty="0">
                <a:latin typeface="Times New Roman"/>
                <a:cs typeface="Times New Roman"/>
              </a:rPr>
              <a:t>0	</a:t>
            </a:r>
            <a:r>
              <a:rPr sz="3150" spc="-10" dirty="0">
                <a:latin typeface="Times New Roman"/>
                <a:cs typeface="Times New Roman"/>
              </a:rPr>
              <a:t>else</a:t>
            </a:r>
            <a:endParaRPr sz="315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716989" y="5458194"/>
            <a:ext cx="1475105" cy="548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09270" algn="l"/>
                <a:tab pos="1259205" algn="l"/>
              </a:tabLst>
            </a:pPr>
            <a:r>
              <a:rPr sz="3250" i="1" spc="-30" dirty="0">
                <a:latin typeface="Symbol"/>
                <a:cs typeface="Symbol"/>
              </a:rPr>
              <a:t></a:t>
            </a:r>
            <a:r>
              <a:rPr sz="3250" spc="-30" dirty="0">
                <a:latin typeface="Times New Roman"/>
                <a:cs typeface="Times New Roman"/>
              </a:rPr>
              <a:t>	</a:t>
            </a:r>
            <a:r>
              <a:rPr sz="3150" spc="20" dirty="0">
                <a:latin typeface="Symbol"/>
                <a:cs typeface="Symbol"/>
              </a:rPr>
              <a:t></a:t>
            </a:r>
            <a:r>
              <a:rPr sz="3150" spc="45" dirty="0">
                <a:latin typeface="Times New Roman"/>
                <a:cs typeface="Times New Roman"/>
              </a:rPr>
              <a:t> </a:t>
            </a:r>
            <a:r>
              <a:rPr sz="4725" spc="-787" baseline="33509" dirty="0">
                <a:latin typeface="Symbol"/>
                <a:cs typeface="Symbol"/>
              </a:rPr>
              <a:t>⎪</a:t>
            </a:r>
            <a:r>
              <a:rPr sz="4725" baseline="33509" dirty="0">
                <a:latin typeface="Times New Roman"/>
                <a:cs typeface="Times New Roman"/>
              </a:rPr>
              <a:t>	</a:t>
            </a:r>
            <a:r>
              <a:rPr sz="4725" spc="30" baseline="36155" dirty="0">
                <a:latin typeface="Times New Roman"/>
                <a:cs typeface="Times New Roman"/>
              </a:rPr>
              <a:t>1</a:t>
            </a:r>
            <a:endParaRPr sz="4725" baseline="36155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9524869" y="5099474"/>
            <a:ext cx="180975" cy="531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50" spc="-1110" dirty="0">
                <a:latin typeface="Symbol"/>
                <a:cs typeface="Symbol"/>
              </a:rPr>
              <a:t>⎛</a:t>
            </a:r>
            <a:endParaRPr sz="3150">
              <a:latin typeface="Symbol"/>
              <a:cs typeface="Symbo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9524869" y="5884401"/>
            <a:ext cx="1243330" cy="592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29969" algn="l"/>
              </a:tabLst>
            </a:pPr>
            <a:r>
              <a:rPr sz="3150" spc="-1110" dirty="0">
                <a:latin typeface="Symbol"/>
                <a:cs typeface="Symbol"/>
              </a:rPr>
              <a:t>⎝</a:t>
            </a:r>
            <a:r>
              <a:rPr sz="3150" spc="-1110" dirty="0">
                <a:latin typeface="Times New Roman"/>
                <a:cs typeface="Times New Roman"/>
              </a:rPr>
              <a:t>	</a:t>
            </a:r>
            <a:r>
              <a:rPr sz="3150" spc="-3130" dirty="0">
                <a:latin typeface="Symbol"/>
                <a:cs typeface="Symbol"/>
              </a:rPr>
              <a:t>⎪</a:t>
            </a:r>
            <a:r>
              <a:rPr sz="4725" spc="-2325" baseline="-8818" dirty="0">
                <a:latin typeface="Symbol"/>
                <a:cs typeface="Symbol"/>
              </a:rPr>
              <a:t>⎩</a:t>
            </a:r>
            <a:endParaRPr sz="4725" baseline="-8818">
              <a:latin typeface="Symbol"/>
              <a:cs typeface="Symbo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524869" y="5562433"/>
            <a:ext cx="180975" cy="531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50" spc="-1110" dirty="0">
                <a:latin typeface="Symbol"/>
                <a:cs typeface="Symbol"/>
              </a:rPr>
              <a:t>⎜</a:t>
            </a:r>
            <a:endParaRPr sz="3150">
              <a:latin typeface="Symbol"/>
              <a:cs typeface="Symbo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2487954" y="5099474"/>
            <a:ext cx="180975" cy="531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50" spc="-1110" dirty="0">
                <a:latin typeface="Symbol"/>
                <a:cs typeface="Symbol"/>
              </a:rPr>
              <a:t>⎞</a:t>
            </a:r>
            <a:endParaRPr sz="3150">
              <a:latin typeface="Symbol"/>
              <a:cs typeface="Symbo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2487954" y="5884401"/>
            <a:ext cx="180975" cy="531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50" spc="-1110" dirty="0">
                <a:latin typeface="Symbol"/>
                <a:cs typeface="Symbol"/>
              </a:rPr>
              <a:t>⎠</a:t>
            </a:r>
            <a:endParaRPr sz="3150">
              <a:latin typeface="Symbol"/>
              <a:cs typeface="Symbo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2487954" y="5562433"/>
            <a:ext cx="180975" cy="531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50" spc="-1110" dirty="0">
                <a:latin typeface="Symbol"/>
                <a:cs typeface="Symbol"/>
              </a:rPr>
              <a:t>⎟</a:t>
            </a:r>
            <a:endParaRPr sz="3150">
              <a:latin typeface="Symbol"/>
              <a:cs typeface="Symbo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9810975" y="4203113"/>
            <a:ext cx="158115" cy="774700"/>
          </a:xfrm>
          <a:custGeom>
            <a:avLst/>
            <a:gdLst/>
            <a:ahLst/>
            <a:cxnLst/>
            <a:rect l="l" t="t" r="r" b="b"/>
            <a:pathLst>
              <a:path w="158115" h="774700">
                <a:moveTo>
                  <a:pt x="0" y="387052"/>
                </a:moveTo>
                <a:lnTo>
                  <a:pt x="157598" y="387052"/>
                </a:lnTo>
              </a:path>
            </a:pathLst>
          </a:custGeom>
          <a:ln w="7741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753773" y="4096087"/>
            <a:ext cx="120014" cy="132080"/>
          </a:xfrm>
          <a:custGeom>
            <a:avLst/>
            <a:gdLst/>
            <a:ahLst/>
            <a:cxnLst/>
            <a:rect l="l" t="t" r="r" b="b"/>
            <a:pathLst>
              <a:path w="120015" h="132079">
                <a:moveTo>
                  <a:pt x="35412" y="0"/>
                </a:moveTo>
                <a:lnTo>
                  <a:pt x="0" y="131631"/>
                </a:lnTo>
                <a:lnTo>
                  <a:pt x="119468" y="107308"/>
                </a:lnTo>
                <a:lnTo>
                  <a:pt x="354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">
              <a:lnSpc>
                <a:spcPct val="100000"/>
              </a:lnSpc>
            </a:pPr>
            <a:r>
              <a:rPr spc="-10" dirty="0"/>
              <a:t>Example: Mean </a:t>
            </a:r>
            <a:r>
              <a:rPr spc="25" dirty="0"/>
              <a:t>Subtraction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2729796" y="8936701"/>
            <a:ext cx="609600" cy="6934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750" spc="65" dirty="0">
                <a:latin typeface="Symbol"/>
                <a:cs typeface="Symbol"/>
              </a:rPr>
              <a:t>∂</a:t>
            </a:r>
            <a:r>
              <a:rPr sz="3750" i="1" spc="190" dirty="0">
                <a:latin typeface="Times New Roman"/>
                <a:cs typeface="Times New Roman"/>
              </a:rPr>
              <a:t>h</a:t>
            </a:r>
            <a:r>
              <a:rPr sz="3225" i="1" baseline="-24547" dirty="0">
                <a:latin typeface="Times New Roman"/>
                <a:cs typeface="Times New Roman"/>
              </a:rPr>
              <a:t>j</a:t>
            </a:r>
            <a:endParaRPr sz="3225" baseline="-24547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933093" y="8936701"/>
            <a:ext cx="565150" cy="6934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750" spc="65" dirty="0">
                <a:latin typeface="Symbol"/>
                <a:cs typeface="Symbol"/>
              </a:rPr>
              <a:t>∂</a:t>
            </a:r>
            <a:r>
              <a:rPr sz="3750" i="1" spc="-160" dirty="0">
                <a:latin typeface="Times New Roman"/>
                <a:cs typeface="Times New Roman"/>
              </a:rPr>
              <a:t>h</a:t>
            </a:r>
            <a:r>
              <a:rPr sz="3225" i="1" baseline="-24547" dirty="0">
                <a:latin typeface="Times New Roman"/>
                <a:cs typeface="Times New Roman"/>
              </a:rPr>
              <a:t>i</a:t>
            </a:r>
            <a:endParaRPr sz="3225" baseline="-24547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892613" y="9060205"/>
            <a:ext cx="368300" cy="501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660"/>
              </a:lnSpc>
            </a:pPr>
            <a:r>
              <a:rPr sz="3750" i="1" spc="-10" dirty="0">
                <a:latin typeface="Times New Roman"/>
                <a:cs typeface="Times New Roman"/>
              </a:rPr>
              <a:t>D</a:t>
            </a:r>
            <a:endParaRPr sz="375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543840" y="9309691"/>
            <a:ext cx="102235" cy="300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5"/>
              </a:lnSpc>
            </a:pPr>
            <a:r>
              <a:rPr sz="2150" i="1" dirty="0">
                <a:latin typeface="Times New Roman"/>
                <a:cs typeface="Times New Roman"/>
              </a:rPr>
              <a:t>i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114800" y="1028700"/>
            <a:ext cx="4765040" cy="701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00" dirty="0">
                <a:latin typeface="Arial"/>
                <a:cs typeface="Arial"/>
              </a:rPr>
              <a:t>(for </a:t>
            </a:r>
            <a:r>
              <a:rPr sz="4600" spc="-5" dirty="0">
                <a:latin typeface="Arial"/>
                <a:cs typeface="Arial"/>
              </a:rPr>
              <a:t>a </a:t>
            </a:r>
            <a:r>
              <a:rPr sz="4600" spc="40" dirty="0">
                <a:latin typeface="Arial"/>
                <a:cs typeface="Arial"/>
              </a:rPr>
              <a:t>single</a:t>
            </a:r>
            <a:r>
              <a:rPr sz="4600" spc="-75" dirty="0">
                <a:latin typeface="Arial"/>
                <a:cs typeface="Arial"/>
              </a:rPr>
              <a:t> </a:t>
            </a:r>
            <a:r>
              <a:rPr sz="4600" spc="40" dirty="0">
                <a:latin typeface="Arial"/>
                <a:cs typeface="Arial"/>
              </a:rPr>
              <a:t>input)</a:t>
            </a:r>
            <a:endParaRPr sz="4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27800" y="8674100"/>
            <a:ext cx="132080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00882B"/>
                </a:solidFill>
                <a:latin typeface="Arial"/>
                <a:cs typeface="Arial"/>
              </a:rPr>
              <a:t>Done!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0600" y="2275971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35100" y="2209800"/>
            <a:ext cx="182118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40" dirty="0">
                <a:latin typeface="Arial"/>
                <a:cs typeface="Arial"/>
              </a:rPr>
              <a:t>Forwa</a:t>
            </a:r>
            <a:r>
              <a:rPr sz="3600" spc="-90" dirty="0">
                <a:latin typeface="Arial"/>
                <a:cs typeface="Arial"/>
              </a:rPr>
              <a:t>r</a:t>
            </a:r>
            <a:r>
              <a:rPr sz="3600" spc="95" dirty="0">
                <a:latin typeface="Arial"/>
                <a:cs typeface="Arial"/>
              </a:rPr>
              <a:t>d: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0600" y="3355470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81600" y="4198620"/>
            <a:ext cx="3049905" cy="1101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44500">
              <a:lnSpc>
                <a:spcPts val="4300"/>
              </a:lnSpc>
            </a:pPr>
            <a:r>
              <a:rPr sz="3600" spc="80" dirty="0">
                <a:latin typeface="Arial"/>
                <a:cs typeface="Arial"/>
              </a:rPr>
              <a:t>(backprop  </a:t>
            </a:r>
            <a:r>
              <a:rPr sz="3600" spc="-5" dirty="0">
                <a:latin typeface="Arial"/>
                <a:cs typeface="Arial"/>
              </a:rPr>
              <a:t>aka </a:t>
            </a:r>
            <a:r>
              <a:rPr sz="3600" spc="35" dirty="0">
                <a:latin typeface="Arial"/>
                <a:cs typeface="Arial"/>
              </a:rPr>
              <a:t>chain</a:t>
            </a:r>
            <a:r>
              <a:rPr sz="3600" spc="-3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rule)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88071" y="2117436"/>
            <a:ext cx="1529080" cy="668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i="1" spc="-75" dirty="0">
                <a:latin typeface="Times New Roman"/>
                <a:cs typeface="Times New Roman"/>
              </a:rPr>
              <a:t>h</a:t>
            </a:r>
            <a:r>
              <a:rPr sz="3225" i="1" spc="-112" baseline="-24547" dirty="0">
                <a:latin typeface="Times New Roman"/>
                <a:cs typeface="Times New Roman"/>
              </a:rPr>
              <a:t>i </a:t>
            </a:r>
            <a:r>
              <a:rPr sz="3700" dirty="0">
                <a:latin typeface="Symbol"/>
                <a:cs typeface="Symbol"/>
              </a:rPr>
              <a:t></a:t>
            </a:r>
            <a:r>
              <a:rPr sz="3700" dirty="0">
                <a:latin typeface="Times New Roman"/>
                <a:cs typeface="Times New Roman"/>
              </a:rPr>
              <a:t> </a:t>
            </a:r>
            <a:r>
              <a:rPr sz="3700" i="1" spc="-5" dirty="0">
                <a:latin typeface="Times New Roman"/>
                <a:cs typeface="Times New Roman"/>
              </a:rPr>
              <a:t>x</a:t>
            </a:r>
            <a:r>
              <a:rPr sz="3225" i="1" spc="-7" baseline="-24547" dirty="0">
                <a:latin typeface="Times New Roman"/>
                <a:cs typeface="Times New Roman"/>
              </a:rPr>
              <a:t>i</a:t>
            </a:r>
            <a:r>
              <a:rPr sz="3225" i="1" spc="427" baseline="-24547" dirty="0">
                <a:latin typeface="Times New Roman"/>
                <a:cs typeface="Times New Roman"/>
              </a:rPr>
              <a:t> </a:t>
            </a:r>
            <a:r>
              <a:rPr sz="3700" dirty="0">
                <a:latin typeface="Symbol"/>
                <a:cs typeface="Symbol"/>
              </a:rPr>
              <a:t></a:t>
            </a:r>
            <a:endParaRPr sz="37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90948" y="1814440"/>
            <a:ext cx="351155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u="heavy" spc="-215" dirty="0">
                <a:latin typeface="Times New Roman"/>
                <a:cs typeface="Times New Roman"/>
              </a:rPr>
              <a:t> </a:t>
            </a:r>
            <a:r>
              <a:rPr sz="3700" u="heavy" dirty="0">
                <a:latin typeface="Times New Roman"/>
                <a:cs typeface="Times New Roman"/>
              </a:rPr>
              <a:t>1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37479" y="2473180"/>
            <a:ext cx="365125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i="1" dirty="0">
                <a:latin typeface="Times New Roman"/>
                <a:cs typeface="Times New Roman"/>
              </a:rPr>
              <a:t>D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51369" y="2117436"/>
            <a:ext cx="234315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i="1" dirty="0">
                <a:latin typeface="Times New Roman"/>
                <a:cs typeface="Times New Roman"/>
              </a:rPr>
              <a:t>x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70555" y="2432050"/>
            <a:ext cx="146050" cy="354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spc="-5" dirty="0">
                <a:latin typeface="Times New Roman"/>
                <a:cs typeface="Times New Roman"/>
              </a:rPr>
              <a:t>k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63201" y="2768166"/>
            <a:ext cx="146050" cy="354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spc="-5" dirty="0">
                <a:latin typeface="Times New Roman"/>
                <a:cs typeface="Times New Roman"/>
              </a:rPr>
              <a:t>k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67280" y="1975715"/>
            <a:ext cx="528320" cy="924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50" dirty="0">
                <a:latin typeface="Symbol"/>
                <a:cs typeface="Symbol"/>
              </a:rPr>
              <a:t></a:t>
            </a:r>
            <a:endParaRPr sz="5550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416446" y="2969395"/>
            <a:ext cx="560705" cy="668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spc="75" dirty="0">
                <a:latin typeface="Symbol"/>
                <a:cs typeface="Symbol"/>
              </a:rPr>
              <a:t></a:t>
            </a:r>
            <a:r>
              <a:rPr sz="3700" i="1" spc="-145" dirty="0">
                <a:latin typeface="Times New Roman"/>
                <a:cs typeface="Times New Roman"/>
              </a:rPr>
              <a:t>h</a:t>
            </a:r>
            <a:r>
              <a:rPr sz="3150" i="1" spc="-7" baseline="-25132" dirty="0">
                <a:latin typeface="Times New Roman"/>
                <a:cs typeface="Times New Roman"/>
              </a:rPr>
              <a:t>i</a:t>
            </a:r>
            <a:endParaRPr sz="3150" baseline="-25132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900576" y="3941445"/>
            <a:ext cx="101600" cy="354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i="1" spc="-5" dirty="0">
                <a:latin typeface="Times New Roman"/>
                <a:cs typeface="Times New Roman"/>
              </a:rPr>
              <a:t>j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371541" y="3615032"/>
            <a:ext cx="694055" cy="0"/>
          </a:xfrm>
          <a:custGeom>
            <a:avLst/>
            <a:gdLst/>
            <a:ahLst/>
            <a:cxnLst/>
            <a:rect l="l" t="t" r="r" b="b"/>
            <a:pathLst>
              <a:path w="694054">
                <a:moveTo>
                  <a:pt x="0" y="0"/>
                </a:moveTo>
                <a:lnTo>
                  <a:pt x="693713" y="0"/>
                </a:lnTo>
              </a:path>
            </a:pathLst>
          </a:custGeom>
          <a:ln w="23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0513522" y="2969395"/>
            <a:ext cx="260985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dirty="0">
                <a:latin typeface="Times New Roman"/>
                <a:cs typeface="Times New Roman"/>
              </a:rPr>
              <a:t>1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35100" y="3263900"/>
            <a:ext cx="9399905" cy="983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962775" algn="l"/>
                <a:tab pos="7746365" algn="l"/>
              </a:tabLst>
            </a:pPr>
            <a:r>
              <a:rPr sz="3600" spc="-70" dirty="0">
                <a:latin typeface="Arial"/>
                <a:cs typeface="Arial"/>
              </a:rPr>
              <a:t>Taking </a:t>
            </a:r>
            <a:r>
              <a:rPr sz="3600" dirty="0">
                <a:latin typeface="Arial"/>
                <a:cs typeface="Arial"/>
              </a:rPr>
              <a:t>the </a:t>
            </a:r>
            <a:r>
              <a:rPr sz="3600" spc="15" dirty="0">
                <a:latin typeface="Arial"/>
                <a:cs typeface="Arial"/>
              </a:rPr>
              <a:t>derivative </a:t>
            </a:r>
            <a:r>
              <a:rPr sz="3600" dirty="0">
                <a:latin typeface="Arial"/>
                <a:cs typeface="Arial"/>
              </a:rPr>
              <a:t>of</a:t>
            </a:r>
            <a:r>
              <a:rPr sz="3600" spc="10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the</a:t>
            </a:r>
            <a:r>
              <a:rPr sz="3600" spc="1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layer:	</a:t>
            </a:r>
            <a:r>
              <a:rPr sz="5550" spc="172" baseline="-41291" dirty="0">
                <a:latin typeface="Symbol"/>
                <a:cs typeface="Symbol"/>
              </a:rPr>
              <a:t></a:t>
            </a:r>
            <a:r>
              <a:rPr sz="5550" i="1" spc="172" baseline="-41291" dirty="0">
                <a:latin typeface="Times New Roman"/>
                <a:cs typeface="Times New Roman"/>
              </a:rPr>
              <a:t>x	</a:t>
            </a:r>
            <a:r>
              <a:rPr sz="3700" dirty="0">
                <a:latin typeface="Symbol"/>
                <a:cs typeface="Symbol"/>
              </a:rPr>
              <a:t></a:t>
            </a:r>
            <a:r>
              <a:rPr sz="3700" dirty="0">
                <a:latin typeface="Times New Roman"/>
                <a:cs typeface="Times New Roman"/>
              </a:rPr>
              <a:t> </a:t>
            </a:r>
            <a:r>
              <a:rPr sz="3800" i="1" spc="75" dirty="0">
                <a:latin typeface="Symbol"/>
                <a:cs typeface="Symbol"/>
              </a:rPr>
              <a:t></a:t>
            </a:r>
            <a:r>
              <a:rPr sz="3150" i="1" spc="112" baseline="-23809" dirty="0">
                <a:latin typeface="Times New Roman"/>
                <a:cs typeface="Times New Roman"/>
              </a:rPr>
              <a:t>ij </a:t>
            </a:r>
            <a:r>
              <a:rPr sz="3700" dirty="0">
                <a:latin typeface="Symbol"/>
                <a:cs typeface="Symbol"/>
              </a:rPr>
              <a:t></a:t>
            </a:r>
            <a:r>
              <a:rPr sz="3700" spc="-120" dirty="0">
                <a:latin typeface="Times New Roman"/>
                <a:cs typeface="Times New Roman"/>
              </a:rPr>
              <a:t> </a:t>
            </a:r>
            <a:r>
              <a:rPr sz="5550" i="1" baseline="-41291" dirty="0">
                <a:latin typeface="Times New Roman"/>
                <a:cs typeface="Times New Roman"/>
              </a:rPr>
              <a:t>D</a:t>
            </a:r>
            <a:endParaRPr sz="5550" baseline="-41291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435525" y="3615032"/>
            <a:ext cx="417195" cy="0"/>
          </a:xfrm>
          <a:custGeom>
            <a:avLst/>
            <a:gdLst/>
            <a:ahLst/>
            <a:cxnLst/>
            <a:rect l="l" t="t" r="r" b="b"/>
            <a:pathLst>
              <a:path w="417195">
                <a:moveTo>
                  <a:pt x="0" y="0"/>
                </a:moveTo>
                <a:lnTo>
                  <a:pt x="416718" y="0"/>
                </a:lnTo>
              </a:path>
            </a:pathLst>
          </a:custGeom>
          <a:ln w="23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501486" y="4060116"/>
            <a:ext cx="3205480" cy="1341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26260" algn="l"/>
              </a:tabLst>
            </a:pPr>
            <a:r>
              <a:rPr sz="3750" u="heavy" spc="-320" dirty="0">
                <a:latin typeface="Times New Roman"/>
                <a:cs typeface="Times New Roman"/>
              </a:rPr>
              <a:t> </a:t>
            </a:r>
            <a:r>
              <a:rPr sz="3750" u="heavy" spc="110" dirty="0">
                <a:latin typeface="Symbol"/>
                <a:cs typeface="Symbol"/>
              </a:rPr>
              <a:t></a:t>
            </a:r>
            <a:r>
              <a:rPr sz="3750" i="1" u="heavy" spc="110" dirty="0">
                <a:latin typeface="Times New Roman"/>
                <a:cs typeface="Times New Roman"/>
              </a:rPr>
              <a:t>L</a:t>
            </a:r>
            <a:r>
              <a:rPr sz="3750" i="1" spc="110" dirty="0">
                <a:latin typeface="Times New Roman"/>
                <a:cs typeface="Times New Roman"/>
              </a:rPr>
              <a:t>	</a:t>
            </a:r>
            <a:r>
              <a:rPr sz="3750" u="heavy" spc="110" dirty="0">
                <a:latin typeface="Symbol"/>
                <a:cs typeface="Symbol"/>
              </a:rPr>
              <a:t></a:t>
            </a:r>
            <a:r>
              <a:rPr sz="3750" i="1" u="heavy" spc="110" dirty="0">
                <a:latin typeface="Times New Roman"/>
                <a:cs typeface="Times New Roman"/>
              </a:rPr>
              <a:t>L</a:t>
            </a:r>
            <a:r>
              <a:rPr sz="3750" i="1" u="heavy" spc="505" dirty="0">
                <a:latin typeface="Times New Roman"/>
                <a:cs typeface="Times New Roman"/>
              </a:rPr>
              <a:t> </a:t>
            </a:r>
            <a:r>
              <a:rPr sz="3750" u="heavy" spc="-30" dirty="0">
                <a:latin typeface="Symbol"/>
                <a:cs typeface="Symbol"/>
              </a:rPr>
              <a:t></a:t>
            </a:r>
            <a:r>
              <a:rPr sz="3750" i="1" u="heavy" spc="-30" dirty="0">
                <a:latin typeface="Times New Roman"/>
                <a:cs typeface="Times New Roman"/>
              </a:rPr>
              <a:t>h</a:t>
            </a:r>
            <a:r>
              <a:rPr sz="3225" i="1" spc="-44" baseline="-24547" dirty="0">
                <a:latin typeface="Times New Roman"/>
                <a:cs typeface="Times New Roman"/>
              </a:rPr>
              <a:t>i</a:t>
            </a:r>
            <a:endParaRPr sz="3225" baseline="-24547">
              <a:latin typeface="Times New Roman"/>
              <a:cs typeface="Times New Roman"/>
            </a:endParaRPr>
          </a:p>
          <a:p>
            <a:pPr marL="39370">
              <a:lnSpc>
                <a:spcPct val="100000"/>
              </a:lnSpc>
              <a:spcBef>
                <a:spcPts val="735"/>
              </a:spcBef>
              <a:tabLst>
                <a:tab pos="1805305" algn="l"/>
              </a:tabLst>
            </a:pPr>
            <a:r>
              <a:rPr sz="3750" spc="190" dirty="0">
                <a:latin typeface="Symbol"/>
                <a:cs typeface="Symbol"/>
              </a:rPr>
              <a:t></a:t>
            </a:r>
            <a:r>
              <a:rPr sz="3750" i="1" spc="190" dirty="0">
                <a:latin typeface="Times New Roman"/>
                <a:cs typeface="Times New Roman"/>
              </a:rPr>
              <a:t>x</a:t>
            </a:r>
            <a:r>
              <a:rPr sz="3225" i="1" spc="284" baseline="-24547" dirty="0">
                <a:latin typeface="Times New Roman"/>
                <a:cs typeface="Times New Roman"/>
              </a:rPr>
              <a:t>j	</a:t>
            </a:r>
            <a:r>
              <a:rPr sz="3750" spc="-30" dirty="0">
                <a:latin typeface="Symbol"/>
                <a:cs typeface="Symbol"/>
              </a:rPr>
              <a:t></a:t>
            </a:r>
            <a:r>
              <a:rPr sz="3750" i="1" spc="-30" dirty="0">
                <a:latin typeface="Times New Roman"/>
                <a:cs typeface="Times New Roman"/>
              </a:rPr>
              <a:t>h</a:t>
            </a:r>
            <a:r>
              <a:rPr sz="3225" i="1" spc="-44" baseline="-24547" dirty="0">
                <a:latin typeface="Times New Roman"/>
                <a:cs typeface="Times New Roman"/>
              </a:rPr>
              <a:t>i</a:t>
            </a:r>
            <a:r>
              <a:rPr sz="3225" i="1" spc="240" baseline="-24547" dirty="0">
                <a:latin typeface="Times New Roman"/>
                <a:cs typeface="Times New Roman"/>
              </a:rPr>
              <a:t> </a:t>
            </a:r>
            <a:r>
              <a:rPr sz="3750" spc="190" dirty="0">
                <a:latin typeface="Symbol"/>
                <a:cs typeface="Symbol"/>
              </a:rPr>
              <a:t></a:t>
            </a:r>
            <a:r>
              <a:rPr sz="3750" i="1" spc="190" dirty="0">
                <a:latin typeface="Times New Roman"/>
                <a:cs typeface="Times New Roman"/>
              </a:rPr>
              <a:t>x</a:t>
            </a:r>
            <a:r>
              <a:rPr sz="3225" i="1" spc="284" baseline="-24547" dirty="0">
                <a:latin typeface="Times New Roman"/>
                <a:cs typeface="Times New Roman"/>
              </a:rPr>
              <a:t>j</a:t>
            </a:r>
            <a:endParaRPr sz="3225" baseline="-24547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18300" y="4130987"/>
            <a:ext cx="902335" cy="1250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50" spc="-10" dirty="0">
                <a:latin typeface="Symbol"/>
                <a:cs typeface="Symbol"/>
              </a:rPr>
              <a:t></a:t>
            </a:r>
            <a:r>
              <a:rPr sz="3750" spc="-459" dirty="0">
                <a:latin typeface="Times New Roman"/>
                <a:cs typeface="Times New Roman"/>
              </a:rPr>
              <a:t> </a:t>
            </a:r>
            <a:r>
              <a:rPr sz="8400" baseline="-7440" dirty="0">
                <a:latin typeface="Symbol"/>
                <a:cs typeface="Symbol"/>
              </a:rPr>
              <a:t></a:t>
            </a:r>
            <a:endParaRPr sz="8400" baseline="-7440">
              <a:latin typeface="Symbol"/>
              <a:cs typeface="Symbol"/>
            </a:endParaRPr>
          </a:p>
          <a:p>
            <a:pPr marL="599440">
              <a:lnSpc>
                <a:spcPct val="100000"/>
              </a:lnSpc>
              <a:spcBef>
                <a:spcPts val="335"/>
              </a:spcBef>
            </a:pPr>
            <a:r>
              <a:rPr sz="2150" i="1" dirty="0">
                <a:latin typeface="Times New Roman"/>
                <a:cs typeface="Times New Roman"/>
              </a:rPr>
              <a:t>i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18300" y="5838084"/>
            <a:ext cx="286385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50" spc="-10" dirty="0">
                <a:latin typeface="Symbol"/>
                <a:cs typeface="Symbol"/>
              </a:rPr>
              <a:t></a:t>
            </a:r>
            <a:endParaRPr sz="3750">
              <a:latin typeface="Symbol"/>
              <a:cs typeface="Symbo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294522" y="6197144"/>
            <a:ext cx="507365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50" spc="70" dirty="0">
                <a:latin typeface="Symbol"/>
                <a:cs typeface="Symbol"/>
              </a:rPr>
              <a:t></a:t>
            </a:r>
            <a:r>
              <a:rPr sz="3750" i="1" spc="-10" dirty="0">
                <a:latin typeface="Times New Roman"/>
                <a:cs typeface="Times New Roman"/>
              </a:rPr>
              <a:t>h</a:t>
            </a:r>
            <a:endParaRPr sz="37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57919" y="6519205"/>
            <a:ext cx="102235" cy="35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dirty="0">
                <a:latin typeface="Times New Roman"/>
                <a:cs typeface="Times New Roman"/>
              </a:rPr>
              <a:t>i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61046" y="6160145"/>
            <a:ext cx="175895" cy="35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spc="-20" dirty="0">
                <a:latin typeface="Times New Roman"/>
                <a:cs typeface="Times New Roman"/>
              </a:rPr>
              <a:t>i</a:t>
            </a:r>
            <a:r>
              <a:rPr sz="2150" i="1" dirty="0">
                <a:latin typeface="Times New Roman"/>
                <a:cs typeface="Times New Roman"/>
              </a:rPr>
              <a:t>j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186716" y="5825384"/>
            <a:ext cx="844550" cy="645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70865" algn="l"/>
              </a:tabLst>
            </a:pPr>
            <a:r>
              <a:rPr sz="3850" i="1" spc="-60" dirty="0">
                <a:latin typeface="Symbol"/>
                <a:cs typeface="Symbol"/>
              </a:rPr>
              <a:t></a:t>
            </a:r>
            <a:r>
              <a:rPr sz="3850" spc="-60" dirty="0">
                <a:latin typeface="Times New Roman"/>
                <a:cs typeface="Times New Roman"/>
              </a:rPr>
              <a:t>	</a:t>
            </a:r>
            <a:r>
              <a:rPr sz="3750" spc="-10" dirty="0">
                <a:latin typeface="Symbol"/>
                <a:cs typeface="Symbol"/>
              </a:rPr>
              <a:t></a:t>
            </a:r>
            <a:endParaRPr sz="3750">
              <a:latin typeface="Symbol"/>
              <a:cs typeface="Symbo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153052" y="6197144"/>
            <a:ext cx="368300" cy="608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50" i="1" spc="-10" dirty="0">
                <a:latin typeface="Times New Roman"/>
                <a:cs typeface="Times New Roman"/>
              </a:rPr>
              <a:t>D</a:t>
            </a:r>
            <a:endParaRPr sz="37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961813" y="6141427"/>
            <a:ext cx="207645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50" spc="-1365" dirty="0">
                <a:latin typeface="Symbol"/>
                <a:cs typeface="Symbol"/>
              </a:rPr>
              <a:t>⎝</a:t>
            </a:r>
            <a:endParaRPr sz="3750">
              <a:latin typeface="Symbol"/>
              <a:cs typeface="Symbo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961713" y="5942087"/>
            <a:ext cx="26034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750" spc="-2800" dirty="0">
                <a:latin typeface="Symbol"/>
                <a:cs typeface="Symbol"/>
              </a:rPr>
              <a:t>⎜</a:t>
            </a:r>
            <a:endParaRPr sz="3750">
              <a:latin typeface="Symbol"/>
              <a:cs typeface="Symbo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315530" y="5532264"/>
            <a:ext cx="2446020" cy="680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02764" algn="l"/>
              </a:tabLst>
            </a:pPr>
            <a:r>
              <a:rPr sz="3750" u="heavy" spc="110" dirty="0">
                <a:latin typeface="Symbol"/>
                <a:cs typeface="Symbol"/>
              </a:rPr>
              <a:t></a:t>
            </a:r>
            <a:r>
              <a:rPr sz="3750" i="1" u="heavy" spc="110" dirty="0">
                <a:latin typeface="Times New Roman"/>
                <a:cs typeface="Times New Roman"/>
              </a:rPr>
              <a:t>L</a:t>
            </a:r>
            <a:r>
              <a:rPr sz="3750" i="1" u="heavy" spc="-20" dirty="0">
                <a:latin typeface="Times New Roman"/>
                <a:cs typeface="Times New Roman"/>
              </a:rPr>
              <a:t> </a:t>
            </a:r>
            <a:r>
              <a:rPr sz="5625" spc="-2047" baseline="-5925" dirty="0">
                <a:latin typeface="Symbol"/>
                <a:cs typeface="Symbol"/>
              </a:rPr>
              <a:t>⎛</a:t>
            </a:r>
            <a:r>
              <a:rPr sz="5625" spc="-2047" baseline="-5925" dirty="0">
                <a:latin typeface="Times New Roman"/>
                <a:cs typeface="Times New Roman"/>
              </a:rPr>
              <a:t>	</a:t>
            </a:r>
            <a:r>
              <a:rPr sz="3750" u="heavy" spc="-10" dirty="0">
                <a:latin typeface="Times New Roman"/>
                <a:cs typeface="Times New Roman"/>
              </a:rPr>
              <a:t>1</a:t>
            </a:r>
            <a:r>
              <a:rPr sz="3750" u="heavy" spc="-15" dirty="0">
                <a:latin typeface="Times New Roman"/>
                <a:cs typeface="Times New Roman"/>
              </a:rPr>
              <a:t> </a:t>
            </a:r>
            <a:r>
              <a:rPr sz="5625" spc="-3397" baseline="-5925" dirty="0">
                <a:latin typeface="Symbol"/>
                <a:cs typeface="Symbol"/>
              </a:rPr>
              <a:t>⎞</a:t>
            </a:r>
            <a:endParaRPr sz="5625" baseline="-5925">
              <a:latin typeface="Symbol"/>
              <a:cs typeface="Symbo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553427" y="6141427"/>
            <a:ext cx="207645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50" spc="-1365" dirty="0">
                <a:latin typeface="Symbol"/>
                <a:cs typeface="Symbol"/>
              </a:rPr>
              <a:t>⎠</a:t>
            </a:r>
            <a:endParaRPr sz="3750">
              <a:latin typeface="Symbol"/>
              <a:cs typeface="Symbo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553327" y="5942087"/>
            <a:ext cx="26034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750" spc="-2800" dirty="0">
                <a:latin typeface="Symbol"/>
                <a:cs typeface="Symbol"/>
              </a:rPr>
              <a:t>⎟</a:t>
            </a:r>
            <a:endParaRPr sz="3750">
              <a:latin typeface="Symbol"/>
              <a:cs typeface="Symbo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687782" y="5697232"/>
            <a:ext cx="533400" cy="1156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6520"/>
              </a:lnSpc>
            </a:pPr>
            <a:r>
              <a:rPr sz="5600" dirty="0">
                <a:latin typeface="Symbol"/>
                <a:cs typeface="Symbol"/>
              </a:rPr>
              <a:t></a:t>
            </a:r>
            <a:endParaRPr sz="5600">
              <a:latin typeface="Symbol"/>
              <a:cs typeface="Symbol"/>
            </a:endParaRPr>
          </a:p>
          <a:p>
            <a:pPr marL="3175" algn="ctr">
              <a:lnSpc>
                <a:spcPts val="2380"/>
              </a:lnSpc>
            </a:pPr>
            <a:r>
              <a:rPr sz="2150" i="1" dirty="0">
                <a:latin typeface="Times New Roman"/>
                <a:cs typeface="Times New Roman"/>
              </a:rPr>
              <a:t>i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318300" y="7216132"/>
            <a:ext cx="286385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50" spc="-10" dirty="0">
                <a:latin typeface="Symbol"/>
                <a:cs typeface="Symbol"/>
              </a:rPr>
              <a:t></a:t>
            </a:r>
            <a:endParaRPr sz="3750">
              <a:latin typeface="Symbol"/>
              <a:cs typeface="Symbo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294522" y="7575191"/>
            <a:ext cx="507365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50" spc="70" dirty="0">
                <a:latin typeface="Symbol"/>
                <a:cs typeface="Symbol"/>
              </a:rPr>
              <a:t></a:t>
            </a:r>
            <a:r>
              <a:rPr sz="3750" i="1" spc="-10" dirty="0">
                <a:latin typeface="Times New Roman"/>
                <a:cs typeface="Times New Roman"/>
              </a:rPr>
              <a:t>h</a:t>
            </a:r>
            <a:endParaRPr sz="37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757919" y="7897253"/>
            <a:ext cx="102235" cy="35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dirty="0">
                <a:latin typeface="Times New Roman"/>
                <a:cs typeface="Times New Roman"/>
              </a:rPr>
              <a:t>i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216373" y="7538192"/>
            <a:ext cx="175895" cy="35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spc="-20" dirty="0">
                <a:latin typeface="Times New Roman"/>
                <a:cs typeface="Times New Roman"/>
              </a:rPr>
              <a:t>i</a:t>
            </a:r>
            <a:r>
              <a:rPr sz="2150" i="1" dirty="0">
                <a:latin typeface="Times New Roman"/>
                <a:cs typeface="Times New Roman"/>
              </a:rPr>
              <a:t>j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905269" y="7877443"/>
            <a:ext cx="102235" cy="35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dirty="0">
                <a:latin typeface="Times New Roman"/>
                <a:cs typeface="Times New Roman"/>
              </a:rPr>
              <a:t>i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687782" y="7075280"/>
            <a:ext cx="533400" cy="933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600" dirty="0">
                <a:latin typeface="Symbol"/>
                <a:cs typeface="Symbol"/>
              </a:rPr>
              <a:t></a:t>
            </a:r>
            <a:endParaRPr sz="5600">
              <a:latin typeface="Symbol"/>
              <a:cs typeface="Symbo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942042" y="7203432"/>
            <a:ext cx="844550" cy="645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70865" algn="l"/>
              </a:tabLst>
            </a:pPr>
            <a:r>
              <a:rPr sz="3850" i="1" spc="-60" dirty="0">
                <a:latin typeface="Symbol"/>
                <a:cs typeface="Symbol"/>
              </a:rPr>
              <a:t></a:t>
            </a:r>
            <a:r>
              <a:rPr sz="3850" spc="-60" dirty="0">
                <a:latin typeface="Times New Roman"/>
                <a:cs typeface="Times New Roman"/>
              </a:rPr>
              <a:t>	</a:t>
            </a:r>
            <a:r>
              <a:rPr sz="3750" spc="-10" dirty="0">
                <a:latin typeface="Symbol"/>
                <a:cs typeface="Symbol"/>
              </a:rPr>
              <a:t></a:t>
            </a:r>
            <a:endParaRPr sz="3750">
              <a:latin typeface="Symbol"/>
              <a:cs typeface="Symbo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908379" y="7575191"/>
            <a:ext cx="368300" cy="608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50" i="1" spc="-10" dirty="0">
                <a:latin typeface="Times New Roman"/>
                <a:cs typeface="Times New Roman"/>
              </a:rPr>
              <a:t>D</a:t>
            </a:r>
            <a:endParaRPr sz="37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315530" y="6910312"/>
            <a:ext cx="3208655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58290" algn="l"/>
                <a:tab pos="2666365" algn="l"/>
              </a:tabLst>
            </a:pPr>
            <a:r>
              <a:rPr sz="3750" u="heavy" spc="225" dirty="0">
                <a:latin typeface="Symbol"/>
                <a:cs typeface="Symbol"/>
              </a:rPr>
              <a:t></a:t>
            </a:r>
            <a:r>
              <a:rPr sz="3750" i="1" u="heavy" spc="-10" dirty="0">
                <a:latin typeface="Times New Roman"/>
                <a:cs typeface="Times New Roman"/>
              </a:rPr>
              <a:t>L</a:t>
            </a:r>
            <a:r>
              <a:rPr sz="3750" i="1" dirty="0">
                <a:latin typeface="Times New Roman"/>
                <a:cs typeface="Times New Roman"/>
              </a:rPr>
              <a:t>	</a:t>
            </a:r>
            <a:r>
              <a:rPr sz="3750" u="heavy" spc="-220" dirty="0">
                <a:latin typeface="Times New Roman"/>
                <a:cs typeface="Times New Roman"/>
              </a:rPr>
              <a:t> </a:t>
            </a:r>
            <a:r>
              <a:rPr sz="3750" u="heavy" spc="-10" dirty="0">
                <a:latin typeface="Times New Roman"/>
                <a:cs typeface="Times New Roman"/>
              </a:rPr>
              <a:t>1</a:t>
            </a:r>
            <a:r>
              <a:rPr sz="3750" dirty="0">
                <a:latin typeface="Times New Roman"/>
                <a:cs typeface="Times New Roman"/>
              </a:rPr>
              <a:t>	</a:t>
            </a:r>
            <a:r>
              <a:rPr sz="3750" u="heavy" spc="225" dirty="0">
                <a:latin typeface="Symbol"/>
                <a:cs typeface="Symbol"/>
              </a:rPr>
              <a:t></a:t>
            </a:r>
            <a:r>
              <a:rPr sz="3750" i="1" u="heavy" spc="-10" dirty="0">
                <a:latin typeface="Times New Roman"/>
                <a:cs typeface="Times New Roman"/>
              </a:rPr>
              <a:t>L</a:t>
            </a:r>
            <a:endParaRPr sz="37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948858" y="7575191"/>
            <a:ext cx="507365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50" spc="70" dirty="0">
                <a:latin typeface="Symbol"/>
                <a:cs typeface="Symbol"/>
              </a:rPr>
              <a:t></a:t>
            </a:r>
            <a:r>
              <a:rPr sz="3750" i="1" spc="-10" dirty="0">
                <a:latin typeface="Times New Roman"/>
                <a:cs typeface="Times New Roman"/>
              </a:rPr>
              <a:t>h</a:t>
            </a:r>
            <a:endParaRPr sz="375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412255" y="7897253"/>
            <a:ext cx="102235" cy="35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dirty="0">
                <a:latin typeface="Times New Roman"/>
                <a:cs typeface="Times New Roman"/>
              </a:rPr>
              <a:t>i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559605" y="7877443"/>
            <a:ext cx="102235" cy="35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dirty="0">
                <a:latin typeface="Times New Roman"/>
                <a:cs typeface="Times New Roman"/>
              </a:rPr>
              <a:t>i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342118" y="7075280"/>
            <a:ext cx="533400" cy="933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600" dirty="0">
                <a:latin typeface="Symbol"/>
                <a:cs typeface="Symbol"/>
              </a:rPr>
              <a:t></a:t>
            </a:r>
            <a:endParaRPr sz="5600">
              <a:latin typeface="Symbol"/>
              <a:cs typeface="Symbo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318300" y="8053409"/>
            <a:ext cx="3189605" cy="1332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78560" algn="l"/>
              </a:tabLst>
            </a:pPr>
            <a:r>
              <a:rPr sz="5625" spc="-15" baseline="-35555" dirty="0">
                <a:latin typeface="Symbol"/>
                <a:cs typeface="Symbol"/>
              </a:rPr>
              <a:t></a:t>
            </a:r>
            <a:r>
              <a:rPr sz="5625" spc="914" baseline="-35555" dirty="0">
                <a:latin typeface="Times New Roman"/>
                <a:cs typeface="Times New Roman"/>
              </a:rPr>
              <a:t> </a:t>
            </a:r>
            <a:r>
              <a:rPr sz="3750" u="heavy" spc="110" dirty="0">
                <a:latin typeface="Symbol"/>
                <a:cs typeface="Symbol"/>
              </a:rPr>
              <a:t></a:t>
            </a:r>
            <a:r>
              <a:rPr sz="3750" i="1" u="heavy" spc="110" dirty="0">
                <a:latin typeface="Times New Roman"/>
                <a:cs typeface="Times New Roman"/>
              </a:rPr>
              <a:t>L</a:t>
            </a:r>
            <a:r>
              <a:rPr sz="3750" i="1" spc="110" dirty="0">
                <a:latin typeface="Times New Roman"/>
                <a:cs typeface="Times New Roman"/>
              </a:rPr>
              <a:t>	</a:t>
            </a:r>
            <a:r>
              <a:rPr sz="5625" spc="-15" baseline="-35555" dirty="0">
                <a:latin typeface="Symbol"/>
                <a:cs typeface="Symbol"/>
              </a:rPr>
              <a:t></a:t>
            </a:r>
            <a:r>
              <a:rPr sz="5625" spc="-15" baseline="-35555" dirty="0">
                <a:latin typeface="Times New Roman"/>
                <a:cs typeface="Times New Roman"/>
              </a:rPr>
              <a:t>  </a:t>
            </a:r>
            <a:r>
              <a:rPr sz="3750" u="heavy" spc="-10" dirty="0">
                <a:latin typeface="Times New Roman"/>
                <a:cs typeface="Times New Roman"/>
              </a:rPr>
              <a:t>1 </a:t>
            </a:r>
            <a:r>
              <a:rPr sz="8400" baseline="-31249" dirty="0">
                <a:latin typeface="Symbol"/>
                <a:cs typeface="Symbol"/>
              </a:rPr>
              <a:t></a:t>
            </a:r>
            <a:r>
              <a:rPr sz="8400" spc="-1537" baseline="-31249" dirty="0">
                <a:latin typeface="Times New Roman"/>
                <a:cs typeface="Times New Roman"/>
              </a:rPr>
              <a:t> </a:t>
            </a:r>
            <a:r>
              <a:rPr sz="3750" u="heavy" spc="110" dirty="0">
                <a:latin typeface="Symbol"/>
                <a:cs typeface="Symbol"/>
              </a:rPr>
              <a:t></a:t>
            </a:r>
            <a:r>
              <a:rPr sz="3750" i="1" u="heavy" spc="110" dirty="0">
                <a:latin typeface="Times New Roman"/>
                <a:cs typeface="Times New Roman"/>
              </a:rPr>
              <a:t>L</a:t>
            </a:r>
            <a:endParaRPr sz="375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9951333" y="5743354"/>
            <a:ext cx="154305" cy="299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-5" dirty="0">
                <a:latin typeface="Times New Roman"/>
                <a:cs typeface="Times New Roman"/>
              </a:rPr>
              <a:t>i</a:t>
            </a:r>
            <a:r>
              <a:rPr sz="1800" i="1" spc="10" dirty="0">
                <a:latin typeface="Times New Roman"/>
                <a:cs typeface="Times New Roman"/>
              </a:rPr>
              <a:t>j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542472" y="5132091"/>
            <a:ext cx="226060" cy="531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50" spc="-525" dirty="0">
                <a:latin typeface="Symbol"/>
                <a:cs typeface="Symbol"/>
              </a:rPr>
              <a:t>⎧</a:t>
            </a:r>
            <a:endParaRPr sz="3150">
              <a:latin typeface="Symbol"/>
              <a:cs typeface="Symbo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0542472" y="5208901"/>
            <a:ext cx="1730375" cy="1123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15365" algn="l"/>
                <a:tab pos="1604010" algn="l"/>
              </a:tabLst>
            </a:pPr>
            <a:r>
              <a:rPr sz="4725" spc="-787" baseline="-44973" dirty="0">
                <a:latin typeface="Symbol"/>
                <a:cs typeface="Symbol"/>
              </a:rPr>
              <a:t>⎨</a:t>
            </a:r>
            <a:r>
              <a:rPr sz="4725" spc="-787" baseline="-44973" dirty="0">
                <a:latin typeface="Times New Roman"/>
                <a:cs typeface="Times New Roman"/>
              </a:rPr>
              <a:t>	</a:t>
            </a:r>
            <a:r>
              <a:rPr sz="3150" i="1" spc="10" dirty="0">
                <a:latin typeface="Times New Roman"/>
                <a:cs typeface="Times New Roman"/>
              </a:rPr>
              <a:t>i</a:t>
            </a:r>
            <a:r>
              <a:rPr sz="3150" i="1" spc="-25" dirty="0">
                <a:latin typeface="Times New Roman"/>
                <a:cs typeface="Times New Roman"/>
              </a:rPr>
              <a:t> </a:t>
            </a:r>
            <a:r>
              <a:rPr sz="3150" spc="20" dirty="0">
                <a:latin typeface="Symbol"/>
                <a:cs typeface="Symbol"/>
              </a:rPr>
              <a:t></a:t>
            </a:r>
            <a:r>
              <a:rPr sz="3150" dirty="0">
                <a:latin typeface="Times New Roman"/>
                <a:cs typeface="Times New Roman"/>
              </a:rPr>
              <a:t>	</a:t>
            </a:r>
            <a:r>
              <a:rPr sz="3150" i="1" spc="10" dirty="0">
                <a:latin typeface="Times New Roman"/>
                <a:cs typeface="Times New Roman"/>
              </a:rPr>
              <a:t>j</a:t>
            </a:r>
            <a:endParaRPr sz="3150">
              <a:latin typeface="Times New Roman"/>
              <a:cs typeface="Times New Roman"/>
            </a:endParaRPr>
          </a:p>
          <a:p>
            <a:pPr marL="433705">
              <a:lnSpc>
                <a:spcPct val="100000"/>
              </a:lnSpc>
              <a:spcBef>
                <a:spcPts val="1015"/>
              </a:spcBef>
              <a:tabLst>
                <a:tab pos="1068705" algn="l"/>
              </a:tabLst>
            </a:pPr>
            <a:r>
              <a:rPr sz="3150" spc="20" dirty="0">
                <a:latin typeface="Times New Roman"/>
                <a:cs typeface="Times New Roman"/>
              </a:rPr>
              <a:t>0	</a:t>
            </a:r>
            <a:r>
              <a:rPr sz="3150" spc="-10" dirty="0">
                <a:latin typeface="Times New Roman"/>
                <a:cs typeface="Times New Roman"/>
              </a:rPr>
              <a:t>else</a:t>
            </a:r>
            <a:endParaRPr sz="315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9716989" y="5458194"/>
            <a:ext cx="1475105" cy="548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09270" algn="l"/>
                <a:tab pos="1259205" algn="l"/>
              </a:tabLst>
            </a:pPr>
            <a:r>
              <a:rPr sz="3250" i="1" spc="-30" dirty="0">
                <a:latin typeface="Symbol"/>
                <a:cs typeface="Symbol"/>
              </a:rPr>
              <a:t></a:t>
            </a:r>
            <a:r>
              <a:rPr sz="3250" spc="-30" dirty="0">
                <a:latin typeface="Times New Roman"/>
                <a:cs typeface="Times New Roman"/>
              </a:rPr>
              <a:t>	</a:t>
            </a:r>
            <a:r>
              <a:rPr sz="3150" spc="20" dirty="0">
                <a:latin typeface="Symbol"/>
                <a:cs typeface="Symbol"/>
              </a:rPr>
              <a:t></a:t>
            </a:r>
            <a:r>
              <a:rPr sz="3150" spc="45" dirty="0">
                <a:latin typeface="Times New Roman"/>
                <a:cs typeface="Times New Roman"/>
              </a:rPr>
              <a:t> </a:t>
            </a:r>
            <a:r>
              <a:rPr sz="4725" spc="-787" baseline="33509" dirty="0">
                <a:latin typeface="Symbol"/>
                <a:cs typeface="Symbol"/>
              </a:rPr>
              <a:t>⎪</a:t>
            </a:r>
            <a:r>
              <a:rPr sz="4725" baseline="33509" dirty="0">
                <a:latin typeface="Times New Roman"/>
                <a:cs typeface="Times New Roman"/>
              </a:rPr>
              <a:t>	</a:t>
            </a:r>
            <a:r>
              <a:rPr sz="4725" spc="30" baseline="36155" dirty="0">
                <a:latin typeface="Times New Roman"/>
                <a:cs typeface="Times New Roman"/>
              </a:rPr>
              <a:t>1</a:t>
            </a:r>
            <a:endParaRPr sz="4725" baseline="36155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9524869" y="5099474"/>
            <a:ext cx="180975" cy="531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50" spc="-1110" dirty="0">
                <a:latin typeface="Symbol"/>
                <a:cs typeface="Symbol"/>
              </a:rPr>
              <a:t>⎛</a:t>
            </a:r>
            <a:endParaRPr sz="3150">
              <a:latin typeface="Symbol"/>
              <a:cs typeface="Symbo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524869" y="5884401"/>
            <a:ext cx="1243330" cy="592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29969" algn="l"/>
              </a:tabLst>
            </a:pPr>
            <a:r>
              <a:rPr sz="3150" spc="-1110" dirty="0">
                <a:latin typeface="Symbol"/>
                <a:cs typeface="Symbol"/>
              </a:rPr>
              <a:t>⎝</a:t>
            </a:r>
            <a:r>
              <a:rPr sz="3150" spc="-1110" dirty="0">
                <a:latin typeface="Times New Roman"/>
                <a:cs typeface="Times New Roman"/>
              </a:rPr>
              <a:t>	</a:t>
            </a:r>
            <a:r>
              <a:rPr sz="3150" spc="-3130" dirty="0">
                <a:latin typeface="Symbol"/>
                <a:cs typeface="Symbol"/>
              </a:rPr>
              <a:t>⎪</a:t>
            </a:r>
            <a:r>
              <a:rPr sz="4725" spc="-2325" baseline="-8818" dirty="0">
                <a:latin typeface="Symbol"/>
                <a:cs typeface="Symbol"/>
              </a:rPr>
              <a:t>⎩</a:t>
            </a:r>
            <a:endParaRPr sz="4725" baseline="-8818">
              <a:latin typeface="Symbol"/>
              <a:cs typeface="Symbo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9524869" y="5562433"/>
            <a:ext cx="180975" cy="531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50" spc="-1110" dirty="0">
                <a:latin typeface="Symbol"/>
                <a:cs typeface="Symbol"/>
              </a:rPr>
              <a:t>⎜</a:t>
            </a:r>
            <a:endParaRPr sz="3150">
              <a:latin typeface="Symbol"/>
              <a:cs typeface="Symbo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2487954" y="5099474"/>
            <a:ext cx="180975" cy="531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50" spc="-1110" dirty="0">
                <a:latin typeface="Symbol"/>
                <a:cs typeface="Symbol"/>
              </a:rPr>
              <a:t>⎞</a:t>
            </a:r>
            <a:endParaRPr sz="3150">
              <a:latin typeface="Symbol"/>
              <a:cs typeface="Symbo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2487954" y="5884401"/>
            <a:ext cx="180975" cy="531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50" spc="-1110" dirty="0">
                <a:latin typeface="Symbol"/>
                <a:cs typeface="Symbol"/>
              </a:rPr>
              <a:t>⎠</a:t>
            </a:r>
            <a:endParaRPr sz="3150">
              <a:latin typeface="Symbol"/>
              <a:cs typeface="Symbo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2487954" y="5562433"/>
            <a:ext cx="180975" cy="531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50" spc="-1110" dirty="0">
                <a:latin typeface="Symbol"/>
                <a:cs typeface="Symbol"/>
              </a:rPr>
              <a:t>⎟</a:t>
            </a:r>
            <a:endParaRPr sz="3150">
              <a:latin typeface="Symbol"/>
              <a:cs typeface="Symbo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9810975" y="4203113"/>
            <a:ext cx="158115" cy="774700"/>
          </a:xfrm>
          <a:custGeom>
            <a:avLst/>
            <a:gdLst/>
            <a:ahLst/>
            <a:cxnLst/>
            <a:rect l="l" t="t" r="r" b="b"/>
            <a:pathLst>
              <a:path w="158115" h="774700">
                <a:moveTo>
                  <a:pt x="0" y="387052"/>
                </a:moveTo>
                <a:lnTo>
                  <a:pt x="157598" y="387052"/>
                </a:lnTo>
              </a:path>
            </a:pathLst>
          </a:custGeom>
          <a:ln w="7741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753773" y="4096087"/>
            <a:ext cx="120014" cy="132080"/>
          </a:xfrm>
          <a:custGeom>
            <a:avLst/>
            <a:gdLst/>
            <a:ahLst/>
            <a:cxnLst/>
            <a:rect l="l" t="t" r="r" b="b"/>
            <a:pathLst>
              <a:path w="120015" h="132079">
                <a:moveTo>
                  <a:pt x="35412" y="0"/>
                </a:moveTo>
                <a:lnTo>
                  <a:pt x="0" y="131631"/>
                </a:lnTo>
                <a:lnTo>
                  <a:pt x="119468" y="107308"/>
                </a:lnTo>
                <a:lnTo>
                  <a:pt x="354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">
              <a:lnSpc>
                <a:spcPct val="100000"/>
              </a:lnSpc>
            </a:pPr>
            <a:r>
              <a:rPr spc="-10" dirty="0"/>
              <a:t>Example: Mean </a:t>
            </a:r>
            <a:r>
              <a:rPr spc="25" dirty="0"/>
              <a:t>Subtraction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2729796" y="8936701"/>
            <a:ext cx="609600" cy="6934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750" spc="65" dirty="0">
                <a:latin typeface="Symbol"/>
                <a:cs typeface="Symbol"/>
              </a:rPr>
              <a:t>∂</a:t>
            </a:r>
            <a:r>
              <a:rPr sz="3750" i="1" spc="190" dirty="0">
                <a:latin typeface="Times New Roman"/>
                <a:cs typeface="Times New Roman"/>
              </a:rPr>
              <a:t>h</a:t>
            </a:r>
            <a:r>
              <a:rPr sz="3225" i="1" baseline="-24547" dirty="0">
                <a:latin typeface="Times New Roman"/>
                <a:cs typeface="Times New Roman"/>
              </a:rPr>
              <a:t>j</a:t>
            </a:r>
            <a:endParaRPr sz="3225" baseline="-24547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933093" y="8936701"/>
            <a:ext cx="565150" cy="6934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750" spc="65" dirty="0">
                <a:latin typeface="Symbol"/>
                <a:cs typeface="Symbol"/>
              </a:rPr>
              <a:t>∂</a:t>
            </a:r>
            <a:r>
              <a:rPr sz="3750" i="1" spc="-160" dirty="0">
                <a:latin typeface="Times New Roman"/>
                <a:cs typeface="Times New Roman"/>
              </a:rPr>
              <a:t>h</a:t>
            </a:r>
            <a:r>
              <a:rPr sz="3225" i="1" baseline="-24547" dirty="0">
                <a:latin typeface="Times New Roman"/>
                <a:cs typeface="Times New Roman"/>
              </a:rPr>
              <a:t>i</a:t>
            </a:r>
            <a:endParaRPr sz="3225" baseline="-24547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892613" y="9060205"/>
            <a:ext cx="368300" cy="501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660"/>
              </a:lnSpc>
            </a:pPr>
            <a:r>
              <a:rPr sz="3750" i="1" spc="-10" dirty="0">
                <a:latin typeface="Times New Roman"/>
                <a:cs typeface="Times New Roman"/>
              </a:rPr>
              <a:t>D</a:t>
            </a:r>
            <a:endParaRPr sz="375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543840" y="9309691"/>
            <a:ext cx="102235" cy="300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5"/>
              </a:lnSpc>
            </a:pPr>
            <a:r>
              <a:rPr sz="2150" i="1" dirty="0">
                <a:latin typeface="Times New Roman"/>
                <a:cs typeface="Times New Roman"/>
              </a:rPr>
              <a:t>i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114800" y="1028700"/>
            <a:ext cx="4765040" cy="701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00" dirty="0">
                <a:latin typeface="Arial"/>
                <a:cs typeface="Arial"/>
              </a:rPr>
              <a:t>(for </a:t>
            </a:r>
            <a:r>
              <a:rPr sz="4600" spc="-5" dirty="0">
                <a:latin typeface="Arial"/>
                <a:cs typeface="Arial"/>
              </a:rPr>
              <a:t>a </a:t>
            </a:r>
            <a:r>
              <a:rPr sz="4600" spc="40" dirty="0">
                <a:latin typeface="Arial"/>
                <a:cs typeface="Arial"/>
              </a:rPr>
              <a:t>single</a:t>
            </a:r>
            <a:r>
              <a:rPr sz="4600" spc="-75" dirty="0">
                <a:latin typeface="Arial"/>
                <a:cs typeface="Arial"/>
              </a:rPr>
              <a:t> </a:t>
            </a:r>
            <a:r>
              <a:rPr sz="4600" spc="40" dirty="0">
                <a:latin typeface="Arial"/>
                <a:cs typeface="Arial"/>
              </a:rPr>
              <a:t>input)</a:t>
            </a:r>
            <a:endParaRPr sz="4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32571" y="2117436"/>
            <a:ext cx="1529080" cy="668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i="1" spc="-75" dirty="0">
                <a:latin typeface="Times New Roman"/>
                <a:cs typeface="Times New Roman"/>
              </a:rPr>
              <a:t>h</a:t>
            </a:r>
            <a:r>
              <a:rPr sz="3225" i="1" spc="-112" baseline="-24547" dirty="0">
                <a:latin typeface="Times New Roman"/>
                <a:cs typeface="Times New Roman"/>
              </a:rPr>
              <a:t>i </a:t>
            </a:r>
            <a:r>
              <a:rPr sz="3700" dirty="0">
                <a:latin typeface="Symbol"/>
                <a:cs typeface="Symbol"/>
              </a:rPr>
              <a:t></a:t>
            </a:r>
            <a:r>
              <a:rPr sz="3700" dirty="0">
                <a:latin typeface="Times New Roman"/>
                <a:cs typeface="Times New Roman"/>
              </a:rPr>
              <a:t> </a:t>
            </a:r>
            <a:r>
              <a:rPr sz="3700" i="1" spc="-5" dirty="0">
                <a:latin typeface="Times New Roman"/>
                <a:cs typeface="Times New Roman"/>
              </a:rPr>
              <a:t>x</a:t>
            </a:r>
            <a:r>
              <a:rPr sz="3225" i="1" spc="-7" baseline="-24547" dirty="0">
                <a:latin typeface="Times New Roman"/>
                <a:cs typeface="Times New Roman"/>
              </a:rPr>
              <a:t>i</a:t>
            </a:r>
            <a:r>
              <a:rPr sz="3225" i="1" spc="427" baseline="-24547" dirty="0">
                <a:latin typeface="Times New Roman"/>
                <a:cs typeface="Times New Roman"/>
              </a:rPr>
              <a:t> </a:t>
            </a:r>
            <a:r>
              <a:rPr sz="3700" dirty="0">
                <a:latin typeface="Symbol"/>
                <a:cs typeface="Symbol"/>
              </a:rPr>
              <a:t></a:t>
            </a:r>
            <a:endParaRPr sz="3700">
              <a:latin typeface="Symbol"/>
              <a:cs typeface="Symbo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35448" y="1814440"/>
            <a:ext cx="351155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u="heavy" spc="-215" dirty="0">
                <a:latin typeface="Times New Roman"/>
                <a:cs typeface="Times New Roman"/>
              </a:rPr>
              <a:t> </a:t>
            </a:r>
            <a:r>
              <a:rPr sz="3700" u="heavy" dirty="0">
                <a:latin typeface="Times New Roman"/>
                <a:cs typeface="Times New Roman"/>
              </a:rPr>
              <a:t>1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81979" y="2473180"/>
            <a:ext cx="365125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i="1" dirty="0">
                <a:latin typeface="Times New Roman"/>
                <a:cs typeface="Times New Roman"/>
              </a:rPr>
              <a:t>D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95868" y="2117436"/>
            <a:ext cx="234315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i="1" dirty="0">
                <a:latin typeface="Times New Roman"/>
                <a:cs typeface="Times New Roman"/>
              </a:rPr>
              <a:t>x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15055" y="2432050"/>
            <a:ext cx="146050" cy="354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spc="-5" dirty="0">
                <a:latin typeface="Times New Roman"/>
                <a:cs typeface="Times New Roman"/>
              </a:rPr>
              <a:t>k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07701" y="2768166"/>
            <a:ext cx="146050" cy="354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spc="-5" dirty="0">
                <a:latin typeface="Times New Roman"/>
                <a:cs typeface="Times New Roman"/>
              </a:rPr>
              <a:t>k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11780" y="1975715"/>
            <a:ext cx="528320" cy="924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50" dirty="0">
                <a:latin typeface="Symbol"/>
                <a:cs typeface="Symbol"/>
              </a:rPr>
              <a:t></a:t>
            </a:r>
            <a:endParaRPr sz="555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59632" y="3717738"/>
            <a:ext cx="3536950" cy="608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49020" algn="l"/>
                <a:tab pos="2050414" algn="l"/>
                <a:tab pos="2987040" algn="l"/>
              </a:tabLst>
            </a:pPr>
            <a:r>
              <a:rPr sz="3350" spc="215" dirty="0">
                <a:latin typeface="Symbol"/>
                <a:cs typeface="Symbol"/>
              </a:rPr>
              <a:t></a:t>
            </a:r>
            <a:r>
              <a:rPr sz="3350" i="1" dirty="0">
                <a:latin typeface="Times New Roman"/>
                <a:cs typeface="Times New Roman"/>
              </a:rPr>
              <a:t>x</a:t>
            </a:r>
            <a:r>
              <a:rPr sz="2925" i="1" spc="-7" baseline="-24216" dirty="0">
                <a:latin typeface="Times New Roman"/>
                <a:cs typeface="Times New Roman"/>
              </a:rPr>
              <a:t>i</a:t>
            </a:r>
            <a:r>
              <a:rPr sz="2925" i="1" baseline="-24216" dirty="0">
                <a:latin typeface="Times New Roman"/>
                <a:cs typeface="Times New Roman"/>
              </a:rPr>
              <a:t>	</a:t>
            </a:r>
            <a:r>
              <a:rPr sz="3350" spc="75" dirty="0">
                <a:latin typeface="Symbol"/>
                <a:cs typeface="Symbol"/>
              </a:rPr>
              <a:t></a:t>
            </a:r>
            <a:r>
              <a:rPr sz="3350" i="1" spc="-130" dirty="0">
                <a:latin typeface="Times New Roman"/>
                <a:cs typeface="Times New Roman"/>
              </a:rPr>
              <a:t>h</a:t>
            </a:r>
            <a:r>
              <a:rPr sz="2925" i="1" spc="-7" baseline="-24216" dirty="0">
                <a:latin typeface="Times New Roman"/>
                <a:cs typeface="Times New Roman"/>
              </a:rPr>
              <a:t>i</a:t>
            </a:r>
            <a:r>
              <a:rPr sz="2925" i="1" baseline="-24216" dirty="0">
                <a:latin typeface="Times New Roman"/>
                <a:cs typeface="Times New Roman"/>
              </a:rPr>
              <a:t>	</a:t>
            </a:r>
            <a:r>
              <a:rPr sz="3350" i="1" spc="5" dirty="0">
                <a:latin typeface="Times New Roman"/>
                <a:cs typeface="Times New Roman"/>
              </a:rPr>
              <a:t>D</a:t>
            </a:r>
            <a:r>
              <a:rPr sz="3350" i="1" dirty="0">
                <a:latin typeface="Times New Roman"/>
                <a:cs typeface="Times New Roman"/>
              </a:rPr>
              <a:t>	</a:t>
            </a:r>
            <a:r>
              <a:rPr sz="3350" spc="75" dirty="0">
                <a:latin typeface="Symbol"/>
                <a:cs typeface="Symbol"/>
              </a:rPr>
              <a:t></a:t>
            </a:r>
            <a:r>
              <a:rPr sz="3350" i="1" spc="-50" dirty="0">
                <a:latin typeface="Times New Roman"/>
                <a:cs typeface="Times New Roman"/>
              </a:rPr>
              <a:t>h</a:t>
            </a:r>
            <a:r>
              <a:rPr sz="2925" i="1" spc="-7" baseline="-24216" dirty="0">
                <a:latin typeface="Times New Roman"/>
                <a:cs typeface="Times New Roman"/>
              </a:rPr>
              <a:t>k</a:t>
            </a:r>
            <a:endParaRPr sz="2925" baseline="-24216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66157" y="3985185"/>
            <a:ext cx="135255" cy="322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i="1" spc="-5" dirty="0">
                <a:latin typeface="Times New Roman"/>
                <a:cs typeface="Times New Roman"/>
              </a:rPr>
              <a:t>k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84096" y="2900081"/>
            <a:ext cx="3498215" cy="1205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54050" algn="l"/>
              </a:tabLst>
            </a:pPr>
            <a:r>
              <a:rPr sz="3350" u="heavy" spc="110" dirty="0">
                <a:latin typeface="Symbol"/>
                <a:cs typeface="Symbol"/>
              </a:rPr>
              <a:t></a:t>
            </a:r>
            <a:r>
              <a:rPr sz="3350" i="1" u="heavy" spc="110" dirty="0">
                <a:latin typeface="Times New Roman"/>
                <a:cs typeface="Times New Roman"/>
              </a:rPr>
              <a:t>L</a:t>
            </a:r>
            <a:r>
              <a:rPr sz="3350" i="1" spc="110" dirty="0">
                <a:latin typeface="Times New Roman"/>
                <a:cs typeface="Times New Roman"/>
              </a:rPr>
              <a:t>	</a:t>
            </a:r>
            <a:r>
              <a:rPr sz="5025" spc="7" baseline="-36484" dirty="0">
                <a:latin typeface="Symbol"/>
                <a:cs typeface="Symbol"/>
              </a:rPr>
              <a:t></a:t>
            </a:r>
            <a:r>
              <a:rPr sz="5025" spc="7" baseline="-36484" dirty="0">
                <a:latin typeface="Times New Roman"/>
                <a:cs typeface="Times New Roman"/>
              </a:rPr>
              <a:t> </a:t>
            </a:r>
            <a:r>
              <a:rPr sz="3350" u="heavy" spc="110" dirty="0">
                <a:latin typeface="Symbol"/>
                <a:cs typeface="Symbol"/>
              </a:rPr>
              <a:t></a:t>
            </a:r>
            <a:r>
              <a:rPr sz="3350" i="1" u="heavy" spc="110" dirty="0">
                <a:latin typeface="Times New Roman"/>
                <a:cs typeface="Times New Roman"/>
              </a:rPr>
              <a:t>L </a:t>
            </a:r>
            <a:r>
              <a:rPr sz="5025" spc="7" baseline="-36484" dirty="0">
                <a:latin typeface="Symbol"/>
                <a:cs typeface="Symbol"/>
              </a:rPr>
              <a:t></a:t>
            </a:r>
            <a:r>
              <a:rPr sz="5025" spc="7" baseline="-36484" dirty="0">
                <a:latin typeface="Times New Roman"/>
                <a:cs typeface="Times New Roman"/>
              </a:rPr>
              <a:t>  </a:t>
            </a:r>
            <a:r>
              <a:rPr sz="3350" u="heavy" spc="5" dirty="0">
                <a:latin typeface="Times New Roman"/>
                <a:cs typeface="Times New Roman"/>
              </a:rPr>
              <a:t>1 </a:t>
            </a:r>
            <a:r>
              <a:rPr sz="7575" spc="757" baseline="-31353" dirty="0">
                <a:latin typeface="Symbol"/>
                <a:cs typeface="Symbol"/>
              </a:rPr>
              <a:t></a:t>
            </a:r>
            <a:r>
              <a:rPr sz="7575" spc="-1087" baseline="-31353" dirty="0">
                <a:latin typeface="Times New Roman"/>
                <a:cs typeface="Times New Roman"/>
              </a:rPr>
              <a:t> </a:t>
            </a:r>
            <a:r>
              <a:rPr sz="3350" u="heavy" spc="110" dirty="0">
                <a:latin typeface="Symbol"/>
                <a:cs typeface="Symbol"/>
              </a:rPr>
              <a:t></a:t>
            </a:r>
            <a:r>
              <a:rPr sz="3350" i="1" u="heavy" spc="110" dirty="0">
                <a:latin typeface="Times New Roman"/>
                <a:cs typeface="Times New Roman"/>
              </a:rPr>
              <a:t>L</a:t>
            </a:r>
            <a:endParaRPr sz="33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">
              <a:lnSpc>
                <a:spcPct val="100000"/>
              </a:lnSpc>
            </a:pPr>
            <a:r>
              <a:rPr spc="-10" dirty="0"/>
              <a:t>Example: Mean </a:t>
            </a:r>
            <a:r>
              <a:rPr spc="25" dirty="0"/>
              <a:t>Subtraction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114800" y="1028700"/>
            <a:ext cx="4765040" cy="701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00" dirty="0">
                <a:latin typeface="Arial"/>
                <a:cs typeface="Arial"/>
              </a:rPr>
              <a:t>(for </a:t>
            </a:r>
            <a:r>
              <a:rPr sz="4600" spc="-5" dirty="0">
                <a:latin typeface="Arial"/>
                <a:cs typeface="Arial"/>
              </a:rPr>
              <a:t>a </a:t>
            </a:r>
            <a:r>
              <a:rPr sz="4600" spc="40" dirty="0">
                <a:latin typeface="Arial"/>
                <a:cs typeface="Arial"/>
              </a:rPr>
              <a:t>single</a:t>
            </a:r>
            <a:r>
              <a:rPr sz="4600" spc="-75" dirty="0">
                <a:latin typeface="Arial"/>
                <a:cs typeface="Arial"/>
              </a:rPr>
              <a:t> </a:t>
            </a:r>
            <a:r>
              <a:rPr sz="4600" spc="40" dirty="0">
                <a:latin typeface="Arial"/>
                <a:cs typeface="Arial"/>
              </a:rPr>
              <a:t>input)</a:t>
            </a:r>
            <a:endParaRPr sz="4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2275971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35100" y="2209800"/>
            <a:ext cx="182118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40" dirty="0">
                <a:latin typeface="Arial"/>
                <a:cs typeface="Arial"/>
              </a:rPr>
              <a:t>Forwa</a:t>
            </a:r>
            <a:r>
              <a:rPr sz="3600" spc="-90" dirty="0">
                <a:latin typeface="Arial"/>
                <a:cs typeface="Arial"/>
              </a:rPr>
              <a:t>r</a:t>
            </a:r>
            <a:r>
              <a:rPr sz="3600" spc="95" dirty="0">
                <a:latin typeface="Arial"/>
                <a:cs typeface="Arial"/>
              </a:rPr>
              <a:t>d: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0600" y="3355470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35100" y="3289300"/>
            <a:ext cx="220218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30" dirty="0">
                <a:latin typeface="Arial"/>
                <a:cs typeface="Arial"/>
              </a:rPr>
              <a:t>Backwa</a:t>
            </a:r>
            <a:r>
              <a:rPr sz="3600" spc="-50" dirty="0">
                <a:latin typeface="Arial"/>
                <a:cs typeface="Arial"/>
              </a:rPr>
              <a:t>r</a:t>
            </a:r>
            <a:r>
              <a:rPr sz="3600" spc="95" dirty="0">
                <a:latin typeface="Arial"/>
                <a:cs typeface="Arial"/>
              </a:rPr>
              <a:t>d: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32571" y="2117436"/>
            <a:ext cx="1529080" cy="668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i="1" spc="-75" dirty="0">
                <a:latin typeface="Times New Roman"/>
                <a:cs typeface="Times New Roman"/>
              </a:rPr>
              <a:t>h</a:t>
            </a:r>
            <a:r>
              <a:rPr sz="3225" i="1" spc="-112" baseline="-24547" dirty="0">
                <a:latin typeface="Times New Roman"/>
                <a:cs typeface="Times New Roman"/>
              </a:rPr>
              <a:t>i </a:t>
            </a:r>
            <a:r>
              <a:rPr sz="3700" dirty="0">
                <a:latin typeface="Symbol"/>
                <a:cs typeface="Symbol"/>
              </a:rPr>
              <a:t></a:t>
            </a:r>
            <a:r>
              <a:rPr sz="3700" dirty="0">
                <a:latin typeface="Times New Roman"/>
                <a:cs typeface="Times New Roman"/>
              </a:rPr>
              <a:t> </a:t>
            </a:r>
            <a:r>
              <a:rPr sz="3700" i="1" spc="-5" dirty="0">
                <a:latin typeface="Times New Roman"/>
                <a:cs typeface="Times New Roman"/>
              </a:rPr>
              <a:t>x</a:t>
            </a:r>
            <a:r>
              <a:rPr sz="3225" i="1" spc="-7" baseline="-24547" dirty="0">
                <a:latin typeface="Times New Roman"/>
                <a:cs typeface="Times New Roman"/>
              </a:rPr>
              <a:t>i</a:t>
            </a:r>
            <a:r>
              <a:rPr sz="3225" i="1" spc="427" baseline="-24547" dirty="0">
                <a:latin typeface="Times New Roman"/>
                <a:cs typeface="Times New Roman"/>
              </a:rPr>
              <a:t> </a:t>
            </a:r>
            <a:r>
              <a:rPr sz="3700" dirty="0">
                <a:latin typeface="Symbol"/>
                <a:cs typeface="Symbol"/>
              </a:rPr>
              <a:t></a:t>
            </a:r>
            <a:endParaRPr sz="37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35448" y="1814440"/>
            <a:ext cx="351155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u="heavy" spc="-215" dirty="0">
                <a:latin typeface="Times New Roman"/>
                <a:cs typeface="Times New Roman"/>
              </a:rPr>
              <a:t> </a:t>
            </a:r>
            <a:r>
              <a:rPr sz="3700" u="heavy" dirty="0">
                <a:latin typeface="Times New Roman"/>
                <a:cs typeface="Times New Roman"/>
              </a:rPr>
              <a:t>1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81979" y="2473180"/>
            <a:ext cx="365125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i="1" dirty="0">
                <a:latin typeface="Times New Roman"/>
                <a:cs typeface="Times New Roman"/>
              </a:rPr>
              <a:t>D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95868" y="2117436"/>
            <a:ext cx="234315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i="1" dirty="0">
                <a:latin typeface="Times New Roman"/>
                <a:cs typeface="Times New Roman"/>
              </a:rPr>
              <a:t>x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15055" y="2432050"/>
            <a:ext cx="146050" cy="354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spc="-5" dirty="0">
                <a:latin typeface="Times New Roman"/>
                <a:cs typeface="Times New Roman"/>
              </a:rPr>
              <a:t>k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07701" y="2768166"/>
            <a:ext cx="146050" cy="354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spc="-5" dirty="0">
                <a:latin typeface="Times New Roman"/>
                <a:cs typeface="Times New Roman"/>
              </a:rPr>
              <a:t>k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11780" y="1975715"/>
            <a:ext cx="528320" cy="924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50" dirty="0">
                <a:latin typeface="Symbol"/>
                <a:cs typeface="Symbol"/>
              </a:rPr>
              <a:t></a:t>
            </a:r>
            <a:endParaRPr sz="555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59632" y="3717738"/>
            <a:ext cx="3536950" cy="608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49020" algn="l"/>
                <a:tab pos="2050414" algn="l"/>
                <a:tab pos="2987040" algn="l"/>
              </a:tabLst>
            </a:pPr>
            <a:r>
              <a:rPr sz="3350" spc="215" dirty="0">
                <a:latin typeface="Symbol"/>
                <a:cs typeface="Symbol"/>
              </a:rPr>
              <a:t></a:t>
            </a:r>
            <a:r>
              <a:rPr sz="3350" i="1" dirty="0">
                <a:latin typeface="Times New Roman"/>
                <a:cs typeface="Times New Roman"/>
              </a:rPr>
              <a:t>x</a:t>
            </a:r>
            <a:r>
              <a:rPr sz="2925" i="1" spc="-7" baseline="-24216" dirty="0">
                <a:latin typeface="Times New Roman"/>
                <a:cs typeface="Times New Roman"/>
              </a:rPr>
              <a:t>i</a:t>
            </a:r>
            <a:r>
              <a:rPr sz="2925" i="1" baseline="-24216" dirty="0">
                <a:latin typeface="Times New Roman"/>
                <a:cs typeface="Times New Roman"/>
              </a:rPr>
              <a:t>	</a:t>
            </a:r>
            <a:r>
              <a:rPr sz="3350" spc="75" dirty="0">
                <a:latin typeface="Symbol"/>
                <a:cs typeface="Symbol"/>
              </a:rPr>
              <a:t></a:t>
            </a:r>
            <a:r>
              <a:rPr sz="3350" i="1" spc="-130" dirty="0">
                <a:latin typeface="Times New Roman"/>
                <a:cs typeface="Times New Roman"/>
              </a:rPr>
              <a:t>h</a:t>
            </a:r>
            <a:r>
              <a:rPr sz="2925" i="1" spc="-7" baseline="-24216" dirty="0">
                <a:latin typeface="Times New Roman"/>
                <a:cs typeface="Times New Roman"/>
              </a:rPr>
              <a:t>i</a:t>
            </a:r>
            <a:r>
              <a:rPr sz="2925" i="1" baseline="-24216" dirty="0">
                <a:latin typeface="Times New Roman"/>
                <a:cs typeface="Times New Roman"/>
              </a:rPr>
              <a:t>	</a:t>
            </a:r>
            <a:r>
              <a:rPr sz="3350" i="1" spc="5" dirty="0">
                <a:latin typeface="Times New Roman"/>
                <a:cs typeface="Times New Roman"/>
              </a:rPr>
              <a:t>D</a:t>
            </a:r>
            <a:r>
              <a:rPr sz="3350" i="1" dirty="0">
                <a:latin typeface="Times New Roman"/>
                <a:cs typeface="Times New Roman"/>
              </a:rPr>
              <a:t>	</a:t>
            </a:r>
            <a:r>
              <a:rPr sz="3350" spc="75" dirty="0">
                <a:latin typeface="Symbol"/>
                <a:cs typeface="Symbol"/>
              </a:rPr>
              <a:t></a:t>
            </a:r>
            <a:r>
              <a:rPr sz="3350" i="1" spc="-50" dirty="0">
                <a:latin typeface="Times New Roman"/>
                <a:cs typeface="Times New Roman"/>
              </a:rPr>
              <a:t>h</a:t>
            </a:r>
            <a:r>
              <a:rPr sz="2925" i="1" spc="-7" baseline="-24216" dirty="0">
                <a:latin typeface="Times New Roman"/>
                <a:cs typeface="Times New Roman"/>
              </a:rPr>
              <a:t>k</a:t>
            </a:r>
            <a:endParaRPr sz="2925" baseline="-24216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66157" y="3985185"/>
            <a:ext cx="135255" cy="322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i="1" spc="-5" dirty="0">
                <a:latin typeface="Times New Roman"/>
                <a:cs typeface="Times New Roman"/>
              </a:rPr>
              <a:t>k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84096" y="2900081"/>
            <a:ext cx="3498215" cy="1205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54050" algn="l"/>
              </a:tabLst>
            </a:pPr>
            <a:r>
              <a:rPr sz="3350" u="heavy" spc="110" dirty="0">
                <a:latin typeface="Symbol"/>
                <a:cs typeface="Symbol"/>
              </a:rPr>
              <a:t></a:t>
            </a:r>
            <a:r>
              <a:rPr sz="3350" i="1" u="heavy" spc="110" dirty="0">
                <a:latin typeface="Times New Roman"/>
                <a:cs typeface="Times New Roman"/>
              </a:rPr>
              <a:t>L</a:t>
            </a:r>
            <a:r>
              <a:rPr sz="3350" i="1" spc="110" dirty="0">
                <a:latin typeface="Times New Roman"/>
                <a:cs typeface="Times New Roman"/>
              </a:rPr>
              <a:t>	</a:t>
            </a:r>
            <a:r>
              <a:rPr sz="5025" spc="7" baseline="-36484" dirty="0">
                <a:latin typeface="Symbol"/>
                <a:cs typeface="Symbol"/>
              </a:rPr>
              <a:t></a:t>
            </a:r>
            <a:r>
              <a:rPr sz="5025" spc="7" baseline="-36484" dirty="0">
                <a:latin typeface="Times New Roman"/>
                <a:cs typeface="Times New Roman"/>
              </a:rPr>
              <a:t> </a:t>
            </a:r>
            <a:r>
              <a:rPr sz="3350" u="heavy" spc="110" dirty="0">
                <a:latin typeface="Symbol"/>
                <a:cs typeface="Symbol"/>
              </a:rPr>
              <a:t></a:t>
            </a:r>
            <a:r>
              <a:rPr sz="3350" i="1" u="heavy" spc="110" dirty="0">
                <a:latin typeface="Times New Roman"/>
                <a:cs typeface="Times New Roman"/>
              </a:rPr>
              <a:t>L </a:t>
            </a:r>
            <a:r>
              <a:rPr sz="5025" spc="7" baseline="-36484" dirty="0">
                <a:latin typeface="Symbol"/>
                <a:cs typeface="Symbol"/>
              </a:rPr>
              <a:t></a:t>
            </a:r>
            <a:r>
              <a:rPr sz="5025" spc="7" baseline="-36484" dirty="0">
                <a:latin typeface="Times New Roman"/>
                <a:cs typeface="Times New Roman"/>
              </a:rPr>
              <a:t>  </a:t>
            </a:r>
            <a:r>
              <a:rPr sz="3350" u="heavy" spc="5" dirty="0">
                <a:latin typeface="Times New Roman"/>
                <a:cs typeface="Times New Roman"/>
              </a:rPr>
              <a:t>1 </a:t>
            </a:r>
            <a:r>
              <a:rPr sz="7575" spc="757" baseline="-31353" dirty="0">
                <a:latin typeface="Symbol"/>
                <a:cs typeface="Symbol"/>
              </a:rPr>
              <a:t></a:t>
            </a:r>
            <a:r>
              <a:rPr sz="7575" spc="-1087" baseline="-31353" dirty="0">
                <a:latin typeface="Times New Roman"/>
                <a:cs typeface="Times New Roman"/>
              </a:rPr>
              <a:t> </a:t>
            </a:r>
            <a:r>
              <a:rPr sz="3350" u="heavy" spc="110" dirty="0">
                <a:latin typeface="Symbol"/>
                <a:cs typeface="Symbol"/>
              </a:rPr>
              <a:t></a:t>
            </a:r>
            <a:r>
              <a:rPr sz="3350" i="1" u="heavy" spc="110" dirty="0">
                <a:latin typeface="Times New Roman"/>
                <a:cs typeface="Times New Roman"/>
              </a:rPr>
              <a:t>L</a:t>
            </a:r>
            <a:endParaRPr sz="33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">
              <a:lnSpc>
                <a:spcPct val="100000"/>
              </a:lnSpc>
            </a:pPr>
            <a:r>
              <a:rPr spc="-10" dirty="0"/>
              <a:t>Example: Mean </a:t>
            </a:r>
            <a:r>
              <a:rPr spc="25" dirty="0"/>
              <a:t>Subtraction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114800" y="1028700"/>
            <a:ext cx="4765040" cy="701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00" dirty="0">
                <a:latin typeface="Arial"/>
                <a:cs typeface="Arial"/>
              </a:rPr>
              <a:t>(for </a:t>
            </a:r>
            <a:r>
              <a:rPr sz="4600" spc="-5" dirty="0">
                <a:latin typeface="Arial"/>
                <a:cs typeface="Arial"/>
              </a:rPr>
              <a:t>a </a:t>
            </a:r>
            <a:r>
              <a:rPr sz="4600" spc="40" dirty="0">
                <a:latin typeface="Arial"/>
                <a:cs typeface="Arial"/>
              </a:rPr>
              <a:t>single</a:t>
            </a:r>
            <a:r>
              <a:rPr sz="4600" spc="-75" dirty="0">
                <a:latin typeface="Arial"/>
                <a:cs typeface="Arial"/>
              </a:rPr>
              <a:t> </a:t>
            </a:r>
            <a:r>
              <a:rPr sz="4600" spc="40" dirty="0">
                <a:latin typeface="Arial"/>
                <a:cs typeface="Arial"/>
              </a:rPr>
              <a:t>input)</a:t>
            </a:r>
            <a:endParaRPr sz="4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2275971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35100" y="2209800"/>
            <a:ext cx="182118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40" dirty="0">
                <a:latin typeface="Arial"/>
                <a:cs typeface="Arial"/>
              </a:rPr>
              <a:t>Forwa</a:t>
            </a:r>
            <a:r>
              <a:rPr sz="3600" spc="-90" dirty="0">
                <a:latin typeface="Arial"/>
                <a:cs typeface="Arial"/>
              </a:rPr>
              <a:t>r</a:t>
            </a:r>
            <a:r>
              <a:rPr sz="3600" spc="95" dirty="0">
                <a:latin typeface="Arial"/>
                <a:cs typeface="Arial"/>
              </a:rPr>
              <a:t>d: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0600" y="3355470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35100" y="3289300"/>
            <a:ext cx="220218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30" dirty="0">
                <a:latin typeface="Arial"/>
                <a:cs typeface="Arial"/>
              </a:rPr>
              <a:t>Backwa</a:t>
            </a:r>
            <a:r>
              <a:rPr sz="3600" spc="-50" dirty="0">
                <a:latin typeface="Arial"/>
                <a:cs typeface="Arial"/>
              </a:rPr>
              <a:t>r</a:t>
            </a:r>
            <a:r>
              <a:rPr sz="3600" spc="95" dirty="0">
                <a:latin typeface="Arial"/>
                <a:cs typeface="Arial"/>
              </a:rPr>
              <a:t>d: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0600" y="5514470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35100" y="5448300"/>
            <a:ext cx="827595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In </a:t>
            </a:r>
            <a:r>
              <a:rPr sz="3600" spc="-5" dirty="0">
                <a:latin typeface="Arial"/>
                <a:cs typeface="Arial"/>
              </a:rPr>
              <a:t>this </a:t>
            </a:r>
            <a:r>
              <a:rPr sz="3600" spc="40" dirty="0">
                <a:latin typeface="Arial"/>
                <a:cs typeface="Arial"/>
              </a:rPr>
              <a:t>case, </a:t>
            </a:r>
            <a:r>
              <a:rPr sz="3600" spc="-10" dirty="0">
                <a:latin typeface="Arial"/>
                <a:cs typeface="Arial"/>
              </a:rPr>
              <a:t>they’re </a:t>
            </a:r>
            <a:r>
              <a:rPr sz="3600" spc="40" dirty="0">
                <a:latin typeface="Arial"/>
                <a:cs typeface="Arial"/>
              </a:rPr>
              <a:t>identical</a:t>
            </a:r>
            <a:r>
              <a:rPr sz="3600" spc="-60" dirty="0">
                <a:latin typeface="Arial"/>
                <a:cs typeface="Arial"/>
              </a:rPr>
              <a:t> </a:t>
            </a:r>
            <a:r>
              <a:rPr sz="3600" spc="35" dirty="0">
                <a:latin typeface="Arial"/>
                <a:cs typeface="Arial"/>
              </a:rPr>
              <a:t>operations!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32571" y="2117436"/>
            <a:ext cx="1529080" cy="668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i="1" spc="-75" dirty="0">
                <a:latin typeface="Times New Roman"/>
                <a:cs typeface="Times New Roman"/>
              </a:rPr>
              <a:t>h</a:t>
            </a:r>
            <a:r>
              <a:rPr sz="3225" i="1" spc="-112" baseline="-24547" dirty="0">
                <a:latin typeface="Times New Roman"/>
                <a:cs typeface="Times New Roman"/>
              </a:rPr>
              <a:t>i </a:t>
            </a:r>
            <a:r>
              <a:rPr sz="3700" dirty="0">
                <a:latin typeface="Symbol"/>
                <a:cs typeface="Symbol"/>
              </a:rPr>
              <a:t></a:t>
            </a:r>
            <a:r>
              <a:rPr sz="3700" dirty="0">
                <a:latin typeface="Times New Roman"/>
                <a:cs typeface="Times New Roman"/>
              </a:rPr>
              <a:t> </a:t>
            </a:r>
            <a:r>
              <a:rPr sz="3700" i="1" spc="-5" dirty="0">
                <a:latin typeface="Times New Roman"/>
                <a:cs typeface="Times New Roman"/>
              </a:rPr>
              <a:t>x</a:t>
            </a:r>
            <a:r>
              <a:rPr sz="3225" i="1" spc="-7" baseline="-24547" dirty="0">
                <a:latin typeface="Times New Roman"/>
                <a:cs typeface="Times New Roman"/>
              </a:rPr>
              <a:t>i</a:t>
            </a:r>
            <a:r>
              <a:rPr sz="3225" i="1" spc="427" baseline="-24547" dirty="0">
                <a:latin typeface="Times New Roman"/>
                <a:cs typeface="Times New Roman"/>
              </a:rPr>
              <a:t> </a:t>
            </a:r>
            <a:r>
              <a:rPr sz="3700" dirty="0">
                <a:latin typeface="Symbol"/>
                <a:cs typeface="Symbol"/>
              </a:rPr>
              <a:t></a:t>
            </a:r>
            <a:endParaRPr sz="370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35448" y="1814440"/>
            <a:ext cx="351155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u="heavy" spc="-215" dirty="0">
                <a:latin typeface="Times New Roman"/>
                <a:cs typeface="Times New Roman"/>
              </a:rPr>
              <a:t> </a:t>
            </a:r>
            <a:r>
              <a:rPr sz="3700" u="heavy" dirty="0">
                <a:latin typeface="Times New Roman"/>
                <a:cs typeface="Times New Roman"/>
              </a:rPr>
              <a:t>1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81979" y="2473180"/>
            <a:ext cx="365125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i="1" dirty="0">
                <a:latin typeface="Times New Roman"/>
                <a:cs typeface="Times New Roman"/>
              </a:rPr>
              <a:t>D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95868" y="2117436"/>
            <a:ext cx="234315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i="1" dirty="0">
                <a:latin typeface="Times New Roman"/>
                <a:cs typeface="Times New Roman"/>
              </a:rPr>
              <a:t>x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15055" y="2432050"/>
            <a:ext cx="146050" cy="354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spc="-5" dirty="0">
                <a:latin typeface="Times New Roman"/>
                <a:cs typeface="Times New Roman"/>
              </a:rPr>
              <a:t>k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07701" y="2768166"/>
            <a:ext cx="146050" cy="354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spc="-5" dirty="0">
                <a:latin typeface="Times New Roman"/>
                <a:cs typeface="Times New Roman"/>
              </a:rPr>
              <a:t>k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11780" y="1975715"/>
            <a:ext cx="528320" cy="924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50" dirty="0">
                <a:latin typeface="Symbol"/>
                <a:cs typeface="Symbol"/>
              </a:rPr>
              <a:t></a:t>
            </a:r>
            <a:endParaRPr sz="5550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59632" y="3717738"/>
            <a:ext cx="3536950" cy="608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49020" algn="l"/>
                <a:tab pos="2050414" algn="l"/>
                <a:tab pos="2987040" algn="l"/>
              </a:tabLst>
            </a:pPr>
            <a:r>
              <a:rPr sz="3350" spc="215" dirty="0">
                <a:latin typeface="Symbol"/>
                <a:cs typeface="Symbol"/>
              </a:rPr>
              <a:t></a:t>
            </a:r>
            <a:r>
              <a:rPr sz="3350" i="1" dirty="0">
                <a:latin typeface="Times New Roman"/>
                <a:cs typeface="Times New Roman"/>
              </a:rPr>
              <a:t>x</a:t>
            </a:r>
            <a:r>
              <a:rPr sz="2925" i="1" spc="-7" baseline="-24216" dirty="0">
                <a:latin typeface="Times New Roman"/>
                <a:cs typeface="Times New Roman"/>
              </a:rPr>
              <a:t>i</a:t>
            </a:r>
            <a:r>
              <a:rPr sz="2925" i="1" baseline="-24216" dirty="0">
                <a:latin typeface="Times New Roman"/>
                <a:cs typeface="Times New Roman"/>
              </a:rPr>
              <a:t>	</a:t>
            </a:r>
            <a:r>
              <a:rPr sz="3350" spc="75" dirty="0">
                <a:latin typeface="Symbol"/>
                <a:cs typeface="Symbol"/>
              </a:rPr>
              <a:t></a:t>
            </a:r>
            <a:r>
              <a:rPr sz="3350" i="1" spc="-130" dirty="0">
                <a:latin typeface="Times New Roman"/>
                <a:cs typeface="Times New Roman"/>
              </a:rPr>
              <a:t>h</a:t>
            </a:r>
            <a:r>
              <a:rPr sz="2925" i="1" spc="-7" baseline="-24216" dirty="0">
                <a:latin typeface="Times New Roman"/>
                <a:cs typeface="Times New Roman"/>
              </a:rPr>
              <a:t>i</a:t>
            </a:r>
            <a:r>
              <a:rPr sz="2925" i="1" baseline="-24216" dirty="0">
                <a:latin typeface="Times New Roman"/>
                <a:cs typeface="Times New Roman"/>
              </a:rPr>
              <a:t>	</a:t>
            </a:r>
            <a:r>
              <a:rPr sz="3350" i="1" spc="5" dirty="0">
                <a:latin typeface="Times New Roman"/>
                <a:cs typeface="Times New Roman"/>
              </a:rPr>
              <a:t>D</a:t>
            </a:r>
            <a:r>
              <a:rPr sz="3350" i="1" dirty="0">
                <a:latin typeface="Times New Roman"/>
                <a:cs typeface="Times New Roman"/>
              </a:rPr>
              <a:t>	</a:t>
            </a:r>
            <a:r>
              <a:rPr sz="3350" spc="75" dirty="0">
                <a:latin typeface="Symbol"/>
                <a:cs typeface="Symbol"/>
              </a:rPr>
              <a:t></a:t>
            </a:r>
            <a:r>
              <a:rPr sz="3350" i="1" spc="-50" dirty="0">
                <a:latin typeface="Times New Roman"/>
                <a:cs typeface="Times New Roman"/>
              </a:rPr>
              <a:t>h</a:t>
            </a:r>
            <a:r>
              <a:rPr sz="2925" i="1" spc="-7" baseline="-24216" dirty="0">
                <a:latin typeface="Times New Roman"/>
                <a:cs typeface="Times New Roman"/>
              </a:rPr>
              <a:t>k</a:t>
            </a:r>
            <a:endParaRPr sz="2925" baseline="-24216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66157" y="3985185"/>
            <a:ext cx="135255" cy="322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i="1" spc="-5" dirty="0">
                <a:latin typeface="Times New Roman"/>
                <a:cs typeface="Times New Roman"/>
              </a:rPr>
              <a:t>k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84096" y="2900081"/>
            <a:ext cx="3498215" cy="1205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54050" algn="l"/>
              </a:tabLst>
            </a:pPr>
            <a:r>
              <a:rPr sz="3350" u="heavy" spc="110" dirty="0">
                <a:latin typeface="Symbol"/>
                <a:cs typeface="Symbol"/>
              </a:rPr>
              <a:t></a:t>
            </a:r>
            <a:r>
              <a:rPr sz="3350" i="1" u="heavy" spc="110" dirty="0">
                <a:latin typeface="Times New Roman"/>
                <a:cs typeface="Times New Roman"/>
              </a:rPr>
              <a:t>L</a:t>
            </a:r>
            <a:r>
              <a:rPr sz="3350" i="1" spc="110" dirty="0">
                <a:latin typeface="Times New Roman"/>
                <a:cs typeface="Times New Roman"/>
              </a:rPr>
              <a:t>	</a:t>
            </a:r>
            <a:r>
              <a:rPr sz="5025" spc="7" baseline="-36484" dirty="0">
                <a:latin typeface="Symbol"/>
                <a:cs typeface="Symbol"/>
              </a:rPr>
              <a:t></a:t>
            </a:r>
            <a:r>
              <a:rPr sz="5025" spc="7" baseline="-36484" dirty="0">
                <a:latin typeface="Times New Roman"/>
                <a:cs typeface="Times New Roman"/>
              </a:rPr>
              <a:t> </a:t>
            </a:r>
            <a:r>
              <a:rPr sz="3350" u="heavy" spc="110" dirty="0">
                <a:latin typeface="Symbol"/>
                <a:cs typeface="Symbol"/>
              </a:rPr>
              <a:t></a:t>
            </a:r>
            <a:r>
              <a:rPr sz="3350" i="1" u="heavy" spc="110" dirty="0">
                <a:latin typeface="Times New Roman"/>
                <a:cs typeface="Times New Roman"/>
              </a:rPr>
              <a:t>L </a:t>
            </a:r>
            <a:r>
              <a:rPr sz="5025" spc="7" baseline="-36484" dirty="0">
                <a:latin typeface="Symbol"/>
                <a:cs typeface="Symbol"/>
              </a:rPr>
              <a:t></a:t>
            </a:r>
            <a:r>
              <a:rPr sz="5025" spc="7" baseline="-36484" dirty="0">
                <a:latin typeface="Times New Roman"/>
                <a:cs typeface="Times New Roman"/>
              </a:rPr>
              <a:t>  </a:t>
            </a:r>
            <a:r>
              <a:rPr sz="3350" u="heavy" spc="5" dirty="0">
                <a:latin typeface="Times New Roman"/>
                <a:cs typeface="Times New Roman"/>
              </a:rPr>
              <a:t>1 </a:t>
            </a:r>
            <a:r>
              <a:rPr sz="7575" spc="757" baseline="-31353" dirty="0">
                <a:latin typeface="Symbol"/>
                <a:cs typeface="Symbol"/>
              </a:rPr>
              <a:t></a:t>
            </a:r>
            <a:r>
              <a:rPr sz="7575" spc="-1087" baseline="-31353" dirty="0">
                <a:latin typeface="Times New Roman"/>
                <a:cs typeface="Times New Roman"/>
              </a:rPr>
              <a:t> </a:t>
            </a:r>
            <a:r>
              <a:rPr sz="3350" u="heavy" spc="110" dirty="0">
                <a:latin typeface="Symbol"/>
                <a:cs typeface="Symbol"/>
              </a:rPr>
              <a:t></a:t>
            </a:r>
            <a:r>
              <a:rPr sz="3350" i="1" u="heavy" spc="110" dirty="0">
                <a:latin typeface="Times New Roman"/>
                <a:cs typeface="Times New Roman"/>
              </a:rPr>
              <a:t>L</a:t>
            </a:r>
            <a:endParaRPr sz="33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">
              <a:lnSpc>
                <a:spcPct val="100000"/>
              </a:lnSpc>
            </a:pPr>
            <a:r>
              <a:rPr spc="-10" dirty="0"/>
              <a:t>Example: Mean </a:t>
            </a:r>
            <a:r>
              <a:rPr spc="25" dirty="0"/>
              <a:t>Subtraction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114800" y="1028700"/>
            <a:ext cx="4765040" cy="701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00" dirty="0">
                <a:latin typeface="Arial"/>
                <a:cs typeface="Arial"/>
              </a:rPr>
              <a:t>(for </a:t>
            </a:r>
            <a:r>
              <a:rPr sz="4600" spc="-5" dirty="0">
                <a:latin typeface="Arial"/>
                <a:cs typeface="Arial"/>
              </a:rPr>
              <a:t>a </a:t>
            </a:r>
            <a:r>
              <a:rPr sz="4600" spc="40" dirty="0">
                <a:latin typeface="Arial"/>
                <a:cs typeface="Arial"/>
              </a:rPr>
              <a:t>single</a:t>
            </a:r>
            <a:r>
              <a:rPr sz="4600" spc="-75" dirty="0">
                <a:latin typeface="Arial"/>
                <a:cs typeface="Arial"/>
              </a:rPr>
              <a:t> </a:t>
            </a:r>
            <a:r>
              <a:rPr sz="4600" spc="40" dirty="0">
                <a:latin typeface="Arial"/>
                <a:cs typeface="Arial"/>
              </a:rPr>
              <a:t>input)</a:t>
            </a:r>
            <a:endParaRPr sz="4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2275971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35100" y="2209800"/>
            <a:ext cx="182118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40" dirty="0">
                <a:latin typeface="Arial"/>
                <a:cs typeface="Arial"/>
              </a:rPr>
              <a:t>Forwa</a:t>
            </a:r>
            <a:r>
              <a:rPr sz="3600" spc="-90" dirty="0">
                <a:latin typeface="Arial"/>
                <a:cs typeface="Arial"/>
              </a:rPr>
              <a:t>r</a:t>
            </a:r>
            <a:r>
              <a:rPr sz="3600" spc="95" dirty="0">
                <a:latin typeface="Arial"/>
                <a:cs typeface="Arial"/>
              </a:rPr>
              <a:t>d: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0600" y="3355470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35100" y="3289300"/>
            <a:ext cx="220218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30" dirty="0">
                <a:latin typeface="Arial"/>
                <a:cs typeface="Arial"/>
              </a:rPr>
              <a:t>Backwa</a:t>
            </a:r>
            <a:r>
              <a:rPr sz="3600" spc="-50" dirty="0">
                <a:latin typeface="Arial"/>
                <a:cs typeface="Arial"/>
              </a:rPr>
              <a:t>r</a:t>
            </a:r>
            <a:r>
              <a:rPr sz="3600" spc="95" dirty="0">
                <a:latin typeface="Arial"/>
                <a:cs typeface="Arial"/>
              </a:rPr>
              <a:t>d: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0600" y="5514470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35100" y="5448300"/>
            <a:ext cx="827595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In </a:t>
            </a:r>
            <a:r>
              <a:rPr sz="3600" spc="-5" dirty="0">
                <a:latin typeface="Arial"/>
                <a:cs typeface="Arial"/>
              </a:rPr>
              <a:t>this </a:t>
            </a:r>
            <a:r>
              <a:rPr sz="3600" spc="40" dirty="0">
                <a:latin typeface="Arial"/>
                <a:cs typeface="Arial"/>
              </a:rPr>
              <a:t>case, </a:t>
            </a:r>
            <a:r>
              <a:rPr sz="3600" spc="-10" dirty="0">
                <a:latin typeface="Arial"/>
                <a:cs typeface="Arial"/>
              </a:rPr>
              <a:t>they’re </a:t>
            </a:r>
            <a:r>
              <a:rPr sz="3600" spc="40" dirty="0">
                <a:latin typeface="Arial"/>
                <a:cs typeface="Arial"/>
              </a:rPr>
              <a:t>identical</a:t>
            </a:r>
            <a:r>
              <a:rPr sz="3600" spc="-60" dirty="0">
                <a:latin typeface="Arial"/>
                <a:cs typeface="Arial"/>
              </a:rPr>
              <a:t> </a:t>
            </a:r>
            <a:r>
              <a:rPr sz="3600" spc="35" dirty="0">
                <a:latin typeface="Arial"/>
                <a:cs typeface="Arial"/>
              </a:rPr>
              <a:t>operations!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0600" y="6593971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35100" y="6548119"/>
            <a:ext cx="10494010" cy="1101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300"/>
              </a:lnSpc>
            </a:pPr>
            <a:r>
              <a:rPr sz="3600" spc="-5" dirty="0">
                <a:latin typeface="Arial"/>
                <a:cs typeface="Arial"/>
              </a:rPr>
              <a:t>Usually </a:t>
            </a:r>
            <a:r>
              <a:rPr sz="3600" dirty="0">
                <a:latin typeface="Arial"/>
                <a:cs typeface="Arial"/>
              </a:rPr>
              <a:t>the </a:t>
            </a:r>
            <a:r>
              <a:rPr sz="3600" spc="15" dirty="0">
                <a:latin typeface="Arial"/>
                <a:cs typeface="Arial"/>
              </a:rPr>
              <a:t>forwards </a:t>
            </a:r>
            <a:r>
              <a:rPr sz="3600" spc="45" dirty="0">
                <a:latin typeface="Arial"/>
                <a:cs typeface="Arial"/>
              </a:rPr>
              <a:t>pass </a:t>
            </a:r>
            <a:r>
              <a:rPr sz="3600" spc="65" dirty="0">
                <a:latin typeface="Arial"/>
                <a:cs typeface="Arial"/>
              </a:rPr>
              <a:t>and </a:t>
            </a:r>
            <a:r>
              <a:rPr sz="3600" spc="55" dirty="0">
                <a:latin typeface="Arial"/>
                <a:cs typeface="Arial"/>
              </a:rPr>
              <a:t>backwards </a:t>
            </a:r>
            <a:r>
              <a:rPr sz="3600" spc="45" dirty="0">
                <a:latin typeface="Arial"/>
                <a:cs typeface="Arial"/>
              </a:rPr>
              <a:t>pass</a:t>
            </a:r>
            <a:r>
              <a:rPr sz="3600" spc="-155" dirty="0">
                <a:latin typeface="Arial"/>
                <a:cs typeface="Arial"/>
              </a:rPr>
              <a:t> </a:t>
            </a:r>
            <a:r>
              <a:rPr sz="3600" spc="-25" dirty="0">
                <a:latin typeface="Arial"/>
                <a:cs typeface="Arial"/>
              </a:rPr>
              <a:t>are  </a:t>
            </a:r>
            <a:r>
              <a:rPr sz="3600" spc="-5" dirty="0">
                <a:latin typeface="Arial"/>
                <a:cs typeface="Arial"/>
              </a:rPr>
              <a:t>similar </a:t>
            </a:r>
            <a:r>
              <a:rPr sz="3600" b="1" spc="-5" dirty="0">
                <a:latin typeface="Arial"/>
                <a:cs typeface="Arial"/>
              </a:rPr>
              <a:t>but not the</a:t>
            </a:r>
            <a:r>
              <a:rPr sz="3600" b="1" spc="-5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same</a:t>
            </a:r>
            <a:r>
              <a:rPr sz="3600" dirty="0">
                <a:latin typeface="Arial"/>
                <a:cs typeface="Arial"/>
              </a:rPr>
              <a:t>.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32571" y="2117436"/>
            <a:ext cx="1529080" cy="668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i="1" spc="-75" dirty="0">
                <a:latin typeface="Times New Roman"/>
                <a:cs typeface="Times New Roman"/>
              </a:rPr>
              <a:t>h</a:t>
            </a:r>
            <a:r>
              <a:rPr sz="3225" i="1" spc="-112" baseline="-24547" dirty="0">
                <a:latin typeface="Times New Roman"/>
                <a:cs typeface="Times New Roman"/>
              </a:rPr>
              <a:t>i </a:t>
            </a:r>
            <a:r>
              <a:rPr sz="3700" dirty="0">
                <a:latin typeface="Symbol"/>
                <a:cs typeface="Symbol"/>
              </a:rPr>
              <a:t></a:t>
            </a:r>
            <a:r>
              <a:rPr sz="3700" dirty="0">
                <a:latin typeface="Times New Roman"/>
                <a:cs typeface="Times New Roman"/>
              </a:rPr>
              <a:t> </a:t>
            </a:r>
            <a:r>
              <a:rPr sz="3700" i="1" spc="-5" dirty="0">
                <a:latin typeface="Times New Roman"/>
                <a:cs typeface="Times New Roman"/>
              </a:rPr>
              <a:t>x</a:t>
            </a:r>
            <a:r>
              <a:rPr sz="3225" i="1" spc="-7" baseline="-24547" dirty="0">
                <a:latin typeface="Times New Roman"/>
                <a:cs typeface="Times New Roman"/>
              </a:rPr>
              <a:t>i</a:t>
            </a:r>
            <a:r>
              <a:rPr sz="3225" i="1" spc="427" baseline="-24547" dirty="0">
                <a:latin typeface="Times New Roman"/>
                <a:cs typeface="Times New Roman"/>
              </a:rPr>
              <a:t> </a:t>
            </a:r>
            <a:r>
              <a:rPr sz="3700" dirty="0">
                <a:latin typeface="Symbol"/>
                <a:cs typeface="Symbol"/>
              </a:rPr>
              <a:t></a:t>
            </a:r>
            <a:endParaRPr sz="370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35448" y="1814440"/>
            <a:ext cx="351155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u="heavy" spc="-215" dirty="0">
                <a:latin typeface="Times New Roman"/>
                <a:cs typeface="Times New Roman"/>
              </a:rPr>
              <a:t> </a:t>
            </a:r>
            <a:r>
              <a:rPr sz="3700" u="heavy" dirty="0">
                <a:latin typeface="Times New Roman"/>
                <a:cs typeface="Times New Roman"/>
              </a:rPr>
              <a:t>1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81979" y="2473180"/>
            <a:ext cx="365125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i="1" dirty="0">
                <a:latin typeface="Times New Roman"/>
                <a:cs typeface="Times New Roman"/>
              </a:rPr>
              <a:t>D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95868" y="2117436"/>
            <a:ext cx="234315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i="1" dirty="0">
                <a:latin typeface="Times New Roman"/>
                <a:cs typeface="Times New Roman"/>
              </a:rPr>
              <a:t>x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15055" y="2432050"/>
            <a:ext cx="146050" cy="354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spc="-5" dirty="0">
                <a:latin typeface="Times New Roman"/>
                <a:cs typeface="Times New Roman"/>
              </a:rPr>
              <a:t>k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07701" y="2768166"/>
            <a:ext cx="146050" cy="354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spc="-5" dirty="0">
                <a:latin typeface="Times New Roman"/>
                <a:cs typeface="Times New Roman"/>
              </a:rPr>
              <a:t>k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11780" y="1975715"/>
            <a:ext cx="528320" cy="924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50" dirty="0">
                <a:latin typeface="Symbol"/>
                <a:cs typeface="Symbol"/>
              </a:rPr>
              <a:t></a:t>
            </a:r>
            <a:endParaRPr sz="5550">
              <a:latin typeface="Symbol"/>
              <a:cs typeface="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59632" y="3717738"/>
            <a:ext cx="3536950" cy="608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49020" algn="l"/>
                <a:tab pos="2050414" algn="l"/>
                <a:tab pos="2987040" algn="l"/>
              </a:tabLst>
            </a:pPr>
            <a:r>
              <a:rPr sz="3350" spc="215" dirty="0">
                <a:latin typeface="Symbol"/>
                <a:cs typeface="Symbol"/>
              </a:rPr>
              <a:t></a:t>
            </a:r>
            <a:r>
              <a:rPr sz="3350" i="1" dirty="0">
                <a:latin typeface="Times New Roman"/>
                <a:cs typeface="Times New Roman"/>
              </a:rPr>
              <a:t>x</a:t>
            </a:r>
            <a:r>
              <a:rPr sz="2925" i="1" spc="-7" baseline="-24216" dirty="0">
                <a:latin typeface="Times New Roman"/>
                <a:cs typeface="Times New Roman"/>
              </a:rPr>
              <a:t>i</a:t>
            </a:r>
            <a:r>
              <a:rPr sz="2925" i="1" baseline="-24216" dirty="0">
                <a:latin typeface="Times New Roman"/>
                <a:cs typeface="Times New Roman"/>
              </a:rPr>
              <a:t>	</a:t>
            </a:r>
            <a:r>
              <a:rPr sz="3350" spc="75" dirty="0">
                <a:latin typeface="Symbol"/>
                <a:cs typeface="Symbol"/>
              </a:rPr>
              <a:t></a:t>
            </a:r>
            <a:r>
              <a:rPr sz="3350" i="1" spc="-130" dirty="0">
                <a:latin typeface="Times New Roman"/>
                <a:cs typeface="Times New Roman"/>
              </a:rPr>
              <a:t>h</a:t>
            </a:r>
            <a:r>
              <a:rPr sz="2925" i="1" spc="-7" baseline="-24216" dirty="0">
                <a:latin typeface="Times New Roman"/>
                <a:cs typeface="Times New Roman"/>
              </a:rPr>
              <a:t>i</a:t>
            </a:r>
            <a:r>
              <a:rPr sz="2925" i="1" baseline="-24216" dirty="0">
                <a:latin typeface="Times New Roman"/>
                <a:cs typeface="Times New Roman"/>
              </a:rPr>
              <a:t>	</a:t>
            </a:r>
            <a:r>
              <a:rPr sz="3350" i="1" spc="5" dirty="0">
                <a:latin typeface="Times New Roman"/>
                <a:cs typeface="Times New Roman"/>
              </a:rPr>
              <a:t>D</a:t>
            </a:r>
            <a:r>
              <a:rPr sz="3350" i="1" dirty="0">
                <a:latin typeface="Times New Roman"/>
                <a:cs typeface="Times New Roman"/>
              </a:rPr>
              <a:t>	</a:t>
            </a:r>
            <a:r>
              <a:rPr sz="3350" spc="75" dirty="0">
                <a:latin typeface="Symbol"/>
                <a:cs typeface="Symbol"/>
              </a:rPr>
              <a:t></a:t>
            </a:r>
            <a:r>
              <a:rPr sz="3350" i="1" spc="-50" dirty="0">
                <a:latin typeface="Times New Roman"/>
                <a:cs typeface="Times New Roman"/>
              </a:rPr>
              <a:t>h</a:t>
            </a:r>
            <a:r>
              <a:rPr sz="2925" i="1" spc="-7" baseline="-24216" dirty="0">
                <a:latin typeface="Times New Roman"/>
                <a:cs typeface="Times New Roman"/>
              </a:rPr>
              <a:t>k</a:t>
            </a:r>
            <a:endParaRPr sz="2925" baseline="-24216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66157" y="3985185"/>
            <a:ext cx="135255" cy="322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i="1" spc="-5" dirty="0">
                <a:latin typeface="Times New Roman"/>
                <a:cs typeface="Times New Roman"/>
              </a:rPr>
              <a:t>k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84096" y="2900081"/>
            <a:ext cx="3498215" cy="1205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54050" algn="l"/>
              </a:tabLst>
            </a:pPr>
            <a:r>
              <a:rPr sz="3350" u="heavy" spc="110" dirty="0">
                <a:latin typeface="Symbol"/>
                <a:cs typeface="Symbol"/>
              </a:rPr>
              <a:t></a:t>
            </a:r>
            <a:r>
              <a:rPr sz="3350" i="1" u="heavy" spc="110" dirty="0">
                <a:latin typeface="Times New Roman"/>
                <a:cs typeface="Times New Roman"/>
              </a:rPr>
              <a:t>L</a:t>
            </a:r>
            <a:r>
              <a:rPr sz="3350" i="1" spc="110" dirty="0">
                <a:latin typeface="Times New Roman"/>
                <a:cs typeface="Times New Roman"/>
              </a:rPr>
              <a:t>	</a:t>
            </a:r>
            <a:r>
              <a:rPr sz="5025" spc="7" baseline="-36484" dirty="0">
                <a:latin typeface="Symbol"/>
                <a:cs typeface="Symbol"/>
              </a:rPr>
              <a:t></a:t>
            </a:r>
            <a:r>
              <a:rPr sz="5025" spc="7" baseline="-36484" dirty="0">
                <a:latin typeface="Times New Roman"/>
                <a:cs typeface="Times New Roman"/>
              </a:rPr>
              <a:t> </a:t>
            </a:r>
            <a:r>
              <a:rPr sz="3350" u="heavy" spc="110" dirty="0">
                <a:latin typeface="Symbol"/>
                <a:cs typeface="Symbol"/>
              </a:rPr>
              <a:t></a:t>
            </a:r>
            <a:r>
              <a:rPr sz="3350" i="1" u="heavy" spc="110" dirty="0">
                <a:latin typeface="Times New Roman"/>
                <a:cs typeface="Times New Roman"/>
              </a:rPr>
              <a:t>L </a:t>
            </a:r>
            <a:r>
              <a:rPr sz="5025" spc="7" baseline="-36484" dirty="0">
                <a:latin typeface="Symbol"/>
                <a:cs typeface="Symbol"/>
              </a:rPr>
              <a:t></a:t>
            </a:r>
            <a:r>
              <a:rPr sz="5025" spc="7" baseline="-36484" dirty="0">
                <a:latin typeface="Times New Roman"/>
                <a:cs typeface="Times New Roman"/>
              </a:rPr>
              <a:t>  </a:t>
            </a:r>
            <a:r>
              <a:rPr sz="3350" u="heavy" spc="5" dirty="0">
                <a:latin typeface="Times New Roman"/>
                <a:cs typeface="Times New Roman"/>
              </a:rPr>
              <a:t>1 </a:t>
            </a:r>
            <a:r>
              <a:rPr sz="7575" spc="757" baseline="-31353" dirty="0">
                <a:latin typeface="Symbol"/>
                <a:cs typeface="Symbol"/>
              </a:rPr>
              <a:t></a:t>
            </a:r>
            <a:r>
              <a:rPr sz="7575" spc="-1087" baseline="-31353" dirty="0">
                <a:latin typeface="Times New Roman"/>
                <a:cs typeface="Times New Roman"/>
              </a:rPr>
              <a:t> </a:t>
            </a:r>
            <a:r>
              <a:rPr sz="3350" u="heavy" spc="110" dirty="0">
                <a:latin typeface="Symbol"/>
                <a:cs typeface="Symbol"/>
              </a:rPr>
              <a:t></a:t>
            </a:r>
            <a:r>
              <a:rPr sz="3350" i="1" u="heavy" spc="110" dirty="0">
                <a:latin typeface="Times New Roman"/>
                <a:cs typeface="Times New Roman"/>
              </a:rPr>
              <a:t>L</a:t>
            </a:r>
            <a:endParaRPr sz="33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">
              <a:lnSpc>
                <a:spcPct val="100000"/>
              </a:lnSpc>
            </a:pPr>
            <a:r>
              <a:rPr spc="-10" dirty="0"/>
              <a:t>Example: Mean </a:t>
            </a:r>
            <a:r>
              <a:rPr spc="25" dirty="0"/>
              <a:t>Subtraction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114800" y="1028700"/>
            <a:ext cx="4765040" cy="701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00" dirty="0">
                <a:latin typeface="Arial"/>
                <a:cs typeface="Arial"/>
              </a:rPr>
              <a:t>(for </a:t>
            </a:r>
            <a:r>
              <a:rPr sz="4600" spc="-5" dirty="0">
                <a:latin typeface="Arial"/>
                <a:cs typeface="Arial"/>
              </a:rPr>
              <a:t>a </a:t>
            </a:r>
            <a:r>
              <a:rPr sz="4600" spc="40" dirty="0">
                <a:latin typeface="Arial"/>
                <a:cs typeface="Arial"/>
              </a:rPr>
              <a:t>single</a:t>
            </a:r>
            <a:r>
              <a:rPr sz="4600" spc="-75" dirty="0">
                <a:latin typeface="Arial"/>
                <a:cs typeface="Arial"/>
              </a:rPr>
              <a:t> </a:t>
            </a:r>
            <a:r>
              <a:rPr sz="4600" spc="40" dirty="0">
                <a:latin typeface="Arial"/>
                <a:cs typeface="Arial"/>
              </a:rPr>
              <a:t>input)</a:t>
            </a:r>
            <a:endParaRPr sz="4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2275971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35100" y="2209800"/>
            <a:ext cx="182118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40" dirty="0">
                <a:latin typeface="Arial"/>
                <a:cs typeface="Arial"/>
              </a:rPr>
              <a:t>Forwa</a:t>
            </a:r>
            <a:r>
              <a:rPr sz="3600" spc="-90" dirty="0">
                <a:latin typeface="Arial"/>
                <a:cs typeface="Arial"/>
              </a:rPr>
              <a:t>r</a:t>
            </a:r>
            <a:r>
              <a:rPr sz="3600" spc="95" dirty="0">
                <a:latin typeface="Arial"/>
                <a:cs typeface="Arial"/>
              </a:rPr>
              <a:t>d: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0600" y="3355470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35100" y="3289300"/>
            <a:ext cx="220218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30" dirty="0">
                <a:latin typeface="Arial"/>
                <a:cs typeface="Arial"/>
              </a:rPr>
              <a:t>Backwa</a:t>
            </a:r>
            <a:r>
              <a:rPr sz="3600" spc="-50" dirty="0">
                <a:latin typeface="Arial"/>
                <a:cs typeface="Arial"/>
              </a:rPr>
              <a:t>r</a:t>
            </a:r>
            <a:r>
              <a:rPr sz="3600" spc="95" dirty="0">
                <a:latin typeface="Arial"/>
                <a:cs typeface="Arial"/>
              </a:rPr>
              <a:t>d: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0600" y="5514470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35100" y="5448300"/>
            <a:ext cx="827595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In </a:t>
            </a:r>
            <a:r>
              <a:rPr sz="3600" spc="-5" dirty="0">
                <a:latin typeface="Arial"/>
                <a:cs typeface="Arial"/>
              </a:rPr>
              <a:t>this </a:t>
            </a:r>
            <a:r>
              <a:rPr sz="3600" spc="40" dirty="0">
                <a:latin typeface="Arial"/>
                <a:cs typeface="Arial"/>
              </a:rPr>
              <a:t>case, </a:t>
            </a:r>
            <a:r>
              <a:rPr sz="3600" spc="-10" dirty="0">
                <a:latin typeface="Arial"/>
                <a:cs typeface="Arial"/>
              </a:rPr>
              <a:t>they’re </a:t>
            </a:r>
            <a:r>
              <a:rPr sz="3600" spc="40" dirty="0">
                <a:latin typeface="Arial"/>
                <a:cs typeface="Arial"/>
              </a:rPr>
              <a:t>identical</a:t>
            </a:r>
            <a:r>
              <a:rPr sz="3600" spc="-60" dirty="0">
                <a:latin typeface="Arial"/>
                <a:cs typeface="Arial"/>
              </a:rPr>
              <a:t> </a:t>
            </a:r>
            <a:r>
              <a:rPr sz="3600" spc="35" dirty="0">
                <a:latin typeface="Arial"/>
                <a:cs typeface="Arial"/>
              </a:rPr>
              <a:t>operations!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0600" y="6593971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35100" y="6548119"/>
            <a:ext cx="10494010" cy="1101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300"/>
              </a:lnSpc>
            </a:pPr>
            <a:r>
              <a:rPr sz="3600" spc="-5" dirty="0">
                <a:latin typeface="Arial"/>
                <a:cs typeface="Arial"/>
              </a:rPr>
              <a:t>Usually </a:t>
            </a:r>
            <a:r>
              <a:rPr sz="3600" dirty="0">
                <a:latin typeface="Arial"/>
                <a:cs typeface="Arial"/>
              </a:rPr>
              <a:t>the </a:t>
            </a:r>
            <a:r>
              <a:rPr sz="3600" spc="15" dirty="0">
                <a:latin typeface="Arial"/>
                <a:cs typeface="Arial"/>
              </a:rPr>
              <a:t>forwards </a:t>
            </a:r>
            <a:r>
              <a:rPr sz="3600" spc="45" dirty="0">
                <a:latin typeface="Arial"/>
                <a:cs typeface="Arial"/>
              </a:rPr>
              <a:t>pass </a:t>
            </a:r>
            <a:r>
              <a:rPr sz="3600" spc="65" dirty="0">
                <a:latin typeface="Arial"/>
                <a:cs typeface="Arial"/>
              </a:rPr>
              <a:t>and </a:t>
            </a:r>
            <a:r>
              <a:rPr sz="3600" spc="55" dirty="0">
                <a:latin typeface="Arial"/>
                <a:cs typeface="Arial"/>
              </a:rPr>
              <a:t>backwards </a:t>
            </a:r>
            <a:r>
              <a:rPr sz="3600" spc="45" dirty="0">
                <a:latin typeface="Arial"/>
                <a:cs typeface="Arial"/>
              </a:rPr>
              <a:t>pass</a:t>
            </a:r>
            <a:r>
              <a:rPr sz="3600" spc="-155" dirty="0">
                <a:latin typeface="Arial"/>
                <a:cs typeface="Arial"/>
              </a:rPr>
              <a:t> </a:t>
            </a:r>
            <a:r>
              <a:rPr sz="3600" spc="-25" dirty="0">
                <a:latin typeface="Arial"/>
                <a:cs typeface="Arial"/>
              </a:rPr>
              <a:t>are  </a:t>
            </a:r>
            <a:r>
              <a:rPr sz="3600" spc="-5" dirty="0">
                <a:latin typeface="Arial"/>
                <a:cs typeface="Arial"/>
              </a:rPr>
              <a:t>similar </a:t>
            </a:r>
            <a:r>
              <a:rPr sz="3600" b="1" spc="-5" dirty="0">
                <a:latin typeface="Arial"/>
                <a:cs typeface="Arial"/>
              </a:rPr>
              <a:t>but not the</a:t>
            </a:r>
            <a:r>
              <a:rPr sz="3600" b="1" spc="-5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same</a:t>
            </a:r>
            <a:r>
              <a:rPr sz="3600" dirty="0">
                <a:latin typeface="Arial"/>
                <a:cs typeface="Arial"/>
              </a:rPr>
              <a:t>.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0600" y="8219578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35100" y="8153400"/>
            <a:ext cx="874077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>
                <a:latin typeface="Arial"/>
                <a:cs typeface="Arial"/>
              </a:rPr>
              <a:t>Derive </a:t>
            </a:r>
            <a:r>
              <a:rPr sz="3600" dirty="0">
                <a:latin typeface="Arial"/>
                <a:cs typeface="Arial"/>
              </a:rPr>
              <a:t>it </a:t>
            </a:r>
            <a:r>
              <a:rPr sz="3600" spc="95" dirty="0">
                <a:latin typeface="Arial"/>
                <a:cs typeface="Arial"/>
              </a:rPr>
              <a:t>by </a:t>
            </a:r>
            <a:r>
              <a:rPr sz="3600" spc="35" dirty="0">
                <a:latin typeface="Arial"/>
                <a:cs typeface="Arial"/>
              </a:rPr>
              <a:t>hand, </a:t>
            </a:r>
            <a:r>
              <a:rPr sz="3600" spc="65" dirty="0">
                <a:latin typeface="Arial"/>
                <a:cs typeface="Arial"/>
              </a:rPr>
              <a:t>and </a:t>
            </a:r>
            <a:r>
              <a:rPr sz="3600" spc="80" dirty="0">
                <a:latin typeface="Arial"/>
                <a:cs typeface="Arial"/>
              </a:rPr>
              <a:t>check </a:t>
            </a:r>
            <a:r>
              <a:rPr sz="3600" dirty="0">
                <a:latin typeface="Arial"/>
                <a:cs typeface="Arial"/>
              </a:rPr>
              <a:t>it</a:t>
            </a:r>
            <a:r>
              <a:rPr sz="3600" spc="-280" dirty="0">
                <a:latin typeface="Arial"/>
                <a:cs typeface="Arial"/>
              </a:rPr>
              <a:t> </a:t>
            </a:r>
            <a:r>
              <a:rPr sz="3600" spc="15" dirty="0">
                <a:latin typeface="Arial"/>
                <a:cs typeface="Arial"/>
              </a:rPr>
              <a:t>numerically</a:t>
            </a:r>
            <a:endParaRPr sz="3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32571" y="2117436"/>
            <a:ext cx="1529080" cy="668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i="1" spc="-75" dirty="0">
                <a:latin typeface="Times New Roman"/>
                <a:cs typeface="Times New Roman"/>
              </a:rPr>
              <a:t>h</a:t>
            </a:r>
            <a:r>
              <a:rPr sz="3225" i="1" spc="-112" baseline="-24547" dirty="0">
                <a:latin typeface="Times New Roman"/>
                <a:cs typeface="Times New Roman"/>
              </a:rPr>
              <a:t>i </a:t>
            </a:r>
            <a:r>
              <a:rPr sz="3700" dirty="0">
                <a:latin typeface="Symbol"/>
                <a:cs typeface="Symbol"/>
              </a:rPr>
              <a:t></a:t>
            </a:r>
            <a:r>
              <a:rPr sz="3700" dirty="0">
                <a:latin typeface="Times New Roman"/>
                <a:cs typeface="Times New Roman"/>
              </a:rPr>
              <a:t> </a:t>
            </a:r>
            <a:r>
              <a:rPr sz="3700" i="1" spc="-5" dirty="0">
                <a:latin typeface="Times New Roman"/>
                <a:cs typeface="Times New Roman"/>
              </a:rPr>
              <a:t>x</a:t>
            </a:r>
            <a:r>
              <a:rPr sz="3225" i="1" spc="-7" baseline="-24547" dirty="0">
                <a:latin typeface="Times New Roman"/>
                <a:cs typeface="Times New Roman"/>
              </a:rPr>
              <a:t>i</a:t>
            </a:r>
            <a:r>
              <a:rPr sz="3225" i="1" spc="427" baseline="-24547" dirty="0">
                <a:latin typeface="Times New Roman"/>
                <a:cs typeface="Times New Roman"/>
              </a:rPr>
              <a:t> </a:t>
            </a:r>
            <a:r>
              <a:rPr sz="3700" dirty="0">
                <a:latin typeface="Symbol"/>
                <a:cs typeface="Symbol"/>
              </a:rPr>
              <a:t></a:t>
            </a:r>
            <a:endParaRPr sz="370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35448" y="1814440"/>
            <a:ext cx="351155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u="heavy" spc="-215" dirty="0">
                <a:latin typeface="Times New Roman"/>
                <a:cs typeface="Times New Roman"/>
              </a:rPr>
              <a:t> </a:t>
            </a:r>
            <a:r>
              <a:rPr sz="3700" u="heavy" dirty="0">
                <a:latin typeface="Times New Roman"/>
                <a:cs typeface="Times New Roman"/>
              </a:rPr>
              <a:t>1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81979" y="2473180"/>
            <a:ext cx="365125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i="1" dirty="0">
                <a:latin typeface="Times New Roman"/>
                <a:cs typeface="Times New Roman"/>
              </a:rPr>
              <a:t>D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95868" y="2117436"/>
            <a:ext cx="234315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i="1" dirty="0">
                <a:latin typeface="Times New Roman"/>
                <a:cs typeface="Times New Roman"/>
              </a:rPr>
              <a:t>x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15055" y="2432050"/>
            <a:ext cx="146050" cy="354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spc="-5" dirty="0">
                <a:latin typeface="Times New Roman"/>
                <a:cs typeface="Times New Roman"/>
              </a:rPr>
              <a:t>k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07701" y="2768166"/>
            <a:ext cx="146050" cy="354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spc="-5" dirty="0">
                <a:latin typeface="Times New Roman"/>
                <a:cs typeface="Times New Roman"/>
              </a:rPr>
              <a:t>k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11780" y="1975715"/>
            <a:ext cx="528320" cy="924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50" dirty="0">
                <a:latin typeface="Symbol"/>
                <a:cs typeface="Symbol"/>
              </a:rPr>
              <a:t></a:t>
            </a:r>
            <a:endParaRPr sz="5550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59632" y="3717738"/>
            <a:ext cx="3536950" cy="608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49020" algn="l"/>
                <a:tab pos="2050414" algn="l"/>
                <a:tab pos="2987040" algn="l"/>
              </a:tabLst>
            </a:pPr>
            <a:r>
              <a:rPr sz="3350" spc="215" dirty="0">
                <a:latin typeface="Symbol"/>
                <a:cs typeface="Symbol"/>
              </a:rPr>
              <a:t></a:t>
            </a:r>
            <a:r>
              <a:rPr sz="3350" i="1" dirty="0">
                <a:latin typeface="Times New Roman"/>
                <a:cs typeface="Times New Roman"/>
              </a:rPr>
              <a:t>x</a:t>
            </a:r>
            <a:r>
              <a:rPr sz="2925" i="1" spc="-7" baseline="-24216" dirty="0">
                <a:latin typeface="Times New Roman"/>
                <a:cs typeface="Times New Roman"/>
              </a:rPr>
              <a:t>i</a:t>
            </a:r>
            <a:r>
              <a:rPr sz="2925" i="1" baseline="-24216" dirty="0">
                <a:latin typeface="Times New Roman"/>
                <a:cs typeface="Times New Roman"/>
              </a:rPr>
              <a:t>	</a:t>
            </a:r>
            <a:r>
              <a:rPr sz="3350" spc="75" dirty="0">
                <a:latin typeface="Symbol"/>
                <a:cs typeface="Symbol"/>
              </a:rPr>
              <a:t></a:t>
            </a:r>
            <a:r>
              <a:rPr sz="3350" i="1" spc="-130" dirty="0">
                <a:latin typeface="Times New Roman"/>
                <a:cs typeface="Times New Roman"/>
              </a:rPr>
              <a:t>h</a:t>
            </a:r>
            <a:r>
              <a:rPr sz="2925" i="1" spc="-7" baseline="-24216" dirty="0">
                <a:latin typeface="Times New Roman"/>
                <a:cs typeface="Times New Roman"/>
              </a:rPr>
              <a:t>i</a:t>
            </a:r>
            <a:r>
              <a:rPr sz="2925" i="1" baseline="-24216" dirty="0">
                <a:latin typeface="Times New Roman"/>
                <a:cs typeface="Times New Roman"/>
              </a:rPr>
              <a:t>	</a:t>
            </a:r>
            <a:r>
              <a:rPr sz="3350" i="1" spc="5" dirty="0">
                <a:latin typeface="Times New Roman"/>
                <a:cs typeface="Times New Roman"/>
              </a:rPr>
              <a:t>D</a:t>
            </a:r>
            <a:r>
              <a:rPr sz="3350" i="1" dirty="0">
                <a:latin typeface="Times New Roman"/>
                <a:cs typeface="Times New Roman"/>
              </a:rPr>
              <a:t>	</a:t>
            </a:r>
            <a:r>
              <a:rPr sz="3350" spc="75" dirty="0">
                <a:latin typeface="Symbol"/>
                <a:cs typeface="Symbol"/>
              </a:rPr>
              <a:t></a:t>
            </a:r>
            <a:r>
              <a:rPr sz="3350" i="1" spc="-50" dirty="0">
                <a:latin typeface="Times New Roman"/>
                <a:cs typeface="Times New Roman"/>
              </a:rPr>
              <a:t>h</a:t>
            </a:r>
            <a:r>
              <a:rPr sz="2925" i="1" spc="-7" baseline="-24216" dirty="0">
                <a:latin typeface="Times New Roman"/>
                <a:cs typeface="Times New Roman"/>
              </a:rPr>
              <a:t>k</a:t>
            </a:r>
            <a:endParaRPr sz="2925" baseline="-24216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66157" y="3985185"/>
            <a:ext cx="135255" cy="322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i="1" spc="-5" dirty="0">
                <a:latin typeface="Times New Roman"/>
                <a:cs typeface="Times New Roman"/>
              </a:rPr>
              <a:t>k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184096" y="2900081"/>
            <a:ext cx="3498215" cy="1205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54050" algn="l"/>
              </a:tabLst>
            </a:pPr>
            <a:r>
              <a:rPr sz="3350" u="heavy" spc="110" dirty="0">
                <a:latin typeface="Symbol"/>
                <a:cs typeface="Symbol"/>
              </a:rPr>
              <a:t></a:t>
            </a:r>
            <a:r>
              <a:rPr sz="3350" i="1" u="heavy" spc="110" dirty="0">
                <a:latin typeface="Times New Roman"/>
                <a:cs typeface="Times New Roman"/>
              </a:rPr>
              <a:t>L</a:t>
            </a:r>
            <a:r>
              <a:rPr sz="3350" i="1" spc="110" dirty="0">
                <a:latin typeface="Times New Roman"/>
                <a:cs typeface="Times New Roman"/>
              </a:rPr>
              <a:t>	</a:t>
            </a:r>
            <a:r>
              <a:rPr sz="5025" spc="7" baseline="-36484" dirty="0">
                <a:latin typeface="Symbol"/>
                <a:cs typeface="Symbol"/>
              </a:rPr>
              <a:t></a:t>
            </a:r>
            <a:r>
              <a:rPr sz="5025" spc="7" baseline="-36484" dirty="0">
                <a:latin typeface="Times New Roman"/>
                <a:cs typeface="Times New Roman"/>
              </a:rPr>
              <a:t> </a:t>
            </a:r>
            <a:r>
              <a:rPr sz="3350" u="heavy" spc="110" dirty="0">
                <a:latin typeface="Symbol"/>
                <a:cs typeface="Symbol"/>
              </a:rPr>
              <a:t></a:t>
            </a:r>
            <a:r>
              <a:rPr sz="3350" i="1" u="heavy" spc="110" dirty="0">
                <a:latin typeface="Times New Roman"/>
                <a:cs typeface="Times New Roman"/>
              </a:rPr>
              <a:t>L </a:t>
            </a:r>
            <a:r>
              <a:rPr sz="5025" spc="7" baseline="-36484" dirty="0">
                <a:latin typeface="Symbol"/>
                <a:cs typeface="Symbol"/>
              </a:rPr>
              <a:t></a:t>
            </a:r>
            <a:r>
              <a:rPr sz="5025" spc="7" baseline="-36484" dirty="0">
                <a:latin typeface="Times New Roman"/>
                <a:cs typeface="Times New Roman"/>
              </a:rPr>
              <a:t>  </a:t>
            </a:r>
            <a:r>
              <a:rPr sz="3350" u="heavy" spc="5" dirty="0">
                <a:latin typeface="Times New Roman"/>
                <a:cs typeface="Times New Roman"/>
              </a:rPr>
              <a:t>1 </a:t>
            </a:r>
            <a:r>
              <a:rPr sz="7575" spc="757" baseline="-31353" dirty="0">
                <a:latin typeface="Symbol"/>
                <a:cs typeface="Symbol"/>
              </a:rPr>
              <a:t></a:t>
            </a:r>
            <a:r>
              <a:rPr sz="7575" spc="-1087" baseline="-31353" dirty="0">
                <a:latin typeface="Times New Roman"/>
                <a:cs typeface="Times New Roman"/>
              </a:rPr>
              <a:t> </a:t>
            </a:r>
            <a:r>
              <a:rPr sz="3350" u="heavy" spc="110" dirty="0">
                <a:latin typeface="Symbol"/>
                <a:cs typeface="Symbol"/>
              </a:rPr>
              <a:t></a:t>
            </a:r>
            <a:r>
              <a:rPr sz="3350" i="1" u="heavy" spc="110" dirty="0">
                <a:latin typeface="Times New Roman"/>
                <a:cs typeface="Times New Roman"/>
              </a:rPr>
              <a:t>L</a:t>
            </a:r>
            <a:endParaRPr sz="33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">
              <a:lnSpc>
                <a:spcPct val="100000"/>
              </a:lnSpc>
            </a:pPr>
            <a:r>
              <a:rPr spc="-10" dirty="0"/>
              <a:t>Example: Mean </a:t>
            </a:r>
            <a:r>
              <a:rPr spc="25" dirty="0"/>
              <a:t>Subtraction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114800" y="1028700"/>
            <a:ext cx="4765040" cy="701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00" dirty="0">
                <a:latin typeface="Arial"/>
                <a:cs typeface="Arial"/>
              </a:rPr>
              <a:t>(for </a:t>
            </a:r>
            <a:r>
              <a:rPr sz="4600" spc="-5" dirty="0">
                <a:latin typeface="Arial"/>
                <a:cs typeface="Arial"/>
              </a:rPr>
              <a:t>a </a:t>
            </a:r>
            <a:r>
              <a:rPr sz="4600" spc="40" dirty="0">
                <a:latin typeface="Arial"/>
                <a:cs typeface="Arial"/>
              </a:rPr>
              <a:t>single</a:t>
            </a:r>
            <a:r>
              <a:rPr sz="4600" spc="-75" dirty="0">
                <a:latin typeface="Arial"/>
                <a:cs typeface="Arial"/>
              </a:rPr>
              <a:t> </a:t>
            </a:r>
            <a:r>
              <a:rPr sz="4600" spc="40" dirty="0">
                <a:latin typeface="Arial"/>
                <a:cs typeface="Arial"/>
              </a:rPr>
              <a:t>input)</a:t>
            </a:r>
            <a:endParaRPr sz="4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51639" y="6980368"/>
            <a:ext cx="0" cy="1619250"/>
          </a:xfrm>
          <a:custGeom>
            <a:avLst/>
            <a:gdLst/>
            <a:ahLst/>
            <a:cxnLst/>
            <a:rect l="l" t="t" r="r" b="b"/>
            <a:pathLst>
              <a:path h="1619250">
                <a:moveTo>
                  <a:pt x="0" y="1618815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0242" y="2866390"/>
            <a:ext cx="289560" cy="751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10" dirty="0">
                <a:latin typeface="Times New Roman"/>
                <a:cs typeface="Times New Roman"/>
              </a:rPr>
              <a:t>x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87188" y="3303404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42133" y="324244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19"/>
                </a:lnTo>
                <a:lnTo>
                  <a:pt x="121919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83465" y="2698537"/>
            <a:ext cx="750570" cy="1008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900" i="1" spc="337" baseline="-25362" dirty="0">
                <a:latin typeface="Times New Roman"/>
                <a:cs typeface="Times New Roman"/>
              </a:rPr>
              <a:t>h</a:t>
            </a:r>
            <a:r>
              <a:rPr sz="2650" spc="-15" dirty="0">
                <a:latin typeface="Times New Roman"/>
                <a:cs typeface="Times New Roman"/>
              </a:rPr>
              <a:t>(</a:t>
            </a:r>
            <a:r>
              <a:rPr sz="2650" spc="55" dirty="0">
                <a:latin typeface="Times New Roman"/>
                <a:cs typeface="Times New Roman"/>
              </a:rPr>
              <a:t>1</a:t>
            </a:r>
            <a:r>
              <a:rPr sz="2650" spc="25" dirty="0">
                <a:latin typeface="Times New Roman"/>
                <a:cs typeface="Times New Roman"/>
              </a:rPr>
              <a:t>)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84997" y="3303404"/>
            <a:ext cx="267970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39942" y="324244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0" y="0"/>
                </a:moveTo>
                <a:lnTo>
                  <a:pt x="0" y="121919"/>
                </a:lnTo>
                <a:lnTo>
                  <a:pt x="121920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88137" y="3303404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43082" y="324244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19"/>
                </a:lnTo>
                <a:lnTo>
                  <a:pt x="121920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211910" y="3303404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466855" y="324244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19"/>
                </a:lnTo>
                <a:lnTo>
                  <a:pt x="121919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960802" y="4258733"/>
            <a:ext cx="356870" cy="74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00" i="1" spc="50" dirty="0">
                <a:latin typeface="Times New Roman"/>
                <a:cs typeface="Times New Roman"/>
              </a:rPr>
              <a:t>L</a:t>
            </a:r>
            <a:endParaRPr sz="4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47737" y="2668404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338455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latin typeface="Arial"/>
                <a:cs typeface="Arial"/>
              </a:rPr>
              <a:t>Function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458472" y="3303404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713417" y="324244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19"/>
                </a:lnTo>
                <a:lnTo>
                  <a:pt x="121920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040060" y="2698537"/>
            <a:ext cx="800100" cy="1008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900" i="1" spc="209" baseline="-25362" dirty="0">
                <a:latin typeface="Times New Roman"/>
                <a:cs typeface="Times New Roman"/>
              </a:rPr>
              <a:t>h</a:t>
            </a:r>
            <a:r>
              <a:rPr sz="2650" spc="140" dirty="0">
                <a:latin typeface="Times New Roman"/>
                <a:cs typeface="Times New Roman"/>
              </a:rPr>
              <a:t>(2</a:t>
            </a:r>
            <a:r>
              <a:rPr sz="2650" spc="-500" dirty="0">
                <a:latin typeface="Times New Roman"/>
                <a:cs typeface="Times New Roman"/>
              </a:rPr>
              <a:t> </a:t>
            </a:r>
            <a:r>
              <a:rPr sz="2650" spc="15" dirty="0">
                <a:latin typeface="Times New Roman"/>
                <a:cs typeface="Times New Roman"/>
              </a:rPr>
              <a:t>)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943534" y="3303404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198479" y="324244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19"/>
                </a:lnTo>
                <a:lnTo>
                  <a:pt x="121920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70242" y="4226168"/>
            <a:ext cx="289560" cy="743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00" i="1" spc="35" dirty="0">
                <a:latin typeface="Times New Roman"/>
                <a:cs typeface="Times New Roman"/>
              </a:rPr>
              <a:t>y</a:t>
            </a:r>
            <a:endParaRPr sz="46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806459" y="2064569"/>
            <a:ext cx="548005" cy="492759"/>
          </a:xfrm>
          <a:custGeom>
            <a:avLst/>
            <a:gdLst/>
            <a:ahLst/>
            <a:cxnLst/>
            <a:rect l="l" t="t" r="r" b="b"/>
            <a:pathLst>
              <a:path w="548004" h="492760">
                <a:moveTo>
                  <a:pt x="0" y="0"/>
                </a:moveTo>
                <a:lnTo>
                  <a:pt x="56518" y="36585"/>
                </a:lnTo>
                <a:lnTo>
                  <a:pt x="110299" y="72825"/>
                </a:lnTo>
                <a:lnTo>
                  <a:pt x="161345" y="108721"/>
                </a:lnTo>
                <a:lnTo>
                  <a:pt x="209655" y="144272"/>
                </a:lnTo>
                <a:lnTo>
                  <a:pt x="255228" y="179478"/>
                </a:lnTo>
                <a:lnTo>
                  <a:pt x="298066" y="214340"/>
                </a:lnTo>
                <a:lnTo>
                  <a:pt x="338167" y="248856"/>
                </a:lnTo>
                <a:lnTo>
                  <a:pt x="375532" y="283028"/>
                </a:lnTo>
                <a:lnTo>
                  <a:pt x="410161" y="316855"/>
                </a:lnTo>
                <a:lnTo>
                  <a:pt x="442054" y="350338"/>
                </a:lnTo>
                <a:lnTo>
                  <a:pt x="471211" y="383475"/>
                </a:lnTo>
                <a:lnTo>
                  <a:pt x="497632" y="416268"/>
                </a:lnTo>
                <a:lnTo>
                  <a:pt x="521316" y="448716"/>
                </a:lnTo>
                <a:lnTo>
                  <a:pt x="542265" y="480819"/>
                </a:lnTo>
                <a:lnTo>
                  <a:pt x="547693" y="492337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93596" y="2519431"/>
            <a:ext cx="110489" cy="136525"/>
          </a:xfrm>
          <a:custGeom>
            <a:avLst/>
            <a:gdLst/>
            <a:ahLst/>
            <a:cxnLst/>
            <a:rect l="l" t="t" r="r" b="b"/>
            <a:pathLst>
              <a:path w="110489" h="136525">
                <a:moveTo>
                  <a:pt x="110286" y="0"/>
                </a:moveTo>
                <a:lnTo>
                  <a:pt x="0" y="51976"/>
                </a:lnTo>
                <a:lnTo>
                  <a:pt x="107119" y="136273"/>
                </a:lnTo>
                <a:lnTo>
                  <a:pt x="1102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1985977" y="2866390"/>
            <a:ext cx="256540" cy="751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5" dirty="0">
                <a:latin typeface="Times New Roman"/>
                <a:cs typeface="Times New Roman"/>
              </a:rPr>
              <a:t>s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2133388" y="3737002"/>
            <a:ext cx="0" cy="386080"/>
          </a:xfrm>
          <a:custGeom>
            <a:avLst/>
            <a:gdLst/>
            <a:ahLst/>
            <a:cxnLst/>
            <a:rect l="l" t="t" r="r" b="b"/>
            <a:pathLst>
              <a:path h="386079">
                <a:moveTo>
                  <a:pt x="0" y="0"/>
                </a:moveTo>
                <a:lnTo>
                  <a:pt x="0" y="38607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072428" y="411038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0"/>
                </a:lnTo>
                <a:lnTo>
                  <a:pt x="60960" y="121920"/>
                </a:lnTo>
                <a:lnTo>
                  <a:pt x="121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87174" y="4738411"/>
            <a:ext cx="10443845" cy="0"/>
          </a:xfrm>
          <a:custGeom>
            <a:avLst/>
            <a:gdLst/>
            <a:ahLst/>
            <a:cxnLst/>
            <a:rect l="l" t="t" r="r" b="b"/>
            <a:pathLst>
              <a:path w="10443845">
                <a:moveTo>
                  <a:pt x="0" y="0"/>
                </a:moveTo>
                <a:lnTo>
                  <a:pt x="10430610" y="0"/>
                </a:lnTo>
                <a:lnTo>
                  <a:pt x="1044331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617784" y="467745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3238500" y="254000"/>
            <a:ext cx="6518909" cy="2291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spc="-65" dirty="0"/>
              <a:t>Review:</a:t>
            </a:r>
            <a:r>
              <a:rPr sz="8000" spc="-80" dirty="0"/>
              <a:t> </a:t>
            </a:r>
            <a:r>
              <a:rPr sz="8000" spc="-5" dirty="0"/>
              <a:t>Setup</a:t>
            </a:r>
            <a:endParaRPr sz="8000"/>
          </a:p>
          <a:p>
            <a:pPr marR="316230" algn="ctr">
              <a:lnSpc>
                <a:spcPct val="100000"/>
              </a:lnSpc>
              <a:spcBef>
                <a:spcPts val="55"/>
              </a:spcBef>
            </a:pPr>
            <a:r>
              <a:rPr sz="7200" i="1" spc="-97" baseline="-24305" dirty="0">
                <a:latin typeface="Symbol"/>
                <a:cs typeface="Symbol"/>
              </a:rPr>
              <a:t></a:t>
            </a:r>
            <a:r>
              <a:rPr sz="7200" i="1" spc="-1080" baseline="-24305" dirty="0">
                <a:latin typeface="Times New Roman"/>
                <a:cs typeface="Times New Roman"/>
              </a:rPr>
              <a:t> </a:t>
            </a:r>
            <a:r>
              <a:rPr sz="2650" spc="120" dirty="0">
                <a:latin typeface="Times New Roman"/>
                <a:cs typeface="Times New Roman"/>
              </a:rPr>
              <a:t>(2</a:t>
            </a:r>
            <a:r>
              <a:rPr sz="2650" spc="-440" dirty="0">
                <a:latin typeface="Times New Roman"/>
                <a:cs typeface="Times New Roman"/>
              </a:rPr>
              <a:t> </a:t>
            </a:r>
            <a:r>
              <a:rPr sz="2650" spc="15" dirty="0">
                <a:latin typeface="Times New Roman"/>
                <a:cs typeface="Times New Roman"/>
              </a:rPr>
              <a:t>)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925824" y="2013769"/>
            <a:ext cx="641985" cy="539115"/>
          </a:xfrm>
          <a:custGeom>
            <a:avLst/>
            <a:gdLst/>
            <a:ahLst/>
            <a:cxnLst/>
            <a:rect l="l" t="t" r="r" b="b"/>
            <a:pathLst>
              <a:path w="641984" h="539114">
                <a:moveTo>
                  <a:pt x="0" y="0"/>
                </a:moveTo>
                <a:lnTo>
                  <a:pt x="58273" y="31696"/>
                </a:lnTo>
                <a:lnTo>
                  <a:pt x="113950" y="63304"/>
                </a:lnTo>
                <a:lnTo>
                  <a:pt x="167030" y="94823"/>
                </a:lnTo>
                <a:lnTo>
                  <a:pt x="217513" y="126254"/>
                </a:lnTo>
                <a:lnTo>
                  <a:pt x="265399" y="157595"/>
                </a:lnTo>
                <a:lnTo>
                  <a:pt x="310689" y="188847"/>
                </a:lnTo>
                <a:lnTo>
                  <a:pt x="353382" y="220010"/>
                </a:lnTo>
                <a:lnTo>
                  <a:pt x="393478" y="251085"/>
                </a:lnTo>
                <a:lnTo>
                  <a:pt x="430978" y="282070"/>
                </a:lnTo>
                <a:lnTo>
                  <a:pt x="465880" y="312967"/>
                </a:lnTo>
                <a:lnTo>
                  <a:pt x="498186" y="343775"/>
                </a:lnTo>
                <a:lnTo>
                  <a:pt x="527895" y="374494"/>
                </a:lnTo>
                <a:lnTo>
                  <a:pt x="555008" y="405123"/>
                </a:lnTo>
                <a:lnTo>
                  <a:pt x="579523" y="435664"/>
                </a:lnTo>
                <a:lnTo>
                  <a:pt x="620764" y="496480"/>
                </a:lnTo>
                <a:lnTo>
                  <a:pt x="637490" y="526754"/>
                </a:lnTo>
                <a:lnTo>
                  <a:pt x="641670" y="53877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505745" y="2520529"/>
            <a:ext cx="115570" cy="135255"/>
          </a:xfrm>
          <a:custGeom>
            <a:avLst/>
            <a:gdLst/>
            <a:ahLst/>
            <a:cxnLst/>
            <a:rect l="l" t="t" r="r" b="b"/>
            <a:pathLst>
              <a:path w="115570" h="135255">
                <a:moveTo>
                  <a:pt x="115157" y="0"/>
                </a:moveTo>
                <a:lnTo>
                  <a:pt x="0" y="40040"/>
                </a:lnTo>
                <a:lnTo>
                  <a:pt x="97618" y="135177"/>
                </a:lnTo>
                <a:lnTo>
                  <a:pt x="1151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250602" y="6830364"/>
            <a:ext cx="22225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125" y="0"/>
                </a:moveTo>
                <a:lnTo>
                  <a:pt x="69308" y="8136"/>
                </a:lnTo>
                <a:lnTo>
                  <a:pt x="32547" y="32547"/>
                </a:lnTo>
                <a:lnTo>
                  <a:pt x="8136" y="69308"/>
                </a:lnTo>
                <a:lnTo>
                  <a:pt x="0" y="111125"/>
                </a:lnTo>
                <a:lnTo>
                  <a:pt x="8136" y="152941"/>
                </a:lnTo>
                <a:lnTo>
                  <a:pt x="32547" y="189702"/>
                </a:lnTo>
                <a:lnTo>
                  <a:pt x="69308" y="214112"/>
                </a:lnTo>
                <a:lnTo>
                  <a:pt x="111125" y="222249"/>
                </a:lnTo>
                <a:lnTo>
                  <a:pt x="152941" y="214112"/>
                </a:lnTo>
                <a:lnTo>
                  <a:pt x="189702" y="189702"/>
                </a:lnTo>
                <a:lnTo>
                  <a:pt x="214113" y="152941"/>
                </a:lnTo>
                <a:lnTo>
                  <a:pt x="222250" y="111125"/>
                </a:lnTo>
                <a:lnTo>
                  <a:pt x="214113" y="69308"/>
                </a:lnTo>
                <a:lnTo>
                  <a:pt x="189702" y="32547"/>
                </a:lnTo>
                <a:lnTo>
                  <a:pt x="152941" y="8136"/>
                </a:lnTo>
                <a:lnTo>
                  <a:pt x="111125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250603" y="6830364"/>
            <a:ext cx="22225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89702" y="32547"/>
                </a:moveTo>
                <a:lnTo>
                  <a:pt x="214113" y="69308"/>
                </a:lnTo>
                <a:lnTo>
                  <a:pt x="222249" y="111125"/>
                </a:lnTo>
                <a:lnTo>
                  <a:pt x="214113" y="152941"/>
                </a:lnTo>
                <a:lnTo>
                  <a:pt x="189702" y="189702"/>
                </a:lnTo>
                <a:lnTo>
                  <a:pt x="152941" y="214113"/>
                </a:lnTo>
                <a:lnTo>
                  <a:pt x="111125" y="222249"/>
                </a:lnTo>
                <a:lnTo>
                  <a:pt x="69308" y="214113"/>
                </a:lnTo>
                <a:lnTo>
                  <a:pt x="32547" y="189702"/>
                </a:lnTo>
                <a:lnTo>
                  <a:pt x="8136" y="152941"/>
                </a:lnTo>
                <a:lnTo>
                  <a:pt x="0" y="111125"/>
                </a:lnTo>
                <a:lnTo>
                  <a:pt x="8136" y="69308"/>
                </a:lnTo>
                <a:lnTo>
                  <a:pt x="32547" y="32547"/>
                </a:lnTo>
                <a:lnTo>
                  <a:pt x="69308" y="8136"/>
                </a:lnTo>
                <a:lnTo>
                  <a:pt x="111125" y="0"/>
                </a:lnTo>
                <a:lnTo>
                  <a:pt x="152941" y="8136"/>
                </a:lnTo>
                <a:lnTo>
                  <a:pt x="189702" y="3254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252980" y="8546115"/>
            <a:ext cx="22225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125" y="0"/>
                </a:moveTo>
                <a:lnTo>
                  <a:pt x="69308" y="8136"/>
                </a:lnTo>
                <a:lnTo>
                  <a:pt x="32547" y="32547"/>
                </a:lnTo>
                <a:lnTo>
                  <a:pt x="8136" y="69308"/>
                </a:lnTo>
                <a:lnTo>
                  <a:pt x="0" y="111125"/>
                </a:lnTo>
                <a:lnTo>
                  <a:pt x="8136" y="152941"/>
                </a:lnTo>
                <a:lnTo>
                  <a:pt x="32547" y="189702"/>
                </a:lnTo>
                <a:lnTo>
                  <a:pt x="69308" y="214113"/>
                </a:lnTo>
                <a:lnTo>
                  <a:pt x="111125" y="222250"/>
                </a:lnTo>
                <a:lnTo>
                  <a:pt x="152941" y="214113"/>
                </a:lnTo>
                <a:lnTo>
                  <a:pt x="189702" y="189702"/>
                </a:lnTo>
                <a:lnTo>
                  <a:pt x="214113" y="152941"/>
                </a:lnTo>
                <a:lnTo>
                  <a:pt x="222250" y="111125"/>
                </a:lnTo>
                <a:lnTo>
                  <a:pt x="214113" y="69308"/>
                </a:lnTo>
                <a:lnTo>
                  <a:pt x="189702" y="32547"/>
                </a:lnTo>
                <a:lnTo>
                  <a:pt x="152941" y="8136"/>
                </a:lnTo>
                <a:lnTo>
                  <a:pt x="111125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252980" y="8546115"/>
            <a:ext cx="22225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89702" y="32547"/>
                </a:moveTo>
                <a:lnTo>
                  <a:pt x="214113" y="69308"/>
                </a:lnTo>
                <a:lnTo>
                  <a:pt x="222249" y="111125"/>
                </a:lnTo>
                <a:lnTo>
                  <a:pt x="214113" y="152941"/>
                </a:lnTo>
                <a:lnTo>
                  <a:pt x="189702" y="189702"/>
                </a:lnTo>
                <a:lnTo>
                  <a:pt x="152941" y="214113"/>
                </a:lnTo>
                <a:lnTo>
                  <a:pt x="111125" y="222249"/>
                </a:lnTo>
                <a:lnTo>
                  <a:pt x="69308" y="214113"/>
                </a:lnTo>
                <a:lnTo>
                  <a:pt x="32547" y="189702"/>
                </a:lnTo>
                <a:lnTo>
                  <a:pt x="8136" y="152941"/>
                </a:lnTo>
                <a:lnTo>
                  <a:pt x="0" y="111125"/>
                </a:lnTo>
                <a:lnTo>
                  <a:pt x="8136" y="69308"/>
                </a:lnTo>
                <a:lnTo>
                  <a:pt x="32547" y="32547"/>
                </a:lnTo>
                <a:lnTo>
                  <a:pt x="69308" y="8136"/>
                </a:lnTo>
                <a:lnTo>
                  <a:pt x="111125" y="0"/>
                </a:lnTo>
                <a:lnTo>
                  <a:pt x="152941" y="8136"/>
                </a:lnTo>
                <a:lnTo>
                  <a:pt x="189702" y="3254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368769" y="5389172"/>
            <a:ext cx="577215" cy="1583690"/>
          </a:xfrm>
          <a:custGeom>
            <a:avLst/>
            <a:gdLst/>
            <a:ahLst/>
            <a:cxnLst/>
            <a:rect l="l" t="t" r="r" b="b"/>
            <a:pathLst>
              <a:path w="577215" h="1583690">
                <a:moveTo>
                  <a:pt x="0" y="791612"/>
                </a:moveTo>
                <a:lnTo>
                  <a:pt x="577224" y="791612"/>
                </a:lnTo>
              </a:path>
            </a:pathLst>
          </a:custGeom>
          <a:ln w="1583224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813413" y="5175594"/>
            <a:ext cx="243840" cy="288290"/>
          </a:xfrm>
          <a:custGeom>
            <a:avLst/>
            <a:gdLst/>
            <a:ahLst/>
            <a:cxnLst/>
            <a:rect l="l" t="t" r="r" b="b"/>
            <a:pathLst>
              <a:path w="243840" h="288289">
                <a:moveTo>
                  <a:pt x="210446" y="0"/>
                </a:moveTo>
                <a:lnTo>
                  <a:pt x="0" y="199035"/>
                </a:lnTo>
                <a:lnTo>
                  <a:pt x="243406" y="287779"/>
                </a:lnTo>
                <a:lnTo>
                  <a:pt x="210446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367826" y="6923431"/>
            <a:ext cx="657225" cy="0"/>
          </a:xfrm>
          <a:custGeom>
            <a:avLst/>
            <a:gdLst/>
            <a:ahLst/>
            <a:cxnLst/>
            <a:rect l="l" t="t" r="r" b="b"/>
            <a:pathLst>
              <a:path w="657225">
                <a:moveTo>
                  <a:pt x="0" y="0"/>
                </a:moveTo>
                <a:lnTo>
                  <a:pt x="656976" y="0"/>
                </a:lnTo>
              </a:path>
            </a:pathLst>
          </a:custGeom>
          <a:ln w="635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013690" y="5187960"/>
            <a:ext cx="0" cy="1738630"/>
          </a:xfrm>
          <a:custGeom>
            <a:avLst/>
            <a:gdLst/>
            <a:ahLst/>
            <a:cxnLst/>
            <a:rect l="l" t="t" r="r" b="b"/>
            <a:pathLst>
              <a:path h="1738629">
                <a:moveTo>
                  <a:pt x="0" y="0"/>
                </a:moveTo>
                <a:lnTo>
                  <a:pt x="0" y="1738575"/>
                </a:lnTo>
              </a:path>
            </a:pathLst>
          </a:custGeom>
          <a:ln w="635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9179495" y="5195946"/>
            <a:ext cx="1747520" cy="1617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050"/>
              </a:lnSpc>
              <a:tabLst>
                <a:tab pos="533400" algn="l"/>
                <a:tab pos="1734185" algn="l"/>
              </a:tabLst>
            </a:pPr>
            <a:r>
              <a:rPr sz="4700" u="heavy" spc="-10" dirty="0">
                <a:latin typeface="Times New Roman"/>
                <a:cs typeface="Times New Roman"/>
              </a:rPr>
              <a:t> 	</a:t>
            </a:r>
            <a:r>
              <a:rPr sz="4700" u="heavy" spc="135" dirty="0">
                <a:latin typeface="Symbol"/>
                <a:cs typeface="Symbol"/>
              </a:rPr>
              <a:t></a:t>
            </a:r>
            <a:r>
              <a:rPr sz="4700" i="1" u="heavy" spc="135" dirty="0">
                <a:latin typeface="Times New Roman"/>
                <a:cs typeface="Times New Roman"/>
              </a:rPr>
              <a:t>L	</a:t>
            </a:r>
            <a:endParaRPr sz="4700">
              <a:latin typeface="Times New Roman"/>
              <a:cs typeface="Times New Roman"/>
            </a:endParaRPr>
          </a:p>
          <a:p>
            <a:pPr marL="46355">
              <a:lnSpc>
                <a:spcPts val="5050"/>
              </a:lnSpc>
            </a:pPr>
            <a:r>
              <a:rPr sz="7050" spc="-172" baseline="-24822" dirty="0">
                <a:latin typeface="Symbol"/>
                <a:cs typeface="Symbol"/>
              </a:rPr>
              <a:t></a:t>
            </a:r>
            <a:r>
              <a:rPr sz="7050" i="1" spc="-172" baseline="-24822" dirty="0">
                <a:latin typeface="Times New Roman"/>
                <a:cs typeface="Times New Roman"/>
              </a:rPr>
              <a:t>W</a:t>
            </a:r>
            <a:r>
              <a:rPr sz="7050" i="1" spc="-630" baseline="-24822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(1)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472615" y="6432667"/>
            <a:ext cx="368935" cy="441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dirty="0">
                <a:latin typeface="Times New Roman"/>
                <a:cs typeface="Times New Roman"/>
              </a:rPr>
              <a:t>12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520509" y="6834716"/>
            <a:ext cx="320675" cy="758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700" spc="-25" dirty="0">
                <a:latin typeface="Times New Roman"/>
                <a:cs typeface="Times New Roman"/>
              </a:rPr>
              <a:t>1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453303" y="5698016"/>
            <a:ext cx="0" cy="3174365"/>
          </a:xfrm>
          <a:custGeom>
            <a:avLst/>
            <a:gdLst/>
            <a:ahLst/>
            <a:cxnLst/>
            <a:rect l="l" t="t" r="r" b="b"/>
            <a:pathLst>
              <a:path h="3174365">
                <a:moveTo>
                  <a:pt x="0" y="0"/>
                </a:moveTo>
                <a:lnTo>
                  <a:pt x="0" y="317390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392343" y="5588796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60960" y="0"/>
                </a:moveTo>
                <a:lnTo>
                  <a:pt x="0" y="121919"/>
                </a:lnTo>
                <a:lnTo>
                  <a:pt x="121920" y="121919"/>
                </a:lnTo>
                <a:lnTo>
                  <a:pt x="609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262803" y="8657240"/>
            <a:ext cx="5114925" cy="0"/>
          </a:xfrm>
          <a:custGeom>
            <a:avLst/>
            <a:gdLst/>
            <a:ahLst/>
            <a:cxnLst/>
            <a:rect l="l" t="t" r="r" b="b"/>
            <a:pathLst>
              <a:path w="5114925">
                <a:moveTo>
                  <a:pt x="0" y="0"/>
                </a:moveTo>
                <a:lnTo>
                  <a:pt x="5101922" y="0"/>
                </a:lnTo>
                <a:lnTo>
                  <a:pt x="5114622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364724" y="859628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801861" y="5540947"/>
            <a:ext cx="4001135" cy="2552065"/>
          </a:xfrm>
          <a:custGeom>
            <a:avLst/>
            <a:gdLst/>
            <a:ahLst/>
            <a:cxnLst/>
            <a:rect l="l" t="t" r="r" b="b"/>
            <a:pathLst>
              <a:path w="4001134" h="2552065">
                <a:moveTo>
                  <a:pt x="0" y="581223"/>
                </a:moveTo>
                <a:lnTo>
                  <a:pt x="36655" y="634193"/>
                </a:lnTo>
                <a:lnTo>
                  <a:pt x="73166" y="686441"/>
                </a:lnTo>
                <a:lnTo>
                  <a:pt x="109533" y="737967"/>
                </a:lnTo>
                <a:lnTo>
                  <a:pt x="145756" y="788772"/>
                </a:lnTo>
                <a:lnTo>
                  <a:pt x="181834" y="838856"/>
                </a:lnTo>
                <a:lnTo>
                  <a:pt x="217767" y="888217"/>
                </a:lnTo>
                <a:lnTo>
                  <a:pt x="253557" y="936857"/>
                </a:lnTo>
                <a:lnTo>
                  <a:pt x="289202" y="984776"/>
                </a:lnTo>
                <a:lnTo>
                  <a:pt x="324702" y="1031972"/>
                </a:lnTo>
                <a:lnTo>
                  <a:pt x="360058" y="1078447"/>
                </a:lnTo>
                <a:lnTo>
                  <a:pt x="395270" y="1124201"/>
                </a:lnTo>
                <a:lnTo>
                  <a:pt x="430338" y="1169233"/>
                </a:lnTo>
                <a:lnTo>
                  <a:pt x="465261" y="1213543"/>
                </a:lnTo>
                <a:lnTo>
                  <a:pt x="500040" y="1257131"/>
                </a:lnTo>
                <a:lnTo>
                  <a:pt x="534674" y="1299998"/>
                </a:lnTo>
                <a:lnTo>
                  <a:pt x="569164" y="1342144"/>
                </a:lnTo>
                <a:lnTo>
                  <a:pt x="603510" y="1383567"/>
                </a:lnTo>
                <a:lnTo>
                  <a:pt x="637711" y="1424269"/>
                </a:lnTo>
                <a:lnTo>
                  <a:pt x="671768" y="1464250"/>
                </a:lnTo>
                <a:lnTo>
                  <a:pt x="705680" y="1503508"/>
                </a:lnTo>
                <a:lnTo>
                  <a:pt x="739448" y="1542045"/>
                </a:lnTo>
                <a:lnTo>
                  <a:pt x="773072" y="1579861"/>
                </a:lnTo>
                <a:lnTo>
                  <a:pt x="806552" y="1616955"/>
                </a:lnTo>
                <a:lnTo>
                  <a:pt x="839887" y="1653327"/>
                </a:lnTo>
                <a:lnTo>
                  <a:pt x="873077" y="1688977"/>
                </a:lnTo>
                <a:lnTo>
                  <a:pt x="906124" y="1723906"/>
                </a:lnTo>
                <a:lnTo>
                  <a:pt x="939026" y="1758114"/>
                </a:lnTo>
                <a:lnTo>
                  <a:pt x="971783" y="1791599"/>
                </a:lnTo>
                <a:lnTo>
                  <a:pt x="1004396" y="1824363"/>
                </a:lnTo>
                <a:lnTo>
                  <a:pt x="1036865" y="1856406"/>
                </a:lnTo>
                <a:lnTo>
                  <a:pt x="1069189" y="1887726"/>
                </a:lnTo>
                <a:lnTo>
                  <a:pt x="1101370" y="1918325"/>
                </a:lnTo>
                <a:lnTo>
                  <a:pt x="1133405" y="1948203"/>
                </a:lnTo>
                <a:lnTo>
                  <a:pt x="1165297" y="1977359"/>
                </a:lnTo>
                <a:lnTo>
                  <a:pt x="1197044" y="2005793"/>
                </a:lnTo>
                <a:lnTo>
                  <a:pt x="1228646" y="2033505"/>
                </a:lnTo>
                <a:lnTo>
                  <a:pt x="1260104" y="2060496"/>
                </a:lnTo>
                <a:lnTo>
                  <a:pt x="1291418" y="2086766"/>
                </a:lnTo>
                <a:lnTo>
                  <a:pt x="1322588" y="2112313"/>
                </a:lnTo>
                <a:lnTo>
                  <a:pt x="1353613" y="2137139"/>
                </a:lnTo>
                <a:lnTo>
                  <a:pt x="1384493" y="2161244"/>
                </a:lnTo>
                <a:lnTo>
                  <a:pt x="1415230" y="2184626"/>
                </a:lnTo>
                <a:lnTo>
                  <a:pt x="1476269" y="2229227"/>
                </a:lnTo>
                <a:lnTo>
                  <a:pt x="1536731" y="2270941"/>
                </a:lnTo>
                <a:lnTo>
                  <a:pt x="1596616" y="2309768"/>
                </a:lnTo>
                <a:lnTo>
                  <a:pt x="1655923" y="2345709"/>
                </a:lnTo>
                <a:lnTo>
                  <a:pt x="1714653" y="2378764"/>
                </a:lnTo>
                <a:lnTo>
                  <a:pt x="1772805" y="2408931"/>
                </a:lnTo>
                <a:lnTo>
                  <a:pt x="1830380" y="2436213"/>
                </a:lnTo>
                <a:lnTo>
                  <a:pt x="1887377" y="2460607"/>
                </a:lnTo>
                <a:lnTo>
                  <a:pt x="1943797" y="2482116"/>
                </a:lnTo>
                <a:lnTo>
                  <a:pt x="1999639" y="2500737"/>
                </a:lnTo>
                <a:lnTo>
                  <a:pt x="2054904" y="2516472"/>
                </a:lnTo>
                <a:lnTo>
                  <a:pt x="2109591" y="2529321"/>
                </a:lnTo>
                <a:lnTo>
                  <a:pt x="2163701" y="2539283"/>
                </a:lnTo>
                <a:lnTo>
                  <a:pt x="2217233" y="2546358"/>
                </a:lnTo>
                <a:lnTo>
                  <a:pt x="2270188" y="2550547"/>
                </a:lnTo>
                <a:lnTo>
                  <a:pt x="2322565" y="2551850"/>
                </a:lnTo>
                <a:lnTo>
                  <a:pt x="2348537" y="2551418"/>
                </a:lnTo>
                <a:lnTo>
                  <a:pt x="2400049" y="2548391"/>
                </a:lnTo>
                <a:lnTo>
                  <a:pt x="2450982" y="2542477"/>
                </a:lnTo>
                <a:lnTo>
                  <a:pt x="2501338" y="2533676"/>
                </a:lnTo>
                <a:lnTo>
                  <a:pt x="2551117" y="2521989"/>
                </a:lnTo>
                <a:lnTo>
                  <a:pt x="2600318" y="2507416"/>
                </a:lnTo>
                <a:lnTo>
                  <a:pt x="2648942" y="2489955"/>
                </a:lnTo>
                <a:lnTo>
                  <a:pt x="2696988" y="2469609"/>
                </a:lnTo>
                <a:lnTo>
                  <a:pt x="2744457" y="2446375"/>
                </a:lnTo>
                <a:lnTo>
                  <a:pt x="2791348" y="2420256"/>
                </a:lnTo>
                <a:lnTo>
                  <a:pt x="2837662" y="2391249"/>
                </a:lnTo>
                <a:lnTo>
                  <a:pt x="2883398" y="2359356"/>
                </a:lnTo>
                <a:lnTo>
                  <a:pt x="2928557" y="2324577"/>
                </a:lnTo>
                <a:lnTo>
                  <a:pt x="2973138" y="2286911"/>
                </a:lnTo>
                <a:lnTo>
                  <a:pt x="3017142" y="2246358"/>
                </a:lnTo>
                <a:lnTo>
                  <a:pt x="3060568" y="2202919"/>
                </a:lnTo>
                <a:lnTo>
                  <a:pt x="3103417" y="2156594"/>
                </a:lnTo>
                <a:lnTo>
                  <a:pt x="3145689" y="2107382"/>
                </a:lnTo>
                <a:lnTo>
                  <a:pt x="3187383" y="2055283"/>
                </a:lnTo>
                <a:lnTo>
                  <a:pt x="3228499" y="2000298"/>
                </a:lnTo>
                <a:lnTo>
                  <a:pt x="3269038" y="1942426"/>
                </a:lnTo>
                <a:lnTo>
                  <a:pt x="3308999" y="1881667"/>
                </a:lnTo>
                <a:lnTo>
                  <a:pt x="3348383" y="1818023"/>
                </a:lnTo>
                <a:lnTo>
                  <a:pt x="3367859" y="1785118"/>
                </a:lnTo>
                <a:lnTo>
                  <a:pt x="3387190" y="1751491"/>
                </a:lnTo>
                <a:lnTo>
                  <a:pt x="3406377" y="1717143"/>
                </a:lnTo>
                <a:lnTo>
                  <a:pt x="3425419" y="1682073"/>
                </a:lnTo>
                <a:lnTo>
                  <a:pt x="3444317" y="1646282"/>
                </a:lnTo>
                <a:lnTo>
                  <a:pt x="3463070" y="1609769"/>
                </a:lnTo>
                <a:lnTo>
                  <a:pt x="3481680" y="1572534"/>
                </a:lnTo>
                <a:lnTo>
                  <a:pt x="3500145" y="1534578"/>
                </a:lnTo>
                <a:lnTo>
                  <a:pt x="3518465" y="1495900"/>
                </a:lnTo>
                <a:lnTo>
                  <a:pt x="3536641" y="1456500"/>
                </a:lnTo>
                <a:lnTo>
                  <a:pt x="3554673" y="1416379"/>
                </a:lnTo>
                <a:lnTo>
                  <a:pt x="3572560" y="1375536"/>
                </a:lnTo>
                <a:lnTo>
                  <a:pt x="3590303" y="1333971"/>
                </a:lnTo>
                <a:lnTo>
                  <a:pt x="3607902" y="1291685"/>
                </a:lnTo>
                <a:lnTo>
                  <a:pt x="3625356" y="1248677"/>
                </a:lnTo>
                <a:lnTo>
                  <a:pt x="3642666" y="1204948"/>
                </a:lnTo>
                <a:lnTo>
                  <a:pt x="3659831" y="1160497"/>
                </a:lnTo>
                <a:lnTo>
                  <a:pt x="3676852" y="1115324"/>
                </a:lnTo>
                <a:lnTo>
                  <a:pt x="3693729" y="1069430"/>
                </a:lnTo>
                <a:lnTo>
                  <a:pt x="3710462" y="1022814"/>
                </a:lnTo>
                <a:lnTo>
                  <a:pt x="3727050" y="975476"/>
                </a:lnTo>
                <a:lnTo>
                  <a:pt x="3743493" y="927417"/>
                </a:lnTo>
                <a:lnTo>
                  <a:pt x="3759793" y="878636"/>
                </a:lnTo>
                <a:lnTo>
                  <a:pt x="3775947" y="829134"/>
                </a:lnTo>
                <a:lnTo>
                  <a:pt x="3791958" y="778909"/>
                </a:lnTo>
                <a:lnTo>
                  <a:pt x="3807824" y="727964"/>
                </a:lnTo>
                <a:lnTo>
                  <a:pt x="3823546" y="676296"/>
                </a:lnTo>
                <a:lnTo>
                  <a:pt x="3839123" y="623907"/>
                </a:lnTo>
                <a:lnTo>
                  <a:pt x="3854556" y="570796"/>
                </a:lnTo>
                <a:lnTo>
                  <a:pt x="3869845" y="516964"/>
                </a:lnTo>
                <a:lnTo>
                  <a:pt x="3884989" y="462410"/>
                </a:lnTo>
                <a:lnTo>
                  <a:pt x="3899989" y="407135"/>
                </a:lnTo>
                <a:lnTo>
                  <a:pt x="3914845" y="351137"/>
                </a:lnTo>
                <a:lnTo>
                  <a:pt x="3929556" y="294418"/>
                </a:lnTo>
                <a:lnTo>
                  <a:pt x="3944123" y="236978"/>
                </a:lnTo>
                <a:lnTo>
                  <a:pt x="3958545" y="178816"/>
                </a:lnTo>
                <a:lnTo>
                  <a:pt x="3972823" y="119932"/>
                </a:lnTo>
                <a:lnTo>
                  <a:pt x="3986957" y="60327"/>
                </a:lnTo>
                <a:lnTo>
                  <a:pt x="4000947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3919104" y="5211233"/>
            <a:ext cx="349250" cy="74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00" i="1" spc="-15" dirty="0">
                <a:latin typeface="Times New Roman"/>
                <a:cs typeface="Times New Roman"/>
              </a:rPr>
              <a:t>L</a:t>
            </a:r>
            <a:endParaRPr sz="46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0641330" y="8737445"/>
            <a:ext cx="369570" cy="368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65"/>
              </a:lnSpc>
            </a:pPr>
            <a:r>
              <a:rPr sz="2700" dirty="0">
                <a:latin typeface="Times New Roman"/>
                <a:cs typeface="Times New Roman"/>
              </a:rPr>
              <a:t>12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670300" y="9059671"/>
            <a:ext cx="645541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204"/>
              </a:lnSpc>
            </a:pPr>
            <a:r>
              <a:rPr sz="3200" dirty="0">
                <a:latin typeface="Arial"/>
                <a:cs typeface="Arial"/>
              </a:rPr>
              <a:t>A </a:t>
            </a:r>
            <a:r>
              <a:rPr sz="3200" spc="25" dirty="0">
                <a:latin typeface="Arial"/>
                <a:cs typeface="Arial"/>
              </a:rPr>
              <a:t>weight </a:t>
            </a:r>
            <a:r>
              <a:rPr sz="3200" spc="-10" dirty="0">
                <a:latin typeface="Arial"/>
                <a:cs typeface="Arial"/>
              </a:rPr>
              <a:t>somewhere </a:t>
            </a:r>
            <a:r>
              <a:rPr sz="3200" spc="-5" dirty="0">
                <a:latin typeface="Arial"/>
                <a:cs typeface="Arial"/>
              </a:rPr>
              <a:t>in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network</a:t>
            </a:r>
            <a:endParaRPr sz="32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9650730" y="8002940"/>
            <a:ext cx="1026794" cy="1017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975" i="1" spc="37" baseline="-25089" dirty="0">
                <a:latin typeface="Times New Roman"/>
                <a:cs typeface="Times New Roman"/>
              </a:rPr>
              <a:t>W</a:t>
            </a:r>
            <a:r>
              <a:rPr sz="6975" i="1" spc="-630" baseline="-25089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(1)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327400" y="6794500"/>
            <a:ext cx="883919" cy="513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latin typeface="Arial"/>
                <a:cs typeface="Arial"/>
              </a:rPr>
              <a:t>Loss</a:t>
            </a:r>
            <a:endParaRPr sz="32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50900" y="5443220"/>
            <a:ext cx="1832610" cy="97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46100">
              <a:lnSpc>
                <a:spcPts val="3800"/>
              </a:lnSpc>
            </a:pPr>
            <a:r>
              <a:rPr sz="3200" b="1" spc="-80" dirty="0">
                <a:latin typeface="Arial"/>
                <a:cs typeface="Arial"/>
              </a:rPr>
              <a:t>Toy  </a:t>
            </a:r>
            <a:r>
              <a:rPr sz="3200" b="1" dirty="0">
                <a:latin typeface="Arial"/>
                <a:cs typeface="Arial"/>
              </a:rPr>
              <a:t>Exam</a:t>
            </a:r>
            <a:r>
              <a:rPr sz="3200" b="1" spc="-5" dirty="0">
                <a:latin typeface="Arial"/>
                <a:cs typeface="Arial"/>
              </a:rPr>
              <a:t>pl</a:t>
            </a:r>
            <a:r>
              <a:rPr sz="3200" b="1" dirty="0">
                <a:latin typeface="Arial"/>
                <a:cs typeface="Arial"/>
              </a:rPr>
              <a:t>e:</a:t>
            </a:r>
            <a:endParaRPr sz="32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95519" y="1449106"/>
            <a:ext cx="2139950" cy="1016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975" i="1" spc="22" baseline="-25089" dirty="0">
                <a:latin typeface="Times New Roman"/>
                <a:cs typeface="Times New Roman"/>
              </a:rPr>
              <a:t>W </a:t>
            </a:r>
            <a:r>
              <a:rPr sz="2700" spc="30" dirty="0">
                <a:latin typeface="Times New Roman"/>
                <a:cs typeface="Times New Roman"/>
              </a:rPr>
              <a:t>(1)</a:t>
            </a:r>
            <a:r>
              <a:rPr sz="6975" spc="44" baseline="-25089" dirty="0">
                <a:latin typeface="Times New Roman"/>
                <a:cs typeface="Times New Roman"/>
              </a:rPr>
              <a:t>,</a:t>
            </a:r>
            <a:r>
              <a:rPr sz="6975" spc="195" baseline="-25089" dirty="0">
                <a:latin typeface="Times New Roman"/>
                <a:cs typeface="Times New Roman"/>
              </a:rPr>
              <a:t> </a:t>
            </a:r>
            <a:r>
              <a:rPr sz="6975" i="1" spc="52" baseline="-25089" dirty="0">
                <a:latin typeface="Times New Roman"/>
                <a:cs typeface="Times New Roman"/>
              </a:rPr>
              <a:t>b</a:t>
            </a:r>
            <a:r>
              <a:rPr sz="2700" spc="35" dirty="0">
                <a:latin typeface="Times New Roman"/>
                <a:cs typeface="Times New Roman"/>
              </a:rPr>
              <a:t>(1)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700801" y="2668404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85725" rIns="0" bIns="0" rtlCol="0">
            <a:spAutoFit/>
          </a:bodyPr>
          <a:lstStyle/>
          <a:p>
            <a:pPr marL="141605">
              <a:lnSpc>
                <a:spcPct val="100000"/>
              </a:lnSpc>
              <a:spcBef>
                <a:spcPts val="675"/>
              </a:spcBef>
            </a:pPr>
            <a:r>
              <a:rPr sz="5475" i="1" spc="44" baseline="-25114" dirty="0">
                <a:latin typeface="Times New Roman"/>
                <a:cs typeface="Times New Roman"/>
              </a:rPr>
              <a:t>W</a:t>
            </a:r>
            <a:r>
              <a:rPr sz="5475" i="1" spc="-419" baseline="-25114" dirty="0">
                <a:latin typeface="Times New Roman"/>
                <a:cs typeface="Times New Roman"/>
              </a:rPr>
              <a:t> </a:t>
            </a:r>
            <a:r>
              <a:rPr sz="2100" spc="40" dirty="0">
                <a:latin typeface="Times New Roman"/>
                <a:cs typeface="Times New Roman"/>
              </a:rPr>
              <a:t>(1)</a:t>
            </a:r>
            <a:r>
              <a:rPr sz="5475" i="1" spc="60" baseline="-25114" dirty="0">
                <a:latin typeface="Times New Roman"/>
                <a:cs typeface="Times New Roman"/>
              </a:rPr>
              <a:t>x</a:t>
            </a:r>
            <a:r>
              <a:rPr sz="5475" i="1" spc="-367" baseline="-25114" dirty="0">
                <a:latin typeface="Times New Roman"/>
                <a:cs typeface="Times New Roman"/>
              </a:rPr>
              <a:t> </a:t>
            </a:r>
            <a:r>
              <a:rPr sz="5475" spc="30" baseline="-25114" dirty="0">
                <a:latin typeface="Symbol"/>
                <a:cs typeface="Symbol"/>
              </a:rPr>
              <a:t></a:t>
            </a:r>
            <a:r>
              <a:rPr sz="5475" spc="-480" baseline="-25114" dirty="0">
                <a:latin typeface="Times New Roman"/>
                <a:cs typeface="Times New Roman"/>
              </a:rPr>
              <a:t> </a:t>
            </a:r>
            <a:r>
              <a:rPr sz="5475" i="1" spc="60" baseline="-25114" dirty="0">
                <a:latin typeface="Times New Roman"/>
                <a:cs typeface="Times New Roman"/>
              </a:rPr>
              <a:t>b</a:t>
            </a:r>
            <a:r>
              <a:rPr sz="2100" spc="40" dirty="0">
                <a:latin typeface="Times New Roman"/>
                <a:cs typeface="Times New Roman"/>
              </a:rPr>
              <a:t>(1)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84871" y="2015836"/>
            <a:ext cx="1529080" cy="668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i="1" spc="-75" dirty="0">
                <a:latin typeface="Times New Roman"/>
                <a:cs typeface="Times New Roman"/>
              </a:rPr>
              <a:t>h</a:t>
            </a:r>
            <a:r>
              <a:rPr sz="3225" i="1" spc="-112" baseline="-24547" dirty="0">
                <a:latin typeface="Times New Roman"/>
                <a:cs typeface="Times New Roman"/>
              </a:rPr>
              <a:t>i </a:t>
            </a:r>
            <a:r>
              <a:rPr sz="3700" dirty="0">
                <a:latin typeface="Symbol"/>
                <a:cs typeface="Symbol"/>
              </a:rPr>
              <a:t></a:t>
            </a:r>
            <a:r>
              <a:rPr sz="3700" dirty="0">
                <a:latin typeface="Times New Roman"/>
                <a:cs typeface="Times New Roman"/>
              </a:rPr>
              <a:t> </a:t>
            </a:r>
            <a:r>
              <a:rPr sz="3700" i="1" spc="-5" dirty="0">
                <a:latin typeface="Times New Roman"/>
                <a:cs typeface="Times New Roman"/>
              </a:rPr>
              <a:t>x</a:t>
            </a:r>
            <a:r>
              <a:rPr sz="3225" i="1" spc="-7" baseline="-24547" dirty="0">
                <a:latin typeface="Times New Roman"/>
                <a:cs typeface="Times New Roman"/>
              </a:rPr>
              <a:t>i</a:t>
            </a:r>
            <a:r>
              <a:rPr sz="3225" i="1" spc="427" baseline="-24547" dirty="0">
                <a:latin typeface="Times New Roman"/>
                <a:cs typeface="Times New Roman"/>
              </a:rPr>
              <a:t> </a:t>
            </a:r>
            <a:r>
              <a:rPr sz="3700" dirty="0">
                <a:latin typeface="Symbol"/>
                <a:cs typeface="Symbol"/>
              </a:rPr>
              <a:t></a:t>
            </a:r>
            <a:endParaRPr sz="3700">
              <a:latin typeface="Symbol"/>
              <a:cs typeface="Symbo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87748" y="1712840"/>
            <a:ext cx="351155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u="heavy" spc="-215" dirty="0">
                <a:latin typeface="Times New Roman"/>
                <a:cs typeface="Times New Roman"/>
              </a:rPr>
              <a:t> </a:t>
            </a:r>
            <a:r>
              <a:rPr sz="3700" u="heavy" dirty="0">
                <a:latin typeface="Times New Roman"/>
                <a:cs typeface="Times New Roman"/>
              </a:rPr>
              <a:t>1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4279" y="2371580"/>
            <a:ext cx="365125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i="1" dirty="0">
                <a:latin typeface="Times New Roman"/>
                <a:cs typeface="Times New Roman"/>
              </a:rPr>
              <a:t>D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48169" y="2015836"/>
            <a:ext cx="234315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i="1" dirty="0">
                <a:latin typeface="Times New Roman"/>
                <a:cs typeface="Times New Roman"/>
              </a:rPr>
              <a:t>x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67355" y="2330450"/>
            <a:ext cx="146050" cy="354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spc="-5" dirty="0">
                <a:latin typeface="Times New Roman"/>
                <a:cs typeface="Times New Roman"/>
              </a:rPr>
              <a:t>k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60001" y="2666566"/>
            <a:ext cx="146050" cy="354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spc="-5" dirty="0">
                <a:latin typeface="Times New Roman"/>
                <a:cs typeface="Times New Roman"/>
              </a:rPr>
              <a:t>k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64080" y="1874115"/>
            <a:ext cx="528320" cy="924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50" dirty="0">
                <a:latin typeface="Symbol"/>
                <a:cs typeface="Symbol"/>
              </a:rPr>
              <a:t></a:t>
            </a:r>
            <a:endParaRPr sz="555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6100" y="3213100"/>
            <a:ext cx="583565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5" dirty="0">
                <a:latin typeface="Arial"/>
                <a:cs typeface="Arial"/>
              </a:rPr>
              <a:t>Let’s </a:t>
            </a:r>
            <a:r>
              <a:rPr sz="3600" spc="95" dirty="0">
                <a:latin typeface="Arial"/>
                <a:cs typeface="Arial"/>
              </a:rPr>
              <a:t>code </a:t>
            </a:r>
            <a:r>
              <a:rPr sz="3600" dirty="0">
                <a:latin typeface="Arial"/>
                <a:cs typeface="Arial"/>
              </a:rPr>
              <a:t>this </a:t>
            </a:r>
            <a:r>
              <a:rPr sz="3600" spc="95" dirty="0">
                <a:latin typeface="Arial"/>
                <a:cs typeface="Arial"/>
              </a:rPr>
              <a:t>up </a:t>
            </a:r>
            <a:r>
              <a:rPr sz="3600" spc="-5" dirty="0">
                <a:latin typeface="Arial"/>
                <a:cs typeface="Arial"/>
              </a:rPr>
              <a:t>in</a:t>
            </a:r>
            <a:r>
              <a:rPr sz="3600" spc="-190" dirty="0">
                <a:latin typeface="Arial"/>
                <a:cs typeface="Arial"/>
              </a:rPr>
              <a:t> </a:t>
            </a:r>
            <a:r>
              <a:rPr sz="3600" spc="-35" dirty="0">
                <a:latin typeface="Arial"/>
                <a:cs typeface="Arial"/>
              </a:rPr>
              <a:t>NumPy: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3221" y="2165105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92200" y="2095500"/>
            <a:ext cx="182118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40" dirty="0">
                <a:latin typeface="Arial"/>
                <a:cs typeface="Arial"/>
              </a:rPr>
              <a:t>Forwa</a:t>
            </a:r>
            <a:r>
              <a:rPr sz="3600" spc="-90" dirty="0">
                <a:latin typeface="Arial"/>
                <a:cs typeface="Arial"/>
              </a:rPr>
              <a:t>r</a:t>
            </a:r>
            <a:r>
              <a:rPr sz="3600" spc="95" dirty="0">
                <a:latin typeface="Arial"/>
                <a:cs typeface="Arial"/>
              </a:rPr>
              <a:t>d:</a:t>
            </a:r>
            <a:endParaRPr sz="36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">
              <a:lnSpc>
                <a:spcPct val="100000"/>
              </a:lnSpc>
            </a:pPr>
            <a:r>
              <a:rPr spc="-10" dirty="0"/>
              <a:t>Example: Mean </a:t>
            </a:r>
            <a:r>
              <a:rPr spc="25" dirty="0"/>
              <a:t>Subtraction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114800" y="1028700"/>
            <a:ext cx="4765040" cy="701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00" dirty="0">
                <a:latin typeface="Arial"/>
                <a:cs typeface="Arial"/>
              </a:rPr>
              <a:t>(for </a:t>
            </a:r>
            <a:r>
              <a:rPr sz="4600" spc="-5" dirty="0">
                <a:latin typeface="Arial"/>
                <a:cs typeface="Arial"/>
              </a:rPr>
              <a:t>a </a:t>
            </a:r>
            <a:r>
              <a:rPr sz="4600" spc="40" dirty="0">
                <a:latin typeface="Arial"/>
                <a:cs typeface="Arial"/>
              </a:rPr>
              <a:t>single</a:t>
            </a:r>
            <a:r>
              <a:rPr sz="4600" spc="-75" dirty="0">
                <a:latin typeface="Arial"/>
                <a:cs typeface="Arial"/>
              </a:rPr>
              <a:t> </a:t>
            </a:r>
            <a:r>
              <a:rPr sz="4600" spc="40" dirty="0">
                <a:latin typeface="Arial"/>
                <a:cs typeface="Arial"/>
              </a:rPr>
              <a:t>input)</a:t>
            </a:r>
            <a:endParaRPr sz="4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84871" y="2015836"/>
            <a:ext cx="1529080" cy="668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i="1" spc="-75" dirty="0">
                <a:latin typeface="Times New Roman"/>
                <a:cs typeface="Times New Roman"/>
              </a:rPr>
              <a:t>h</a:t>
            </a:r>
            <a:r>
              <a:rPr sz="3225" i="1" spc="-112" baseline="-24547" dirty="0">
                <a:latin typeface="Times New Roman"/>
                <a:cs typeface="Times New Roman"/>
              </a:rPr>
              <a:t>i </a:t>
            </a:r>
            <a:r>
              <a:rPr sz="3700" dirty="0">
                <a:latin typeface="Symbol"/>
                <a:cs typeface="Symbol"/>
              </a:rPr>
              <a:t></a:t>
            </a:r>
            <a:r>
              <a:rPr sz="3700" dirty="0">
                <a:latin typeface="Times New Roman"/>
                <a:cs typeface="Times New Roman"/>
              </a:rPr>
              <a:t> </a:t>
            </a:r>
            <a:r>
              <a:rPr sz="3700" i="1" spc="-5" dirty="0">
                <a:latin typeface="Times New Roman"/>
                <a:cs typeface="Times New Roman"/>
              </a:rPr>
              <a:t>x</a:t>
            </a:r>
            <a:r>
              <a:rPr sz="3225" i="1" spc="-7" baseline="-24547" dirty="0">
                <a:latin typeface="Times New Roman"/>
                <a:cs typeface="Times New Roman"/>
              </a:rPr>
              <a:t>i</a:t>
            </a:r>
            <a:r>
              <a:rPr sz="3225" i="1" spc="427" baseline="-24547" dirty="0">
                <a:latin typeface="Times New Roman"/>
                <a:cs typeface="Times New Roman"/>
              </a:rPr>
              <a:t> </a:t>
            </a:r>
            <a:r>
              <a:rPr sz="3700" dirty="0">
                <a:latin typeface="Symbol"/>
                <a:cs typeface="Symbol"/>
              </a:rPr>
              <a:t></a:t>
            </a:r>
            <a:endParaRPr sz="3700">
              <a:latin typeface="Symbol"/>
              <a:cs typeface="Symbo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87748" y="1712840"/>
            <a:ext cx="351155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u="heavy" spc="-215" dirty="0">
                <a:latin typeface="Times New Roman"/>
                <a:cs typeface="Times New Roman"/>
              </a:rPr>
              <a:t> </a:t>
            </a:r>
            <a:r>
              <a:rPr sz="3700" u="heavy" dirty="0">
                <a:latin typeface="Times New Roman"/>
                <a:cs typeface="Times New Roman"/>
              </a:rPr>
              <a:t>1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4279" y="2371580"/>
            <a:ext cx="365125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i="1" dirty="0">
                <a:latin typeface="Times New Roman"/>
                <a:cs typeface="Times New Roman"/>
              </a:rPr>
              <a:t>D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48169" y="2015836"/>
            <a:ext cx="234315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i="1" dirty="0">
                <a:latin typeface="Times New Roman"/>
                <a:cs typeface="Times New Roman"/>
              </a:rPr>
              <a:t>x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67355" y="2330450"/>
            <a:ext cx="146050" cy="354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spc="-5" dirty="0">
                <a:latin typeface="Times New Roman"/>
                <a:cs typeface="Times New Roman"/>
              </a:rPr>
              <a:t>k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60001" y="2666566"/>
            <a:ext cx="146050" cy="354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spc="-5" dirty="0">
                <a:latin typeface="Times New Roman"/>
                <a:cs typeface="Times New Roman"/>
              </a:rPr>
              <a:t>k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64080" y="1874115"/>
            <a:ext cx="528320" cy="924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50" dirty="0">
                <a:latin typeface="Symbol"/>
                <a:cs typeface="Symbol"/>
              </a:rPr>
              <a:t></a:t>
            </a:r>
            <a:endParaRPr sz="5550">
              <a:latin typeface="Symbol"/>
              <a:cs typeface="Symbo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54100" y="3886200"/>
            <a:ext cx="7950200" cy="127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46100" y="3213100"/>
            <a:ext cx="583565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5" dirty="0">
                <a:latin typeface="Arial"/>
                <a:cs typeface="Arial"/>
              </a:rPr>
              <a:t>Let’s </a:t>
            </a:r>
            <a:r>
              <a:rPr sz="3600" spc="95" dirty="0">
                <a:latin typeface="Arial"/>
                <a:cs typeface="Arial"/>
              </a:rPr>
              <a:t>code </a:t>
            </a:r>
            <a:r>
              <a:rPr sz="3600" dirty="0">
                <a:latin typeface="Arial"/>
                <a:cs typeface="Arial"/>
              </a:rPr>
              <a:t>this </a:t>
            </a:r>
            <a:r>
              <a:rPr sz="3600" spc="95" dirty="0">
                <a:latin typeface="Arial"/>
                <a:cs typeface="Arial"/>
              </a:rPr>
              <a:t>up </a:t>
            </a:r>
            <a:r>
              <a:rPr sz="3600" spc="-5" dirty="0">
                <a:latin typeface="Arial"/>
                <a:cs typeface="Arial"/>
              </a:rPr>
              <a:t>in</a:t>
            </a:r>
            <a:r>
              <a:rPr sz="3600" spc="-190" dirty="0">
                <a:latin typeface="Arial"/>
                <a:cs typeface="Arial"/>
              </a:rPr>
              <a:t> </a:t>
            </a:r>
            <a:r>
              <a:rPr sz="3600" spc="-35" dirty="0">
                <a:latin typeface="Arial"/>
                <a:cs typeface="Arial"/>
              </a:rPr>
              <a:t>NumPy:</a:t>
            </a:r>
            <a:endParaRPr sz="3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3221" y="2165105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92200" y="2095500"/>
            <a:ext cx="182118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40" dirty="0">
                <a:latin typeface="Arial"/>
                <a:cs typeface="Arial"/>
              </a:rPr>
              <a:t>Forwa</a:t>
            </a:r>
            <a:r>
              <a:rPr sz="3600" spc="-90" dirty="0">
                <a:latin typeface="Arial"/>
                <a:cs typeface="Arial"/>
              </a:rPr>
              <a:t>r</a:t>
            </a:r>
            <a:r>
              <a:rPr sz="3600" spc="95" dirty="0">
                <a:latin typeface="Arial"/>
                <a:cs typeface="Arial"/>
              </a:rPr>
              <a:t>d:</a:t>
            </a:r>
            <a:endParaRPr sz="36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">
              <a:lnSpc>
                <a:spcPct val="100000"/>
              </a:lnSpc>
            </a:pPr>
            <a:r>
              <a:rPr spc="-10" dirty="0"/>
              <a:t>Example: Mean </a:t>
            </a:r>
            <a:r>
              <a:rPr spc="25" dirty="0"/>
              <a:t>Subtraction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114800" y="1028700"/>
            <a:ext cx="4765040" cy="701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00" dirty="0">
                <a:latin typeface="Arial"/>
                <a:cs typeface="Arial"/>
              </a:rPr>
              <a:t>(for </a:t>
            </a:r>
            <a:r>
              <a:rPr sz="4600" spc="-5" dirty="0">
                <a:latin typeface="Arial"/>
                <a:cs typeface="Arial"/>
              </a:rPr>
              <a:t>a </a:t>
            </a:r>
            <a:r>
              <a:rPr sz="4600" spc="40" dirty="0">
                <a:latin typeface="Arial"/>
                <a:cs typeface="Arial"/>
              </a:rPr>
              <a:t>single</a:t>
            </a:r>
            <a:r>
              <a:rPr sz="4600" spc="-75" dirty="0">
                <a:latin typeface="Arial"/>
                <a:cs typeface="Arial"/>
              </a:rPr>
              <a:t> </a:t>
            </a:r>
            <a:r>
              <a:rPr sz="4600" spc="40" dirty="0">
                <a:latin typeface="Arial"/>
                <a:cs typeface="Arial"/>
              </a:rPr>
              <a:t>input)</a:t>
            </a:r>
            <a:endParaRPr sz="4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84871" y="2015836"/>
            <a:ext cx="1529080" cy="668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i="1" spc="-75" dirty="0">
                <a:latin typeface="Times New Roman"/>
                <a:cs typeface="Times New Roman"/>
              </a:rPr>
              <a:t>h</a:t>
            </a:r>
            <a:r>
              <a:rPr sz="3225" i="1" spc="-112" baseline="-24547" dirty="0">
                <a:latin typeface="Times New Roman"/>
                <a:cs typeface="Times New Roman"/>
              </a:rPr>
              <a:t>i </a:t>
            </a:r>
            <a:r>
              <a:rPr sz="3700" dirty="0">
                <a:latin typeface="Symbol"/>
                <a:cs typeface="Symbol"/>
              </a:rPr>
              <a:t></a:t>
            </a:r>
            <a:r>
              <a:rPr sz="3700" dirty="0">
                <a:latin typeface="Times New Roman"/>
                <a:cs typeface="Times New Roman"/>
              </a:rPr>
              <a:t> </a:t>
            </a:r>
            <a:r>
              <a:rPr sz="3700" i="1" spc="-5" dirty="0">
                <a:latin typeface="Times New Roman"/>
                <a:cs typeface="Times New Roman"/>
              </a:rPr>
              <a:t>x</a:t>
            </a:r>
            <a:r>
              <a:rPr sz="3225" i="1" spc="-7" baseline="-24547" dirty="0">
                <a:latin typeface="Times New Roman"/>
                <a:cs typeface="Times New Roman"/>
              </a:rPr>
              <a:t>i</a:t>
            </a:r>
            <a:r>
              <a:rPr sz="3225" i="1" spc="427" baseline="-24547" dirty="0">
                <a:latin typeface="Times New Roman"/>
                <a:cs typeface="Times New Roman"/>
              </a:rPr>
              <a:t> </a:t>
            </a:r>
            <a:r>
              <a:rPr sz="3700" dirty="0">
                <a:latin typeface="Symbol"/>
                <a:cs typeface="Symbol"/>
              </a:rPr>
              <a:t></a:t>
            </a:r>
            <a:endParaRPr sz="3700">
              <a:latin typeface="Symbol"/>
              <a:cs typeface="Symbo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87748" y="1712840"/>
            <a:ext cx="351155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u="heavy" spc="-215" dirty="0">
                <a:latin typeface="Times New Roman"/>
                <a:cs typeface="Times New Roman"/>
              </a:rPr>
              <a:t> </a:t>
            </a:r>
            <a:r>
              <a:rPr sz="3700" u="heavy" dirty="0">
                <a:latin typeface="Times New Roman"/>
                <a:cs typeface="Times New Roman"/>
              </a:rPr>
              <a:t>1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4279" y="2371580"/>
            <a:ext cx="365125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i="1" dirty="0">
                <a:latin typeface="Times New Roman"/>
                <a:cs typeface="Times New Roman"/>
              </a:rPr>
              <a:t>D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48169" y="2015836"/>
            <a:ext cx="234315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i="1" dirty="0">
                <a:latin typeface="Times New Roman"/>
                <a:cs typeface="Times New Roman"/>
              </a:rPr>
              <a:t>x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67355" y="2330450"/>
            <a:ext cx="146050" cy="354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spc="-5" dirty="0">
                <a:latin typeface="Times New Roman"/>
                <a:cs typeface="Times New Roman"/>
              </a:rPr>
              <a:t>k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60001" y="2666566"/>
            <a:ext cx="146050" cy="354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spc="-5" dirty="0">
                <a:latin typeface="Times New Roman"/>
                <a:cs typeface="Times New Roman"/>
              </a:rPr>
              <a:t>k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64080" y="1874115"/>
            <a:ext cx="528320" cy="924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50" dirty="0">
                <a:latin typeface="Symbol"/>
                <a:cs typeface="Symbol"/>
              </a:rPr>
              <a:t></a:t>
            </a:r>
            <a:endParaRPr sz="5550">
              <a:latin typeface="Symbol"/>
              <a:cs typeface="Symbo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54100" y="3886200"/>
            <a:ext cx="7950200" cy="127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46100" y="3213100"/>
            <a:ext cx="10567670" cy="1223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5" dirty="0">
                <a:latin typeface="Arial"/>
                <a:cs typeface="Arial"/>
              </a:rPr>
              <a:t>Let’s </a:t>
            </a:r>
            <a:r>
              <a:rPr sz="3600" spc="95" dirty="0">
                <a:latin typeface="Arial"/>
                <a:cs typeface="Arial"/>
              </a:rPr>
              <a:t>code </a:t>
            </a:r>
            <a:r>
              <a:rPr sz="3600" dirty="0">
                <a:latin typeface="Arial"/>
                <a:cs typeface="Arial"/>
              </a:rPr>
              <a:t>this </a:t>
            </a:r>
            <a:r>
              <a:rPr sz="3600" spc="95" dirty="0">
                <a:latin typeface="Arial"/>
                <a:cs typeface="Arial"/>
              </a:rPr>
              <a:t>up </a:t>
            </a:r>
            <a:r>
              <a:rPr sz="3600" spc="-5" dirty="0">
                <a:latin typeface="Arial"/>
                <a:cs typeface="Arial"/>
              </a:rPr>
              <a:t>in</a:t>
            </a:r>
            <a:r>
              <a:rPr sz="3600" spc="-190" dirty="0">
                <a:latin typeface="Arial"/>
                <a:cs typeface="Arial"/>
              </a:rPr>
              <a:t> </a:t>
            </a:r>
            <a:r>
              <a:rPr sz="3600" spc="-35" dirty="0">
                <a:latin typeface="Arial"/>
                <a:cs typeface="Arial"/>
              </a:rPr>
              <a:t>NumPy:</a:t>
            </a:r>
            <a:endParaRPr sz="3600">
              <a:latin typeface="Arial"/>
              <a:cs typeface="Arial"/>
            </a:endParaRPr>
          </a:p>
          <a:p>
            <a:pPr marL="5956300">
              <a:lnSpc>
                <a:spcPct val="100000"/>
              </a:lnSpc>
              <a:spcBef>
                <a:spcPts val="780"/>
              </a:spcBef>
            </a:pPr>
            <a:r>
              <a:rPr sz="3600" b="1" i="1" spc="-5" dirty="0">
                <a:latin typeface="Arial"/>
                <a:cs typeface="Arial"/>
              </a:rPr>
              <a:t>Dimension</a:t>
            </a:r>
            <a:r>
              <a:rPr sz="3600" b="1" i="1" spc="-45" dirty="0">
                <a:latin typeface="Arial"/>
                <a:cs typeface="Arial"/>
              </a:rPr>
              <a:t> </a:t>
            </a:r>
            <a:r>
              <a:rPr sz="3600" b="1" i="1" spc="-5" dirty="0">
                <a:latin typeface="Arial"/>
                <a:cs typeface="Arial"/>
              </a:rPr>
              <a:t>mismatch</a:t>
            </a:r>
            <a:endParaRPr sz="3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3221" y="2165105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92200" y="2095500"/>
            <a:ext cx="182118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40" dirty="0">
                <a:latin typeface="Arial"/>
                <a:cs typeface="Arial"/>
              </a:rPr>
              <a:t>Forwa</a:t>
            </a:r>
            <a:r>
              <a:rPr sz="3600" spc="-90" dirty="0">
                <a:latin typeface="Arial"/>
                <a:cs typeface="Arial"/>
              </a:rPr>
              <a:t>r</a:t>
            </a:r>
            <a:r>
              <a:rPr sz="3600" spc="95" dirty="0">
                <a:latin typeface="Arial"/>
                <a:cs typeface="Arial"/>
              </a:rPr>
              <a:t>d:</a:t>
            </a:r>
            <a:endParaRPr sz="36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">
              <a:lnSpc>
                <a:spcPct val="100000"/>
              </a:lnSpc>
            </a:pPr>
            <a:r>
              <a:rPr spc="-10" dirty="0"/>
              <a:t>Example: Mean </a:t>
            </a:r>
            <a:r>
              <a:rPr spc="25" dirty="0"/>
              <a:t>Subtraction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114800" y="1028700"/>
            <a:ext cx="4765040" cy="701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00" dirty="0">
                <a:latin typeface="Arial"/>
                <a:cs typeface="Arial"/>
              </a:rPr>
              <a:t>(for </a:t>
            </a:r>
            <a:r>
              <a:rPr sz="4600" spc="-5" dirty="0">
                <a:latin typeface="Arial"/>
                <a:cs typeface="Arial"/>
              </a:rPr>
              <a:t>a </a:t>
            </a:r>
            <a:r>
              <a:rPr sz="4600" spc="40" dirty="0">
                <a:latin typeface="Arial"/>
                <a:cs typeface="Arial"/>
              </a:rPr>
              <a:t>single</a:t>
            </a:r>
            <a:r>
              <a:rPr sz="4600" spc="-75" dirty="0">
                <a:latin typeface="Arial"/>
                <a:cs typeface="Arial"/>
              </a:rPr>
              <a:t> </a:t>
            </a:r>
            <a:r>
              <a:rPr sz="4600" spc="40" dirty="0">
                <a:latin typeface="Arial"/>
                <a:cs typeface="Arial"/>
              </a:rPr>
              <a:t>input)</a:t>
            </a:r>
            <a:endParaRPr sz="4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84871" y="2015836"/>
            <a:ext cx="1529080" cy="668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i="1" spc="-75" dirty="0">
                <a:latin typeface="Times New Roman"/>
                <a:cs typeface="Times New Roman"/>
              </a:rPr>
              <a:t>h</a:t>
            </a:r>
            <a:r>
              <a:rPr sz="3225" i="1" spc="-112" baseline="-24547" dirty="0">
                <a:latin typeface="Times New Roman"/>
                <a:cs typeface="Times New Roman"/>
              </a:rPr>
              <a:t>i </a:t>
            </a:r>
            <a:r>
              <a:rPr sz="3700" dirty="0">
                <a:latin typeface="Symbol"/>
                <a:cs typeface="Symbol"/>
              </a:rPr>
              <a:t></a:t>
            </a:r>
            <a:r>
              <a:rPr sz="3700" dirty="0">
                <a:latin typeface="Times New Roman"/>
                <a:cs typeface="Times New Roman"/>
              </a:rPr>
              <a:t> </a:t>
            </a:r>
            <a:r>
              <a:rPr sz="3700" i="1" spc="-5" dirty="0">
                <a:latin typeface="Times New Roman"/>
                <a:cs typeface="Times New Roman"/>
              </a:rPr>
              <a:t>x</a:t>
            </a:r>
            <a:r>
              <a:rPr sz="3225" i="1" spc="-7" baseline="-24547" dirty="0">
                <a:latin typeface="Times New Roman"/>
                <a:cs typeface="Times New Roman"/>
              </a:rPr>
              <a:t>i</a:t>
            </a:r>
            <a:r>
              <a:rPr sz="3225" i="1" spc="427" baseline="-24547" dirty="0">
                <a:latin typeface="Times New Roman"/>
                <a:cs typeface="Times New Roman"/>
              </a:rPr>
              <a:t> </a:t>
            </a:r>
            <a:r>
              <a:rPr sz="3700" dirty="0">
                <a:latin typeface="Symbol"/>
                <a:cs typeface="Symbol"/>
              </a:rPr>
              <a:t></a:t>
            </a:r>
            <a:endParaRPr sz="3700">
              <a:latin typeface="Symbol"/>
              <a:cs typeface="Symbo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87748" y="1712840"/>
            <a:ext cx="351155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u="heavy" spc="-215" dirty="0">
                <a:latin typeface="Times New Roman"/>
                <a:cs typeface="Times New Roman"/>
              </a:rPr>
              <a:t> </a:t>
            </a:r>
            <a:r>
              <a:rPr sz="3700" u="heavy" dirty="0">
                <a:latin typeface="Times New Roman"/>
                <a:cs typeface="Times New Roman"/>
              </a:rPr>
              <a:t>1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4279" y="2371580"/>
            <a:ext cx="365125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i="1" dirty="0">
                <a:latin typeface="Times New Roman"/>
                <a:cs typeface="Times New Roman"/>
              </a:rPr>
              <a:t>D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48169" y="2015836"/>
            <a:ext cx="234315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i="1" dirty="0">
                <a:latin typeface="Times New Roman"/>
                <a:cs typeface="Times New Roman"/>
              </a:rPr>
              <a:t>x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67355" y="2330450"/>
            <a:ext cx="146050" cy="354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spc="-5" dirty="0">
                <a:latin typeface="Times New Roman"/>
                <a:cs typeface="Times New Roman"/>
              </a:rPr>
              <a:t>k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60001" y="2666566"/>
            <a:ext cx="146050" cy="354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spc="-5" dirty="0">
                <a:latin typeface="Times New Roman"/>
                <a:cs typeface="Times New Roman"/>
              </a:rPr>
              <a:t>k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64080" y="1874115"/>
            <a:ext cx="528320" cy="924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50" dirty="0">
                <a:latin typeface="Symbol"/>
                <a:cs typeface="Symbol"/>
              </a:rPr>
              <a:t></a:t>
            </a:r>
            <a:endParaRPr sz="5550">
              <a:latin typeface="Symbol"/>
              <a:cs typeface="Symbo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54100" y="3886200"/>
            <a:ext cx="7950200" cy="127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41400" y="6013185"/>
            <a:ext cx="11734800" cy="12595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46100" y="3213100"/>
            <a:ext cx="10567670" cy="2658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5" dirty="0">
                <a:latin typeface="Arial"/>
                <a:cs typeface="Arial"/>
              </a:rPr>
              <a:t>Let’s </a:t>
            </a:r>
            <a:r>
              <a:rPr sz="3600" spc="95" dirty="0">
                <a:latin typeface="Arial"/>
                <a:cs typeface="Arial"/>
              </a:rPr>
              <a:t>code </a:t>
            </a:r>
            <a:r>
              <a:rPr sz="3600" dirty="0">
                <a:latin typeface="Arial"/>
                <a:cs typeface="Arial"/>
              </a:rPr>
              <a:t>this </a:t>
            </a:r>
            <a:r>
              <a:rPr sz="3600" spc="95" dirty="0">
                <a:latin typeface="Arial"/>
                <a:cs typeface="Arial"/>
              </a:rPr>
              <a:t>up </a:t>
            </a:r>
            <a:r>
              <a:rPr sz="3600" spc="-5" dirty="0">
                <a:latin typeface="Arial"/>
                <a:cs typeface="Arial"/>
              </a:rPr>
              <a:t>in</a:t>
            </a:r>
            <a:r>
              <a:rPr sz="3600" spc="-190" dirty="0">
                <a:latin typeface="Arial"/>
                <a:cs typeface="Arial"/>
              </a:rPr>
              <a:t> </a:t>
            </a:r>
            <a:r>
              <a:rPr sz="3600" spc="-35" dirty="0">
                <a:latin typeface="Arial"/>
                <a:cs typeface="Arial"/>
              </a:rPr>
              <a:t>NumPy:</a:t>
            </a:r>
            <a:endParaRPr sz="3600">
              <a:latin typeface="Arial"/>
              <a:cs typeface="Arial"/>
            </a:endParaRPr>
          </a:p>
          <a:p>
            <a:pPr marL="5956300">
              <a:lnSpc>
                <a:spcPct val="100000"/>
              </a:lnSpc>
              <a:spcBef>
                <a:spcPts val="780"/>
              </a:spcBef>
            </a:pPr>
            <a:r>
              <a:rPr sz="3600" b="1" i="1" spc="-5" dirty="0">
                <a:latin typeface="Arial"/>
                <a:cs typeface="Arial"/>
              </a:rPr>
              <a:t>Dimension</a:t>
            </a:r>
            <a:r>
              <a:rPr sz="3600" b="1" i="1" spc="-45" dirty="0">
                <a:latin typeface="Arial"/>
                <a:cs typeface="Arial"/>
              </a:rPr>
              <a:t> </a:t>
            </a:r>
            <a:r>
              <a:rPr sz="3600" b="1" i="1" spc="-5" dirty="0">
                <a:latin typeface="Arial"/>
                <a:cs typeface="Arial"/>
              </a:rPr>
              <a:t>mismatch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840"/>
              </a:spcBef>
            </a:pPr>
            <a:r>
              <a:rPr sz="3600" spc="-180" dirty="0">
                <a:latin typeface="Arial"/>
                <a:cs typeface="Arial"/>
              </a:rPr>
              <a:t>You </a:t>
            </a:r>
            <a:r>
              <a:rPr sz="3600" spc="45" dirty="0">
                <a:latin typeface="Arial"/>
                <a:cs typeface="Arial"/>
              </a:rPr>
              <a:t>need </a:t>
            </a:r>
            <a:r>
              <a:rPr sz="3600" dirty="0">
                <a:latin typeface="Arial"/>
                <a:cs typeface="Arial"/>
              </a:rPr>
              <a:t>to </a:t>
            </a:r>
            <a:r>
              <a:rPr sz="3600" spc="55" dirty="0">
                <a:latin typeface="Arial"/>
                <a:cs typeface="Arial"/>
              </a:rPr>
              <a:t>broadcast</a:t>
            </a:r>
            <a:r>
              <a:rPr sz="3600" spc="100" dirty="0">
                <a:latin typeface="Arial"/>
                <a:cs typeface="Arial"/>
              </a:rPr>
              <a:t> </a:t>
            </a:r>
            <a:r>
              <a:rPr sz="3600" spc="35" dirty="0">
                <a:latin typeface="Arial"/>
                <a:cs typeface="Arial"/>
              </a:rPr>
              <a:t>properly:</a:t>
            </a:r>
            <a:endParaRPr sz="3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3221" y="2165105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92200" y="2095500"/>
            <a:ext cx="182118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40" dirty="0">
                <a:latin typeface="Arial"/>
                <a:cs typeface="Arial"/>
              </a:rPr>
              <a:t>Forwa</a:t>
            </a:r>
            <a:r>
              <a:rPr sz="3600" spc="-90" dirty="0">
                <a:latin typeface="Arial"/>
                <a:cs typeface="Arial"/>
              </a:rPr>
              <a:t>r</a:t>
            </a:r>
            <a:r>
              <a:rPr sz="3600" spc="95" dirty="0">
                <a:latin typeface="Arial"/>
                <a:cs typeface="Arial"/>
              </a:rPr>
              <a:t>d:</a:t>
            </a:r>
            <a:endParaRPr sz="36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">
              <a:lnSpc>
                <a:spcPct val="100000"/>
              </a:lnSpc>
            </a:pPr>
            <a:r>
              <a:rPr spc="-10" dirty="0"/>
              <a:t>Example: Mean </a:t>
            </a:r>
            <a:r>
              <a:rPr spc="25" dirty="0"/>
              <a:t>Subtraction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114800" y="1028700"/>
            <a:ext cx="4765040" cy="701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00" dirty="0">
                <a:latin typeface="Arial"/>
                <a:cs typeface="Arial"/>
              </a:rPr>
              <a:t>(for </a:t>
            </a:r>
            <a:r>
              <a:rPr sz="4600" spc="-5" dirty="0">
                <a:latin typeface="Arial"/>
                <a:cs typeface="Arial"/>
              </a:rPr>
              <a:t>a </a:t>
            </a:r>
            <a:r>
              <a:rPr sz="4600" spc="40" dirty="0">
                <a:latin typeface="Arial"/>
                <a:cs typeface="Arial"/>
              </a:rPr>
              <a:t>single</a:t>
            </a:r>
            <a:r>
              <a:rPr sz="4600" spc="-75" dirty="0">
                <a:latin typeface="Arial"/>
                <a:cs typeface="Arial"/>
              </a:rPr>
              <a:t> </a:t>
            </a:r>
            <a:r>
              <a:rPr sz="4600" spc="40" dirty="0">
                <a:latin typeface="Arial"/>
                <a:cs typeface="Arial"/>
              </a:rPr>
              <a:t>input)</a:t>
            </a:r>
            <a:endParaRPr sz="4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84871" y="2015836"/>
            <a:ext cx="1529080" cy="668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i="1" spc="-75" dirty="0">
                <a:latin typeface="Times New Roman"/>
                <a:cs typeface="Times New Roman"/>
              </a:rPr>
              <a:t>h</a:t>
            </a:r>
            <a:r>
              <a:rPr sz="3225" i="1" spc="-112" baseline="-24547" dirty="0">
                <a:latin typeface="Times New Roman"/>
                <a:cs typeface="Times New Roman"/>
              </a:rPr>
              <a:t>i </a:t>
            </a:r>
            <a:r>
              <a:rPr sz="3700" dirty="0">
                <a:latin typeface="Symbol"/>
                <a:cs typeface="Symbol"/>
              </a:rPr>
              <a:t></a:t>
            </a:r>
            <a:r>
              <a:rPr sz="3700" dirty="0">
                <a:latin typeface="Times New Roman"/>
                <a:cs typeface="Times New Roman"/>
              </a:rPr>
              <a:t> </a:t>
            </a:r>
            <a:r>
              <a:rPr sz="3700" i="1" spc="-5" dirty="0">
                <a:latin typeface="Times New Roman"/>
                <a:cs typeface="Times New Roman"/>
              </a:rPr>
              <a:t>x</a:t>
            </a:r>
            <a:r>
              <a:rPr sz="3225" i="1" spc="-7" baseline="-24547" dirty="0">
                <a:latin typeface="Times New Roman"/>
                <a:cs typeface="Times New Roman"/>
              </a:rPr>
              <a:t>i</a:t>
            </a:r>
            <a:r>
              <a:rPr sz="3225" i="1" spc="427" baseline="-24547" dirty="0">
                <a:latin typeface="Times New Roman"/>
                <a:cs typeface="Times New Roman"/>
              </a:rPr>
              <a:t> </a:t>
            </a:r>
            <a:r>
              <a:rPr sz="3700" dirty="0">
                <a:latin typeface="Symbol"/>
                <a:cs typeface="Symbol"/>
              </a:rPr>
              <a:t></a:t>
            </a:r>
            <a:endParaRPr sz="3700">
              <a:latin typeface="Symbol"/>
              <a:cs typeface="Symbo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87748" y="1712840"/>
            <a:ext cx="351155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u="heavy" spc="-215" dirty="0">
                <a:latin typeface="Times New Roman"/>
                <a:cs typeface="Times New Roman"/>
              </a:rPr>
              <a:t> </a:t>
            </a:r>
            <a:r>
              <a:rPr sz="3700" u="heavy" dirty="0">
                <a:latin typeface="Times New Roman"/>
                <a:cs typeface="Times New Roman"/>
              </a:rPr>
              <a:t>1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4279" y="2371580"/>
            <a:ext cx="365125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i="1" dirty="0">
                <a:latin typeface="Times New Roman"/>
                <a:cs typeface="Times New Roman"/>
              </a:rPr>
              <a:t>D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48169" y="2015836"/>
            <a:ext cx="234315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i="1" dirty="0">
                <a:latin typeface="Times New Roman"/>
                <a:cs typeface="Times New Roman"/>
              </a:rPr>
              <a:t>x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67355" y="2330450"/>
            <a:ext cx="146050" cy="354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spc="-5" dirty="0">
                <a:latin typeface="Times New Roman"/>
                <a:cs typeface="Times New Roman"/>
              </a:rPr>
              <a:t>k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60001" y="2666566"/>
            <a:ext cx="146050" cy="354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spc="-5" dirty="0">
                <a:latin typeface="Times New Roman"/>
                <a:cs typeface="Times New Roman"/>
              </a:rPr>
              <a:t>k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64080" y="1874115"/>
            <a:ext cx="528320" cy="924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50" dirty="0">
                <a:latin typeface="Symbol"/>
                <a:cs typeface="Symbol"/>
              </a:rPr>
              <a:t></a:t>
            </a:r>
            <a:endParaRPr sz="5550">
              <a:latin typeface="Symbol"/>
              <a:cs typeface="Symbo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54100" y="3886200"/>
            <a:ext cx="7950200" cy="127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41400" y="6013185"/>
            <a:ext cx="11734800" cy="12595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46100" y="3213100"/>
            <a:ext cx="10567670" cy="2658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5" dirty="0">
                <a:latin typeface="Arial"/>
                <a:cs typeface="Arial"/>
              </a:rPr>
              <a:t>Let’s </a:t>
            </a:r>
            <a:r>
              <a:rPr sz="3600" spc="95" dirty="0">
                <a:latin typeface="Arial"/>
                <a:cs typeface="Arial"/>
              </a:rPr>
              <a:t>code </a:t>
            </a:r>
            <a:r>
              <a:rPr sz="3600" dirty="0">
                <a:latin typeface="Arial"/>
                <a:cs typeface="Arial"/>
              </a:rPr>
              <a:t>this </a:t>
            </a:r>
            <a:r>
              <a:rPr sz="3600" spc="95" dirty="0">
                <a:latin typeface="Arial"/>
                <a:cs typeface="Arial"/>
              </a:rPr>
              <a:t>up </a:t>
            </a:r>
            <a:r>
              <a:rPr sz="3600" spc="-5" dirty="0">
                <a:latin typeface="Arial"/>
                <a:cs typeface="Arial"/>
              </a:rPr>
              <a:t>in</a:t>
            </a:r>
            <a:r>
              <a:rPr sz="3600" spc="-190" dirty="0">
                <a:latin typeface="Arial"/>
                <a:cs typeface="Arial"/>
              </a:rPr>
              <a:t> </a:t>
            </a:r>
            <a:r>
              <a:rPr sz="3600" spc="-35" dirty="0">
                <a:latin typeface="Arial"/>
                <a:cs typeface="Arial"/>
              </a:rPr>
              <a:t>NumPy:</a:t>
            </a:r>
            <a:endParaRPr sz="3600">
              <a:latin typeface="Arial"/>
              <a:cs typeface="Arial"/>
            </a:endParaRPr>
          </a:p>
          <a:p>
            <a:pPr marL="5956300">
              <a:lnSpc>
                <a:spcPct val="100000"/>
              </a:lnSpc>
              <a:spcBef>
                <a:spcPts val="780"/>
              </a:spcBef>
            </a:pPr>
            <a:r>
              <a:rPr sz="3600" b="1" i="1" spc="-5" dirty="0">
                <a:latin typeface="Arial"/>
                <a:cs typeface="Arial"/>
              </a:rPr>
              <a:t>Dimension</a:t>
            </a:r>
            <a:r>
              <a:rPr sz="3600" b="1" i="1" spc="-45" dirty="0">
                <a:latin typeface="Arial"/>
                <a:cs typeface="Arial"/>
              </a:rPr>
              <a:t> </a:t>
            </a:r>
            <a:r>
              <a:rPr sz="3600" b="1" i="1" spc="-5" dirty="0">
                <a:latin typeface="Arial"/>
                <a:cs typeface="Arial"/>
              </a:rPr>
              <a:t>mismatch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840"/>
              </a:spcBef>
            </a:pPr>
            <a:r>
              <a:rPr sz="3600" spc="-180" dirty="0">
                <a:latin typeface="Arial"/>
                <a:cs typeface="Arial"/>
              </a:rPr>
              <a:t>You </a:t>
            </a:r>
            <a:r>
              <a:rPr sz="3600" spc="45" dirty="0">
                <a:latin typeface="Arial"/>
                <a:cs typeface="Arial"/>
              </a:rPr>
              <a:t>need </a:t>
            </a:r>
            <a:r>
              <a:rPr sz="3600" dirty="0">
                <a:latin typeface="Arial"/>
                <a:cs typeface="Arial"/>
              </a:rPr>
              <a:t>to </a:t>
            </a:r>
            <a:r>
              <a:rPr sz="3600" spc="55" dirty="0">
                <a:latin typeface="Arial"/>
                <a:cs typeface="Arial"/>
              </a:rPr>
              <a:t>broadcast</a:t>
            </a:r>
            <a:r>
              <a:rPr sz="3600" spc="100" dirty="0">
                <a:latin typeface="Arial"/>
                <a:cs typeface="Arial"/>
              </a:rPr>
              <a:t> </a:t>
            </a:r>
            <a:r>
              <a:rPr sz="3600" spc="35" dirty="0">
                <a:latin typeface="Arial"/>
                <a:cs typeface="Arial"/>
              </a:rPr>
              <a:t>properly:</a:t>
            </a:r>
            <a:endParaRPr sz="3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29762" y="8305800"/>
            <a:ext cx="11758780" cy="1231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46100" y="7493000"/>
            <a:ext cx="327787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0" dirty="0">
                <a:latin typeface="Arial"/>
                <a:cs typeface="Arial"/>
              </a:rPr>
              <a:t>This </a:t>
            </a:r>
            <a:r>
              <a:rPr sz="3600" spc="-5" dirty="0">
                <a:latin typeface="Arial"/>
                <a:cs typeface="Arial"/>
              </a:rPr>
              <a:t>also</a:t>
            </a:r>
            <a:r>
              <a:rPr sz="3600" spc="-3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works:</a:t>
            </a:r>
            <a:endParaRPr sz="3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3221" y="2165105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92200" y="2095500"/>
            <a:ext cx="182118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40" dirty="0">
                <a:latin typeface="Arial"/>
                <a:cs typeface="Arial"/>
              </a:rPr>
              <a:t>Forwa</a:t>
            </a:r>
            <a:r>
              <a:rPr sz="3600" spc="-90" dirty="0">
                <a:latin typeface="Arial"/>
                <a:cs typeface="Arial"/>
              </a:rPr>
              <a:t>r</a:t>
            </a:r>
            <a:r>
              <a:rPr sz="3600" spc="95" dirty="0">
                <a:latin typeface="Arial"/>
                <a:cs typeface="Arial"/>
              </a:rPr>
              <a:t>d:</a:t>
            </a:r>
            <a:endParaRPr sz="36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">
              <a:lnSpc>
                <a:spcPct val="100000"/>
              </a:lnSpc>
            </a:pPr>
            <a:r>
              <a:rPr spc="-10" dirty="0"/>
              <a:t>Example: Mean </a:t>
            </a:r>
            <a:r>
              <a:rPr spc="25" dirty="0"/>
              <a:t>Subtraction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114800" y="1028700"/>
            <a:ext cx="4765040" cy="701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00" dirty="0">
                <a:latin typeface="Arial"/>
                <a:cs typeface="Arial"/>
              </a:rPr>
              <a:t>(for </a:t>
            </a:r>
            <a:r>
              <a:rPr sz="4600" spc="-5" dirty="0">
                <a:latin typeface="Arial"/>
                <a:cs typeface="Arial"/>
              </a:rPr>
              <a:t>a </a:t>
            </a:r>
            <a:r>
              <a:rPr sz="4600" spc="40" dirty="0">
                <a:latin typeface="Arial"/>
                <a:cs typeface="Arial"/>
              </a:rPr>
              <a:t>single</a:t>
            </a:r>
            <a:r>
              <a:rPr sz="4600" spc="-75" dirty="0">
                <a:latin typeface="Arial"/>
                <a:cs typeface="Arial"/>
              </a:rPr>
              <a:t> </a:t>
            </a:r>
            <a:r>
              <a:rPr sz="4600" spc="40" dirty="0">
                <a:latin typeface="Arial"/>
                <a:cs typeface="Arial"/>
              </a:rPr>
              <a:t>input)</a:t>
            </a:r>
            <a:endParaRPr sz="4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85" algn="ctr">
              <a:lnSpc>
                <a:spcPct val="100000"/>
              </a:lnSpc>
            </a:pPr>
            <a:r>
              <a:rPr spc="-10" dirty="0"/>
              <a:t>Example: Mean </a:t>
            </a:r>
            <a:r>
              <a:rPr spc="25" dirty="0"/>
              <a:t>Subtraction</a:t>
            </a:r>
          </a:p>
          <a:p>
            <a:pPr marL="6985" marR="8890" algn="ctr">
              <a:lnSpc>
                <a:spcPct val="100000"/>
              </a:lnSpc>
              <a:spcBef>
                <a:spcPts val="10"/>
              </a:spcBef>
            </a:pPr>
            <a:r>
              <a:rPr sz="4600" dirty="0"/>
              <a:t>(for </a:t>
            </a:r>
            <a:r>
              <a:rPr sz="4600" spc="-5" dirty="0"/>
              <a:t>a </a:t>
            </a:r>
            <a:r>
              <a:rPr sz="4600" spc="40" dirty="0"/>
              <a:t>single</a:t>
            </a:r>
            <a:r>
              <a:rPr sz="4600" spc="-75" dirty="0"/>
              <a:t> </a:t>
            </a:r>
            <a:r>
              <a:rPr sz="4600" spc="40" dirty="0"/>
              <a:t>input)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330200" y="2527300"/>
            <a:ext cx="573405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70" dirty="0">
                <a:latin typeface="Arial"/>
                <a:cs typeface="Arial"/>
              </a:rPr>
              <a:t>The </a:t>
            </a:r>
            <a:r>
              <a:rPr sz="3600" spc="65" dirty="0">
                <a:latin typeface="Arial"/>
                <a:cs typeface="Arial"/>
              </a:rPr>
              <a:t>backward </a:t>
            </a:r>
            <a:r>
              <a:rPr sz="3600" spc="45" dirty="0">
                <a:latin typeface="Arial"/>
                <a:cs typeface="Arial"/>
              </a:rPr>
              <a:t>pass </a:t>
            </a:r>
            <a:r>
              <a:rPr sz="3600" spc="-5" dirty="0">
                <a:latin typeface="Arial"/>
                <a:cs typeface="Arial"/>
              </a:rPr>
              <a:t>is</a:t>
            </a:r>
            <a:r>
              <a:rPr sz="3600" spc="-9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easy: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5600" y="4965700"/>
            <a:ext cx="896937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5" dirty="0">
                <a:latin typeface="Arial"/>
                <a:cs typeface="Arial"/>
              </a:rPr>
              <a:t>(Remember they’re usually not the</a:t>
            </a:r>
            <a:r>
              <a:rPr sz="3600" b="1" spc="1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same)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90600" y="3340100"/>
            <a:ext cx="5334000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3200" y="342900"/>
            <a:ext cx="10054590" cy="1106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0" spc="-5" dirty="0"/>
              <a:t>Example: </a:t>
            </a:r>
            <a:r>
              <a:rPr sz="7000" spc="40" dirty="0"/>
              <a:t>Euclidean</a:t>
            </a:r>
            <a:r>
              <a:rPr sz="7000" spc="-35" dirty="0"/>
              <a:t> </a:t>
            </a:r>
            <a:r>
              <a:rPr sz="7000" spc="-5" dirty="0"/>
              <a:t>Loss</a:t>
            </a:r>
            <a:endParaRPr sz="700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3104" y="2161956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2500" y="2095500"/>
            <a:ext cx="424307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20" dirty="0">
                <a:latin typeface="Arial"/>
                <a:cs typeface="Arial"/>
              </a:rPr>
              <a:t>Euclidean </a:t>
            </a:r>
            <a:r>
              <a:rPr sz="3600" spc="-5" dirty="0">
                <a:latin typeface="Arial"/>
                <a:cs typeface="Arial"/>
              </a:rPr>
              <a:t>loss</a:t>
            </a:r>
            <a:r>
              <a:rPr sz="3600" spc="-6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layer: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73200" y="342900"/>
            <a:ext cx="10054590" cy="1106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0" spc="-5" dirty="0"/>
              <a:t>Example: </a:t>
            </a:r>
            <a:r>
              <a:rPr sz="7000" spc="40" dirty="0"/>
              <a:t>Euclidean</a:t>
            </a:r>
            <a:r>
              <a:rPr sz="7000" spc="-35" dirty="0"/>
              <a:t> </a:t>
            </a:r>
            <a:r>
              <a:rPr sz="7000" spc="-5" dirty="0"/>
              <a:t>Loss</a:t>
            </a:r>
            <a:endParaRPr sz="700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3104" y="2161956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2500" y="2095500"/>
            <a:ext cx="424307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20" dirty="0">
                <a:latin typeface="Arial"/>
                <a:cs typeface="Arial"/>
              </a:rPr>
              <a:t>Euclidean </a:t>
            </a:r>
            <a:r>
              <a:rPr sz="3600" spc="-5" dirty="0">
                <a:latin typeface="Arial"/>
                <a:cs typeface="Arial"/>
              </a:rPr>
              <a:t>loss</a:t>
            </a:r>
            <a:r>
              <a:rPr sz="3600" spc="-6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layer: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73200" y="342900"/>
            <a:ext cx="10054590" cy="1106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0" spc="-5" dirty="0"/>
              <a:t>Example: </a:t>
            </a:r>
            <a:r>
              <a:rPr sz="7000" spc="40" dirty="0"/>
              <a:t>Euclidean</a:t>
            </a:r>
            <a:r>
              <a:rPr sz="7000" spc="-35" dirty="0"/>
              <a:t> </a:t>
            </a:r>
            <a:r>
              <a:rPr sz="7000" spc="-5" dirty="0"/>
              <a:t>Loss</a:t>
            </a:r>
            <a:endParaRPr sz="7000"/>
          </a:p>
        </p:txBody>
      </p:sp>
      <p:sp>
        <p:nvSpPr>
          <p:cNvPr id="5" name="object 5"/>
          <p:cNvSpPr/>
          <p:nvPr/>
        </p:nvSpPr>
        <p:spPr>
          <a:xfrm>
            <a:off x="1634592" y="4345405"/>
            <a:ext cx="267970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89537" y="4284445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0" y="0"/>
                </a:moveTo>
                <a:lnTo>
                  <a:pt x="0" y="121920"/>
                </a:lnTo>
                <a:lnTo>
                  <a:pt x="121919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42502" y="3532716"/>
            <a:ext cx="356870" cy="758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700" i="1" spc="-5" dirty="0">
                <a:latin typeface="Times New Roman"/>
                <a:cs typeface="Times New Roman"/>
              </a:rPr>
              <a:t>L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62377" y="3000663"/>
            <a:ext cx="302260" cy="1611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" indent="-12700">
              <a:lnSpc>
                <a:spcPct val="100000"/>
              </a:lnSpc>
            </a:pPr>
            <a:r>
              <a:rPr sz="4650" i="1" spc="-15" dirty="0">
                <a:latin typeface="Times New Roman"/>
                <a:cs typeface="Times New Roman"/>
              </a:rPr>
              <a:t>z</a:t>
            </a:r>
            <a:endParaRPr sz="4650">
              <a:latin typeface="Times New Roman"/>
              <a:cs typeface="Times New Roman"/>
            </a:endParaRPr>
          </a:p>
          <a:p>
            <a:pPr marL="24765">
              <a:lnSpc>
                <a:spcPct val="100000"/>
              </a:lnSpc>
              <a:spcBef>
                <a:spcPts val="1070"/>
              </a:spcBef>
            </a:pPr>
            <a:r>
              <a:rPr sz="4700" i="1" spc="-10" dirty="0">
                <a:latin typeface="Times New Roman"/>
                <a:cs typeface="Times New Roman"/>
              </a:rPr>
              <a:t>y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85107" y="3297390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139065" rIns="0" bIns="0" rtlCol="0">
            <a:spAutoFit/>
          </a:bodyPr>
          <a:lstStyle/>
          <a:p>
            <a:pPr marL="684530" marR="196215" indent="-469900">
              <a:lnSpc>
                <a:spcPts val="3800"/>
              </a:lnSpc>
              <a:spcBef>
                <a:spcPts val="1095"/>
              </a:spcBef>
            </a:pPr>
            <a:r>
              <a:rPr sz="3200" spc="15" dirty="0">
                <a:latin typeface="Arial"/>
                <a:cs typeface="Arial"/>
              </a:rPr>
              <a:t>Euclidean  </a:t>
            </a:r>
            <a:r>
              <a:rPr sz="3200" spc="-5" dirty="0">
                <a:latin typeface="Arial"/>
                <a:cs typeface="Arial"/>
              </a:rPr>
              <a:t>Loss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10559" y="3932390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65503" y="3871431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19"/>
                </a:lnTo>
                <a:lnTo>
                  <a:pt x="121920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34592" y="3536838"/>
            <a:ext cx="267970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89537" y="3475878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0" y="0"/>
                </a:moveTo>
                <a:lnTo>
                  <a:pt x="0" y="121920"/>
                </a:lnTo>
                <a:lnTo>
                  <a:pt x="121919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3104" y="2161956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2500" y="2095500"/>
            <a:ext cx="424307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20" dirty="0">
                <a:latin typeface="Arial"/>
                <a:cs typeface="Arial"/>
              </a:rPr>
              <a:t>Euclidean </a:t>
            </a:r>
            <a:r>
              <a:rPr sz="3600" spc="-5" dirty="0">
                <a:latin typeface="Arial"/>
                <a:cs typeface="Arial"/>
              </a:rPr>
              <a:t>loss</a:t>
            </a:r>
            <a:r>
              <a:rPr sz="3600" spc="-6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layer: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73200" y="342900"/>
            <a:ext cx="10054590" cy="1106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0" spc="-5" dirty="0"/>
              <a:t>Example: </a:t>
            </a:r>
            <a:r>
              <a:rPr sz="7000" spc="40" dirty="0"/>
              <a:t>Euclidean</a:t>
            </a:r>
            <a:r>
              <a:rPr sz="7000" spc="-35" dirty="0"/>
              <a:t> </a:t>
            </a:r>
            <a:r>
              <a:rPr sz="7000" spc="-5" dirty="0"/>
              <a:t>Loss</a:t>
            </a:r>
            <a:endParaRPr sz="7000"/>
          </a:p>
        </p:txBody>
      </p:sp>
      <p:sp>
        <p:nvSpPr>
          <p:cNvPr id="5" name="object 5"/>
          <p:cNvSpPr/>
          <p:nvPr/>
        </p:nvSpPr>
        <p:spPr>
          <a:xfrm>
            <a:off x="1634592" y="4345405"/>
            <a:ext cx="267970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89537" y="4284445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0" y="0"/>
                </a:moveTo>
                <a:lnTo>
                  <a:pt x="0" y="121920"/>
                </a:lnTo>
                <a:lnTo>
                  <a:pt x="121919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42502" y="3532716"/>
            <a:ext cx="356870" cy="758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700" i="1" spc="-5" dirty="0">
                <a:latin typeface="Times New Roman"/>
                <a:cs typeface="Times New Roman"/>
              </a:rPr>
              <a:t>L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62377" y="3000663"/>
            <a:ext cx="302260" cy="1611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" indent="-12700">
              <a:lnSpc>
                <a:spcPct val="100000"/>
              </a:lnSpc>
            </a:pPr>
            <a:r>
              <a:rPr sz="4650" i="1" spc="-15" dirty="0">
                <a:latin typeface="Times New Roman"/>
                <a:cs typeface="Times New Roman"/>
              </a:rPr>
              <a:t>z</a:t>
            </a:r>
            <a:endParaRPr sz="4650">
              <a:latin typeface="Times New Roman"/>
              <a:cs typeface="Times New Roman"/>
            </a:endParaRPr>
          </a:p>
          <a:p>
            <a:pPr marL="24765">
              <a:lnSpc>
                <a:spcPct val="100000"/>
              </a:lnSpc>
              <a:spcBef>
                <a:spcPts val="1070"/>
              </a:spcBef>
            </a:pPr>
            <a:r>
              <a:rPr sz="4700" i="1" spc="-10" dirty="0">
                <a:latin typeface="Times New Roman"/>
                <a:cs typeface="Times New Roman"/>
              </a:rPr>
              <a:t>y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85107" y="3297390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139065" rIns="0" bIns="0" rtlCol="0">
            <a:spAutoFit/>
          </a:bodyPr>
          <a:lstStyle/>
          <a:p>
            <a:pPr marL="684530" marR="196215" indent="-469900">
              <a:lnSpc>
                <a:spcPts val="3800"/>
              </a:lnSpc>
              <a:spcBef>
                <a:spcPts val="1095"/>
              </a:spcBef>
            </a:pPr>
            <a:r>
              <a:rPr sz="3200" spc="15" dirty="0">
                <a:latin typeface="Arial"/>
                <a:cs typeface="Arial"/>
              </a:rPr>
              <a:t>Euclidean  </a:t>
            </a:r>
            <a:r>
              <a:rPr sz="3200" spc="-5" dirty="0">
                <a:latin typeface="Arial"/>
                <a:cs typeface="Arial"/>
              </a:rPr>
              <a:t>Loss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10559" y="3932390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65503" y="3871431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19"/>
                </a:lnTo>
                <a:lnTo>
                  <a:pt x="121920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34592" y="3536838"/>
            <a:ext cx="267970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89537" y="3475878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0" y="0"/>
                </a:moveTo>
                <a:lnTo>
                  <a:pt x="0" y="121920"/>
                </a:lnTo>
                <a:lnTo>
                  <a:pt x="121919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545387" y="3892550"/>
            <a:ext cx="123825" cy="450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50" i="1" spc="5" dirty="0">
                <a:latin typeface="Times New Roman"/>
                <a:cs typeface="Times New Roman"/>
              </a:rPr>
              <a:t>i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13600" y="3479800"/>
            <a:ext cx="985519" cy="801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37540" algn="l"/>
              </a:tabLst>
            </a:pPr>
            <a:r>
              <a:rPr sz="4800" i="1" dirty="0">
                <a:latin typeface="Times New Roman"/>
                <a:cs typeface="Times New Roman"/>
              </a:rPr>
              <a:t>L	</a:t>
            </a:r>
            <a:r>
              <a:rPr sz="4800" dirty="0">
                <a:latin typeface="Symbol"/>
                <a:cs typeface="Symbol"/>
              </a:rPr>
              <a:t></a:t>
            </a:r>
            <a:endParaRPr sz="4800">
              <a:latin typeface="Symbol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367712" y="3087687"/>
            <a:ext cx="330200" cy="1627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u="heavy" dirty="0">
                <a:latin typeface="Times New Roman"/>
                <a:cs typeface="Times New Roman"/>
              </a:rPr>
              <a:t>1</a:t>
            </a:r>
            <a:endParaRPr sz="4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4800" dirty="0">
                <a:latin typeface="Times New Roman"/>
                <a:cs typeface="Times New Roman"/>
              </a:rPr>
              <a:t>2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961562" y="3892550"/>
            <a:ext cx="388620" cy="450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50" i="1" spc="100" dirty="0">
                <a:latin typeface="Times New Roman"/>
                <a:cs typeface="Times New Roman"/>
              </a:rPr>
              <a:t>i</a:t>
            </a:r>
            <a:r>
              <a:rPr sz="2750" spc="100" dirty="0">
                <a:latin typeface="Times New Roman"/>
                <a:cs typeface="Times New Roman"/>
              </a:rPr>
              <a:t>,</a:t>
            </a:r>
            <a:r>
              <a:rPr sz="2750" spc="-355" dirty="0">
                <a:latin typeface="Times New Roman"/>
                <a:cs typeface="Times New Roman"/>
              </a:rPr>
              <a:t> </a:t>
            </a:r>
            <a:r>
              <a:rPr sz="2750" i="1" spc="5" dirty="0">
                <a:latin typeface="Times New Roman"/>
                <a:cs typeface="Times New Roman"/>
              </a:rPr>
              <a:t>j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504362" y="3479800"/>
            <a:ext cx="1764664" cy="801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04569" algn="l"/>
              </a:tabLst>
            </a:pPr>
            <a:r>
              <a:rPr sz="4800" spc="85" dirty="0">
                <a:latin typeface="Times New Roman"/>
                <a:cs typeface="Times New Roman"/>
              </a:rPr>
              <a:t>(</a:t>
            </a:r>
            <a:r>
              <a:rPr sz="4800" i="1" spc="85" dirty="0">
                <a:latin typeface="Times New Roman"/>
                <a:cs typeface="Times New Roman"/>
              </a:rPr>
              <a:t>z	</a:t>
            </a:r>
            <a:r>
              <a:rPr sz="4800" dirty="0">
                <a:latin typeface="Symbol"/>
                <a:cs typeface="Symbol"/>
              </a:rPr>
              <a:t></a:t>
            </a:r>
            <a:r>
              <a:rPr sz="4800" spc="-185" dirty="0">
                <a:latin typeface="Times New Roman"/>
                <a:cs typeface="Times New Roman"/>
              </a:rPr>
              <a:t> </a:t>
            </a:r>
            <a:r>
              <a:rPr sz="4800" i="1" dirty="0">
                <a:latin typeface="Times New Roman"/>
                <a:cs typeface="Times New Roman"/>
              </a:rPr>
              <a:t>y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229975" y="3892550"/>
            <a:ext cx="388620" cy="450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50" i="1" spc="100" dirty="0">
                <a:latin typeface="Times New Roman"/>
                <a:cs typeface="Times New Roman"/>
              </a:rPr>
              <a:t>i</a:t>
            </a:r>
            <a:r>
              <a:rPr sz="2750" spc="100" dirty="0">
                <a:latin typeface="Times New Roman"/>
                <a:cs typeface="Times New Roman"/>
              </a:rPr>
              <a:t>,</a:t>
            </a:r>
            <a:r>
              <a:rPr sz="2750" spc="-355" dirty="0">
                <a:latin typeface="Times New Roman"/>
                <a:cs typeface="Times New Roman"/>
              </a:rPr>
              <a:t> </a:t>
            </a:r>
            <a:r>
              <a:rPr sz="2750" i="1" spc="5" dirty="0">
                <a:latin typeface="Times New Roman"/>
                <a:cs typeface="Times New Roman"/>
              </a:rPr>
              <a:t>j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679237" y="3206750"/>
            <a:ext cx="408305" cy="1047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spc="37" baseline="-24884" dirty="0">
                <a:latin typeface="Times New Roman"/>
                <a:cs typeface="Times New Roman"/>
              </a:rPr>
              <a:t>)</a:t>
            </a:r>
            <a:r>
              <a:rPr sz="2750" spc="10" dirty="0">
                <a:latin typeface="Times New Roman"/>
                <a:cs typeface="Times New Roman"/>
              </a:rPr>
              <a:t>2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785225" y="3295650"/>
            <a:ext cx="677545" cy="1482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8380"/>
              </a:lnSpc>
            </a:pPr>
            <a:r>
              <a:rPr sz="7200" dirty="0">
                <a:latin typeface="Symbol"/>
                <a:cs typeface="Symbol"/>
              </a:rPr>
              <a:t></a:t>
            </a:r>
            <a:endParaRPr sz="7200">
              <a:latin typeface="Symbol"/>
              <a:cs typeface="Symbol"/>
            </a:endParaRPr>
          </a:p>
          <a:p>
            <a:pPr marL="55244" algn="ctr">
              <a:lnSpc>
                <a:spcPts val="3045"/>
              </a:lnSpc>
            </a:pPr>
            <a:r>
              <a:rPr sz="2750" i="1" spc="5" dirty="0">
                <a:latin typeface="Times New Roman"/>
                <a:cs typeface="Times New Roman"/>
              </a:rPr>
              <a:t>j</a:t>
            </a:r>
            <a:endParaRPr sz="27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51639" y="6980368"/>
            <a:ext cx="0" cy="1619250"/>
          </a:xfrm>
          <a:custGeom>
            <a:avLst/>
            <a:gdLst/>
            <a:ahLst/>
            <a:cxnLst/>
            <a:rect l="l" t="t" r="r" b="b"/>
            <a:pathLst>
              <a:path h="1619250">
                <a:moveTo>
                  <a:pt x="0" y="1618815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0242" y="2866390"/>
            <a:ext cx="289560" cy="751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10" dirty="0">
                <a:latin typeface="Times New Roman"/>
                <a:cs typeface="Times New Roman"/>
              </a:rPr>
              <a:t>x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87188" y="3303404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42133" y="324244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19"/>
                </a:lnTo>
                <a:lnTo>
                  <a:pt x="121919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83465" y="2698537"/>
            <a:ext cx="750570" cy="1008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900" i="1" spc="337" baseline="-25362" dirty="0">
                <a:latin typeface="Times New Roman"/>
                <a:cs typeface="Times New Roman"/>
              </a:rPr>
              <a:t>h</a:t>
            </a:r>
            <a:r>
              <a:rPr sz="2650" spc="-15" dirty="0">
                <a:latin typeface="Times New Roman"/>
                <a:cs typeface="Times New Roman"/>
              </a:rPr>
              <a:t>(</a:t>
            </a:r>
            <a:r>
              <a:rPr sz="2650" spc="55" dirty="0">
                <a:latin typeface="Times New Roman"/>
                <a:cs typeface="Times New Roman"/>
              </a:rPr>
              <a:t>1</a:t>
            </a:r>
            <a:r>
              <a:rPr sz="2650" spc="25" dirty="0">
                <a:latin typeface="Times New Roman"/>
                <a:cs typeface="Times New Roman"/>
              </a:rPr>
              <a:t>)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84997" y="3303404"/>
            <a:ext cx="267970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39942" y="324244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0" y="0"/>
                </a:moveTo>
                <a:lnTo>
                  <a:pt x="0" y="121919"/>
                </a:lnTo>
                <a:lnTo>
                  <a:pt x="121920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88137" y="3303404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43082" y="324244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19"/>
                </a:lnTo>
                <a:lnTo>
                  <a:pt x="121920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211910" y="3303404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466855" y="324244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19"/>
                </a:lnTo>
                <a:lnTo>
                  <a:pt x="121919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960802" y="4258733"/>
            <a:ext cx="356870" cy="74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00" i="1" spc="50" dirty="0">
                <a:latin typeface="Times New Roman"/>
                <a:cs typeface="Times New Roman"/>
              </a:rPr>
              <a:t>L</a:t>
            </a:r>
            <a:endParaRPr sz="4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47737" y="2668404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338455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latin typeface="Arial"/>
                <a:cs typeface="Arial"/>
              </a:rPr>
              <a:t>Function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458472" y="3303404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713417" y="324244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19"/>
                </a:lnTo>
                <a:lnTo>
                  <a:pt x="121920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040060" y="2698537"/>
            <a:ext cx="800100" cy="1008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900" i="1" spc="209" baseline="-25362" dirty="0">
                <a:latin typeface="Times New Roman"/>
                <a:cs typeface="Times New Roman"/>
              </a:rPr>
              <a:t>h</a:t>
            </a:r>
            <a:r>
              <a:rPr sz="2650" spc="140" dirty="0">
                <a:latin typeface="Times New Roman"/>
                <a:cs typeface="Times New Roman"/>
              </a:rPr>
              <a:t>(2</a:t>
            </a:r>
            <a:r>
              <a:rPr sz="2650" spc="-500" dirty="0">
                <a:latin typeface="Times New Roman"/>
                <a:cs typeface="Times New Roman"/>
              </a:rPr>
              <a:t> </a:t>
            </a:r>
            <a:r>
              <a:rPr sz="2650" spc="15" dirty="0">
                <a:latin typeface="Times New Roman"/>
                <a:cs typeface="Times New Roman"/>
              </a:rPr>
              <a:t>)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943534" y="3303404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198479" y="3242444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19"/>
                </a:lnTo>
                <a:lnTo>
                  <a:pt x="121920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70242" y="4226168"/>
            <a:ext cx="289560" cy="743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00" i="1" spc="35" dirty="0">
                <a:latin typeface="Times New Roman"/>
                <a:cs typeface="Times New Roman"/>
              </a:rPr>
              <a:t>y</a:t>
            </a:r>
            <a:endParaRPr sz="46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806459" y="2064569"/>
            <a:ext cx="548005" cy="492759"/>
          </a:xfrm>
          <a:custGeom>
            <a:avLst/>
            <a:gdLst/>
            <a:ahLst/>
            <a:cxnLst/>
            <a:rect l="l" t="t" r="r" b="b"/>
            <a:pathLst>
              <a:path w="548004" h="492760">
                <a:moveTo>
                  <a:pt x="0" y="0"/>
                </a:moveTo>
                <a:lnTo>
                  <a:pt x="56518" y="36585"/>
                </a:lnTo>
                <a:lnTo>
                  <a:pt x="110299" y="72825"/>
                </a:lnTo>
                <a:lnTo>
                  <a:pt x="161345" y="108721"/>
                </a:lnTo>
                <a:lnTo>
                  <a:pt x="209655" y="144272"/>
                </a:lnTo>
                <a:lnTo>
                  <a:pt x="255228" y="179478"/>
                </a:lnTo>
                <a:lnTo>
                  <a:pt x="298066" y="214340"/>
                </a:lnTo>
                <a:lnTo>
                  <a:pt x="338167" y="248856"/>
                </a:lnTo>
                <a:lnTo>
                  <a:pt x="375532" y="283028"/>
                </a:lnTo>
                <a:lnTo>
                  <a:pt x="410161" y="316855"/>
                </a:lnTo>
                <a:lnTo>
                  <a:pt x="442054" y="350338"/>
                </a:lnTo>
                <a:lnTo>
                  <a:pt x="471211" y="383475"/>
                </a:lnTo>
                <a:lnTo>
                  <a:pt x="497632" y="416268"/>
                </a:lnTo>
                <a:lnTo>
                  <a:pt x="521316" y="448716"/>
                </a:lnTo>
                <a:lnTo>
                  <a:pt x="542265" y="480819"/>
                </a:lnTo>
                <a:lnTo>
                  <a:pt x="547693" y="492337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93596" y="2519431"/>
            <a:ext cx="110489" cy="136525"/>
          </a:xfrm>
          <a:custGeom>
            <a:avLst/>
            <a:gdLst/>
            <a:ahLst/>
            <a:cxnLst/>
            <a:rect l="l" t="t" r="r" b="b"/>
            <a:pathLst>
              <a:path w="110489" h="136525">
                <a:moveTo>
                  <a:pt x="110286" y="0"/>
                </a:moveTo>
                <a:lnTo>
                  <a:pt x="0" y="51976"/>
                </a:lnTo>
                <a:lnTo>
                  <a:pt x="107119" y="136273"/>
                </a:lnTo>
                <a:lnTo>
                  <a:pt x="1102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1985977" y="2866390"/>
            <a:ext cx="256540" cy="751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i="1" spc="5" dirty="0">
                <a:latin typeface="Times New Roman"/>
                <a:cs typeface="Times New Roman"/>
              </a:rPr>
              <a:t>s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2133388" y="3737002"/>
            <a:ext cx="0" cy="386080"/>
          </a:xfrm>
          <a:custGeom>
            <a:avLst/>
            <a:gdLst/>
            <a:ahLst/>
            <a:cxnLst/>
            <a:rect l="l" t="t" r="r" b="b"/>
            <a:pathLst>
              <a:path h="386079">
                <a:moveTo>
                  <a:pt x="0" y="0"/>
                </a:moveTo>
                <a:lnTo>
                  <a:pt x="0" y="38607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072428" y="411038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0"/>
                </a:lnTo>
                <a:lnTo>
                  <a:pt x="60960" y="121920"/>
                </a:lnTo>
                <a:lnTo>
                  <a:pt x="121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87174" y="4738411"/>
            <a:ext cx="10443845" cy="0"/>
          </a:xfrm>
          <a:custGeom>
            <a:avLst/>
            <a:gdLst/>
            <a:ahLst/>
            <a:cxnLst/>
            <a:rect l="l" t="t" r="r" b="b"/>
            <a:pathLst>
              <a:path w="10443845">
                <a:moveTo>
                  <a:pt x="0" y="0"/>
                </a:moveTo>
                <a:lnTo>
                  <a:pt x="10430610" y="0"/>
                </a:lnTo>
                <a:lnTo>
                  <a:pt x="1044331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617784" y="4677452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3238500" y="254000"/>
            <a:ext cx="6518909" cy="2291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spc="-65" dirty="0"/>
              <a:t>Review:</a:t>
            </a:r>
            <a:r>
              <a:rPr sz="8000" spc="-80" dirty="0"/>
              <a:t> </a:t>
            </a:r>
            <a:r>
              <a:rPr sz="8000" spc="-5" dirty="0"/>
              <a:t>Setup</a:t>
            </a:r>
            <a:endParaRPr sz="8000"/>
          </a:p>
          <a:p>
            <a:pPr marR="316230" algn="ctr">
              <a:lnSpc>
                <a:spcPct val="100000"/>
              </a:lnSpc>
              <a:spcBef>
                <a:spcPts val="55"/>
              </a:spcBef>
            </a:pPr>
            <a:r>
              <a:rPr sz="7200" i="1" spc="-97" baseline="-24305" dirty="0">
                <a:latin typeface="Symbol"/>
                <a:cs typeface="Symbol"/>
              </a:rPr>
              <a:t></a:t>
            </a:r>
            <a:r>
              <a:rPr sz="7200" i="1" spc="-1080" baseline="-24305" dirty="0">
                <a:latin typeface="Times New Roman"/>
                <a:cs typeface="Times New Roman"/>
              </a:rPr>
              <a:t> </a:t>
            </a:r>
            <a:r>
              <a:rPr sz="2650" spc="120" dirty="0">
                <a:latin typeface="Times New Roman"/>
                <a:cs typeface="Times New Roman"/>
              </a:rPr>
              <a:t>(2</a:t>
            </a:r>
            <a:r>
              <a:rPr sz="2650" spc="-440" dirty="0">
                <a:latin typeface="Times New Roman"/>
                <a:cs typeface="Times New Roman"/>
              </a:rPr>
              <a:t> </a:t>
            </a:r>
            <a:r>
              <a:rPr sz="2650" spc="15" dirty="0">
                <a:latin typeface="Times New Roman"/>
                <a:cs typeface="Times New Roman"/>
              </a:rPr>
              <a:t>)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925824" y="2013769"/>
            <a:ext cx="641985" cy="539115"/>
          </a:xfrm>
          <a:custGeom>
            <a:avLst/>
            <a:gdLst/>
            <a:ahLst/>
            <a:cxnLst/>
            <a:rect l="l" t="t" r="r" b="b"/>
            <a:pathLst>
              <a:path w="641984" h="539114">
                <a:moveTo>
                  <a:pt x="0" y="0"/>
                </a:moveTo>
                <a:lnTo>
                  <a:pt x="58273" y="31696"/>
                </a:lnTo>
                <a:lnTo>
                  <a:pt x="113950" y="63304"/>
                </a:lnTo>
                <a:lnTo>
                  <a:pt x="167030" y="94823"/>
                </a:lnTo>
                <a:lnTo>
                  <a:pt x="217513" y="126254"/>
                </a:lnTo>
                <a:lnTo>
                  <a:pt x="265399" y="157595"/>
                </a:lnTo>
                <a:lnTo>
                  <a:pt x="310689" y="188847"/>
                </a:lnTo>
                <a:lnTo>
                  <a:pt x="353382" y="220010"/>
                </a:lnTo>
                <a:lnTo>
                  <a:pt x="393478" y="251085"/>
                </a:lnTo>
                <a:lnTo>
                  <a:pt x="430978" y="282070"/>
                </a:lnTo>
                <a:lnTo>
                  <a:pt x="465880" y="312967"/>
                </a:lnTo>
                <a:lnTo>
                  <a:pt x="498186" y="343775"/>
                </a:lnTo>
                <a:lnTo>
                  <a:pt x="527895" y="374494"/>
                </a:lnTo>
                <a:lnTo>
                  <a:pt x="555008" y="405123"/>
                </a:lnTo>
                <a:lnTo>
                  <a:pt x="579523" y="435664"/>
                </a:lnTo>
                <a:lnTo>
                  <a:pt x="620764" y="496480"/>
                </a:lnTo>
                <a:lnTo>
                  <a:pt x="637490" y="526754"/>
                </a:lnTo>
                <a:lnTo>
                  <a:pt x="641670" y="53877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505745" y="2520529"/>
            <a:ext cx="115570" cy="135255"/>
          </a:xfrm>
          <a:custGeom>
            <a:avLst/>
            <a:gdLst/>
            <a:ahLst/>
            <a:cxnLst/>
            <a:rect l="l" t="t" r="r" b="b"/>
            <a:pathLst>
              <a:path w="115570" h="135255">
                <a:moveTo>
                  <a:pt x="115157" y="0"/>
                </a:moveTo>
                <a:lnTo>
                  <a:pt x="0" y="40040"/>
                </a:lnTo>
                <a:lnTo>
                  <a:pt x="97618" y="135177"/>
                </a:lnTo>
                <a:lnTo>
                  <a:pt x="1151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250602" y="6830364"/>
            <a:ext cx="22225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125" y="0"/>
                </a:moveTo>
                <a:lnTo>
                  <a:pt x="69308" y="8136"/>
                </a:lnTo>
                <a:lnTo>
                  <a:pt x="32547" y="32547"/>
                </a:lnTo>
                <a:lnTo>
                  <a:pt x="8136" y="69308"/>
                </a:lnTo>
                <a:lnTo>
                  <a:pt x="0" y="111125"/>
                </a:lnTo>
                <a:lnTo>
                  <a:pt x="8136" y="152941"/>
                </a:lnTo>
                <a:lnTo>
                  <a:pt x="32547" y="189702"/>
                </a:lnTo>
                <a:lnTo>
                  <a:pt x="69308" y="214112"/>
                </a:lnTo>
                <a:lnTo>
                  <a:pt x="111125" y="222249"/>
                </a:lnTo>
                <a:lnTo>
                  <a:pt x="152941" y="214112"/>
                </a:lnTo>
                <a:lnTo>
                  <a:pt x="189702" y="189702"/>
                </a:lnTo>
                <a:lnTo>
                  <a:pt x="214113" y="152941"/>
                </a:lnTo>
                <a:lnTo>
                  <a:pt x="222250" y="111125"/>
                </a:lnTo>
                <a:lnTo>
                  <a:pt x="214113" y="69308"/>
                </a:lnTo>
                <a:lnTo>
                  <a:pt x="189702" y="32547"/>
                </a:lnTo>
                <a:lnTo>
                  <a:pt x="152941" y="8136"/>
                </a:lnTo>
                <a:lnTo>
                  <a:pt x="111125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250603" y="6830364"/>
            <a:ext cx="22225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89702" y="32547"/>
                </a:moveTo>
                <a:lnTo>
                  <a:pt x="214113" y="69308"/>
                </a:lnTo>
                <a:lnTo>
                  <a:pt x="222249" y="111125"/>
                </a:lnTo>
                <a:lnTo>
                  <a:pt x="214113" y="152941"/>
                </a:lnTo>
                <a:lnTo>
                  <a:pt x="189702" y="189702"/>
                </a:lnTo>
                <a:lnTo>
                  <a:pt x="152941" y="214113"/>
                </a:lnTo>
                <a:lnTo>
                  <a:pt x="111125" y="222249"/>
                </a:lnTo>
                <a:lnTo>
                  <a:pt x="69308" y="214113"/>
                </a:lnTo>
                <a:lnTo>
                  <a:pt x="32547" y="189702"/>
                </a:lnTo>
                <a:lnTo>
                  <a:pt x="8136" y="152941"/>
                </a:lnTo>
                <a:lnTo>
                  <a:pt x="0" y="111125"/>
                </a:lnTo>
                <a:lnTo>
                  <a:pt x="8136" y="69308"/>
                </a:lnTo>
                <a:lnTo>
                  <a:pt x="32547" y="32547"/>
                </a:lnTo>
                <a:lnTo>
                  <a:pt x="69308" y="8136"/>
                </a:lnTo>
                <a:lnTo>
                  <a:pt x="111125" y="0"/>
                </a:lnTo>
                <a:lnTo>
                  <a:pt x="152941" y="8136"/>
                </a:lnTo>
                <a:lnTo>
                  <a:pt x="189702" y="3254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252980" y="8546115"/>
            <a:ext cx="22225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11125" y="0"/>
                </a:moveTo>
                <a:lnTo>
                  <a:pt x="69308" y="8136"/>
                </a:lnTo>
                <a:lnTo>
                  <a:pt x="32547" y="32547"/>
                </a:lnTo>
                <a:lnTo>
                  <a:pt x="8136" y="69308"/>
                </a:lnTo>
                <a:lnTo>
                  <a:pt x="0" y="111125"/>
                </a:lnTo>
                <a:lnTo>
                  <a:pt x="8136" y="152941"/>
                </a:lnTo>
                <a:lnTo>
                  <a:pt x="32547" y="189702"/>
                </a:lnTo>
                <a:lnTo>
                  <a:pt x="69308" y="214113"/>
                </a:lnTo>
                <a:lnTo>
                  <a:pt x="111125" y="222250"/>
                </a:lnTo>
                <a:lnTo>
                  <a:pt x="152941" y="214113"/>
                </a:lnTo>
                <a:lnTo>
                  <a:pt x="189702" y="189702"/>
                </a:lnTo>
                <a:lnTo>
                  <a:pt x="214113" y="152941"/>
                </a:lnTo>
                <a:lnTo>
                  <a:pt x="222250" y="111125"/>
                </a:lnTo>
                <a:lnTo>
                  <a:pt x="214113" y="69308"/>
                </a:lnTo>
                <a:lnTo>
                  <a:pt x="189702" y="32547"/>
                </a:lnTo>
                <a:lnTo>
                  <a:pt x="152941" y="8136"/>
                </a:lnTo>
                <a:lnTo>
                  <a:pt x="111125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252980" y="8546115"/>
            <a:ext cx="222250" cy="222250"/>
          </a:xfrm>
          <a:custGeom>
            <a:avLst/>
            <a:gdLst/>
            <a:ahLst/>
            <a:cxnLst/>
            <a:rect l="l" t="t" r="r" b="b"/>
            <a:pathLst>
              <a:path w="222250" h="222250">
                <a:moveTo>
                  <a:pt x="189702" y="32547"/>
                </a:moveTo>
                <a:lnTo>
                  <a:pt x="214113" y="69308"/>
                </a:lnTo>
                <a:lnTo>
                  <a:pt x="222249" y="111125"/>
                </a:lnTo>
                <a:lnTo>
                  <a:pt x="214113" y="152941"/>
                </a:lnTo>
                <a:lnTo>
                  <a:pt x="189702" y="189702"/>
                </a:lnTo>
                <a:lnTo>
                  <a:pt x="152941" y="214113"/>
                </a:lnTo>
                <a:lnTo>
                  <a:pt x="111125" y="222249"/>
                </a:lnTo>
                <a:lnTo>
                  <a:pt x="69308" y="214113"/>
                </a:lnTo>
                <a:lnTo>
                  <a:pt x="32547" y="189702"/>
                </a:lnTo>
                <a:lnTo>
                  <a:pt x="8136" y="152941"/>
                </a:lnTo>
                <a:lnTo>
                  <a:pt x="0" y="111125"/>
                </a:lnTo>
                <a:lnTo>
                  <a:pt x="8136" y="69308"/>
                </a:lnTo>
                <a:lnTo>
                  <a:pt x="32547" y="32547"/>
                </a:lnTo>
                <a:lnTo>
                  <a:pt x="69308" y="8136"/>
                </a:lnTo>
                <a:lnTo>
                  <a:pt x="111125" y="0"/>
                </a:lnTo>
                <a:lnTo>
                  <a:pt x="152941" y="8136"/>
                </a:lnTo>
                <a:lnTo>
                  <a:pt x="189702" y="3254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368769" y="5389172"/>
            <a:ext cx="577215" cy="1583690"/>
          </a:xfrm>
          <a:custGeom>
            <a:avLst/>
            <a:gdLst/>
            <a:ahLst/>
            <a:cxnLst/>
            <a:rect l="l" t="t" r="r" b="b"/>
            <a:pathLst>
              <a:path w="577215" h="1583690">
                <a:moveTo>
                  <a:pt x="0" y="791612"/>
                </a:moveTo>
                <a:lnTo>
                  <a:pt x="577224" y="791612"/>
                </a:lnTo>
              </a:path>
            </a:pathLst>
          </a:custGeom>
          <a:ln w="1583224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813413" y="5175594"/>
            <a:ext cx="243840" cy="288290"/>
          </a:xfrm>
          <a:custGeom>
            <a:avLst/>
            <a:gdLst/>
            <a:ahLst/>
            <a:cxnLst/>
            <a:rect l="l" t="t" r="r" b="b"/>
            <a:pathLst>
              <a:path w="243840" h="288289">
                <a:moveTo>
                  <a:pt x="210446" y="0"/>
                </a:moveTo>
                <a:lnTo>
                  <a:pt x="0" y="199035"/>
                </a:lnTo>
                <a:lnTo>
                  <a:pt x="243406" y="287779"/>
                </a:lnTo>
                <a:lnTo>
                  <a:pt x="210446" y="0"/>
                </a:lnTo>
                <a:close/>
              </a:path>
            </a:pathLst>
          </a:custGeom>
          <a:solidFill>
            <a:srgbClr val="C82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367826" y="6923431"/>
            <a:ext cx="657225" cy="0"/>
          </a:xfrm>
          <a:custGeom>
            <a:avLst/>
            <a:gdLst/>
            <a:ahLst/>
            <a:cxnLst/>
            <a:rect l="l" t="t" r="r" b="b"/>
            <a:pathLst>
              <a:path w="657225">
                <a:moveTo>
                  <a:pt x="0" y="0"/>
                </a:moveTo>
                <a:lnTo>
                  <a:pt x="656976" y="0"/>
                </a:lnTo>
              </a:path>
            </a:pathLst>
          </a:custGeom>
          <a:ln w="635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013690" y="5187960"/>
            <a:ext cx="0" cy="1738630"/>
          </a:xfrm>
          <a:custGeom>
            <a:avLst/>
            <a:gdLst/>
            <a:ahLst/>
            <a:cxnLst/>
            <a:rect l="l" t="t" r="r" b="b"/>
            <a:pathLst>
              <a:path h="1738629">
                <a:moveTo>
                  <a:pt x="0" y="0"/>
                </a:moveTo>
                <a:lnTo>
                  <a:pt x="0" y="1738575"/>
                </a:lnTo>
              </a:path>
            </a:pathLst>
          </a:custGeom>
          <a:ln w="63500">
            <a:solidFill>
              <a:srgbClr val="C825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9179495" y="5195946"/>
            <a:ext cx="1747520" cy="1617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050"/>
              </a:lnSpc>
              <a:tabLst>
                <a:tab pos="533400" algn="l"/>
                <a:tab pos="1734185" algn="l"/>
              </a:tabLst>
            </a:pPr>
            <a:r>
              <a:rPr sz="4700" u="heavy" spc="-10" dirty="0">
                <a:latin typeface="Times New Roman"/>
                <a:cs typeface="Times New Roman"/>
              </a:rPr>
              <a:t> 	</a:t>
            </a:r>
            <a:r>
              <a:rPr sz="4700" u="heavy" spc="135" dirty="0">
                <a:latin typeface="Symbol"/>
                <a:cs typeface="Symbol"/>
              </a:rPr>
              <a:t></a:t>
            </a:r>
            <a:r>
              <a:rPr sz="4700" i="1" u="heavy" spc="135" dirty="0">
                <a:latin typeface="Times New Roman"/>
                <a:cs typeface="Times New Roman"/>
              </a:rPr>
              <a:t>L	</a:t>
            </a:r>
            <a:endParaRPr sz="4700">
              <a:latin typeface="Times New Roman"/>
              <a:cs typeface="Times New Roman"/>
            </a:endParaRPr>
          </a:p>
          <a:p>
            <a:pPr marL="46355">
              <a:lnSpc>
                <a:spcPts val="5050"/>
              </a:lnSpc>
            </a:pPr>
            <a:r>
              <a:rPr sz="7050" spc="-172" baseline="-24822" dirty="0">
                <a:latin typeface="Symbol"/>
                <a:cs typeface="Symbol"/>
              </a:rPr>
              <a:t></a:t>
            </a:r>
            <a:r>
              <a:rPr sz="7050" i="1" spc="-172" baseline="-24822" dirty="0">
                <a:latin typeface="Times New Roman"/>
                <a:cs typeface="Times New Roman"/>
              </a:rPr>
              <a:t>W</a:t>
            </a:r>
            <a:r>
              <a:rPr sz="7050" i="1" spc="-630" baseline="-24822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(1)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472615" y="6432667"/>
            <a:ext cx="368935" cy="441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dirty="0">
                <a:latin typeface="Times New Roman"/>
                <a:cs typeface="Times New Roman"/>
              </a:rPr>
              <a:t>12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520509" y="6834716"/>
            <a:ext cx="320675" cy="758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700" spc="-25" dirty="0">
                <a:latin typeface="Times New Roman"/>
                <a:cs typeface="Times New Roman"/>
              </a:rPr>
              <a:t>1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972800" y="5740400"/>
            <a:ext cx="1877060" cy="513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15" dirty="0">
                <a:latin typeface="Arial"/>
                <a:cs typeface="Arial"/>
              </a:rPr>
              <a:t>(Gradient)</a:t>
            </a:r>
            <a:endParaRPr sz="32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453303" y="5698016"/>
            <a:ext cx="0" cy="3174365"/>
          </a:xfrm>
          <a:custGeom>
            <a:avLst/>
            <a:gdLst/>
            <a:ahLst/>
            <a:cxnLst/>
            <a:rect l="l" t="t" r="r" b="b"/>
            <a:pathLst>
              <a:path h="3174365">
                <a:moveTo>
                  <a:pt x="0" y="0"/>
                </a:moveTo>
                <a:lnTo>
                  <a:pt x="0" y="317390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392343" y="5588796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60960" y="0"/>
                </a:moveTo>
                <a:lnTo>
                  <a:pt x="0" y="121919"/>
                </a:lnTo>
                <a:lnTo>
                  <a:pt x="121920" y="121919"/>
                </a:lnTo>
                <a:lnTo>
                  <a:pt x="609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262803" y="8657240"/>
            <a:ext cx="5114925" cy="0"/>
          </a:xfrm>
          <a:custGeom>
            <a:avLst/>
            <a:gdLst/>
            <a:ahLst/>
            <a:cxnLst/>
            <a:rect l="l" t="t" r="r" b="b"/>
            <a:pathLst>
              <a:path w="5114925">
                <a:moveTo>
                  <a:pt x="0" y="0"/>
                </a:moveTo>
                <a:lnTo>
                  <a:pt x="5101922" y="0"/>
                </a:lnTo>
                <a:lnTo>
                  <a:pt x="5114622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364724" y="859628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801861" y="5540947"/>
            <a:ext cx="4001135" cy="2552065"/>
          </a:xfrm>
          <a:custGeom>
            <a:avLst/>
            <a:gdLst/>
            <a:ahLst/>
            <a:cxnLst/>
            <a:rect l="l" t="t" r="r" b="b"/>
            <a:pathLst>
              <a:path w="4001134" h="2552065">
                <a:moveTo>
                  <a:pt x="0" y="581223"/>
                </a:moveTo>
                <a:lnTo>
                  <a:pt x="36655" y="634193"/>
                </a:lnTo>
                <a:lnTo>
                  <a:pt x="73166" y="686441"/>
                </a:lnTo>
                <a:lnTo>
                  <a:pt x="109533" y="737967"/>
                </a:lnTo>
                <a:lnTo>
                  <a:pt x="145756" y="788772"/>
                </a:lnTo>
                <a:lnTo>
                  <a:pt x="181834" y="838856"/>
                </a:lnTo>
                <a:lnTo>
                  <a:pt x="217767" y="888217"/>
                </a:lnTo>
                <a:lnTo>
                  <a:pt x="253557" y="936857"/>
                </a:lnTo>
                <a:lnTo>
                  <a:pt x="289202" y="984776"/>
                </a:lnTo>
                <a:lnTo>
                  <a:pt x="324702" y="1031972"/>
                </a:lnTo>
                <a:lnTo>
                  <a:pt x="360058" y="1078447"/>
                </a:lnTo>
                <a:lnTo>
                  <a:pt x="395270" y="1124201"/>
                </a:lnTo>
                <a:lnTo>
                  <a:pt x="430338" y="1169233"/>
                </a:lnTo>
                <a:lnTo>
                  <a:pt x="465261" y="1213543"/>
                </a:lnTo>
                <a:lnTo>
                  <a:pt x="500040" y="1257131"/>
                </a:lnTo>
                <a:lnTo>
                  <a:pt x="534674" y="1299998"/>
                </a:lnTo>
                <a:lnTo>
                  <a:pt x="569164" y="1342144"/>
                </a:lnTo>
                <a:lnTo>
                  <a:pt x="603510" y="1383567"/>
                </a:lnTo>
                <a:lnTo>
                  <a:pt x="637711" y="1424269"/>
                </a:lnTo>
                <a:lnTo>
                  <a:pt x="671768" y="1464250"/>
                </a:lnTo>
                <a:lnTo>
                  <a:pt x="705680" y="1503508"/>
                </a:lnTo>
                <a:lnTo>
                  <a:pt x="739448" y="1542045"/>
                </a:lnTo>
                <a:lnTo>
                  <a:pt x="773072" y="1579861"/>
                </a:lnTo>
                <a:lnTo>
                  <a:pt x="806552" y="1616955"/>
                </a:lnTo>
                <a:lnTo>
                  <a:pt x="839887" y="1653327"/>
                </a:lnTo>
                <a:lnTo>
                  <a:pt x="873077" y="1688977"/>
                </a:lnTo>
                <a:lnTo>
                  <a:pt x="906124" y="1723906"/>
                </a:lnTo>
                <a:lnTo>
                  <a:pt x="939026" y="1758114"/>
                </a:lnTo>
                <a:lnTo>
                  <a:pt x="971783" y="1791599"/>
                </a:lnTo>
                <a:lnTo>
                  <a:pt x="1004396" y="1824363"/>
                </a:lnTo>
                <a:lnTo>
                  <a:pt x="1036865" y="1856406"/>
                </a:lnTo>
                <a:lnTo>
                  <a:pt x="1069189" y="1887726"/>
                </a:lnTo>
                <a:lnTo>
                  <a:pt x="1101370" y="1918325"/>
                </a:lnTo>
                <a:lnTo>
                  <a:pt x="1133405" y="1948203"/>
                </a:lnTo>
                <a:lnTo>
                  <a:pt x="1165297" y="1977359"/>
                </a:lnTo>
                <a:lnTo>
                  <a:pt x="1197044" y="2005793"/>
                </a:lnTo>
                <a:lnTo>
                  <a:pt x="1228646" y="2033505"/>
                </a:lnTo>
                <a:lnTo>
                  <a:pt x="1260104" y="2060496"/>
                </a:lnTo>
                <a:lnTo>
                  <a:pt x="1291418" y="2086766"/>
                </a:lnTo>
                <a:lnTo>
                  <a:pt x="1322588" y="2112313"/>
                </a:lnTo>
                <a:lnTo>
                  <a:pt x="1353613" y="2137139"/>
                </a:lnTo>
                <a:lnTo>
                  <a:pt x="1384493" y="2161244"/>
                </a:lnTo>
                <a:lnTo>
                  <a:pt x="1415230" y="2184626"/>
                </a:lnTo>
                <a:lnTo>
                  <a:pt x="1476269" y="2229227"/>
                </a:lnTo>
                <a:lnTo>
                  <a:pt x="1536731" y="2270941"/>
                </a:lnTo>
                <a:lnTo>
                  <a:pt x="1596616" y="2309768"/>
                </a:lnTo>
                <a:lnTo>
                  <a:pt x="1655923" y="2345709"/>
                </a:lnTo>
                <a:lnTo>
                  <a:pt x="1714653" y="2378764"/>
                </a:lnTo>
                <a:lnTo>
                  <a:pt x="1772805" y="2408931"/>
                </a:lnTo>
                <a:lnTo>
                  <a:pt x="1830380" y="2436213"/>
                </a:lnTo>
                <a:lnTo>
                  <a:pt x="1887377" y="2460607"/>
                </a:lnTo>
                <a:lnTo>
                  <a:pt x="1943797" y="2482116"/>
                </a:lnTo>
                <a:lnTo>
                  <a:pt x="1999639" y="2500737"/>
                </a:lnTo>
                <a:lnTo>
                  <a:pt x="2054904" y="2516472"/>
                </a:lnTo>
                <a:lnTo>
                  <a:pt x="2109591" y="2529321"/>
                </a:lnTo>
                <a:lnTo>
                  <a:pt x="2163701" y="2539283"/>
                </a:lnTo>
                <a:lnTo>
                  <a:pt x="2217233" y="2546358"/>
                </a:lnTo>
                <a:lnTo>
                  <a:pt x="2270188" y="2550547"/>
                </a:lnTo>
                <a:lnTo>
                  <a:pt x="2322565" y="2551850"/>
                </a:lnTo>
                <a:lnTo>
                  <a:pt x="2348537" y="2551418"/>
                </a:lnTo>
                <a:lnTo>
                  <a:pt x="2400049" y="2548391"/>
                </a:lnTo>
                <a:lnTo>
                  <a:pt x="2450982" y="2542477"/>
                </a:lnTo>
                <a:lnTo>
                  <a:pt x="2501338" y="2533676"/>
                </a:lnTo>
                <a:lnTo>
                  <a:pt x="2551117" y="2521989"/>
                </a:lnTo>
                <a:lnTo>
                  <a:pt x="2600318" y="2507416"/>
                </a:lnTo>
                <a:lnTo>
                  <a:pt x="2648942" y="2489955"/>
                </a:lnTo>
                <a:lnTo>
                  <a:pt x="2696988" y="2469609"/>
                </a:lnTo>
                <a:lnTo>
                  <a:pt x="2744457" y="2446375"/>
                </a:lnTo>
                <a:lnTo>
                  <a:pt x="2791348" y="2420256"/>
                </a:lnTo>
                <a:lnTo>
                  <a:pt x="2837662" y="2391249"/>
                </a:lnTo>
                <a:lnTo>
                  <a:pt x="2883398" y="2359356"/>
                </a:lnTo>
                <a:lnTo>
                  <a:pt x="2928557" y="2324577"/>
                </a:lnTo>
                <a:lnTo>
                  <a:pt x="2973138" y="2286911"/>
                </a:lnTo>
                <a:lnTo>
                  <a:pt x="3017142" y="2246358"/>
                </a:lnTo>
                <a:lnTo>
                  <a:pt x="3060568" y="2202919"/>
                </a:lnTo>
                <a:lnTo>
                  <a:pt x="3103417" y="2156594"/>
                </a:lnTo>
                <a:lnTo>
                  <a:pt x="3145689" y="2107382"/>
                </a:lnTo>
                <a:lnTo>
                  <a:pt x="3187383" y="2055283"/>
                </a:lnTo>
                <a:lnTo>
                  <a:pt x="3228499" y="2000298"/>
                </a:lnTo>
                <a:lnTo>
                  <a:pt x="3269038" y="1942426"/>
                </a:lnTo>
                <a:lnTo>
                  <a:pt x="3308999" y="1881667"/>
                </a:lnTo>
                <a:lnTo>
                  <a:pt x="3348383" y="1818023"/>
                </a:lnTo>
                <a:lnTo>
                  <a:pt x="3367859" y="1785118"/>
                </a:lnTo>
                <a:lnTo>
                  <a:pt x="3387190" y="1751491"/>
                </a:lnTo>
                <a:lnTo>
                  <a:pt x="3406377" y="1717143"/>
                </a:lnTo>
                <a:lnTo>
                  <a:pt x="3425419" y="1682073"/>
                </a:lnTo>
                <a:lnTo>
                  <a:pt x="3444317" y="1646282"/>
                </a:lnTo>
                <a:lnTo>
                  <a:pt x="3463070" y="1609769"/>
                </a:lnTo>
                <a:lnTo>
                  <a:pt x="3481680" y="1572534"/>
                </a:lnTo>
                <a:lnTo>
                  <a:pt x="3500145" y="1534578"/>
                </a:lnTo>
                <a:lnTo>
                  <a:pt x="3518465" y="1495900"/>
                </a:lnTo>
                <a:lnTo>
                  <a:pt x="3536641" y="1456500"/>
                </a:lnTo>
                <a:lnTo>
                  <a:pt x="3554673" y="1416379"/>
                </a:lnTo>
                <a:lnTo>
                  <a:pt x="3572560" y="1375536"/>
                </a:lnTo>
                <a:lnTo>
                  <a:pt x="3590303" y="1333971"/>
                </a:lnTo>
                <a:lnTo>
                  <a:pt x="3607902" y="1291685"/>
                </a:lnTo>
                <a:lnTo>
                  <a:pt x="3625356" y="1248677"/>
                </a:lnTo>
                <a:lnTo>
                  <a:pt x="3642666" y="1204948"/>
                </a:lnTo>
                <a:lnTo>
                  <a:pt x="3659831" y="1160497"/>
                </a:lnTo>
                <a:lnTo>
                  <a:pt x="3676852" y="1115324"/>
                </a:lnTo>
                <a:lnTo>
                  <a:pt x="3693729" y="1069430"/>
                </a:lnTo>
                <a:lnTo>
                  <a:pt x="3710462" y="1022814"/>
                </a:lnTo>
                <a:lnTo>
                  <a:pt x="3727050" y="975476"/>
                </a:lnTo>
                <a:lnTo>
                  <a:pt x="3743493" y="927417"/>
                </a:lnTo>
                <a:lnTo>
                  <a:pt x="3759793" y="878636"/>
                </a:lnTo>
                <a:lnTo>
                  <a:pt x="3775947" y="829134"/>
                </a:lnTo>
                <a:lnTo>
                  <a:pt x="3791958" y="778909"/>
                </a:lnTo>
                <a:lnTo>
                  <a:pt x="3807824" y="727964"/>
                </a:lnTo>
                <a:lnTo>
                  <a:pt x="3823546" y="676296"/>
                </a:lnTo>
                <a:lnTo>
                  <a:pt x="3839123" y="623907"/>
                </a:lnTo>
                <a:lnTo>
                  <a:pt x="3854556" y="570796"/>
                </a:lnTo>
                <a:lnTo>
                  <a:pt x="3869845" y="516964"/>
                </a:lnTo>
                <a:lnTo>
                  <a:pt x="3884989" y="462410"/>
                </a:lnTo>
                <a:lnTo>
                  <a:pt x="3899989" y="407135"/>
                </a:lnTo>
                <a:lnTo>
                  <a:pt x="3914845" y="351137"/>
                </a:lnTo>
                <a:lnTo>
                  <a:pt x="3929556" y="294418"/>
                </a:lnTo>
                <a:lnTo>
                  <a:pt x="3944123" y="236978"/>
                </a:lnTo>
                <a:lnTo>
                  <a:pt x="3958545" y="178816"/>
                </a:lnTo>
                <a:lnTo>
                  <a:pt x="3972823" y="119932"/>
                </a:lnTo>
                <a:lnTo>
                  <a:pt x="3986957" y="60327"/>
                </a:lnTo>
                <a:lnTo>
                  <a:pt x="4000947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3919104" y="5211233"/>
            <a:ext cx="349250" cy="74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00" i="1" spc="-15" dirty="0">
                <a:latin typeface="Times New Roman"/>
                <a:cs typeface="Times New Roman"/>
              </a:rPr>
              <a:t>L</a:t>
            </a:r>
            <a:endParaRPr sz="46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0641330" y="8737445"/>
            <a:ext cx="369570" cy="368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65"/>
              </a:lnSpc>
            </a:pPr>
            <a:r>
              <a:rPr sz="2700" dirty="0">
                <a:latin typeface="Times New Roman"/>
                <a:cs typeface="Times New Roman"/>
              </a:rPr>
              <a:t>12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670300" y="9059671"/>
            <a:ext cx="645541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204"/>
              </a:lnSpc>
            </a:pPr>
            <a:r>
              <a:rPr sz="3200" dirty="0">
                <a:latin typeface="Arial"/>
                <a:cs typeface="Arial"/>
              </a:rPr>
              <a:t>A </a:t>
            </a:r>
            <a:r>
              <a:rPr sz="3200" spc="25" dirty="0">
                <a:latin typeface="Arial"/>
                <a:cs typeface="Arial"/>
              </a:rPr>
              <a:t>weight </a:t>
            </a:r>
            <a:r>
              <a:rPr sz="3200" spc="-10" dirty="0">
                <a:latin typeface="Arial"/>
                <a:cs typeface="Arial"/>
              </a:rPr>
              <a:t>somewhere </a:t>
            </a:r>
            <a:r>
              <a:rPr sz="3200" spc="-5" dirty="0">
                <a:latin typeface="Arial"/>
                <a:cs typeface="Arial"/>
              </a:rPr>
              <a:t>in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network</a:t>
            </a:r>
            <a:endParaRPr sz="32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650730" y="8002940"/>
            <a:ext cx="1026794" cy="1017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975" i="1" spc="37" baseline="-25089" dirty="0">
                <a:latin typeface="Times New Roman"/>
                <a:cs typeface="Times New Roman"/>
              </a:rPr>
              <a:t>W</a:t>
            </a:r>
            <a:r>
              <a:rPr sz="6975" i="1" spc="-630" baseline="-25089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(1)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327400" y="6794500"/>
            <a:ext cx="883919" cy="513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latin typeface="Arial"/>
                <a:cs typeface="Arial"/>
              </a:rPr>
              <a:t>Loss</a:t>
            </a:r>
            <a:endParaRPr sz="32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50900" y="5443220"/>
            <a:ext cx="1832610" cy="97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46100">
              <a:lnSpc>
                <a:spcPts val="3800"/>
              </a:lnSpc>
            </a:pPr>
            <a:r>
              <a:rPr sz="3200" b="1" spc="-80" dirty="0">
                <a:latin typeface="Arial"/>
                <a:cs typeface="Arial"/>
              </a:rPr>
              <a:t>Toy  </a:t>
            </a:r>
            <a:r>
              <a:rPr sz="3200" b="1" dirty="0">
                <a:latin typeface="Arial"/>
                <a:cs typeface="Arial"/>
              </a:rPr>
              <a:t>Exam</a:t>
            </a:r>
            <a:r>
              <a:rPr sz="3200" b="1" spc="-5" dirty="0">
                <a:latin typeface="Arial"/>
                <a:cs typeface="Arial"/>
              </a:rPr>
              <a:t>pl</a:t>
            </a:r>
            <a:r>
              <a:rPr sz="3200" b="1" dirty="0">
                <a:latin typeface="Arial"/>
                <a:cs typeface="Arial"/>
              </a:rPr>
              <a:t>e:</a:t>
            </a:r>
            <a:endParaRPr sz="32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95519" y="1449106"/>
            <a:ext cx="2139950" cy="1016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975" i="1" spc="22" baseline="-25089" dirty="0">
                <a:latin typeface="Times New Roman"/>
                <a:cs typeface="Times New Roman"/>
              </a:rPr>
              <a:t>W </a:t>
            </a:r>
            <a:r>
              <a:rPr sz="2700" spc="30" dirty="0">
                <a:latin typeface="Times New Roman"/>
                <a:cs typeface="Times New Roman"/>
              </a:rPr>
              <a:t>(1)</a:t>
            </a:r>
            <a:r>
              <a:rPr sz="6975" spc="44" baseline="-25089" dirty="0">
                <a:latin typeface="Times New Roman"/>
                <a:cs typeface="Times New Roman"/>
              </a:rPr>
              <a:t>,</a:t>
            </a:r>
            <a:r>
              <a:rPr sz="6975" spc="195" baseline="-25089" dirty="0">
                <a:latin typeface="Times New Roman"/>
                <a:cs typeface="Times New Roman"/>
              </a:rPr>
              <a:t> </a:t>
            </a:r>
            <a:r>
              <a:rPr sz="6975" i="1" spc="52" baseline="-25089" dirty="0">
                <a:latin typeface="Times New Roman"/>
                <a:cs typeface="Times New Roman"/>
              </a:rPr>
              <a:t>b</a:t>
            </a:r>
            <a:r>
              <a:rPr sz="2700" spc="35" dirty="0">
                <a:latin typeface="Times New Roman"/>
                <a:cs typeface="Times New Roman"/>
              </a:rPr>
              <a:t>(1)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700801" y="2668404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85725" rIns="0" bIns="0" rtlCol="0">
            <a:spAutoFit/>
          </a:bodyPr>
          <a:lstStyle/>
          <a:p>
            <a:pPr marL="141605">
              <a:lnSpc>
                <a:spcPct val="100000"/>
              </a:lnSpc>
              <a:spcBef>
                <a:spcPts val="675"/>
              </a:spcBef>
            </a:pPr>
            <a:r>
              <a:rPr sz="5475" i="1" spc="44" baseline="-25114" dirty="0">
                <a:latin typeface="Times New Roman"/>
                <a:cs typeface="Times New Roman"/>
              </a:rPr>
              <a:t>W</a:t>
            </a:r>
            <a:r>
              <a:rPr sz="5475" i="1" spc="-419" baseline="-25114" dirty="0">
                <a:latin typeface="Times New Roman"/>
                <a:cs typeface="Times New Roman"/>
              </a:rPr>
              <a:t> </a:t>
            </a:r>
            <a:r>
              <a:rPr sz="2100" spc="40" dirty="0">
                <a:latin typeface="Times New Roman"/>
                <a:cs typeface="Times New Roman"/>
              </a:rPr>
              <a:t>(1)</a:t>
            </a:r>
            <a:r>
              <a:rPr sz="5475" i="1" spc="60" baseline="-25114" dirty="0">
                <a:latin typeface="Times New Roman"/>
                <a:cs typeface="Times New Roman"/>
              </a:rPr>
              <a:t>x</a:t>
            </a:r>
            <a:r>
              <a:rPr sz="5475" i="1" spc="-367" baseline="-25114" dirty="0">
                <a:latin typeface="Times New Roman"/>
                <a:cs typeface="Times New Roman"/>
              </a:rPr>
              <a:t> </a:t>
            </a:r>
            <a:r>
              <a:rPr sz="5475" spc="30" baseline="-25114" dirty="0">
                <a:latin typeface="Symbol"/>
                <a:cs typeface="Symbol"/>
              </a:rPr>
              <a:t></a:t>
            </a:r>
            <a:r>
              <a:rPr sz="5475" spc="-480" baseline="-25114" dirty="0">
                <a:latin typeface="Times New Roman"/>
                <a:cs typeface="Times New Roman"/>
              </a:rPr>
              <a:t> </a:t>
            </a:r>
            <a:r>
              <a:rPr sz="5475" i="1" spc="60" baseline="-25114" dirty="0">
                <a:latin typeface="Times New Roman"/>
                <a:cs typeface="Times New Roman"/>
              </a:rPr>
              <a:t>b</a:t>
            </a:r>
            <a:r>
              <a:rPr sz="2100" spc="40" dirty="0">
                <a:latin typeface="Times New Roman"/>
                <a:cs typeface="Times New Roman"/>
              </a:rPr>
              <a:t>(1)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3104" y="2161956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2500" y="2095500"/>
            <a:ext cx="424307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20" dirty="0">
                <a:latin typeface="Arial"/>
                <a:cs typeface="Arial"/>
              </a:rPr>
              <a:t>Euclidean </a:t>
            </a:r>
            <a:r>
              <a:rPr sz="3600" spc="-5" dirty="0">
                <a:latin typeface="Arial"/>
                <a:cs typeface="Arial"/>
              </a:rPr>
              <a:t>loss</a:t>
            </a:r>
            <a:r>
              <a:rPr sz="3600" spc="-6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layer: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73200" y="342900"/>
            <a:ext cx="10054590" cy="1106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0" spc="-5" dirty="0"/>
              <a:t>Example: </a:t>
            </a:r>
            <a:r>
              <a:rPr sz="7000" spc="40" dirty="0"/>
              <a:t>Euclidean</a:t>
            </a:r>
            <a:r>
              <a:rPr sz="7000" spc="-35" dirty="0"/>
              <a:t> </a:t>
            </a:r>
            <a:r>
              <a:rPr sz="7000" spc="-5" dirty="0"/>
              <a:t>Loss</a:t>
            </a:r>
            <a:endParaRPr sz="7000"/>
          </a:p>
        </p:txBody>
      </p:sp>
      <p:sp>
        <p:nvSpPr>
          <p:cNvPr id="5" name="object 5"/>
          <p:cNvSpPr/>
          <p:nvPr/>
        </p:nvSpPr>
        <p:spPr>
          <a:xfrm>
            <a:off x="1634592" y="4345405"/>
            <a:ext cx="267970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89537" y="4284445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0" y="0"/>
                </a:moveTo>
                <a:lnTo>
                  <a:pt x="0" y="121920"/>
                </a:lnTo>
                <a:lnTo>
                  <a:pt x="121919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42502" y="3532716"/>
            <a:ext cx="356870" cy="758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700" i="1" spc="-5" dirty="0">
                <a:latin typeface="Times New Roman"/>
                <a:cs typeface="Times New Roman"/>
              </a:rPr>
              <a:t>L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62377" y="3000663"/>
            <a:ext cx="302260" cy="1611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" indent="-12700">
              <a:lnSpc>
                <a:spcPct val="100000"/>
              </a:lnSpc>
            </a:pPr>
            <a:r>
              <a:rPr sz="4650" i="1" spc="-15" dirty="0">
                <a:latin typeface="Times New Roman"/>
                <a:cs typeface="Times New Roman"/>
              </a:rPr>
              <a:t>z</a:t>
            </a:r>
            <a:endParaRPr sz="4650">
              <a:latin typeface="Times New Roman"/>
              <a:cs typeface="Times New Roman"/>
            </a:endParaRPr>
          </a:p>
          <a:p>
            <a:pPr marL="24765">
              <a:lnSpc>
                <a:spcPct val="100000"/>
              </a:lnSpc>
              <a:spcBef>
                <a:spcPts val="1070"/>
              </a:spcBef>
            </a:pPr>
            <a:r>
              <a:rPr sz="4700" i="1" spc="-10" dirty="0">
                <a:latin typeface="Times New Roman"/>
                <a:cs typeface="Times New Roman"/>
              </a:rPr>
              <a:t>y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85107" y="3297390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139065" rIns="0" bIns="0" rtlCol="0">
            <a:spAutoFit/>
          </a:bodyPr>
          <a:lstStyle/>
          <a:p>
            <a:pPr marL="684530" marR="196215" indent="-469900">
              <a:lnSpc>
                <a:spcPts val="3800"/>
              </a:lnSpc>
              <a:spcBef>
                <a:spcPts val="1095"/>
              </a:spcBef>
            </a:pPr>
            <a:r>
              <a:rPr sz="3200" spc="15" dirty="0">
                <a:latin typeface="Arial"/>
                <a:cs typeface="Arial"/>
              </a:rPr>
              <a:t>Euclidean  </a:t>
            </a:r>
            <a:r>
              <a:rPr sz="3200" spc="-5" dirty="0">
                <a:latin typeface="Arial"/>
                <a:cs typeface="Arial"/>
              </a:rPr>
              <a:t>Loss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10559" y="3932390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65503" y="3871431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19"/>
                </a:lnTo>
                <a:lnTo>
                  <a:pt x="121920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34592" y="3536838"/>
            <a:ext cx="267970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89537" y="3475878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0" y="0"/>
                </a:moveTo>
                <a:lnTo>
                  <a:pt x="0" y="121920"/>
                </a:lnTo>
                <a:lnTo>
                  <a:pt x="121919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545387" y="3892550"/>
            <a:ext cx="123825" cy="450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50" i="1" spc="5" dirty="0">
                <a:latin typeface="Times New Roman"/>
                <a:cs typeface="Times New Roman"/>
              </a:rPr>
              <a:t>i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13600" y="3479800"/>
            <a:ext cx="985519" cy="801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37540" algn="l"/>
              </a:tabLst>
            </a:pPr>
            <a:r>
              <a:rPr sz="4800" i="1" dirty="0">
                <a:latin typeface="Times New Roman"/>
                <a:cs typeface="Times New Roman"/>
              </a:rPr>
              <a:t>L	</a:t>
            </a:r>
            <a:r>
              <a:rPr sz="4800" dirty="0">
                <a:latin typeface="Symbol"/>
                <a:cs typeface="Symbol"/>
              </a:rPr>
              <a:t></a:t>
            </a:r>
            <a:endParaRPr sz="4800">
              <a:latin typeface="Symbol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367712" y="3087687"/>
            <a:ext cx="330200" cy="1627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u="heavy" dirty="0">
                <a:latin typeface="Times New Roman"/>
                <a:cs typeface="Times New Roman"/>
              </a:rPr>
              <a:t>1</a:t>
            </a:r>
            <a:endParaRPr sz="4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4800" dirty="0">
                <a:latin typeface="Times New Roman"/>
                <a:cs typeface="Times New Roman"/>
              </a:rPr>
              <a:t>2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961562" y="3892550"/>
            <a:ext cx="388620" cy="450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50" i="1" spc="100" dirty="0">
                <a:latin typeface="Times New Roman"/>
                <a:cs typeface="Times New Roman"/>
              </a:rPr>
              <a:t>i</a:t>
            </a:r>
            <a:r>
              <a:rPr sz="2750" spc="100" dirty="0">
                <a:latin typeface="Times New Roman"/>
                <a:cs typeface="Times New Roman"/>
              </a:rPr>
              <a:t>,</a:t>
            </a:r>
            <a:r>
              <a:rPr sz="2750" spc="-355" dirty="0">
                <a:latin typeface="Times New Roman"/>
                <a:cs typeface="Times New Roman"/>
              </a:rPr>
              <a:t> </a:t>
            </a:r>
            <a:r>
              <a:rPr sz="2750" i="1" spc="5" dirty="0">
                <a:latin typeface="Times New Roman"/>
                <a:cs typeface="Times New Roman"/>
              </a:rPr>
              <a:t>j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504362" y="3479800"/>
            <a:ext cx="1764664" cy="801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04569" algn="l"/>
              </a:tabLst>
            </a:pPr>
            <a:r>
              <a:rPr sz="4800" spc="85" dirty="0">
                <a:latin typeface="Times New Roman"/>
                <a:cs typeface="Times New Roman"/>
              </a:rPr>
              <a:t>(</a:t>
            </a:r>
            <a:r>
              <a:rPr sz="4800" i="1" spc="85" dirty="0">
                <a:latin typeface="Times New Roman"/>
                <a:cs typeface="Times New Roman"/>
              </a:rPr>
              <a:t>z	</a:t>
            </a:r>
            <a:r>
              <a:rPr sz="4800" dirty="0">
                <a:latin typeface="Symbol"/>
                <a:cs typeface="Symbol"/>
              </a:rPr>
              <a:t></a:t>
            </a:r>
            <a:r>
              <a:rPr sz="4800" spc="-185" dirty="0">
                <a:latin typeface="Times New Roman"/>
                <a:cs typeface="Times New Roman"/>
              </a:rPr>
              <a:t> </a:t>
            </a:r>
            <a:r>
              <a:rPr sz="4800" i="1" dirty="0">
                <a:latin typeface="Times New Roman"/>
                <a:cs typeface="Times New Roman"/>
              </a:rPr>
              <a:t>y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229975" y="3892550"/>
            <a:ext cx="388620" cy="450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50" i="1" spc="100" dirty="0">
                <a:latin typeface="Times New Roman"/>
                <a:cs typeface="Times New Roman"/>
              </a:rPr>
              <a:t>i</a:t>
            </a:r>
            <a:r>
              <a:rPr sz="2750" spc="100" dirty="0">
                <a:latin typeface="Times New Roman"/>
                <a:cs typeface="Times New Roman"/>
              </a:rPr>
              <a:t>,</a:t>
            </a:r>
            <a:r>
              <a:rPr sz="2750" spc="-355" dirty="0">
                <a:latin typeface="Times New Roman"/>
                <a:cs typeface="Times New Roman"/>
              </a:rPr>
              <a:t> </a:t>
            </a:r>
            <a:r>
              <a:rPr sz="2750" i="1" spc="5" dirty="0">
                <a:latin typeface="Times New Roman"/>
                <a:cs typeface="Times New Roman"/>
              </a:rPr>
              <a:t>j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679237" y="3206750"/>
            <a:ext cx="408305" cy="1047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spc="37" baseline="-24884" dirty="0">
                <a:latin typeface="Times New Roman"/>
                <a:cs typeface="Times New Roman"/>
              </a:rPr>
              <a:t>)</a:t>
            </a:r>
            <a:r>
              <a:rPr sz="2750" spc="10" dirty="0">
                <a:latin typeface="Times New Roman"/>
                <a:cs typeface="Times New Roman"/>
              </a:rPr>
              <a:t>2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90025" y="4327525"/>
            <a:ext cx="123825" cy="450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50" i="1" spc="5" dirty="0">
                <a:latin typeface="Times New Roman"/>
                <a:cs typeface="Times New Roman"/>
              </a:rPr>
              <a:t>j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785225" y="3295650"/>
            <a:ext cx="677545" cy="1195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dirty="0">
                <a:latin typeface="Symbol"/>
                <a:cs typeface="Symbol"/>
              </a:rPr>
              <a:t></a:t>
            </a:r>
            <a:endParaRPr sz="7200">
              <a:latin typeface="Symbol"/>
              <a:cs typeface="Symbo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797800" y="4889500"/>
            <a:ext cx="3773804" cy="938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0" marR="5080" indent="-381000">
              <a:lnSpc>
                <a:spcPct val="100000"/>
              </a:lnSpc>
            </a:pPr>
            <a:r>
              <a:rPr sz="3000" spc="80" dirty="0">
                <a:solidFill>
                  <a:srgbClr val="C82506"/>
                </a:solidFill>
                <a:latin typeface="Arial"/>
                <a:cs typeface="Arial"/>
              </a:rPr>
              <a:t>(“i” </a:t>
            </a:r>
            <a:r>
              <a:rPr sz="3000" spc="-5" dirty="0">
                <a:solidFill>
                  <a:srgbClr val="C82506"/>
                </a:solidFill>
                <a:latin typeface="Arial"/>
                <a:cs typeface="Arial"/>
              </a:rPr>
              <a:t>is </a:t>
            </a:r>
            <a:r>
              <a:rPr sz="3000" dirty="0">
                <a:solidFill>
                  <a:srgbClr val="C82506"/>
                </a:solidFill>
                <a:latin typeface="Arial"/>
                <a:cs typeface="Arial"/>
              </a:rPr>
              <a:t>the </a:t>
            </a:r>
            <a:r>
              <a:rPr sz="3000" spc="65" dirty="0">
                <a:solidFill>
                  <a:srgbClr val="C82506"/>
                </a:solidFill>
                <a:latin typeface="Arial"/>
                <a:cs typeface="Arial"/>
              </a:rPr>
              <a:t>batch</a:t>
            </a:r>
            <a:r>
              <a:rPr sz="3000" spc="-130" dirty="0">
                <a:solidFill>
                  <a:srgbClr val="C82506"/>
                </a:solidFill>
                <a:latin typeface="Arial"/>
                <a:cs typeface="Arial"/>
              </a:rPr>
              <a:t> </a:t>
            </a:r>
            <a:r>
              <a:rPr sz="3000" spc="25" dirty="0">
                <a:solidFill>
                  <a:srgbClr val="C82506"/>
                </a:solidFill>
                <a:latin typeface="Arial"/>
                <a:cs typeface="Arial"/>
              </a:rPr>
              <a:t>index,  </a:t>
            </a:r>
            <a:r>
              <a:rPr sz="3000" spc="110" dirty="0">
                <a:solidFill>
                  <a:srgbClr val="C82506"/>
                </a:solidFill>
                <a:latin typeface="Arial"/>
                <a:cs typeface="Arial"/>
              </a:rPr>
              <a:t>“j” </a:t>
            </a:r>
            <a:r>
              <a:rPr sz="3000" spc="-5" dirty="0">
                <a:solidFill>
                  <a:srgbClr val="C82506"/>
                </a:solidFill>
                <a:latin typeface="Arial"/>
                <a:cs typeface="Arial"/>
              </a:rPr>
              <a:t>is </a:t>
            </a:r>
            <a:r>
              <a:rPr sz="3000" dirty="0">
                <a:solidFill>
                  <a:srgbClr val="C82506"/>
                </a:solidFill>
                <a:latin typeface="Arial"/>
                <a:cs typeface="Arial"/>
              </a:rPr>
              <a:t>the</a:t>
            </a:r>
            <a:r>
              <a:rPr sz="3000" spc="-185" dirty="0">
                <a:solidFill>
                  <a:srgbClr val="C82506"/>
                </a:solidFill>
                <a:latin typeface="Arial"/>
                <a:cs typeface="Arial"/>
              </a:rPr>
              <a:t> </a:t>
            </a:r>
            <a:r>
              <a:rPr sz="3000" spc="20" dirty="0">
                <a:solidFill>
                  <a:srgbClr val="C82506"/>
                </a:solidFill>
                <a:latin typeface="Arial"/>
                <a:cs typeface="Arial"/>
              </a:rPr>
              <a:t>channel)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3104" y="2161956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2500" y="2095500"/>
            <a:ext cx="424307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20" dirty="0">
                <a:latin typeface="Arial"/>
                <a:cs typeface="Arial"/>
              </a:rPr>
              <a:t>Euclidean </a:t>
            </a:r>
            <a:r>
              <a:rPr sz="3600" spc="-5" dirty="0">
                <a:latin typeface="Arial"/>
                <a:cs typeface="Arial"/>
              </a:rPr>
              <a:t>loss</a:t>
            </a:r>
            <a:r>
              <a:rPr sz="3600" spc="-6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layer: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3104" y="6518056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2500" y="6451600"/>
            <a:ext cx="945261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70" dirty="0">
                <a:latin typeface="Arial"/>
                <a:cs typeface="Arial"/>
              </a:rPr>
              <a:t>The </a:t>
            </a:r>
            <a:r>
              <a:rPr sz="3600" dirty="0">
                <a:latin typeface="Arial"/>
                <a:cs typeface="Arial"/>
              </a:rPr>
              <a:t>total </a:t>
            </a:r>
            <a:r>
              <a:rPr sz="3600" spc="-5" dirty="0">
                <a:latin typeface="Arial"/>
                <a:cs typeface="Arial"/>
              </a:rPr>
              <a:t>loss is </a:t>
            </a:r>
            <a:r>
              <a:rPr sz="3600" dirty="0">
                <a:latin typeface="Arial"/>
                <a:cs typeface="Arial"/>
              </a:rPr>
              <a:t>the </a:t>
            </a:r>
            <a:r>
              <a:rPr sz="3600" spc="25" dirty="0">
                <a:latin typeface="Arial"/>
                <a:cs typeface="Arial"/>
              </a:rPr>
              <a:t>average </a:t>
            </a:r>
            <a:r>
              <a:rPr sz="3600" spc="-5" dirty="0">
                <a:latin typeface="Arial"/>
                <a:cs typeface="Arial"/>
              </a:rPr>
              <a:t>over N</a:t>
            </a:r>
            <a:r>
              <a:rPr sz="3600" spc="55" dirty="0">
                <a:latin typeface="Arial"/>
                <a:cs typeface="Arial"/>
              </a:rPr>
              <a:t> </a:t>
            </a:r>
            <a:r>
              <a:rPr sz="3600" spc="20" dirty="0">
                <a:latin typeface="Arial"/>
                <a:cs typeface="Arial"/>
              </a:rPr>
              <a:t>examples: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73200" y="342900"/>
            <a:ext cx="10054590" cy="1106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0" spc="-5" dirty="0"/>
              <a:t>Example: </a:t>
            </a:r>
            <a:r>
              <a:rPr sz="7000" spc="40" dirty="0"/>
              <a:t>Euclidean</a:t>
            </a:r>
            <a:r>
              <a:rPr sz="7000" spc="-35" dirty="0"/>
              <a:t> </a:t>
            </a:r>
            <a:r>
              <a:rPr sz="7000" spc="-5" dirty="0"/>
              <a:t>Loss</a:t>
            </a:r>
            <a:endParaRPr sz="7000"/>
          </a:p>
        </p:txBody>
      </p:sp>
      <p:sp>
        <p:nvSpPr>
          <p:cNvPr id="7" name="object 7"/>
          <p:cNvSpPr/>
          <p:nvPr/>
        </p:nvSpPr>
        <p:spPr>
          <a:xfrm>
            <a:off x="1634592" y="4345405"/>
            <a:ext cx="267970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89537" y="4284445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0" y="0"/>
                </a:moveTo>
                <a:lnTo>
                  <a:pt x="0" y="121920"/>
                </a:lnTo>
                <a:lnTo>
                  <a:pt x="121919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42502" y="3532716"/>
            <a:ext cx="356870" cy="758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700" i="1" spc="-5" dirty="0">
                <a:latin typeface="Times New Roman"/>
                <a:cs typeface="Times New Roman"/>
              </a:rPr>
              <a:t>L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62377" y="3000663"/>
            <a:ext cx="302260" cy="1611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" indent="-12700">
              <a:lnSpc>
                <a:spcPct val="100000"/>
              </a:lnSpc>
            </a:pPr>
            <a:r>
              <a:rPr sz="4650" i="1" spc="-15" dirty="0">
                <a:latin typeface="Times New Roman"/>
                <a:cs typeface="Times New Roman"/>
              </a:rPr>
              <a:t>z</a:t>
            </a:r>
            <a:endParaRPr sz="4650">
              <a:latin typeface="Times New Roman"/>
              <a:cs typeface="Times New Roman"/>
            </a:endParaRPr>
          </a:p>
          <a:p>
            <a:pPr marL="24765">
              <a:lnSpc>
                <a:spcPct val="100000"/>
              </a:lnSpc>
              <a:spcBef>
                <a:spcPts val="1070"/>
              </a:spcBef>
            </a:pPr>
            <a:r>
              <a:rPr sz="4700" i="1" spc="-10" dirty="0">
                <a:latin typeface="Times New Roman"/>
                <a:cs typeface="Times New Roman"/>
              </a:rPr>
              <a:t>y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85107" y="3297390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139065" rIns="0" bIns="0" rtlCol="0">
            <a:spAutoFit/>
          </a:bodyPr>
          <a:lstStyle/>
          <a:p>
            <a:pPr marL="684530" marR="196215" indent="-469900">
              <a:lnSpc>
                <a:spcPts val="3800"/>
              </a:lnSpc>
              <a:spcBef>
                <a:spcPts val="1095"/>
              </a:spcBef>
            </a:pPr>
            <a:r>
              <a:rPr sz="3200" spc="15" dirty="0">
                <a:latin typeface="Arial"/>
                <a:cs typeface="Arial"/>
              </a:rPr>
              <a:t>Euclidean  </a:t>
            </a:r>
            <a:r>
              <a:rPr sz="3200" spc="-5" dirty="0">
                <a:latin typeface="Arial"/>
                <a:cs typeface="Arial"/>
              </a:rPr>
              <a:t>Loss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610559" y="3932390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65503" y="3871431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19"/>
                </a:lnTo>
                <a:lnTo>
                  <a:pt x="121920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34592" y="3536838"/>
            <a:ext cx="267970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89537" y="3475878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0" y="0"/>
                </a:moveTo>
                <a:lnTo>
                  <a:pt x="0" y="121920"/>
                </a:lnTo>
                <a:lnTo>
                  <a:pt x="121919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545387" y="3892550"/>
            <a:ext cx="123825" cy="450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50" i="1" spc="5" dirty="0">
                <a:latin typeface="Times New Roman"/>
                <a:cs typeface="Times New Roman"/>
              </a:rPr>
              <a:t>i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13600" y="3479800"/>
            <a:ext cx="985519" cy="801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37540" algn="l"/>
              </a:tabLst>
            </a:pPr>
            <a:r>
              <a:rPr sz="4800" i="1" dirty="0">
                <a:latin typeface="Times New Roman"/>
                <a:cs typeface="Times New Roman"/>
              </a:rPr>
              <a:t>L	</a:t>
            </a:r>
            <a:r>
              <a:rPr sz="4800" dirty="0">
                <a:latin typeface="Symbol"/>
                <a:cs typeface="Symbol"/>
              </a:rPr>
              <a:t></a:t>
            </a:r>
            <a:endParaRPr sz="4800">
              <a:latin typeface="Symbol"/>
              <a:cs typeface="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367712" y="3087687"/>
            <a:ext cx="330200" cy="1627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u="heavy" dirty="0">
                <a:latin typeface="Times New Roman"/>
                <a:cs typeface="Times New Roman"/>
              </a:rPr>
              <a:t>1</a:t>
            </a:r>
            <a:endParaRPr sz="4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4800" dirty="0">
                <a:latin typeface="Times New Roman"/>
                <a:cs typeface="Times New Roman"/>
              </a:rPr>
              <a:t>2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961562" y="3892550"/>
            <a:ext cx="388620" cy="450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50" i="1" spc="100" dirty="0">
                <a:latin typeface="Times New Roman"/>
                <a:cs typeface="Times New Roman"/>
              </a:rPr>
              <a:t>i</a:t>
            </a:r>
            <a:r>
              <a:rPr sz="2750" spc="100" dirty="0">
                <a:latin typeface="Times New Roman"/>
                <a:cs typeface="Times New Roman"/>
              </a:rPr>
              <a:t>,</a:t>
            </a:r>
            <a:r>
              <a:rPr sz="2750" spc="-355" dirty="0">
                <a:latin typeface="Times New Roman"/>
                <a:cs typeface="Times New Roman"/>
              </a:rPr>
              <a:t> </a:t>
            </a:r>
            <a:r>
              <a:rPr sz="2750" i="1" spc="5" dirty="0">
                <a:latin typeface="Times New Roman"/>
                <a:cs typeface="Times New Roman"/>
              </a:rPr>
              <a:t>j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504362" y="3479800"/>
            <a:ext cx="1764664" cy="801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04569" algn="l"/>
              </a:tabLst>
            </a:pPr>
            <a:r>
              <a:rPr sz="4800" spc="85" dirty="0">
                <a:latin typeface="Times New Roman"/>
                <a:cs typeface="Times New Roman"/>
              </a:rPr>
              <a:t>(</a:t>
            </a:r>
            <a:r>
              <a:rPr sz="4800" i="1" spc="85" dirty="0">
                <a:latin typeface="Times New Roman"/>
                <a:cs typeface="Times New Roman"/>
              </a:rPr>
              <a:t>z	</a:t>
            </a:r>
            <a:r>
              <a:rPr sz="4800" dirty="0">
                <a:latin typeface="Symbol"/>
                <a:cs typeface="Symbol"/>
              </a:rPr>
              <a:t></a:t>
            </a:r>
            <a:r>
              <a:rPr sz="4800" spc="-185" dirty="0">
                <a:latin typeface="Times New Roman"/>
                <a:cs typeface="Times New Roman"/>
              </a:rPr>
              <a:t> </a:t>
            </a:r>
            <a:r>
              <a:rPr sz="4800" i="1" dirty="0">
                <a:latin typeface="Times New Roman"/>
                <a:cs typeface="Times New Roman"/>
              </a:rPr>
              <a:t>y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229975" y="3892550"/>
            <a:ext cx="388620" cy="450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50" i="1" spc="100" dirty="0">
                <a:latin typeface="Times New Roman"/>
                <a:cs typeface="Times New Roman"/>
              </a:rPr>
              <a:t>i</a:t>
            </a:r>
            <a:r>
              <a:rPr sz="2750" spc="100" dirty="0">
                <a:latin typeface="Times New Roman"/>
                <a:cs typeface="Times New Roman"/>
              </a:rPr>
              <a:t>,</a:t>
            </a:r>
            <a:r>
              <a:rPr sz="2750" spc="-355" dirty="0">
                <a:latin typeface="Times New Roman"/>
                <a:cs typeface="Times New Roman"/>
              </a:rPr>
              <a:t> </a:t>
            </a:r>
            <a:r>
              <a:rPr sz="2750" i="1" spc="5" dirty="0">
                <a:latin typeface="Times New Roman"/>
                <a:cs typeface="Times New Roman"/>
              </a:rPr>
              <a:t>j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679237" y="3206750"/>
            <a:ext cx="408305" cy="1047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spc="37" baseline="-24884" dirty="0">
                <a:latin typeface="Times New Roman"/>
                <a:cs typeface="Times New Roman"/>
              </a:rPr>
              <a:t>)</a:t>
            </a:r>
            <a:r>
              <a:rPr sz="2750" spc="10" dirty="0">
                <a:latin typeface="Times New Roman"/>
                <a:cs typeface="Times New Roman"/>
              </a:rPr>
              <a:t>2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090025" y="4327525"/>
            <a:ext cx="123825" cy="450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50" i="1" spc="5" dirty="0">
                <a:latin typeface="Times New Roman"/>
                <a:cs typeface="Times New Roman"/>
              </a:rPr>
              <a:t>j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785225" y="3295650"/>
            <a:ext cx="677545" cy="1195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dirty="0">
                <a:latin typeface="Symbol"/>
                <a:cs typeface="Symbol"/>
              </a:rPr>
              <a:t></a:t>
            </a:r>
            <a:endParaRPr sz="7200">
              <a:latin typeface="Symbol"/>
              <a:cs typeface="Symbo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797800" y="4889500"/>
            <a:ext cx="3773804" cy="938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0" marR="5080" indent="-381000">
              <a:lnSpc>
                <a:spcPct val="100000"/>
              </a:lnSpc>
            </a:pPr>
            <a:r>
              <a:rPr sz="3000" spc="80" dirty="0">
                <a:solidFill>
                  <a:srgbClr val="C82506"/>
                </a:solidFill>
                <a:latin typeface="Arial"/>
                <a:cs typeface="Arial"/>
              </a:rPr>
              <a:t>(“i” </a:t>
            </a:r>
            <a:r>
              <a:rPr sz="3000" spc="-5" dirty="0">
                <a:solidFill>
                  <a:srgbClr val="C82506"/>
                </a:solidFill>
                <a:latin typeface="Arial"/>
                <a:cs typeface="Arial"/>
              </a:rPr>
              <a:t>is </a:t>
            </a:r>
            <a:r>
              <a:rPr sz="3000" dirty="0">
                <a:solidFill>
                  <a:srgbClr val="C82506"/>
                </a:solidFill>
                <a:latin typeface="Arial"/>
                <a:cs typeface="Arial"/>
              </a:rPr>
              <a:t>the </a:t>
            </a:r>
            <a:r>
              <a:rPr sz="3000" spc="65" dirty="0">
                <a:solidFill>
                  <a:srgbClr val="C82506"/>
                </a:solidFill>
                <a:latin typeface="Arial"/>
                <a:cs typeface="Arial"/>
              </a:rPr>
              <a:t>batch</a:t>
            </a:r>
            <a:r>
              <a:rPr sz="3000" spc="-130" dirty="0">
                <a:solidFill>
                  <a:srgbClr val="C82506"/>
                </a:solidFill>
                <a:latin typeface="Arial"/>
                <a:cs typeface="Arial"/>
              </a:rPr>
              <a:t> </a:t>
            </a:r>
            <a:r>
              <a:rPr sz="3000" spc="25" dirty="0">
                <a:solidFill>
                  <a:srgbClr val="C82506"/>
                </a:solidFill>
                <a:latin typeface="Arial"/>
                <a:cs typeface="Arial"/>
              </a:rPr>
              <a:t>index,  </a:t>
            </a:r>
            <a:r>
              <a:rPr sz="3000" spc="110" dirty="0">
                <a:solidFill>
                  <a:srgbClr val="C82506"/>
                </a:solidFill>
                <a:latin typeface="Arial"/>
                <a:cs typeface="Arial"/>
              </a:rPr>
              <a:t>“j” </a:t>
            </a:r>
            <a:r>
              <a:rPr sz="3000" spc="-5" dirty="0">
                <a:solidFill>
                  <a:srgbClr val="C82506"/>
                </a:solidFill>
                <a:latin typeface="Arial"/>
                <a:cs typeface="Arial"/>
              </a:rPr>
              <a:t>is </a:t>
            </a:r>
            <a:r>
              <a:rPr sz="3000" dirty="0">
                <a:solidFill>
                  <a:srgbClr val="C82506"/>
                </a:solidFill>
                <a:latin typeface="Arial"/>
                <a:cs typeface="Arial"/>
              </a:rPr>
              <a:t>the</a:t>
            </a:r>
            <a:r>
              <a:rPr sz="3000" spc="-185" dirty="0">
                <a:solidFill>
                  <a:srgbClr val="C82506"/>
                </a:solidFill>
                <a:latin typeface="Arial"/>
                <a:cs typeface="Arial"/>
              </a:rPr>
              <a:t> </a:t>
            </a:r>
            <a:r>
              <a:rPr sz="3000" spc="20" dirty="0">
                <a:solidFill>
                  <a:srgbClr val="C82506"/>
                </a:solidFill>
                <a:latin typeface="Arial"/>
                <a:cs typeface="Arial"/>
              </a:rPr>
              <a:t>channel)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3104" y="2161956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2500" y="2095500"/>
            <a:ext cx="424307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20" dirty="0">
                <a:latin typeface="Arial"/>
                <a:cs typeface="Arial"/>
              </a:rPr>
              <a:t>Euclidean </a:t>
            </a:r>
            <a:r>
              <a:rPr sz="3600" spc="-5" dirty="0">
                <a:latin typeface="Arial"/>
                <a:cs typeface="Arial"/>
              </a:rPr>
              <a:t>loss</a:t>
            </a:r>
            <a:r>
              <a:rPr sz="3600" spc="-6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layer: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3104" y="6518056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2500" y="6451600"/>
            <a:ext cx="945261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70" dirty="0">
                <a:latin typeface="Arial"/>
                <a:cs typeface="Arial"/>
              </a:rPr>
              <a:t>The </a:t>
            </a:r>
            <a:r>
              <a:rPr sz="3600" dirty="0">
                <a:latin typeface="Arial"/>
                <a:cs typeface="Arial"/>
              </a:rPr>
              <a:t>total </a:t>
            </a:r>
            <a:r>
              <a:rPr sz="3600" spc="-5" dirty="0">
                <a:latin typeface="Arial"/>
                <a:cs typeface="Arial"/>
              </a:rPr>
              <a:t>loss is </a:t>
            </a:r>
            <a:r>
              <a:rPr sz="3600" dirty="0">
                <a:latin typeface="Arial"/>
                <a:cs typeface="Arial"/>
              </a:rPr>
              <a:t>the </a:t>
            </a:r>
            <a:r>
              <a:rPr sz="3600" spc="25" dirty="0">
                <a:latin typeface="Arial"/>
                <a:cs typeface="Arial"/>
              </a:rPr>
              <a:t>average </a:t>
            </a:r>
            <a:r>
              <a:rPr sz="3600" spc="-5" dirty="0">
                <a:latin typeface="Arial"/>
                <a:cs typeface="Arial"/>
              </a:rPr>
              <a:t>over N</a:t>
            </a:r>
            <a:r>
              <a:rPr sz="3600" spc="55" dirty="0">
                <a:latin typeface="Arial"/>
                <a:cs typeface="Arial"/>
              </a:rPr>
              <a:t> </a:t>
            </a:r>
            <a:r>
              <a:rPr sz="3600" spc="20" dirty="0">
                <a:latin typeface="Arial"/>
                <a:cs typeface="Arial"/>
              </a:rPr>
              <a:t>examples: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73200" y="342900"/>
            <a:ext cx="10054590" cy="1106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0" spc="-5" dirty="0"/>
              <a:t>Example: </a:t>
            </a:r>
            <a:r>
              <a:rPr sz="7000" spc="40" dirty="0"/>
              <a:t>Euclidean</a:t>
            </a:r>
            <a:r>
              <a:rPr sz="7000" spc="-35" dirty="0"/>
              <a:t> </a:t>
            </a:r>
            <a:r>
              <a:rPr sz="7000" spc="-5" dirty="0"/>
              <a:t>Loss</a:t>
            </a:r>
            <a:endParaRPr sz="7000"/>
          </a:p>
        </p:txBody>
      </p:sp>
      <p:sp>
        <p:nvSpPr>
          <p:cNvPr id="7" name="object 7"/>
          <p:cNvSpPr txBox="1"/>
          <p:nvPr/>
        </p:nvSpPr>
        <p:spPr>
          <a:xfrm>
            <a:off x="5003800" y="7721600"/>
            <a:ext cx="854075" cy="801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i="1" dirty="0">
                <a:latin typeface="Times New Roman"/>
                <a:cs typeface="Times New Roman"/>
              </a:rPr>
              <a:t>L</a:t>
            </a:r>
            <a:r>
              <a:rPr sz="4800" i="1" spc="-85" dirty="0">
                <a:latin typeface="Times New Roman"/>
                <a:cs typeface="Times New Roman"/>
              </a:rPr>
              <a:t> </a:t>
            </a:r>
            <a:r>
              <a:rPr sz="4800" dirty="0">
                <a:latin typeface="Symbol"/>
                <a:cs typeface="Symbol"/>
              </a:rPr>
              <a:t></a:t>
            </a:r>
            <a:endParaRPr sz="48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91225" y="7329487"/>
            <a:ext cx="454025" cy="77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u="heavy" spc="-225" dirty="0">
                <a:latin typeface="Times New Roman"/>
                <a:cs typeface="Times New Roman"/>
              </a:rPr>
              <a:t> </a:t>
            </a:r>
            <a:r>
              <a:rPr sz="4800" u="heavy" dirty="0">
                <a:latin typeface="Times New Roman"/>
                <a:cs typeface="Times New Roman"/>
              </a:rPr>
              <a:t>1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51550" y="8181975"/>
            <a:ext cx="432434" cy="77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i="1" dirty="0">
                <a:latin typeface="Times New Roman"/>
                <a:cs typeface="Times New Roman"/>
              </a:rPr>
              <a:t>N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78700" y="7721600"/>
            <a:ext cx="364490" cy="77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i="1" dirty="0">
                <a:latin typeface="Times New Roman"/>
                <a:cs typeface="Times New Roman"/>
              </a:rPr>
              <a:t>L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10487" y="8134350"/>
            <a:ext cx="123825" cy="450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50" i="1" spc="5" dirty="0">
                <a:latin typeface="Times New Roman"/>
                <a:cs typeface="Times New Roman"/>
              </a:rPr>
              <a:t>i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21462" y="7537450"/>
            <a:ext cx="677545" cy="1482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8385"/>
              </a:lnSpc>
            </a:pPr>
            <a:r>
              <a:rPr sz="7200" dirty="0">
                <a:latin typeface="Symbol"/>
                <a:cs typeface="Symbol"/>
              </a:rPr>
              <a:t></a:t>
            </a:r>
            <a:endParaRPr sz="7200">
              <a:latin typeface="Symbol"/>
              <a:cs typeface="Symbol"/>
            </a:endParaRPr>
          </a:p>
          <a:p>
            <a:pPr marL="4445" algn="ctr">
              <a:lnSpc>
                <a:spcPts val="3045"/>
              </a:lnSpc>
            </a:pPr>
            <a:r>
              <a:rPr sz="2750" i="1" spc="5" dirty="0">
                <a:latin typeface="Times New Roman"/>
                <a:cs typeface="Times New Roman"/>
              </a:rPr>
              <a:t>i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634592" y="4345405"/>
            <a:ext cx="267970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89537" y="4284445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0" y="0"/>
                </a:moveTo>
                <a:lnTo>
                  <a:pt x="0" y="121920"/>
                </a:lnTo>
                <a:lnTo>
                  <a:pt x="121919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242502" y="3532716"/>
            <a:ext cx="356870" cy="758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700" i="1" spc="-5" dirty="0">
                <a:latin typeface="Times New Roman"/>
                <a:cs typeface="Times New Roman"/>
              </a:rPr>
              <a:t>L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62377" y="3000663"/>
            <a:ext cx="302260" cy="1611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" indent="-12700">
              <a:lnSpc>
                <a:spcPct val="100000"/>
              </a:lnSpc>
            </a:pPr>
            <a:r>
              <a:rPr sz="4650" i="1" spc="-15" dirty="0">
                <a:latin typeface="Times New Roman"/>
                <a:cs typeface="Times New Roman"/>
              </a:rPr>
              <a:t>z</a:t>
            </a:r>
            <a:endParaRPr sz="4650">
              <a:latin typeface="Times New Roman"/>
              <a:cs typeface="Times New Roman"/>
            </a:endParaRPr>
          </a:p>
          <a:p>
            <a:pPr marL="24765">
              <a:lnSpc>
                <a:spcPct val="100000"/>
              </a:lnSpc>
              <a:spcBef>
                <a:spcPts val="1070"/>
              </a:spcBef>
            </a:pPr>
            <a:r>
              <a:rPr sz="4700" i="1" spc="-10" dirty="0">
                <a:latin typeface="Times New Roman"/>
                <a:cs typeface="Times New Roman"/>
              </a:rPr>
              <a:t>y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85107" y="3297390"/>
            <a:ext cx="2252345" cy="1270000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</a:ln>
        </p:spPr>
        <p:txBody>
          <a:bodyPr vert="horz" wrap="square" lIns="0" tIns="139065" rIns="0" bIns="0" rtlCol="0">
            <a:spAutoFit/>
          </a:bodyPr>
          <a:lstStyle/>
          <a:p>
            <a:pPr marL="684530" marR="196215" indent="-469900">
              <a:lnSpc>
                <a:spcPts val="3800"/>
              </a:lnSpc>
              <a:spcBef>
                <a:spcPts val="1095"/>
              </a:spcBef>
            </a:pPr>
            <a:r>
              <a:rPr sz="3200" spc="15" dirty="0">
                <a:latin typeface="Arial"/>
                <a:cs typeface="Arial"/>
              </a:rPr>
              <a:t>Euclidean  </a:t>
            </a:r>
            <a:r>
              <a:rPr sz="3200" spc="-5" dirty="0">
                <a:latin typeface="Arial"/>
                <a:cs typeface="Arial"/>
              </a:rPr>
              <a:t>Loss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610559" y="3932390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65503" y="3871431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19"/>
                </a:lnTo>
                <a:lnTo>
                  <a:pt x="121920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34592" y="3536838"/>
            <a:ext cx="267970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0" y="0"/>
                </a:moveTo>
                <a:lnTo>
                  <a:pt x="254944" y="0"/>
                </a:lnTo>
                <a:lnTo>
                  <a:pt x="2676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89537" y="3475878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0" y="0"/>
                </a:moveTo>
                <a:lnTo>
                  <a:pt x="0" y="121920"/>
                </a:lnTo>
                <a:lnTo>
                  <a:pt x="121919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545387" y="3892550"/>
            <a:ext cx="123825" cy="450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50" i="1" spc="5" dirty="0">
                <a:latin typeface="Times New Roman"/>
                <a:cs typeface="Times New Roman"/>
              </a:rPr>
              <a:t>i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213600" y="3479800"/>
            <a:ext cx="985519" cy="801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37540" algn="l"/>
              </a:tabLst>
            </a:pPr>
            <a:r>
              <a:rPr sz="4800" i="1" dirty="0">
                <a:latin typeface="Times New Roman"/>
                <a:cs typeface="Times New Roman"/>
              </a:rPr>
              <a:t>L	</a:t>
            </a:r>
            <a:r>
              <a:rPr sz="4800" dirty="0">
                <a:latin typeface="Symbol"/>
                <a:cs typeface="Symbol"/>
              </a:rPr>
              <a:t></a:t>
            </a:r>
            <a:endParaRPr sz="4800">
              <a:latin typeface="Symbol"/>
              <a:cs typeface="Symbo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367712" y="3087687"/>
            <a:ext cx="330200" cy="1627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u="heavy" dirty="0">
                <a:latin typeface="Times New Roman"/>
                <a:cs typeface="Times New Roman"/>
              </a:rPr>
              <a:t>1</a:t>
            </a:r>
            <a:endParaRPr sz="4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4800" dirty="0">
                <a:latin typeface="Times New Roman"/>
                <a:cs typeface="Times New Roman"/>
              </a:rPr>
              <a:t>2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961562" y="3892550"/>
            <a:ext cx="388620" cy="450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50" i="1" spc="100" dirty="0">
                <a:latin typeface="Times New Roman"/>
                <a:cs typeface="Times New Roman"/>
              </a:rPr>
              <a:t>i</a:t>
            </a:r>
            <a:r>
              <a:rPr sz="2750" spc="100" dirty="0">
                <a:latin typeface="Times New Roman"/>
                <a:cs typeface="Times New Roman"/>
              </a:rPr>
              <a:t>,</a:t>
            </a:r>
            <a:r>
              <a:rPr sz="2750" spc="-355" dirty="0">
                <a:latin typeface="Times New Roman"/>
                <a:cs typeface="Times New Roman"/>
              </a:rPr>
              <a:t> </a:t>
            </a:r>
            <a:r>
              <a:rPr sz="2750" i="1" spc="5" dirty="0">
                <a:latin typeface="Times New Roman"/>
                <a:cs typeface="Times New Roman"/>
              </a:rPr>
              <a:t>j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504362" y="3479800"/>
            <a:ext cx="1764664" cy="801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04569" algn="l"/>
              </a:tabLst>
            </a:pPr>
            <a:r>
              <a:rPr sz="4800" spc="85" dirty="0">
                <a:latin typeface="Times New Roman"/>
                <a:cs typeface="Times New Roman"/>
              </a:rPr>
              <a:t>(</a:t>
            </a:r>
            <a:r>
              <a:rPr sz="4800" i="1" spc="85" dirty="0">
                <a:latin typeface="Times New Roman"/>
                <a:cs typeface="Times New Roman"/>
              </a:rPr>
              <a:t>z	</a:t>
            </a:r>
            <a:r>
              <a:rPr sz="4800" dirty="0">
                <a:latin typeface="Symbol"/>
                <a:cs typeface="Symbol"/>
              </a:rPr>
              <a:t></a:t>
            </a:r>
            <a:r>
              <a:rPr sz="4800" spc="-185" dirty="0">
                <a:latin typeface="Times New Roman"/>
                <a:cs typeface="Times New Roman"/>
              </a:rPr>
              <a:t> </a:t>
            </a:r>
            <a:r>
              <a:rPr sz="4800" i="1" dirty="0">
                <a:latin typeface="Times New Roman"/>
                <a:cs typeface="Times New Roman"/>
              </a:rPr>
              <a:t>y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229975" y="3892550"/>
            <a:ext cx="388620" cy="450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50" i="1" spc="100" dirty="0">
                <a:latin typeface="Times New Roman"/>
                <a:cs typeface="Times New Roman"/>
              </a:rPr>
              <a:t>i</a:t>
            </a:r>
            <a:r>
              <a:rPr sz="2750" spc="100" dirty="0">
                <a:latin typeface="Times New Roman"/>
                <a:cs typeface="Times New Roman"/>
              </a:rPr>
              <a:t>,</a:t>
            </a:r>
            <a:r>
              <a:rPr sz="2750" spc="-355" dirty="0">
                <a:latin typeface="Times New Roman"/>
                <a:cs typeface="Times New Roman"/>
              </a:rPr>
              <a:t> </a:t>
            </a:r>
            <a:r>
              <a:rPr sz="2750" i="1" spc="5" dirty="0">
                <a:latin typeface="Times New Roman"/>
                <a:cs typeface="Times New Roman"/>
              </a:rPr>
              <a:t>j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679237" y="3206750"/>
            <a:ext cx="408305" cy="1047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spc="37" baseline="-24884" dirty="0">
                <a:latin typeface="Times New Roman"/>
                <a:cs typeface="Times New Roman"/>
              </a:rPr>
              <a:t>)</a:t>
            </a:r>
            <a:r>
              <a:rPr sz="2750" spc="10" dirty="0">
                <a:latin typeface="Times New Roman"/>
                <a:cs typeface="Times New Roman"/>
              </a:rPr>
              <a:t>2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090025" y="4327525"/>
            <a:ext cx="123825" cy="450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50" i="1" spc="5" dirty="0">
                <a:latin typeface="Times New Roman"/>
                <a:cs typeface="Times New Roman"/>
              </a:rPr>
              <a:t>j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785225" y="3295650"/>
            <a:ext cx="677545" cy="1195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dirty="0">
                <a:latin typeface="Symbol"/>
                <a:cs typeface="Symbol"/>
              </a:rPr>
              <a:t></a:t>
            </a:r>
            <a:endParaRPr sz="7200">
              <a:latin typeface="Symbol"/>
              <a:cs typeface="Symbo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797800" y="4889500"/>
            <a:ext cx="3773804" cy="938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0" marR="5080" indent="-381000">
              <a:lnSpc>
                <a:spcPct val="100000"/>
              </a:lnSpc>
            </a:pPr>
            <a:r>
              <a:rPr sz="3000" spc="80" dirty="0">
                <a:solidFill>
                  <a:srgbClr val="C82506"/>
                </a:solidFill>
                <a:latin typeface="Arial"/>
                <a:cs typeface="Arial"/>
              </a:rPr>
              <a:t>(“i” </a:t>
            </a:r>
            <a:r>
              <a:rPr sz="3000" spc="-5" dirty="0">
                <a:solidFill>
                  <a:srgbClr val="C82506"/>
                </a:solidFill>
                <a:latin typeface="Arial"/>
                <a:cs typeface="Arial"/>
              </a:rPr>
              <a:t>is </a:t>
            </a:r>
            <a:r>
              <a:rPr sz="3000" dirty="0">
                <a:solidFill>
                  <a:srgbClr val="C82506"/>
                </a:solidFill>
                <a:latin typeface="Arial"/>
                <a:cs typeface="Arial"/>
              </a:rPr>
              <a:t>the </a:t>
            </a:r>
            <a:r>
              <a:rPr sz="3000" spc="65" dirty="0">
                <a:solidFill>
                  <a:srgbClr val="C82506"/>
                </a:solidFill>
                <a:latin typeface="Arial"/>
                <a:cs typeface="Arial"/>
              </a:rPr>
              <a:t>batch</a:t>
            </a:r>
            <a:r>
              <a:rPr sz="3000" spc="-130" dirty="0">
                <a:solidFill>
                  <a:srgbClr val="C82506"/>
                </a:solidFill>
                <a:latin typeface="Arial"/>
                <a:cs typeface="Arial"/>
              </a:rPr>
              <a:t> </a:t>
            </a:r>
            <a:r>
              <a:rPr sz="3000" spc="25" dirty="0">
                <a:solidFill>
                  <a:srgbClr val="C82506"/>
                </a:solidFill>
                <a:latin typeface="Arial"/>
                <a:cs typeface="Arial"/>
              </a:rPr>
              <a:t>index,  </a:t>
            </a:r>
            <a:r>
              <a:rPr sz="3000" spc="110" dirty="0">
                <a:solidFill>
                  <a:srgbClr val="C82506"/>
                </a:solidFill>
                <a:latin typeface="Arial"/>
                <a:cs typeface="Arial"/>
              </a:rPr>
              <a:t>“j” </a:t>
            </a:r>
            <a:r>
              <a:rPr sz="3000" spc="-5" dirty="0">
                <a:solidFill>
                  <a:srgbClr val="C82506"/>
                </a:solidFill>
                <a:latin typeface="Arial"/>
                <a:cs typeface="Arial"/>
              </a:rPr>
              <a:t>is </a:t>
            </a:r>
            <a:r>
              <a:rPr sz="3000" dirty="0">
                <a:solidFill>
                  <a:srgbClr val="C82506"/>
                </a:solidFill>
                <a:latin typeface="Arial"/>
                <a:cs typeface="Arial"/>
              </a:rPr>
              <a:t>the</a:t>
            </a:r>
            <a:r>
              <a:rPr sz="3000" spc="-185" dirty="0">
                <a:solidFill>
                  <a:srgbClr val="C82506"/>
                </a:solidFill>
                <a:latin typeface="Arial"/>
                <a:cs typeface="Arial"/>
              </a:rPr>
              <a:t> </a:t>
            </a:r>
            <a:r>
              <a:rPr sz="3000" spc="20" dirty="0">
                <a:solidFill>
                  <a:srgbClr val="C82506"/>
                </a:solidFill>
                <a:latin typeface="Arial"/>
                <a:cs typeface="Arial"/>
              </a:rPr>
              <a:t>channel)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3200" y="342900"/>
            <a:ext cx="10054590" cy="1106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0" spc="-5" dirty="0"/>
              <a:t>Example: </a:t>
            </a:r>
            <a:r>
              <a:rPr sz="7000" spc="40" dirty="0"/>
              <a:t>Euclidean</a:t>
            </a:r>
            <a:r>
              <a:rPr sz="7000" spc="-35" dirty="0"/>
              <a:t> </a:t>
            </a:r>
            <a:r>
              <a:rPr sz="7000" spc="-5" dirty="0"/>
              <a:t>Loss</a:t>
            </a:r>
            <a:endParaRPr sz="700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3104" y="1921581"/>
            <a:ext cx="195580" cy="427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50" spc="405" dirty="0">
                <a:latin typeface="Arial"/>
                <a:cs typeface="Arial"/>
              </a:rPr>
              <a:t>•</a:t>
            </a:r>
            <a:endParaRPr sz="26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9800" y="1871979"/>
            <a:ext cx="10909935" cy="1066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200"/>
              </a:lnSpc>
            </a:pPr>
            <a:r>
              <a:rPr sz="3550" spc="55" dirty="0">
                <a:latin typeface="Arial"/>
                <a:cs typeface="Arial"/>
              </a:rPr>
              <a:t>Used </a:t>
            </a:r>
            <a:r>
              <a:rPr sz="3550" spc="5" dirty="0">
                <a:latin typeface="Arial"/>
                <a:cs typeface="Arial"/>
              </a:rPr>
              <a:t>for </a:t>
            </a:r>
            <a:r>
              <a:rPr sz="3550" b="1" spc="5" dirty="0">
                <a:latin typeface="Arial"/>
                <a:cs typeface="Arial"/>
              </a:rPr>
              <a:t>regression</a:t>
            </a:r>
            <a:r>
              <a:rPr sz="3550" spc="5" dirty="0">
                <a:latin typeface="Arial"/>
                <a:cs typeface="Arial"/>
              </a:rPr>
              <a:t>, </a:t>
            </a:r>
            <a:r>
              <a:rPr sz="3550" spc="50" dirty="0">
                <a:latin typeface="Arial"/>
                <a:cs typeface="Arial"/>
              </a:rPr>
              <a:t>e.g. </a:t>
            </a:r>
            <a:r>
              <a:rPr sz="3550" spc="75" dirty="0">
                <a:latin typeface="Arial"/>
                <a:cs typeface="Arial"/>
              </a:rPr>
              <a:t>predicting </a:t>
            </a:r>
            <a:r>
              <a:rPr sz="3550" spc="5" dirty="0">
                <a:latin typeface="Arial"/>
                <a:cs typeface="Arial"/>
              </a:rPr>
              <a:t>an </a:t>
            </a:r>
            <a:r>
              <a:rPr sz="3550" spc="25" dirty="0">
                <a:latin typeface="Arial"/>
                <a:cs typeface="Arial"/>
              </a:rPr>
              <a:t>adjustment</a:t>
            </a:r>
            <a:r>
              <a:rPr sz="3550" spc="-204" dirty="0">
                <a:latin typeface="Arial"/>
                <a:cs typeface="Arial"/>
              </a:rPr>
              <a:t> </a:t>
            </a:r>
            <a:r>
              <a:rPr sz="3550" spc="5" dirty="0">
                <a:latin typeface="Arial"/>
                <a:cs typeface="Arial"/>
              </a:rPr>
              <a:t>to  </a:t>
            </a:r>
            <a:r>
              <a:rPr sz="3550" spc="70" dirty="0">
                <a:latin typeface="Arial"/>
                <a:cs typeface="Arial"/>
              </a:rPr>
              <a:t>box </a:t>
            </a:r>
            <a:r>
              <a:rPr sz="3550" spc="35" dirty="0">
                <a:latin typeface="Arial"/>
                <a:cs typeface="Arial"/>
              </a:rPr>
              <a:t>coordinates </a:t>
            </a:r>
            <a:r>
              <a:rPr sz="3550" spc="5" dirty="0">
                <a:latin typeface="Arial"/>
                <a:cs typeface="Arial"/>
              </a:rPr>
              <a:t>when </a:t>
            </a:r>
            <a:r>
              <a:rPr sz="3550" spc="70" dirty="0">
                <a:latin typeface="Arial"/>
                <a:cs typeface="Arial"/>
              </a:rPr>
              <a:t>detecting</a:t>
            </a:r>
            <a:r>
              <a:rPr sz="3550" spc="-160" dirty="0">
                <a:latin typeface="Arial"/>
                <a:cs typeface="Arial"/>
              </a:rPr>
              <a:t> </a:t>
            </a:r>
            <a:r>
              <a:rPr sz="3550" spc="55" dirty="0">
                <a:latin typeface="Arial"/>
                <a:cs typeface="Arial"/>
              </a:rPr>
              <a:t>objects:</a:t>
            </a:r>
            <a:endParaRPr sz="35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73200" y="342900"/>
            <a:ext cx="10054590" cy="1066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0" spc="-5" dirty="0"/>
              <a:t>Example: </a:t>
            </a:r>
            <a:r>
              <a:rPr sz="7000" spc="40" dirty="0"/>
              <a:t>Euclidean</a:t>
            </a:r>
            <a:r>
              <a:rPr sz="7000" spc="-35" dirty="0"/>
              <a:t> </a:t>
            </a:r>
            <a:r>
              <a:rPr sz="7000" spc="-5" dirty="0"/>
              <a:t>Loss</a:t>
            </a:r>
            <a:endParaRPr sz="700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3104" y="1921581"/>
            <a:ext cx="195580" cy="427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50" spc="405" dirty="0">
                <a:latin typeface="Arial"/>
                <a:cs typeface="Arial"/>
              </a:rPr>
              <a:t>•</a:t>
            </a:r>
            <a:endParaRPr sz="26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9800" y="1871979"/>
            <a:ext cx="10909935" cy="1066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200"/>
              </a:lnSpc>
            </a:pPr>
            <a:r>
              <a:rPr sz="3550" spc="55" dirty="0">
                <a:latin typeface="Arial"/>
                <a:cs typeface="Arial"/>
              </a:rPr>
              <a:t>Used </a:t>
            </a:r>
            <a:r>
              <a:rPr sz="3550" spc="5" dirty="0">
                <a:latin typeface="Arial"/>
                <a:cs typeface="Arial"/>
              </a:rPr>
              <a:t>for </a:t>
            </a:r>
            <a:r>
              <a:rPr sz="3550" b="1" spc="5" dirty="0">
                <a:latin typeface="Arial"/>
                <a:cs typeface="Arial"/>
              </a:rPr>
              <a:t>regression</a:t>
            </a:r>
            <a:r>
              <a:rPr sz="3550" spc="5" dirty="0">
                <a:latin typeface="Arial"/>
                <a:cs typeface="Arial"/>
              </a:rPr>
              <a:t>, </a:t>
            </a:r>
            <a:r>
              <a:rPr sz="3550" spc="50" dirty="0">
                <a:latin typeface="Arial"/>
                <a:cs typeface="Arial"/>
              </a:rPr>
              <a:t>e.g. </a:t>
            </a:r>
            <a:r>
              <a:rPr sz="3550" spc="75" dirty="0">
                <a:latin typeface="Arial"/>
                <a:cs typeface="Arial"/>
              </a:rPr>
              <a:t>predicting </a:t>
            </a:r>
            <a:r>
              <a:rPr sz="3550" spc="5" dirty="0">
                <a:latin typeface="Arial"/>
                <a:cs typeface="Arial"/>
              </a:rPr>
              <a:t>an </a:t>
            </a:r>
            <a:r>
              <a:rPr sz="3550" spc="25" dirty="0">
                <a:latin typeface="Arial"/>
                <a:cs typeface="Arial"/>
              </a:rPr>
              <a:t>adjustment</a:t>
            </a:r>
            <a:r>
              <a:rPr sz="3550" spc="-204" dirty="0">
                <a:latin typeface="Arial"/>
                <a:cs typeface="Arial"/>
              </a:rPr>
              <a:t> </a:t>
            </a:r>
            <a:r>
              <a:rPr sz="3550" spc="5" dirty="0">
                <a:latin typeface="Arial"/>
                <a:cs typeface="Arial"/>
              </a:rPr>
              <a:t>to  </a:t>
            </a:r>
            <a:r>
              <a:rPr sz="3550" spc="70" dirty="0">
                <a:latin typeface="Arial"/>
                <a:cs typeface="Arial"/>
              </a:rPr>
              <a:t>box </a:t>
            </a:r>
            <a:r>
              <a:rPr sz="3550" spc="35" dirty="0">
                <a:latin typeface="Arial"/>
                <a:cs typeface="Arial"/>
              </a:rPr>
              <a:t>coordinates </a:t>
            </a:r>
            <a:r>
              <a:rPr sz="3550" spc="5" dirty="0">
                <a:latin typeface="Arial"/>
                <a:cs typeface="Arial"/>
              </a:rPr>
              <a:t>when </a:t>
            </a:r>
            <a:r>
              <a:rPr sz="3550" spc="70" dirty="0">
                <a:latin typeface="Arial"/>
                <a:cs typeface="Arial"/>
              </a:rPr>
              <a:t>detecting</a:t>
            </a:r>
            <a:r>
              <a:rPr sz="3550" spc="-160" dirty="0">
                <a:latin typeface="Arial"/>
                <a:cs typeface="Arial"/>
              </a:rPr>
              <a:t> </a:t>
            </a:r>
            <a:r>
              <a:rPr sz="3550" spc="55" dirty="0">
                <a:latin typeface="Arial"/>
                <a:cs typeface="Arial"/>
              </a:rPr>
              <a:t>objects:</a:t>
            </a:r>
            <a:endParaRPr sz="35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73200" y="342900"/>
            <a:ext cx="10054590" cy="1066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0" spc="-5" dirty="0"/>
              <a:t>Example: </a:t>
            </a:r>
            <a:r>
              <a:rPr sz="7000" spc="40" dirty="0"/>
              <a:t>Euclidean</a:t>
            </a:r>
            <a:r>
              <a:rPr sz="7000" spc="-35" dirty="0"/>
              <a:t> </a:t>
            </a:r>
            <a:r>
              <a:rPr sz="7000" spc="-5" dirty="0"/>
              <a:t>Loss</a:t>
            </a:r>
            <a:endParaRPr sz="7000"/>
          </a:p>
        </p:txBody>
      </p:sp>
      <p:sp>
        <p:nvSpPr>
          <p:cNvPr id="5" name="object 5"/>
          <p:cNvSpPr/>
          <p:nvPr/>
        </p:nvSpPr>
        <p:spPr>
          <a:xfrm>
            <a:off x="1155700" y="3366231"/>
            <a:ext cx="5320077" cy="3796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162800" y="4452620"/>
            <a:ext cx="5166995" cy="1647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4300"/>
              </a:lnSpc>
            </a:pPr>
            <a:r>
              <a:rPr sz="3600" spc="45" dirty="0">
                <a:solidFill>
                  <a:srgbClr val="C82506"/>
                </a:solidFill>
                <a:latin typeface="Arial"/>
                <a:cs typeface="Arial"/>
              </a:rPr>
              <a:t>Bounding</a:t>
            </a:r>
            <a:r>
              <a:rPr sz="3600" spc="-30" dirty="0">
                <a:solidFill>
                  <a:srgbClr val="C82506"/>
                </a:solidFill>
                <a:latin typeface="Arial"/>
                <a:cs typeface="Arial"/>
              </a:rPr>
              <a:t> </a:t>
            </a:r>
            <a:r>
              <a:rPr sz="3600" spc="65" dirty="0">
                <a:solidFill>
                  <a:srgbClr val="C82506"/>
                </a:solidFill>
                <a:latin typeface="Arial"/>
                <a:cs typeface="Arial"/>
              </a:rPr>
              <a:t>box</a:t>
            </a:r>
            <a:r>
              <a:rPr sz="3600" spc="-30" dirty="0">
                <a:solidFill>
                  <a:srgbClr val="C82506"/>
                </a:solidFill>
                <a:latin typeface="Arial"/>
                <a:cs typeface="Arial"/>
              </a:rPr>
              <a:t> </a:t>
            </a:r>
            <a:r>
              <a:rPr sz="3600" spc="5" dirty="0">
                <a:solidFill>
                  <a:srgbClr val="C82506"/>
                </a:solidFill>
                <a:latin typeface="Arial"/>
                <a:cs typeface="Arial"/>
              </a:rPr>
              <a:t>regression </a:t>
            </a:r>
            <a:r>
              <a:rPr sz="3600" spc="-5" dirty="0">
                <a:solidFill>
                  <a:srgbClr val="C82506"/>
                </a:solidFill>
                <a:latin typeface="Arial"/>
                <a:cs typeface="Arial"/>
              </a:rPr>
              <a:t> </a:t>
            </a:r>
            <a:r>
              <a:rPr sz="3600" spc="-20" dirty="0">
                <a:solidFill>
                  <a:srgbClr val="C82506"/>
                </a:solidFill>
                <a:latin typeface="Arial"/>
                <a:cs typeface="Arial"/>
              </a:rPr>
              <a:t>from </a:t>
            </a:r>
            <a:r>
              <a:rPr sz="3600" dirty="0">
                <a:solidFill>
                  <a:srgbClr val="C82506"/>
                </a:solidFill>
                <a:latin typeface="Arial"/>
                <a:cs typeface="Arial"/>
              </a:rPr>
              <a:t>the </a:t>
            </a:r>
            <a:r>
              <a:rPr sz="3600" spc="-40" dirty="0">
                <a:solidFill>
                  <a:srgbClr val="C82506"/>
                </a:solidFill>
                <a:latin typeface="Arial"/>
                <a:cs typeface="Arial"/>
              </a:rPr>
              <a:t>R-CNN </a:t>
            </a:r>
            <a:r>
              <a:rPr sz="3600" spc="65" dirty="0">
                <a:solidFill>
                  <a:srgbClr val="C82506"/>
                </a:solidFill>
                <a:latin typeface="Arial"/>
                <a:cs typeface="Arial"/>
              </a:rPr>
              <a:t>object  </a:t>
            </a:r>
            <a:r>
              <a:rPr sz="3600" spc="45" dirty="0">
                <a:solidFill>
                  <a:srgbClr val="C82506"/>
                </a:solidFill>
                <a:latin typeface="Arial"/>
                <a:cs typeface="Arial"/>
              </a:rPr>
              <a:t>detector </a:t>
            </a:r>
            <a:r>
              <a:rPr sz="3600" spc="40" dirty="0">
                <a:solidFill>
                  <a:srgbClr val="C82506"/>
                </a:solidFill>
                <a:latin typeface="Arial"/>
                <a:cs typeface="Arial"/>
              </a:rPr>
              <a:t>[Girshick</a:t>
            </a:r>
            <a:r>
              <a:rPr sz="3600" spc="-50" dirty="0">
                <a:solidFill>
                  <a:srgbClr val="C82506"/>
                </a:solidFill>
                <a:latin typeface="Arial"/>
                <a:cs typeface="Arial"/>
              </a:rPr>
              <a:t> </a:t>
            </a:r>
            <a:r>
              <a:rPr sz="3600" spc="35" dirty="0">
                <a:solidFill>
                  <a:srgbClr val="C82506"/>
                </a:solidFill>
                <a:latin typeface="Arial"/>
                <a:cs typeface="Arial"/>
              </a:rPr>
              <a:t>2014]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3104" y="1921581"/>
            <a:ext cx="195580" cy="427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50" spc="405" dirty="0">
                <a:latin typeface="Arial"/>
                <a:cs typeface="Arial"/>
              </a:rPr>
              <a:t>•</a:t>
            </a:r>
            <a:endParaRPr sz="26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9800" y="1871979"/>
            <a:ext cx="10909935" cy="1066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200"/>
              </a:lnSpc>
            </a:pPr>
            <a:r>
              <a:rPr sz="3550" spc="55" dirty="0">
                <a:latin typeface="Arial"/>
                <a:cs typeface="Arial"/>
              </a:rPr>
              <a:t>Used </a:t>
            </a:r>
            <a:r>
              <a:rPr sz="3550" spc="5" dirty="0">
                <a:latin typeface="Arial"/>
                <a:cs typeface="Arial"/>
              </a:rPr>
              <a:t>for </a:t>
            </a:r>
            <a:r>
              <a:rPr sz="3550" b="1" spc="5" dirty="0">
                <a:latin typeface="Arial"/>
                <a:cs typeface="Arial"/>
              </a:rPr>
              <a:t>regression</a:t>
            </a:r>
            <a:r>
              <a:rPr sz="3550" spc="5" dirty="0">
                <a:latin typeface="Arial"/>
                <a:cs typeface="Arial"/>
              </a:rPr>
              <a:t>, </a:t>
            </a:r>
            <a:r>
              <a:rPr sz="3550" spc="50" dirty="0">
                <a:latin typeface="Arial"/>
                <a:cs typeface="Arial"/>
              </a:rPr>
              <a:t>e.g. </a:t>
            </a:r>
            <a:r>
              <a:rPr sz="3550" spc="75" dirty="0">
                <a:latin typeface="Arial"/>
                <a:cs typeface="Arial"/>
              </a:rPr>
              <a:t>predicting </a:t>
            </a:r>
            <a:r>
              <a:rPr sz="3550" spc="5" dirty="0">
                <a:latin typeface="Arial"/>
                <a:cs typeface="Arial"/>
              </a:rPr>
              <a:t>an </a:t>
            </a:r>
            <a:r>
              <a:rPr sz="3550" spc="25" dirty="0">
                <a:latin typeface="Arial"/>
                <a:cs typeface="Arial"/>
              </a:rPr>
              <a:t>adjustment</a:t>
            </a:r>
            <a:r>
              <a:rPr sz="3550" spc="-204" dirty="0">
                <a:latin typeface="Arial"/>
                <a:cs typeface="Arial"/>
              </a:rPr>
              <a:t> </a:t>
            </a:r>
            <a:r>
              <a:rPr sz="3550" spc="5" dirty="0">
                <a:latin typeface="Arial"/>
                <a:cs typeface="Arial"/>
              </a:rPr>
              <a:t>to  </a:t>
            </a:r>
            <a:r>
              <a:rPr sz="3550" spc="70" dirty="0">
                <a:latin typeface="Arial"/>
                <a:cs typeface="Arial"/>
              </a:rPr>
              <a:t>box </a:t>
            </a:r>
            <a:r>
              <a:rPr sz="3550" spc="35" dirty="0">
                <a:latin typeface="Arial"/>
                <a:cs typeface="Arial"/>
              </a:rPr>
              <a:t>coordinates </a:t>
            </a:r>
            <a:r>
              <a:rPr sz="3550" spc="5" dirty="0">
                <a:latin typeface="Arial"/>
                <a:cs typeface="Arial"/>
              </a:rPr>
              <a:t>when </a:t>
            </a:r>
            <a:r>
              <a:rPr sz="3550" spc="70" dirty="0">
                <a:latin typeface="Arial"/>
                <a:cs typeface="Arial"/>
              </a:rPr>
              <a:t>detecting</a:t>
            </a:r>
            <a:r>
              <a:rPr sz="3550" spc="-160" dirty="0">
                <a:latin typeface="Arial"/>
                <a:cs typeface="Arial"/>
              </a:rPr>
              <a:t> </a:t>
            </a:r>
            <a:r>
              <a:rPr sz="3550" spc="55" dirty="0">
                <a:latin typeface="Arial"/>
                <a:cs typeface="Arial"/>
              </a:rPr>
              <a:t>objects:</a:t>
            </a:r>
            <a:endParaRPr sz="35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3104" y="7783655"/>
            <a:ext cx="195580" cy="427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50" spc="405" dirty="0">
                <a:latin typeface="Arial"/>
                <a:cs typeface="Arial"/>
              </a:rPr>
              <a:t>•</a:t>
            </a:r>
            <a:endParaRPr sz="26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9800" y="7726680"/>
            <a:ext cx="10339070" cy="1610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200"/>
              </a:lnSpc>
              <a:tabLst>
                <a:tab pos="1530350" algn="l"/>
              </a:tabLst>
            </a:pPr>
            <a:r>
              <a:rPr sz="3550" b="1" spc="5" dirty="0">
                <a:latin typeface="Arial"/>
                <a:cs typeface="Arial"/>
              </a:rPr>
              <a:t>Note: </a:t>
            </a:r>
            <a:r>
              <a:rPr sz="3550" spc="5" dirty="0">
                <a:latin typeface="Arial"/>
                <a:cs typeface="Arial"/>
              </a:rPr>
              <a:t>Can </a:t>
            </a:r>
            <a:r>
              <a:rPr sz="3550" spc="105" dirty="0">
                <a:latin typeface="Arial"/>
                <a:cs typeface="Arial"/>
              </a:rPr>
              <a:t>be </a:t>
            </a:r>
            <a:r>
              <a:rPr sz="3550" spc="30" dirty="0">
                <a:latin typeface="Arial"/>
                <a:cs typeface="Arial"/>
              </a:rPr>
              <a:t>unstable </a:t>
            </a:r>
            <a:r>
              <a:rPr sz="3550" spc="70" dirty="0">
                <a:latin typeface="Arial"/>
                <a:cs typeface="Arial"/>
              </a:rPr>
              <a:t>and </a:t>
            </a:r>
            <a:r>
              <a:rPr sz="3550" spc="5" dirty="0">
                <a:latin typeface="Arial"/>
                <a:cs typeface="Arial"/>
              </a:rPr>
              <a:t>other losses often</a:t>
            </a:r>
            <a:r>
              <a:rPr sz="3550" spc="-270" dirty="0">
                <a:latin typeface="Arial"/>
                <a:cs typeface="Arial"/>
              </a:rPr>
              <a:t> </a:t>
            </a:r>
            <a:r>
              <a:rPr sz="3550" spc="5" dirty="0">
                <a:latin typeface="Arial"/>
                <a:cs typeface="Arial"/>
              </a:rPr>
              <a:t>work  </a:t>
            </a:r>
            <a:r>
              <a:rPr sz="3550" spc="-15" dirty="0">
                <a:latin typeface="Arial"/>
                <a:cs typeface="Arial"/>
              </a:rPr>
              <a:t>better.	</a:t>
            </a:r>
            <a:r>
              <a:rPr sz="3550" spc="10" dirty="0">
                <a:latin typeface="Arial"/>
                <a:cs typeface="Arial"/>
              </a:rPr>
              <a:t>Alternatives: </a:t>
            </a:r>
            <a:r>
              <a:rPr sz="3550" spc="5" dirty="0">
                <a:latin typeface="Arial"/>
                <a:cs typeface="Arial"/>
              </a:rPr>
              <a:t>L1 </a:t>
            </a:r>
            <a:r>
              <a:rPr sz="3550" spc="55" dirty="0">
                <a:latin typeface="Arial"/>
                <a:cs typeface="Arial"/>
              </a:rPr>
              <a:t>distance </a:t>
            </a:r>
            <a:r>
              <a:rPr sz="3550" spc="30" dirty="0">
                <a:latin typeface="Arial"/>
                <a:cs typeface="Arial"/>
              </a:rPr>
              <a:t>(instead</a:t>
            </a:r>
            <a:r>
              <a:rPr sz="3550" spc="-135" dirty="0">
                <a:latin typeface="Arial"/>
                <a:cs typeface="Arial"/>
              </a:rPr>
              <a:t> </a:t>
            </a:r>
            <a:r>
              <a:rPr sz="3550" spc="5" dirty="0">
                <a:latin typeface="Arial"/>
                <a:cs typeface="Arial"/>
              </a:rPr>
              <a:t>of</a:t>
            </a:r>
            <a:r>
              <a:rPr sz="3550" spc="-20" dirty="0">
                <a:latin typeface="Arial"/>
                <a:cs typeface="Arial"/>
              </a:rPr>
              <a:t> </a:t>
            </a:r>
            <a:r>
              <a:rPr sz="3550" spc="5" dirty="0">
                <a:latin typeface="Arial"/>
                <a:cs typeface="Arial"/>
              </a:rPr>
              <a:t>L2), </a:t>
            </a:r>
            <a:r>
              <a:rPr sz="3550" dirty="0">
                <a:latin typeface="Arial"/>
                <a:cs typeface="Arial"/>
              </a:rPr>
              <a:t> </a:t>
            </a:r>
            <a:r>
              <a:rPr sz="3550" spc="45" dirty="0">
                <a:latin typeface="Arial"/>
                <a:cs typeface="Arial"/>
              </a:rPr>
              <a:t>discretizing </a:t>
            </a:r>
            <a:r>
              <a:rPr sz="3550" spc="5" dirty="0">
                <a:latin typeface="Arial"/>
                <a:cs typeface="Arial"/>
              </a:rPr>
              <a:t>into </a:t>
            </a:r>
            <a:r>
              <a:rPr sz="3550" spc="60" dirty="0">
                <a:latin typeface="Arial"/>
                <a:cs typeface="Arial"/>
              </a:rPr>
              <a:t>category </a:t>
            </a:r>
            <a:r>
              <a:rPr sz="3550" spc="55" dirty="0">
                <a:latin typeface="Arial"/>
                <a:cs typeface="Arial"/>
              </a:rPr>
              <a:t>bins </a:t>
            </a:r>
            <a:r>
              <a:rPr sz="3550" spc="70" dirty="0">
                <a:latin typeface="Arial"/>
                <a:cs typeface="Arial"/>
              </a:rPr>
              <a:t>and </a:t>
            </a:r>
            <a:r>
              <a:rPr sz="3550" spc="45" dirty="0">
                <a:latin typeface="Arial"/>
                <a:cs typeface="Arial"/>
              </a:rPr>
              <a:t>using</a:t>
            </a:r>
            <a:r>
              <a:rPr sz="3550" spc="-229" dirty="0">
                <a:latin typeface="Arial"/>
                <a:cs typeface="Arial"/>
              </a:rPr>
              <a:t> </a:t>
            </a:r>
            <a:r>
              <a:rPr sz="3550" spc="5" dirty="0">
                <a:latin typeface="Arial"/>
                <a:cs typeface="Arial"/>
              </a:rPr>
              <a:t>softmax</a:t>
            </a:r>
            <a:endParaRPr sz="355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73200" y="342900"/>
            <a:ext cx="10054590" cy="1066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0" spc="-5" dirty="0"/>
              <a:t>Example: </a:t>
            </a:r>
            <a:r>
              <a:rPr sz="7000" spc="40" dirty="0"/>
              <a:t>Euclidean</a:t>
            </a:r>
            <a:r>
              <a:rPr sz="7000" spc="-35" dirty="0"/>
              <a:t> </a:t>
            </a:r>
            <a:r>
              <a:rPr sz="7000" spc="-5" dirty="0"/>
              <a:t>Loss</a:t>
            </a:r>
            <a:endParaRPr sz="7000"/>
          </a:p>
        </p:txBody>
      </p:sp>
      <p:sp>
        <p:nvSpPr>
          <p:cNvPr id="7" name="object 7"/>
          <p:cNvSpPr/>
          <p:nvPr/>
        </p:nvSpPr>
        <p:spPr>
          <a:xfrm>
            <a:off x="1155700" y="3366231"/>
            <a:ext cx="5320077" cy="3796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162800" y="4452620"/>
            <a:ext cx="5166995" cy="1647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4300"/>
              </a:lnSpc>
            </a:pPr>
            <a:r>
              <a:rPr sz="3600" spc="45" dirty="0">
                <a:solidFill>
                  <a:srgbClr val="C82506"/>
                </a:solidFill>
                <a:latin typeface="Arial"/>
                <a:cs typeface="Arial"/>
              </a:rPr>
              <a:t>Bounding</a:t>
            </a:r>
            <a:r>
              <a:rPr sz="3600" spc="-30" dirty="0">
                <a:solidFill>
                  <a:srgbClr val="C82506"/>
                </a:solidFill>
                <a:latin typeface="Arial"/>
                <a:cs typeface="Arial"/>
              </a:rPr>
              <a:t> </a:t>
            </a:r>
            <a:r>
              <a:rPr sz="3600" spc="65" dirty="0">
                <a:solidFill>
                  <a:srgbClr val="C82506"/>
                </a:solidFill>
                <a:latin typeface="Arial"/>
                <a:cs typeface="Arial"/>
              </a:rPr>
              <a:t>box</a:t>
            </a:r>
            <a:r>
              <a:rPr sz="3600" spc="-30" dirty="0">
                <a:solidFill>
                  <a:srgbClr val="C82506"/>
                </a:solidFill>
                <a:latin typeface="Arial"/>
                <a:cs typeface="Arial"/>
              </a:rPr>
              <a:t> </a:t>
            </a:r>
            <a:r>
              <a:rPr sz="3600" spc="5" dirty="0">
                <a:solidFill>
                  <a:srgbClr val="C82506"/>
                </a:solidFill>
                <a:latin typeface="Arial"/>
                <a:cs typeface="Arial"/>
              </a:rPr>
              <a:t>regression </a:t>
            </a:r>
            <a:r>
              <a:rPr sz="3600" spc="-5" dirty="0">
                <a:solidFill>
                  <a:srgbClr val="C82506"/>
                </a:solidFill>
                <a:latin typeface="Arial"/>
                <a:cs typeface="Arial"/>
              </a:rPr>
              <a:t> </a:t>
            </a:r>
            <a:r>
              <a:rPr sz="3600" spc="-20" dirty="0">
                <a:solidFill>
                  <a:srgbClr val="C82506"/>
                </a:solidFill>
                <a:latin typeface="Arial"/>
                <a:cs typeface="Arial"/>
              </a:rPr>
              <a:t>from </a:t>
            </a:r>
            <a:r>
              <a:rPr sz="3600" dirty="0">
                <a:solidFill>
                  <a:srgbClr val="C82506"/>
                </a:solidFill>
                <a:latin typeface="Arial"/>
                <a:cs typeface="Arial"/>
              </a:rPr>
              <a:t>the </a:t>
            </a:r>
            <a:r>
              <a:rPr sz="3600" spc="-40" dirty="0">
                <a:solidFill>
                  <a:srgbClr val="C82506"/>
                </a:solidFill>
                <a:latin typeface="Arial"/>
                <a:cs typeface="Arial"/>
              </a:rPr>
              <a:t>R-CNN </a:t>
            </a:r>
            <a:r>
              <a:rPr sz="3600" spc="65" dirty="0">
                <a:solidFill>
                  <a:srgbClr val="C82506"/>
                </a:solidFill>
                <a:latin typeface="Arial"/>
                <a:cs typeface="Arial"/>
              </a:rPr>
              <a:t>object  </a:t>
            </a:r>
            <a:r>
              <a:rPr sz="3600" spc="45" dirty="0">
                <a:solidFill>
                  <a:srgbClr val="C82506"/>
                </a:solidFill>
                <a:latin typeface="Arial"/>
                <a:cs typeface="Arial"/>
              </a:rPr>
              <a:t>detector </a:t>
            </a:r>
            <a:r>
              <a:rPr sz="3600" spc="40" dirty="0">
                <a:solidFill>
                  <a:srgbClr val="C82506"/>
                </a:solidFill>
                <a:latin typeface="Arial"/>
                <a:cs typeface="Arial"/>
              </a:rPr>
              <a:t>[Girshick</a:t>
            </a:r>
            <a:r>
              <a:rPr sz="3600" spc="-50" dirty="0">
                <a:solidFill>
                  <a:srgbClr val="C82506"/>
                </a:solidFill>
                <a:latin typeface="Arial"/>
                <a:cs typeface="Arial"/>
              </a:rPr>
              <a:t> </a:t>
            </a:r>
            <a:r>
              <a:rPr sz="3600" spc="35" dirty="0">
                <a:solidFill>
                  <a:srgbClr val="C82506"/>
                </a:solidFill>
                <a:latin typeface="Arial"/>
                <a:cs typeface="Arial"/>
              </a:rPr>
              <a:t>2014]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3200" y="342900"/>
            <a:ext cx="10054590" cy="1106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0" spc="-5" dirty="0"/>
              <a:t>Example: </a:t>
            </a:r>
            <a:r>
              <a:rPr sz="7000" spc="40" dirty="0"/>
              <a:t>Euclidean</a:t>
            </a:r>
            <a:r>
              <a:rPr sz="7000" spc="-35" dirty="0"/>
              <a:t> </a:t>
            </a:r>
            <a:r>
              <a:rPr sz="7000" spc="-5" dirty="0"/>
              <a:t>Loss</a:t>
            </a:r>
            <a:endParaRPr sz="700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5180" y="2392541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5700" y="2324100"/>
            <a:ext cx="182118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40" dirty="0">
                <a:latin typeface="Arial"/>
                <a:cs typeface="Arial"/>
              </a:rPr>
              <a:t>Forwa</a:t>
            </a:r>
            <a:r>
              <a:rPr sz="3600" spc="-90" dirty="0">
                <a:latin typeface="Arial"/>
                <a:cs typeface="Arial"/>
              </a:rPr>
              <a:t>r</a:t>
            </a:r>
            <a:r>
              <a:rPr sz="3600" spc="95" dirty="0">
                <a:latin typeface="Arial"/>
                <a:cs typeface="Arial"/>
              </a:rPr>
              <a:t>d: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73200" y="342900"/>
            <a:ext cx="10054590" cy="1106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0" spc="-5" dirty="0"/>
              <a:t>Example: </a:t>
            </a:r>
            <a:r>
              <a:rPr sz="7000" spc="40" dirty="0"/>
              <a:t>Euclidean</a:t>
            </a:r>
            <a:r>
              <a:rPr sz="7000" spc="-35" dirty="0"/>
              <a:t> </a:t>
            </a:r>
            <a:r>
              <a:rPr sz="7000" spc="-5" dirty="0"/>
              <a:t>Loss</a:t>
            </a:r>
            <a:endParaRPr sz="7000"/>
          </a:p>
        </p:txBody>
      </p:sp>
      <p:sp>
        <p:nvSpPr>
          <p:cNvPr id="5" name="object 5"/>
          <p:cNvSpPr txBox="1"/>
          <p:nvPr/>
        </p:nvSpPr>
        <p:spPr>
          <a:xfrm>
            <a:off x="4013200" y="2260600"/>
            <a:ext cx="985519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i="1" spc="-30" dirty="0">
                <a:latin typeface="Times New Roman"/>
                <a:cs typeface="Times New Roman"/>
              </a:rPr>
              <a:t>L</a:t>
            </a:r>
            <a:r>
              <a:rPr sz="4125" i="1" spc="-44" baseline="-24242" dirty="0">
                <a:latin typeface="Times New Roman"/>
                <a:cs typeface="Times New Roman"/>
              </a:rPr>
              <a:t>i</a:t>
            </a:r>
            <a:r>
              <a:rPr sz="4125" i="1" spc="157" baseline="-24242" dirty="0">
                <a:latin typeface="Times New Roman"/>
                <a:cs typeface="Times New Roman"/>
              </a:rPr>
              <a:t> </a:t>
            </a:r>
            <a:r>
              <a:rPr sz="4800" dirty="0">
                <a:latin typeface="Symbol"/>
                <a:cs typeface="Symbol"/>
              </a:rPr>
              <a:t></a:t>
            </a:r>
            <a:endParaRPr sz="48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67312" y="1868487"/>
            <a:ext cx="330200" cy="77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dirty="0">
                <a:latin typeface="Times New Roman"/>
                <a:cs typeface="Times New Roman"/>
              </a:rPr>
              <a:t>1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67312" y="2720975"/>
            <a:ext cx="330200" cy="77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dirty="0">
                <a:latin typeface="Times New Roman"/>
                <a:cs typeface="Times New Roman"/>
              </a:rPr>
              <a:t>2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45087" y="2705893"/>
            <a:ext cx="374650" cy="0"/>
          </a:xfrm>
          <a:custGeom>
            <a:avLst/>
            <a:gdLst/>
            <a:ahLst/>
            <a:cxnLst/>
            <a:rect l="l" t="t" r="r" b="b"/>
            <a:pathLst>
              <a:path w="374650">
                <a:moveTo>
                  <a:pt x="0" y="0"/>
                </a:moveTo>
                <a:lnTo>
                  <a:pt x="374650" y="0"/>
                </a:lnTo>
              </a:path>
            </a:pathLst>
          </a:custGeom>
          <a:ln w="301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685212" y="2247900"/>
            <a:ext cx="201930" cy="450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50" spc="10" dirty="0">
                <a:latin typeface="Times New Roman"/>
                <a:cs typeface="Times New Roman"/>
              </a:rPr>
              <a:t>2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84825" y="2108200"/>
            <a:ext cx="3122930" cy="145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260"/>
              </a:lnSpc>
            </a:pPr>
            <a:r>
              <a:rPr sz="10800" spc="787" baseline="1929" dirty="0">
                <a:latin typeface="Symbol"/>
                <a:cs typeface="Symbol"/>
              </a:rPr>
              <a:t></a:t>
            </a:r>
            <a:r>
              <a:rPr sz="7200" spc="262" baseline="13888" dirty="0">
                <a:latin typeface="Times New Roman"/>
                <a:cs typeface="Times New Roman"/>
              </a:rPr>
              <a:t>(</a:t>
            </a:r>
            <a:r>
              <a:rPr sz="7200" i="1" spc="-67" baseline="13888" dirty="0">
                <a:latin typeface="Times New Roman"/>
                <a:cs typeface="Times New Roman"/>
              </a:rPr>
              <a:t>z</a:t>
            </a:r>
            <a:r>
              <a:rPr sz="2750" i="1" spc="195" dirty="0">
                <a:latin typeface="Times New Roman"/>
                <a:cs typeface="Times New Roman"/>
              </a:rPr>
              <a:t>i</a:t>
            </a:r>
            <a:r>
              <a:rPr sz="2750" spc="5" dirty="0">
                <a:latin typeface="Times New Roman"/>
                <a:cs typeface="Times New Roman"/>
              </a:rPr>
              <a:t>,</a:t>
            </a:r>
            <a:r>
              <a:rPr sz="2750" spc="-260" dirty="0">
                <a:latin typeface="Times New Roman"/>
                <a:cs typeface="Times New Roman"/>
              </a:rPr>
              <a:t> </a:t>
            </a:r>
            <a:r>
              <a:rPr sz="2750" i="1" spc="5" dirty="0">
                <a:latin typeface="Times New Roman"/>
                <a:cs typeface="Times New Roman"/>
              </a:rPr>
              <a:t>j</a:t>
            </a:r>
            <a:r>
              <a:rPr sz="2750" i="1" spc="95" dirty="0">
                <a:latin typeface="Times New Roman"/>
                <a:cs typeface="Times New Roman"/>
              </a:rPr>
              <a:t> </a:t>
            </a:r>
            <a:r>
              <a:rPr sz="7200" baseline="13888" dirty="0">
                <a:latin typeface="Symbol"/>
                <a:cs typeface="Symbol"/>
              </a:rPr>
              <a:t></a:t>
            </a:r>
            <a:r>
              <a:rPr sz="7200" spc="-127" baseline="13888" dirty="0">
                <a:latin typeface="Times New Roman"/>
                <a:cs typeface="Times New Roman"/>
              </a:rPr>
              <a:t> </a:t>
            </a:r>
            <a:r>
              <a:rPr sz="7200" i="1" spc="-165" baseline="13888" dirty="0">
                <a:latin typeface="Times New Roman"/>
                <a:cs typeface="Times New Roman"/>
              </a:rPr>
              <a:t>y</a:t>
            </a:r>
            <a:r>
              <a:rPr sz="2750" i="1" spc="195" dirty="0">
                <a:latin typeface="Times New Roman"/>
                <a:cs typeface="Times New Roman"/>
              </a:rPr>
              <a:t>i</a:t>
            </a:r>
            <a:r>
              <a:rPr sz="2750" spc="5" dirty="0">
                <a:latin typeface="Times New Roman"/>
                <a:cs typeface="Times New Roman"/>
              </a:rPr>
              <a:t>,</a:t>
            </a:r>
            <a:r>
              <a:rPr sz="2750" spc="-260" dirty="0">
                <a:latin typeface="Times New Roman"/>
                <a:cs typeface="Times New Roman"/>
              </a:rPr>
              <a:t> </a:t>
            </a:r>
            <a:r>
              <a:rPr sz="2750" i="1" spc="5" dirty="0">
                <a:latin typeface="Times New Roman"/>
                <a:cs typeface="Times New Roman"/>
              </a:rPr>
              <a:t>j</a:t>
            </a:r>
            <a:r>
              <a:rPr sz="2750" i="1" spc="-295" dirty="0">
                <a:latin typeface="Times New Roman"/>
                <a:cs typeface="Times New Roman"/>
              </a:rPr>
              <a:t> </a:t>
            </a:r>
            <a:r>
              <a:rPr sz="7200" baseline="13888" dirty="0">
                <a:latin typeface="Times New Roman"/>
                <a:cs typeface="Times New Roman"/>
              </a:rPr>
              <a:t>)</a:t>
            </a:r>
            <a:endParaRPr sz="7200" baseline="13888">
              <a:latin typeface="Times New Roman"/>
              <a:cs typeface="Times New Roman"/>
            </a:endParaRPr>
          </a:p>
          <a:p>
            <a:pPr marL="317500">
              <a:lnSpc>
                <a:spcPts val="2915"/>
              </a:lnSpc>
            </a:pPr>
            <a:r>
              <a:rPr sz="2750" i="1" spc="5" dirty="0">
                <a:latin typeface="Times New Roman"/>
                <a:cs typeface="Times New Roman"/>
              </a:rPr>
              <a:t>j</a:t>
            </a:r>
            <a:endParaRPr sz="27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5180" y="2392541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5700" y="2324100"/>
            <a:ext cx="182118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40" dirty="0">
                <a:latin typeface="Arial"/>
                <a:cs typeface="Arial"/>
              </a:rPr>
              <a:t>Forwa</a:t>
            </a:r>
            <a:r>
              <a:rPr sz="3600" spc="-90" dirty="0">
                <a:latin typeface="Arial"/>
                <a:cs typeface="Arial"/>
              </a:rPr>
              <a:t>r</a:t>
            </a:r>
            <a:r>
              <a:rPr sz="3600" spc="95" dirty="0">
                <a:latin typeface="Arial"/>
                <a:cs typeface="Arial"/>
              </a:rPr>
              <a:t>d: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5180" y="4551541"/>
            <a:ext cx="1968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4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5700" y="4483100"/>
            <a:ext cx="220218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30" dirty="0">
                <a:latin typeface="Arial"/>
                <a:cs typeface="Arial"/>
              </a:rPr>
              <a:t>Backwa</a:t>
            </a:r>
            <a:r>
              <a:rPr sz="3600" spc="-50" dirty="0">
                <a:latin typeface="Arial"/>
                <a:cs typeface="Arial"/>
              </a:rPr>
              <a:t>r</a:t>
            </a:r>
            <a:r>
              <a:rPr sz="3600" spc="95" dirty="0">
                <a:latin typeface="Arial"/>
                <a:cs typeface="Arial"/>
              </a:rPr>
              <a:t>d: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73200" y="342900"/>
            <a:ext cx="10054590" cy="1106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0" spc="-5" dirty="0"/>
              <a:t>Example: </a:t>
            </a:r>
            <a:r>
              <a:rPr sz="7000" spc="40" dirty="0"/>
              <a:t>Euclidean</a:t>
            </a:r>
            <a:r>
              <a:rPr sz="7000" spc="-35" dirty="0"/>
              <a:t> </a:t>
            </a:r>
            <a:r>
              <a:rPr sz="7000" spc="-5" dirty="0"/>
              <a:t>Loss</a:t>
            </a:r>
            <a:endParaRPr sz="7000"/>
          </a:p>
        </p:txBody>
      </p:sp>
      <p:sp>
        <p:nvSpPr>
          <p:cNvPr id="7" name="object 7"/>
          <p:cNvSpPr txBox="1"/>
          <p:nvPr/>
        </p:nvSpPr>
        <p:spPr>
          <a:xfrm>
            <a:off x="4013200" y="2260600"/>
            <a:ext cx="985519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i="1" spc="-30" dirty="0">
                <a:latin typeface="Times New Roman"/>
                <a:cs typeface="Times New Roman"/>
              </a:rPr>
              <a:t>L</a:t>
            </a:r>
            <a:r>
              <a:rPr sz="4125" i="1" spc="-44" baseline="-24242" dirty="0">
                <a:latin typeface="Times New Roman"/>
                <a:cs typeface="Times New Roman"/>
              </a:rPr>
              <a:t>i</a:t>
            </a:r>
            <a:r>
              <a:rPr sz="4125" i="1" spc="157" baseline="-24242" dirty="0">
                <a:latin typeface="Times New Roman"/>
                <a:cs typeface="Times New Roman"/>
              </a:rPr>
              <a:t> </a:t>
            </a:r>
            <a:r>
              <a:rPr sz="4800" dirty="0">
                <a:latin typeface="Symbol"/>
                <a:cs typeface="Symbol"/>
              </a:rPr>
              <a:t></a:t>
            </a:r>
            <a:endParaRPr sz="48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67312" y="1868487"/>
            <a:ext cx="330200" cy="77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dirty="0">
                <a:latin typeface="Times New Roman"/>
                <a:cs typeface="Times New Roman"/>
              </a:rPr>
              <a:t>1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67312" y="2720975"/>
            <a:ext cx="330200" cy="77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dirty="0">
                <a:latin typeface="Times New Roman"/>
                <a:cs typeface="Times New Roman"/>
              </a:rPr>
              <a:t>2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145087" y="2705893"/>
            <a:ext cx="374650" cy="0"/>
          </a:xfrm>
          <a:custGeom>
            <a:avLst/>
            <a:gdLst/>
            <a:ahLst/>
            <a:cxnLst/>
            <a:rect l="l" t="t" r="r" b="b"/>
            <a:pathLst>
              <a:path w="374650">
                <a:moveTo>
                  <a:pt x="0" y="0"/>
                </a:moveTo>
                <a:lnTo>
                  <a:pt x="374650" y="0"/>
                </a:lnTo>
              </a:path>
            </a:pathLst>
          </a:custGeom>
          <a:ln w="301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685212" y="2247900"/>
            <a:ext cx="201930" cy="450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50" spc="10" dirty="0">
                <a:latin typeface="Times New Roman"/>
                <a:cs typeface="Times New Roman"/>
              </a:rPr>
              <a:t>2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84825" y="2108200"/>
            <a:ext cx="3122930" cy="145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260"/>
              </a:lnSpc>
            </a:pPr>
            <a:r>
              <a:rPr sz="10800" spc="787" baseline="1929" dirty="0">
                <a:latin typeface="Symbol"/>
                <a:cs typeface="Symbol"/>
              </a:rPr>
              <a:t></a:t>
            </a:r>
            <a:r>
              <a:rPr sz="7200" spc="262" baseline="13888" dirty="0">
                <a:latin typeface="Times New Roman"/>
                <a:cs typeface="Times New Roman"/>
              </a:rPr>
              <a:t>(</a:t>
            </a:r>
            <a:r>
              <a:rPr sz="7200" i="1" spc="-67" baseline="13888" dirty="0">
                <a:latin typeface="Times New Roman"/>
                <a:cs typeface="Times New Roman"/>
              </a:rPr>
              <a:t>z</a:t>
            </a:r>
            <a:r>
              <a:rPr sz="2750" i="1" spc="195" dirty="0">
                <a:latin typeface="Times New Roman"/>
                <a:cs typeface="Times New Roman"/>
              </a:rPr>
              <a:t>i</a:t>
            </a:r>
            <a:r>
              <a:rPr sz="2750" spc="5" dirty="0">
                <a:latin typeface="Times New Roman"/>
                <a:cs typeface="Times New Roman"/>
              </a:rPr>
              <a:t>,</a:t>
            </a:r>
            <a:r>
              <a:rPr sz="2750" spc="-260" dirty="0">
                <a:latin typeface="Times New Roman"/>
                <a:cs typeface="Times New Roman"/>
              </a:rPr>
              <a:t> </a:t>
            </a:r>
            <a:r>
              <a:rPr sz="2750" i="1" spc="5" dirty="0">
                <a:latin typeface="Times New Roman"/>
                <a:cs typeface="Times New Roman"/>
              </a:rPr>
              <a:t>j</a:t>
            </a:r>
            <a:r>
              <a:rPr sz="2750" i="1" spc="95" dirty="0">
                <a:latin typeface="Times New Roman"/>
                <a:cs typeface="Times New Roman"/>
              </a:rPr>
              <a:t> </a:t>
            </a:r>
            <a:r>
              <a:rPr sz="7200" baseline="13888" dirty="0">
                <a:latin typeface="Symbol"/>
                <a:cs typeface="Symbol"/>
              </a:rPr>
              <a:t></a:t>
            </a:r>
            <a:r>
              <a:rPr sz="7200" spc="-127" baseline="13888" dirty="0">
                <a:latin typeface="Times New Roman"/>
                <a:cs typeface="Times New Roman"/>
              </a:rPr>
              <a:t> </a:t>
            </a:r>
            <a:r>
              <a:rPr sz="7200" i="1" spc="-165" baseline="13888" dirty="0">
                <a:latin typeface="Times New Roman"/>
                <a:cs typeface="Times New Roman"/>
              </a:rPr>
              <a:t>y</a:t>
            </a:r>
            <a:r>
              <a:rPr sz="2750" i="1" spc="195" dirty="0">
                <a:latin typeface="Times New Roman"/>
                <a:cs typeface="Times New Roman"/>
              </a:rPr>
              <a:t>i</a:t>
            </a:r>
            <a:r>
              <a:rPr sz="2750" spc="5" dirty="0">
                <a:latin typeface="Times New Roman"/>
                <a:cs typeface="Times New Roman"/>
              </a:rPr>
              <a:t>,</a:t>
            </a:r>
            <a:r>
              <a:rPr sz="2750" spc="-260" dirty="0">
                <a:latin typeface="Times New Roman"/>
                <a:cs typeface="Times New Roman"/>
              </a:rPr>
              <a:t> </a:t>
            </a:r>
            <a:r>
              <a:rPr sz="2750" i="1" spc="5" dirty="0">
                <a:latin typeface="Times New Roman"/>
                <a:cs typeface="Times New Roman"/>
              </a:rPr>
              <a:t>j</a:t>
            </a:r>
            <a:r>
              <a:rPr sz="2750" i="1" spc="-295" dirty="0">
                <a:latin typeface="Times New Roman"/>
                <a:cs typeface="Times New Roman"/>
              </a:rPr>
              <a:t> </a:t>
            </a:r>
            <a:r>
              <a:rPr sz="7200" baseline="13888" dirty="0">
                <a:latin typeface="Times New Roman"/>
                <a:cs typeface="Times New Roman"/>
              </a:rPr>
              <a:t>)</a:t>
            </a:r>
            <a:endParaRPr sz="7200" baseline="13888">
              <a:latin typeface="Times New Roman"/>
              <a:cs typeface="Times New Roman"/>
            </a:endParaRPr>
          </a:p>
          <a:p>
            <a:pPr marL="317500">
              <a:lnSpc>
                <a:spcPts val="2915"/>
              </a:lnSpc>
            </a:pPr>
            <a:r>
              <a:rPr sz="2750" i="1" spc="5" dirty="0">
                <a:latin typeface="Times New Roman"/>
                <a:cs typeface="Times New Roman"/>
              </a:rPr>
              <a:t>j</a:t>
            </a:r>
            <a:endParaRPr sz="27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6163</Words>
  <Application>Microsoft Office PowerPoint</Application>
  <PresentationFormat>Custom</PresentationFormat>
  <Paragraphs>2260</Paragraphs>
  <Slides>175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175</vt:i4>
      </vt:variant>
    </vt:vector>
  </HeadingPairs>
  <TitlesOfParts>
    <vt:vector size="181" baseType="lpstr">
      <vt:lpstr>ＭＳ Ｐゴシック</vt:lpstr>
      <vt:lpstr>Arial</vt:lpstr>
      <vt:lpstr>Calibri</vt:lpstr>
      <vt:lpstr>Symbol</vt:lpstr>
      <vt:lpstr>Times New Roman</vt:lpstr>
      <vt:lpstr>Office Theme</vt:lpstr>
      <vt:lpstr>Lecture 25: Backprop and convnets</vt:lpstr>
      <vt:lpstr>Review: Setup  (2 )</vt:lpstr>
      <vt:lpstr>Review: Setup  (2 )</vt:lpstr>
      <vt:lpstr>Review: Setup  (2 )</vt:lpstr>
      <vt:lpstr>Review: Setup  (2 )</vt:lpstr>
      <vt:lpstr>Review: Setup  (2 )</vt:lpstr>
      <vt:lpstr>Review: Setup  (2 )</vt:lpstr>
      <vt:lpstr>Review: Setup  (2 )</vt:lpstr>
      <vt:lpstr>Review: Setup  (2 )</vt:lpstr>
      <vt:lpstr>Review: Setup  (2 )</vt:lpstr>
      <vt:lpstr>Review: Setup  (2 )</vt:lpstr>
      <vt:lpstr>PowerPoint Presentation</vt:lpstr>
      <vt:lpstr>Backpropagation [Rumelhart, Hinton, Williams. Nature 1986]</vt:lpstr>
      <vt:lpstr>Chain rule recap</vt:lpstr>
      <vt:lpstr>Chain rule recap</vt:lpstr>
      <vt:lpstr>Chain rule recap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Gradients add at branches</vt:lpstr>
      <vt:lpstr>Gradients add at branches</vt:lpstr>
      <vt:lpstr>Gradients add at branches</vt:lpstr>
      <vt:lpstr>Gradients copy through sums</vt:lpstr>
      <vt:lpstr>Gradients copy through sums</vt:lpstr>
      <vt:lpstr>Gradients copy through sums</vt:lpstr>
      <vt:lpstr>Gradients copy through sums</vt:lpstr>
      <vt:lpstr>Symmetry between forward and backward</vt:lpstr>
      <vt:lpstr> (n )</vt:lpstr>
      <vt:lpstr> (n )</vt:lpstr>
      <vt:lpstr> (n )</vt:lpstr>
      <vt:lpstr> (n )</vt:lpstr>
      <vt:lpstr> (n )</vt:lpstr>
      <vt:lpstr> (n )</vt:lpstr>
      <vt:lpstr> (n )</vt:lpstr>
      <vt:lpstr>What to do for  each layer</vt:lpstr>
      <vt:lpstr> (n 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Summary</vt:lpstr>
      <vt:lpstr>Summary</vt:lpstr>
      <vt:lpstr>30s cat picture break</vt:lpstr>
      <vt:lpstr>Backprop in N-dimensions just add more subscripts and more summations</vt:lpstr>
      <vt:lpstr>Backprop in N-dimensions just add more subscripts and more summations</vt:lpstr>
      <vt:lpstr>Backprop in N-dimensions just add more subscripts and more summations</vt:lpstr>
      <vt:lpstr>Backprop in N-dimensions just add more subscripts and more summations</vt:lpstr>
      <vt:lpstr>Backprop in N-dimensions just add more subscripts and more summations</vt:lpstr>
      <vt:lpstr>Examples</vt:lpstr>
      <vt:lpstr>Example: Mean Subtraction (for a single input)</vt:lpstr>
      <vt:lpstr>Example: Mean Subtraction (for a single input)</vt:lpstr>
      <vt:lpstr>Example: Mean Subtraction (for a single input)</vt:lpstr>
      <vt:lpstr>Example: Mean Subtraction (for a single input)</vt:lpstr>
      <vt:lpstr>Example: Mean Subtraction (for a single input)</vt:lpstr>
      <vt:lpstr>Example: Mean Subtraction (for a single input)</vt:lpstr>
      <vt:lpstr>Example: Mean Subtraction (for a single input)</vt:lpstr>
      <vt:lpstr>Example: Mean Subtraction</vt:lpstr>
      <vt:lpstr>Example: Mean Subtraction</vt:lpstr>
      <vt:lpstr>Example: Mean Subtraction</vt:lpstr>
      <vt:lpstr>Example: Mean Subtraction</vt:lpstr>
      <vt:lpstr>Example: Mean Subtraction</vt:lpstr>
      <vt:lpstr>Example: Mean Subtraction</vt:lpstr>
      <vt:lpstr>Example: Mean Subtraction</vt:lpstr>
      <vt:lpstr>Example: Mean Subtraction</vt:lpstr>
      <vt:lpstr>Example: Mean Subtraction</vt:lpstr>
      <vt:lpstr>Example: Mean Subtraction</vt:lpstr>
      <vt:lpstr>Example: Mean Subtraction</vt:lpstr>
      <vt:lpstr>Example: Mean Subtraction</vt:lpstr>
      <vt:lpstr>Example: Mean Subtraction</vt:lpstr>
      <vt:lpstr>Example: Mean Subtraction</vt:lpstr>
      <vt:lpstr>Example: Mean Subtraction</vt:lpstr>
      <vt:lpstr>Example: Mean Subtraction</vt:lpstr>
      <vt:lpstr>Example: Mean Subtraction</vt:lpstr>
      <vt:lpstr>Example: Mean Subtraction</vt:lpstr>
      <vt:lpstr>Example: Mean Subtraction</vt:lpstr>
      <vt:lpstr>Example: Mean Subtraction (for a single input)</vt:lpstr>
      <vt:lpstr>Example: Euclidean Loss</vt:lpstr>
      <vt:lpstr>Example: Euclidean Loss</vt:lpstr>
      <vt:lpstr>Example: Euclidean Loss</vt:lpstr>
      <vt:lpstr>Example: Euclidean Loss</vt:lpstr>
      <vt:lpstr>Example: Euclidean Loss</vt:lpstr>
      <vt:lpstr>Example: Euclidean Loss</vt:lpstr>
      <vt:lpstr>Example: Euclidean Loss</vt:lpstr>
      <vt:lpstr>Example: Euclidean Loss</vt:lpstr>
      <vt:lpstr>Example: Euclidean Loss</vt:lpstr>
      <vt:lpstr>Example: Euclidean Loss</vt:lpstr>
      <vt:lpstr>Example: Euclidean Loss</vt:lpstr>
      <vt:lpstr>Example: Euclidean Loss</vt:lpstr>
      <vt:lpstr>Example: Euclidean Loss</vt:lpstr>
      <vt:lpstr>Example: Euclidean Loss</vt:lpstr>
      <vt:lpstr>Example: Euclidean Loss</vt:lpstr>
      <vt:lpstr>Example: Euclidean Loss</vt:lpstr>
      <vt:lpstr>Example: Euclidean Loss</vt:lpstr>
      <vt:lpstr>Example: Euclidean Loss</vt:lpstr>
      <vt:lpstr>Example: Euclidean Loss</vt:lpstr>
      <vt:lpstr>Example: Euclidean Loss</vt:lpstr>
      <vt:lpstr>Example: Euclidean Loss</vt:lpstr>
      <vt:lpstr>Example: Euclidean Loss</vt:lpstr>
      <vt:lpstr>Example: Euclidean Loss</vt:lpstr>
      <vt:lpstr>Example: Euclidean Loss</vt:lpstr>
      <vt:lpstr>Example: Softmax (for N inputs)</vt:lpstr>
      <vt:lpstr>Example: Softmax (for N inputs)</vt:lpstr>
      <vt:lpstr>Example: Softmax (for N inputs)</vt:lpstr>
      <vt:lpstr>Example: Softmax (for N inputs)</vt:lpstr>
      <vt:lpstr>Example: Softmax (for N inputs)</vt:lpstr>
      <vt:lpstr>Example: Softmax (for N inputs)</vt:lpstr>
      <vt:lpstr>PowerPoint Presentation</vt:lpstr>
      <vt:lpstr>Example: Softmax (for N inputs)</vt:lpstr>
      <vt:lpstr>Example: Softmax (for N inputs)</vt:lpstr>
      <vt:lpstr>Example: Softmax (for N inputs)</vt:lpstr>
      <vt:lpstr>Example: Softmax (for N inputs)</vt:lpstr>
      <vt:lpstr>Example: Softmax (for N inputs)</vt:lpstr>
      <vt:lpstr>Example: Softmax (for N inputs)</vt:lpstr>
      <vt:lpstr>What about the weights?</vt:lpstr>
      <vt:lpstr>What about the weights?</vt:lpstr>
      <vt:lpstr>What about the weights?</vt:lpstr>
      <vt:lpstr>What about the weights?</vt:lpstr>
      <vt:lpstr>What about the weights?</vt:lpstr>
      <vt:lpstr>What about the weights?</vt:lpstr>
      <vt:lpstr>PowerPoint Presentation</vt:lpstr>
      <vt:lpstr>What shape should the  activations have?</vt:lpstr>
      <vt:lpstr>What shape should the  activations have?</vt:lpstr>
      <vt:lpstr>What shape should the  activations have?</vt:lpstr>
      <vt:lpstr>PowerPoint Presentation</vt:lpstr>
      <vt:lpstr>3D Activations</vt:lpstr>
      <vt:lpstr>3D Activations</vt:lpstr>
      <vt:lpstr>3D Activations</vt:lpstr>
      <vt:lpstr>3D Activations</vt:lpstr>
      <vt:lpstr>3D Activations</vt:lpstr>
      <vt:lpstr>3D Activations</vt:lpstr>
      <vt:lpstr>3D Activations</vt:lpstr>
      <vt:lpstr>3D Activations</vt:lpstr>
      <vt:lpstr>3D Activations</vt:lpstr>
      <vt:lpstr>3D Activations</vt:lpstr>
      <vt:lpstr>3D Activations</vt:lpstr>
      <vt:lpstr>3D Activations</vt:lpstr>
      <vt:lpstr>3D Activations</vt:lpstr>
      <vt:lpstr>3D Activations</vt:lpstr>
      <vt:lpstr>3D Activations</vt:lpstr>
      <vt:lpstr>3D Activations</vt:lpstr>
      <vt:lpstr>3D Activations</vt:lpstr>
      <vt:lpstr>3D Activations</vt:lpstr>
      <vt:lpstr>3D Activations</vt:lpstr>
      <vt:lpstr>3D Activations</vt:lpstr>
      <vt:lpstr>3D Activations</vt:lpstr>
      <vt:lpstr>3D Activations</vt:lpstr>
      <vt:lpstr>3D Activations</vt:lpstr>
      <vt:lpstr>3D Activations</vt:lpstr>
      <vt:lpstr>3D Activations</vt:lpstr>
      <vt:lpstr>3D Activations</vt:lpstr>
      <vt:lpstr>3D Activations</vt:lpstr>
      <vt:lpstr>3D Activations</vt:lpstr>
      <vt:lpstr>3D Activations</vt:lpstr>
      <vt:lpstr>3D Activations</vt:lpstr>
      <vt:lpstr>3D Activations</vt:lpstr>
      <vt:lpstr>3D Activations</vt:lpstr>
      <vt:lpstr>3D Activations</vt:lpstr>
      <vt:lpstr>3D Activations</vt:lpstr>
      <vt:lpstr>3D Activations</vt:lpstr>
      <vt:lpstr>3D Activations</vt:lpstr>
      <vt:lpstr>3D Activations</vt:lpstr>
      <vt:lpstr>3D Activations</vt:lpstr>
      <vt:lpstr>3D Activations</vt:lpstr>
      <vt:lpstr>3D Activations</vt:lpstr>
      <vt:lpstr>3D Activations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25:  Backprop and  ConvNets</dc:title>
  <dc:creator>Noah Snavely</dc:creator>
  <cp:lastModifiedBy>Noah Snavely</cp:lastModifiedBy>
  <cp:revision>2</cp:revision>
  <dcterms:created xsi:type="dcterms:W3CDTF">2017-05-04T12:39:04Z</dcterms:created>
  <dcterms:modified xsi:type="dcterms:W3CDTF">2017-05-04T16:43:54Z</dcterms:modified>
</cp:coreProperties>
</file>