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handoutMasterIdLst>
    <p:handoutMasterId r:id="rId57"/>
  </p:handoutMasterIdLst>
  <p:sldIdLst>
    <p:sldId id="256" r:id="rId3"/>
    <p:sldId id="1230" r:id="rId4"/>
    <p:sldId id="1354" r:id="rId5"/>
    <p:sldId id="1355" r:id="rId6"/>
    <p:sldId id="1356" r:id="rId7"/>
    <p:sldId id="1357" r:id="rId8"/>
    <p:sldId id="1358" r:id="rId9"/>
    <p:sldId id="1359" r:id="rId10"/>
    <p:sldId id="1360" r:id="rId11"/>
    <p:sldId id="1260" r:id="rId12"/>
    <p:sldId id="1262" r:id="rId13"/>
    <p:sldId id="1264" r:id="rId14"/>
    <p:sldId id="1266" r:id="rId15"/>
    <p:sldId id="1344" r:id="rId16"/>
    <p:sldId id="1267" r:id="rId17"/>
    <p:sldId id="1326" r:id="rId18"/>
    <p:sldId id="1286" r:id="rId19"/>
    <p:sldId id="1342" r:id="rId20"/>
    <p:sldId id="1294" r:id="rId21"/>
    <p:sldId id="1298" r:id="rId22"/>
    <p:sldId id="1300" r:id="rId23"/>
    <p:sldId id="1301" r:id="rId24"/>
    <p:sldId id="1302" r:id="rId25"/>
    <p:sldId id="1303" r:id="rId26"/>
    <p:sldId id="1304" r:id="rId27"/>
    <p:sldId id="1305" r:id="rId28"/>
    <p:sldId id="1306" r:id="rId29"/>
    <p:sldId id="1345" r:id="rId30"/>
    <p:sldId id="1350" r:id="rId31"/>
    <p:sldId id="1343" r:id="rId32"/>
    <p:sldId id="1346" r:id="rId33"/>
    <p:sldId id="1347" r:id="rId34"/>
    <p:sldId id="1353" r:id="rId35"/>
    <p:sldId id="1361" r:id="rId36"/>
    <p:sldId id="1362" r:id="rId37"/>
    <p:sldId id="1363" r:id="rId38"/>
    <p:sldId id="1364" r:id="rId39"/>
    <p:sldId id="1365" r:id="rId40"/>
    <p:sldId id="1366" r:id="rId41"/>
    <p:sldId id="1367" r:id="rId42"/>
    <p:sldId id="1368" r:id="rId43"/>
    <p:sldId id="1369" r:id="rId44"/>
    <p:sldId id="1370" r:id="rId45"/>
    <p:sldId id="1371" r:id="rId46"/>
    <p:sldId id="1372" r:id="rId47"/>
    <p:sldId id="1373" r:id="rId48"/>
    <p:sldId id="1374" r:id="rId49"/>
    <p:sldId id="1376" r:id="rId50"/>
    <p:sldId id="1377" r:id="rId51"/>
    <p:sldId id="1378" r:id="rId52"/>
    <p:sldId id="1388" r:id="rId53"/>
    <p:sldId id="1379" r:id="rId54"/>
    <p:sldId id="1389"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0" autoAdjust="0"/>
    <p:restoredTop sz="93615" autoAdjust="0"/>
  </p:normalViewPr>
  <p:slideViewPr>
    <p:cSldViewPr>
      <p:cViewPr varScale="1">
        <p:scale>
          <a:sx n="61" d="100"/>
          <a:sy n="61" d="100"/>
        </p:scale>
        <p:origin x="1270" y="4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5/3/2017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5/3/2017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10</a:t>
            </a:fld>
            <a:endParaRPr lang="en-US"/>
          </a:p>
        </p:txBody>
      </p:sp>
    </p:spTree>
    <p:extLst>
      <p:ext uri="{BB962C8B-B14F-4D97-AF65-F5344CB8AC3E}">
        <p14:creationId xmlns:p14="http://schemas.microsoft.com/office/powerpoint/2010/main" val="1451657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SVM:</a:t>
            </a:r>
            <a:r>
              <a:rPr lang="en-US" baseline="0" dirty="0"/>
              <a:t> output is score for each class. Not so easy to interpret</a:t>
            </a:r>
          </a:p>
          <a:p>
            <a:r>
              <a:rPr lang="en-US" baseline="0" dirty="0" err="1"/>
              <a:t>Softmax</a:t>
            </a:r>
            <a:r>
              <a:rPr lang="en-US" baseline="0" dirty="0"/>
              <a:t> classifier output is probabilistic interpretation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binary logistic model is used to predict a binary response based on one or more predictor variables (features).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11</a:t>
            </a:fld>
            <a:endParaRPr lang="en-US"/>
          </a:p>
        </p:txBody>
      </p:sp>
    </p:spTree>
    <p:extLst>
      <p:ext uri="{BB962C8B-B14F-4D97-AF65-F5344CB8AC3E}">
        <p14:creationId xmlns:p14="http://schemas.microsoft.com/office/powerpoint/2010/main" val="1843343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binary logistic model is used to predict a binary response based on one or more predictor variables (features).</a:t>
            </a:r>
          </a:p>
          <a:p>
            <a:r>
              <a:rPr lang="en-US" sz="1200" kern="1200" dirty="0">
                <a:solidFill>
                  <a:schemeClr val="tx1"/>
                </a:solidFill>
                <a:latin typeface="+mn-lt"/>
                <a:ea typeface="+mn-ea"/>
                <a:cs typeface="+mn-cs"/>
              </a:rPr>
              <a:t>Notation: </a:t>
            </a:r>
            <a:r>
              <a:rPr lang="en-US" sz="1200" kern="1200" dirty="0" err="1">
                <a:solidFill>
                  <a:schemeClr val="tx1"/>
                </a:solidFill>
                <a:latin typeface="+mn-lt"/>
                <a:ea typeface="+mn-ea"/>
                <a:cs typeface="+mn-cs"/>
              </a:rPr>
              <a:t>f_j</a:t>
            </a:r>
            <a:r>
              <a:rPr lang="en-US" sz="1200" kern="1200" dirty="0">
                <a:solidFill>
                  <a:schemeClr val="tx1"/>
                </a:solidFill>
                <a:latin typeface="+mn-lt"/>
                <a:ea typeface="+mn-ea"/>
                <a:cs typeface="+mn-cs"/>
              </a:rPr>
              <a:t> is the </a:t>
            </a:r>
            <a:r>
              <a:rPr lang="en-US" sz="1200" kern="1200" dirty="0" err="1">
                <a:solidFill>
                  <a:schemeClr val="tx1"/>
                </a:solidFill>
                <a:latin typeface="+mn-lt"/>
                <a:ea typeface="+mn-ea"/>
                <a:cs typeface="+mn-cs"/>
              </a:rPr>
              <a:t>jth</a:t>
            </a:r>
            <a:r>
              <a:rPr lang="en-US" sz="1200" kern="1200" dirty="0">
                <a:solidFill>
                  <a:schemeClr val="tx1"/>
                </a:solidFill>
                <a:latin typeface="+mn-lt"/>
                <a:ea typeface="+mn-ea"/>
                <a:cs typeface="+mn-cs"/>
              </a:rPr>
              <a:t> element of the vector of class scores f.</a:t>
            </a:r>
          </a:p>
          <a:p>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12</a:t>
            </a:fld>
            <a:endParaRPr lang="en-US"/>
          </a:p>
        </p:txBody>
      </p:sp>
    </p:spTree>
    <p:extLst>
      <p:ext uri="{BB962C8B-B14F-4D97-AF65-F5344CB8AC3E}">
        <p14:creationId xmlns:p14="http://schemas.microsoft.com/office/powerpoint/2010/main" val="128817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other words, the </a:t>
            </a:r>
            <a:r>
              <a:rPr lang="en-US" sz="1200" kern="1200" dirty="0" err="1">
                <a:solidFill>
                  <a:schemeClr val="tx1"/>
                </a:solidFill>
                <a:latin typeface="+mn-lt"/>
                <a:ea typeface="+mn-ea"/>
                <a:cs typeface="+mn-cs"/>
              </a:rPr>
              <a:t>Softmax</a:t>
            </a:r>
            <a:r>
              <a:rPr lang="en-US" sz="1200" kern="1200" dirty="0">
                <a:solidFill>
                  <a:schemeClr val="tx1"/>
                </a:solidFill>
                <a:latin typeface="+mn-lt"/>
                <a:ea typeface="+mn-ea"/>
                <a:cs typeface="+mn-cs"/>
              </a:rPr>
              <a:t> classifier is never fully happy with the scores it produces: the correct class could always have a higher probability and the incorrect classes always a lower probability and the loss would always get better. However, the SVM is happy once the margins are satisfied and it does not micromanage the exact scores beyond this constraint. This can intuitively be thought of as a feature: For example, a car classifier which is likely spending most of its "effort" on the difficult problem of separating cars from trucks should not be influenced by the frog examples, which it already assigns very low scores to, and which likely cluster around a completely different side of the data cloud.</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16</a:t>
            </a:fld>
            <a:endParaRPr lang="en-US"/>
          </a:p>
        </p:txBody>
      </p:sp>
    </p:spTree>
    <p:extLst>
      <p:ext uri="{BB962C8B-B14F-4D97-AF65-F5344CB8AC3E}">
        <p14:creationId xmlns:p14="http://schemas.microsoft.com/office/powerpoint/2010/main" val="2268890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18</a:t>
            </a:fld>
            <a:endParaRPr lang="en-US"/>
          </a:p>
        </p:txBody>
      </p:sp>
    </p:spTree>
    <p:extLst>
      <p:ext uri="{BB962C8B-B14F-4D97-AF65-F5344CB8AC3E}">
        <p14:creationId xmlns:p14="http://schemas.microsoft.com/office/powerpoint/2010/main" val="99185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Where is the indicator function that is one if the condition inside is true or zero otherwise. </a:t>
            </a:r>
            <a:r>
              <a:rPr lang="en-US" sz="1200" kern="1200" baseline="0" dirty="0">
                <a:solidFill>
                  <a:schemeClr val="tx1"/>
                </a:solidFill>
                <a:latin typeface="+mn-lt"/>
                <a:ea typeface="+mn-ea"/>
                <a:cs typeface="+mn-cs"/>
              </a:rPr>
              <a:t> You </a:t>
            </a:r>
            <a:r>
              <a:rPr lang="en-US" sz="1200" kern="1200" dirty="0">
                <a:solidFill>
                  <a:schemeClr val="tx1"/>
                </a:solidFill>
                <a:latin typeface="+mn-lt"/>
                <a:ea typeface="+mn-ea"/>
                <a:cs typeface="+mn-cs"/>
              </a:rPr>
              <a:t>simply count the number of classes that didn't meet the desired margin (and hence contributed to the loss function) and then the data vector scaled by this number is the gradient.</a:t>
            </a:r>
          </a:p>
          <a:p>
            <a:endParaRPr lang="en-US" sz="1200" kern="1200" baseline="300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A8A4206-02EB-4F55-B83C-8E908C558B6E}" type="slidenum">
              <a:rPr lang="en-US" smtClean="0"/>
              <a:pPr/>
              <a:t>19</a:t>
            </a:fld>
            <a:endParaRPr lang="en-US"/>
          </a:p>
        </p:txBody>
      </p:sp>
    </p:spTree>
    <p:extLst>
      <p:ext uri="{BB962C8B-B14F-4D97-AF65-F5344CB8AC3E}">
        <p14:creationId xmlns:p14="http://schemas.microsoft.com/office/powerpoint/2010/main" val="235065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Limited</a:t>
            </a:r>
            <a:r>
              <a:rPr lang="en-US" sz="1200" b="1" kern="1200" baseline="0" dirty="0">
                <a:solidFill>
                  <a:schemeClr val="tx1"/>
                </a:solidFill>
                <a:latin typeface="+mn-lt"/>
                <a:ea typeface="+mn-ea"/>
                <a:cs typeface="+mn-cs"/>
              </a:rPr>
              <a:t> memory </a:t>
            </a:r>
            <a:r>
              <a:rPr lang="en-US" sz="1200" b="1" kern="1200" dirty="0" err="1">
                <a:solidFill>
                  <a:schemeClr val="tx1"/>
                </a:solidFill>
                <a:latin typeface="+mn-lt"/>
                <a:ea typeface="+mn-ea"/>
                <a:cs typeface="+mn-cs"/>
              </a:rPr>
              <a:t>Broyden</a:t>
            </a:r>
            <a:r>
              <a:rPr lang="en-US" sz="1200" b="1" kern="1200" dirty="0">
                <a:solidFill>
                  <a:schemeClr val="tx1"/>
                </a:solidFill>
                <a:latin typeface="+mn-lt"/>
                <a:ea typeface="+mn-ea"/>
                <a:cs typeface="+mn-cs"/>
              </a:rPr>
              <a:t>–Fletcher–Goldfarb–</a:t>
            </a:r>
            <a:r>
              <a:rPr lang="en-US" sz="1200" b="1" kern="1200" dirty="0" err="1">
                <a:solidFill>
                  <a:schemeClr val="tx1"/>
                </a:solidFill>
                <a:latin typeface="+mn-lt"/>
                <a:ea typeface="+mn-ea"/>
                <a:cs typeface="+mn-cs"/>
              </a:rPr>
              <a:t>Shanno</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27</a:t>
            </a:fld>
            <a:endParaRPr lang="en-US"/>
          </a:p>
        </p:txBody>
      </p:sp>
    </p:spTree>
    <p:extLst>
      <p:ext uri="{BB962C8B-B14F-4D97-AF65-F5344CB8AC3E}">
        <p14:creationId xmlns:p14="http://schemas.microsoft.com/office/powerpoint/2010/main" val="561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the derivative say?</a:t>
            </a:r>
            <a:r>
              <a:rPr lang="en-US" baseline="0" dirty="0"/>
              <a:t> A step in direction of gradient of size h </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30</a:t>
            </a:fld>
            <a:endParaRPr lang="en-US"/>
          </a:p>
        </p:txBody>
      </p:sp>
    </p:spTree>
    <p:extLst>
      <p:ext uri="{BB962C8B-B14F-4D97-AF65-F5344CB8AC3E}">
        <p14:creationId xmlns:p14="http://schemas.microsoft.com/office/powerpoint/2010/main" val="3693186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Gradient is a vector of partial</a:t>
            </a:r>
            <a:r>
              <a:rPr lang="en-US" baseline="0" dirty="0"/>
              <a:t> derivatives.</a:t>
            </a:r>
          </a:p>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31</a:t>
            </a:fld>
            <a:endParaRPr lang="en-US"/>
          </a:p>
        </p:txBody>
      </p:sp>
    </p:spTree>
    <p:extLst>
      <p:ext uri="{BB962C8B-B14F-4D97-AF65-F5344CB8AC3E}">
        <p14:creationId xmlns:p14="http://schemas.microsoft.com/office/powerpoint/2010/main" val="1593701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702908" y="854169"/>
            <a:ext cx="3738182" cy="597536"/>
          </a:xfrm>
          <a:prstGeom prst="rect">
            <a:avLst/>
          </a:prstGeom>
        </p:spPr>
        <p:txBody>
          <a:bodyPr wrap="square" lIns="0" tIns="0" rIns="0" bIns="0">
            <a:spAutoFit/>
          </a:bodyPr>
          <a:lstStyle>
            <a:lvl1pPr>
              <a:defRPr sz="3883" b="0" i="0">
                <a:solidFill>
                  <a:schemeClr val="tx1"/>
                </a:solidFill>
                <a:latin typeface="Calibri"/>
                <a:cs typeface="Calibri"/>
              </a:defRPr>
            </a:lvl1pPr>
          </a:lstStyle>
          <a:p>
            <a:endParaRPr/>
          </a:p>
        </p:txBody>
      </p:sp>
      <p:sp>
        <p:nvSpPr>
          <p:cNvPr id="3" name="Holder 3"/>
          <p:cNvSpPr>
            <a:spLocks noGrp="1"/>
          </p:cNvSpPr>
          <p:nvPr>
            <p:ph type="subTitle" idx="4"/>
          </p:nvPr>
        </p:nvSpPr>
        <p:spPr>
          <a:xfrm>
            <a:off x="1371600" y="3840480"/>
            <a:ext cx="6400800" cy="42319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42747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23455" y="194982"/>
            <a:ext cx="7897091" cy="706027"/>
          </a:xfrm>
        </p:spPr>
        <p:txBody>
          <a:bodyPr lIns="0" tIns="0" rIns="0" bIns="0"/>
          <a:lstStyle>
            <a:lvl1pPr>
              <a:defRPr sz="4588" b="0" i="0">
                <a:solidFill>
                  <a:schemeClr val="tx1"/>
                </a:solidFill>
                <a:latin typeface="Arial"/>
                <a:cs typeface="Arial"/>
              </a:defRPr>
            </a:lvl1pPr>
          </a:lstStyle>
          <a:p>
            <a:endParaRPr/>
          </a:p>
        </p:txBody>
      </p:sp>
      <p:sp>
        <p:nvSpPr>
          <p:cNvPr id="3" name="Holder 3"/>
          <p:cNvSpPr>
            <a:spLocks noGrp="1"/>
          </p:cNvSpPr>
          <p:nvPr>
            <p:ph type="body" idx="1"/>
          </p:nvPr>
        </p:nvSpPr>
        <p:spPr>
          <a:xfrm>
            <a:off x="184727" y="1955427"/>
            <a:ext cx="5882409" cy="373500"/>
          </a:xfrm>
        </p:spPr>
        <p:txBody>
          <a:bodyPr lIns="0" tIns="0" rIns="0" bIns="0"/>
          <a:lstStyle>
            <a:lvl1pPr>
              <a:defRPr sz="2427"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27192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23455" y="194982"/>
            <a:ext cx="7897091" cy="706027"/>
          </a:xfrm>
        </p:spPr>
        <p:txBody>
          <a:bodyPr lIns="0" tIns="0" rIns="0" bIns="0"/>
          <a:lstStyle>
            <a:lvl1pPr>
              <a:defRPr sz="4588"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2319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2319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1064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23455" y="194982"/>
            <a:ext cx="7897091" cy="706027"/>
          </a:xfrm>
        </p:spPr>
        <p:txBody>
          <a:bodyPr lIns="0" tIns="0" rIns="0" bIns="0"/>
          <a:lstStyle>
            <a:lvl1pPr>
              <a:defRPr sz="4588"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5/3/2017</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25013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5/3/2017</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072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5/3/2017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5/3/2017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5/3/2017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5/3/2017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3455" y="194982"/>
            <a:ext cx="7897091" cy="800219"/>
          </a:xfrm>
          <a:prstGeom prst="rect">
            <a:avLst/>
          </a:prstGeom>
        </p:spPr>
        <p:txBody>
          <a:bodyPr wrap="square" lIns="0" tIns="0" rIns="0" bIns="0">
            <a:spAutoFit/>
          </a:bodyPr>
          <a:lstStyle>
            <a:lvl1pPr>
              <a:defRPr sz="5200" b="0" i="0">
                <a:solidFill>
                  <a:schemeClr val="tx1"/>
                </a:solidFill>
                <a:latin typeface="Arial"/>
                <a:cs typeface="Arial"/>
              </a:defRPr>
            </a:lvl1pPr>
          </a:lstStyle>
          <a:p>
            <a:endParaRPr/>
          </a:p>
        </p:txBody>
      </p:sp>
      <p:sp>
        <p:nvSpPr>
          <p:cNvPr id="3" name="Holder 3"/>
          <p:cNvSpPr>
            <a:spLocks noGrp="1"/>
          </p:cNvSpPr>
          <p:nvPr>
            <p:ph type="body" idx="1"/>
          </p:nvPr>
        </p:nvSpPr>
        <p:spPr>
          <a:xfrm>
            <a:off x="184727" y="1955427"/>
            <a:ext cx="5882409" cy="423193"/>
          </a:xfrm>
          <a:prstGeom prst="rect">
            <a:avLst/>
          </a:prstGeom>
        </p:spPr>
        <p:txBody>
          <a:bodyPr wrap="square" lIns="0" tIns="0" rIns="0" bIns="0">
            <a:spAutoFit/>
          </a:bodyPr>
          <a:lstStyle>
            <a:lvl1pPr>
              <a:defRPr sz="2750" b="1"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5/3/2017</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07654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hyperlink" Target="http://cs231n.github.io/linear-classify/" TargetMode="External"/><Relationship Id="rId2" Type="http://schemas.openxmlformats.org/officeDocument/2006/relationships/hyperlink" Target="http://cs231n.github.io/classification/" TargetMode="External"/><Relationship Id="rId1" Type="http://schemas.openxmlformats.org/officeDocument/2006/relationships/slideLayout" Target="../slideLayouts/slideLayout2.xml"/><Relationship Id="rId5" Type="http://schemas.openxmlformats.org/officeDocument/2006/relationships/hyperlink" Target="http://cs231n.github.io/optimization-2/" TargetMode="External"/><Relationship Id="rId4" Type="http://schemas.openxmlformats.org/officeDocument/2006/relationships/hyperlink" Target="http://cs231n.github.io/optimization-1/"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image" Target="../media/image46.jp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3.xml"/><Relationship Id="rId5" Type="http://schemas.openxmlformats.org/officeDocument/2006/relationships/image" Target="../media/image62.jpg"/><Relationship Id="rId4" Type="http://schemas.openxmlformats.org/officeDocument/2006/relationships/image" Target="../media/image6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81200"/>
            <a:ext cx="7913928" cy="1066799"/>
          </a:xfrm>
        </p:spPr>
        <p:txBody>
          <a:bodyPr>
            <a:normAutofit/>
          </a:bodyPr>
          <a:lstStyle/>
          <a:p>
            <a:pPr algn="l"/>
            <a:r>
              <a:rPr lang="en-US" sz="3200" dirty="0"/>
              <a:t>Lecture 23: Optimization and Neural Nets</a:t>
            </a:r>
          </a:p>
        </p:txBody>
      </p:sp>
      <p:sp>
        <p:nvSpPr>
          <p:cNvPr id="6" name="Title 1"/>
          <p:cNvSpPr txBox="1">
            <a:spLocks/>
          </p:cNvSpPr>
          <p:nvPr/>
        </p:nvSpPr>
        <p:spPr>
          <a:xfrm>
            <a:off x="-76200" y="-174625"/>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CS5670: Computer Vision</a:t>
            </a:r>
          </a:p>
        </p:txBody>
      </p:sp>
      <p:sp>
        <p:nvSpPr>
          <p:cNvPr id="7" name="Subtitle 2"/>
          <p:cNvSpPr txBox="1">
            <a:spLocks/>
          </p:cNvSpPr>
          <p:nvPr/>
        </p:nvSpPr>
        <p:spPr>
          <a:xfrm>
            <a:off x="-328550" y="826325"/>
            <a:ext cx="4876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a:t>Noah Snavely</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0" y="1600200"/>
            <a:ext cx="91440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6"/>
          <p:cNvSpPr txBox="1">
            <a:spLocks noChangeArrowheads="1"/>
          </p:cNvSpPr>
          <p:nvPr/>
        </p:nvSpPr>
        <p:spPr bwMode="auto">
          <a:xfrm>
            <a:off x="5573554" y="6334780"/>
            <a:ext cx="355754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400" dirty="0"/>
              <a:t>Slides from Andrej </a:t>
            </a:r>
            <a:r>
              <a:rPr lang="en-US" sz="1400" dirty="0" err="1"/>
              <a:t>Karpathy</a:t>
            </a:r>
            <a:r>
              <a:rPr lang="en-US" sz="1400" dirty="0"/>
              <a:t> and </a:t>
            </a:r>
            <a:r>
              <a:rPr lang="en-US" sz="1400" dirty="0" err="1"/>
              <a:t>Fei-Fei</a:t>
            </a:r>
            <a:r>
              <a:rPr lang="en-US" sz="1400" dirty="0"/>
              <a:t> Li</a:t>
            </a:r>
          </a:p>
          <a:p>
            <a:r>
              <a:rPr lang="en-US" sz="1400" dirty="0"/>
              <a:t>http://</a:t>
            </a:r>
            <a:r>
              <a:rPr lang="en-US" sz="1400" dirty="0" err="1"/>
              <a:t>vision.stanford.edu</a:t>
            </a:r>
            <a:r>
              <a:rPr lang="en-US" sz="1400" dirty="0"/>
              <a:t>/teaching/cs231n/</a:t>
            </a:r>
          </a:p>
        </p:txBody>
      </p:sp>
      <p:pic>
        <p:nvPicPr>
          <p:cNvPr id="9" name="Picture 8" descr="Screen Shot 2015-04-14 at 9.11.01 PM.png"/>
          <p:cNvPicPr>
            <a:picLocks noChangeAspect="1"/>
          </p:cNvPicPr>
          <p:nvPr/>
        </p:nvPicPr>
        <p:blipFill rotWithShape="1">
          <a:blip r:embed="rId2" cstate="print">
            <a:extLst>
              <a:ext uri="{28A0092B-C50C-407E-A947-70E740481C1C}">
                <a14:useLocalDpi xmlns:a14="http://schemas.microsoft.com/office/drawing/2010/main" val="0"/>
              </a:ext>
            </a:extLst>
          </a:blip>
          <a:srcRect l="69444" t="44986"/>
          <a:stretch/>
        </p:blipFill>
        <p:spPr>
          <a:xfrm>
            <a:off x="2895600" y="3352800"/>
            <a:ext cx="2794000" cy="25470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pic>
        <p:nvPicPr>
          <p:cNvPr id="4" name="Picture 3" descr="Screen Shot 2015-04-14 at 4.34.25 PM.png"/>
          <p:cNvPicPr>
            <a:picLocks noChangeAspect="1"/>
          </p:cNvPicPr>
          <p:nvPr/>
        </p:nvPicPr>
        <p:blipFill rotWithShape="1">
          <a:blip r:embed="rId3" cstate="print">
            <a:extLst>
              <a:ext uri="{28A0092B-C50C-407E-A947-70E740481C1C}">
                <a14:useLocalDpi xmlns:a14="http://schemas.microsoft.com/office/drawing/2010/main" val="0"/>
              </a:ext>
            </a:extLst>
          </a:blip>
          <a:srcRect t="16195"/>
          <a:stretch/>
        </p:blipFill>
        <p:spPr>
          <a:xfrm>
            <a:off x="152400" y="1447800"/>
            <a:ext cx="8049757" cy="3124200"/>
          </a:xfrm>
          <a:prstGeom prst="rect">
            <a:avLst/>
          </a:prstGeom>
        </p:spPr>
      </p:pic>
      <p:pic>
        <p:nvPicPr>
          <p:cNvPr id="5" name="Picture 4" descr="Screen Shot 2015-04-14 at 4.38.26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788" y="4572000"/>
            <a:ext cx="5251412" cy="2598469"/>
          </a:xfrm>
          <a:prstGeom prst="rect">
            <a:avLst/>
          </a:prstGeom>
        </p:spPr>
      </p:pic>
    </p:spTree>
    <p:extLst>
      <p:ext uri="{BB962C8B-B14F-4D97-AF65-F5344CB8AC3E}">
        <p14:creationId xmlns:p14="http://schemas.microsoft.com/office/powerpoint/2010/main" val="1810778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loss functions</a:t>
            </a:r>
          </a:p>
        </p:txBody>
      </p:sp>
      <p:sp>
        <p:nvSpPr>
          <p:cNvPr id="5" name="Content Placeholder 2"/>
          <p:cNvSpPr>
            <a:spLocks noGrp="1"/>
          </p:cNvSpPr>
          <p:nvPr>
            <p:ph idx="1"/>
          </p:nvPr>
        </p:nvSpPr>
        <p:spPr>
          <a:xfrm>
            <a:off x="457200" y="1600200"/>
            <a:ext cx="8229600" cy="4525963"/>
          </a:xfrm>
        </p:spPr>
        <p:txBody>
          <a:bodyPr>
            <a:normAutofit/>
          </a:bodyPr>
          <a:lstStyle/>
          <a:p>
            <a:r>
              <a:rPr lang="en-US" dirty="0"/>
              <a:t>Scores are not very intuitive</a:t>
            </a:r>
          </a:p>
          <a:p>
            <a:pPr marL="457200" lvl="1" indent="0">
              <a:buNone/>
            </a:pPr>
            <a:endParaRPr lang="en-US" dirty="0"/>
          </a:p>
          <a:p>
            <a:r>
              <a:rPr lang="en-US" dirty="0" err="1"/>
              <a:t>Softmax</a:t>
            </a:r>
            <a:r>
              <a:rPr lang="en-US" dirty="0"/>
              <a:t> classifier</a:t>
            </a:r>
          </a:p>
          <a:p>
            <a:pPr lvl="1"/>
            <a:r>
              <a:rPr lang="en-US" dirty="0"/>
              <a:t>Score function is same</a:t>
            </a:r>
          </a:p>
          <a:p>
            <a:pPr lvl="1"/>
            <a:r>
              <a:rPr lang="en-US" dirty="0"/>
              <a:t>Intuitive output: normalized class probabilities</a:t>
            </a:r>
          </a:p>
          <a:p>
            <a:pPr lvl="1"/>
            <a:r>
              <a:rPr lang="en-US" dirty="0"/>
              <a:t>Extension of logistic regression to multiple classes</a:t>
            </a:r>
          </a:p>
        </p:txBody>
      </p:sp>
    </p:spTree>
    <p:extLst>
      <p:ext uri="{BB962C8B-B14F-4D97-AF65-F5344CB8AC3E}">
        <p14:creationId xmlns:p14="http://schemas.microsoft.com/office/powerpoint/2010/main" val="2174119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Softmax</a:t>
            </a:r>
            <a:r>
              <a:rPr lang="en-US" dirty="0"/>
              <a:t> classifier</a:t>
            </a:r>
          </a:p>
        </p:txBody>
      </p:sp>
      <p:pic>
        <p:nvPicPr>
          <p:cNvPr id="4" name="Picture 3" descr="Screen Shot 2015-04-14 at 4.38.45 PM.png"/>
          <p:cNvPicPr>
            <a:picLocks noChangeAspect="1"/>
          </p:cNvPicPr>
          <p:nvPr/>
        </p:nvPicPr>
        <p:blipFill rotWithShape="1">
          <a:blip r:embed="rId3" cstate="print">
            <a:extLst>
              <a:ext uri="{28A0092B-C50C-407E-A947-70E740481C1C}">
                <a14:useLocalDpi xmlns:a14="http://schemas.microsoft.com/office/drawing/2010/main" val="0"/>
              </a:ext>
            </a:extLst>
          </a:blip>
          <a:srcRect l="44722" t="309" b="47073"/>
          <a:stretch/>
        </p:blipFill>
        <p:spPr>
          <a:xfrm>
            <a:off x="609600" y="1676400"/>
            <a:ext cx="6248400" cy="2668914"/>
          </a:xfrm>
          <a:prstGeom prst="rect">
            <a:avLst/>
          </a:prstGeom>
        </p:spPr>
      </p:pic>
      <p:sp>
        <p:nvSpPr>
          <p:cNvPr id="5" name="Rectangle 4"/>
          <p:cNvSpPr/>
          <p:nvPr/>
        </p:nvSpPr>
        <p:spPr>
          <a:xfrm>
            <a:off x="1807248" y="3124200"/>
            <a:ext cx="402552" cy="1143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5-04-14 at 4.39.05 PM.png"/>
          <p:cNvPicPr>
            <a:picLocks noChangeAspect="1"/>
          </p:cNvPicPr>
          <p:nvPr/>
        </p:nvPicPr>
        <p:blipFill rotWithShape="1">
          <a:blip r:embed="rId4" cstate="print">
            <a:extLst>
              <a:ext uri="{28A0092B-C50C-407E-A947-70E740481C1C}">
                <a14:useLocalDpi xmlns:a14="http://schemas.microsoft.com/office/drawing/2010/main" val="0"/>
              </a:ext>
            </a:extLst>
          </a:blip>
          <a:srcRect t="86847"/>
          <a:stretch/>
        </p:blipFill>
        <p:spPr>
          <a:xfrm>
            <a:off x="25400" y="4419600"/>
            <a:ext cx="9144000" cy="598195"/>
          </a:xfrm>
          <a:prstGeom prst="rect">
            <a:avLst/>
          </a:prstGeom>
        </p:spPr>
      </p:pic>
      <p:pic>
        <p:nvPicPr>
          <p:cNvPr id="3" name="Picture 2" descr="Screen Shot 2015-04-17 at 9.23.1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6096000"/>
            <a:ext cx="1828800" cy="635000"/>
          </a:xfrm>
          <a:prstGeom prst="rect">
            <a:avLst/>
          </a:prstGeom>
        </p:spPr>
      </p:pic>
      <p:sp>
        <p:nvSpPr>
          <p:cNvPr id="7" name="TextBox 6"/>
          <p:cNvSpPr txBox="1"/>
          <p:nvPr/>
        </p:nvSpPr>
        <p:spPr>
          <a:xfrm>
            <a:off x="381000" y="5562600"/>
            <a:ext cx="7220947" cy="523220"/>
          </a:xfrm>
          <a:prstGeom prst="rect">
            <a:avLst/>
          </a:prstGeom>
          <a:noFill/>
        </p:spPr>
        <p:txBody>
          <a:bodyPr wrap="none" rtlCol="0">
            <a:spAutoFit/>
          </a:bodyPr>
          <a:lstStyle/>
          <a:p>
            <a:r>
              <a:rPr lang="en-US" sz="2800" dirty="0"/>
              <a:t>Interpretation: squashes values into range 0 to 1</a:t>
            </a:r>
          </a:p>
        </p:txBody>
      </p:sp>
    </p:spTree>
    <p:extLst>
      <p:ext uri="{BB962C8B-B14F-4D97-AF65-F5344CB8AC3E}">
        <p14:creationId xmlns:p14="http://schemas.microsoft.com/office/powerpoint/2010/main" val="1505797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Cross-entropy loss</a:t>
            </a:r>
          </a:p>
        </p:txBody>
      </p:sp>
      <p:pic>
        <p:nvPicPr>
          <p:cNvPr id="4" name="Picture 3" descr="Screen Shot 2015-04-14 at 4.39.05 PM.png"/>
          <p:cNvPicPr>
            <a:picLocks noChangeAspect="1"/>
          </p:cNvPicPr>
          <p:nvPr/>
        </p:nvPicPr>
        <p:blipFill rotWithShape="1">
          <a:blip r:embed="rId2" cstate="print">
            <a:extLst>
              <a:ext uri="{28A0092B-C50C-407E-A947-70E740481C1C}">
                <a14:useLocalDpi xmlns:a14="http://schemas.microsoft.com/office/drawing/2010/main" val="0"/>
              </a:ext>
            </a:extLst>
          </a:blip>
          <a:srcRect b="15108"/>
          <a:stretch/>
        </p:blipFill>
        <p:spPr>
          <a:xfrm>
            <a:off x="0" y="1447801"/>
            <a:ext cx="9144000" cy="3860800"/>
          </a:xfrm>
          <a:prstGeom prst="rect">
            <a:avLst/>
          </a:prstGeom>
        </p:spPr>
      </p:pic>
      <p:sp>
        <p:nvSpPr>
          <p:cNvPr id="5" name="Rectangle 4"/>
          <p:cNvSpPr/>
          <p:nvPr/>
        </p:nvSpPr>
        <p:spPr>
          <a:xfrm>
            <a:off x="152400" y="1676400"/>
            <a:ext cx="3352800" cy="8382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5-04-17 at 9.33.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590800"/>
            <a:ext cx="2781300" cy="1155700"/>
          </a:xfrm>
          <a:prstGeom prst="rect">
            <a:avLst/>
          </a:prstGeom>
        </p:spPr>
      </p:pic>
    </p:spTree>
    <p:extLst>
      <p:ext uri="{BB962C8B-B14F-4D97-AF65-F5344CB8AC3E}">
        <p14:creationId xmlns:p14="http://schemas.microsoft.com/office/powerpoint/2010/main" val="1690222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Loss function interpretation</a:t>
            </a:r>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r>
              <a:rPr lang="en-US" dirty="0"/>
              <a:t>Probability</a:t>
            </a:r>
          </a:p>
          <a:p>
            <a:pPr lvl="1"/>
            <a:r>
              <a:rPr lang="en-US" dirty="0"/>
              <a:t>Maximum Likelihood Estimation (MLE)</a:t>
            </a:r>
          </a:p>
          <a:p>
            <a:pPr lvl="1"/>
            <a:r>
              <a:rPr lang="en-US" dirty="0"/>
              <a:t>Regularization is Maximum a posteriori (MAP) estimation</a:t>
            </a:r>
          </a:p>
          <a:p>
            <a:pPr lvl="1"/>
            <a:endParaRPr lang="en-US" dirty="0"/>
          </a:p>
          <a:p>
            <a:r>
              <a:rPr lang="en-US" dirty="0"/>
              <a:t>Cross-entropy H</a:t>
            </a:r>
          </a:p>
          <a:p>
            <a:pPr lvl="1"/>
            <a:r>
              <a:rPr lang="en-US" dirty="0"/>
              <a:t>p is true distribution (1 for the correct class), q is estimated </a:t>
            </a:r>
          </a:p>
          <a:p>
            <a:pPr lvl="1"/>
            <a:r>
              <a:rPr lang="en-US" dirty="0" err="1"/>
              <a:t>Softmax</a:t>
            </a:r>
            <a:r>
              <a:rPr lang="en-US" dirty="0"/>
              <a:t> classifier minimizes cross-entropy</a:t>
            </a:r>
          </a:p>
          <a:p>
            <a:pPr lvl="1"/>
            <a:r>
              <a:rPr lang="en-US" dirty="0"/>
              <a:t>Minimizes the KL divergence (</a:t>
            </a:r>
            <a:r>
              <a:rPr lang="en-US" dirty="0" err="1"/>
              <a:t>Kullback-Leibler</a:t>
            </a:r>
            <a:r>
              <a:rPr lang="en-US" dirty="0"/>
              <a:t>) between the distribution: distance between p and q</a:t>
            </a:r>
          </a:p>
        </p:txBody>
      </p:sp>
      <p:pic>
        <p:nvPicPr>
          <p:cNvPr id="4" name="Picture 3" descr="Screen Shot 2015-04-17 at 9.44.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3352800"/>
            <a:ext cx="3568700" cy="965200"/>
          </a:xfrm>
          <a:prstGeom prst="rect">
            <a:avLst/>
          </a:prstGeom>
        </p:spPr>
      </p:pic>
    </p:spTree>
    <p:extLst>
      <p:ext uri="{BB962C8B-B14F-4D97-AF65-F5344CB8AC3E}">
        <p14:creationId xmlns:p14="http://schemas.microsoft.com/office/powerpoint/2010/main" val="4258164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4-15 at 10.54.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808"/>
            <a:ext cx="9144000" cy="6210392"/>
          </a:xfrm>
          <a:prstGeom prst="rect">
            <a:avLst/>
          </a:prstGeom>
        </p:spPr>
      </p:pic>
      <p:sp>
        <p:nvSpPr>
          <p:cNvPr id="4" name="Title 1"/>
          <p:cNvSpPr>
            <a:spLocks noGrp="1"/>
          </p:cNvSpPr>
          <p:nvPr>
            <p:ph type="title"/>
          </p:nvPr>
        </p:nvSpPr>
        <p:spPr>
          <a:xfrm>
            <a:off x="457200" y="12700"/>
            <a:ext cx="8229600" cy="1143000"/>
          </a:xfrm>
        </p:spPr>
        <p:txBody>
          <a:bodyPr/>
          <a:lstStyle/>
          <a:p>
            <a:r>
              <a:rPr lang="en-US" dirty="0"/>
              <a:t>SVM vs. </a:t>
            </a:r>
            <a:r>
              <a:rPr lang="en-US" dirty="0" err="1"/>
              <a:t>Softmax</a:t>
            </a:r>
            <a:endParaRPr lang="en-US" dirty="0"/>
          </a:p>
        </p:txBody>
      </p:sp>
    </p:spTree>
    <p:extLst>
      <p:ext uri="{BB962C8B-B14F-4D97-AF65-F5344CB8AC3E}">
        <p14:creationId xmlns:p14="http://schemas.microsoft.com/office/powerpoint/2010/main" val="3581331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Summary</a:t>
            </a:r>
          </a:p>
        </p:txBody>
      </p:sp>
      <p:sp>
        <p:nvSpPr>
          <p:cNvPr id="3" name="Content Placeholder 2"/>
          <p:cNvSpPr>
            <a:spLocks noGrp="1"/>
          </p:cNvSpPr>
          <p:nvPr>
            <p:ph idx="1"/>
          </p:nvPr>
        </p:nvSpPr>
        <p:spPr>
          <a:xfrm>
            <a:off x="457200" y="1143000"/>
            <a:ext cx="8229600" cy="4525963"/>
          </a:xfrm>
        </p:spPr>
        <p:txBody>
          <a:bodyPr/>
          <a:lstStyle/>
          <a:p>
            <a:r>
              <a:rPr lang="en-US" dirty="0"/>
              <a:t>Have score function and loss function</a:t>
            </a:r>
          </a:p>
          <a:p>
            <a:pPr lvl="1"/>
            <a:r>
              <a:rPr lang="en-US" dirty="0"/>
              <a:t>Will generalize the score function</a:t>
            </a:r>
          </a:p>
          <a:p>
            <a:r>
              <a:rPr lang="en-US" dirty="0"/>
              <a:t>Find W and b to minimize loss</a:t>
            </a:r>
          </a:p>
          <a:p>
            <a:pPr lvl="1"/>
            <a:r>
              <a:rPr lang="en-US" dirty="0"/>
              <a:t>SVM vs. </a:t>
            </a:r>
            <a:r>
              <a:rPr lang="en-US" dirty="0" err="1"/>
              <a:t>Softmax</a:t>
            </a:r>
            <a:endParaRPr lang="en-US" dirty="0"/>
          </a:p>
          <a:p>
            <a:pPr lvl="2"/>
            <a:r>
              <a:rPr lang="en-US" dirty="0"/>
              <a:t>Comparable in performance</a:t>
            </a:r>
          </a:p>
          <a:p>
            <a:pPr lvl="2"/>
            <a:r>
              <a:rPr lang="en-US" dirty="0"/>
              <a:t>SVM satisfies margins, </a:t>
            </a:r>
            <a:r>
              <a:rPr lang="en-US" dirty="0" err="1"/>
              <a:t>softmax</a:t>
            </a:r>
            <a:r>
              <a:rPr lang="en-US" dirty="0"/>
              <a:t> optimizes probabilities</a:t>
            </a:r>
          </a:p>
        </p:txBody>
      </p:sp>
      <p:pic>
        <p:nvPicPr>
          <p:cNvPr id="4" name="Picture 3" descr="Screen Shot 2015-04-17 at 9.57.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4267200"/>
            <a:ext cx="8105097" cy="2819400"/>
          </a:xfrm>
          <a:prstGeom prst="rect">
            <a:avLst/>
          </a:prstGeom>
        </p:spPr>
      </p:pic>
    </p:spTree>
    <p:extLst>
      <p:ext uri="{BB962C8B-B14F-4D97-AF65-F5344CB8AC3E}">
        <p14:creationId xmlns:p14="http://schemas.microsoft.com/office/powerpoint/2010/main" val="3930533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a:t>
            </a:r>
          </a:p>
        </p:txBody>
      </p:sp>
      <p:pic>
        <p:nvPicPr>
          <p:cNvPr id="4" name="Picture 3" descr="Screen Shot 2015-04-14 at 9.12.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490049"/>
            <a:ext cx="9144000" cy="5355251"/>
          </a:xfrm>
          <a:prstGeom prst="rect">
            <a:avLst/>
          </a:prstGeom>
        </p:spPr>
      </p:pic>
    </p:spTree>
    <p:extLst>
      <p:ext uri="{BB962C8B-B14F-4D97-AF65-F5344CB8AC3E}">
        <p14:creationId xmlns:p14="http://schemas.microsoft.com/office/powerpoint/2010/main" val="1510299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4-14 at 9.13.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4484796"/>
          </a:xfrm>
          <a:prstGeom prst="rect">
            <a:avLst/>
          </a:prstGeom>
        </p:spPr>
      </p:pic>
      <p:sp>
        <p:nvSpPr>
          <p:cNvPr id="3" name="TextBox 2"/>
          <p:cNvSpPr txBox="1"/>
          <p:nvPr/>
        </p:nvSpPr>
        <p:spPr>
          <a:xfrm>
            <a:off x="3733800" y="5380672"/>
            <a:ext cx="5397500" cy="1815882"/>
          </a:xfrm>
          <a:prstGeom prst="rect">
            <a:avLst/>
          </a:prstGeom>
          <a:noFill/>
        </p:spPr>
        <p:txBody>
          <a:bodyPr wrap="square" rtlCol="0">
            <a:spAutoFit/>
          </a:bodyPr>
          <a:lstStyle/>
          <a:p>
            <a:r>
              <a:rPr lang="en-US" sz="2800" dirty="0"/>
              <a:t>Step size: learning rate</a:t>
            </a:r>
          </a:p>
          <a:p>
            <a:r>
              <a:rPr lang="en-US" sz="2800" dirty="0"/>
              <a:t>Too big: will miss the minimum</a:t>
            </a:r>
          </a:p>
          <a:p>
            <a:r>
              <a:rPr lang="en-US" sz="2800" dirty="0"/>
              <a:t>Too small: slow convergence</a:t>
            </a:r>
          </a:p>
          <a:p>
            <a:endParaRPr lang="en-US" sz="2800" dirty="0"/>
          </a:p>
        </p:txBody>
      </p:sp>
    </p:spTree>
    <p:extLst>
      <p:ext uri="{BB962C8B-B14F-4D97-AF65-F5344CB8AC3E}">
        <p14:creationId xmlns:p14="http://schemas.microsoft.com/office/powerpoint/2010/main" val="977396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 Gradient</a:t>
            </a:r>
          </a:p>
        </p:txBody>
      </p:sp>
      <p:pic>
        <p:nvPicPr>
          <p:cNvPr id="4" name="Picture 3" descr="Screen Shot 2015-04-14 at 9.13.23 PM.png"/>
          <p:cNvPicPr>
            <a:picLocks noChangeAspect="1"/>
          </p:cNvPicPr>
          <p:nvPr/>
        </p:nvPicPr>
        <p:blipFill rotWithShape="1">
          <a:blip r:embed="rId3">
            <a:extLst>
              <a:ext uri="{28A0092B-C50C-407E-A947-70E740481C1C}">
                <a14:useLocalDpi xmlns:a14="http://schemas.microsoft.com/office/drawing/2010/main" val="0"/>
              </a:ext>
            </a:extLst>
          </a:blip>
          <a:srcRect b="66827"/>
          <a:stretch/>
        </p:blipFill>
        <p:spPr>
          <a:xfrm>
            <a:off x="88900" y="1676400"/>
            <a:ext cx="9055100" cy="1752600"/>
          </a:xfrm>
          <a:prstGeom prst="rect">
            <a:avLst/>
          </a:prstGeom>
        </p:spPr>
      </p:pic>
      <p:pic>
        <p:nvPicPr>
          <p:cNvPr id="5" name="Picture 4" descr="Screen Shot 2015-04-14 at 9.13.36 PM.png"/>
          <p:cNvPicPr>
            <a:picLocks noChangeAspect="1"/>
          </p:cNvPicPr>
          <p:nvPr/>
        </p:nvPicPr>
        <p:blipFill rotWithShape="1">
          <a:blip r:embed="rId4">
            <a:extLst>
              <a:ext uri="{28A0092B-C50C-407E-A947-70E740481C1C}">
                <a14:useLocalDpi xmlns:a14="http://schemas.microsoft.com/office/drawing/2010/main" val="0"/>
              </a:ext>
            </a:extLst>
          </a:blip>
          <a:srcRect t="68735"/>
          <a:stretch/>
        </p:blipFill>
        <p:spPr>
          <a:xfrm>
            <a:off x="-152400" y="4572000"/>
            <a:ext cx="9144000" cy="1496179"/>
          </a:xfrm>
          <a:prstGeom prst="rect">
            <a:avLst/>
          </a:prstGeom>
        </p:spPr>
      </p:pic>
      <p:pic>
        <p:nvPicPr>
          <p:cNvPr id="6" name="Picture 5" descr="Screen Shot 2015-04-14 at 9.13.29 PM.png"/>
          <p:cNvPicPr>
            <a:picLocks noChangeAspect="1"/>
          </p:cNvPicPr>
          <p:nvPr/>
        </p:nvPicPr>
        <p:blipFill rotWithShape="1">
          <a:blip r:embed="rId5">
            <a:extLst>
              <a:ext uri="{28A0092B-C50C-407E-A947-70E740481C1C}">
                <a14:useLocalDpi xmlns:a14="http://schemas.microsoft.com/office/drawing/2010/main" val="0"/>
              </a:ext>
            </a:extLst>
          </a:blip>
          <a:srcRect t="82026"/>
          <a:stretch/>
        </p:blipFill>
        <p:spPr>
          <a:xfrm>
            <a:off x="-990600" y="3733800"/>
            <a:ext cx="9144000" cy="907207"/>
          </a:xfrm>
          <a:prstGeom prst="rect">
            <a:avLst/>
          </a:prstGeom>
        </p:spPr>
      </p:pic>
      <p:sp>
        <p:nvSpPr>
          <p:cNvPr id="3" name="TextBox 2"/>
          <p:cNvSpPr txBox="1"/>
          <p:nvPr/>
        </p:nvSpPr>
        <p:spPr>
          <a:xfrm>
            <a:off x="391698" y="6248400"/>
            <a:ext cx="786625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Full gradient is the sum of all </a:t>
            </a:r>
            <a:r>
              <a:rPr lang="en-US" sz="2400" i="1" dirty="0">
                <a:latin typeface="Times New Roman" panose="02020603050405020304" pitchFamily="18" charset="0"/>
                <a:cs typeface="Times New Roman" panose="02020603050405020304" pitchFamily="18" charset="0"/>
              </a:rPr>
              <a:t>L</a:t>
            </a:r>
            <a:r>
              <a:rPr lang="en-US" sz="2400" i="1" baseline="-250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s over all training examples </a:t>
            </a:r>
            <a:r>
              <a:rPr lang="en-US" sz="2400" i="1" dirty="0">
                <a:latin typeface="Times New Roman" panose="02020603050405020304" pitchFamily="18" charset="0"/>
                <a:cs typeface="Times New Roman" panose="02020603050405020304" pitchFamily="18" charset="0"/>
              </a:rPr>
              <a:t>x</a:t>
            </a:r>
            <a:r>
              <a:rPr lang="en-US" sz="2400" i="1" baseline="-25000" dirty="0">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4007829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p:txBody>
          <a:bodyPr>
            <a:normAutofit/>
          </a:bodyPr>
          <a:lstStyle/>
          <a:p>
            <a:r>
              <a:rPr lang="en-US" dirty="0"/>
              <a:t>Optimization</a:t>
            </a:r>
          </a:p>
          <a:p>
            <a:r>
              <a:rPr lang="en-US" dirty="0"/>
              <a:t>Today and Thursday: Neural nets, CNNs</a:t>
            </a:r>
          </a:p>
          <a:p>
            <a:pPr lvl="1"/>
            <a:r>
              <a:rPr lang="en-US" dirty="0">
                <a:hlinkClick r:id="rId2"/>
              </a:rPr>
              <a:t>Mon: http://cs231n.github.io/classification/</a:t>
            </a:r>
            <a:endParaRPr lang="en-US" dirty="0"/>
          </a:p>
          <a:p>
            <a:pPr lvl="1"/>
            <a:r>
              <a:rPr lang="en-US" dirty="0">
                <a:hlinkClick r:id="rId3"/>
              </a:rPr>
              <a:t>Wed: http://cs231n.github.io/linear-classify/</a:t>
            </a:r>
            <a:endParaRPr lang="en-US" dirty="0"/>
          </a:p>
          <a:p>
            <a:pPr lvl="1"/>
            <a:r>
              <a:rPr lang="en-US" dirty="0">
                <a:hlinkClick r:id="rId4"/>
              </a:rPr>
              <a:t>Today: </a:t>
            </a:r>
          </a:p>
          <a:p>
            <a:pPr lvl="2"/>
            <a:r>
              <a:rPr lang="en-US" dirty="0">
                <a:hlinkClick r:id="rId4"/>
              </a:rPr>
              <a:t>http://cs231n.github.io/optimization-1/</a:t>
            </a:r>
            <a:endParaRPr lang="en-US" dirty="0"/>
          </a:p>
          <a:p>
            <a:pPr lvl="2"/>
            <a:r>
              <a:rPr lang="en-US" dirty="0">
                <a:hlinkClick r:id="rId5"/>
              </a:rPr>
              <a:t>http://cs231n.github.io/optimization-2/</a:t>
            </a:r>
            <a:endParaRPr lang="en-US" dirty="0"/>
          </a:p>
          <a:p>
            <a:pPr lvl="2"/>
            <a:endParaRPr lang="en-US" dirty="0"/>
          </a:p>
          <a:p>
            <a:endParaRPr lang="en-US" dirty="0"/>
          </a:p>
        </p:txBody>
      </p:sp>
    </p:spTree>
    <p:extLst>
      <p:ext uri="{BB962C8B-B14F-4D97-AF65-F5344CB8AC3E}">
        <p14:creationId xmlns:p14="http://schemas.microsoft.com/office/powerpoint/2010/main" val="508667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4" name="Picture 3" descr="Screen Shot 2015-04-14 at 9.13.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764690"/>
          </a:xfrm>
          <a:prstGeom prst="rect">
            <a:avLst/>
          </a:prstGeom>
        </p:spPr>
      </p:pic>
    </p:spTree>
    <p:extLst>
      <p:ext uri="{BB962C8B-B14F-4D97-AF65-F5344CB8AC3E}">
        <p14:creationId xmlns:p14="http://schemas.microsoft.com/office/powerpoint/2010/main" val="1208008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a:t>
            </a:r>
          </a:p>
        </p:txBody>
      </p:sp>
      <p:pic>
        <p:nvPicPr>
          <p:cNvPr id="4" name="Picture 3" descr="Screen Shot 2015-04-14 at 9.14.04 PM.png"/>
          <p:cNvPicPr>
            <a:picLocks noChangeAspect="1"/>
          </p:cNvPicPr>
          <p:nvPr/>
        </p:nvPicPr>
        <p:blipFill rotWithShape="1">
          <a:blip r:embed="rId2" cstate="print">
            <a:extLst>
              <a:ext uri="{28A0092B-C50C-407E-A947-70E740481C1C}">
                <a14:useLocalDpi xmlns:a14="http://schemas.microsoft.com/office/drawing/2010/main" val="0"/>
              </a:ext>
            </a:extLst>
          </a:blip>
          <a:srcRect t="29925"/>
          <a:stretch/>
        </p:blipFill>
        <p:spPr>
          <a:xfrm>
            <a:off x="0" y="2400300"/>
            <a:ext cx="9144000" cy="2748558"/>
          </a:xfrm>
          <a:prstGeom prst="rect">
            <a:avLst/>
          </a:prstGeom>
        </p:spPr>
      </p:pic>
    </p:spTree>
    <p:extLst>
      <p:ext uri="{BB962C8B-B14F-4D97-AF65-F5344CB8AC3E}">
        <p14:creationId xmlns:p14="http://schemas.microsoft.com/office/powerpoint/2010/main" val="3904850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Mini-batch Gradient Descent</a:t>
            </a:r>
          </a:p>
        </p:txBody>
      </p:sp>
      <p:pic>
        <p:nvPicPr>
          <p:cNvPr id="4" name="Picture 3" descr="Screen Shot 2015-04-14 at 9.14.10 PM.png"/>
          <p:cNvPicPr>
            <a:picLocks noChangeAspect="1"/>
          </p:cNvPicPr>
          <p:nvPr/>
        </p:nvPicPr>
        <p:blipFill rotWithShape="1">
          <a:blip r:embed="rId2" cstate="print">
            <a:extLst>
              <a:ext uri="{28A0092B-C50C-407E-A947-70E740481C1C}">
                <a14:useLocalDpi xmlns:a14="http://schemas.microsoft.com/office/drawing/2010/main" val="0"/>
              </a:ext>
            </a:extLst>
          </a:blip>
          <a:srcRect t="18117"/>
          <a:stretch/>
        </p:blipFill>
        <p:spPr>
          <a:xfrm>
            <a:off x="0" y="1879600"/>
            <a:ext cx="9144000" cy="3673551"/>
          </a:xfrm>
          <a:prstGeom prst="rect">
            <a:avLst/>
          </a:prstGeom>
        </p:spPr>
      </p:pic>
    </p:spTree>
    <p:extLst>
      <p:ext uri="{BB962C8B-B14F-4D97-AF65-F5344CB8AC3E}">
        <p14:creationId xmlns:p14="http://schemas.microsoft.com/office/powerpoint/2010/main" val="2893890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Gradient Descent (SGD)</a:t>
            </a:r>
          </a:p>
        </p:txBody>
      </p:sp>
      <p:pic>
        <p:nvPicPr>
          <p:cNvPr id="4" name="Picture 3" descr="Screen Shot 2015-04-14 at 9.14.18 PM.png"/>
          <p:cNvPicPr>
            <a:picLocks noChangeAspect="1"/>
          </p:cNvPicPr>
          <p:nvPr/>
        </p:nvPicPr>
        <p:blipFill rotWithShape="1">
          <a:blip r:embed="rId2" cstate="print">
            <a:extLst>
              <a:ext uri="{28A0092B-C50C-407E-A947-70E740481C1C}">
                <a14:useLocalDpi xmlns:a14="http://schemas.microsoft.com/office/drawing/2010/main" val="0"/>
              </a:ext>
            </a:extLst>
          </a:blip>
          <a:srcRect t="16777"/>
          <a:stretch/>
        </p:blipFill>
        <p:spPr>
          <a:xfrm>
            <a:off x="25400" y="2120900"/>
            <a:ext cx="9144000" cy="3716942"/>
          </a:xfrm>
          <a:prstGeom prst="rect">
            <a:avLst/>
          </a:prstGeom>
        </p:spPr>
      </p:pic>
    </p:spTree>
    <p:extLst>
      <p:ext uri="{BB962C8B-B14F-4D97-AF65-F5344CB8AC3E}">
        <p14:creationId xmlns:p14="http://schemas.microsoft.com/office/powerpoint/2010/main" val="1620008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pic>
        <p:nvPicPr>
          <p:cNvPr id="4" name="Picture 3" descr="Screen Shot 2015-04-14 at 9.14.26 PM.png"/>
          <p:cNvPicPr>
            <a:picLocks noChangeAspect="1"/>
          </p:cNvPicPr>
          <p:nvPr/>
        </p:nvPicPr>
        <p:blipFill rotWithShape="1">
          <a:blip r:embed="rId2" cstate="print">
            <a:extLst>
              <a:ext uri="{28A0092B-C50C-407E-A947-70E740481C1C}">
                <a14:useLocalDpi xmlns:a14="http://schemas.microsoft.com/office/drawing/2010/main" val="0"/>
              </a:ext>
            </a:extLst>
          </a:blip>
          <a:srcRect t="21979"/>
          <a:stretch/>
        </p:blipFill>
        <p:spPr>
          <a:xfrm>
            <a:off x="-12700" y="2209800"/>
            <a:ext cx="9144000" cy="3200962"/>
          </a:xfrm>
          <a:prstGeom prst="rect">
            <a:avLst/>
          </a:prstGeom>
          <a:ln>
            <a:noFill/>
          </a:ln>
          <a:effectLst/>
        </p:spPr>
      </p:pic>
    </p:spTree>
    <p:extLst>
      <p:ext uri="{BB962C8B-B14F-4D97-AF65-F5344CB8AC3E}">
        <p14:creationId xmlns:p14="http://schemas.microsoft.com/office/powerpoint/2010/main" val="755118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4-14 at 9.14.50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1524000"/>
            <a:ext cx="9144000" cy="4251366"/>
          </a:xfrm>
          <a:prstGeom prst="rect">
            <a:avLst/>
          </a:prstGeom>
        </p:spPr>
      </p:pic>
    </p:spTree>
    <p:extLst>
      <p:ext uri="{BB962C8B-B14F-4D97-AF65-F5344CB8AC3E}">
        <p14:creationId xmlns:p14="http://schemas.microsoft.com/office/powerpoint/2010/main" val="868475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4-14 at 9.14.5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4415727"/>
          </a:xfrm>
          <a:prstGeom prst="rect">
            <a:avLst/>
          </a:prstGeom>
        </p:spPr>
      </p:pic>
      <p:pic>
        <p:nvPicPr>
          <p:cNvPr id="3" name="Picture 2" descr="Screen Shot 2015-04-15 at 1.11.17 PM.png"/>
          <p:cNvPicPr>
            <a:picLocks noChangeAspect="1"/>
          </p:cNvPicPr>
          <p:nvPr/>
        </p:nvPicPr>
        <p:blipFill rotWithShape="1">
          <a:blip r:embed="rId3">
            <a:extLst>
              <a:ext uri="{28A0092B-C50C-407E-A947-70E740481C1C}">
                <a14:useLocalDpi xmlns:a14="http://schemas.microsoft.com/office/drawing/2010/main" val="0"/>
              </a:ext>
            </a:extLst>
          </a:blip>
          <a:srcRect r="4027"/>
          <a:stretch/>
        </p:blipFill>
        <p:spPr>
          <a:xfrm>
            <a:off x="152400" y="4648200"/>
            <a:ext cx="8775700" cy="1661459"/>
          </a:xfrm>
          <a:prstGeom prst="rect">
            <a:avLst/>
          </a:prstGeom>
        </p:spPr>
      </p:pic>
    </p:spTree>
    <p:extLst>
      <p:ext uri="{BB962C8B-B14F-4D97-AF65-F5344CB8AC3E}">
        <p14:creationId xmlns:p14="http://schemas.microsoft.com/office/powerpoint/2010/main" val="4039997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4-14 at 9.15.05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0200"/>
            <a:ext cx="9144000" cy="3757921"/>
          </a:xfrm>
          <a:prstGeom prst="rect">
            <a:avLst/>
          </a:prstGeom>
        </p:spPr>
      </p:pic>
    </p:spTree>
    <p:extLst>
      <p:ext uri="{BB962C8B-B14F-4D97-AF65-F5344CB8AC3E}">
        <p14:creationId xmlns:p14="http://schemas.microsoft.com/office/powerpoint/2010/main" val="915528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we?</a:t>
            </a:r>
          </a:p>
        </p:txBody>
      </p:sp>
      <p:sp>
        <p:nvSpPr>
          <p:cNvPr id="3" name="Content Placeholder 2"/>
          <p:cNvSpPr>
            <a:spLocks noGrp="1"/>
          </p:cNvSpPr>
          <p:nvPr>
            <p:ph idx="1"/>
          </p:nvPr>
        </p:nvSpPr>
        <p:spPr/>
        <p:txBody>
          <a:bodyPr/>
          <a:lstStyle/>
          <a:p>
            <a:r>
              <a:rPr lang="en-US" dirty="0"/>
              <a:t>Classifiers: SVM vs. </a:t>
            </a:r>
            <a:r>
              <a:rPr lang="en-US" dirty="0" err="1"/>
              <a:t>Softmax</a:t>
            </a:r>
            <a:endParaRPr lang="en-US" dirty="0"/>
          </a:p>
          <a:p>
            <a:r>
              <a:rPr lang="en-US" dirty="0"/>
              <a:t>Gradient descent to optimize loss functions</a:t>
            </a:r>
          </a:p>
          <a:p>
            <a:pPr lvl="1"/>
            <a:r>
              <a:rPr lang="en-US" dirty="0"/>
              <a:t>Batch gradient descent, stochastic gradient descent</a:t>
            </a:r>
          </a:p>
          <a:p>
            <a:pPr lvl="1"/>
            <a:r>
              <a:rPr lang="en-US" dirty="0"/>
              <a:t>Momentum</a:t>
            </a:r>
          </a:p>
          <a:p>
            <a:pPr lvl="1"/>
            <a:r>
              <a:rPr lang="en-US" dirty="0"/>
              <a:t>Numerical gradients (slow, approximate), analytic gradients (fast, error-prone)</a:t>
            </a:r>
          </a:p>
          <a:p>
            <a:pPr lvl="1"/>
            <a:endParaRPr lang="en-US" dirty="0"/>
          </a:p>
        </p:txBody>
      </p:sp>
    </p:spTree>
    <p:extLst>
      <p:ext uri="{BB962C8B-B14F-4D97-AF65-F5344CB8AC3E}">
        <p14:creationId xmlns:p14="http://schemas.microsoft.com/office/powerpoint/2010/main" val="1914651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Derivatives</a:t>
            </a:r>
          </a:p>
        </p:txBody>
      </p:sp>
      <p:sp>
        <p:nvSpPr>
          <p:cNvPr id="3" name="Content Placeholder 2"/>
          <p:cNvSpPr>
            <a:spLocks noGrp="1"/>
          </p:cNvSpPr>
          <p:nvPr>
            <p:ph idx="1"/>
          </p:nvPr>
        </p:nvSpPr>
        <p:spPr>
          <a:xfrm>
            <a:off x="457200" y="1600200"/>
            <a:ext cx="8382000" cy="4724399"/>
          </a:xfrm>
        </p:spPr>
        <p:txBody>
          <a:bodyPr/>
          <a:lstStyle/>
          <a:p>
            <a:r>
              <a:rPr lang="en-US" dirty="0"/>
              <a:t>Given f(x), where x is vector of inputs</a:t>
            </a:r>
          </a:p>
          <a:p>
            <a:pPr lvl="1"/>
            <a:r>
              <a:rPr lang="en-US" dirty="0"/>
              <a:t>Compute gradient of f at x:  </a:t>
            </a:r>
          </a:p>
          <a:p>
            <a:pPr lvl="1"/>
            <a:endParaRPr lang="en-US" dirty="0"/>
          </a:p>
          <a:p>
            <a:pPr lvl="1"/>
            <a:endParaRPr lang="en-US" dirty="0"/>
          </a:p>
        </p:txBody>
      </p:sp>
      <p:pic>
        <p:nvPicPr>
          <p:cNvPr id="4" name="Picture 3" descr="Screen Shot 2015-04-17 at 11.49.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2133600"/>
            <a:ext cx="1263316" cy="762000"/>
          </a:xfrm>
          <a:prstGeom prst="rect">
            <a:avLst/>
          </a:prstGeom>
        </p:spPr>
      </p:pic>
    </p:spTree>
    <p:extLst>
      <p:ext uri="{BB962C8B-B14F-4D97-AF65-F5344CB8AC3E}">
        <p14:creationId xmlns:p14="http://schemas.microsoft.com/office/powerpoint/2010/main" val="1133465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Final project (P5) released, due Tuesday, 5/9, by 11:59pm, to be done in groups of two</a:t>
            </a:r>
          </a:p>
          <a:p>
            <a:endParaRPr lang="en-US" dirty="0"/>
          </a:p>
          <a:p>
            <a:r>
              <a:rPr lang="en-US" dirty="0"/>
              <a:t>Final exam will be handed out in class Tuesday, due Friday, 5/12, by 5pm</a:t>
            </a:r>
          </a:p>
          <a:p>
            <a:endParaRPr lang="en-US" dirty="0"/>
          </a:p>
          <a:p>
            <a:r>
              <a:rPr lang="en-US" dirty="0"/>
              <a:t>Project 3 voting results</a:t>
            </a:r>
          </a:p>
        </p:txBody>
      </p:sp>
    </p:spTree>
    <p:extLst>
      <p:ext uri="{BB962C8B-B14F-4D97-AF65-F5344CB8AC3E}">
        <p14:creationId xmlns:p14="http://schemas.microsoft.com/office/powerpoint/2010/main" val="3096346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p>
        </p:txBody>
      </p:sp>
      <p:pic>
        <p:nvPicPr>
          <p:cNvPr id="4" name="Picture 3" descr="Screen Shot 2015-04-17 at 8.20.02 AM.png"/>
          <p:cNvPicPr>
            <a:picLocks noChangeAspect="1"/>
          </p:cNvPicPr>
          <p:nvPr/>
        </p:nvPicPr>
        <p:blipFill rotWithShape="1">
          <a:blip r:embed="rId3">
            <a:extLst>
              <a:ext uri="{28A0092B-C50C-407E-A947-70E740481C1C}">
                <a14:useLocalDpi xmlns:a14="http://schemas.microsoft.com/office/drawing/2010/main" val="0"/>
              </a:ext>
            </a:extLst>
          </a:blip>
          <a:srcRect b="59805"/>
          <a:stretch/>
        </p:blipFill>
        <p:spPr>
          <a:xfrm>
            <a:off x="33867" y="1981200"/>
            <a:ext cx="9144000" cy="1770188"/>
          </a:xfrm>
          <a:prstGeom prst="rect">
            <a:avLst/>
          </a:prstGeom>
        </p:spPr>
      </p:pic>
    </p:spTree>
    <p:extLst>
      <p:ext uri="{BB962C8B-B14F-4D97-AF65-F5344CB8AC3E}">
        <p14:creationId xmlns:p14="http://schemas.microsoft.com/office/powerpoint/2010/main" val="4119390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4-17 at 8.20.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0"/>
            <a:ext cx="9144000" cy="4448432"/>
          </a:xfrm>
          <a:prstGeom prst="rect">
            <a:avLst/>
          </a:prstGeom>
        </p:spPr>
      </p:pic>
    </p:spTree>
    <p:extLst>
      <p:ext uri="{BB962C8B-B14F-4D97-AF65-F5344CB8AC3E}">
        <p14:creationId xmlns:p14="http://schemas.microsoft.com/office/powerpoint/2010/main" val="4278542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4-17 at 8.20.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2349"/>
            <a:ext cx="9144000" cy="4500702"/>
          </a:xfrm>
          <a:prstGeom prst="rect">
            <a:avLst/>
          </a:prstGeom>
        </p:spPr>
      </p:pic>
      <p:pic>
        <p:nvPicPr>
          <p:cNvPr id="6" name="Picture 5"/>
          <p:cNvPicPr>
            <a:picLocks noChangeAspect="1"/>
          </p:cNvPicPr>
          <p:nvPr/>
        </p:nvPicPr>
        <p:blipFill>
          <a:blip r:embed="rId3"/>
          <a:stretch>
            <a:fillRect/>
          </a:stretch>
        </p:blipFill>
        <p:spPr>
          <a:xfrm>
            <a:off x="3886200" y="3505200"/>
            <a:ext cx="5103629" cy="2438400"/>
          </a:xfrm>
          <a:prstGeom prst="rect">
            <a:avLst/>
          </a:prstGeom>
        </p:spPr>
      </p:pic>
    </p:spTree>
    <p:extLst>
      <p:ext uri="{BB962C8B-B14F-4D97-AF65-F5344CB8AC3E}">
        <p14:creationId xmlns:p14="http://schemas.microsoft.com/office/powerpoint/2010/main" val="3461204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Backprop</a:t>
            </a:r>
            <a:r>
              <a:rPr lang="en-US" dirty="0"/>
              <a:t> gradients</a:t>
            </a:r>
          </a:p>
        </p:txBody>
      </p:sp>
      <p:pic>
        <p:nvPicPr>
          <p:cNvPr id="4" name="Picture 3" descr="Screen Shot 2015-04-17 at 8.21.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400"/>
            <a:ext cx="9144000" cy="3703270"/>
          </a:xfrm>
          <a:prstGeom prst="rect">
            <a:avLst/>
          </a:prstGeom>
        </p:spPr>
      </p:pic>
      <p:sp>
        <p:nvSpPr>
          <p:cNvPr id="5" name="Content Placeholder 2"/>
          <p:cNvSpPr>
            <a:spLocks noGrp="1"/>
          </p:cNvSpPr>
          <p:nvPr>
            <p:ph idx="1"/>
          </p:nvPr>
        </p:nvSpPr>
        <p:spPr>
          <a:xfrm>
            <a:off x="228600" y="5410200"/>
            <a:ext cx="8839200" cy="1219200"/>
          </a:xfrm>
        </p:spPr>
        <p:txBody>
          <a:bodyPr>
            <a:normAutofit/>
          </a:bodyPr>
          <a:lstStyle/>
          <a:p>
            <a:r>
              <a:rPr lang="en-US" dirty="0"/>
              <a:t>Can create complex stages, but easily compute gradient</a:t>
            </a:r>
          </a:p>
          <a:p>
            <a:pPr lvl="1"/>
            <a:endParaRPr lang="en-US" dirty="0"/>
          </a:p>
          <a:p>
            <a:pPr lvl="1"/>
            <a:endParaRPr lang="en-US" dirty="0"/>
          </a:p>
        </p:txBody>
      </p:sp>
    </p:spTree>
    <p:extLst>
      <p:ext uri="{BB962C8B-B14F-4D97-AF65-F5344CB8AC3E}">
        <p14:creationId xmlns:p14="http://schemas.microsoft.com/office/powerpoint/2010/main" val="3195721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9794" y="709092"/>
            <a:ext cx="4056529" cy="2505494"/>
          </a:xfrm>
          <a:prstGeom prst="rect">
            <a:avLst/>
          </a:prstGeom>
        </p:spPr>
        <p:txBody>
          <a:bodyPr vert="horz" wrap="square" lIns="0" tIns="0" rIns="0" bIns="0" rtlCol="0">
            <a:spAutoFit/>
          </a:bodyPr>
          <a:lstStyle/>
          <a:p>
            <a:pPr marL="11206" marR="4483">
              <a:lnSpc>
                <a:spcPct val="100299"/>
              </a:lnSpc>
            </a:pPr>
            <a:r>
              <a:rPr lang="en-US" sz="5427" spc="13" dirty="0"/>
              <a:t>Now</a:t>
            </a:r>
            <a:r>
              <a:rPr sz="5427" spc="13" dirty="0"/>
              <a:t> </a:t>
            </a:r>
            <a:r>
              <a:rPr lang="en-US" sz="5427" spc="13" dirty="0"/>
              <a:t>on</a:t>
            </a:r>
            <a:r>
              <a:rPr sz="5427" spc="13" dirty="0"/>
              <a:t>to</a:t>
            </a:r>
            <a:r>
              <a:rPr sz="5427" spc="-49" dirty="0"/>
              <a:t> </a:t>
            </a:r>
            <a:r>
              <a:rPr sz="5427" spc="93" dirty="0"/>
              <a:t>Deep  </a:t>
            </a:r>
            <a:r>
              <a:rPr sz="5427" spc="62" dirty="0"/>
              <a:t>Learning</a:t>
            </a:r>
            <a:endParaRPr sz="5427" dirty="0"/>
          </a:p>
        </p:txBody>
      </p:sp>
      <p:sp>
        <p:nvSpPr>
          <p:cNvPr id="4" name="object 4"/>
          <p:cNvSpPr/>
          <p:nvPr/>
        </p:nvSpPr>
        <p:spPr>
          <a:xfrm>
            <a:off x="5367618" y="425823"/>
            <a:ext cx="3305735" cy="5546912"/>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 name="object 5"/>
          <p:cNvSpPr txBox="1"/>
          <p:nvPr/>
        </p:nvSpPr>
        <p:spPr>
          <a:xfrm>
            <a:off x="5569324" y="6146426"/>
            <a:ext cx="2912969" cy="373500"/>
          </a:xfrm>
          <a:prstGeom prst="rect">
            <a:avLst/>
          </a:prstGeom>
        </p:spPr>
        <p:txBody>
          <a:bodyPr vert="horz" wrap="square" lIns="0" tIns="0" rIns="0" bIns="0" rtlCol="0">
            <a:spAutoFit/>
          </a:bodyPr>
          <a:lstStyle/>
          <a:p>
            <a:pPr marL="11206" defTabSz="806867"/>
            <a:r>
              <a:rPr sz="2427" spc="26" dirty="0">
                <a:solidFill>
                  <a:prstClr val="black"/>
                </a:solidFill>
                <a:latin typeface="Arial"/>
                <a:cs typeface="Arial"/>
              </a:rPr>
              <a:t>[Monroe </a:t>
            </a:r>
            <a:r>
              <a:rPr sz="2427" spc="13" dirty="0">
                <a:solidFill>
                  <a:prstClr val="black"/>
                </a:solidFill>
                <a:latin typeface="Arial"/>
                <a:cs typeface="Arial"/>
              </a:rPr>
              <a:t>2014,</a:t>
            </a:r>
            <a:r>
              <a:rPr sz="2427" spc="-62" dirty="0">
                <a:solidFill>
                  <a:prstClr val="black"/>
                </a:solidFill>
                <a:latin typeface="Arial"/>
                <a:cs typeface="Arial"/>
              </a:rPr>
              <a:t> </a:t>
            </a:r>
            <a:r>
              <a:rPr sz="2427" spc="93" dirty="0">
                <a:solidFill>
                  <a:prstClr val="black"/>
                </a:solidFill>
                <a:latin typeface="Arial"/>
                <a:cs typeface="Arial"/>
              </a:rPr>
              <a:t>xkcd]</a:t>
            </a:r>
            <a:endParaRPr sz="2427">
              <a:solidFill>
                <a:prstClr val="black"/>
              </a:solidFill>
              <a:latin typeface="Arial"/>
              <a:cs typeface="Arial"/>
            </a:endParaRPr>
          </a:p>
        </p:txBody>
      </p:sp>
    </p:spTree>
    <p:extLst>
      <p:ext uri="{BB962C8B-B14F-4D97-AF65-F5344CB8AC3E}">
        <p14:creationId xmlns:p14="http://schemas.microsoft.com/office/powerpoint/2010/main" val="3088969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4471" y="795618"/>
            <a:ext cx="8875059" cy="5266765"/>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txBox="1"/>
          <p:nvPr/>
        </p:nvSpPr>
        <p:spPr>
          <a:xfrm>
            <a:off x="7373471" y="6330679"/>
            <a:ext cx="1455644" cy="282129"/>
          </a:xfrm>
          <a:prstGeom prst="rect">
            <a:avLst/>
          </a:prstGeom>
        </p:spPr>
        <p:txBody>
          <a:bodyPr vert="horz" wrap="square" lIns="0" tIns="0" rIns="0" bIns="0" rtlCol="0">
            <a:spAutoFit/>
          </a:bodyPr>
          <a:lstStyle/>
          <a:p>
            <a:pPr marL="11206" defTabSz="806867">
              <a:lnSpc>
                <a:spcPts val="2202"/>
              </a:lnSpc>
            </a:pPr>
            <a:r>
              <a:rPr sz="2162" spc="4" dirty="0">
                <a:solidFill>
                  <a:prstClr val="black"/>
                </a:solidFill>
                <a:latin typeface="Arial"/>
                <a:cs typeface="Arial"/>
              </a:rPr>
              <a:t>Slide:</a:t>
            </a:r>
            <a:r>
              <a:rPr sz="2162" spc="-57" dirty="0">
                <a:solidFill>
                  <a:prstClr val="black"/>
                </a:solidFill>
                <a:latin typeface="Arial"/>
                <a:cs typeface="Arial"/>
              </a:rPr>
              <a:t> </a:t>
            </a:r>
            <a:r>
              <a:rPr sz="2162" spc="9" dirty="0">
                <a:solidFill>
                  <a:prstClr val="black"/>
                </a:solidFill>
                <a:latin typeface="Arial"/>
                <a:cs typeface="Arial"/>
              </a:rPr>
              <a:t>Flickr</a:t>
            </a:r>
            <a:endParaRPr sz="2162">
              <a:solidFill>
                <a:prstClr val="black"/>
              </a:solidFill>
              <a:latin typeface="Arial"/>
              <a:cs typeface="Arial"/>
            </a:endParaRPr>
          </a:p>
        </p:txBody>
      </p:sp>
    </p:spTree>
    <p:extLst>
      <p:ext uri="{BB962C8B-B14F-4D97-AF65-F5344CB8AC3E}">
        <p14:creationId xmlns:p14="http://schemas.microsoft.com/office/powerpoint/2010/main" val="91044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4471" y="470647"/>
            <a:ext cx="8875059" cy="5916706"/>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txBox="1"/>
          <p:nvPr/>
        </p:nvSpPr>
        <p:spPr>
          <a:xfrm>
            <a:off x="7373471" y="6330679"/>
            <a:ext cx="1455644" cy="282129"/>
          </a:xfrm>
          <a:prstGeom prst="rect">
            <a:avLst/>
          </a:prstGeom>
        </p:spPr>
        <p:txBody>
          <a:bodyPr vert="horz" wrap="square" lIns="0" tIns="0" rIns="0" bIns="0" rtlCol="0">
            <a:spAutoFit/>
          </a:bodyPr>
          <a:lstStyle/>
          <a:p>
            <a:pPr marL="11206" defTabSz="806867">
              <a:lnSpc>
                <a:spcPts val="2202"/>
              </a:lnSpc>
            </a:pPr>
            <a:r>
              <a:rPr sz="2162" spc="4" dirty="0">
                <a:solidFill>
                  <a:prstClr val="black"/>
                </a:solidFill>
                <a:latin typeface="Arial"/>
                <a:cs typeface="Arial"/>
              </a:rPr>
              <a:t>Slide:</a:t>
            </a:r>
            <a:r>
              <a:rPr sz="2162" spc="-57" dirty="0">
                <a:solidFill>
                  <a:prstClr val="black"/>
                </a:solidFill>
                <a:latin typeface="Arial"/>
                <a:cs typeface="Arial"/>
              </a:rPr>
              <a:t> </a:t>
            </a:r>
            <a:r>
              <a:rPr sz="2162" spc="9" dirty="0">
                <a:solidFill>
                  <a:prstClr val="black"/>
                </a:solidFill>
                <a:latin typeface="Arial"/>
                <a:cs typeface="Arial"/>
              </a:rPr>
              <a:t>Flickr</a:t>
            </a:r>
            <a:endParaRPr sz="2162">
              <a:solidFill>
                <a:prstClr val="black"/>
              </a:solidFill>
              <a:latin typeface="Arial"/>
              <a:cs typeface="Arial"/>
            </a:endParaRPr>
          </a:p>
        </p:txBody>
      </p:sp>
    </p:spTree>
    <p:extLst>
      <p:ext uri="{BB962C8B-B14F-4D97-AF65-F5344CB8AC3E}">
        <p14:creationId xmlns:p14="http://schemas.microsoft.com/office/powerpoint/2010/main" val="3566393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4471" y="493059"/>
            <a:ext cx="8875059" cy="5871882"/>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txBox="1"/>
          <p:nvPr/>
        </p:nvSpPr>
        <p:spPr>
          <a:xfrm>
            <a:off x="7373471" y="6330679"/>
            <a:ext cx="1455644" cy="282129"/>
          </a:xfrm>
          <a:prstGeom prst="rect">
            <a:avLst/>
          </a:prstGeom>
        </p:spPr>
        <p:txBody>
          <a:bodyPr vert="horz" wrap="square" lIns="0" tIns="0" rIns="0" bIns="0" rtlCol="0">
            <a:spAutoFit/>
          </a:bodyPr>
          <a:lstStyle/>
          <a:p>
            <a:pPr marL="11206" defTabSz="806867">
              <a:lnSpc>
                <a:spcPts val="2202"/>
              </a:lnSpc>
            </a:pPr>
            <a:r>
              <a:rPr sz="2162" spc="4" dirty="0">
                <a:solidFill>
                  <a:prstClr val="black"/>
                </a:solidFill>
                <a:latin typeface="Arial"/>
                <a:cs typeface="Arial"/>
              </a:rPr>
              <a:t>Slide:</a:t>
            </a:r>
            <a:r>
              <a:rPr sz="2162" spc="-57" dirty="0">
                <a:solidFill>
                  <a:prstClr val="black"/>
                </a:solidFill>
                <a:latin typeface="Arial"/>
                <a:cs typeface="Arial"/>
              </a:rPr>
              <a:t> </a:t>
            </a:r>
            <a:r>
              <a:rPr sz="2162" spc="9" dirty="0">
                <a:solidFill>
                  <a:prstClr val="black"/>
                </a:solidFill>
                <a:latin typeface="Arial"/>
                <a:cs typeface="Arial"/>
              </a:rPr>
              <a:t>Flickr</a:t>
            </a:r>
            <a:endParaRPr sz="2162">
              <a:solidFill>
                <a:prstClr val="black"/>
              </a:solidFill>
              <a:latin typeface="Arial"/>
              <a:cs typeface="Arial"/>
            </a:endParaRPr>
          </a:p>
        </p:txBody>
      </p:sp>
    </p:spTree>
    <p:extLst>
      <p:ext uri="{BB962C8B-B14F-4D97-AF65-F5344CB8AC3E}">
        <p14:creationId xmlns:p14="http://schemas.microsoft.com/office/powerpoint/2010/main" val="1140546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4471" y="459441"/>
            <a:ext cx="8875059" cy="5939118"/>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txBox="1"/>
          <p:nvPr/>
        </p:nvSpPr>
        <p:spPr>
          <a:xfrm>
            <a:off x="7373471" y="6330679"/>
            <a:ext cx="1455644" cy="282129"/>
          </a:xfrm>
          <a:prstGeom prst="rect">
            <a:avLst/>
          </a:prstGeom>
        </p:spPr>
        <p:txBody>
          <a:bodyPr vert="horz" wrap="square" lIns="0" tIns="0" rIns="0" bIns="0" rtlCol="0">
            <a:spAutoFit/>
          </a:bodyPr>
          <a:lstStyle/>
          <a:p>
            <a:pPr marL="11206" defTabSz="806867">
              <a:lnSpc>
                <a:spcPts val="2202"/>
              </a:lnSpc>
            </a:pPr>
            <a:r>
              <a:rPr sz="2162" spc="4" dirty="0">
                <a:solidFill>
                  <a:prstClr val="black"/>
                </a:solidFill>
                <a:latin typeface="Arial"/>
                <a:cs typeface="Arial"/>
              </a:rPr>
              <a:t>Slide:</a:t>
            </a:r>
            <a:r>
              <a:rPr sz="2162" spc="-57" dirty="0">
                <a:solidFill>
                  <a:prstClr val="black"/>
                </a:solidFill>
                <a:latin typeface="Arial"/>
                <a:cs typeface="Arial"/>
              </a:rPr>
              <a:t> </a:t>
            </a:r>
            <a:r>
              <a:rPr sz="2162" spc="9" dirty="0">
                <a:solidFill>
                  <a:prstClr val="black"/>
                </a:solidFill>
                <a:latin typeface="Arial"/>
                <a:cs typeface="Arial"/>
              </a:rPr>
              <a:t>Flickr</a:t>
            </a:r>
            <a:endParaRPr sz="2162">
              <a:solidFill>
                <a:prstClr val="black"/>
              </a:solidFill>
              <a:latin typeface="Arial"/>
              <a:cs typeface="Arial"/>
            </a:endParaRPr>
          </a:p>
        </p:txBody>
      </p:sp>
    </p:spTree>
    <p:extLst>
      <p:ext uri="{BB962C8B-B14F-4D97-AF65-F5344CB8AC3E}">
        <p14:creationId xmlns:p14="http://schemas.microsoft.com/office/powerpoint/2010/main" val="2458205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4471" y="1355912"/>
            <a:ext cx="8875059" cy="3025588"/>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txBox="1"/>
          <p:nvPr/>
        </p:nvSpPr>
        <p:spPr>
          <a:xfrm>
            <a:off x="1781736" y="4656044"/>
            <a:ext cx="5577728" cy="746999"/>
          </a:xfrm>
          <a:prstGeom prst="rect">
            <a:avLst/>
          </a:prstGeom>
        </p:spPr>
        <p:txBody>
          <a:bodyPr vert="horz" wrap="square" lIns="0" tIns="0" rIns="0" bIns="0" rtlCol="0">
            <a:spAutoFit/>
          </a:bodyPr>
          <a:lstStyle/>
          <a:p>
            <a:pPr marL="179304" marR="4483" indent="-168097" defTabSz="806867"/>
            <a:r>
              <a:rPr sz="2427" spc="9" dirty="0">
                <a:solidFill>
                  <a:prstClr val="black"/>
                </a:solidFill>
                <a:latin typeface="Arial"/>
                <a:cs typeface="Arial"/>
              </a:rPr>
              <a:t>In </a:t>
            </a:r>
            <a:r>
              <a:rPr sz="2427" spc="13" dirty="0">
                <a:solidFill>
                  <a:prstClr val="black"/>
                </a:solidFill>
                <a:latin typeface="Arial"/>
                <a:cs typeface="Arial"/>
              </a:rPr>
              <a:t>the next week, </a:t>
            </a:r>
            <a:r>
              <a:rPr sz="2427" spc="9" dirty="0">
                <a:solidFill>
                  <a:prstClr val="black"/>
                </a:solidFill>
                <a:latin typeface="Arial"/>
                <a:cs typeface="Arial"/>
              </a:rPr>
              <a:t>we’ll </a:t>
            </a:r>
            <a:r>
              <a:rPr sz="2427" spc="22" dirty="0">
                <a:solidFill>
                  <a:prstClr val="black"/>
                </a:solidFill>
                <a:latin typeface="Arial"/>
                <a:cs typeface="Arial"/>
              </a:rPr>
              <a:t>learn </a:t>
            </a:r>
            <a:r>
              <a:rPr sz="2427" spc="13" dirty="0">
                <a:solidFill>
                  <a:prstClr val="black"/>
                </a:solidFill>
                <a:latin typeface="Arial"/>
                <a:cs typeface="Arial"/>
              </a:rPr>
              <a:t>what </a:t>
            </a:r>
            <a:r>
              <a:rPr sz="2427" spc="9" dirty="0">
                <a:solidFill>
                  <a:prstClr val="black"/>
                </a:solidFill>
                <a:latin typeface="Arial"/>
                <a:cs typeface="Arial"/>
              </a:rPr>
              <a:t>this</a:t>
            </a:r>
            <a:r>
              <a:rPr sz="2427" spc="-49" dirty="0">
                <a:solidFill>
                  <a:prstClr val="black"/>
                </a:solidFill>
                <a:latin typeface="Arial"/>
                <a:cs typeface="Arial"/>
              </a:rPr>
              <a:t> </a:t>
            </a:r>
            <a:r>
              <a:rPr sz="2427" spc="9" dirty="0">
                <a:solidFill>
                  <a:prstClr val="black"/>
                </a:solidFill>
                <a:latin typeface="Arial"/>
                <a:cs typeface="Arial"/>
              </a:rPr>
              <a:t>is,  </a:t>
            </a:r>
            <a:r>
              <a:rPr sz="2427" spc="18" dirty="0">
                <a:solidFill>
                  <a:prstClr val="black"/>
                </a:solidFill>
                <a:latin typeface="Arial"/>
                <a:cs typeface="Arial"/>
              </a:rPr>
              <a:t>how </a:t>
            </a:r>
            <a:r>
              <a:rPr sz="2427" spc="9" dirty="0">
                <a:solidFill>
                  <a:prstClr val="black"/>
                </a:solidFill>
                <a:latin typeface="Arial"/>
                <a:cs typeface="Arial"/>
              </a:rPr>
              <a:t>to </a:t>
            </a:r>
            <a:r>
              <a:rPr sz="2427" spc="53" dirty="0">
                <a:solidFill>
                  <a:prstClr val="black"/>
                </a:solidFill>
                <a:latin typeface="Arial"/>
                <a:cs typeface="Arial"/>
              </a:rPr>
              <a:t>compute </a:t>
            </a:r>
            <a:r>
              <a:rPr sz="2427" spc="4" dirty="0">
                <a:solidFill>
                  <a:prstClr val="black"/>
                </a:solidFill>
                <a:latin typeface="Arial"/>
                <a:cs typeface="Arial"/>
              </a:rPr>
              <a:t>it, </a:t>
            </a:r>
            <a:r>
              <a:rPr sz="2427" spc="57" dirty="0">
                <a:solidFill>
                  <a:prstClr val="black"/>
                </a:solidFill>
                <a:latin typeface="Arial"/>
                <a:cs typeface="Arial"/>
              </a:rPr>
              <a:t>and </a:t>
            </a:r>
            <a:r>
              <a:rPr sz="2427" spc="18" dirty="0">
                <a:solidFill>
                  <a:prstClr val="black"/>
                </a:solidFill>
                <a:latin typeface="Arial"/>
                <a:cs typeface="Arial"/>
              </a:rPr>
              <a:t>how </a:t>
            </a:r>
            <a:r>
              <a:rPr sz="2427" spc="9" dirty="0">
                <a:solidFill>
                  <a:prstClr val="black"/>
                </a:solidFill>
                <a:latin typeface="Arial"/>
                <a:cs typeface="Arial"/>
              </a:rPr>
              <a:t>to </a:t>
            </a:r>
            <a:r>
              <a:rPr sz="2427" spc="22" dirty="0">
                <a:solidFill>
                  <a:prstClr val="black"/>
                </a:solidFill>
                <a:latin typeface="Arial"/>
                <a:cs typeface="Arial"/>
              </a:rPr>
              <a:t>learn</a:t>
            </a:r>
            <a:r>
              <a:rPr sz="2427" spc="-124" dirty="0">
                <a:solidFill>
                  <a:prstClr val="black"/>
                </a:solidFill>
                <a:latin typeface="Arial"/>
                <a:cs typeface="Arial"/>
              </a:rPr>
              <a:t> </a:t>
            </a:r>
            <a:r>
              <a:rPr sz="2427" spc="4" dirty="0">
                <a:solidFill>
                  <a:prstClr val="black"/>
                </a:solidFill>
                <a:latin typeface="Arial"/>
                <a:cs typeface="Arial"/>
              </a:rPr>
              <a:t>it</a:t>
            </a:r>
            <a:endParaRPr sz="2427">
              <a:solidFill>
                <a:prstClr val="black"/>
              </a:solidFill>
              <a:latin typeface="Arial"/>
              <a:cs typeface="Arial"/>
            </a:endParaRPr>
          </a:p>
        </p:txBody>
      </p:sp>
      <p:sp>
        <p:nvSpPr>
          <p:cNvPr id="4" name="object 4"/>
          <p:cNvSpPr txBox="1"/>
          <p:nvPr/>
        </p:nvSpPr>
        <p:spPr>
          <a:xfrm>
            <a:off x="7373471" y="6330679"/>
            <a:ext cx="1455644" cy="282129"/>
          </a:xfrm>
          <a:prstGeom prst="rect">
            <a:avLst/>
          </a:prstGeom>
        </p:spPr>
        <p:txBody>
          <a:bodyPr vert="horz" wrap="square" lIns="0" tIns="0" rIns="0" bIns="0" rtlCol="0">
            <a:spAutoFit/>
          </a:bodyPr>
          <a:lstStyle/>
          <a:p>
            <a:pPr marL="11206" defTabSz="806867">
              <a:lnSpc>
                <a:spcPts val="2202"/>
              </a:lnSpc>
            </a:pPr>
            <a:r>
              <a:rPr sz="2162" spc="4" dirty="0">
                <a:solidFill>
                  <a:prstClr val="black"/>
                </a:solidFill>
                <a:latin typeface="Arial"/>
                <a:cs typeface="Arial"/>
              </a:rPr>
              <a:t>Slide:</a:t>
            </a:r>
            <a:r>
              <a:rPr sz="2162" spc="-57" dirty="0">
                <a:solidFill>
                  <a:prstClr val="black"/>
                </a:solidFill>
                <a:latin typeface="Arial"/>
                <a:cs typeface="Arial"/>
              </a:rPr>
              <a:t> </a:t>
            </a:r>
            <a:r>
              <a:rPr sz="2162" spc="9" dirty="0">
                <a:solidFill>
                  <a:prstClr val="black"/>
                </a:solidFill>
                <a:latin typeface="Arial"/>
                <a:cs typeface="Arial"/>
              </a:rPr>
              <a:t>Flickr</a:t>
            </a:r>
            <a:endParaRPr sz="2162">
              <a:solidFill>
                <a:prstClr val="black"/>
              </a:solidFill>
              <a:latin typeface="Arial"/>
              <a:cs typeface="Arial"/>
            </a:endParaRPr>
          </a:p>
        </p:txBody>
      </p:sp>
    </p:spTree>
    <p:extLst>
      <p:ext uri="{BB962C8B-B14F-4D97-AF65-F5344CB8AC3E}">
        <p14:creationId xmlns:p14="http://schemas.microsoft.com/office/powerpoint/2010/main" val="104514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0"/>
            <a:ext cx="8229600" cy="1143000"/>
          </a:xfrm>
        </p:spPr>
        <p:txBody>
          <a:bodyPr>
            <a:noAutofit/>
          </a:bodyPr>
          <a:lstStyle/>
          <a:p>
            <a:r>
              <a:rPr lang="en-US" sz="8800" dirty="0">
                <a:solidFill>
                  <a:schemeClr val="bg1"/>
                </a:solidFill>
                <a:latin typeface="Edwardian Script ITC" pitchFamily="66" charset="0"/>
              </a:rPr>
              <a:t>Third Place</a:t>
            </a:r>
          </a:p>
        </p:txBody>
      </p:sp>
    </p:spTree>
    <p:extLst>
      <p:ext uri="{BB962C8B-B14F-4D97-AF65-F5344CB8AC3E}">
        <p14:creationId xmlns:p14="http://schemas.microsoft.com/office/powerpoint/2010/main" val="488659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01589" y="228600"/>
            <a:ext cx="6138022" cy="1410643"/>
          </a:xfrm>
          <a:prstGeom prst="rect">
            <a:avLst/>
          </a:prstGeom>
        </p:spPr>
        <p:txBody>
          <a:bodyPr vert="horz" wrap="square" lIns="0" tIns="0" rIns="0" bIns="0" rtlCol="0">
            <a:spAutoFit/>
          </a:bodyPr>
          <a:lstStyle/>
          <a:p>
            <a:pPr marL="11206" marR="4483" indent="11206">
              <a:lnSpc>
                <a:spcPts val="5471"/>
              </a:lnSpc>
            </a:pPr>
            <a:r>
              <a:rPr spc="-66" dirty="0"/>
              <a:t>What </a:t>
            </a:r>
            <a:r>
              <a:rPr spc="-4" dirty="0"/>
              <a:t>is a Convolutional  Neural Network</a:t>
            </a:r>
            <a:r>
              <a:rPr spc="-26" dirty="0"/>
              <a:t> </a:t>
            </a:r>
            <a:r>
              <a:rPr spc="-49" dirty="0"/>
              <a:t>(CNN)?</a:t>
            </a:r>
          </a:p>
        </p:txBody>
      </p:sp>
      <p:sp>
        <p:nvSpPr>
          <p:cNvPr id="3" name="object 3"/>
          <p:cNvSpPr/>
          <p:nvPr/>
        </p:nvSpPr>
        <p:spPr>
          <a:xfrm>
            <a:off x="1259295" y="2835306"/>
            <a:ext cx="182656" cy="0"/>
          </a:xfrm>
          <a:custGeom>
            <a:avLst/>
            <a:gdLst/>
            <a:ahLst/>
            <a:cxnLst/>
            <a:rect l="l" t="t" r="r" b="b"/>
            <a:pathLst>
              <a:path w="207009">
                <a:moveTo>
                  <a:pt x="0" y="0"/>
                </a:moveTo>
                <a:lnTo>
                  <a:pt x="197183" y="0"/>
                </a:lnTo>
                <a:lnTo>
                  <a:pt x="207006" y="0"/>
                </a:lnTo>
              </a:path>
            </a:pathLst>
          </a:custGeom>
          <a:ln w="19645">
            <a:solidFill>
              <a:srgbClr val="000000"/>
            </a:solidFill>
          </a:ln>
        </p:spPr>
        <p:txBody>
          <a:bodyPr wrap="square" lIns="0" tIns="0" rIns="0" bIns="0" rtlCol="0"/>
          <a:lstStyle/>
          <a:p>
            <a:pPr defTabSz="806867"/>
            <a:endParaRPr sz="1588">
              <a:solidFill>
                <a:prstClr val="black"/>
              </a:solidFill>
              <a:latin typeface="Calibri"/>
            </a:endParaRPr>
          </a:p>
        </p:txBody>
      </p:sp>
      <p:sp>
        <p:nvSpPr>
          <p:cNvPr id="4" name="object 4"/>
          <p:cNvSpPr/>
          <p:nvPr/>
        </p:nvSpPr>
        <p:spPr>
          <a:xfrm>
            <a:off x="1433281" y="2793704"/>
            <a:ext cx="83484" cy="83484"/>
          </a:xfrm>
          <a:custGeom>
            <a:avLst/>
            <a:gdLst/>
            <a:ahLst/>
            <a:cxnLst/>
            <a:rect l="l" t="t" r="r" b="b"/>
            <a:pathLst>
              <a:path w="94615" h="94614">
                <a:moveTo>
                  <a:pt x="0" y="0"/>
                </a:moveTo>
                <a:lnTo>
                  <a:pt x="0" y="94297"/>
                </a:lnTo>
                <a:lnTo>
                  <a:pt x="94297" y="47148"/>
                </a:lnTo>
                <a:lnTo>
                  <a:pt x="0"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5" name="object 5"/>
          <p:cNvSpPr txBox="1"/>
          <p:nvPr/>
        </p:nvSpPr>
        <p:spPr>
          <a:xfrm>
            <a:off x="1611304" y="2401955"/>
            <a:ext cx="1536887" cy="585617"/>
          </a:xfrm>
          <a:prstGeom prst="rect">
            <a:avLst/>
          </a:prstGeom>
          <a:solidFill>
            <a:srgbClr val="DCDEE0"/>
          </a:solidFill>
          <a:ln w="19645">
            <a:solidFill>
              <a:srgbClr val="000000"/>
            </a:solidFill>
          </a:ln>
        </p:spPr>
        <p:txBody>
          <a:bodyPr vert="horz" wrap="square" lIns="0" tIns="250451" rIns="0" bIns="0" rtlCol="0">
            <a:spAutoFit/>
          </a:bodyPr>
          <a:lstStyle/>
          <a:p>
            <a:pPr marL="262232" defTabSz="806867">
              <a:spcBef>
                <a:spcPts val="1972"/>
              </a:spcBef>
            </a:pPr>
            <a:r>
              <a:rPr sz="2162" spc="22" dirty="0">
                <a:solidFill>
                  <a:prstClr val="black"/>
                </a:solidFill>
                <a:latin typeface="Arial"/>
                <a:cs typeface="Arial"/>
              </a:rPr>
              <a:t>function</a:t>
            </a:r>
            <a:endParaRPr sz="2162">
              <a:solidFill>
                <a:prstClr val="black"/>
              </a:solidFill>
              <a:latin typeface="Arial"/>
              <a:cs typeface="Arial"/>
            </a:endParaRPr>
          </a:p>
        </p:txBody>
      </p:sp>
      <p:sp>
        <p:nvSpPr>
          <p:cNvPr id="6" name="object 6"/>
          <p:cNvSpPr/>
          <p:nvPr/>
        </p:nvSpPr>
        <p:spPr>
          <a:xfrm>
            <a:off x="224118" y="2398059"/>
            <a:ext cx="885265" cy="874059"/>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7" name="object 7"/>
          <p:cNvSpPr txBox="1"/>
          <p:nvPr/>
        </p:nvSpPr>
        <p:spPr>
          <a:xfrm>
            <a:off x="7956177" y="2661397"/>
            <a:ext cx="932329" cy="332720"/>
          </a:xfrm>
          <a:prstGeom prst="rect">
            <a:avLst/>
          </a:prstGeom>
        </p:spPr>
        <p:txBody>
          <a:bodyPr vert="horz" wrap="square" lIns="0" tIns="0" rIns="0" bIns="0" rtlCol="0">
            <a:spAutoFit/>
          </a:bodyPr>
          <a:lstStyle/>
          <a:p>
            <a:pPr marL="11206" defTabSz="806867"/>
            <a:r>
              <a:rPr sz="2162" spc="44" dirty="0">
                <a:solidFill>
                  <a:prstClr val="black"/>
                </a:solidFill>
                <a:latin typeface="Arial"/>
                <a:cs typeface="Arial"/>
              </a:rPr>
              <a:t>“horse”</a:t>
            </a:r>
            <a:endParaRPr sz="2162">
              <a:solidFill>
                <a:prstClr val="black"/>
              </a:solidFill>
              <a:latin typeface="Arial"/>
              <a:cs typeface="Arial"/>
            </a:endParaRPr>
          </a:p>
        </p:txBody>
      </p:sp>
      <p:sp>
        <p:nvSpPr>
          <p:cNvPr id="8" name="object 8"/>
          <p:cNvSpPr/>
          <p:nvPr/>
        </p:nvSpPr>
        <p:spPr>
          <a:xfrm>
            <a:off x="7629103" y="2835306"/>
            <a:ext cx="182656" cy="0"/>
          </a:xfrm>
          <a:custGeom>
            <a:avLst/>
            <a:gdLst/>
            <a:ahLst/>
            <a:cxnLst/>
            <a:rect l="l" t="t" r="r" b="b"/>
            <a:pathLst>
              <a:path w="207009">
                <a:moveTo>
                  <a:pt x="0" y="0"/>
                </a:moveTo>
                <a:lnTo>
                  <a:pt x="197183" y="0"/>
                </a:lnTo>
                <a:lnTo>
                  <a:pt x="207006" y="0"/>
                </a:lnTo>
              </a:path>
            </a:pathLst>
          </a:custGeom>
          <a:ln w="19645">
            <a:solidFill>
              <a:srgbClr val="000000"/>
            </a:solidFill>
          </a:ln>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7803089" y="2793704"/>
            <a:ext cx="83484" cy="83484"/>
          </a:xfrm>
          <a:custGeom>
            <a:avLst/>
            <a:gdLst/>
            <a:ahLst/>
            <a:cxnLst/>
            <a:rect l="l" t="t" r="r" b="b"/>
            <a:pathLst>
              <a:path w="94615" h="94614">
                <a:moveTo>
                  <a:pt x="0" y="0"/>
                </a:moveTo>
                <a:lnTo>
                  <a:pt x="0" y="94297"/>
                </a:lnTo>
                <a:lnTo>
                  <a:pt x="94297" y="47148"/>
                </a:lnTo>
                <a:lnTo>
                  <a:pt x="0"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10" name="object 10"/>
          <p:cNvSpPr/>
          <p:nvPr/>
        </p:nvSpPr>
        <p:spPr>
          <a:xfrm>
            <a:off x="3239881" y="2835306"/>
            <a:ext cx="182656" cy="0"/>
          </a:xfrm>
          <a:custGeom>
            <a:avLst/>
            <a:gdLst/>
            <a:ahLst/>
            <a:cxnLst/>
            <a:rect l="l" t="t" r="r" b="b"/>
            <a:pathLst>
              <a:path w="207010">
                <a:moveTo>
                  <a:pt x="0" y="0"/>
                </a:moveTo>
                <a:lnTo>
                  <a:pt x="197183" y="0"/>
                </a:lnTo>
                <a:lnTo>
                  <a:pt x="207006" y="0"/>
                </a:lnTo>
              </a:path>
            </a:pathLst>
          </a:custGeom>
          <a:ln w="19645">
            <a:solidFill>
              <a:srgbClr val="000000"/>
            </a:solidFill>
          </a:ln>
        </p:spPr>
        <p:txBody>
          <a:bodyPr wrap="square" lIns="0" tIns="0" rIns="0" bIns="0" rtlCol="0"/>
          <a:lstStyle/>
          <a:p>
            <a:pPr defTabSz="806867"/>
            <a:endParaRPr sz="1588">
              <a:solidFill>
                <a:prstClr val="black"/>
              </a:solidFill>
              <a:latin typeface="Calibri"/>
            </a:endParaRPr>
          </a:p>
        </p:txBody>
      </p:sp>
      <p:sp>
        <p:nvSpPr>
          <p:cNvPr id="11" name="object 11"/>
          <p:cNvSpPr/>
          <p:nvPr/>
        </p:nvSpPr>
        <p:spPr>
          <a:xfrm>
            <a:off x="3413866" y="2793704"/>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12" name="object 12"/>
          <p:cNvSpPr/>
          <p:nvPr/>
        </p:nvSpPr>
        <p:spPr>
          <a:xfrm>
            <a:off x="6164662" y="2835306"/>
            <a:ext cx="182656" cy="0"/>
          </a:xfrm>
          <a:custGeom>
            <a:avLst/>
            <a:gdLst/>
            <a:ahLst/>
            <a:cxnLst/>
            <a:rect l="l" t="t" r="r" b="b"/>
            <a:pathLst>
              <a:path w="207009">
                <a:moveTo>
                  <a:pt x="0" y="0"/>
                </a:moveTo>
                <a:lnTo>
                  <a:pt x="197183" y="0"/>
                </a:lnTo>
                <a:lnTo>
                  <a:pt x="207006" y="0"/>
                </a:lnTo>
              </a:path>
            </a:pathLst>
          </a:custGeom>
          <a:ln w="19645">
            <a:solidFill>
              <a:srgbClr val="000000"/>
            </a:solidFill>
          </a:ln>
        </p:spPr>
        <p:txBody>
          <a:bodyPr wrap="square" lIns="0" tIns="0" rIns="0" bIns="0" rtlCol="0"/>
          <a:lstStyle/>
          <a:p>
            <a:pPr defTabSz="806867"/>
            <a:endParaRPr sz="1588">
              <a:solidFill>
                <a:prstClr val="black"/>
              </a:solidFill>
              <a:latin typeface="Calibri"/>
            </a:endParaRPr>
          </a:p>
        </p:txBody>
      </p:sp>
      <p:sp>
        <p:nvSpPr>
          <p:cNvPr id="13" name="object 13"/>
          <p:cNvSpPr/>
          <p:nvPr/>
        </p:nvSpPr>
        <p:spPr>
          <a:xfrm>
            <a:off x="6338648" y="2793704"/>
            <a:ext cx="83484" cy="83484"/>
          </a:xfrm>
          <a:custGeom>
            <a:avLst/>
            <a:gdLst/>
            <a:ahLst/>
            <a:cxnLst/>
            <a:rect l="l" t="t" r="r" b="b"/>
            <a:pathLst>
              <a:path w="94615" h="94614">
                <a:moveTo>
                  <a:pt x="0" y="0"/>
                </a:moveTo>
                <a:lnTo>
                  <a:pt x="0" y="94297"/>
                </a:lnTo>
                <a:lnTo>
                  <a:pt x="94297" y="47148"/>
                </a:lnTo>
                <a:lnTo>
                  <a:pt x="0"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14" name="object 14"/>
          <p:cNvSpPr txBox="1"/>
          <p:nvPr/>
        </p:nvSpPr>
        <p:spPr>
          <a:xfrm>
            <a:off x="3656647" y="2401955"/>
            <a:ext cx="1536887" cy="585617"/>
          </a:xfrm>
          <a:prstGeom prst="rect">
            <a:avLst/>
          </a:prstGeom>
          <a:solidFill>
            <a:srgbClr val="DCDEE0"/>
          </a:solidFill>
          <a:ln w="19645">
            <a:solidFill>
              <a:srgbClr val="000000"/>
            </a:solidFill>
          </a:ln>
        </p:spPr>
        <p:txBody>
          <a:bodyPr vert="horz" wrap="square" lIns="0" tIns="250451" rIns="0" bIns="0" rtlCol="0">
            <a:spAutoFit/>
          </a:bodyPr>
          <a:lstStyle/>
          <a:p>
            <a:pPr marL="267835" defTabSz="806867">
              <a:spcBef>
                <a:spcPts val="1972"/>
              </a:spcBef>
            </a:pPr>
            <a:r>
              <a:rPr sz="2162" spc="22" dirty="0">
                <a:solidFill>
                  <a:prstClr val="black"/>
                </a:solidFill>
                <a:latin typeface="Arial"/>
                <a:cs typeface="Arial"/>
              </a:rPr>
              <a:t>function</a:t>
            </a:r>
            <a:endParaRPr sz="2162">
              <a:solidFill>
                <a:prstClr val="black"/>
              </a:solidFill>
              <a:latin typeface="Arial"/>
              <a:cs typeface="Arial"/>
            </a:endParaRPr>
          </a:p>
        </p:txBody>
      </p:sp>
      <p:sp>
        <p:nvSpPr>
          <p:cNvPr id="15" name="object 15"/>
          <p:cNvSpPr/>
          <p:nvPr/>
        </p:nvSpPr>
        <p:spPr>
          <a:xfrm>
            <a:off x="5370086" y="2835306"/>
            <a:ext cx="182656" cy="0"/>
          </a:xfrm>
          <a:custGeom>
            <a:avLst/>
            <a:gdLst/>
            <a:ahLst/>
            <a:cxnLst/>
            <a:rect l="l" t="t" r="r" b="b"/>
            <a:pathLst>
              <a:path w="207010">
                <a:moveTo>
                  <a:pt x="0" y="0"/>
                </a:moveTo>
                <a:lnTo>
                  <a:pt x="197183" y="0"/>
                </a:lnTo>
                <a:lnTo>
                  <a:pt x="207006" y="0"/>
                </a:lnTo>
              </a:path>
            </a:pathLst>
          </a:custGeom>
          <a:ln w="19645">
            <a:solidFill>
              <a:srgbClr val="000000"/>
            </a:solidFill>
          </a:ln>
        </p:spPr>
        <p:txBody>
          <a:bodyPr wrap="square" lIns="0" tIns="0" rIns="0" bIns="0" rtlCol="0"/>
          <a:lstStyle/>
          <a:p>
            <a:pPr defTabSz="806867"/>
            <a:endParaRPr sz="1588">
              <a:solidFill>
                <a:prstClr val="black"/>
              </a:solidFill>
              <a:latin typeface="Calibri"/>
            </a:endParaRPr>
          </a:p>
        </p:txBody>
      </p:sp>
      <p:sp>
        <p:nvSpPr>
          <p:cNvPr id="16" name="object 16"/>
          <p:cNvSpPr/>
          <p:nvPr/>
        </p:nvSpPr>
        <p:spPr>
          <a:xfrm>
            <a:off x="5544071" y="2793704"/>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17" name="object 17"/>
          <p:cNvSpPr/>
          <p:nvPr/>
        </p:nvSpPr>
        <p:spPr>
          <a:xfrm>
            <a:off x="6608497" y="3199323"/>
            <a:ext cx="987799" cy="0"/>
          </a:xfrm>
          <a:custGeom>
            <a:avLst/>
            <a:gdLst/>
            <a:ahLst/>
            <a:cxnLst/>
            <a:rect l="l" t="t" r="r" b="b"/>
            <a:pathLst>
              <a:path w="1119504">
                <a:moveTo>
                  <a:pt x="0" y="0"/>
                </a:moveTo>
                <a:lnTo>
                  <a:pt x="1119075" y="0"/>
                </a:lnTo>
              </a:path>
            </a:pathLst>
          </a:custGeom>
          <a:ln w="19645">
            <a:solidFill>
              <a:srgbClr val="000000"/>
            </a:solidFill>
          </a:ln>
        </p:spPr>
        <p:txBody>
          <a:bodyPr wrap="square" lIns="0" tIns="0" rIns="0" bIns="0" rtlCol="0"/>
          <a:lstStyle/>
          <a:p>
            <a:pPr defTabSz="806867"/>
            <a:endParaRPr sz="1588">
              <a:solidFill>
                <a:prstClr val="black"/>
              </a:solidFill>
              <a:latin typeface="Calibri"/>
            </a:endParaRPr>
          </a:p>
        </p:txBody>
      </p:sp>
      <p:sp>
        <p:nvSpPr>
          <p:cNvPr id="18" name="object 18"/>
          <p:cNvSpPr/>
          <p:nvPr/>
        </p:nvSpPr>
        <p:spPr>
          <a:xfrm>
            <a:off x="6668854" y="2338396"/>
            <a:ext cx="58271" cy="866774"/>
          </a:xfrm>
          <a:custGeom>
            <a:avLst/>
            <a:gdLst/>
            <a:ahLst/>
            <a:cxnLst/>
            <a:rect l="l" t="t" r="r" b="b"/>
            <a:pathLst>
              <a:path w="66040" h="982345">
                <a:moveTo>
                  <a:pt x="0" y="0"/>
                </a:moveTo>
                <a:lnTo>
                  <a:pt x="65792" y="0"/>
                </a:lnTo>
                <a:lnTo>
                  <a:pt x="65792" y="982264"/>
                </a:lnTo>
                <a:lnTo>
                  <a:pt x="0" y="982264"/>
                </a:lnTo>
                <a:lnTo>
                  <a:pt x="0"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19" name="object 19"/>
          <p:cNvSpPr/>
          <p:nvPr/>
        </p:nvSpPr>
        <p:spPr>
          <a:xfrm>
            <a:off x="6959240" y="2966170"/>
            <a:ext cx="58271" cy="239246"/>
          </a:xfrm>
          <a:custGeom>
            <a:avLst/>
            <a:gdLst/>
            <a:ahLst/>
            <a:cxnLst/>
            <a:rect l="l" t="t" r="r" b="b"/>
            <a:pathLst>
              <a:path w="66040" h="271145">
                <a:moveTo>
                  <a:pt x="0" y="0"/>
                </a:moveTo>
                <a:lnTo>
                  <a:pt x="65791" y="0"/>
                </a:lnTo>
                <a:lnTo>
                  <a:pt x="65791" y="270788"/>
                </a:lnTo>
                <a:lnTo>
                  <a:pt x="0" y="270788"/>
                </a:lnTo>
                <a:lnTo>
                  <a:pt x="0"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20" name="object 20"/>
          <p:cNvSpPr/>
          <p:nvPr/>
        </p:nvSpPr>
        <p:spPr>
          <a:xfrm>
            <a:off x="7073181" y="2884375"/>
            <a:ext cx="58271" cy="321049"/>
          </a:xfrm>
          <a:custGeom>
            <a:avLst/>
            <a:gdLst/>
            <a:ahLst/>
            <a:cxnLst/>
            <a:rect l="l" t="t" r="r" b="b"/>
            <a:pathLst>
              <a:path w="66040" h="363854">
                <a:moveTo>
                  <a:pt x="0" y="0"/>
                </a:moveTo>
                <a:lnTo>
                  <a:pt x="65791" y="0"/>
                </a:lnTo>
                <a:lnTo>
                  <a:pt x="65791" y="363489"/>
                </a:lnTo>
                <a:lnTo>
                  <a:pt x="0" y="363489"/>
                </a:lnTo>
                <a:lnTo>
                  <a:pt x="0"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21" name="object 21"/>
          <p:cNvSpPr/>
          <p:nvPr/>
        </p:nvSpPr>
        <p:spPr>
          <a:xfrm>
            <a:off x="7477509" y="3121897"/>
            <a:ext cx="58271" cy="83484"/>
          </a:xfrm>
          <a:custGeom>
            <a:avLst/>
            <a:gdLst/>
            <a:ahLst/>
            <a:cxnLst/>
            <a:rect l="l" t="t" r="r" b="b"/>
            <a:pathLst>
              <a:path w="66040" h="94614">
                <a:moveTo>
                  <a:pt x="0" y="0"/>
                </a:moveTo>
                <a:lnTo>
                  <a:pt x="65791" y="0"/>
                </a:lnTo>
                <a:lnTo>
                  <a:pt x="65791" y="94297"/>
                </a:lnTo>
                <a:lnTo>
                  <a:pt x="0" y="94297"/>
                </a:lnTo>
                <a:lnTo>
                  <a:pt x="0"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22" name="object 22"/>
          <p:cNvSpPr txBox="1"/>
          <p:nvPr/>
        </p:nvSpPr>
        <p:spPr>
          <a:xfrm>
            <a:off x="683559" y="3311338"/>
            <a:ext cx="7896785" cy="2657202"/>
          </a:xfrm>
          <a:prstGeom prst="rect">
            <a:avLst/>
          </a:prstGeom>
        </p:spPr>
        <p:txBody>
          <a:bodyPr vert="horz" wrap="square" lIns="0" tIns="0" rIns="0" bIns="0" rtlCol="0">
            <a:spAutoFit/>
          </a:bodyPr>
          <a:lstStyle/>
          <a:p>
            <a:pPr marL="5917021" defTabSz="806867"/>
            <a:r>
              <a:rPr sz="2162" spc="9" dirty="0">
                <a:solidFill>
                  <a:prstClr val="black"/>
                </a:solidFill>
                <a:latin typeface="Arial"/>
                <a:cs typeface="Arial"/>
              </a:rPr>
              <a:t>P(class)</a:t>
            </a:r>
            <a:endParaRPr sz="2162" dirty="0">
              <a:solidFill>
                <a:prstClr val="black"/>
              </a:solidFill>
              <a:latin typeface="Arial"/>
              <a:cs typeface="Arial"/>
            </a:endParaRPr>
          </a:p>
          <a:p>
            <a:pPr defTabSz="806867"/>
            <a:endParaRPr sz="2206" dirty="0">
              <a:solidFill>
                <a:prstClr val="black"/>
              </a:solidFill>
              <a:latin typeface="Times New Roman"/>
              <a:cs typeface="Times New Roman"/>
            </a:endParaRPr>
          </a:p>
          <a:p>
            <a:pPr defTabSz="806867">
              <a:spcBef>
                <a:spcPts val="22"/>
              </a:spcBef>
            </a:pPr>
            <a:endParaRPr sz="2118" dirty="0">
              <a:solidFill>
                <a:prstClr val="black"/>
              </a:solidFill>
              <a:latin typeface="Times New Roman"/>
              <a:cs typeface="Times New Roman"/>
            </a:endParaRPr>
          </a:p>
          <a:p>
            <a:pPr marL="11206" defTabSz="806867"/>
            <a:r>
              <a:rPr sz="2427" b="1" spc="18" dirty="0">
                <a:solidFill>
                  <a:prstClr val="black"/>
                </a:solidFill>
                <a:latin typeface="Arial"/>
                <a:cs typeface="Arial"/>
              </a:rPr>
              <a:t>Key</a:t>
            </a:r>
            <a:r>
              <a:rPr sz="2427" b="1" spc="-79" dirty="0">
                <a:solidFill>
                  <a:prstClr val="black"/>
                </a:solidFill>
                <a:latin typeface="Arial"/>
                <a:cs typeface="Arial"/>
              </a:rPr>
              <a:t> </a:t>
            </a:r>
            <a:r>
              <a:rPr sz="2427" b="1" spc="13" dirty="0">
                <a:solidFill>
                  <a:prstClr val="black"/>
                </a:solidFill>
                <a:latin typeface="Arial"/>
                <a:cs typeface="Arial"/>
              </a:rPr>
              <a:t>questions:</a:t>
            </a:r>
            <a:endParaRPr sz="2427" dirty="0">
              <a:solidFill>
                <a:prstClr val="black"/>
              </a:solidFill>
              <a:latin typeface="Arial"/>
              <a:cs typeface="Arial"/>
            </a:endParaRPr>
          </a:p>
          <a:p>
            <a:pPr marL="526705" indent="-190510" defTabSz="806867">
              <a:spcBef>
                <a:spcPts val="2118"/>
              </a:spcBef>
              <a:buFontTx/>
              <a:buChar char="-"/>
              <a:tabLst>
                <a:tab pos="527265" algn="l"/>
              </a:tabLst>
            </a:pPr>
            <a:r>
              <a:rPr sz="2427" spc="-18" dirty="0">
                <a:solidFill>
                  <a:prstClr val="black"/>
                </a:solidFill>
                <a:latin typeface="Arial"/>
                <a:cs typeface="Arial"/>
              </a:rPr>
              <a:t>What </a:t>
            </a:r>
            <a:r>
              <a:rPr sz="2427" spc="40" dirty="0">
                <a:solidFill>
                  <a:prstClr val="black"/>
                </a:solidFill>
                <a:latin typeface="Arial"/>
                <a:cs typeface="Arial"/>
              </a:rPr>
              <a:t>kinds </a:t>
            </a:r>
            <a:r>
              <a:rPr sz="2427" spc="9" dirty="0">
                <a:solidFill>
                  <a:prstClr val="black"/>
                </a:solidFill>
                <a:latin typeface="Arial"/>
                <a:cs typeface="Arial"/>
              </a:rPr>
              <a:t>of of </a:t>
            </a:r>
            <a:r>
              <a:rPr sz="2427" spc="26" dirty="0">
                <a:solidFill>
                  <a:prstClr val="black"/>
                </a:solidFill>
                <a:latin typeface="Arial"/>
                <a:cs typeface="Arial"/>
              </a:rPr>
              <a:t>functions </a:t>
            </a:r>
            <a:r>
              <a:rPr sz="2427" spc="35" dirty="0">
                <a:solidFill>
                  <a:prstClr val="black"/>
                </a:solidFill>
                <a:latin typeface="Arial"/>
                <a:cs typeface="Arial"/>
              </a:rPr>
              <a:t>should </a:t>
            </a:r>
            <a:r>
              <a:rPr sz="2427" spc="18" dirty="0">
                <a:solidFill>
                  <a:prstClr val="black"/>
                </a:solidFill>
                <a:latin typeface="Arial"/>
                <a:cs typeface="Arial"/>
              </a:rPr>
              <a:t>we</a:t>
            </a:r>
            <a:r>
              <a:rPr sz="2427" spc="-53" dirty="0">
                <a:solidFill>
                  <a:prstClr val="black"/>
                </a:solidFill>
                <a:latin typeface="Arial"/>
                <a:cs typeface="Arial"/>
              </a:rPr>
              <a:t> </a:t>
            </a:r>
            <a:r>
              <a:rPr sz="2427" spc="-22" dirty="0">
                <a:solidFill>
                  <a:prstClr val="black"/>
                </a:solidFill>
                <a:latin typeface="Arial"/>
                <a:cs typeface="Arial"/>
              </a:rPr>
              <a:t>use?</a:t>
            </a:r>
            <a:endParaRPr sz="2427" dirty="0">
              <a:solidFill>
                <a:prstClr val="black"/>
              </a:solidFill>
              <a:latin typeface="Arial"/>
              <a:cs typeface="Arial"/>
            </a:endParaRPr>
          </a:p>
          <a:p>
            <a:pPr marL="526705" indent="-190510" defTabSz="806867">
              <a:spcBef>
                <a:spcPts val="2118"/>
              </a:spcBef>
              <a:buFontTx/>
              <a:buChar char="-"/>
              <a:tabLst>
                <a:tab pos="527265" algn="l"/>
              </a:tabLst>
            </a:pPr>
            <a:r>
              <a:rPr sz="2427" spc="18" dirty="0">
                <a:solidFill>
                  <a:prstClr val="black"/>
                </a:solidFill>
                <a:latin typeface="Arial"/>
                <a:cs typeface="Arial"/>
              </a:rPr>
              <a:t>How </a:t>
            </a:r>
            <a:r>
              <a:rPr sz="2427" spc="84" dirty="0">
                <a:solidFill>
                  <a:prstClr val="black"/>
                </a:solidFill>
                <a:latin typeface="Arial"/>
                <a:cs typeface="Arial"/>
              </a:rPr>
              <a:t>do </a:t>
            </a:r>
            <a:r>
              <a:rPr sz="2427" spc="18" dirty="0">
                <a:solidFill>
                  <a:prstClr val="black"/>
                </a:solidFill>
                <a:latin typeface="Arial"/>
                <a:cs typeface="Arial"/>
              </a:rPr>
              <a:t>we </a:t>
            </a:r>
            <a:r>
              <a:rPr sz="2427" spc="22" dirty="0">
                <a:solidFill>
                  <a:prstClr val="black"/>
                </a:solidFill>
                <a:latin typeface="Arial"/>
                <a:cs typeface="Arial"/>
              </a:rPr>
              <a:t>learn </a:t>
            </a:r>
            <a:r>
              <a:rPr sz="2427" spc="13" dirty="0">
                <a:solidFill>
                  <a:prstClr val="black"/>
                </a:solidFill>
                <a:latin typeface="Arial"/>
                <a:cs typeface="Arial"/>
              </a:rPr>
              <a:t>the </a:t>
            </a:r>
            <a:r>
              <a:rPr sz="2427" spc="26" dirty="0">
                <a:solidFill>
                  <a:prstClr val="black"/>
                </a:solidFill>
                <a:latin typeface="Arial"/>
                <a:cs typeface="Arial"/>
              </a:rPr>
              <a:t>parameters </a:t>
            </a:r>
            <a:r>
              <a:rPr sz="2427" spc="9" dirty="0">
                <a:solidFill>
                  <a:prstClr val="black"/>
                </a:solidFill>
                <a:latin typeface="Arial"/>
                <a:cs typeface="Arial"/>
              </a:rPr>
              <a:t>for </a:t>
            </a:r>
            <a:r>
              <a:rPr sz="2427" spc="13" dirty="0">
                <a:solidFill>
                  <a:prstClr val="black"/>
                </a:solidFill>
                <a:latin typeface="Arial"/>
                <a:cs typeface="Arial"/>
              </a:rPr>
              <a:t>those</a:t>
            </a:r>
            <a:r>
              <a:rPr sz="2427" spc="-154" dirty="0">
                <a:solidFill>
                  <a:prstClr val="black"/>
                </a:solidFill>
                <a:latin typeface="Arial"/>
                <a:cs typeface="Arial"/>
              </a:rPr>
              <a:t> </a:t>
            </a:r>
            <a:r>
              <a:rPr sz="2427" spc="13" dirty="0">
                <a:solidFill>
                  <a:prstClr val="black"/>
                </a:solidFill>
                <a:latin typeface="Arial"/>
                <a:cs typeface="Arial"/>
              </a:rPr>
              <a:t>functions?</a:t>
            </a:r>
            <a:endParaRPr sz="2427" dirty="0">
              <a:solidFill>
                <a:prstClr val="black"/>
              </a:solidFill>
              <a:latin typeface="Arial"/>
              <a:cs typeface="Arial"/>
            </a:endParaRPr>
          </a:p>
        </p:txBody>
      </p:sp>
      <p:sp>
        <p:nvSpPr>
          <p:cNvPr id="23" name="TextBox 22"/>
          <p:cNvSpPr txBox="1"/>
          <p:nvPr/>
        </p:nvSpPr>
        <p:spPr>
          <a:xfrm>
            <a:off x="5669120" y="2460124"/>
            <a:ext cx="468398" cy="584775"/>
          </a:xfrm>
          <a:prstGeom prst="rect">
            <a:avLst/>
          </a:prstGeom>
          <a:noFill/>
        </p:spPr>
        <p:txBody>
          <a:bodyPr wrap="square" rtlCol="0">
            <a:spAutoFit/>
          </a:bodyPr>
          <a:lstStyle/>
          <a:p>
            <a:r>
              <a:rPr lang="en-US" sz="3200" dirty="0"/>
              <a:t>…</a:t>
            </a:r>
          </a:p>
        </p:txBody>
      </p:sp>
    </p:spTree>
    <p:extLst>
      <p:ext uri="{BB962C8B-B14F-4D97-AF65-F5344CB8AC3E}">
        <p14:creationId xmlns:p14="http://schemas.microsoft.com/office/powerpoint/2010/main" val="3762987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86853" y="162486"/>
            <a:ext cx="4413997" cy="835165"/>
          </a:xfrm>
          <a:prstGeom prst="rect">
            <a:avLst/>
          </a:prstGeom>
        </p:spPr>
        <p:txBody>
          <a:bodyPr vert="horz" wrap="square" lIns="0" tIns="0" rIns="0" bIns="0" rtlCol="0">
            <a:spAutoFit/>
          </a:bodyPr>
          <a:lstStyle/>
          <a:p>
            <a:pPr marL="11206"/>
            <a:r>
              <a:rPr sz="5427" spc="13" dirty="0"/>
              <a:t>Example</a:t>
            </a:r>
            <a:r>
              <a:rPr sz="5427" spc="-53" dirty="0"/>
              <a:t> </a:t>
            </a:r>
            <a:r>
              <a:rPr sz="5427" spc="22" dirty="0"/>
              <a:t>CNN</a:t>
            </a:r>
            <a:endParaRPr sz="5427"/>
          </a:p>
        </p:txBody>
      </p:sp>
      <p:sp>
        <p:nvSpPr>
          <p:cNvPr id="3" name="object 3"/>
          <p:cNvSpPr/>
          <p:nvPr/>
        </p:nvSpPr>
        <p:spPr>
          <a:xfrm>
            <a:off x="134471" y="2465294"/>
            <a:ext cx="8875059" cy="3854824"/>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 name="object 4"/>
          <p:cNvSpPr txBox="1"/>
          <p:nvPr/>
        </p:nvSpPr>
        <p:spPr>
          <a:xfrm>
            <a:off x="6566648" y="6370544"/>
            <a:ext cx="2221566" cy="332720"/>
          </a:xfrm>
          <a:prstGeom prst="rect">
            <a:avLst/>
          </a:prstGeom>
        </p:spPr>
        <p:txBody>
          <a:bodyPr vert="horz" wrap="square" lIns="0" tIns="0" rIns="0" bIns="0" rtlCol="0">
            <a:spAutoFit/>
          </a:bodyPr>
          <a:lstStyle/>
          <a:p>
            <a:pPr marL="11206" defTabSz="806867"/>
            <a:r>
              <a:rPr sz="2162" spc="35" dirty="0">
                <a:solidFill>
                  <a:prstClr val="black"/>
                </a:solidFill>
                <a:latin typeface="Arial"/>
                <a:cs typeface="Arial"/>
              </a:rPr>
              <a:t>[Andrej</a:t>
            </a:r>
            <a:r>
              <a:rPr sz="2162" spc="-49" dirty="0">
                <a:solidFill>
                  <a:prstClr val="black"/>
                </a:solidFill>
                <a:latin typeface="Arial"/>
                <a:cs typeface="Arial"/>
              </a:rPr>
              <a:t> </a:t>
            </a:r>
            <a:r>
              <a:rPr sz="2162" spc="35" dirty="0">
                <a:solidFill>
                  <a:prstClr val="black"/>
                </a:solidFill>
                <a:latin typeface="Arial"/>
                <a:cs typeface="Arial"/>
              </a:rPr>
              <a:t>Karpathy]</a:t>
            </a:r>
            <a:endParaRPr sz="2162">
              <a:solidFill>
                <a:prstClr val="black"/>
              </a:solidFill>
              <a:latin typeface="Arial"/>
              <a:cs typeface="Arial"/>
            </a:endParaRPr>
          </a:p>
        </p:txBody>
      </p:sp>
      <p:sp>
        <p:nvSpPr>
          <p:cNvPr id="5" name="object 5"/>
          <p:cNvSpPr txBox="1"/>
          <p:nvPr/>
        </p:nvSpPr>
        <p:spPr>
          <a:xfrm>
            <a:off x="963706" y="1574427"/>
            <a:ext cx="508187" cy="251159"/>
          </a:xfrm>
          <a:prstGeom prst="rect">
            <a:avLst/>
          </a:prstGeom>
        </p:spPr>
        <p:txBody>
          <a:bodyPr vert="horz" wrap="square" lIns="0" tIns="0" rIns="0" bIns="0" rtlCol="0">
            <a:spAutoFit/>
          </a:bodyPr>
          <a:lstStyle/>
          <a:p>
            <a:pPr marL="11206" defTabSz="806867"/>
            <a:r>
              <a:rPr sz="1632" dirty="0">
                <a:solidFill>
                  <a:prstClr val="black"/>
                </a:solidFill>
                <a:latin typeface="Arial"/>
                <a:cs typeface="Arial"/>
              </a:rPr>
              <a:t>Conv</a:t>
            </a:r>
            <a:endParaRPr sz="1632">
              <a:solidFill>
                <a:prstClr val="black"/>
              </a:solidFill>
              <a:latin typeface="Arial"/>
              <a:cs typeface="Arial"/>
            </a:endParaRPr>
          </a:p>
        </p:txBody>
      </p:sp>
      <p:sp>
        <p:nvSpPr>
          <p:cNvPr id="6" name="object 6"/>
          <p:cNvSpPr/>
          <p:nvPr/>
        </p:nvSpPr>
        <p:spPr>
          <a:xfrm>
            <a:off x="1238074" y="1900711"/>
            <a:ext cx="0" cy="433107"/>
          </a:xfrm>
          <a:custGeom>
            <a:avLst/>
            <a:gdLst/>
            <a:ahLst/>
            <a:cxnLst/>
            <a:rect l="l" t="t" r="r" b="b"/>
            <a:pathLst>
              <a:path h="490855">
                <a:moveTo>
                  <a:pt x="0" y="0"/>
                </a:moveTo>
                <a:lnTo>
                  <a:pt x="0" y="490612"/>
                </a:lnTo>
              </a:path>
            </a:pathLst>
          </a:custGeom>
          <a:ln w="19645">
            <a:solidFill>
              <a:srgbClr val="000000"/>
            </a:solidFill>
          </a:ln>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1196473" y="2324936"/>
            <a:ext cx="83484" cy="83484"/>
          </a:xfrm>
          <a:custGeom>
            <a:avLst/>
            <a:gdLst/>
            <a:ahLst/>
            <a:cxnLst/>
            <a:rect l="l" t="t" r="r" b="b"/>
            <a:pathLst>
              <a:path w="94615" h="94614">
                <a:moveTo>
                  <a:pt x="94297" y="0"/>
                </a:moveTo>
                <a:lnTo>
                  <a:pt x="0" y="0"/>
                </a:lnTo>
                <a:lnTo>
                  <a:pt x="47148" y="94297"/>
                </a:lnTo>
                <a:lnTo>
                  <a:pt x="94297"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8" name="object 8"/>
          <p:cNvSpPr txBox="1"/>
          <p:nvPr/>
        </p:nvSpPr>
        <p:spPr>
          <a:xfrm>
            <a:off x="1344706" y="1238250"/>
            <a:ext cx="542925" cy="251159"/>
          </a:xfrm>
          <a:prstGeom prst="rect">
            <a:avLst/>
          </a:prstGeom>
        </p:spPr>
        <p:txBody>
          <a:bodyPr vert="horz" wrap="square" lIns="0" tIns="0" rIns="0" bIns="0" rtlCol="0">
            <a:spAutoFit/>
          </a:bodyPr>
          <a:lstStyle/>
          <a:p>
            <a:pPr marL="11206" defTabSz="806867"/>
            <a:r>
              <a:rPr sz="1632" spc="-22" dirty="0">
                <a:solidFill>
                  <a:prstClr val="black"/>
                </a:solidFill>
                <a:latin typeface="Arial"/>
                <a:cs typeface="Arial"/>
              </a:rPr>
              <a:t>ReLU</a:t>
            </a:r>
            <a:endParaRPr sz="1632">
              <a:solidFill>
                <a:prstClr val="black"/>
              </a:solidFill>
              <a:latin typeface="Arial"/>
              <a:cs typeface="Arial"/>
            </a:endParaRPr>
          </a:p>
        </p:txBody>
      </p:sp>
      <p:sp>
        <p:nvSpPr>
          <p:cNvPr id="9" name="object 9"/>
          <p:cNvSpPr/>
          <p:nvPr/>
        </p:nvSpPr>
        <p:spPr>
          <a:xfrm>
            <a:off x="1636759" y="1571363"/>
            <a:ext cx="0" cy="762560"/>
          </a:xfrm>
          <a:custGeom>
            <a:avLst/>
            <a:gdLst/>
            <a:ahLst/>
            <a:cxnLst/>
            <a:rect l="l" t="t" r="r" b="b"/>
            <a:pathLst>
              <a:path h="864235">
                <a:moveTo>
                  <a:pt x="0" y="0"/>
                </a:moveTo>
                <a:lnTo>
                  <a:pt x="0" y="863872"/>
                </a:lnTo>
              </a:path>
            </a:pathLst>
          </a:custGeom>
          <a:ln w="19645">
            <a:solidFill>
              <a:srgbClr val="000000"/>
            </a:solidFill>
          </a:ln>
        </p:spPr>
        <p:txBody>
          <a:bodyPr wrap="square" lIns="0" tIns="0" rIns="0" bIns="0" rtlCol="0"/>
          <a:lstStyle/>
          <a:p>
            <a:pPr defTabSz="806867"/>
            <a:endParaRPr sz="1588">
              <a:solidFill>
                <a:prstClr val="black"/>
              </a:solidFill>
              <a:latin typeface="Calibri"/>
            </a:endParaRPr>
          </a:p>
        </p:txBody>
      </p:sp>
      <p:sp>
        <p:nvSpPr>
          <p:cNvPr id="10" name="object 10"/>
          <p:cNvSpPr/>
          <p:nvPr/>
        </p:nvSpPr>
        <p:spPr>
          <a:xfrm>
            <a:off x="1595158" y="2324936"/>
            <a:ext cx="83484" cy="83484"/>
          </a:xfrm>
          <a:custGeom>
            <a:avLst/>
            <a:gdLst/>
            <a:ahLst/>
            <a:cxnLst/>
            <a:rect l="l" t="t" r="r" b="b"/>
            <a:pathLst>
              <a:path w="94614" h="94614">
                <a:moveTo>
                  <a:pt x="94297" y="0"/>
                </a:moveTo>
                <a:lnTo>
                  <a:pt x="0" y="0"/>
                </a:lnTo>
                <a:lnTo>
                  <a:pt x="47148" y="94297"/>
                </a:lnTo>
                <a:lnTo>
                  <a:pt x="94297"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11" name="object 11"/>
          <p:cNvSpPr txBox="1"/>
          <p:nvPr/>
        </p:nvSpPr>
        <p:spPr>
          <a:xfrm>
            <a:off x="1826559" y="1574427"/>
            <a:ext cx="508187" cy="251159"/>
          </a:xfrm>
          <a:prstGeom prst="rect">
            <a:avLst/>
          </a:prstGeom>
        </p:spPr>
        <p:txBody>
          <a:bodyPr vert="horz" wrap="square" lIns="0" tIns="0" rIns="0" bIns="0" rtlCol="0">
            <a:spAutoFit/>
          </a:bodyPr>
          <a:lstStyle/>
          <a:p>
            <a:pPr marL="11206" defTabSz="806867"/>
            <a:r>
              <a:rPr sz="1632" dirty="0">
                <a:solidFill>
                  <a:prstClr val="black"/>
                </a:solidFill>
                <a:latin typeface="Arial"/>
                <a:cs typeface="Arial"/>
              </a:rPr>
              <a:t>Conv</a:t>
            </a:r>
            <a:endParaRPr sz="1632">
              <a:solidFill>
                <a:prstClr val="black"/>
              </a:solidFill>
              <a:latin typeface="Arial"/>
              <a:cs typeface="Arial"/>
            </a:endParaRPr>
          </a:p>
        </p:txBody>
      </p:sp>
      <p:sp>
        <p:nvSpPr>
          <p:cNvPr id="12" name="object 12"/>
          <p:cNvSpPr/>
          <p:nvPr/>
        </p:nvSpPr>
        <p:spPr>
          <a:xfrm>
            <a:off x="2099001" y="1900711"/>
            <a:ext cx="0" cy="433107"/>
          </a:xfrm>
          <a:custGeom>
            <a:avLst/>
            <a:gdLst/>
            <a:ahLst/>
            <a:cxnLst/>
            <a:rect l="l" t="t" r="r" b="b"/>
            <a:pathLst>
              <a:path h="490855">
                <a:moveTo>
                  <a:pt x="0" y="0"/>
                </a:moveTo>
                <a:lnTo>
                  <a:pt x="0" y="490612"/>
                </a:lnTo>
              </a:path>
            </a:pathLst>
          </a:custGeom>
          <a:ln w="19645">
            <a:solidFill>
              <a:srgbClr val="000000"/>
            </a:solidFill>
          </a:ln>
        </p:spPr>
        <p:txBody>
          <a:bodyPr wrap="square" lIns="0" tIns="0" rIns="0" bIns="0" rtlCol="0"/>
          <a:lstStyle/>
          <a:p>
            <a:pPr defTabSz="806867"/>
            <a:endParaRPr sz="1588">
              <a:solidFill>
                <a:prstClr val="black"/>
              </a:solidFill>
              <a:latin typeface="Calibri"/>
            </a:endParaRPr>
          </a:p>
        </p:txBody>
      </p:sp>
      <p:sp>
        <p:nvSpPr>
          <p:cNvPr id="13" name="object 13"/>
          <p:cNvSpPr/>
          <p:nvPr/>
        </p:nvSpPr>
        <p:spPr>
          <a:xfrm>
            <a:off x="2057400" y="2324936"/>
            <a:ext cx="83484" cy="83484"/>
          </a:xfrm>
          <a:custGeom>
            <a:avLst/>
            <a:gdLst/>
            <a:ahLst/>
            <a:cxnLst/>
            <a:rect l="l" t="t" r="r" b="b"/>
            <a:pathLst>
              <a:path w="94614" h="94614">
                <a:moveTo>
                  <a:pt x="94297" y="0"/>
                </a:moveTo>
                <a:lnTo>
                  <a:pt x="0" y="0"/>
                </a:lnTo>
                <a:lnTo>
                  <a:pt x="47148" y="94297"/>
                </a:lnTo>
                <a:lnTo>
                  <a:pt x="94297"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14" name="object 14"/>
          <p:cNvSpPr txBox="1"/>
          <p:nvPr/>
        </p:nvSpPr>
        <p:spPr>
          <a:xfrm>
            <a:off x="2207559" y="1238250"/>
            <a:ext cx="542925" cy="251159"/>
          </a:xfrm>
          <a:prstGeom prst="rect">
            <a:avLst/>
          </a:prstGeom>
        </p:spPr>
        <p:txBody>
          <a:bodyPr vert="horz" wrap="square" lIns="0" tIns="0" rIns="0" bIns="0" rtlCol="0">
            <a:spAutoFit/>
          </a:bodyPr>
          <a:lstStyle/>
          <a:p>
            <a:pPr marL="11206" defTabSz="806867"/>
            <a:r>
              <a:rPr sz="1632" spc="-22" dirty="0">
                <a:solidFill>
                  <a:prstClr val="black"/>
                </a:solidFill>
                <a:latin typeface="Arial"/>
                <a:cs typeface="Arial"/>
              </a:rPr>
              <a:t>ReLU</a:t>
            </a:r>
            <a:endParaRPr sz="1632">
              <a:solidFill>
                <a:prstClr val="black"/>
              </a:solidFill>
              <a:latin typeface="Arial"/>
              <a:cs typeface="Arial"/>
            </a:endParaRPr>
          </a:p>
        </p:txBody>
      </p:sp>
      <p:sp>
        <p:nvSpPr>
          <p:cNvPr id="15" name="object 15"/>
          <p:cNvSpPr/>
          <p:nvPr/>
        </p:nvSpPr>
        <p:spPr>
          <a:xfrm>
            <a:off x="2497685" y="1571363"/>
            <a:ext cx="0" cy="762560"/>
          </a:xfrm>
          <a:custGeom>
            <a:avLst/>
            <a:gdLst/>
            <a:ahLst/>
            <a:cxnLst/>
            <a:rect l="l" t="t" r="r" b="b"/>
            <a:pathLst>
              <a:path h="864235">
                <a:moveTo>
                  <a:pt x="0" y="0"/>
                </a:moveTo>
                <a:lnTo>
                  <a:pt x="0" y="863872"/>
                </a:lnTo>
              </a:path>
            </a:pathLst>
          </a:custGeom>
          <a:ln w="19645">
            <a:solidFill>
              <a:srgbClr val="000000"/>
            </a:solidFill>
          </a:ln>
        </p:spPr>
        <p:txBody>
          <a:bodyPr wrap="square" lIns="0" tIns="0" rIns="0" bIns="0" rtlCol="0"/>
          <a:lstStyle/>
          <a:p>
            <a:pPr defTabSz="806867"/>
            <a:endParaRPr sz="1588">
              <a:solidFill>
                <a:prstClr val="black"/>
              </a:solidFill>
              <a:latin typeface="Calibri"/>
            </a:endParaRPr>
          </a:p>
        </p:txBody>
      </p:sp>
      <p:sp>
        <p:nvSpPr>
          <p:cNvPr id="16" name="object 16"/>
          <p:cNvSpPr/>
          <p:nvPr/>
        </p:nvSpPr>
        <p:spPr>
          <a:xfrm>
            <a:off x="2456084" y="2324936"/>
            <a:ext cx="83484" cy="83484"/>
          </a:xfrm>
          <a:custGeom>
            <a:avLst/>
            <a:gdLst/>
            <a:ahLst/>
            <a:cxnLst/>
            <a:rect l="l" t="t" r="r" b="b"/>
            <a:pathLst>
              <a:path w="94614" h="94614">
                <a:moveTo>
                  <a:pt x="94297" y="0"/>
                </a:moveTo>
                <a:lnTo>
                  <a:pt x="0" y="0"/>
                </a:lnTo>
                <a:lnTo>
                  <a:pt x="47148" y="94297"/>
                </a:lnTo>
                <a:lnTo>
                  <a:pt x="94297"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17" name="object 17"/>
          <p:cNvSpPr txBox="1"/>
          <p:nvPr/>
        </p:nvSpPr>
        <p:spPr>
          <a:xfrm>
            <a:off x="2779059" y="1552015"/>
            <a:ext cx="427504" cy="251159"/>
          </a:xfrm>
          <a:prstGeom prst="rect">
            <a:avLst/>
          </a:prstGeom>
        </p:spPr>
        <p:txBody>
          <a:bodyPr vert="horz" wrap="square" lIns="0" tIns="0" rIns="0" bIns="0" rtlCol="0">
            <a:spAutoFit/>
          </a:bodyPr>
          <a:lstStyle/>
          <a:p>
            <a:pPr marL="11206" defTabSz="806867"/>
            <a:r>
              <a:rPr sz="1632" spc="-22" dirty="0">
                <a:solidFill>
                  <a:prstClr val="black"/>
                </a:solidFill>
                <a:latin typeface="Arial"/>
                <a:cs typeface="Arial"/>
              </a:rPr>
              <a:t>Pool</a:t>
            </a:r>
            <a:endParaRPr sz="1632">
              <a:solidFill>
                <a:prstClr val="black"/>
              </a:solidFill>
              <a:latin typeface="Arial"/>
              <a:cs typeface="Arial"/>
            </a:endParaRPr>
          </a:p>
        </p:txBody>
      </p:sp>
      <p:sp>
        <p:nvSpPr>
          <p:cNvPr id="18" name="object 18"/>
          <p:cNvSpPr/>
          <p:nvPr/>
        </p:nvSpPr>
        <p:spPr>
          <a:xfrm>
            <a:off x="2968988" y="1900711"/>
            <a:ext cx="0" cy="433107"/>
          </a:xfrm>
          <a:custGeom>
            <a:avLst/>
            <a:gdLst/>
            <a:ahLst/>
            <a:cxnLst/>
            <a:rect l="l" t="t" r="r" b="b"/>
            <a:pathLst>
              <a:path h="490855">
                <a:moveTo>
                  <a:pt x="0" y="0"/>
                </a:moveTo>
                <a:lnTo>
                  <a:pt x="0" y="490612"/>
                </a:lnTo>
              </a:path>
            </a:pathLst>
          </a:custGeom>
          <a:ln w="19645">
            <a:solidFill>
              <a:srgbClr val="000000"/>
            </a:solidFill>
          </a:ln>
        </p:spPr>
        <p:txBody>
          <a:bodyPr wrap="square" lIns="0" tIns="0" rIns="0" bIns="0" rtlCol="0"/>
          <a:lstStyle/>
          <a:p>
            <a:pPr defTabSz="806867"/>
            <a:endParaRPr sz="1588">
              <a:solidFill>
                <a:prstClr val="black"/>
              </a:solidFill>
              <a:latin typeface="Calibri"/>
            </a:endParaRPr>
          </a:p>
        </p:txBody>
      </p:sp>
      <p:sp>
        <p:nvSpPr>
          <p:cNvPr id="19" name="object 19"/>
          <p:cNvSpPr/>
          <p:nvPr/>
        </p:nvSpPr>
        <p:spPr>
          <a:xfrm>
            <a:off x="2927386" y="2324936"/>
            <a:ext cx="83484" cy="83484"/>
          </a:xfrm>
          <a:custGeom>
            <a:avLst/>
            <a:gdLst/>
            <a:ahLst/>
            <a:cxnLst/>
            <a:rect l="l" t="t" r="r" b="b"/>
            <a:pathLst>
              <a:path w="94614" h="94614">
                <a:moveTo>
                  <a:pt x="94297" y="0"/>
                </a:moveTo>
                <a:lnTo>
                  <a:pt x="0" y="0"/>
                </a:lnTo>
                <a:lnTo>
                  <a:pt x="47148" y="94297"/>
                </a:lnTo>
                <a:lnTo>
                  <a:pt x="94297"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20" name="object 20"/>
          <p:cNvSpPr/>
          <p:nvPr/>
        </p:nvSpPr>
        <p:spPr>
          <a:xfrm>
            <a:off x="8683463" y="1272350"/>
            <a:ext cx="0" cy="1061757"/>
          </a:xfrm>
          <a:custGeom>
            <a:avLst/>
            <a:gdLst/>
            <a:ahLst/>
            <a:cxnLst/>
            <a:rect l="l" t="t" r="r" b="b"/>
            <a:pathLst>
              <a:path h="1203325">
                <a:moveTo>
                  <a:pt x="0" y="0"/>
                </a:moveTo>
                <a:lnTo>
                  <a:pt x="0" y="1202754"/>
                </a:lnTo>
              </a:path>
            </a:pathLst>
          </a:custGeom>
          <a:ln w="19645">
            <a:solidFill>
              <a:srgbClr val="000000"/>
            </a:solidFill>
          </a:ln>
        </p:spPr>
        <p:txBody>
          <a:bodyPr wrap="square" lIns="0" tIns="0" rIns="0" bIns="0" rtlCol="0"/>
          <a:lstStyle/>
          <a:p>
            <a:pPr defTabSz="806867"/>
            <a:endParaRPr sz="1588">
              <a:solidFill>
                <a:prstClr val="black"/>
              </a:solidFill>
              <a:latin typeface="Calibri"/>
            </a:endParaRPr>
          </a:p>
        </p:txBody>
      </p:sp>
      <p:sp>
        <p:nvSpPr>
          <p:cNvPr id="21" name="object 21"/>
          <p:cNvSpPr/>
          <p:nvPr/>
        </p:nvSpPr>
        <p:spPr>
          <a:xfrm>
            <a:off x="8641862" y="2324936"/>
            <a:ext cx="83484" cy="83484"/>
          </a:xfrm>
          <a:custGeom>
            <a:avLst/>
            <a:gdLst/>
            <a:ahLst/>
            <a:cxnLst/>
            <a:rect l="l" t="t" r="r" b="b"/>
            <a:pathLst>
              <a:path w="94615" h="94614">
                <a:moveTo>
                  <a:pt x="94297" y="0"/>
                </a:moveTo>
                <a:lnTo>
                  <a:pt x="0" y="0"/>
                </a:lnTo>
                <a:lnTo>
                  <a:pt x="47148" y="94297"/>
                </a:lnTo>
                <a:lnTo>
                  <a:pt x="94297"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
        <p:nvSpPr>
          <p:cNvPr id="22" name="object 22"/>
          <p:cNvSpPr txBox="1"/>
          <p:nvPr/>
        </p:nvSpPr>
        <p:spPr>
          <a:xfrm>
            <a:off x="7306236" y="924485"/>
            <a:ext cx="1659031" cy="889026"/>
          </a:xfrm>
          <a:prstGeom prst="rect">
            <a:avLst/>
          </a:prstGeom>
        </p:spPr>
        <p:txBody>
          <a:bodyPr vert="horz" wrap="square" lIns="0" tIns="0" rIns="0" bIns="0" rtlCol="0">
            <a:spAutoFit/>
          </a:bodyPr>
          <a:lstStyle/>
          <a:p>
            <a:pPr marL="896518" defTabSz="806867"/>
            <a:r>
              <a:rPr sz="1632" spc="-13" dirty="0">
                <a:solidFill>
                  <a:prstClr val="black"/>
                </a:solidFill>
                <a:latin typeface="Arial"/>
                <a:cs typeface="Arial"/>
              </a:rPr>
              <a:t>Softmax</a:t>
            </a:r>
            <a:endParaRPr sz="1632">
              <a:solidFill>
                <a:prstClr val="black"/>
              </a:solidFill>
              <a:latin typeface="Arial"/>
              <a:cs typeface="Arial"/>
            </a:endParaRPr>
          </a:p>
          <a:p>
            <a:pPr marL="11206" marR="611874" indent="302575" defTabSz="806867">
              <a:lnSpc>
                <a:spcPct val="103600"/>
              </a:lnSpc>
              <a:spcBef>
                <a:spcPts val="882"/>
              </a:spcBef>
            </a:pPr>
            <a:r>
              <a:rPr sz="1632" spc="-18" dirty="0">
                <a:solidFill>
                  <a:prstClr val="black"/>
                </a:solidFill>
                <a:latin typeface="Arial"/>
                <a:cs typeface="Arial"/>
              </a:rPr>
              <a:t>Fully  </a:t>
            </a:r>
            <a:r>
              <a:rPr sz="1632" spc="22" dirty="0">
                <a:solidFill>
                  <a:prstClr val="black"/>
                </a:solidFill>
                <a:latin typeface="Arial"/>
                <a:cs typeface="Arial"/>
              </a:rPr>
              <a:t>Connected</a:t>
            </a:r>
            <a:endParaRPr sz="1632">
              <a:solidFill>
                <a:prstClr val="black"/>
              </a:solidFill>
              <a:latin typeface="Arial"/>
              <a:cs typeface="Arial"/>
            </a:endParaRPr>
          </a:p>
        </p:txBody>
      </p:sp>
      <p:sp>
        <p:nvSpPr>
          <p:cNvPr id="23" name="object 23"/>
          <p:cNvSpPr/>
          <p:nvPr/>
        </p:nvSpPr>
        <p:spPr>
          <a:xfrm>
            <a:off x="7914986" y="1987382"/>
            <a:ext cx="0" cy="433107"/>
          </a:xfrm>
          <a:custGeom>
            <a:avLst/>
            <a:gdLst/>
            <a:ahLst/>
            <a:cxnLst/>
            <a:rect l="l" t="t" r="r" b="b"/>
            <a:pathLst>
              <a:path h="490855">
                <a:moveTo>
                  <a:pt x="0" y="0"/>
                </a:moveTo>
                <a:lnTo>
                  <a:pt x="0" y="490612"/>
                </a:lnTo>
              </a:path>
            </a:pathLst>
          </a:custGeom>
          <a:ln w="19645">
            <a:solidFill>
              <a:srgbClr val="000000"/>
            </a:solidFill>
          </a:ln>
        </p:spPr>
        <p:txBody>
          <a:bodyPr wrap="square" lIns="0" tIns="0" rIns="0" bIns="0" rtlCol="0"/>
          <a:lstStyle/>
          <a:p>
            <a:pPr defTabSz="806867"/>
            <a:endParaRPr sz="1588">
              <a:solidFill>
                <a:prstClr val="black"/>
              </a:solidFill>
              <a:latin typeface="Calibri"/>
            </a:endParaRPr>
          </a:p>
        </p:txBody>
      </p:sp>
      <p:sp>
        <p:nvSpPr>
          <p:cNvPr id="24" name="object 24"/>
          <p:cNvSpPr/>
          <p:nvPr/>
        </p:nvSpPr>
        <p:spPr>
          <a:xfrm>
            <a:off x="7873384" y="2411607"/>
            <a:ext cx="83484" cy="83484"/>
          </a:xfrm>
          <a:custGeom>
            <a:avLst/>
            <a:gdLst/>
            <a:ahLst/>
            <a:cxnLst/>
            <a:rect l="l" t="t" r="r" b="b"/>
            <a:pathLst>
              <a:path w="94615" h="94614">
                <a:moveTo>
                  <a:pt x="94297" y="0"/>
                </a:moveTo>
                <a:lnTo>
                  <a:pt x="0" y="0"/>
                </a:lnTo>
                <a:lnTo>
                  <a:pt x="47148" y="94297"/>
                </a:lnTo>
                <a:lnTo>
                  <a:pt x="94297" y="0"/>
                </a:lnTo>
                <a:close/>
              </a:path>
            </a:pathLst>
          </a:custGeom>
          <a:solidFill>
            <a:srgbClr val="000000"/>
          </a:solidFill>
        </p:spPr>
        <p:txBody>
          <a:bodyPr wrap="square" lIns="0" tIns="0" rIns="0" bIns="0" rtlCol="0"/>
          <a:lstStyle/>
          <a:p>
            <a:pPr defTabSz="806867"/>
            <a:endParaRPr sz="1588">
              <a:solidFill>
                <a:prstClr val="black"/>
              </a:solidFill>
              <a:latin typeface="Calibri"/>
            </a:endParaRPr>
          </a:p>
        </p:txBody>
      </p:sp>
    </p:spTree>
    <p:extLst>
      <p:ext uri="{BB962C8B-B14F-4D97-AF65-F5344CB8AC3E}">
        <p14:creationId xmlns:p14="http://schemas.microsoft.com/office/powerpoint/2010/main" val="4169500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28382" y="2028265"/>
            <a:ext cx="8090647" cy="2599765"/>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txBox="1"/>
          <p:nvPr/>
        </p:nvSpPr>
        <p:spPr>
          <a:xfrm>
            <a:off x="717176" y="5530103"/>
            <a:ext cx="7617759" cy="373500"/>
          </a:xfrm>
          <a:prstGeom prst="rect">
            <a:avLst/>
          </a:prstGeom>
        </p:spPr>
        <p:txBody>
          <a:bodyPr vert="horz" wrap="square" lIns="0" tIns="0" rIns="0" bIns="0" rtlCol="0">
            <a:spAutoFit/>
          </a:bodyPr>
          <a:lstStyle/>
          <a:p>
            <a:pPr marL="11206" defTabSz="806867"/>
            <a:r>
              <a:rPr sz="2427" spc="13" dirty="0">
                <a:solidFill>
                  <a:prstClr val="black"/>
                </a:solidFill>
                <a:latin typeface="Arial"/>
                <a:cs typeface="Arial"/>
              </a:rPr>
              <a:t>LeNet: a </a:t>
            </a:r>
            <a:r>
              <a:rPr sz="2427" spc="22" dirty="0">
                <a:solidFill>
                  <a:prstClr val="black"/>
                </a:solidFill>
                <a:latin typeface="Arial"/>
                <a:cs typeface="Arial"/>
              </a:rPr>
              <a:t>classifier </a:t>
            </a:r>
            <a:r>
              <a:rPr sz="2427" spc="9" dirty="0">
                <a:solidFill>
                  <a:prstClr val="black"/>
                </a:solidFill>
                <a:latin typeface="Arial"/>
                <a:cs typeface="Arial"/>
              </a:rPr>
              <a:t>for </a:t>
            </a:r>
            <a:r>
              <a:rPr sz="2427" spc="22" dirty="0">
                <a:solidFill>
                  <a:prstClr val="black"/>
                </a:solidFill>
                <a:latin typeface="Arial"/>
                <a:cs typeface="Arial"/>
              </a:rPr>
              <a:t>handwritten </a:t>
            </a:r>
            <a:r>
              <a:rPr sz="2427" spc="49" dirty="0">
                <a:solidFill>
                  <a:prstClr val="black"/>
                </a:solidFill>
                <a:latin typeface="Arial"/>
                <a:cs typeface="Arial"/>
              </a:rPr>
              <a:t>digits. </a:t>
            </a:r>
            <a:r>
              <a:rPr sz="2427" spc="35" dirty="0">
                <a:solidFill>
                  <a:prstClr val="black"/>
                </a:solidFill>
                <a:latin typeface="Arial"/>
                <a:cs typeface="Arial"/>
              </a:rPr>
              <a:t>[LeCun</a:t>
            </a:r>
            <a:r>
              <a:rPr sz="2427" spc="-13" dirty="0">
                <a:solidFill>
                  <a:prstClr val="black"/>
                </a:solidFill>
                <a:latin typeface="Arial"/>
                <a:cs typeface="Arial"/>
              </a:rPr>
              <a:t> </a:t>
            </a:r>
            <a:r>
              <a:rPr sz="2427" spc="40" dirty="0">
                <a:solidFill>
                  <a:prstClr val="black"/>
                </a:solidFill>
                <a:latin typeface="Arial"/>
                <a:cs typeface="Arial"/>
              </a:rPr>
              <a:t>1989]</a:t>
            </a:r>
            <a:endParaRPr sz="2427">
              <a:solidFill>
                <a:prstClr val="black"/>
              </a:solidFill>
              <a:latin typeface="Arial"/>
              <a:cs typeface="Arial"/>
            </a:endParaRPr>
          </a:p>
        </p:txBody>
      </p:sp>
      <p:sp>
        <p:nvSpPr>
          <p:cNvPr id="4" name="object 4"/>
          <p:cNvSpPr txBox="1">
            <a:spLocks noGrp="1"/>
          </p:cNvSpPr>
          <p:nvPr>
            <p:ph type="title"/>
          </p:nvPr>
        </p:nvSpPr>
        <p:spPr>
          <a:xfrm>
            <a:off x="2117912" y="330574"/>
            <a:ext cx="4897531" cy="577081"/>
          </a:xfrm>
          <a:prstGeom prst="rect">
            <a:avLst/>
          </a:prstGeom>
        </p:spPr>
        <p:txBody>
          <a:bodyPr vert="horz" wrap="square" lIns="0" tIns="0" rIns="0" bIns="0" rtlCol="0">
            <a:spAutoFit/>
          </a:bodyPr>
          <a:lstStyle/>
          <a:p>
            <a:pPr marL="11206"/>
            <a:r>
              <a:rPr sz="3750" dirty="0"/>
              <a:t>CNNs in 1989:</a:t>
            </a:r>
            <a:r>
              <a:rPr sz="3750" spc="-44" dirty="0"/>
              <a:t> </a:t>
            </a:r>
            <a:r>
              <a:rPr sz="3750" spc="57" dirty="0"/>
              <a:t>“LeNet”</a:t>
            </a:r>
            <a:endParaRPr sz="3750"/>
          </a:p>
        </p:txBody>
      </p:sp>
      <p:sp>
        <p:nvSpPr>
          <p:cNvPr id="5" name="object 5"/>
          <p:cNvSpPr txBox="1"/>
          <p:nvPr/>
        </p:nvSpPr>
        <p:spPr>
          <a:xfrm>
            <a:off x="717177" y="1395132"/>
            <a:ext cx="4808444" cy="373500"/>
          </a:xfrm>
          <a:prstGeom prst="rect">
            <a:avLst/>
          </a:prstGeom>
        </p:spPr>
        <p:txBody>
          <a:bodyPr vert="horz" wrap="square" lIns="0" tIns="0" rIns="0" bIns="0" rtlCol="0">
            <a:spAutoFit/>
          </a:bodyPr>
          <a:lstStyle/>
          <a:p>
            <a:pPr marL="11206" defTabSz="806867"/>
            <a:r>
              <a:rPr sz="2427" spc="18" dirty="0">
                <a:solidFill>
                  <a:prstClr val="black"/>
                </a:solidFill>
                <a:latin typeface="Arial"/>
                <a:cs typeface="Arial"/>
              </a:rPr>
              <a:t>CNNs </a:t>
            </a:r>
            <a:r>
              <a:rPr sz="2427" dirty="0">
                <a:solidFill>
                  <a:prstClr val="black"/>
                </a:solidFill>
                <a:latin typeface="Arial"/>
                <a:cs typeface="Arial"/>
              </a:rPr>
              <a:t>were </a:t>
            </a:r>
            <a:r>
              <a:rPr sz="2427" i="1" spc="13" dirty="0">
                <a:solidFill>
                  <a:prstClr val="black"/>
                </a:solidFill>
                <a:latin typeface="Arial"/>
                <a:cs typeface="Arial"/>
              </a:rPr>
              <a:t>not </a:t>
            </a:r>
            <a:r>
              <a:rPr sz="2427" spc="31" dirty="0">
                <a:solidFill>
                  <a:prstClr val="black"/>
                </a:solidFill>
                <a:latin typeface="Arial"/>
                <a:cs typeface="Arial"/>
              </a:rPr>
              <a:t>invented</a:t>
            </a:r>
            <a:r>
              <a:rPr sz="2427" spc="-35" dirty="0">
                <a:solidFill>
                  <a:prstClr val="black"/>
                </a:solidFill>
                <a:latin typeface="Arial"/>
                <a:cs typeface="Arial"/>
              </a:rPr>
              <a:t> </a:t>
            </a:r>
            <a:r>
              <a:rPr sz="2427" spc="31" dirty="0">
                <a:solidFill>
                  <a:prstClr val="black"/>
                </a:solidFill>
                <a:latin typeface="Arial"/>
                <a:cs typeface="Arial"/>
              </a:rPr>
              <a:t>overnight</a:t>
            </a:r>
            <a:endParaRPr sz="2427">
              <a:solidFill>
                <a:prstClr val="black"/>
              </a:solidFill>
              <a:latin typeface="Arial"/>
              <a:cs typeface="Arial"/>
            </a:endParaRPr>
          </a:p>
        </p:txBody>
      </p:sp>
    </p:spTree>
    <p:extLst>
      <p:ext uri="{BB962C8B-B14F-4D97-AF65-F5344CB8AC3E}">
        <p14:creationId xmlns:p14="http://schemas.microsoft.com/office/powerpoint/2010/main" val="3979759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4471" y="2061882"/>
            <a:ext cx="8875059" cy="4325471"/>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txBox="1"/>
          <p:nvPr/>
        </p:nvSpPr>
        <p:spPr>
          <a:xfrm>
            <a:off x="2913530" y="6191250"/>
            <a:ext cx="6033807" cy="373500"/>
          </a:xfrm>
          <a:prstGeom prst="rect">
            <a:avLst/>
          </a:prstGeom>
        </p:spPr>
        <p:txBody>
          <a:bodyPr vert="horz" wrap="square" lIns="0" tIns="0" rIns="0" bIns="0" rtlCol="0">
            <a:spAutoFit/>
          </a:bodyPr>
          <a:lstStyle/>
          <a:p>
            <a:pPr marL="11206" defTabSz="806867">
              <a:tabLst>
                <a:tab pos="4444490" algn="l"/>
              </a:tabLst>
            </a:pPr>
            <a:r>
              <a:rPr sz="2427" spc="4" dirty="0">
                <a:solidFill>
                  <a:prstClr val="black"/>
                </a:solidFill>
                <a:latin typeface="Arial"/>
                <a:cs typeface="Arial"/>
              </a:rPr>
              <a:t>[Krizhevsky,</a:t>
            </a:r>
            <a:r>
              <a:rPr sz="2427" spc="22" dirty="0">
                <a:solidFill>
                  <a:prstClr val="black"/>
                </a:solidFill>
                <a:latin typeface="Arial"/>
                <a:cs typeface="Arial"/>
              </a:rPr>
              <a:t> </a:t>
            </a:r>
            <a:r>
              <a:rPr sz="2427" spc="-26" dirty="0">
                <a:solidFill>
                  <a:prstClr val="black"/>
                </a:solidFill>
                <a:latin typeface="Arial"/>
                <a:cs typeface="Arial"/>
              </a:rPr>
              <a:t>Sutskever,</a:t>
            </a:r>
            <a:r>
              <a:rPr sz="2427" spc="22" dirty="0">
                <a:solidFill>
                  <a:prstClr val="black"/>
                </a:solidFill>
                <a:latin typeface="Arial"/>
                <a:cs typeface="Arial"/>
              </a:rPr>
              <a:t> </a:t>
            </a:r>
            <a:r>
              <a:rPr sz="2427" spc="13" dirty="0">
                <a:solidFill>
                  <a:prstClr val="black"/>
                </a:solidFill>
                <a:latin typeface="Arial"/>
                <a:cs typeface="Arial"/>
              </a:rPr>
              <a:t>Hinton.	</a:t>
            </a:r>
            <a:r>
              <a:rPr sz="2427" spc="-53" dirty="0">
                <a:solidFill>
                  <a:prstClr val="black"/>
                </a:solidFill>
                <a:latin typeface="Arial"/>
                <a:cs typeface="Arial"/>
              </a:rPr>
              <a:t>NIPS</a:t>
            </a:r>
            <a:r>
              <a:rPr sz="2427" spc="-62" dirty="0">
                <a:solidFill>
                  <a:prstClr val="black"/>
                </a:solidFill>
                <a:latin typeface="Arial"/>
                <a:cs typeface="Arial"/>
              </a:rPr>
              <a:t> </a:t>
            </a:r>
            <a:r>
              <a:rPr sz="2427" spc="40" dirty="0">
                <a:solidFill>
                  <a:prstClr val="black"/>
                </a:solidFill>
                <a:latin typeface="Arial"/>
                <a:cs typeface="Arial"/>
              </a:rPr>
              <a:t>2012]</a:t>
            </a:r>
            <a:endParaRPr sz="2427">
              <a:solidFill>
                <a:prstClr val="black"/>
              </a:solidFill>
              <a:latin typeface="Arial"/>
              <a:cs typeface="Arial"/>
            </a:endParaRPr>
          </a:p>
        </p:txBody>
      </p:sp>
      <p:sp>
        <p:nvSpPr>
          <p:cNvPr id="4" name="object 4"/>
          <p:cNvSpPr txBox="1"/>
          <p:nvPr/>
        </p:nvSpPr>
        <p:spPr>
          <a:xfrm>
            <a:off x="280148" y="1664073"/>
            <a:ext cx="6485404" cy="373500"/>
          </a:xfrm>
          <a:prstGeom prst="rect">
            <a:avLst/>
          </a:prstGeom>
        </p:spPr>
        <p:txBody>
          <a:bodyPr vert="horz" wrap="square" lIns="0" tIns="0" rIns="0" bIns="0" rtlCol="0">
            <a:spAutoFit/>
          </a:bodyPr>
          <a:lstStyle/>
          <a:p>
            <a:pPr marL="11206" defTabSz="806867"/>
            <a:r>
              <a:rPr sz="2427" b="1" spc="13" dirty="0">
                <a:solidFill>
                  <a:prstClr val="black"/>
                </a:solidFill>
                <a:latin typeface="Arial"/>
                <a:cs typeface="Arial"/>
              </a:rPr>
              <a:t>“AlexNet” </a:t>
            </a:r>
            <a:r>
              <a:rPr sz="2427" spc="26" dirty="0">
                <a:solidFill>
                  <a:prstClr val="black"/>
                </a:solidFill>
                <a:latin typeface="Arial"/>
                <a:cs typeface="Arial"/>
              </a:rPr>
              <a:t>— </a:t>
            </a:r>
            <a:r>
              <a:rPr sz="2427" spc="-44" dirty="0">
                <a:solidFill>
                  <a:prstClr val="black"/>
                </a:solidFill>
                <a:latin typeface="Arial"/>
                <a:cs typeface="Arial"/>
              </a:rPr>
              <a:t>Won </a:t>
            </a:r>
            <a:r>
              <a:rPr sz="2427" spc="13" dirty="0">
                <a:solidFill>
                  <a:prstClr val="black"/>
                </a:solidFill>
                <a:latin typeface="Arial"/>
                <a:cs typeface="Arial"/>
              </a:rPr>
              <a:t>the </a:t>
            </a:r>
            <a:r>
              <a:rPr sz="2427" spc="-26" dirty="0">
                <a:solidFill>
                  <a:prstClr val="black"/>
                </a:solidFill>
                <a:latin typeface="Arial"/>
                <a:cs typeface="Arial"/>
              </a:rPr>
              <a:t>ILSVRC2012</a:t>
            </a:r>
            <a:r>
              <a:rPr sz="2427" spc="40" dirty="0">
                <a:solidFill>
                  <a:prstClr val="black"/>
                </a:solidFill>
                <a:latin typeface="Arial"/>
                <a:cs typeface="Arial"/>
              </a:rPr>
              <a:t> </a:t>
            </a:r>
            <a:r>
              <a:rPr sz="2427" spc="26" dirty="0">
                <a:solidFill>
                  <a:prstClr val="black"/>
                </a:solidFill>
                <a:latin typeface="Arial"/>
                <a:cs typeface="Arial"/>
              </a:rPr>
              <a:t>Challenge</a:t>
            </a:r>
            <a:endParaRPr sz="2427">
              <a:solidFill>
                <a:prstClr val="black"/>
              </a:solidFill>
              <a:latin typeface="Arial"/>
              <a:cs typeface="Arial"/>
            </a:endParaRPr>
          </a:p>
        </p:txBody>
      </p:sp>
      <p:sp>
        <p:nvSpPr>
          <p:cNvPr id="5" name="object 5"/>
          <p:cNvSpPr txBox="1">
            <a:spLocks noGrp="1"/>
          </p:cNvSpPr>
          <p:nvPr>
            <p:ph type="title"/>
          </p:nvPr>
        </p:nvSpPr>
        <p:spPr>
          <a:xfrm>
            <a:off x="684579" y="172044"/>
            <a:ext cx="6968021" cy="1200555"/>
          </a:xfrm>
          <a:prstGeom prst="rect">
            <a:avLst/>
          </a:prstGeom>
        </p:spPr>
        <p:txBody>
          <a:bodyPr vert="horz" wrap="square" lIns="0" tIns="45944" rIns="0" bIns="0" rtlCol="0">
            <a:spAutoFit/>
          </a:bodyPr>
          <a:lstStyle/>
          <a:p>
            <a:pPr marL="2207677" marR="4483" indent="-1445636"/>
            <a:r>
              <a:rPr sz="3750" dirty="0"/>
              <a:t>CNNs in 2012:</a:t>
            </a:r>
            <a:r>
              <a:rPr sz="3750" spc="-35" dirty="0"/>
              <a:t> </a:t>
            </a:r>
            <a:r>
              <a:rPr sz="3750" spc="9" dirty="0"/>
              <a:t>“SuperVision”  </a:t>
            </a:r>
            <a:r>
              <a:rPr sz="3750" dirty="0"/>
              <a:t>(aka</a:t>
            </a:r>
            <a:r>
              <a:rPr sz="3750" spc="-49" dirty="0"/>
              <a:t> </a:t>
            </a:r>
            <a:r>
              <a:rPr sz="3750" spc="40" dirty="0"/>
              <a:t>“AlexNet”)</a:t>
            </a:r>
            <a:endParaRPr sz="3750"/>
          </a:p>
        </p:txBody>
      </p:sp>
      <p:sp>
        <p:nvSpPr>
          <p:cNvPr id="6" name="object 6"/>
          <p:cNvSpPr txBox="1"/>
          <p:nvPr/>
        </p:nvSpPr>
        <p:spPr>
          <a:xfrm>
            <a:off x="498125" y="2785406"/>
            <a:ext cx="8147797" cy="796220"/>
          </a:xfrm>
          <a:prstGeom prst="rect">
            <a:avLst/>
          </a:prstGeom>
          <a:solidFill>
            <a:srgbClr val="FFFFFF"/>
          </a:solidFill>
          <a:ln w="39290">
            <a:solidFill>
              <a:srgbClr val="C82506"/>
            </a:solidFill>
          </a:ln>
        </p:spPr>
        <p:txBody>
          <a:bodyPr vert="horz" wrap="square" lIns="0" tIns="48745" rIns="0" bIns="0" rtlCol="0">
            <a:spAutoFit/>
          </a:bodyPr>
          <a:lstStyle/>
          <a:p>
            <a:pPr marL="2756794" marR="104220" indent="-2655936" defTabSz="806867">
              <a:spcBef>
                <a:spcPts val="383"/>
              </a:spcBef>
            </a:pPr>
            <a:r>
              <a:rPr sz="2427" b="1" spc="13" dirty="0">
                <a:solidFill>
                  <a:srgbClr val="C82506"/>
                </a:solidFill>
                <a:latin typeface="Arial"/>
                <a:cs typeface="Arial"/>
              </a:rPr>
              <a:t>Major breakthrough: </a:t>
            </a:r>
            <a:r>
              <a:rPr sz="2427" spc="13" dirty="0">
                <a:solidFill>
                  <a:srgbClr val="C82506"/>
                </a:solidFill>
                <a:latin typeface="Arial"/>
                <a:cs typeface="Arial"/>
              </a:rPr>
              <a:t>15.3% </a:t>
            </a:r>
            <a:r>
              <a:rPr sz="2427" spc="-40" dirty="0">
                <a:solidFill>
                  <a:srgbClr val="C82506"/>
                </a:solidFill>
                <a:latin typeface="Arial"/>
                <a:cs typeface="Arial"/>
              </a:rPr>
              <a:t>Top-5 </a:t>
            </a:r>
            <a:r>
              <a:rPr sz="2427" dirty="0">
                <a:solidFill>
                  <a:srgbClr val="C82506"/>
                </a:solidFill>
                <a:latin typeface="Arial"/>
                <a:cs typeface="Arial"/>
              </a:rPr>
              <a:t>error </a:t>
            </a:r>
            <a:r>
              <a:rPr sz="2427" spc="13" dirty="0">
                <a:solidFill>
                  <a:srgbClr val="C82506"/>
                </a:solidFill>
                <a:latin typeface="Arial"/>
                <a:cs typeface="Arial"/>
              </a:rPr>
              <a:t>on </a:t>
            </a:r>
            <a:r>
              <a:rPr sz="2427" spc="-26" dirty="0">
                <a:solidFill>
                  <a:srgbClr val="C82506"/>
                </a:solidFill>
                <a:latin typeface="Arial"/>
                <a:cs typeface="Arial"/>
              </a:rPr>
              <a:t>ILSVRC2012  </a:t>
            </a:r>
            <a:r>
              <a:rPr sz="2427" spc="13" dirty="0">
                <a:solidFill>
                  <a:srgbClr val="C82506"/>
                </a:solidFill>
                <a:latin typeface="Arial"/>
                <a:cs typeface="Arial"/>
              </a:rPr>
              <a:t>(Next </a:t>
            </a:r>
            <a:r>
              <a:rPr sz="2427" spc="40" dirty="0">
                <a:solidFill>
                  <a:srgbClr val="C82506"/>
                </a:solidFill>
                <a:latin typeface="Arial"/>
                <a:cs typeface="Arial"/>
              </a:rPr>
              <a:t>best:</a:t>
            </a:r>
            <a:r>
              <a:rPr sz="2427" spc="-62" dirty="0">
                <a:solidFill>
                  <a:srgbClr val="C82506"/>
                </a:solidFill>
                <a:latin typeface="Arial"/>
                <a:cs typeface="Arial"/>
              </a:rPr>
              <a:t> </a:t>
            </a:r>
            <a:r>
              <a:rPr sz="2427" spc="13" dirty="0">
                <a:solidFill>
                  <a:srgbClr val="C82506"/>
                </a:solidFill>
                <a:latin typeface="Arial"/>
                <a:cs typeface="Arial"/>
              </a:rPr>
              <a:t>25.7%)</a:t>
            </a:r>
            <a:endParaRPr sz="2427">
              <a:solidFill>
                <a:prstClr val="black"/>
              </a:solidFill>
              <a:latin typeface="Arial"/>
              <a:cs typeface="Arial"/>
            </a:endParaRPr>
          </a:p>
        </p:txBody>
      </p:sp>
    </p:spTree>
    <p:extLst>
      <p:ext uri="{BB962C8B-B14F-4D97-AF65-F5344CB8AC3E}">
        <p14:creationId xmlns:p14="http://schemas.microsoft.com/office/powerpoint/2010/main" val="2606597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4471" y="1116352"/>
            <a:ext cx="8875059" cy="5640795"/>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txBox="1">
            <a:spLocks noGrp="1"/>
          </p:cNvSpPr>
          <p:nvPr>
            <p:ph type="title"/>
          </p:nvPr>
        </p:nvSpPr>
        <p:spPr>
          <a:xfrm>
            <a:off x="806824" y="465044"/>
            <a:ext cx="7523629" cy="712952"/>
          </a:xfrm>
          <a:prstGeom prst="rect">
            <a:avLst/>
          </a:prstGeom>
        </p:spPr>
        <p:txBody>
          <a:bodyPr vert="horz" wrap="square" lIns="0" tIns="0" rIns="0" bIns="0" rtlCol="0">
            <a:spAutoFit/>
          </a:bodyPr>
          <a:lstStyle/>
          <a:p>
            <a:pPr marL="11206"/>
            <a:r>
              <a:rPr sz="4633" spc="4" dirty="0"/>
              <a:t>CNNs </a:t>
            </a:r>
            <a:r>
              <a:rPr sz="4633" dirty="0"/>
              <a:t>in 2014:</a:t>
            </a:r>
            <a:r>
              <a:rPr sz="4633" spc="-26" dirty="0"/>
              <a:t> </a:t>
            </a:r>
            <a:r>
              <a:rPr sz="4633" spc="71" dirty="0"/>
              <a:t>“GoogLeNet”</a:t>
            </a:r>
            <a:endParaRPr sz="4633"/>
          </a:p>
        </p:txBody>
      </p:sp>
      <p:sp>
        <p:nvSpPr>
          <p:cNvPr id="4" name="object 4"/>
          <p:cNvSpPr txBox="1"/>
          <p:nvPr/>
        </p:nvSpPr>
        <p:spPr>
          <a:xfrm>
            <a:off x="4896971" y="6180044"/>
            <a:ext cx="3785347" cy="373500"/>
          </a:xfrm>
          <a:prstGeom prst="rect">
            <a:avLst/>
          </a:prstGeom>
        </p:spPr>
        <p:txBody>
          <a:bodyPr vert="horz" wrap="square" lIns="0" tIns="0" rIns="0" bIns="0" rtlCol="0">
            <a:spAutoFit/>
          </a:bodyPr>
          <a:lstStyle/>
          <a:p>
            <a:pPr marL="11206" defTabSz="806867"/>
            <a:r>
              <a:rPr sz="2427" spc="49" dirty="0">
                <a:solidFill>
                  <a:prstClr val="black"/>
                </a:solidFill>
                <a:latin typeface="Arial"/>
                <a:cs typeface="Arial"/>
              </a:rPr>
              <a:t>[Szegedy </a:t>
            </a:r>
            <a:r>
              <a:rPr sz="2427" spc="9" dirty="0">
                <a:solidFill>
                  <a:prstClr val="black"/>
                </a:solidFill>
                <a:latin typeface="Arial"/>
                <a:cs typeface="Arial"/>
              </a:rPr>
              <a:t>et al, </a:t>
            </a:r>
            <a:r>
              <a:rPr sz="2427" spc="-18" dirty="0">
                <a:solidFill>
                  <a:prstClr val="black"/>
                </a:solidFill>
                <a:latin typeface="Arial"/>
                <a:cs typeface="Arial"/>
              </a:rPr>
              <a:t>arXiv</a:t>
            </a:r>
            <a:r>
              <a:rPr sz="2427" spc="-75" dirty="0">
                <a:solidFill>
                  <a:prstClr val="black"/>
                </a:solidFill>
                <a:latin typeface="Arial"/>
                <a:cs typeface="Arial"/>
              </a:rPr>
              <a:t> </a:t>
            </a:r>
            <a:r>
              <a:rPr sz="2427" spc="40" dirty="0">
                <a:solidFill>
                  <a:prstClr val="black"/>
                </a:solidFill>
                <a:latin typeface="Arial"/>
                <a:cs typeface="Arial"/>
              </a:rPr>
              <a:t>2014]</a:t>
            </a:r>
            <a:endParaRPr sz="2427">
              <a:solidFill>
                <a:prstClr val="black"/>
              </a:solidFill>
              <a:latin typeface="Arial"/>
              <a:cs typeface="Arial"/>
            </a:endParaRPr>
          </a:p>
        </p:txBody>
      </p:sp>
      <p:sp>
        <p:nvSpPr>
          <p:cNvPr id="5" name="object 5"/>
          <p:cNvSpPr txBox="1"/>
          <p:nvPr/>
        </p:nvSpPr>
        <p:spPr>
          <a:xfrm>
            <a:off x="313765" y="1820956"/>
            <a:ext cx="7004797" cy="2062231"/>
          </a:xfrm>
          <a:prstGeom prst="rect">
            <a:avLst/>
          </a:prstGeom>
        </p:spPr>
        <p:txBody>
          <a:bodyPr vert="horz" wrap="square" lIns="0" tIns="0" rIns="0" bIns="0" rtlCol="0">
            <a:spAutoFit/>
          </a:bodyPr>
          <a:lstStyle/>
          <a:p>
            <a:pPr marL="11206" defTabSz="806867"/>
            <a:r>
              <a:rPr sz="2427" b="1" spc="13" dirty="0">
                <a:solidFill>
                  <a:prstClr val="black"/>
                </a:solidFill>
                <a:latin typeface="Arial"/>
                <a:cs typeface="Arial"/>
              </a:rPr>
              <a:t>“GoogLeNet” </a:t>
            </a:r>
            <a:r>
              <a:rPr sz="2427" spc="26" dirty="0">
                <a:solidFill>
                  <a:prstClr val="black"/>
                </a:solidFill>
                <a:latin typeface="Arial"/>
                <a:cs typeface="Arial"/>
              </a:rPr>
              <a:t>— </a:t>
            </a:r>
            <a:r>
              <a:rPr sz="2427" spc="-44" dirty="0">
                <a:solidFill>
                  <a:prstClr val="black"/>
                </a:solidFill>
                <a:latin typeface="Arial"/>
                <a:cs typeface="Arial"/>
              </a:rPr>
              <a:t>Won </a:t>
            </a:r>
            <a:r>
              <a:rPr sz="2427" spc="13" dirty="0">
                <a:solidFill>
                  <a:prstClr val="black"/>
                </a:solidFill>
                <a:latin typeface="Arial"/>
                <a:cs typeface="Arial"/>
              </a:rPr>
              <a:t>the </a:t>
            </a:r>
            <a:r>
              <a:rPr sz="2427" spc="-26" dirty="0">
                <a:solidFill>
                  <a:prstClr val="black"/>
                </a:solidFill>
                <a:latin typeface="Arial"/>
                <a:cs typeface="Arial"/>
              </a:rPr>
              <a:t>ILSVRC2014</a:t>
            </a:r>
            <a:r>
              <a:rPr sz="2427" spc="53" dirty="0">
                <a:solidFill>
                  <a:prstClr val="black"/>
                </a:solidFill>
                <a:latin typeface="Arial"/>
                <a:cs typeface="Arial"/>
              </a:rPr>
              <a:t> </a:t>
            </a:r>
            <a:r>
              <a:rPr sz="2427" spc="26" dirty="0">
                <a:solidFill>
                  <a:prstClr val="black"/>
                </a:solidFill>
                <a:latin typeface="Arial"/>
                <a:cs typeface="Arial"/>
              </a:rPr>
              <a:t>Challenge</a:t>
            </a:r>
            <a:endParaRPr sz="2427">
              <a:solidFill>
                <a:prstClr val="black"/>
              </a:solidFill>
              <a:latin typeface="Arial"/>
              <a:cs typeface="Arial"/>
            </a:endParaRPr>
          </a:p>
          <a:p>
            <a:pPr defTabSz="806867"/>
            <a:endParaRPr sz="2471">
              <a:solidFill>
                <a:prstClr val="black"/>
              </a:solidFill>
              <a:latin typeface="Times New Roman"/>
              <a:cs typeface="Times New Roman"/>
            </a:endParaRPr>
          </a:p>
          <a:p>
            <a:pPr defTabSz="806867">
              <a:spcBef>
                <a:spcPts val="26"/>
              </a:spcBef>
            </a:pPr>
            <a:endParaRPr sz="2338">
              <a:solidFill>
                <a:prstClr val="black"/>
              </a:solidFill>
              <a:latin typeface="Times New Roman"/>
              <a:cs typeface="Times New Roman"/>
            </a:endParaRPr>
          </a:p>
          <a:p>
            <a:pPr marL="459466" marR="3248758" indent="-22413" defTabSz="806867">
              <a:lnSpc>
                <a:spcPct val="127299"/>
              </a:lnSpc>
            </a:pPr>
            <a:r>
              <a:rPr sz="2427" b="1" spc="13" dirty="0">
                <a:solidFill>
                  <a:srgbClr val="C82506"/>
                </a:solidFill>
                <a:latin typeface="Arial"/>
                <a:cs typeface="Arial"/>
              </a:rPr>
              <a:t>6.67% </a:t>
            </a:r>
            <a:r>
              <a:rPr sz="2427" b="1" spc="9" dirty="0">
                <a:solidFill>
                  <a:srgbClr val="C82506"/>
                </a:solidFill>
                <a:latin typeface="Arial"/>
                <a:cs typeface="Arial"/>
              </a:rPr>
              <a:t>top-5 </a:t>
            </a:r>
            <a:r>
              <a:rPr sz="2427" b="1" spc="13" dirty="0">
                <a:solidFill>
                  <a:srgbClr val="C82506"/>
                </a:solidFill>
                <a:latin typeface="Arial"/>
                <a:cs typeface="Arial"/>
              </a:rPr>
              <a:t>error</a:t>
            </a:r>
            <a:r>
              <a:rPr sz="2427" b="1" spc="-57" dirty="0">
                <a:solidFill>
                  <a:srgbClr val="C82506"/>
                </a:solidFill>
                <a:latin typeface="Arial"/>
                <a:cs typeface="Arial"/>
              </a:rPr>
              <a:t> </a:t>
            </a:r>
            <a:r>
              <a:rPr sz="2427" b="1" spc="13" dirty="0">
                <a:solidFill>
                  <a:srgbClr val="C82506"/>
                </a:solidFill>
                <a:latin typeface="Arial"/>
                <a:cs typeface="Arial"/>
              </a:rPr>
              <a:t>rate!  (1000</a:t>
            </a:r>
            <a:r>
              <a:rPr sz="2427" b="1" spc="-62" dirty="0">
                <a:solidFill>
                  <a:srgbClr val="C82506"/>
                </a:solidFill>
                <a:latin typeface="Arial"/>
                <a:cs typeface="Arial"/>
              </a:rPr>
              <a:t> </a:t>
            </a:r>
            <a:r>
              <a:rPr sz="2427" b="1" spc="13" dirty="0">
                <a:solidFill>
                  <a:srgbClr val="C82506"/>
                </a:solidFill>
                <a:latin typeface="Arial"/>
                <a:cs typeface="Arial"/>
              </a:rPr>
              <a:t>classes!)</a:t>
            </a:r>
            <a:endParaRPr sz="2427">
              <a:solidFill>
                <a:prstClr val="black"/>
              </a:solidFill>
              <a:latin typeface="Arial"/>
              <a:cs typeface="Arial"/>
            </a:endParaRPr>
          </a:p>
        </p:txBody>
      </p:sp>
    </p:spTree>
    <p:extLst>
      <p:ext uri="{BB962C8B-B14F-4D97-AF65-F5344CB8AC3E}">
        <p14:creationId xmlns:p14="http://schemas.microsoft.com/office/powerpoint/2010/main" val="9178766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0441" y="420221"/>
            <a:ext cx="7453593" cy="794385"/>
          </a:xfrm>
          <a:prstGeom prst="rect">
            <a:avLst/>
          </a:prstGeom>
        </p:spPr>
        <p:txBody>
          <a:bodyPr vert="horz" wrap="square" lIns="0" tIns="0" rIns="0" bIns="0" rtlCol="0">
            <a:spAutoFit/>
          </a:bodyPr>
          <a:lstStyle/>
          <a:p>
            <a:pPr marL="11206"/>
            <a:r>
              <a:rPr sz="5162" spc="13" dirty="0"/>
              <a:t>CNNs </a:t>
            </a:r>
            <a:r>
              <a:rPr sz="5162" spc="9" dirty="0"/>
              <a:t>in 2014:</a:t>
            </a:r>
            <a:r>
              <a:rPr sz="5162" spc="-62" dirty="0"/>
              <a:t> </a:t>
            </a:r>
            <a:r>
              <a:rPr sz="5162" spc="49" dirty="0"/>
              <a:t>“VGGNet”</a:t>
            </a:r>
            <a:endParaRPr sz="5162"/>
          </a:p>
        </p:txBody>
      </p:sp>
      <p:sp>
        <p:nvSpPr>
          <p:cNvPr id="3" name="object 3"/>
          <p:cNvSpPr/>
          <p:nvPr/>
        </p:nvSpPr>
        <p:spPr>
          <a:xfrm>
            <a:off x="526677" y="2375647"/>
            <a:ext cx="3798794" cy="3843618"/>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 name="object 4"/>
          <p:cNvSpPr txBox="1"/>
          <p:nvPr/>
        </p:nvSpPr>
        <p:spPr>
          <a:xfrm>
            <a:off x="347383" y="1731309"/>
            <a:ext cx="8259296" cy="2046138"/>
          </a:xfrm>
          <a:prstGeom prst="rect">
            <a:avLst/>
          </a:prstGeom>
        </p:spPr>
        <p:txBody>
          <a:bodyPr vert="horz" wrap="square" lIns="0" tIns="0" rIns="0" bIns="0" rtlCol="0">
            <a:spAutoFit/>
          </a:bodyPr>
          <a:lstStyle/>
          <a:p>
            <a:pPr marL="11206" defTabSz="806867">
              <a:tabLst>
                <a:tab pos="4970634" algn="l"/>
              </a:tabLst>
            </a:pPr>
            <a:r>
              <a:rPr sz="2427" b="1" spc="18" dirty="0">
                <a:solidFill>
                  <a:prstClr val="black"/>
                </a:solidFill>
                <a:latin typeface="Arial"/>
                <a:cs typeface="Arial"/>
              </a:rPr>
              <a:t>“VGGNet” </a:t>
            </a:r>
            <a:r>
              <a:rPr sz="2427" spc="26" dirty="0">
                <a:solidFill>
                  <a:prstClr val="black"/>
                </a:solidFill>
                <a:latin typeface="Arial"/>
                <a:cs typeface="Arial"/>
              </a:rPr>
              <a:t>— </a:t>
            </a:r>
            <a:r>
              <a:rPr sz="2427" spc="35" dirty="0">
                <a:solidFill>
                  <a:prstClr val="black"/>
                </a:solidFill>
                <a:latin typeface="Arial"/>
                <a:cs typeface="Arial"/>
              </a:rPr>
              <a:t>Second </a:t>
            </a:r>
            <a:r>
              <a:rPr sz="2427" spc="13" dirty="0">
                <a:solidFill>
                  <a:prstClr val="black"/>
                </a:solidFill>
                <a:latin typeface="Arial"/>
                <a:cs typeface="Arial"/>
              </a:rPr>
              <a:t>Place</a:t>
            </a:r>
            <a:r>
              <a:rPr sz="2427" spc="-18" dirty="0">
                <a:solidFill>
                  <a:prstClr val="black"/>
                </a:solidFill>
                <a:latin typeface="Arial"/>
                <a:cs typeface="Arial"/>
              </a:rPr>
              <a:t> </a:t>
            </a:r>
            <a:r>
              <a:rPr sz="2427" spc="9" dirty="0">
                <a:solidFill>
                  <a:prstClr val="black"/>
                </a:solidFill>
                <a:latin typeface="Arial"/>
                <a:cs typeface="Arial"/>
              </a:rPr>
              <a:t>in</a:t>
            </a:r>
            <a:r>
              <a:rPr sz="2427" spc="13" dirty="0">
                <a:solidFill>
                  <a:prstClr val="black"/>
                </a:solidFill>
                <a:latin typeface="Arial"/>
                <a:cs typeface="Arial"/>
              </a:rPr>
              <a:t> the	</a:t>
            </a:r>
            <a:r>
              <a:rPr sz="2427" spc="-26" dirty="0">
                <a:solidFill>
                  <a:prstClr val="black"/>
                </a:solidFill>
                <a:latin typeface="Arial"/>
                <a:cs typeface="Arial"/>
              </a:rPr>
              <a:t>ILSVRC2014</a:t>
            </a:r>
            <a:r>
              <a:rPr sz="2427" spc="-22" dirty="0">
                <a:solidFill>
                  <a:prstClr val="black"/>
                </a:solidFill>
                <a:latin typeface="Arial"/>
                <a:cs typeface="Arial"/>
              </a:rPr>
              <a:t> </a:t>
            </a:r>
            <a:r>
              <a:rPr sz="2427" spc="26" dirty="0">
                <a:solidFill>
                  <a:prstClr val="black"/>
                </a:solidFill>
                <a:latin typeface="Arial"/>
                <a:cs typeface="Arial"/>
              </a:rPr>
              <a:t>Challenge</a:t>
            </a:r>
            <a:endParaRPr sz="2427">
              <a:solidFill>
                <a:prstClr val="black"/>
              </a:solidFill>
              <a:latin typeface="Arial"/>
              <a:cs typeface="Arial"/>
            </a:endParaRPr>
          </a:p>
          <a:p>
            <a:pPr defTabSz="806867">
              <a:spcBef>
                <a:spcPts val="44"/>
              </a:spcBef>
            </a:pPr>
            <a:endParaRPr sz="2338">
              <a:solidFill>
                <a:prstClr val="black"/>
              </a:solidFill>
              <a:latin typeface="Times New Roman"/>
              <a:cs typeface="Times New Roman"/>
            </a:endParaRPr>
          </a:p>
          <a:p>
            <a:pPr marL="5524795" marR="889795" indent="-6724" algn="ctr" defTabSz="806867"/>
            <a:r>
              <a:rPr sz="2427" i="1" spc="18" dirty="0">
                <a:solidFill>
                  <a:prstClr val="black"/>
                </a:solidFill>
                <a:latin typeface="Arial"/>
                <a:cs typeface="Arial"/>
              </a:rPr>
              <a:t>No </a:t>
            </a:r>
            <a:r>
              <a:rPr sz="2427" i="1" spc="40" dirty="0">
                <a:solidFill>
                  <a:prstClr val="black"/>
                </a:solidFill>
                <a:latin typeface="Arial"/>
                <a:cs typeface="Arial"/>
              </a:rPr>
              <a:t>fancy  picture,</a:t>
            </a:r>
            <a:r>
              <a:rPr sz="2427" i="1" spc="-75" dirty="0">
                <a:solidFill>
                  <a:prstClr val="black"/>
                </a:solidFill>
                <a:latin typeface="Arial"/>
                <a:cs typeface="Arial"/>
              </a:rPr>
              <a:t> </a:t>
            </a:r>
            <a:r>
              <a:rPr sz="2427" i="1" spc="22" dirty="0">
                <a:solidFill>
                  <a:prstClr val="black"/>
                </a:solidFill>
                <a:latin typeface="Arial"/>
                <a:cs typeface="Arial"/>
              </a:rPr>
              <a:t>sorry</a:t>
            </a:r>
            <a:endParaRPr sz="2427">
              <a:solidFill>
                <a:prstClr val="black"/>
              </a:solidFill>
              <a:latin typeface="Arial"/>
              <a:cs typeface="Arial"/>
            </a:endParaRPr>
          </a:p>
          <a:p>
            <a:pPr marL="4636681" algn="ctr" defTabSz="806867">
              <a:spcBef>
                <a:spcPts val="1496"/>
              </a:spcBef>
            </a:pPr>
            <a:r>
              <a:rPr sz="2427" b="1" spc="13" dirty="0">
                <a:solidFill>
                  <a:srgbClr val="C82506"/>
                </a:solidFill>
                <a:latin typeface="Arial"/>
                <a:cs typeface="Arial"/>
              </a:rPr>
              <a:t>7.3% </a:t>
            </a:r>
            <a:r>
              <a:rPr sz="2427" b="1" spc="9" dirty="0">
                <a:solidFill>
                  <a:srgbClr val="C82506"/>
                </a:solidFill>
                <a:latin typeface="Arial"/>
                <a:cs typeface="Arial"/>
              </a:rPr>
              <a:t>top-5 </a:t>
            </a:r>
            <a:r>
              <a:rPr sz="2427" b="1" spc="13" dirty="0">
                <a:solidFill>
                  <a:srgbClr val="C82506"/>
                </a:solidFill>
                <a:latin typeface="Arial"/>
                <a:cs typeface="Arial"/>
              </a:rPr>
              <a:t>error</a:t>
            </a:r>
            <a:r>
              <a:rPr sz="2427" b="1" spc="-57" dirty="0">
                <a:solidFill>
                  <a:srgbClr val="C82506"/>
                </a:solidFill>
                <a:latin typeface="Arial"/>
                <a:cs typeface="Arial"/>
              </a:rPr>
              <a:t> </a:t>
            </a:r>
            <a:r>
              <a:rPr sz="2427" b="1" spc="13" dirty="0">
                <a:solidFill>
                  <a:srgbClr val="C82506"/>
                </a:solidFill>
                <a:latin typeface="Arial"/>
                <a:cs typeface="Arial"/>
              </a:rPr>
              <a:t>rate</a:t>
            </a:r>
            <a:endParaRPr sz="2427">
              <a:solidFill>
                <a:prstClr val="black"/>
              </a:solidFill>
              <a:latin typeface="Arial"/>
              <a:cs typeface="Arial"/>
            </a:endParaRPr>
          </a:p>
        </p:txBody>
      </p:sp>
      <p:sp>
        <p:nvSpPr>
          <p:cNvPr id="5" name="object 5"/>
          <p:cNvSpPr txBox="1"/>
          <p:nvPr/>
        </p:nvSpPr>
        <p:spPr>
          <a:xfrm>
            <a:off x="4829735" y="5037044"/>
            <a:ext cx="3924300" cy="1541384"/>
          </a:xfrm>
          <a:prstGeom prst="rect">
            <a:avLst/>
          </a:prstGeom>
        </p:spPr>
        <p:txBody>
          <a:bodyPr vert="horz" wrap="square" lIns="0" tIns="0" rIns="0" bIns="0" rtlCol="0">
            <a:spAutoFit/>
          </a:bodyPr>
          <a:lstStyle/>
          <a:p>
            <a:pPr marL="358607" marR="541833" indent="11206" defTabSz="806867"/>
            <a:r>
              <a:rPr sz="2427" b="1" spc="13" dirty="0">
                <a:solidFill>
                  <a:srgbClr val="C82506"/>
                </a:solidFill>
                <a:latin typeface="Arial"/>
                <a:cs typeface="Arial"/>
              </a:rPr>
              <a:t>(and 1st place in</a:t>
            </a:r>
            <a:r>
              <a:rPr sz="2427" b="1" spc="-93" dirty="0">
                <a:solidFill>
                  <a:srgbClr val="C82506"/>
                </a:solidFill>
                <a:latin typeface="Arial"/>
                <a:cs typeface="Arial"/>
              </a:rPr>
              <a:t> </a:t>
            </a:r>
            <a:r>
              <a:rPr sz="2427" b="1" spc="13" dirty="0">
                <a:solidFill>
                  <a:srgbClr val="C82506"/>
                </a:solidFill>
                <a:latin typeface="Arial"/>
                <a:cs typeface="Arial"/>
              </a:rPr>
              <a:t>the  detection</a:t>
            </a:r>
            <a:r>
              <a:rPr sz="2427" b="1" spc="-75" dirty="0">
                <a:solidFill>
                  <a:srgbClr val="C82506"/>
                </a:solidFill>
                <a:latin typeface="Arial"/>
                <a:cs typeface="Arial"/>
              </a:rPr>
              <a:t> </a:t>
            </a:r>
            <a:r>
              <a:rPr sz="2427" b="1" spc="13" dirty="0">
                <a:solidFill>
                  <a:srgbClr val="C82506"/>
                </a:solidFill>
                <a:latin typeface="Arial"/>
                <a:cs typeface="Arial"/>
              </a:rPr>
              <a:t>challenge)</a:t>
            </a:r>
            <a:endParaRPr sz="2427">
              <a:solidFill>
                <a:prstClr val="black"/>
              </a:solidFill>
              <a:latin typeface="Arial"/>
              <a:cs typeface="Arial"/>
            </a:endParaRPr>
          </a:p>
          <a:p>
            <a:pPr defTabSz="806867">
              <a:spcBef>
                <a:spcPts val="31"/>
              </a:spcBef>
            </a:pPr>
            <a:endParaRPr sz="2735">
              <a:solidFill>
                <a:prstClr val="black"/>
              </a:solidFill>
              <a:latin typeface="Times New Roman"/>
              <a:cs typeface="Times New Roman"/>
            </a:endParaRPr>
          </a:p>
          <a:p>
            <a:pPr marL="11206" defTabSz="806867"/>
            <a:r>
              <a:rPr sz="2427" spc="13" dirty="0">
                <a:solidFill>
                  <a:prstClr val="black"/>
                </a:solidFill>
                <a:latin typeface="Arial"/>
                <a:cs typeface="Arial"/>
              </a:rPr>
              <a:t>[Simonyan </a:t>
            </a:r>
            <a:r>
              <a:rPr sz="2427" spc="9" dirty="0">
                <a:solidFill>
                  <a:prstClr val="black"/>
                </a:solidFill>
                <a:latin typeface="Arial"/>
                <a:cs typeface="Arial"/>
              </a:rPr>
              <a:t>et al, </a:t>
            </a:r>
            <a:r>
              <a:rPr sz="2427" spc="-18" dirty="0">
                <a:solidFill>
                  <a:prstClr val="black"/>
                </a:solidFill>
                <a:latin typeface="Arial"/>
                <a:cs typeface="Arial"/>
              </a:rPr>
              <a:t>arXiv</a:t>
            </a:r>
            <a:r>
              <a:rPr sz="2427" spc="-22" dirty="0">
                <a:solidFill>
                  <a:prstClr val="black"/>
                </a:solidFill>
                <a:latin typeface="Arial"/>
                <a:cs typeface="Arial"/>
              </a:rPr>
              <a:t> </a:t>
            </a:r>
            <a:r>
              <a:rPr sz="2427" spc="40" dirty="0">
                <a:solidFill>
                  <a:prstClr val="black"/>
                </a:solidFill>
                <a:latin typeface="Arial"/>
                <a:cs typeface="Arial"/>
              </a:rPr>
              <a:t>2014]</a:t>
            </a:r>
            <a:endParaRPr sz="2427">
              <a:solidFill>
                <a:prstClr val="black"/>
              </a:solidFill>
              <a:latin typeface="Arial"/>
              <a:cs typeface="Arial"/>
            </a:endParaRPr>
          </a:p>
        </p:txBody>
      </p:sp>
    </p:spTree>
    <p:extLst>
      <p:ext uri="{BB962C8B-B14F-4D97-AF65-F5344CB8AC3E}">
        <p14:creationId xmlns:p14="http://schemas.microsoft.com/office/powerpoint/2010/main" val="2197653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19265" y="1086971"/>
            <a:ext cx="2364441" cy="5199529"/>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txBox="1">
            <a:spLocks noGrp="1"/>
          </p:cNvSpPr>
          <p:nvPr>
            <p:ph type="title"/>
          </p:nvPr>
        </p:nvSpPr>
        <p:spPr>
          <a:xfrm>
            <a:off x="840442" y="291353"/>
            <a:ext cx="7461437" cy="828368"/>
          </a:xfrm>
          <a:prstGeom prst="rect">
            <a:avLst/>
          </a:prstGeom>
        </p:spPr>
        <p:txBody>
          <a:bodyPr vert="horz" wrap="square" lIns="0" tIns="0" rIns="0" bIns="0" rtlCol="0">
            <a:spAutoFit/>
          </a:bodyPr>
          <a:lstStyle/>
          <a:p>
            <a:pPr marL="11206"/>
            <a:r>
              <a:rPr sz="5383" spc="13" dirty="0"/>
              <a:t>CNNs </a:t>
            </a:r>
            <a:r>
              <a:rPr sz="5383" spc="4" dirty="0"/>
              <a:t>in </a:t>
            </a:r>
            <a:r>
              <a:rPr sz="5383" spc="9" dirty="0"/>
              <a:t>2015:</a:t>
            </a:r>
            <a:r>
              <a:rPr sz="5383" spc="-66" dirty="0"/>
              <a:t> </a:t>
            </a:r>
            <a:r>
              <a:rPr sz="5383" spc="49" dirty="0"/>
              <a:t>“ResNet”</a:t>
            </a:r>
            <a:endParaRPr sz="5383"/>
          </a:p>
        </p:txBody>
      </p:sp>
      <p:sp>
        <p:nvSpPr>
          <p:cNvPr id="4" name="object 4"/>
          <p:cNvSpPr/>
          <p:nvPr/>
        </p:nvSpPr>
        <p:spPr>
          <a:xfrm>
            <a:off x="4829735" y="1479176"/>
            <a:ext cx="268941" cy="683559"/>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 name="object 5"/>
          <p:cNvSpPr txBox="1"/>
          <p:nvPr/>
        </p:nvSpPr>
        <p:spPr>
          <a:xfrm>
            <a:off x="4123765" y="2403662"/>
            <a:ext cx="1708897" cy="410369"/>
          </a:xfrm>
          <a:prstGeom prst="rect">
            <a:avLst/>
          </a:prstGeom>
        </p:spPr>
        <p:txBody>
          <a:bodyPr vert="horz" wrap="square" lIns="0" tIns="0" rIns="0" bIns="0" rtlCol="0">
            <a:spAutoFit/>
          </a:bodyPr>
          <a:lstStyle/>
          <a:p>
            <a:pPr algn="ctr" defTabSz="806867">
              <a:lnSpc>
                <a:spcPts val="1615"/>
              </a:lnSpc>
            </a:pPr>
            <a:r>
              <a:rPr sz="1368" spc="-4" dirty="0">
                <a:solidFill>
                  <a:prstClr val="black"/>
                </a:solidFill>
                <a:latin typeface="Arial"/>
                <a:cs typeface="Arial"/>
              </a:rPr>
              <a:t>GoogLeNet, 22</a:t>
            </a:r>
            <a:r>
              <a:rPr sz="1368" spc="-40" dirty="0">
                <a:solidFill>
                  <a:prstClr val="black"/>
                </a:solidFill>
                <a:latin typeface="Arial"/>
                <a:cs typeface="Arial"/>
              </a:rPr>
              <a:t> </a:t>
            </a:r>
            <a:r>
              <a:rPr sz="1368" spc="-4" dirty="0">
                <a:solidFill>
                  <a:prstClr val="black"/>
                </a:solidFill>
                <a:latin typeface="Arial"/>
                <a:cs typeface="Arial"/>
              </a:rPr>
              <a:t>layers</a:t>
            </a:r>
            <a:endParaRPr sz="1368">
              <a:solidFill>
                <a:prstClr val="black"/>
              </a:solidFill>
              <a:latin typeface="Arial"/>
              <a:cs typeface="Arial"/>
            </a:endParaRPr>
          </a:p>
          <a:p>
            <a:pPr marL="4483" algn="ctr" defTabSz="806867">
              <a:lnSpc>
                <a:spcPts val="1615"/>
              </a:lnSpc>
            </a:pPr>
            <a:r>
              <a:rPr sz="1368" spc="-4" dirty="0">
                <a:solidFill>
                  <a:prstClr val="black"/>
                </a:solidFill>
                <a:latin typeface="Arial"/>
                <a:cs typeface="Arial"/>
              </a:rPr>
              <a:t>(ILSVRC</a:t>
            </a:r>
            <a:r>
              <a:rPr sz="1368" spc="-62" dirty="0">
                <a:solidFill>
                  <a:prstClr val="black"/>
                </a:solidFill>
                <a:latin typeface="Arial"/>
                <a:cs typeface="Arial"/>
              </a:rPr>
              <a:t> </a:t>
            </a:r>
            <a:r>
              <a:rPr sz="1368" spc="-4" dirty="0">
                <a:solidFill>
                  <a:prstClr val="black"/>
                </a:solidFill>
                <a:latin typeface="Arial"/>
                <a:cs typeface="Arial"/>
              </a:rPr>
              <a:t>2014)</a:t>
            </a:r>
            <a:endParaRPr sz="1368">
              <a:solidFill>
                <a:prstClr val="black"/>
              </a:solidFill>
              <a:latin typeface="Arial"/>
              <a:cs typeface="Arial"/>
            </a:endParaRPr>
          </a:p>
        </p:txBody>
      </p:sp>
      <p:sp>
        <p:nvSpPr>
          <p:cNvPr id="6" name="object 6"/>
          <p:cNvSpPr/>
          <p:nvPr/>
        </p:nvSpPr>
        <p:spPr>
          <a:xfrm>
            <a:off x="941294" y="1524000"/>
            <a:ext cx="635464" cy="683559"/>
          </a:xfrm>
          <a:prstGeom prst="rect">
            <a:avLst/>
          </a:prstGeom>
          <a:blipFill>
            <a:blip r:embed="rId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686431" y="2274794"/>
            <a:ext cx="1655598" cy="683559"/>
          </a:xfrm>
          <a:prstGeom prst="rect">
            <a:avLst/>
          </a:prstGeom>
          <a:blipFill>
            <a:blip r:embed="rId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2524686" y="2286000"/>
            <a:ext cx="1363754" cy="840441"/>
          </a:xfrm>
          <a:prstGeom prst="rect">
            <a:avLst/>
          </a:prstGeom>
          <a:blipFill>
            <a:blip r:embed="rId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2625927" y="1400735"/>
            <a:ext cx="666907" cy="840441"/>
          </a:xfrm>
          <a:prstGeom prst="rect">
            <a:avLst/>
          </a:prstGeom>
          <a:blipFill>
            <a:blip r:embed="rId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0" name="object 10"/>
          <p:cNvSpPr txBox="1"/>
          <p:nvPr/>
        </p:nvSpPr>
        <p:spPr>
          <a:xfrm>
            <a:off x="515470" y="3838014"/>
            <a:ext cx="5944721" cy="1602618"/>
          </a:xfrm>
          <a:prstGeom prst="rect">
            <a:avLst/>
          </a:prstGeom>
        </p:spPr>
        <p:txBody>
          <a:bodyPr vert="horz" wrap="square" lIns="0" tIns="0" rIns="0" bIns="0" rtlCol="0">
            <a:spAutoFit/>
          </a:bodyPr>
          <a:lstStyle/>
          <a:p>
            <a:pPr marL="11206" marR="4483" defTabSz="806867"/>
            <a:r>
              <a:rPr sz="2427" b="1" spc="13" dirty="0">
                <a:solidFill>
                  <a:prstClr val="black"/>
                </a:solidFill>
                <a:latin typeface="Arial"/>
                <a:cs typeface="Arial"/>
              </a:rPr>
              <a:t>Note: </a:t>
            </a:r>
            <a:r>
              <a:rPr sz="2427" spc="31" dirty="0">
                <a:solidFill>
                  <a:prstClr val="black"/>
                </a:solidFill>
                <a:latin typeface="Arial"/>
                <a:cs typeface="Arial"/>
              </a:rPr>
              <a:t>Despite </a:t>
            </a:r>
            <a:r>
              <a:rPr sz="2427" spc="9" dirty="0">
                <a:solidFill>
                  <a:prstClr val="black"/>
                </a:solidFill>
                <a:latin typeface="Arial"/>
                <a:cs typeface="Arial"/>
              </a:rPr>
              <a:t>its </a:t>
            </a:r>
            <a:r>
              <a:rPr sz="2427" spc="13" dirty="0">
                <a:solidFill>
                  <a:prstClr val="black"/>
                </a:solidFill>
                <a:latin typeface="Arial"/>
                <a:cs typeface="Arial"/>
              </a:rPr>
              <a:t>massive </a:t>
            </a:r>
            <a:r>
              <a:rPr sz="2427" spc="57" dirty="0">
                <a:solidFill>
                  <a:prstClr val="black"/>
                </a:solidFill>
                <a:latin typeface="Arial"/>
                <a:cs typeface="Arial"/>
              </a:rPr>
              <a:t>depth, </a:t>
            </a:r>
            <a:r>
              <a:rPr sz="2427" spc="-9" dirty="0">
                <a:solidFill>
                  <a:prstClr val="black"/>
                </a:solidFill>
                <a:latin typeface="Arial"/>
                <a:cs typeface="Arial"/>
              </a:rPr>
              <a:t>ResNet  </a:t>
            </a:r>
            <a:r>
              <a:rPr sz="2427" spc="13" dirty="0">
                <a:solidFill>
                  <a:prstClr val="black"/>
                </a:solidFill>
                <a:latin typeface="Arial"/>
                <a:cs typeface="Arial"/>
              </a:rPr>
              <a:t>has a lower runtime </a:t>
            </a:r>
            <a:r>
              <a:rPr sz="2427" spc="40" dirty="0">
                <a:solidFill>
                  <a:prstClr val="black"/>
                </a:solidFill>
                <a:latin typeface="Arial"/>
                <a:cs typeface="Arial"/>
              </a:rPr>
              <a:t>complexity </a:t>
            </a:r>
            <a:r>
              <a:rPr sz="2427" spc="13" dirty="0">
                <a:solidFill>
                  <a:prstClr val="black"/>
                </a:solidFill>
                <a:latin typeface="Arial"/>
                <a:cs typeface="Arial"/>
              </a:rPr>
              <a:t>than</a:t>
            </a:r>
            <a:r>
              <a:rPr sz="2427" spc="-75" dirty="0">
                <a:solidFill>
                  <a:prstClr val="black"/>
                </a:solidFill>
                <a:latin typeface="Arial"/>
                <a:cs typeface="Arial"/>
              </a:rPr>
              <a:t> </a:t>
            </a:r>
            <a:r>
              <a:rPr sz="2427" spc="-26" dirty="0">
                <a:solidFill>
                  <a:prstClr val="black"/>
                </a:solidFill>
                <a:latin typeface="Arial"/>
                <a:cs typeface="Arial"/>
              </a:rPr>
              <a:t>VGG</a:t>
            </a:r>
            <a:endParaRPr sz="2427" dirty="0">
              <a:solidFill>
                <a:prstClr val="black"/>
              </a:solidFill>
              <a:latin typeface="Arial"/>
              <a:cs typeface="Arial"/>
            </a:endParaRPr>
          </a:p>
          <a:p>
            <a:pPr defTabSz="806867">
              <a:spcBef>
                <a:spcPts val="13"/>
              </a:spcBef>
            </a:pPr>
            <a:endParaRPr sz="3133" dirty="0">
              <a:solidFill>
                <a:prstClr val="black"/>
              </a:solidFill>
              <a:latin typeface="Times New Roman"/>
              <a:cs typeface="Times New Roman"/>
            </a:endParaRPr>
          </a:p>
          <a:p>
            <a:pPr marL="22413" marR="4483" defTabSz="806867"/>
            <a:r>
              <a:rPr lang="en-US" sz="2427" u="heavy" spc="26" dirty="0">
                <a:solidFill>
                  <a:prstClr val="black"/>
                </a:solidFill>
                <a:latin typeface="Arial"/>
                <a:cs typeface="Arial"/>
              </a:rPr>
              <a:t>https://youtu.be/1PGLj-uKT1w?t=4m40s</a:t>
            </a:r>
            <a:endParaRPr sz="2427" dirty="0">
              <a:solidFill>
                <a:prstClr val="black"/>
              </a:solidFill>
              <a:latin typeface="Arial"/>
              <a:cs typeface="Arial"/>
            </a:endParaRPr>
          </a:p>
        </p:txBody>
      </p:sp>
      <p:sp>
        <p:nvSpPr>
          <p:cNvPr id="11" name="object 11"/>
          <p:cNvSpPr txBox="1"/>
          <p:nvPr/>
        </p:nvSpPr>
        <p:spPr>
          <a:xfrm>
            <a:off x="3518647" y="6455585"/>
            <a:ext cx="5458946" cy="179536"/>
          </a:xfrm>
          <a:prstGeom prst="rect">
            <a:avLst/>
          </a:prstGeom>
        </p:spPr>
        <p:txBody>
          <a:bodyPr vert="horz" wrap="square" lIns="0" tIns="0" rIns="0" bIns="0" rtlCol="0">
            <a:spAutoFit/>
          </a:bodyPr>
          <a:lstStyle/>
          <a:p>
            <a:pPr marL="11206" defTabSz="806867">
              <a:lnSpc>
                <a:spcPts val="1412"/>
              </a:lnSpc>
            </a:pPr>
            <a:r>
              <a:rPr sz="1368" spc="13" dirty="0">
                <a:solidFill>
                  <a:prstClr val="black"/>
                </a:solidFill>
                <a:latin typeface="Arial"/>
                <a:cs typeface="Arial"/>
              </a:rPr>
              <a:t>[Kaiming </a:t>
            </a:r>
            <a:r>
              <a:rPr sz="1368" spc="-4" dirty="0">
                <a:solidFill>
                  <a:prstClr val="black"/>
                </a:solidFill>
                <a:latin typeface="Arial"/>
                <a:cs typeface="Arial"/>
              </a:rPr>
              <a:t>et al, </a:t>
            </a:r>
            <a:r>
              <a:rPr sz="1368" spc="26" dirty="0">
                <a:solidFill>
                  <a:prstClr val="black"/>
                </a:solidFill>
                <a:latin typeface="Arial"/>
                <a:cs typeface="Arial"/>
              </a:rPr>
              <a:t>“Deep </a:t>
            </a:r>
            <a:r>
              <a:rPr sz="1368" spc="-4" dirty="0">
                <a:solidFill>
                  <a:prstClr val="black"/>
                </a:solidFill>
                <a:latin typeface="Arial"/>
                <a:cs typeface="Arial"/>
              </a:rPr>
              <a:t>Residual </a:t>
            </a:r>
            <a:r>
              <a:rPr sz="1368" spc="9" dirty="0">
                <a:solidFill>
                  <a:prstClr val="black"/>
                </a:solidFill>
                <a:latin typeface="Arial"/>
                <a:cs typeface="Arial"/>
              </a:rPr>
              <a:t>Learning </a:t>
            </a:r>
            <a:r>
              <a:rPr sz="1368" spc="-4" dirty="0">
                <a:solidFill>
                  <a:prstClr val="black"/>
                </a:solidFill>
                <a:latin typeface="Arial"/>
                <a:cs typeface="Arial"/>
              </a:rPr>
              <a:t>for </a:t>
            </a:r>
            <a:r>
              <a:rPr sz="1368" spc="13" dirty="0">
                <a:solidFill>
                  <a:prstClr val="black"/>
                </a:solidFill>
                <a:latin typeface="Arial"/>
                <a:cs typeface="Arial"/>
              </a:rPr>
              <a:t>Image </a:t>
            </a:r>
            <a:r>
              <a:rPr sz="1368" spc="9" dirty="0">
                <a:solidFill>
                  <a:prstClr val="black"/>
                </a:solidFill>
                <a:latin typeface="Arial"/>
                <a:cs typeface="Arial"/>
              </a:rPr>
              <a:t>Recognition”</a:t>
            </a:r>
            <a:r>
              <a:rPr sz="1368" spc="-35" dirty="0">
                <a:solidFill>
                  <a:prstClr val="black"/>
                </a:solidFill>
                <a:latin typeface="Arial"/>
                <a:cs typeface="Arial"/>
              </a:rPr>
              <a:t> </a:t>
            </a:r>
            <a:r>
              <a:rPr sz="1368" spc="13" dirty="0">
                <a:solidFill>
                  <a:prstClr val="black"/>
                </a:solidFill>
                <a:latin typeface="Arial"/>
                <a:cs typeface="Arial"/>
              </a:rPr>
              <a:t>2015]</a:t>
            </a:r>
            <a:endParaRPr sz="1368">
              <a:solidFill>
                <a:prstClr val="black"/>
              </a:solidFill>
              <a:latin typeface="Arial"/>
              <a:cs typeface="Arial"/>
            </a:endParaRPr>
          </a:p>
        </p:txBody>
      </p:sp>
    </p:spTree>
    <p:extLst>
      <p:ext uri="{BB962C8B-B14F-4D97-AF65-F5344CB8AC3E}">
        <p14:creationId xmlns:p14="http://schemas.microsoft.com/office/powerpoint/2010/main" val="314915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0442" y="291353"/>
            <a:ext cx="7461437" cy="828368"/>
          </a:xfrm>
          <a:prstGeom prst="rect">
            <a:avLst/>
          </a:prstGeom>
        </p:spPr>
        <p:txBody>
          <a:bodyPr vert="horz" wrap="square" lIns="0" tIns="0" rIns="0" bIns="0" rtlCol="0">
            <a:spAutoFit/>
          </a:bodyPr>
          <a:lstStyle/>
          <a:p>
            <a:pPr marL="11206"/>
            <a:r>
              <a:rPr sz="5383" spc="13" dirty="0"/>
              <a:t>CNNs </a:t>
            </a:r>
            <a:r>
              <a:rPr sz="5383" spc="4" dirty="0"/>
              <a:t>in </a:t>
            </a:r>
            <a:r>
              <a:rPr sz="5383" spc="9" dirty="0"/>
              <a:t>2015:</a:t>
            </a:r>
            <a:r>
              <a:rPr sz="5383" spc="-66" dirty="0"/>
              <a:t> </a:t>
            </a:r>
            <a:r>
              <a:rPr sz="5383" spc="49" dirty="0"/>
              <a:t>“ResNet”</a:t>
            </a:r>
            <a:endParaRPr sz="5383"/>
          </a:p>
        </p:txBody>
      </p:sp>
      <p:sp>
        <p:nvSpPr>
          <p:cNvPr id="3" name="object 3"/>
          <p:cNvSpPr/>
          <p:nvPr/>
        </p:nvSpPr>
        <p:spPr>
          <a:xfrm>
            <a:off x="134471" y="2061882"/>
            <a:ext cx="8875059" cy="3126441"/>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 name="object 4"/>
          <p:cNvSpPr txBox="1"/>
          <p:nvPr/>
        </p:nvSpPr>
        <p:spPr>
          <a:xfrm>
            <a:off x="3518647" y="6455585"/>
            <a:ext cx="5458946" cy="179536"/>
          </a:xfrm>
          <a:prstGeom prst="rect">
            <a:avLst/>
          </a:prstGeom>
        </p:spPr>
        <p:txBody>
          <a:bodyPr vert="horz" wrap="square" lIns="0" tIns="0" rIns="0" bIns="0" rtlCol="0">
            <a:spAutoFit/>
          </a:bodyPr>
          <a:lstStyle/>
          <a:p>
            <a:pPr marL="11206" defTabSz="806867">
              <a:lnSpc>
                <a:spcPts val="1412"/>
              </a:lnSpc>
            </a:pPr>
            <a:r>
              <a:rPr sz="1368" spc="13" dirty="0">
                <a:solidFill>
                  <a:prstClr val="black"/>
                </a:solidFill>
                <a:latin typeface="Arial"/>
                <a:cs typeface="Arial"/>
              </a:rPr>
              <a:t>[Kaiming </a:t>
            </a:r>
            <a:r>
              <a:rPr sz="1368" spc="-4" dirty="0">
                <a:solidFill>
                  <a:prstClr val="black"/>
                </a:solidFill>
                <a:latin typeface="Arial"/>
                <a:cs typeface="Arial"/>
              </a:rPr>
              <a:t>et al, </a:t>
            </a:r>
            <a:r>
              <a:rPr sz="1368" spc="26" dirty="0">
                <a:solidFill>
                  <a:prstClr val="black"/>
                </a:solidFill>
                <a:latin typeface="Arial"/>
                <a:cs typeface="Arial"/>
              </a:rPr>
              <a:t>“Deep </a:t>
            </a:r>
            <a:r>
              <a:rPr sz="1368" spc="-4" dirty="0">
                <a:solidFill>
                  <a:prstClr val="black"/>
                </a:solidFill>
                <a:latin typeface="Arial"/>
                <a:cs typeface="Arial"/>
              </a:rPr>
              <a:t>Residual </a:t>
            </a:r>
            <a:r>
              <a:rPr sz="1368" spc="9" dirty="0">
                <a:solidFill>
                  <a:prstClr val="black"/>
                </a:solidFill>
                <a:latin typeface="Arial"/>
                <a:cs typeface="Arial"/>
              </a:rPr>
              <a:t>Learning </a:t>
            </a:r>
            <a:r>
              <a:rPr sz="1368" spc="-4" dirty="0">
                <a:solidFill>
                  <a:prstClr val="black"/>
                </a:solidFill>
                <a:latin typeface="Arial"/>
                <a:cs typeface="Arial"/>
              </a:rPr>
              <a:t>for </a:t>
            </a:r>
            <a:r>
              <a:rPr sz="1368" spc="13" dirty="0">
                <a:solidFill>
                  <a:prstClr val="black"/>
                </a:solidFill>
                <a:latin typeface="Arial"/>
                <a:cs typeface="Arial"/>
              </a:rPr>
              <a:t>Image </a:t>
            </a:r>
            <a:r>
              <a:rPr sz="1368" spc="9" dirty="0">
                <a:solidFill>
                  <a:prstClr val="black"/>
                </a:solidFill>
                <a:latin typeface="Arial"/>
                <a:cs typeface="Arial"/>
              </a:rPr>
              <a:t>Recognition”</a:t>
            </a:r>
            <a:r>
              <a:rPr sz="1368" spc="-35" dirty="0">
                <a:solidFill>
                  <a:prstClr val="black"/>
                </a:solidFill>
                <a:latin typeface="Arial"/>
                <a:cs typeface="Arial"/>
              </a:rPr>
              <a:t> </a:t>
            </a:r>
            <a:r>
              <a:rPr sz="1368" spc="13" dirty="0">
                <a:solidFill>
                  <a:prstClr val="black"/>
                </a:solidFill>
                <a:latin typeface="Arial"/>
                <a:cs typeface="Arial"/>
              </a:rPr>
              <a:t>2015]</a:t>
            </a:r>
            <a:endParaRPr sz="1368">
              <a:solidFill>
                <a:prstClr val="black"/>
              </a:solidFill>
              <a:latin typeface="Arial"/>
              <a:cs typeface="Arial"/>
            </a:endParaRPr>
          </a:p>
        </p:txBody>
      </p:sp>
    </p:spTree>
    <p:extLst>
      <p:ext uri="{BB962C8B-B14F-4D97-AF65-F5344CB8AC3E}">
        <p14:creationId xmlns:p14="http://schemas.microsoft.com/office/powerpoint/2010/main" val="2197423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3912" y="543486"/>
            <a:ext cx="7957857" cy="740074"/>
          </a:xfrm>
          <a:prstGeom prst="rect">
            <a:avLst/>
          </a:prstGeom>
        </p:spPr>
        <p:txBody>
          <a:bodyPr vert="horz" wrap="square" lIns="0" tIns="0" rIns="0" bIns="0" rtlCol="0">
            <a:spAutoFit/>
          </a:bodyPr>
          <a:lstStyle/>
          <a:p>
            <a:pPr marL="11206"/>
            <a:r>
              <a:rPr sz="4809" spc="40" dirty="0"/>
              <a:t>Aside: </a:t>
            </a:r>
            <a:r>
              <a:rPr sz="4809" spc="-18" dirty="0"/>
              <a:t>Before </a:t>
            </a:r>
            <a:r>
              <a:rPr sz="4809" spc="62" dirty="0"/>
              <a:t>Deep</a:t>
            </a:r>
            <a:r>
              <a:rPr sz="4809" spc="-97" dirty="0"/>
              <a:t> </a:t>
            </a:r>
            <a:r>
              <a:rPr sz="4809" spc="40" dirty="0"/>
              <a:t>Learning</a:t>
            </a:r>
            <a:endParaRPr sz="4809"/>
          </a:p>
        </p:txBody>
      </p:sp>
      <p:sp>
        <p:nvSpPr>
          <p:cNvPr id="3" name="object 3"/>
          <p:cNvSpPr/>
          <p:nvPr/>
        </p:nvSpPr>
        <p:spPr>
          <a:xfrm>
            <a:off x="168088" y="2129118"/>
            <a:ext cx="6353735" cy="2218765"/>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 name="object 4"/>
          <p:cNvSpPr txBox="1"/>
          <p:nvPr/>
        </p:nvSpPr>
        <p:spPr>
          <a:xfrm>
            <a:off x="672353" y="4476750"/>
            <a:ext cx="837079" cy="746999"/>
          </a:xfrm>
          <a:prstGeom prst="rect">
            <a:avLst/>
          </a:prstGeom>
        </p:spPr>
        <p:txBody>
          <a:bodyPr vert="horz" wrap="square" lIns="0" tIns="0" rIns="0" bIns="0" rtlCol="0">
            <a:spAutoFit/>
          </a:bodyPr>
          <a:lstStyle/>
          <a:p>
            <a:pPr marL="11206" marR="4483" indent="44826" defTabSz="806867"/>
            <a:r>
              <a:rPr sz="2427" i="1" spc="40" dirty="0">
                <a:solidFill>
                  <a:prstClr val="black"/>
                </a:solidFill>
                <a:latin typeface="Arial"/>
                <a:cs typeface="Arial"/>
              </a:rPr>
              <a:t>Input  </a:t>
            </a:r>
            <a:r>
              <a:rPr sz="2427" i="1" spc="-13" dirty="0">
                <a:solidFill>
                  <a:prstClr val="black"/>
                </a:solidFill>
                <a:latin typeface="Arial"/>
                <a:cs typeface="Arial"/>
              </a:rPr>
              <a:t>Pixels</a:t>
            </a:r>
            <a:endParaRPr sz="2427">
              <a:solidFill>
                <a:prstClr val="black"/>
              </a:solidFill>
              <a:latin typeface="Arial"/>
              <a:cs typeface="Arial"/>
            </a:endParaRPr>
          </a:p>
        </p:txBody>
      </p:sp>
      <p:sp>
        <p:nvSpPr>
          <p:cNvPr id="5" name="object 5"/>
          <p:cNvSpPr txBox="1"/>
          <p:nvPr/>
        </p:nvSpPr>
        <p:spPr>
          <a:xfrm>
            <a:off x="2252383" y="4476750"/>
            <a:ext cx="1230966" cy="746999"/>
          </a:xfrm>
          <a:prstGeom prst="rect">
            <a:avLst/>
          </a:prstGeom>
        </p:spPr>
        <p:txBody>
          <a:bodyPr vert="horz" wrap="square" lIns="0" tIns="0" rIns="0" bIns="0" rtlCol="0">
            <a:spAutoFit/>
          </a:bodyPr>
          <a:lstStyle/>
          <a:p>
            <a:pPr marL="11206" marR="4483" indent="123271" defTabSz="806867"/>
            <a:r>
              <a:rPr sz="2427" i="1" spc="13" dirty="0">
                <a:solidFill>
                  <a:prstClr val="black"/>
                </a:solidFill>
                <a:latin typeface="Arial"/>
                <a:cs typeface="Arial"/>
              </a:rPr>
              <a:t>Extract  </a:t>
            </a:r>
            <a:r>
              <a:rPr sz="2427" i="1" spc="-9" dirty="0">
                <a:solidFill>
                  <a:prstClr val="black"/>
                </a:solidFill>
                <a:latin typeface="Arial"/>
                <a:cs typeface="Arial"/>
              </a:rPr>
              <a:t>Featu</a:t>
            </a:r>
            <a:r>
              <a:rPr sz="2427" i="1" spc="-57" dirty="0">
                <a:solidFill>
                  <a:prstClr val="black"/>
                </a:solidFill>
                <a:latin typeface="Arial"/>
                <a:cs typeface="Arial"/>
              </a:rPr>
              <a:t>r</a:t>
            </a:r>
            <a:r>
              <a:rPr sz="2427" i="1" spc="13" dirty="0">
                <a:solidFill>
                  <a:prstClr val="black"/>
                </a:solidFill>
                <a:latin typeface="Arial"/>
                <a:cs typeface="Arial"/>
              </a:rPr>
              <a:t>es</a:t>
            </a:r>
            <a:endParaRPr sz="2427">
              <a:solidFill>
                <a:prstClr val="black"/>
              </a:solidFill>
              <a:latin typeface="Arial"/>
              <a:cs typeface="Arial"/>
            </a:endParaRPr>
          </a:p>
        </p:txBody>
      </p:sp>
      <p:sp>
        <p:nvSpPr>
          <p:cNvPr id="6" name="object 6"/>
          <p:cNvSpPr txBox="1"/>
          <p:nvPr/>
        </p:nvSpPr>
        <p:spPr>
          <a:xfrm>
            <a:off x="6788088" y="6350034"/>
            <a:ext cx="2088216" cy="251159"/>
          </a:xfrm>
          <a:prstGeom prst="rect">
            <a:avLst/>
          </a:prstGeom>
        </p:spPr>
        <p:txBody>
          <a:bodyPr vert="horz" wrap="square" lIns="0" tIns="0" rIns="0" bIns="0" rtlCol="0">
            <a:spAutoFit/>
          </a:bodyPr>
          <a:lstStyle/>
          <a:p>
            <a:pPr marL="11206" defTabSz="806867"/>
            <a:r>
              <a:rPr sz="1632" spc="-4" dirty="0">
                <a:solidFill>
                  <a:prstClr val="black"/>
                </a:solidFill>
                <a:latin typeface="Arial"/>
                <a:cs typeface="Arial"/>
              </a:rPr>
              <a:t>Figure: </a:t>
            </a:r>
            <a:r>
              <a:rPr sz="1632" spc="13" dirty="0">
                <a:solidFill>
                  <a:prstClr val="black"/>
                </a:solidFill>
                <a:latin typeface="Arial"/>
                <a:cs typeface="Arial"/>
              </a:rPr>
              <a:t>Karpathy</a:t>
            </a:r>
            <a:r>
              <a:rPr sz="1632" spc="-53" dirty="0">
                <a:solidFill>
                  <a:prstClr val="black"/>
                </a:solidFill>
                <a:latin typeface="Arial"/>
                <a:cs typeface="Arial"/>
              </a:rPr>
              <a:t> </a:t>
            </a:r>
            <a:r>
              <a:rPr sz="1632" dirty="0">
                <a:solidFill>
                  <a:prstClr val="black"/>
                </a:solidFill>
                <a:latin typeface="Arial"/>
                <a:cs typeface="Arial"/>
              </a:rPr>
              <a:t>2016</a:t>
            </a:r>
            <a:endParaRPr sz="1632">
              <a:solidFill>
                <a:prstClr val="black"/>
              </a:solidFill>
              <a:latin typeface="Arial"/>
              <a:cs typeface="Arial"/>
            </a:endParaRPr>
          </a:p>
        </p:txBody>
      </p:sp>
      <p:sp>
        <p:nvSpPr>
          <p:cNvPr id="7" name="object 7"/>
          <p:cNvSpPr txBox="1"/>
          <p:nvPr/>
        </p:nvSpPr>
        <p:spPr>
          <a:xfrm>
            <a:off x="4112559" y="4476750"/>
            <a:ext cx="2399179" cy="746999"/>
          </a:xfrm>
          <a:prstGeom prst="rect">
            <a:avLst/>
          </a:prstGeom>
        </p:spPr>
        <p:txBody>
          <a:bodyPr vert="horz" wrap="square" lIns="0" tIns="0" rIns="0" bIns="0" rtlCol="0">
            <a:spAutoFit/>
          </a:bodyPr>
          <a:lstStyle/>
          <a:p>
            <a:pPr marL="504292" marR="4483" indent="-493085" defTabSz="806867"/>
            <a:r>
              <a:rPr sz="2427" i="1" spc="26" dirty="0">
                <a:solidFill>
                  <a:prstClr val="black"/>
                </a:solidFill>
                <a:latin typeface="Arial"/>
                <a:cs typeface="Arial"/>
              </a:rPr>
              <a:t>Concatenate</a:t>
            </a:r>
            <a:r>
              <a:rPr sz="2427" i="1" spc="-53" dirty="0">
                <a:solidFill>
                  <a:prstClr val="black"/>
                </a:solidFill>
                <a:latin typeface="Arial"/>
                <a:cs typeface="Arial"/>
              </a:rPr>
              <a:t> </a:t>
            </a:r>
            <a:r>
              <a:rPr sz="2427" i="1" spc="9" dirty="0">
                <a:solidFill>
                  <a:prstClr val="black"/>
                </a:solidFill>
                <a:latin typeface="Arial"/>
                <a:cs typeface="Arial"/>
              </a:rPr>
              <a:t>into  </a:t>
            </a:r>
            <a:r>
              <a:rPr sz="2427" i="1" spc="13" dirty="0">
                <a:solidFill>
                  <a:prstClr val="black"/>
                </a:solidFill>
                <a:latin typeface="Arial"/>
                <a:cs typeface="Arial"/>
              </a:rPr>
              <a:t>a </a:t>
            </a:r>
            <a:r>
              <a:rPr sz="2427" i="1" spc="35" dirty="0">
                <a:solidFill>
                  <a:prstClr val="black"/>
                </a:solidFill>
                <a:latin typeface="Arial"/>
                <a:cs typeface="Arial"/>
              </a:rPr>
              <a:t>vector</a:t>
            </a:r>
            <a:r>
              <a:rPr sz="2427" i="1" spc="-71" dirty="0">
                <a:solidFill>
                  <a:prstClr val="black"/>
                </a:solidFill>
                <a:latin typeface="Arial"/>
                <a:cs typeface="Arial"/>
              </a:rPr>
              <a:t> </a:t>
            </a:r>
            <a:r>
              <a:rPr sz="2427" b="1" i="1" spc="13" dirty="0">
                <a:solidFill>
                  <a:prstClr val="black"/>
                </a:solidFill>
                <a:latin typeface="Arial"/>
                <a:cs typeface="Arial"/>
              </a:rPr>
              <a:t>x</a:t>
            </a:r>
            <a:endParaRPr sz="2427">
              <a:solidFill>
                <a:prstClr val="black"/>
              </a:solidFill>
              <a:latin typeface="Arial"/>
              <a:cs typeface="Arial"/>
            </a:endParaRPr>
          </a:p>
        </p:txBody>
      </p:sp>
      <p:sp>
        <p:nvSpPr>
          <p:cNvPr id="8" name="object 8"/>
          <p:cNvSpPr/>
          <p:nvPr/>
        </p:nvSpPr>
        <p:spPr>
          <a:xfrm>
            <a:off x="6496085" y="3239809"/>
            <a:ext cx="259416" cy="0"/>
          </a:xfrm>
          <a:custGeom>
            <a:avLst/>
            <a:gdLst/>
            <a:ahLst/>
            <a:cxnLst/>
            <a:rect l="l" t="t" r="r" b="b"/>
            <a:pathLst>
              <a:path w="294004">
                <a:moveTo>
                  <a:pt x="0" y="0"/>
                </a:moveTo>
                <a:lnTo>
                  <a:pt x="284031" y="0"/>
                </a:lnTo>
                <a:lnTo>
                  <a:pt x="293853" y="0"/>
                </a:lnTo>
              </a:path>
            </a:pathLst>
          </a:custGeom>
          <a:ln w="19645">
            <a:solidFill>
              <a:srgbClr val="53585F"/>
            </a:solidFill>
          </a:ln>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6746701" y="3198208"/>
            <a:ext cx="83484" cy="83484"/>
          </a:xfrm>
          <a:custGeom>
            <a:avLst/>
            <a:gdLst/>
            <a:ahLst/>
            <a:cxnLst/>
            <a:rect l="l" t="t" r="r" b="b"/>
            <a:pathLst>
              <a:path w="94615" h="94614">
                <a:moveTo>
                  <a:pt x="0" y="0"/>
                </a:moveTo>
                <a:lnTo>
                  <a:pt x="0" y="94297"/>
                </a:lnTo>
                <a:lnTo>
                  <a:pt x="94297" y="47148"/>
                </a:lnTo>
                <a:lnTo>
                  <a:pt x="0" y="0"/>
                </a:lnTo>
                <a:close/>
              </a:path>
            </a:pathLst>
          </a:custGeom>
          <a:solidFill>
            <a:srgbClr val="53585F"/>
          </a:solidFill>
        </p:spPr>
        <p:txBody>
          <a:bodyPr wrap="square" lIns="0" tIns="0" rIns="0" bIns="0" rtlCol="0"/>
          <a:lstStyle/>
          <a:p>
            <a:pPr defTabSz="806867"/>
            <a:endParaRPr sz="1588">
              <a:solidFill>
                <a:prstClr val="black"/>
              </a:solidFill>
              <a:latin typeface="Calibri"/>
            </a:endParaRPr>
          </a:p>
        </p:txBody>
      </p:sp>
      <p:sp>
        <p:nvSpPr>
          <p:cNvPr id="10" name="object 10"/>
          <p:cNvSpPr txBox="1"/>
          <p:nvPr/>
        </p:nvSpPr>
        <p:spPr>
          <a:xfrm>
            <a:off x="6937941" y="2932366"/>
            <a:ext cx="905435" cy="457754"/>
          </a:xfrm>
          <a:prstGeom prst="rect">
            <a:avLst/>
          </a:prstGeom>
          <a:solidFill>
            <a:srgbClr val="DCDEE0"/>
          </a:solidFill>
          <a:ln w="19645">
            <a:solidFill>
              <a:srgbClr val="000000"/>
            </a:solidFill>
          </a:ln>
        </p:spPr>
        <p:txBody>
          <a:bodyPr vert="horz" wrap="square" lIns="0" tIns="123825" rIns="0" bIns="0" rtlCol="0">
            <a:spAutoFit/>
          </a:bodyPr>
          <a:lstStyle/>
          <a:p>
            <a:pPr marL="157451" defTabSz="806867">
              <a:spcBef>
                <a:spcPts val="975"/>
              </a:spcBef>
            </a:pPr>
            <a:r>
              <a:rPr sz="2162" spc="-66" dirty="0">
                <a:solidFill>
                  <a:prstClr val="black"/>
                </a:solidFill>
                <a:latin typeface="Arial"/>
                <a:cs typeface="Arial"/>
              </a:rPr>
              <a:t>SVM</a:t>
            </a:r>
            <a:endParaRPr sz="2162">
              <a:solidFill>
                <a:prstClr val="black"/>
              </a:solidFill>
              <a:latin typeface="Arial"/>
              <a:cs typeface="Arial"/>
            </a:endParaRPr>
          </a:p>
        </p:txBody>
      </p:sp>
      <p:sp>
        <p:nvSpPr>
          <p:cNvPr id="11" name="object 11"/>
          <p:cNvSpPr txBox="1"/>
          <p:nvPr/>
        </p:nvSpPr>
        <p:spPr>
          <a:xfrm>
            <a:off x="6734735" y="4476750"/>
            <a:ext cx="1305485" cy="746999"/>
          </a:xfrm>
          <a:prstGeom prst="rect">
            <a:avLst/>
          </a:prstGeom>
        </p:spPr>
        <p:txBody>
          <a:bodyPr vert="horz" wrap="square" lIns="0" tIns="0" rIns="0" bIns="0" rtlCol="0">
            <a:spAutoFit/>
          </a:bodyPr>
          <a:lstStyle/>
          <a:p>
            <a:pPr marL="11206" marR="4483" indent="212923" defTabSz="806867"/>
            <a:r>
              <a:rPr sz="2427" i="1" spc="13" dirty="0">
                <a:solidFill>
                  <a:prstClr val="black"/>
                </a:solidFill>
                <a:latin typeface="Arial"/>
                <a:cs typeface="Arial"/>
              </a:rPr>
              <a:t>Linear  </a:t>
            </a:r>
            <a:r>
              <a:rPr sz="2427" i="1" spc="9" dirty="0">
                <a:solidFill>
                  <a:prstClr val="black"/>
                </a:solidFill>
                <a:latin typeface="Arial"/>
                <a:cs typeface="Arial"/>
              </a:rPr>
              <a:t>Classifier</a:t>
            </a:r>
            <a:endParaRPr sz="2427">
              <a:solidFill>
                <a:prstClr val="black"/>
              </a:solidFill>
              <a:latin typeface="Arial"/>
              <a:cs typeface="Arial"/>
            </a:endParaRPr>
          </a:p>
        </p:txBody>
      </p:sp>
      <p:sp>
        <p:nvSpPr>
          <p:cNvPr id="12" name="object 12"/>
          <p:cNvSpPr/>
          <p:nvPr/>
        </p:nvSpPr>
        <p:spPr>
          <a:xfrm>
            <a:off x="7901150" y="3239809"/>
            <a:ext cx="242047" cy="0"/>
          </a:xfrm>
          <a:custGeom>
            <a:avLst/>
            <a:gdLst/>
            <a:ahLst/>
            <a:cxnLst/>
            <a:rect l="l" t="t" r="r" b="b"/>
            <a:pathLst>
              <a:path w="274320">
                <a:moveTo>
                  <a:pt x="0" y="0"/>
                </a:moveTo>
                <a:lnTo>
                  <a:pt x="264385" y="0"/>
                </a:lnTo>
                <a:lnTo>
                  <a:pt x="274208" y="0"/>
                </a:lnTo>
              </a:path>
            </a:pathLst>
          </a:custGeom>
          <a:ln w="19645">
            <a:solidFill>
              <a:srgbClr val="53585F"/>
            </a:solidFill>
          </a:ln>
        </p:spPr>
        <p:txBody>
          <a:bodyPr wrap="square" lIns="0" tIns="0" rIns="0" bIns="0" rtlCol="0"/>
          <a:lstStyle/>
          <a:p>
            <a:pPr defTabSz="806867"/>
            <a:endParaRPr sz="1588">
              <a:solidFill>
                <a:prstClr val="black"/>
              </a:solidFill>
              <a:latin typeface="Calibri"/>
            </a:endParaRPr>
          </a:p>
        </p:txBody>
      </p:sp>
      <p:sp>
        <p:nvSpPr>
          <p:cNvPr id="13" name="object 13"/>
          <p:cNvSpPr/>
          <p:nvPr/>
        </p:nvSpPr>
        <p:spPr>
          <a:xfrm>
            <a:off x="8134433" y="3198208"/>
            <a:ext cx="83484" cy="83484"/>
          </a:xfrm>
          <a:custGeom>
            <a:avLst/>
            <a:gdLst/>
            <a:ahLst/>
            <a:cxnLst/>
            <a:rect l="l" t="t" r="r" b="b"/>
            <a:pathLst>
              <a:path w="94615" h="94614">
                <a:moveTo>
                  <a:pt x="0" y="0"/>
                </a:moveTo>
                <a:lnTo>
                  <a:pt x="0" y="94297"/>
                </a:lnTo>
                <a:lnTo>
                  <a:pt x="94297" y="47148"/>
                </a:lnTo>
                <a:lnTo>
                  <a:pt x="0" y="0"/>
                </a:lnTo>
                <a:close/>
              </a:path>
            </a:pathLst>
          </a:custGeom>
          <a:solidFill>
            <a:srgbClr val="53585F"/>
          </a:solidFill>
        </p:spPr>
        <p:txBody>
          <a:bodyPr wrap="square" lIns="0" tIns="0" rIns="0" bIns="0" rtlCol="0"/>
          <a:lstStyle/>
          <a:p>
            <a:pPr defTabSz="806867"/>
            <a:endParaRPr sz="1588">
              <a:solidFill>
                <a:prstClr val="black"/>
              </a:solidFill>
              <a:latin typeface="Calibri"/>
            </a:endParaRPr>
          </a:p>
        </p:txBody>
      </p:sp>
      <p:sp>
        <p:nvSpPr>
          <p:cNvPr id="14" name="object 14"/>
          <p:cNvSpPr txBox="1"/>
          <p:nvPr/>
        </p:nvSpPr>
        <p:spPr>
          <a:xfrm>
            <a:off x="8292353" y="3042397"/>
            <a:ext cx="560294" cy="373500"/>
          </a:xfrm>
          <a:prstGeom prst="rect">
            <a:avLst/>
          </a:prstGeom>
        </p:spPr>
        <p:txBody>
          <a:bodyPr vert="horz" wrap="square" lIns="0" tIns="0" rIns="0" bIns="0" rtlCol="0">
            <a:spAutoFit/>
          </a:bodyPr>
          <a:lstStyle/>
          <a:p>
            <a:pPr marL="11206" defTabSz="806867"/>
            <a:r>
              <a:rPr sz="2427" spc="13" dirty="0">
                <a:solidFill>
                  <a:prstClr val="black"/>
                </a:solidFill>
                <a:latin typeface="Arial"/>
                <a:cs typeface="Arial"/>
              </a:rPr>
              <a:t>Ans</a:t>
            </a:r>
            <a:endParaRPr sz="2427">
              <a:solidFill>
                <a:prstClr val="black"/>
              </a:solidFill>
              <a:latin typeface="Arial"/>
              <a:cs typeface="Arial"/>
            </a:endParaRPr>
          </a:p>
        </p:txBody>
      </p:sp>
    </p:spTree>
    <p:extLst>
      <p:ext uri="{BB962C8B-B14F-4D97-AF65-F5344CB8AC3E}">
        <p14:creationId xmlns:p14="http://schemas.microsoft.com/office/powerpoint/2010/main" val="49245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499370" y="6350034"/>
            <a:ext cx="2377328" cy="251159"/>
          </a:xfrm>
          <a:prstGeom prst="rect">
            <a:avLst/>
          </a:prstGeom>
        </p:spPr>
        <p:txBody>
          <a:bodyPr vert="horz" wrap="square" lIns="0" tIns="0" rIns="0" bIns="0" rtlCol="0">
            <a:spAutoFit/>
          </a:bodyPr>
          <a:lstStyle/>
          <a:p>
            <a:pPr marL="11206" defTabSz="806867"/>
            <a:r>
              <a:rPr sz="1632" dirty="0">
                <a:solidFill>
                  <a:prstClr val="black"/>
                </a:solidFill>
                <a:latin typeface="Arial"/>
                <a:cs typeface="Arial"/>
              </a:rPr>
              <a:t>Slide </a:t>
            </a:r>
            <a:r>
              <a:rPr sz="1632" spc="-9" dirty="0">
                <a:solidFill>
                  <a:prstClr val="black"/>
                </a:solidFill>
                <a:latin typeface="Arial"/>
                <a:cs typeface="Arial"/>
              </a:rPr>
              <a:t>from </a:t>
            </a:r>
            <a:r>
              <a:rPr sz="1632" spc="13" dirty="0">
                <a:solidFill>
                  <a:prstClr val="black"/>
                </a:solidFill>
                <a:latin typeface="Arial"/>
                <a:cs typeface="Arial"/>
              </a:rPr>
              <a:t>Karpathy</a:t>
            </a:r>
            <a:r>
              <a:rPr sz="1632" spc="-40" dirty="0">
                <a:solidFill>
                  <a:prstClr val="black"/>
                </a:solidFill>
                <a:latin typeface="Arial"/>
                <a:cs typeface="Arial"/>
              </a:rPr>
              <a:t> </a:t>
            </a:r>
            <a:r>
              <a:rPr sz="1632" dirty="0">
                <a:solidFill>
                  <a:prstClr val="black"/>
                </a:solidFill>
                <a:latin typeface="Arial"/>
                <a:cs typeface="Arial"/>
              </a:rPr>
              <a:t>2016</a:t>
            </a:r>
            <a:endParaRPr sz="1632">
              <a:solidFill>
                <a:prstClr val="black"/>
              </a:solidFill>
              <a:latin typeface="Arial"/>
              <a:cs typeface="Arial"/>
            </a:endParaRPr>
          </a:p>
        </p:txBody>
      </p:sp>
      <p:sp>
        <p:nvSpPr>
          <p:cNvPr id="3" name="object 3"/>
          <p:cNvSpPr/>
          <p:nvPr/>
        </p:nvSpPr>
        <p:spPr>
          <a:xfrm>
            <a:off x="134471" y="2129118"/>
            <a:ext cx="8875059" cy="3720353"/>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 name="object 4"/>
          <p:cNvSpPr/>
          <p:nvPr/>
        </p:nvSpPr>
        <p:spPr>
          <a:xfrm>
            <a:off x="5600490" y="3261101"/>
            <a:ext cx="3338793" cy="2312334"/>
          </a:xfrm>
          <a:custGeom>
            <a:avLst/>
            <a:gdLst/>
            <a:ahLst/>
            <a:cxnLst/>
            <a:rect l="l" t="t" r="r" b="b"/>
            <a:pathLst>
              <a:path w="3783965" h="2620645">
                <a:moveTo>
                  <a:pt x="0" y="0"/>
                </a:moveTo>
                <a:lnTo>
                  <a:pt x="3783717" y="0"/>
                </a:lnTo>
                <a:lnTo>
                  <a:pt x="3783717" y="2620653"/>
                </a:lnTo>
                <a:lnTo>
                  <a:pt x="0" y="2620653"/>
                </a:lnTo>
                <a:lnTo>
                  <a:pt x="0" y="0"/>
                </a:lnTo>
                <a:close/>
              </a:path>
            </a:pathLst>
          </a:custGeom>
          <a:solidFill>
            <a:srgbClr val="FFFFFF"/>
          </a:solidFill>
        </p:spPr>
        <p:txBody>
          <a:bodyPr wrap="square" lIns="0" tIns="0" rIns="0" bIns="0" rtlCol="0"/>
          <a:lstStyle/>
          <a:p>
            <a:pPr defTabSz="806867"/>
            <a:endParaRPr sz="1588">
              <a:solidFill>
                <a:prstClr val="black"/>
              </a:solidFill>
              <a:latin typeface="Calibri"/>
            </a:endParaRPr>
          </a:p>
        </p:txBody>
      </p:sp>
      <p:sp>
        <p:nvSpPr>
          <p:cNvPr id="5" name="object 5"/>
          <p:cNvSpPr txBox="1"/>
          <p:nvPr/>
        </p:nvSpPr>
        <p:spPr>
          <a:xfrm>
            <a:off x="5210735" y="3288927"/>
            <a:ext cx="3334871" cy="2280881"/>
          </a:xfrm>
          <a:prstGeom prst="rect">
            <a:avLst/>
          </a:prstGeom>
        </p:spPr>
        <p:txBody>
          <a:bodyPr vert="horz" wrap="square" lIns="0" tIns="0" rIns="0" bIns="0" rtlCol="0">
            <a:spAutoFit/>
          </a:bodyPr>
          <a:lstStyle/>
          <a:p>
            <a:pPr marL="11206" defTabSz="806867"/>
            <a:r>
              <a:rPr sz="2427" spc="13" dirty="0">
                <a:solidFill>
                  <a:prstClr val="black"/>
                </a:solidFill>
                <a:latin typeface="Arial"/>
                <a:cs typeface="Arial"/>
              </a:rPr>
              <a:t>Q: </a:t>
            </a:r>
            <a:r>
              <a:rPr sz="2427" spc="-18" dirty="0">
                <a:solidFill>
                  <a:prstClr val="black"/>
                </a:solidFill>
                <a:latin typeface="Arial"/>
                <a:cs typeface="Arial"/>
              </a:rPr>
              <a:t>What </a:t>
            </a:r>
            <a:r>
              <a:rPr sz="2427" spc="40" dirty="0">
                <a:solidFill>
                  <a:prstClr val="black"/>
                </a:solidFill>
                <a:latin typeface="Arial"/>
                <a:cs typeface="Arial"/>
              </a:rPr>
              <a:t>would </a:t>
            </a:r>
            <a:r>
              <a:rPr sz="2427" spc="84" dirty="0">
                <a:solidFill>
                  <a:prstClr val="black"/>
                </a:solidFill>
                <a:latin typeface="Arial"/>
                <a:cs typeface="Arial"/>
              </a:rPr>
              <a:t>be</a:t>
            </a:r>
            <a:r>
              <a:rPr sz="2427" spc="-62" dirty="0">
                <a:solidFill>
                  <a:prstClr val="black"/>
                </a:solidFill>
                <a:latin typeface="Arial"/>
                <a:cs typeface="Arial"/>
              </a:rPr>
              <a:t> </a:t>
            </a:r>
            <a:r>
              <a:rPr sz="2427" spc="13" dirty="0">
                <a:solidFill>
                  <a:prstClr val="black"/>
                </a:solidFill>
                <a:latin typeface="Arial"/>
                <a:cs typeface="Arial"/>
              </a:rPr>
              <a:t>a</a:t>
            </a:r>
            <a:endParaRPr sz="2427">
              <a:solidFill>
                <a:prstClr val="black"/>
              </a:solidFill>
              <a:latin typeface="Arial"/>
              <a:cs typeface="Arial"/>
            </a:endParaRPr>
          </a:p>
          <a:p>
            <a:pPr marL="11206" marR="4483" defTabSz="806867">
              <a:spcBef>
                <a:spcPts val="88"/>
              </a:spcBef>
            </a:pPr>
            <a:r>
              <a:rPr sz="2427" spc="22" dirty="0">
                <a:solidFill>
                  <a:prstClr val="black"/>
                </a:solidFill>
                <a:latin typeface="Arial"/>
                <a:cs typeface="Arial"/>
              </a:rPr>
              <a:t>very </a:t>
            </a:r>
            <a:r>
              <a:rPr sz="2427" spc="35" dirty="0">
                <a:solidFill>
                  <a:prstClr val="black"/>
                </a:solidFill>
                <a:latin typeface="Arial"/>
                <a:cs typeface="Arial"/>
              </a:rPr>
              <a:t>hard </a:t>
            </a:r>
            <a:r>
              <a:rPr sz="2427" spc="13" dirty="0">
                <a:solidFill>
                  <a:prstClr val="black"/>
                </a:solidFill>
                <a:latin typeface="Arial"/>
                <a:cs typeface="Arial"/>
              </a:rPr>
              <a:t>set </a:t>
            </a:r>
            <a:r>
              <a:rPr sz="2427" spc="9" dirty="0">
                <a:solidFill>
                  <a:prstClr val="black"/>
                </a:solidFill>
                <a:latin typeface="Arial"/>
                <a:cs typeface="Arial"/>
              </a:rPr>
              <a:t>of</a:t>
            </a:r>
            <a:r>
              <a:rPr sz="2427" spc="-79" dirty="0">
                <a:solidFill>
                  <a:prstClr val="black"/>
                </a:solidFill>
                <a:latin typeface="Arial"/>
                <a:cs typeface="Arial"/>
              </a:rPr>
              <a:t> </a:t>
            </a:r>
            <a:r>
              <a:rPr sz="2427" spc="31" dirty="0">
                <a:solidFill>
                  <a:prstClr val="black"/>
                </a:solidFill>
                <a:latin typeface="Arial"/>
                <a:cs typeface="Arial"/>
              </a:rPr>
              <a:t>classes  </a:t>
            </a:r>
            <a:r>
              <a:rPr sz="2427" spc="9" dirty="0">
                <a:solidFill>
                  <a:prstClr val="black"/>
                </a:solidFill>
                <a:latin typeface="Arial"/>
                <a:cs typeface="Arial"/>
              </a:rPr>
              <a:t>for </a:t>
            </a:r>
            <a:r>
              <a:rPr sz="2427" spc="13" dirty="0">
                <a:solidFill>
                  <a:prstClr val="black"/>
                </a:solidFill>
                <a:latin typeface="Arial"/>
                <a:cs typeface="Arial"/>
              </a:rPr>
              <a:t>a </a:t>
            </a:r>
            <a:r>
              <a:rPr sz="2427" spc="9" dirty="0">
                <a:solidFill>
                  <a:prstClr val="black"/>
                </a:solidFill>
                <a:latin typeface="Arial"/>
                <a:cs typeface="Arial"/>
              </a:rPr>
              <a:t>linear </a:t>
            </a:r>
            <a:r>
              <a:rPr sz="2427" spc="22" dirty="0">
                <a:solidFill>
                  <a:prstClr val="black"/>
                </a:solidFill>
                <a:latin typeface="Arial"/>
                <a:cs typeface="Arial"/>
              </a:rPr>
              <a:t>classifier </a:t>
            </a:r>
            <a:r>
              <a:rPr sz="2427" spc="9" dirty="0">
                <a:solidFill>
                  <a:prstClr val="black"/>
                </a:solidFill>
                <a:latin typeface="Arial"/>
                <a:cs typeface="Arial"/>
              </a:rPr>
              <a:t>to  </a:t>
            </a:r>
            <a:r>
              <a:rPr sz="2427" spc="22" dirty="0">
                <a:solidFill>
                  <a:prstClr val="black"/>
                </a:solidFill>
                <a:latin typeface="Arial"/>
                <a:cs typeface="Arial"/>
              </a:rPr>
              <a:t>distinguish?</a:t>
            </a:r>
            <a:endParaRPr sz="2427">
              <a:solidFill>
                <a:prstClr val="black"/>
              </a:solidFill>
              <a:latin typeface="Arial"/>
              <a:cs typeface="Arial"/>
            </a:endParaRPr>
          </a:p>
          <a:p>
            <a:pPr defTabSz="806867">
              <a:spcBef>
                <a:spcPts val="4"/>
              </a:spcBef>
            </a:pPr>
            <a:endParaRPr sz="2603">
              <a:solidFill>
                <a:prstClr val="black"/>
              </a:solidFill>
              <a:latin typeface="Times New Roman"/>
              <a:cs typeface="Times New Roman"/>
            </a:endParaRPr>
          </a:p>
          <a:p>
            <a:pPr marL="11206" defTabSz="806867"/>
            <a:r>
              <a:rPr sz="2427" spc="26" dirty="0">
                <a:solidFill>
                  <a:prstClr val="black"/>
                </a:solidFill>
                <a:latin typeface="Arial"/>
                <a:cs typeface="Arial"/>
              </a:rPr>
              <a:t>(assuming </a:t>
            </a:r>
            <a:r>
              <a:rPr sz="2427" spc="13" dirty="0">
                <a:solidFill>
                  <a:prstClr val="black"/>
                </a:solidFill>
                <a:latin typeface="Arial"/>
                <a:cs typeface="Arial"/>
              </a:rPr>
              <a:t>x </a:t>
            </a:r>
            <a:r>
              <a:rPr sz="2427" spc="202" dirty="0">
                <a:solidFill>
                  <a:prstClr val="black"/>
                </a:solidFill>
                <a:latin typeface="Arial"/>
                <a:cs typeface="Arial"/>
              </a:rPr>
              <a:t>=</a:t>
            </a:r>
            <a:r>
              <a:rPr sz="2427" spc="-62" dirty="0">
                <a:solidFill>
                  <a:prstClr val="black"/>
                </a:solidFill>
                <a:latin typeface="Arial"/>
                <a:cs typeface="Arial"/>
              </a:rPr>
              <a:t> </a:t>
            </a:r>
            <a:r>
              <a:rPr sz="2427" spc="31" dirty="0">
                <a:solidFill>
                  <a:prstClr val="black"/>
                </a:solidFill>
                <a:latin typeface="Arial"/>
                <a:cs typeface="Arial"/>
              </a:rPr>
              <a:t>pixels)</a:t>
            </a:r>
            <a:endParaRPr sz="2427">
              <a:solidFill>
                <a:prstClr val="black"/>
              </a:solidFill>
              <a:latin typeface="Arial"/>
              <a:cs typeface="Arial"/>
            </a:endParaRPr>
          </a:p>
        </p:txBody>
      </p:sp>
      <p:sp>
        <p:nvSpPr>
          <p:cNvPr id="6" name="object 6"/>
          <p:cNvSpPr txBox="1">
            <a:spLocks noGrp="1"/>
          </p:cNvSpPr>
          <p:nvPr>
            <p:ph type="title"/>
          </p:nvPr>
        </p:nvSpPr>
        <p:spPr>
          <a:xfrm>
            <a:off x="684579" y="172044"/>
            <a:ext cx="6968021" cy="1382732"/>
          </a:xfrm>
          <a:prstGeom prst="rect">
            <a:avLst/>
          </a:prstGeom>
        </p:spPr>
        <p:txBody>
          <a:bodyPr vert="horz" wrap="square" lIns="0" tIns="73959" rIns="0" bIns="0" rtlCol="0">
            <a:spAutoFit/>
          </a:bodyPr>
          <a:lstStyle/>
          <a:p>
            <a:pPr algn="ctr">
              <a:lnSpc>
                <a:spcPts val="5056"/>
              </a:lnSpc>
            </a:pPr>
            <a:r>
              <a:rPr sz="4236" spc="-84" dirty="0"/>
              <a:t>Why </a:t>
            </a:r>
            <a:r>
              <a:rPr sz="4236" spc="-4" dirty="0"/>
              <a:t>use</a:t>
            </a:r>
            <a:r>
              <a:rPr sz="4236" spc="22" dirty="0"/>
              <a:t> </a:t>
            </a:r>
            <a:r>
              <a:rPr sz="4236" spc="-40" dirty="0"/>
              <a:t>features?</a:t>
            </a:r>
            <a:endParaRPr sz="4236"/>
          </a:p>
          <a:p>
            <a:pPr algn="ctr">
              <a:lnSpc>
                <a:spcPts val="5056"/>
              </a:lnSpc>
            </a:pPr>
            <a:r>
              <a:rPr sz="4236" spc="-84" dirty="0"/>
              <a:t>Why </a:t>
            </a:r>
            <a:r>
              <a:rPr sz="4236" spc="-4" dirty="0"/>
              <a:t>not</a:t>
            </a:r>
            <a:r>
              <a:rPr sz="4236" spc="13" dirty="0"/>
              <a:t> </a:t>
            </a:r>
            <a:r>
              <a:rPr sz="4236" spc="-4" dirty="0"/>
              <a:t>pixels?</a:t>
            </a:r>
            <a:endParaRPr sz="4236"/>
          </a:p>
        </p:txBody>
      </p:sp>
    </p:spTree>
    <p:extLst>
      <p:ext uri="{BB962C8B-B14F-4D97-AF65-F5344CB8AC3E}">
        <p14:creationId xmlns:p14="http://schemas.microsoft.com/office/powerpoint/2010/main" val="2430004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533400" y="274638"/>
            <a:ext cx="8229600" cy="1143000"/>
          </a:xfrm>
        </p:spPr>
        <p:txBody>
          <a:bodyPr>
            <a:normAutofit/>
          </a:bodyPr>
          <a:lstStyle/>
          <a:p>
            <a:r>
              <a:rPr lang="en-US" sz="3600" dirty="0" err="1">
                <a:solidFill>
                  <a:schemeClr val="bg1"/>
                </a:solidFill>
              </a:rPr>
              <a:t>Boting</a:t>
            </a:r>
            <a:r>
              <a:rPr lang="en-US" sz="3600" dirty="0">
                <a:solidFill>
                  <a:schemeClr val="bg1"/>
                </a:solidFill>
              </a:rPr>
              <a:t> Li and Ran </a:t>
            </a:r>
            <a:r>
              <a:rPr lang="en-US" sz="3600" dirty="0" err="1">
                <a:solidFill>
                  <a:schemeClr val="bg1"/>
                </a:solidFill>
              </a:rPr>
              <a:t>Godrich</a:t>
            </a:r>
            <a:endParaRPr lang="en-US" sz="3600" dirty="0">
              <a:solidFill>
                <a:schemeClr val="bg1"/>
              </a:solidFill>
            </a:endParaRPr>
          </a:p>
        </p:txBody>
      </p:sp>
      <p:pic>
        <p:nvPicPr>
          <p:cNvPr id="1028" name="Picture 4" descr="http://www.cs.cornell.edu/courses/cs5670/2017sp/artifacts/pa3/group_of_bl657_rag299/artifac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14588"/>
            <a:ext cx="9144000" cy="202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405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4579" y="172043"/>
            <a:ext cx="7926021" cy="1410643"/>
          </a:xfrm>
          <a:prstGeom prst="rect">
            <a:avLst/>
          </a:prstGeom>
        </p:spPr>
        <p:txBody>
          <a:bodyPr vert="horz" wrap="square" lIns="0" tIns="0" rIns="0" bIns="0" rtlCol="0">
            <a:spAutoFit/>
          </a:bodyPr>
          <a:lstStyle/>
          <a:p>
            <a:pPr marL="1243919" marR="4483" indent="-1232713">
              <a:lnSpc>
                <a:spcPts val="5471"/>
              </a:lnSpc>
            </a:pPr>
            <a:r>
              <a:rPr spc="-88" dirty="0"/>
              <a:t>The </a:t>
            </a:r>
            <a:r>
              <a:rPr spc="-4" dirty="0"/>
              <a:t>last layer of (most) CNNs </a:t>
            </a:r>
            <a:r>
              <a:rPr spc="-31" dirty="0"/>
              <a:t>are </a:t>
            </a:r>
            <a:r>
              <a:rPr spc="-4" dirty="0"/>
              <a:t>linear</a:t>
            </a:r>
            <a:r>
              <a:rPr spc="-35" dirty="0"/>
              <a:t> </a:t>
            </a:r>
            <a:r>
              <a:rPr spc="22" dirty="0"/>
              <a:t>classifiers</a:t>
            </a:r>
          </a:p>
        </p:txBody>
      </p:sp>
      <p:sp>
        <p:nvSpPr>
          <p:cNvPr id="3" name="object 3"/>
          <p:cNvSpPr/>
          <p:nvPr/>
        </p:nvSpPr>
        <p:spPr>
          <a:xfrm>
            <a:off x="145676" y="2229970"/>
            <a:ext cx="1647265" cy="2218765"/>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 name="object 4"/>
          <p:cNvSpPr txBox="1"/>
          <p:nvPr/>
        </p:nvSpPr>
        <p:spPr>
          <a:xfrm>
            <a:off x="560294" y="4577603"/>
            <a:ext cx="837079" cy="746999"/>
          </a:xfrm>
          <a:prstGeom prst="rect">
            <a:avLst/>
          </a:prstGeom>
        </p:spPr>
        <p:txBody>
          <a:bodyPr vert="horz" wrap="square" lIns="0" tIns="0" rIns="0" bIns="0" rtlCol="0">
            <a:spAutoFit/>
          </a:bodyPr>
          <a:lstStyle/>
          <a:p>
            <a:pPr marL="11206" marR="4483" indent="56032" defTabSz="806867"/>
            <a:r>
              <a:rPr sz="2427" i="1" spc="40" dirty="0">
                <a:solidFill>
                  <a:prstClr val="black"/>
                </a:solidFill>
                <a:latin typeface="Arial"/>
                <a:cs typeface="Arial"/>
              </a:rPr>
              <a:t>Input  </a:t>
            </a:r>
            <a:r>
              <a:rPr sz="2427" i="1" spc="-13" dirty="0">
                <a:solidFill>
                  <a:prstClr val="black"/>
                </a:solidFill>
                <a:latin typeface="Arial"/>
                <a:cs typeface="Arial"/>
              </a:rPr>
              <a:t>Pixels</a:t>
            </a:r>
            <a:endParaRPr sz="2427">
              <a:solidFill>
                <a:prstClr val="black"/>
              </a:solidFill>
              <a:latin typeface="Arial"/>
              <a:cs typeface="Arial"/>
            </a:endParaRPr>
          </a:p>
        </p:txBody>
      </p:sp>
      <p:sp>
        <p:nvSpPr>
          <p:cNvPr id="5" name="object 5"/>
          <p:cNvSpPr/>
          <p:nvPr/>
        </p:nvSpPr>
        <p:spPr>
          <a:xfrm>
            <a:off x="7715356" y="3524284"/>
            <a:ext cx="318807" cy="0"/>
          </a:xfrm>
          <a:custGeom>
            <a:avLst/>
            <a:gdLst/>
            <a:ahLst/>
            <a:cxnLst/>
            <a:rect l="l" t="t" r="r" b="b"/>
            <a:pathLst>
              <a:path w="361315">
                <a:moveTo>
                  <a:pt x="0" y="0"/>
                </a:moveTo>
                <a:lnTo>
                  <a:pt x="350968" y="0"/>
                </a:lnTo>
                <a:lnTo>
                  <a:pt x="360790" y="0"/>
                </a:lnTo>
              </a:path>
            </a:pathLst>
          </a:custGeom>
          <a:ln w="19645">
            <a:solidFill>
              <a:srgbClr val="53585F"/>
            </a:solidFill>
          </a:ln>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8025033" y="3482683"/>
            <a:ext cx="83484" cy="83484"/>
          </a:xfrm>
          <a:custGeom>
            <a:avLst/>
            <a:gdLst/>
            <a:ahLst/>
            <a:cxnLst/>
            <a:rect l="l" t="t" r="r" b="b"/>
            <a:pathLst>
              <a:path w="94615" h="94614">
                <a:moveTo>
                  <a:pt x="0" y="0"/>
                </a:moveTo>
                <a:lnTo>
                  <a:pt x="0" y="94297"/>
                </a:lnTo>
                <a:lnTo>
                  <a:pt x="94297" y="47148"/>
                </a:lnTo>
                <a:lnTo>
                  <a:pt x="0" y="0"/>
                </a:lnTo>
                <a:close/>
              </a:path>
            </a:pathLst>
          </a:custGeom>
          <a:solidFill>
            <a:srgbClr val="53585F"/>
          </a:solidFill>
        </p:spPr>
        <p:txBody>
          <a:bodyPr wrap="square" lIns="0" tIns="0" rIns="0" bIns="0" rtlCol="0"/>
          <a:lstStyle/>
          <a:p>
            <a:pPr defTabSz="806867"/>
            <a:endParaRPr sz="1588">
              <a:solidFill>
                <a:prstClr val="black"/>
              </a:solidFill>
              <a:latin typeface="Calibri"/>
            </a:endParaRPr>
          </a:p>
        </p:txBody>
      </p:sp>
      <p:sp>
        <p:nvSpPr>
          <p:cNvPr id="7" name="object 7"/>
          <p:cNvSpPr txBox="1"/>
          <p:nvPr/>
        </p:nvSpPr>
        <p:spPr>
          <a:xfrm>
            <a:off x="8269941" y="3333750"/>
            <a:ext cx="560294" cy="373500"/>
          </a:xfrm>
          <a:prstGeom prst="rect">
            <a:avLst/>
          </a:prstGeom>
        </p:spPr>
        <p:txBody>
          <a:bodyPr vert="horz" wrap="square" lIns="0" tIns="0" rIns="0" bIns="0" rtlCol="0">
            <a:spAutoFit/>
          </a:bodyPr>
          <a:lstStyle/>
          <a:p>
            <a:pPr marL="11206" defTabSz="806867"/>
            <a:r>
              <a:rPr sz="2427" spc="13" dirty="0">
                <a:solidFill>
                  <a:prstClr val="black"/>
                </a:solidFill>
                <a:latin typeface="Arial"/>
                <a:cs typeface="Arial"/>
              </a:rPr>
              <a:t>Ans</a:t>
            </a:r>
            <a:endParaRPr sz="2427">
              <a:solidFill>
                <a:prstClr val="black"/>
              </a:solidFill>
              <a:latin typeface="Arial"/>
              <a:cs typeface="Arial"/>
            </a:endParaRPr>
          </a:p>
        </p:txBody>
      </p:sp>
      <p:sp>
        <p:nvSpPr>
          <p:cNvPr id="8" name="object 8"/>
          <p:cNvSpPr txBox="1"/>
          <p:nvPr/>
        </p:nvSpPr>
        <p:spPr>
          <a:xfrm>
            <a:off x="2431677" y="4577603"/>
            <a:ext cx="5067860" cy="746999"/>
          </a:xfrm>
          <a:prstGeom prst="rect">
            <a:avLst/>
          </a:prstGeom>
        </p:spPr>
        <p:txBody>
          <a:bodyPr vert="horz" wrap="square" lIns="0" tIns="0" rIns="0" bIns="0" rtlCol="0">
            <a:spAutoFit/>
          </a:bodyPr>
          <a:lstStyle/>
          <a:p>
            <a:pPr marL="605150" marR="4483" indent="-593943" defTabSz="806867"/>
            <a:r>
              <a:rPr sz="2427" i="1" spc="4" dirty="0">
                <a:solidFill>
                  <a:prstClr val="black"/>
                </a:solidFill>
                <a:latin typeface="Arial"/>
                <a:cs typeface="Arial"/>
              </a:rPr>
              <a:t>Perform </a:t>
            </a:r>
            <a:r>
              <a:rPr sz="2427" i="1" spc="31" dirty="0">
                <a:solidFill>
                  <a:prstClr val="black"/>
                </a:solidFill>
                <a:latin typeface="Arial"/>
                <a:cs typeface="Arial"/>
              </a:rPr>
              <a:t>everything </a:t>
            </a:r>
            <a:r>
              <a:rPr sz="2427" i="1" spc="13" dirty="0">
                <a:solidFill>
                  <a:prstClr val="black"/>
                </a:solidFill>
                <a:latin typeface="Arial"/>
                <a:cs typeface="Arial"/>
              </a:rPr>
              <a:t>with a </a:t>
            </a:r>
            <a:r>
              <a:rPr sz="2427" i="1" spc="101" dirty="0">
                <a:solidFill>
                  <a:prstClr val="black"/>
                </a:solidFill>
                <a:latin typeface="Arial"/>
                <a:cs typeface="Arial"/>
              </a:rPr>
              <a:t>big</a:t>
            </a:r>
            <a:r>
              <a:rPr sz="2427" i="1" spc="-62" dirty="0">
                <a:solidFill>
                  <a:prstClr val="black"/>
                </a:solidFill>
                <a:latin typeface="Arial"/>
                <a:cs typeface="Arial"/>
              </a:rPr>
              <a:t> </a:t>
            </a:r>
            <a:r>
              <a:rPr sz="2427" i="1" spc="13" dirty="0">
                <a:solidFill>
                  <a:prstClr val="black"/>
                </a:solidFill>
                <a:latin typeface="Arial"/>
                <a:cs typeface="Arial"/>
              </a:rPr>
              <a:t>neural  network, </a:t>
            </a:r>
            <a:r>
              <a:rPr sz="2427" i="1" spc="31" dirty="0">
                <a:solidFill>
                  <a:prstClr val="black"/>
                </a:solidFill>
                <a:latin typeface="Arial"/>
                <a:cs typeface="Arial"/>
              </a:rPr>
              <a:t>trained</a:t>
            </a:r>
            <a:r>
              <a:rPr sz="2427" i="1" spc="-49" dirty="0">
                <a:solidFill>
                  <a:prstClr val="black"/>
                </a:solidFill>
                <a:latin typeface="Arial"/>
                <a:cs typeface="Arial"/>
              </a:rPr>
              <a:t> </a:t>
            </a:r>
            <a:r>
              <a:rPr sz="2427" i="1" spc="40" dirty="0">
                <a:solidFill>
                  <a:prstClr val="black"/>
                </a:solidFill>
                <a:latin typeface="Arial"/>
                <a:cs typeface="Arial"/>
              </a:rPr>
              <a:t>end-to-end</a:t>
            </a:r>
            <a:endParaRPr sz="2427">
              <a:solidFill>
                <a:prstClr val="black"/>
              </a:solidFill>
              <a:latin typeface="Arial"/>
              <a:cs typeface="Arial"/>
            </a:endParaRPr>
          </a:p>
        </p:txBody>
      </p:sp>
      <p:sp>
        <p:nvSpPr>
          <p:cNvPr id="9" name="object 9"/>
          <p:cNvSpPr/>
          <p:nvPr/>
        </p:nvSpPr>
        <p:spPr>
          <a:xfrm>
            <a:off x="2480333" y="2532530"/>
            <a:ext cx="4971578" cy="1983441"/>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0" name="object 10"/>
          <p:cNvSpPr/>
          <p:nvPr/>
        </p:nvSpPr>
        <p:spPr>
          <a:xfrm>
            <a:off x="1829214" y="3655766"/>
            <a:ext cx="318807" cy="0"/>
          </a:xfrm>
          <a:custGeom>
            <a:avLst/>
            <a:gdLst/>
            <a:ahLst/>
            <a:cxnLst/>
            <a:rect l="l" t="t" r="r" b="b"/>
            <a:pathLst>
              <a:path w="361314">
                <a:moveTo>
                  <a:pt x="0" y="0"/>
                </a:moveTo>
                <a:lnTo>
                  <a:pt x="350968" y="0"/>
                </a:lnTo>
                <a:lnTo>
                  <a:pt x="360790" y="0"/>
                </a:lnTo>
              </a:path>
            </a:pathLst>
          </a:custGeom>
          <a:ln w="19645">
            <a:solidFill>
              <a:srgbClr val="53585F"/>
            </a:solidFill>
          </a:ln>
        </p:spPr>
        <p:txBody>
          <a:bodyPr wrap="square" lIns="0" tIns="0" rIns="0" bIns="0" rtlCol="0"/>
          <a:lstStyle/>
          <a:p>
            <a:pPr defTabSz="806867"/>
            <a:endParaRPr sz="1588">
              <a:solidFill>
                <a:prstClr val="black"/>
              </a:solidFill>
              <a:latin typeface="Calibri"/>
            </a:endParaRPr>
          </a:p>
        </p:txBody>
      </p:sp>
      <p:sp>
        <p:nvSpPr>
          <p:cNvPr id="11" name="object 11"/>
          <p:cNvSpPr/>
          <p:nvPr/>
        </p:nvSpPr>
        <p:spPr>
          <a:xfrm>
            <a:off x="2138891" y="3614165"/>
            <a:ext cx="83484" cy="83484"/>
          </a:xfrm>
          <a:custGeom>
            <a:avLst/>
            <a:gdLst/>
            <a:ahLst/>
            <a:cxnLst/>
            <a:rect l="l" t="t" r="r" b="b"/>
            <a:pathLst>
              <a:path w="94614" h="94614">
                <a:moveTo>
                  <a:pt x="0" y="0"/>
                </a:moveTo>
                <a:lnTo>
                  <a:pt x="0" y="94297"/>
                </a:lnTo>
                <a:lnTo>
                  <a:pt x="94297" y="47148"/>
                </a:lnTo>
                <a:lnTo>
                  <a:pt x="0" y="0"/>
                </a:lnTo>
                <a:close/>
              </a:path>
            </a:pathLst>
          </a:custGeom>
          <a:solidFill>
            <a:srgbClr val="53585F"/>
          </a:solidFill>
        </p:spPr>
        <p:txBody>
          <a:bodyPr wrap="square" lIns="0" tIns="0" rIns="0" bIns="0" rtlCol="0"/>
          <a:lstStyle/>
          <a:p>
            <a:pPr defTabSz="806867"/>
            <a:endParaRPr sz="1588">
              <a:solidFill>
                <a:prstClr val="black"/>
              </a:solidFill>
              <a:latin typeface="Calibri"/>
            </a:endParaRPr>
          </a:p>
        </p:txBody>
      </p:sp>
      <p:sp>
        <p:nvSpPr>
          <p:cNvPr id="12" name="object 12"/>
          <p:cNvSpPr txBox="1"/>
          <p:nvPr/>
        </p:nvSpPr>
        <p:spPr>
          <a:xfrm>
            <a:off x="2588559" y="1977838"/>
            <a:ext cx="4773706" cy="373500"/>
          </a:xfrm>
          <a:prstGeom prst="rect">
            <a:avLst/>
          </a:prstGeom>
        </p:spPr>
        <p:txBody>
          <a:bodyPr vert="horz" wrap="square" lIns="0" tIns="0" rIns="0" bIns="0" rtlCol="0">
            <a:spAutoFit/>
          </a:bodyPr>
          <a:lstStyle/>
          <a:p>
            <a:pPr marL="11206" defTabSz="806867"/>
            <a:r>
              <a:rPr sz="2427" spc="-22" dirty="0">
                <a:solidFill>
                  <a:srgbClr val="C82506"/>
                </a:solidFill>
                <a:latin typeface="Arial"/>
                <a:cs typeface="Arial"/>
              </a:rPr>
              <a:t>This </a:t>
            </a:r>
            <a:r>
              <a:rPr sz="2427" spc="66" dirty="0">
                <a:solidFill>
                  <a:srgbClr val="C82506"/>
                </a:solidFill>
                <a:latin typeface="Arial"/>
                <a:cs typeface="Arial"/>
              </a:rPr>
              <a:t>piece </a:t>
            </a:r>
            <a:r>
              <a:rPr sz="2427" spc="9" dirty="0">
                <a:solidFill>
                  <a:srgbClr val="C82506"/>
                </a:solidFill>
                <a:latin typeface="Arial"/>
                <a:cs typeface="Arial"/>
              </a:rPr>
              <a:t>is just </a:t>
            </a:r>
            <a:r>
              <a:rPr sz="2427" spc="13" dirty="0">
                <a:solidFill>
                  <a:srgbClr val="C82506"/>
                </a:solidFill>
                <a:latin typeface="Arial"/>
                <a:cs typeface="Arial"/>
              </a:rPr>
              <a:t>a </a:t>
            </a:r>
            <a:r>
              <a:rPr sz="2427" spc="9" dirty="0">
                <a:solidFill>
                  <a:srgbClr val="C82506"/>
                </a:solidFill>
                <a:latin typeface="Arial"/>
                <a:cs typeface="Arial"/>
              </a:rPr>
              <a:t>linear</a:t>
            </a:r>
            <a:r>
              <a:rPr sz="2427" spc="-18" dirty="0">
                <a:solidFill>
                  <a:srgbClr val="C82506"/>
                </a:solidFill>
                <a:latin typeface="Arial"/>
                <a:cs typeface="Arial"/>
              </a:rPr>
              <a:t> </a:t>
            </a:r>
            <a:r>
              <a:rPr sz="2427" spc="22" dirty="0">
                <a:solidFill>
                  <a:srgbClr val="C82506"/>
                </a:solidFill>
                <a:latin typeface="Arial"/>
                <a:cs typeface="Arial"/>
              </a:rPr>
              <a:t>classifier</a:t>
            </a:r>
            <a:endParaRPr sz="2427">
              <a:solidFill>
                <a:prstClr val="black"/>
              </a:solidFill>
              <a:latin typeface="Arial"/>
              <a:cs typeface="Arial"/>
            </a:endParaRPr>
          </a:p>
        </p:txBody>
      </p:sp>
      <p:sp>
        <p:nvSpPr>
          <p:cNvPr id="13" name="object 13"/>
          <p:cNvSpPr/>
          <p:nvPr/>
        </p:nvSpPr>
        <p:spPr>
          <a:xfrm>
            <a:off x="7246552" y="2213044"/>
            <a:ext cx="245409" cy="864534"/>
          </a:xfrm>
          <a:custGeom>
            <a:avLst/>
            <a:gdLst/>
            <a:ahLst/>
            <a:cxnLst/>
            <a:rect l="l" t="t" r="r" b="b"/>
            <a:pathLst>
              <a:path w="278129" h="979804">
                <a:moveTo>
                  <a:pt x="211724" y="0"/>
                </a:moveTo>
                <a:lnTo>
                  <a:pt x="228762" y="48818"/>
                </a:lnTo>
                <a:lnTo>
                  <a:pt x="243261" y="97227"/>
                </a:lnTo>
                <a:lnTo>
                  <a:pt x="255221" y="145226"/>
                </a:lnTo>
                <a:lnTo>
                  <a:pt x="264642" y="192816"/>
                </a:lnTo>
                <a:lnTo>
                  <a:pt x="271523" y="239995"/>
                </a:lnTo>
                <a:lnTo>
                  <a:pt x="275865" y="286764"/>
                </a:lnTo>
                <a:lnTo>
                  <a:pt x="277668" y="333123"/>
                </a:lnTo>
                <a:lnTo>
                  <a:pt x="276932" y="379072"/>
                </a:lnTo>
                <a:lnTo>
                  <a:pt x="273656" y="424611"/>
                </a:lnTo>
                <a:lnTo>
                  <a:pt x="267841" y="469740"/>
                </a:lnTo>
                <a:lnTo>
                  <a:pt x="259487" y="514459"/>
                </a:lnTo>
                <a:lnTo>
                  <a:pt x="248593" y="558768"/>
                </a:lnTo>
                <a:lnTo>
                  <a:pt x="235161" y="602667"/>
                </a:lnTo>
                <a:lnTo>
                  <a:pt x="219189" y="646157"/>
                </a:lnTo>
                <a:lnTo>
                  <a:pt x="200678" y="689236"/>
                </a:lnTo>
                <a:lnTo>
                  <a:pt x="179627" y="731905"/>
                </a:lnTo>
                <a:lnTo>
                  <a:pt x="156037" y="774164"/>
                </a:lnTo>
                <a:lnTo>
                  <a:pt x="129908" y="816014"/>
                </a:lnTo>
                <a:lnTo>
                  <a:pt x="101240" y="857453"/>
                </a:lnTo>
                <a:lnTo>
                  <a:pt x="70032" y="898482"/>
                </a:lnTo>
                <a:lnTo>
                  <a:pt x="36286" y="939101"/>
                </a:lnTo>
                <a:lnTo>
                  <a:pt x="0" y="979311"/>
                </a:lnTo>
              </a:path>
            </a:pathLst>
          </a:custGeom>
          <a:ln w="39290">
            <a:solidFill>
              <a:srgbClr val="C82506"/>
            </a:solidFill>
          </a:ln>
        </p:spPr>
        <p:txBody>
          <a:bodyPr wrap="square" lIns="0" tIns="0" rIns="0" bIns="0" rtlCol="0"/>
          <a:lstStyle/>
          <a:p>
            <a:pPr defTabSz="806867"/>
            <a:endParaRPr sz="1588">
              <a:solidFill>
                <a:prstClr val="black"/>
              </a:solidFill>
              <a:latin typeface="Calibri"/>
            </a:endParaRPr>
          </a:p>
        </p:txBody>
      </p:sp>
      <p:sp>
        <p:nvSpPr>
          <p:cNvPr id="14" name="object 14"/>
          <p:cNvSpPr/>
          <p:nvPr/>
        </p:nvSpPr>
        <p:spPr>
          <a:xfrm>
            <a:off x="7095398" y="3074021"/>
            <a:ext cx="276785" cy="117101"/>
          </a:xfrm>
          <a:custGeom>
            <a:avLst/>
            <a:gdLst/>
            <a:ahLst/>
            <a:cxnLst/>
            <a:rect l="l" t="t" r="r" b="b"/>
            <a:pathLst>
              <a:path w="313690" h="132714">
                <a:moveTo>
                  <a:pt x="0" y="120788"/>
                </a:moveTo>
                <a:lnTo>
                  <a:pt x="0" y="0"/>
                </a:lnTo>
                <a:lnTo>
                  <a:pt x="313519" y="0"/>
                </a:lnTo>
                <a:lnTo>
                  <a:pt x="313519" y="132260"/>
                </a:lnTo>
              </a:path>
            </a:pathLst>
          </a:custGeom>
          <a:ln w="39290">
            <a:solidFill>
              <a:srgbClr val="C82506"/>
            </a:solidFill>
          </a:ln>
        </p:spPr>
        <p:txBody>
          <a:bodyPr wrap="square" lIns="0" tIns="0" rIns="0" bIns="0" rtlCol="0"/>
          <a:lstStyle/>
          <a:p>
            <a:pPr defTabSz="806867"/>
            <a:endParaRPr sz="1588">
              <a:solidFill>
                <a:prstClr val="black"/>
              </a:solidFill>
              <a:latin typeface="Calibri"/>
            </a:endParaRPr>
          </a:p>
        </p:txBody>
      </p:sp>
      <p:sp>
        <p:nvSpPr>
          <p:cNvPr id="15" name="object 15"/>
          <p:cNvSpPr txBox="1"/>
          <p:nvPr/>
        </p:nvSpPr>
        <p:spPr>
          <a:xfrm>
            <a:off x="347382" y="5765539"/>
            <a:ext cx="8455959" cy="769441"/>
          </a:xfrm>
          <a:prstGeom prst="rect">
            <a:avLst/>
          </a:prstGeom>
        </p:spPr>
        <p:txBody>
          <a:bodyPr vert="horz" wrap="square" lIns="0" tIns="0" rIns="0" bIns="0" rtlCol="0">
            <a:spAutoFit/>
          </a:bodyPr>
          <a:lstStyle/>
          <a:p>
            <a:pPr marL="78445" marR="4483" indent="-67239" defTabSz="806867">
              <a:lnSpc>
                <a:spcPct val="103000"/>
              </a:lnSpc>
            </a:pPr>
            <a:r>
              <a:rPr sz="2427" b="1" spc="13" dirty="0">
                <a:solidFill>
                  <a:prstClr val="black"/>
                </a:solidFill>
                <a:latin typeface="Arial"/>
                <a:cs typeface="Arial"/>
              </a:rPr>
              <a:t>Key: </a:t>
            </a:r>
            <a:r>
              <a:rPr sz="2427" spc="44" dirty="0">
                <a:solidFill>
                  <a:prstClr val="black"/>
                </a:solidFill>
                <a:latin typeface="Arial"/>
                <a:cs typeface="Arial"/>
              </a:rPr>
              <a:t>perform </a:t>
            </a:r>
            <a:r>
              <a:rPr sz="2427" spc="35" dirty="0">
                <a:solidFill>
                  <a:prstClr val="black"/>
                </a:solidFill>
                <a:latin typeface="Arial"/>
                <a:cs typeface="Arial"/>
              </a:rPr>
              <a:t>enough </a:t>
            </a:r>
            <a:r>
              <a:rPr sz="2427" spc="49" dirty="0">
                <a:solidFill>
                  <a:prstClr val="black"/>
                </a:solidFill>
                <a:latin typeface="Arial"/>
                <a:cs typeface="Arial"/>
              </a:rPr>
              <a:t>processing </a:t>
            </a:r>
            <a:r>
              <a:rPr sz="2427" spc="13" dirty="0">
                <a:solidFill>
                  <a:prstClr val="black"/>
                </a:solidFill>
                <a:latin typeface="Arial"/>
                <a:cs typeface="Arial"/>
              </a:rPr>
              <a:t>so </a:t>
            </a:r>
            <a:r>
              <a:rPr sz="2427" spc="9" dirty="0">
                <a:solidFill>
                  <a:prstClr val="black"/>
                </a:solidFill>
                <a:latin typeface="Arial"/>
                <a:cs typeface="Arial"/>
              </a:rPr>
              <a:t>that </a:t>
            </a:r>
            <a:r>
              <a:rPr sz="2427" spc="79" dirty="0">
                <a:solidFill>
                  <a:prstClr val="black"/>
                </a:solidFill>
                <a:latin typeface="Arial"/>
                <a:cs typeface="Arial"/>
              </a:rPr>
              <a:t>by </a:t>
            </a:r>
            <a:r>
              <a:rPr sz="2427" spc="13" dirty="0">
                <a:solidFill>
                  <a:prstClr val="black"/>
                </a:solidFill>
                <a:latin typeface="Arial"/>
                <a:cs typeface="Arial"/>
              </a:rPr>
              <a:t>the time you</a:t>
            </a:r>
            <a:r>
              <a:rPr sz="2427" spc="-154" dirty="0">
                <a:solidFill>
                  <a:prstClr val="black"/>
                </a:solidFill>
                <a:latin typeface="Arial"/>
                <a:cs typeface="Arial"/>
              </a:rPr>
              <a:t> </a:t>
            </a:r>
            <a:r>
              <a:rPr sz="2427" spc="57" dirty="0">
                <a:solidFill>
                  <a:prstClr val="black"/>
                </a:solidFill>
                <a:latin typeface="Arial"/>
                <a:cs typeface="Arial"/>
              </a:rPr>
              <a:t>get  </a:t>
            </a:r>
            <a:r>
              <a:rPr sz="2427" spc="9" dirty="0">
                <a:solidFill>
                  <a:prstClr val="black"/>
                </a:solidFill>
                <a:latin typeface="Arial"/>
                <a:cs typeface="Arial"/>
              </a:rPr>
              <a:t>to </a:t>
            </a:r>
            <a:r>
              <a:rPr sz="2427" spc="13" dirty="0">
                <a:solidFill>
                  <a:prstClr val="black"/>
                </a:solidFill>
                <a:latin typeface="Arial"/>
                <a:cs typeface="Arial"/>
              </a:rPr>
              <a:t>the </a:t>
            </a:r>
            <a:r>
              <a:rPr sz="2427" spc="57" dirty="0">
                <a:solidFill>
                  <a:prstClr val="black"/>
                </a:solidFill>
                <a:latin typeface="Arial"/>
                <a:cs typeface="Arial"/>
              </a:rPr>
              <a:t>end </a:t>
            </a:r>
            <a:r>
              <a:rPr sz="2427" spc="9" dirty="0">
                <a:solidFill>
                  <a:prstClr val="black"/>
                </a:solidFill>
                <a:latin typeface="Arial"/>
                <a:cs typeface="Arial"/>
              </a:rPr>
              <a:t>of </a:t>
            </a:r>
            <a:r>
              <a:rPr sz="2427" spc="13" dirty="0">
                <a:solidFill>
                  <a:prstClr val="black"/>
                </a:solidFill>
                <a:latin typeface="Arial"/>
                <a:cs typeface="Arial"/>
              </a:rPr>
              <a:t>the network, the </a:t>
            </a:r>
            <a:r>
              <a:rPr sz="2427" spc="31" dirty="0">
                <a:solidFill>
                  <a:prstClr val="black"/>
                </a:solidFill>
                <a:latin typeface="Arial"/>
                <a:cs typeface="Arial"/>
              </a:rPr>
              <a:t>classes </a:t>
            </a:r>
            <a:r>
              <a:rPr sz="2427" spc="-4" dirty="0">
                <a:solidFill>
                  <a:prstClr val="black"/>
                </a:solidFill>
                <a:latin typeface="Arial"/>
                <a:cs typeface="Arial"/>
              </a:rPr>
              <a:t>are </a:t>
            </a:r>
            <a:r>
              <a:rPr sz="2427" spc="9" dirty="0">
                <a:solidFill>
                  <a:prstClr val="black"/>
                </a:solidFill>
                <a:latin typeface="Arial"/>
                <a:cs typeface="Arial"/>
              </a:rPr>
              <a:t>linearly</a:t>
            </a:r>
            <a:r>
              <a:rPr sz="2427" spc="-57" dirty="0">
                <a:solidFill>
                  <a:prstClr val="black"/>
                </a:solidFill>
                <a:latin typeface="Arial"/>
                <a:cs typeface="Arial"/>
              </a:rPr>
              <a:t> </a:t>
            </a:r>
            <a:r>
              <a:rPr sz="2427" spc="44" dirty="0">
                <a:solidFill>
                  <a:prstClr val="black"/>
                </a:solidFill>
                <a:latin typeface="Arial"/>
                <a:cs typeface="Arial"/>
              </a:rPr>
              <a:t>separable</a:t>
            </a:r>
            <a:endParaRPr sz="2427">
              <a:solidFill>
                <a:prstClr val="black"/>
              </a:solidFill>
              <a:latin typeface="Arial"/>
              <a:cs typeface="Arial"/>
            </a:endParaRPr>
          </a:p>
        </p:txBody>
      </p:sp>
      <p:sp>
        <p:nvSpPr>
          <p:cNvPr id="16" name="object 16"/>
          <p:cNvSpPr txBox="1"/>
          <p:nvPr/>
        </p:nvSpPr>
        <p:spPr>
          <a:xfrm>
            <a:off x="6236031" y="4018597"/>
            <a:ext cx="1236569" cy="251159"/>
          </a:xfrm>
          <a:prstGeom prst="rect">
            <a:avLst/>
          </a:prstGeom>
        </p:spPr>
        <p:txBody>
          <a:bodyPr vert="horz" wrap="square" lIns="0" tIns="0" rIns="0" bIns="0" rtlCol="0">
            <a:spAutoFit/>
          </a:bodyPr>
          <a:lstStyle/>
          <a:p>
            <a:pPr marL="11206" defTabSz="806867"/>
            <a:r>
              <a:rPr sz="1632" spc="9" dirty="0">
                <a:solidFill>
                  <a:prstClr val="black"/>
                </a:solidFill>
                <a:latin typeface="Arial"/>
                <a:cs typeface="Arial"/>
              </a:rPr>
              <a:t>(GoogLeNet)</a:t>
            </a:r>
            <a:endParaRPr sz="1632">
              <a:solidFill>
                <a:prstClr val="black"/>
              </a:solidFill>
              <a:latin typeface="Arial"/>
              <a:cs typeface="Arial"/>
            </a:endParaRPr>
          </a:p>
        </p:txBody>
      </p:sp>
    </p:spTree>
    <p:extLst>
      <p:ext uri="{BB962C8B-B14F-4D97-AF65-F5344CB8AC3E}">
        <p14:creationId xmlns:p14="http://schemas.microsoft.com/office/powerpoint/2010/main" val="16956643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Linearly separable classes</a:t>
            </a:r>
          </a:p>
        </p:txBody>
      </p:sp>
      <p:pic>
        <p:nvPicPr>
          <p:cNvPr id="4" name="Picture 3" descr="Screen Shot 2015-04-13 at 10.39.51 AM.png"/>
          <p:cNvPicPr>
            <a:picLocks noChangeAspect="1"/>
          </p:cNvPicPr>
          <p:nvPr/>
        </p:nvPicPr>
        <p:blipFill rotWithShape="1">
          <a:blip r:embed="rId2" cstate="print">
            <a:extLst>
              <a:ext uri="{28A0092B-C50C-407E-A947-70E740481C1C}">
                <a14:useLocalDpi xmlns:a14="http://schemas.microsoft.com/office/drawing/2010/main" val="0"/>
              </a:ext>
            </a:extLst>
          </a:blip>
          <a:srcRect t="2156" r="41877"/>
          <a:stretch/>
        </p:blipFill>
        <p:spPr>
          <a:xfrm>
            <a:off x="152400" y="1371600"/>
            <a:ext cx="7457786" cy="5486400"/>
          </a:xfrm>
          <a:prstGeom prst="rect">
            <a:avLst/>
          </a:prstGeom>
        </p:spPr>
      </p:pic>
      <p:pic>
        <p:nvPicPr>
          <p:cNvPr id="6" name="Picture 5" descr="Screen Shot 2015-04-13 at 10.41.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508" y="6057900"/>
            <a:ext cx="4958492" cy="1181100"/>
          </a:xfrm>
          <a:prstGeom prst="rect">
            <a:avLst/>
          </a:prstGeom>
        </p:spPr>
      </p:pic>
    </p:spTree>
    <p:extLst>
      <p:ext uri="{BB962C8B-B14F-4D97-AF65-F5344CB8AC3E}">
        <p14:creationId xmlns:p14="http://schemas.microsoft.com/office/powerpoint/2010/main" val="1212284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0147" y="1378324"/>
            <a:ext cx="8729382" cy="2857500"/>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txBox="1">
            <a:spLocks noGrp="1"/>
          </p:cNvSpPr>
          <p:nvPr>
            <p:ph type="title"/>
          </p:nvPr>
        </p:nvSpPr>
        <p:spPr>
          <a:xfrm>
            <a:off x="302559" y="459442"/>
            <a:ext cx="8545046" cy="502445"/>
          </a:xfrm>
          <a:prstGeom prst="rect">
            <a:avLst/>
          </a:prstGeom>
        </p:spPr>
        <p:txBody>
          <a:bodyPr vert="horz" wrap="square" lIns="0" tIns="0" rIns="0" bIns="0" rtlCol="0">
            <a:spAutoFit/>
          </a:bodyPr>
          <a:lstStyle/>
          <a:p>
            <a:pPr marL="11206"/>
            <a:r>
              <a:rPr sz="3265" spc="4" dirty="0"/>
              <a:t>Example: </a:t>
            </a:r>
            <a:r>
              <a:rPr sz="3265" spc="-4" dirty="0"/>
              <a:t>Visualizing </a:t>
            </a:r>
            <a:r>
              <a:rPr sz="3265" spc="4" dirty="0"/>
              <a:t>AlexNet </a:t>
            </a:r>
            <a:r>
              <a:rPr sz="3265" dirty="0"/>
              <a:t>in </a:t>
            </a:r>
            <a:r>
              <a:rPr sz="3265" spc="4" dirty="0"/>
              <a:t>2D with</a:t>
            </a:r>
            <a:r>
              <a:rPr sz="3265" spc="-26" dirty="0"/>
              <a:t> </a:t>
            </a:r>
            <a:r>
              <a:rPr sz="3265" spc="-71" dirty="0"/>
              <a:t>t-SNE</a:t>
            </a:r>
            <a:endParaRPr sz="3265"/>
          </a:p>
        </p:txBody>
      </p:sp>
      <p:sp>
        <p:nvSpPr>
          <p:cNvPr id="4" name="object 4"/>
          <p:cNvSpPr/>
          <p:nvPr/>
        </p:nvSpPr>
        <p:spPr>
          <a:xfrm>
            <a:off x="2689412" y="4168588"/>
            <a:ext cx="2274794" cy="2140324"/>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 name="object 5"/>
          <p:cNvSpPr/>
          <p:nvPr/>
        </p:nvSpPr>
        <p:spPr>
          <a:xfrm>
            <a:off x="2312272" y="3789313"/>
            <a:ext cx="398368" cy="1116106"/>
          </a:xfrm>
          <a:custGeom>
            <a:avLst/>
            <a:gdLst/>
            <a:ahLst/>
            <a:cxnLst/>
            <a:rect l="l" t="t" r="r" b="b"/>
            <a:pathLst>
              <a:path w="451485" h="1264920">
                <a:moveTo>
                  <a:pt x="451444" y="0"/>
                </a:moveTo>
                <a:lnTo>
                  <a:pt x="406066" y="60554"/>
                </a:lnTo>
                <a:lnTo>
                  <a:pt x="363090" y="119708"/>
                </a:lnTo>
                <a:lnTo>
                  <a:pt x="322515" y="177461"/>
                </a:lnTo>
                <a:lnTo>
                  <a:pt x="284343" y="233814"/>
                </a:lnTo>
                <a:lnTo>
                  <a:pt x="248573" y="288767"/>
                </a:lnTo>
                <a:lnTo>
                  <a:pt x="215205" y="342319"/>
                </a:lnTo>
                <a:lnTo>
                  <a:pt x="184239" y="394471"/>
                </a:lnTo>
                <a:lnTo>
                  <a:pt x="155674" y="445222"/>
                </a:lnTo>
                <a:lnTo>
                  <a:pt x="129512" y="494573"/>
                </a:lnTo>
                <a:lnTo>
                  <a:pt x="105752" y="542524"/>
                </a:lnTo>
                <a:lnTo>
                  <a:pt x="84394" y="589074"/>
                </a:lnTo>
                <a:lnTo>
                  <a:pt x="65437" y="634224"/>
                </a:lnTo>
                <a:lnTo>
                  <a:pt x="48883" y="677973"/>
                </a:lnTo>
                <a:lnTo>
                  <a:pt x="34731" y="720322"/>
                </a:lnTo>
                <a:lnTo>
                  <a:pt x="22981" y="761270"/>
                </a:lnTo>
                <a:lnTo>
                  <a:pt x="13632" y="800818"/>
                </a:lnTo>
                <a:lnTo>
                  <a:pt x="6686" y="838966"/>
                </a:lnTo>
                <a:lnTo>
                  <a:pt x="0" y="911060"/>
                </a:lnTo>
                <a:lnTo>
                  <a:pt x="259" y="945007"/>
                </a:lnTo>
                <a:lnTo>
                  <a:pt x="7985" y="1008698"/>
                </a:lnTo>
                <a:lnTo>
                  <a:pt x="25318" y="1066788"/>
                </a:lnTo>
                <a:lnTo>
                  <a:pt x="52260" y="1119277"/>
                </a:lnTo>
                <a:lnTo>
                  <a:pt x="88809" y="1166163"/>
                </a:lnTo>
                <a:lnTo>
                  <a:pt x="134967" y="1207449"/>
                </a:lnTo>
                <a:lnTo>
                  <a:pt x="190732" y="1243132"/>
                </a:lnTo>
                <a:lnTo>
                  <a:pt x="222218" y="1258873"/>
                </a:lnTo>
                <a:lnTo>
                  <a:pt x="240953" y="1264898"/>
                </a:lnTo>
              </a:path>
            </a:pathLst>
          </a:custGeom>
          <a:ln w="39290">
            <a:solidFill>
              <a:srgbClr val="C82506"/>
            </a:solidFill>
          </a:ln>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2486088" y="4830787"/>
            <a:ext cx="161365" cy="138953"/>
          </a:xfrm>
          <a:custGeom>
            <a:avLst/>
            <a:gdLst/>
            <a:ahLst/>
            <a:cxnLst/>
            <a:rect l="l" t="t" r="r" b="b"/>
            <a:pathLst>
              <a:path w="182880" h="157479">
                <a:moveTo>
                  <a:pt x="50521" y="0"/>
                </a:moveTo>
                <a:lnTo>
                  <a:pt x="0" y="157096"/>
                </a:lnTo>
                <a:lnTo>
                  <a:pt x="182358" y="129070"/>
                </a:lnTo>
                <a:lnTo>
                  <a:pt x="50521" y="0"/>
                </a:lnTo>
                <a:close/>
              </a:path>
            </a:pathLst>
          </a:custGeom>
          <a:solidFill>
            <a:srgbClr val="C82506"/>
          </a:solid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5078346" y="3955677"/>
            <a:ext cx="2283919" cy="2292306"/>
          </a:xfrm>
          <a:prstGeom prst="rect">
            <a:avLst/>
          </a:prstGeom>
          <a:blipFill>
            <a:blip r:embed="rId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7148063" y="3784946"/>
            <a:ext cx="456640" cy="547968"/>
          </a:xfrm>
          <a:custGeom>
            <a:avLst/>
            <a:gdLst/>
            <a:ahLst/>
            <a:cxnLst/>
            <a:rect l="l" t="t" r="r" b="b"/>
            <a:pathLst>
              <a:path w="517525" h="621029">
                <a:moveTo>
                  <a:pt x="517383" y="0"/>
                </a:moveTo>
                <a:lnTo>
                  <a:pt x="508493" y="42800"/>
                </a:lnTo>
                <a:lnTo>
                  <a:pt x="497040" y="84751"/>
                </a:lnTo>
                <a:lnTo>
                  <a:pt x="483022" y="125853"/>
                </a:lnTo>
                <a:lnTo>
                  <a:pt x="466441" y="166105"/>
                </a:lnTo>
                <a:lnTo>
                  <a:pt x="447295" y="205509"/>
                </a:lnTo>
                <a:lnTo>
                  <a:pt x="425586" y="244063"/>
                </a:lnTo>
                <a:lnTo>
                  <a:pt x="401313" y="281768"/>
                </a:lnTo>
                <a:lnTo>
                  <a:pt x="374476" y="318624"/>
                </a:lnTo>
                <a:lnTo>
                  <a:pt x="345075" y="354631"/>
                </a:lnTo>
                <a:lnTo>
                  <a:pt x="313111" y="389789"/>
                </a:lnTo>
                <a:lnTo>
                  <a:pt x="278582" y="424098"/>
                </a:lnTo>
                <a:lnTo>
                  <a:pt x="241490" y="457557"/>
                </a:lnTo>
                <a:lnTo>
                  <a:pt x="201833" y="490167"/>
                </a:lnTo>
                <a:lnTo>
                  <a:pt x="159613" y="521928"/>
                </a:lnTo>
                <a:lnTo>
                  <a:pt x="114829" y="552840"/>
                </a:lnTo>
                <a:lnTo>
                  <a:pt x="67481" y="582903"/>
                </a:lnTo>
                <a:lnTo>
                  <a:pt x="17569" y="612117"/>
                </a:lnTo>
                <a:lnTo>
                  <a:pt x="0" y="621005"/>
                </a:lnTo>
              </a:path>
            </a:pathLst>
          </a:custGeom>
          <a:ln w="39290">
            <a:solidFill>
              <a:srgbClr val="C82506"/>
            </a:solidFill>
          </a:ln>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7033603" y="4260104"/>
            <a:ext cx="163046" cy="131109"/>
          </a:xfrm>
          <a:custGeom>
            <a:avLst/>
            <a:gdLst/>
            <a:ahLst/>
            <a:cxnLst/>
            <a:rect l="l" t="t" r="r" b="b"/>
            <a:pathLst>
              <a:path w="184784" h="148589">
                <a:moveTo>
                  <a:pt x="110007" y="0"/>
                </a:moveTo>
                <a:lnTo>
                  <a:pt x="0" y="148115"/>
                </a:lnTo>
                <a:lnTo>
                  <a:pt x="184495" y="147251"/>
                </a:lnTo>
                <a:lnTo>
                  <a:pt x="110007" y="0"/>
                </a:lnTo>
                <a:close/>
              </a:path>
            </a:pathLst>
          </a:custGeom>
          <a:solidFill>
            <a:srgbClr val="C82506"/>
          </a:solidFill>
        </p:spPr>
        <p:txBody>
          <a:bodyPr wrap="square" lIns="0" tIns="0" rIns="0" bIns="0" rtlCol="0"/>
          <a:lstStyle/>
          <a:p>
            <a:pPr defTabSz="806867"/>
            <a:endParaRPr sz="1588">
              <a:solidFill>
                <a:prstClr val="black"/>
              </a:solidFill>
              <a:latin typeface="Calibri"/>
            </a:endParaRPr>
          </a:p>
        </p:txBody>
      </p:sp>
      <p:sp>
        <p:nvSpPr>
          <p:cNvPr id="10" name="object 10"/>
          <p:cNvSpPr txBox="1"/>
          <p:nvPr/>
        </p:nvSpPr>
        <p:spPr>
          <a:xfrm>
            <a:off x="3742765" y="6460192"/>
            <a:ext cx="5205693" cy="210507"/>
          </a:xfrm>
          <a:prstGeom prst="rect">
            <a:avLst/>
          </a:prstGeom>
        </p:spPr>
        <p:txBody>
          <a:bodyPr vert="horz" wrap="square" lIns="0" tIns="0" rIns="0" bIns="0" rtlCol="0">
            <a:spAutoFit/>
          </a:bodyPr>
          <a:lstStyle/>
          <a:p>
            <a:pPr marL="11206" defTabSz="806867"/>
            <a:r>
              <a:rPr sz="1368" spc="4" dirty="0">
                <a:solidFill>
                  <a:prstClr val="black"/>
                </a:solidFill>
                <a:latin typeface="Arial"/>
                <a:cs typeface="Arial"/>
              </a:rPr>
              <a:t>[Donahue, </a:t>
            </a:r>
            <a:r>
              <a:rPr sz="1368" spc="-4" dirty="0">
                <a:solidFill>
                  <a:prstClr val="black"/>
                </a:solidFill>
                <a:latin typeface="Arial"/>
                <a:cs typeface="Arial"/>
              </a:rPr>
              <a:t>“DeCAF: </a:t>
            </a:r>
            <a:r>
              <a:rPr sz="1368" spc="-18" dirty="0">
                <a:solidFill>
                  <a:prstClr val="black"/>
                </a:solidFill>
                <a:latin typeface="Arial"/>
                <a:cs typeface="Arial"/>
              </a:rPr>
              <a:t>DeCAF: </a:t>
            </a:r>
            <a:r>
              <a:rPr sz="1368" spc="-4" dirty="0">
                <a:solidFill>
                  <a:prstClr val="black"/>
                </a:solidFill>
                <a:latin typeface="Arial"/>
                <a:cs typeface="Arial"/>
              </a:rPr>
              <a:t>A </a:t>
            </a:r>
            <a:r>
              <a:rPr sz="1368" spc="13" dirty="0">
                <a:solidFill>
                  <a:prstClr val="black"/>
                </a:solidFill>
                <a:latin typeface="Arial"/>
                <a:cs typeface="Arial"/>
              </a:rPr>
              <a:t>Deep </a:t>
            </a:r>
            <a:r>
              <a:rPr sz="1368" spc="-4" dirty="0">
                <a:solidFill>
                  <a:prstClr val="black"/>
                </a:solidFill>
                <a:latin typeface="Arial"/>
                <a:cs typeface="Arial"/>
              </a:rPr>
              <a:t>Convolutional </a:t>
            </a:r>
            <a:r>
              <a:rPr sz="1368" spc="22" dirty="0">
                <a:solidFill>
                  <a:prstClr val="black"/>
                </a:solidFill>
                <a:latin typeface="Arial"/>
                <a:cs typeface="Arial"/>
              </a:rPr>
              <a:t>…”, </a:t>
            </a:r>
            <a:r>
              <a:rPr sz="1368" spc="-18" dirty="0">
                <a:solidFill>
                  <a:prstClr val="black"/>
                </a:solidFill>
                <a:latin typeface="Arial"/>
                <a:cs typeface="Arial"/>
              </a:rPr>
              <a:t>arXiv</a:t>
            </a:r>
            <a:r>
              <a:rPr sz="1368" spc="-4" dirty="0">
                <a:solidFill>
                  <a:prstClr val="black"/>
                </a:solidFill>
                <a:latin typeface="Arial"/>
                <a:cs typeface="Arial"/>
              </a:rPr>
              <a:t> </a:t>
            </a:r>
            <a:r>
              <a:rPr sz="1368" spc="13" dirty="0">
                <a:solidFill>
                  <a:prstClr val="black"/>
                </a:solidFill>
                <a:latin typeface="Arial"/>
                <a:cs typeface="Arial"/>
              </a:rPr>
              <a:t>2013]</a:t>
            </a:r>
            <a:endParaRPr sz="1368">
              <a:solidFill>
                <a:prstClr val="black"/>
              </a:solidFill>
              <a:latin typeface="Arial"/>
              <a:cs typeface="Arial"/>
            </a:endParaRPr>
          </a:p>
        </p:txBody>
      </p:sp>
      <p:sp>
        <p:nvSpPr>
          <p:cNvPr id="11" name="object 11"/>
          <p:cNvSpPr txBox="1"/>
          <p:nvPr/>
        </p:nvSpPr>
        <p:spPr>
          <a:xfrm>
            <a:off x="257735" y="6381750"/>
            <a:ext cx="2773456" cy="251159"/>
          </a:xfrm>
          <a:prstGeom prst="rect">
            <a:avLst/>
          </a:prstGeom>
        </p:spPr>
        <p:txBody>
          <a:bodyPr vert="horz" wrap="square" lIns="0" tIns="0" rIns="0" bIns="0" rtlCol="0">
            <a:spAutoFit/>
          </a:bodyPr>
          <a:lstStyle/>
          <a:p>
            <a:pPr marL="11206" defTabSz="806867"/>
            <a:r>
              <a:rPr sz="1632" dirty="0">
                <a:solidFill>
                  <a:prstClr val="black"/>
                </a:solidFill>
                <a:latin typeface="Arial"/>
                <a:cs typeface="Arial"/>
              </a:rPr>
              <a:t>(2D visualization </a:t>
            </a:r>
            <a:r>
              <a:rPr sz="1632" spc="18" dirty="0">
                <a:solidFill>
                  <a:prstClr val="black"/>
                </a:solidFill>
                <a:latin typeface="Arial"/>
                <a:cs typeface="Arial"/>
              </a:rPr>
              <a:t>using</a:t>
            </a:r>
            <a:r>
              <a:rPr sz="1632" spc="-22" dirty="0">
                <a:solidFill>
                  <a:prstClr val="black"/>
                </a:solidFill>
                <a:latin typeface="Arial"/>
                <a:cs typeface="Arial"/>
              </a:rPr>
              <a:t> </a:t>
            </a:r>
            <a:r>
              <a:rPr sz="1632" spc="-31" dirty="0">
                <a:solidFill>
                  <a:prstClr val="black"/>
                </a:solidFill>
                <a:latin typeface="Arial"/>
                <a:cs typeface="Arial"/>
              </a:rPr>
              <a:t>t-SNE)</a:t>
            </a:r>
            <a:endParaRPr sz="1632">
              <a:solidFill>
                <a:prstClr val="black"/>
              </a:solidFill>
              <a:latin typeface="Arial"/>
              <a:cs typeface="Arial"/>
            </a:endParaRPr>
          </a:p>
        </p:txBody>
      </p:sp>
      <p:sp>
        <p:nvSpPr>
          <p:cNvPr id="12" name="object 12"/>
          <p:cNvSpPr/>
          <p:nvPr/>
        </p:nvSpPr>
        <p:spPr>
          <a:xfrm>
            <a:off x="347382" y="4717677"/>
            <a:ext cx="1848971" cy="1042147"/>
          </a:xfrm>
          <a:prstGeom prst="rect">
            <a:avLst/>
          </a:prstGeom>
          <a:blipFill>
            <a:blip r:embed="rId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3" name="object 13"/>
          <p:cNvSpPr txBox="1"/>
          <p:nvPr/>
        </p:nvSpPr>
        <p:spPr>
          <a:xfrm>
            <a:off x="7586383" y="3815603"/>
            <a:ext cx="1427629" cy="746999"/>
          </a:xfrm>
          <a:prstGeom prst="rect">
            <a:avLst/>
          </a:prstGeom>
        </p:spPr>
        <p:txBody>
          <a:bodyPr vert="horz" wrap="square" lIns="0" tIns="0" rIns="0" bIns="0" rtlCol="0">
            <a:spAutoFit/>
          </a:bodyPr>
          <a:lstStyle/>
          <a:p>
            <a:pPr marL="11206" marR="4483" indent="235336" defTabSz="806867"/>
            <a:r>
              <a:rPr sz="2427" b="1" spc="9" dirty="0">
                <a:solidFill>
                  <a:srgbClr val="C82506"/>
                </a:solidFill>
                <a:latin typeface="Arial"/>
                <a:cs typeface="Arial"/>
              </a:rPr>
              <a:t>Linear  </a:t>
            </a:r>
            <a:r>
              <a:rPr sz="2427" b="1" spc="13" dirty="0">
                <a:solidFill>
                  <a:srgbClr val="C82506"/>
                </a:solidFill>
                <a:latin typeface="Arial"/>
                <a:cs typeface="Arial"/>
              </a:rPr>
              <a:t>Classifier</a:t>
            </a:r>
            <a:endParaRPr sz="2427">
              <a:solidFill>
                <a:prstClr val="black"/>
              </a:solidFill>
              <a:latin typeface="Arial"/>
              <a:cs typeface="Arial"/>
            </a:endParaRPr>
          </a:p>
        </p:txBody>
      </p:sp>
      <p:sp>
        <p:nvSpPr>
          <p:cNvPr id="14" name="object 14"/>
          <p:cNvSpPr/>
          <p:nvPr/>
        </p:nvSpPr>
        <p:spPr>
          <a:xfrm>
            <a:off x="8393796" y="2242249"/>
            <a:ext cx="572060" cy="1561540"/>
          </a:xfrm>
          <a:custGeom>
            <a:avLst/>
            <a:gdLst/>
            <a:ahLst/>
            <a:cxnLst/>
            <a:rect l="l" t="t" r="r" b="b"/>
            <a:pathLst>
              <a:path w="648334" h="1769745">
                <a:moveTo>
                  <a:pt x="553387" y="258620"/>
                </a:moveTo>
                <a:lnTo>
                  <a:pt x="567432" y="299448"/>
                </a:lnTo>
                <a:lnTo>
                  <a:pt x="580354" y="342035"/>
                </a:lnTo>
                <a:lnTo>
                  <a:pt x="592152" y="386236"/>
                </a:lnTo>
                <a:lnTo>
                  <a:pt x="602826" y="431904"/>
                </a:lnTo>
                <a:lnTo>
                  <a:pt x="612377" y="478892"/>
                </a:lnTo>
                <a:lnTo>
                  <a:pt x="620804" y="527054"/>
                </a:lnTo>
                <a:lnTo>
                  <a:pt x="628108" y="576242"/>
                </a:lnTo>
                <a:lnTo>
                  <a:pt x="634288" y="626311"/>
                </a:lnTo>
                <a:lnTo>
                  <a:pt x="639344" y="677113"/>
                </a:lnTo>
                <a:lnTo>
                  <a:pt x="643277" y="728501"/>
                </a:lnTo>
                <a:lnTo>
                  <a:pt x="646086" y="780330"/>
                </a:lnTo>
                <a:lnTo>
                  <a:pt x="647771" y="832452"/>
                </a:lnTo>
                <a:lnTo>
                  <a:pt x="648333" y="884721"/>
                </a:lnTo>
                <a:lnTo>
                  <a:pt x="647771" y="936989"/>
                </a:lnTo>
                <a:lnTo>
                  <a:pt x="646086" y="989111"/>
                </a:lnTo>
                <a:lnTo>
                  <a:pt x="643277" y="1040940"/>
                </a:lnTo>
                <a:lnTo>
                  <a:pt x="639344" y="1092329"/>
                </a:lnTo>
                <a:lnTo>
                  <a:pt x="634288" y="1143130"/>
                </a:lnTo>
                <a:lnTo>
                  <a:pt x="628108" y="1193199"/>
                </a:lnTo>
                <a:lnTo>
                  <a:pt x="620804" y="1242387"/>
                </a:lnTo>
                <a:lnTo>
                  <a:pt x="612377" y="1290549"/>
                </a:lnTo>
                <a:lnTo>
                  <a:pt x="602826" y="1337537"/>
                </a:lnTo>
                <a:lnTo>
                  <a:pt x="592152" y="1383205"/>
                </a:lnTo>
                <a:lnTo>
                  <a:pt x="580354" y="1427406"/>
                </a:lnTo>
                <a:lnTo>
                  <a:pt x="567432" y="1469994"/>
                </a:lnTo>
                <a:lnTo>
                  <a:pt x="553387" y="1510821"/>
                </a:lnTo>
                <a:lnTo>
                  <a:pt x="532768" y="1562545"/>
                </a:lnTo>
                <a:lnTo>
                  <a:pt x="510978" y="1608522"/>
                </a:lnTo>
                <a:lnTo>
                  <a:pt x="488157" y="1648752"/>
                </a:lnTo>
                <a:lnTo>
                  <a:pt x="464442" y="1683235"/>
                </a:lnTo>
                <a:lnTo>
                  <a:pt x="414877" y="1734959"/>
                </a:lnTo>
                <a:lnTo>
                  <a:pt x="363386" y="1763695"/>
                </a:lnTo>
                <a:lnTo>
                  <a:pt x="337263" y="1769442"/>
                </a:lnTo>
                <a:lnTo>
                  <a:pt x="311070" y="1769442"/>
                </a:lnTo>
                <a:lnTo>
                  <a:pt x="259029" y="1752201"/>
                </a:lnTo>
                <a:lnTo>
                  <a:pt x="208364" y="1711971"/>
                </a:lnTo>
                <a:lnTo>
                  <a:pt x="160175" y="1648752"/>
                </a:lnTo>
                <a:lnTo>
                  <a:pt x="137354" y="1608522"/>
                </a:lnTo>
                <a:lnTo>
                  <a:pt x="115565" y="1562545"/>
                </a:lnTo>
                <a:lnTo>
                  <a:pt x="94946" y="1510821"/>
                </a:lnTo>
                <a:lnTo>
                  <a:pt x="80900" y="1469994"/>
                </a:lnTo>
                <a:lnTo>
                  <a:pt x="67979" y="1427406"/>
                </a:lnTo>
                <a:lnTo>
                  <a:pt x="56181" y="1383205"/>
                </a:lnTo>
                <a:lnTo>
                  <a:pt x="45506" y="1337537"/>
                </a:lnTo>
                <a:lnTo>
                  <a:pt x="35955" y="1290549"/>
                </a:lnTo>
                <a:lnTo>
                  <a:pt x="27528" y="1242387"/>
                </a:lnTo>
                <a:lnTo>
                  <a:pt x="20225" y="1193199"/>
                </a:lnTo>
                <a:lnTo>
                  <a:pt x="14045" y="1143130"/>
                </a:lnTo>
                <a:lnTo>
                  <a:pt x="8988" y="1092329"/>
                </a:lnTo>
                <a:lnTo>
                  <a:pt x="5056" y="1040940"/>
                </a:lnTo>
                <a:lnTo>
                  <a:pt x="2247" y="989111"/>
                </a:lnTo>
                <a:lnTo>
                  <a:pt x="561" y="936989"/>
                </a:lnTo>
                <a:lnTo>
                  <a:pt x="0" y="884721"/>
                </a:lnTo>
                <a:lnTo>
                  <a:pt x="561" y="832452"/>
                </a:lnTo>
                <a:lnTo>
                  <a:pt x="2247" y="780330"/>
                </a:lnTo>
                <a:lnTo>
                  <a:pt x="5056" y="728501"/>
                </a:lnTo>
                <a:lnTo>
                  <a:pt x="8988" y="677113"/>
                </a:lnTo>
                <a:lnTo>
                  <a:pt x="14045" y="626311"/>
                </a:lnTo>
                <a:lnTo>
                  <a:pt x="20225" y="576242"/>
                </a:lnTo>
                <a:lnTo>
                  <a:pt x="27528" y="527054"/>
                </a:lnTo>
                <a:lnTo>
                  <a:pt x="35955" y="478892"/>
                </a:lnTo>
                <a:lnTo>
                  <a:pt x="45506" y="431904"/>
                </a:lnTo>
                <a:lnTo>
                  <a:pt x="56181" y="386236"/>
                </a:lnTo>
                <a:lnTo>
                  <a:pt x="67979" y="342035"/>
                </a:lnTo>
                <a:lnTo>
                  <a:pt x="80900" y="299448"/>
                </a:lnTo>
                <a:lnTo>
                  <a:pt x="94946" y="258620"/>
                </a:lnTo>
                <a:lnTo>
                  <a:pt x="115565" y="206896"/>
                </a:lnTo>
                <a:lnTo>
                  <a:pt x="137354" y="160919"/>
                </a:lnTo>
                <a:lnTo>
                  <a:pt x="160175" y="120689"/>
                </a:lnTo>
                <a:lnTo>
                  <a:pt x="183891" y="86206"/>
                </a:lnTo>
                <a:lnTo>
                  <a:pt x="233455" y="34482"/>
                </a:lnTo>
                <a:lnTo>
                  <a:pt x="284946" y="5747"/>
                </a:lnTo>
                <a:lnTo>
                  <a:pt x="311070" y="0"/>
                </a:lnTo>
                <a:lnTo>
                  <a:pt x="337263" y="0"/>
                </a:lnTo>
                <a:lnTo>
                  <a:pt x="389304" y="17241"/>
                </a:lnTo>
                <a:lnTo>
                  <a:pt x="439969" y="57471"/>
                </a:lnTo>
                <a:lnTo>
                  <a:pt x="488157" y="120689"/>
                </a:lnTo>
                <a:lnTo>
                  <a:pt x="510978" y="160919"/>
                </a:lnTo>
                <a:lnTo>
                  <a:pt x="532768" y="206896"/>
                </a:lnTo>
                <a:lnTo>
                  <a:pt x="553387" y="258620"/>
                </a:lnTo>
                <a:close/>
              </a:path>
            </a:pathLst>
          </a:custGeom>
          <a:ln w="39290">
            <a:solidFill>
              <a:srgbClr val="C82506"/>
            </a:solidFill>
          </a:ln>
        </p:spPr>
        <p:txBody>
          <a:bodyPr wrap="square" lIns="0" tIns="0" rIns="0" bIns="0" rtlCol="0"/>
          <a:lstStyle/>
          <a:p>
            <a:pPr defTabSz="806867"/>
            <a:endParaRPr sz="1588">
              <a:solidFill>
                <a:prstClr val="black"/>
              </a:solidFill>
              <a:latin typeface="Calibri"/>
            </a:endParaRPr>
          </a:p>
        </p:txBody>
      </p:sp>
    </p:spTree>
    <p:extLst>
      <p:ext uri="{BB962C8B-B14F-4D97-AF65-F5344CB8AC3E}">
        <p14:creationId xmlns:p14="http://schemas.microsoft.com/office/powerpoint/2010/main" val="530612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9375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0"/>
            <a:ext cx="8229600" cy="1143000"/>
          </a:xfrm>
        </p:spPr>
        <p:txBody>
          <a:bodyPr>
            <a:noAutofit/>
          </a:bodyPr>
          <a:lstStyle/>
          <a:p>
            <a:r>
              <a:rPr lang="en-US" sz="8800" dirty="0">
                <a:solidFill>
                  <a:schemeClr val="bg1"/>
                </a:solidFill>
                <a:latin typeface="Edwardian Script ITC" pitchFamily="66" charset="0"/>
              </a:rPr>
              <a:t>Second Place</a:t>
            </a:r>
          </a:p>
        </p:txBody>
      </p:sp>
    </p:spTree>
    <p:extLst>
      <p:ext uri="{BB962C8B-B14F-4D97-AF65-F5344CB8AC3E}">
        <p14:creationId xmlns:p14="http://schemas.microsoft.com/office/powerpoint/2010/main" val="711245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533400" y="274638"/>
            <a:ext cx="8229600" cy="1143000"/>
          </a:xfrm>
        </p:spPr>
        <p:txBody>
          <a:bodyPr>
            <a:normAutofit/>
          </a:bodyPr>
          <a:lstStyle/>
          <a:p>
            <a:r>
              <a:rPr lang="en-US" sz="3600" dirty="0" err="1">
                <a:solidFill>
                  <a:schemeClr val="bg1"/>
                </a:solidFill>
              </a:rPr>
              <a:t>Arpit</a:t>
            </a:r>
            <a:r>
              <a:rPr lang="en-US" sz="3600" dirty="0">
                <a:solidFill>
                  <a:schemeClr val="bg1"/>
                </a:solidFill>
              </a:rPr>
              <a:t> </a:t>
            </a:r>
            <a:r>
              <a:rPr lang="en-US" sz="3600" dirty="0" err="1">
                <a:solidFill>
                  <a:schemeClr val="bg1"/>
                </a:solidFill>
              </a:rPr>
              <a:t>Sabherwal</a:t>
            </a:r>
            <a:r>
              <a:rPr lang="en-US" sz="3600" dirty="0">
                <a:solidFill>
                  <a:schemeClr val="bg1"/>
                </a:solidFill>
              </a:rPr>
              <a:t> and </a:t>
            </a:r>
            <a:r>
              <a:rPr lang="en-US" sz="3600" dirty="0" err="1">
                <a:solidFill>
                  <a:schemeClr val="bg1"/>
                </a:solidFill>
              </a:rPr>
              <a:t>Jaldeep</a:t>
            </a:r>
            <a:r>
              <a:rPr lang="en-US" sz="3600" dirty="0">
                <a:solidFill>
                  <a:schemeClr val="bg1"/>
                </a:solidFill>
              </a:rPr>
              <a:t> Acharya</a:t>
            </a:r>
          </a:p>
        </p:txBody>
      </p:sp>
      <p:pic>
        <p:nvPicPr>
          <p:cNvPr id="2050" name="Picture 2" descr="http://www.cs.cornell.edu/courses/cs5670/2017sp/artifacts/pa3/group_of_as3624_jka67/artifac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7638"/>
            <a:ext cx="9144000" cy="491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838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0"/>
            <a:ext cx="8229600" cy="1143000"/>
          </a:xfrm>
        </p:spPr>
        <p:txBody>
          <a:bodyPr>
            <a:noAutofit/>
          </a:bodyPr>
          <a:lstStyle/>
          <a:p>
            <a:r>
              <a:rPr lang="en-US" sz="8800" dirty="0">
                <a:solidFill>
                  <a:schemeClr val="bg1"/>
                </a:solidFill>
                <a:latin typeface="Edwardian Script ITC" pitchFamily="66" charset="0"/>
              </a:rPr>
              <a:t>First Place</a:t>
            </a:r>
          </a:p>
        </p:txBody>
      </p:sp>
    </p:spTree>
    <p:extLst>
      <p:ext uri="{BB962C8B-B14F-4D97-AF65-F5344CB8AC3E}">
        <p14:creationId xmlns:p14="http://schemas.microsoft.com/office/powerpoint/2010/main" val="374105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533400" y="274638"/>
            <a:ext cx="8229600" cy="1143000"/>
          </a:xfrm>
        </p:spPr>
        <p:txBody>
          <a:bodyPr>
            <a:normAutofit/>
          </a:bodyPr>
          <a:lstStyle/>
          <a:p>
            <a:r>
              <a:rPr lang="en-US" sz="3600" dirty="0">
                <a:solidFill>
                  <a:schemeClr val="bg1"/>
                </a:solidFill>
              </a:rPr>
              <a:t>Hong Gan and </a:t>
            </a:r>
            <a:r>
              <a:rPr lang="en-US" sz="3600" dirty="0" err="1">
                <a:solidFill>
                  <a:schemeClr val="bg1"/>
                </a:solidFill>
              </a:rPr>
              <a:t>Renkai</a:t>
            </a:r>
            <a:r>
              <a:rPr lang="en-US" sz="3600" dirty="0">
                <a:solidFill>
                  <a:schemeClr val="bg1"/>
                </a:solidFill>
              </a:rPr>
              <a:t> Xiang</a:t>
            </a:r>
          </a:p>
        </p:txBody>
      </p:sp>
      <p:pic>
        <p:nvPicPr>
          <p:cNvPr id="3074" name="Picture 2" descr="http://www.cs.cornell.edu/courses/cs5670/2017sp/artifacts/pa3/group_of_hg383_rx56/artifac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7863"/>
            <a:ext cx="9144000" cy="296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666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23470</TotalTime>
  <Words>1173</Words>
  <Application>Microsoft Office PowerPoint</Application>
  <PresentationFormat>On-screen Show (4:3)</PresentationFormat>
  <Paragraphs>182</Paragraphs>
  <Slides>53</Slides>
  <Notes>9</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ＭＳ Ｐゴシック</vt:lpstr>
      <vt:lpstr>Arial</vt:lpstr>
      <vt:lpstr>Calibri</vt:lpstr>
      <vt:lpstr>Edwardian Script ITC</vt:lpstr>
      <vt:lpstr>Times New Roman</vt:lpstr>
      <vt:lpstr>Office Theme</vt:lpstr>
      <vt:lpstr>1_Office Theme</vt:lpstr>
      <vt:lpstr>Lecture 23: Optimization and Neural Nets</vt:lpstr>
      <vt:lpstr>Today</vt:lpstr>
      <vt:lpstr>Announcements</vt:lpstr>
      <vt:lpstr>Third Place</vt:lpstr>
      <vt:lpstr>Boting Li and Ran Godrich</vt:lpstr>
      <vt:lpstr>Second Place</vt:lpstr>
      <vt:lpstr>Arpit Sabherwal and Jaldeep Acharya</vt:lpstr>
      <vt:lpstr>First Place</vt:lpstr>
      <vt:lpstr>Hong Gan and Renkai Xiang</vt:lpstr>
      <vt:lpstr>Summary</vt:lpstr>
      <vt:lpstr>Other loss functions</vt:lpstr>
      <vt:lpstr>Softmax classifier</vt:lpstr>
      <vt:lpstr>Cross-entropy loss</vt:lpstr>
      <vt:lpstr>Aside: Loss function interpretation</vt:lpstr>
      <vt:lpstr>SVM vs. Softmax</vt:lpstr>
      <vt:lpstr>Summary</vt:lpstr>
      <vt:lpstr>Gradient Descent</vt:lpstr>
      <vt:lpstr>PowerPoint Presentation</vt:lpstr>
      <vt:lpstr>Analytic Gradient</vt:lpstr>
      <vt:lpstr> </vt:lpstr>
      <vt:lpstr>Gradient Descent</vt:lpstr>
      <vt:lpstr>Mini-batch Gradient Descent</vt:lpstr>
      <vt:lpstr>Stochastic Gradient Descent (SGD)</vt:lpstr>
      <vt:lpstr>Summary</vt:lpstr>
      <vt:lpstr>PowerPoint Presentation</vt:lpstr>
      <vt:lpstr>PowerPoint Presentation</vt:lpstr>
      <vt:lpstr>PowerPoint Presentation</vt:lpstr>
      <vt:lpstr>Where are we?</vt:lpstr>
      <vt:lpstr>Derivatives</vt:lpstr>
      <vt:lpstr>Examples</vt:lpstr>
      <vt:lpstr>PowerPoint Presentation</vt:lpstr>
      <vt:lpstr>PowerPoint Presentation</vt:lpstr>
      <vt:lpstr>Backprop gradients</vt:lpstr>
      <vt:lpstr>Now onto Deep  Learning</vt:lpstr>
      <vt:lpstr>PowerPoint Presentation</vt:lpstr>
      <vt:lpstr>PowerPoint Presentation</vt:lpstr>
      <vt:lpstr>PowerPoint Presentation</vt:lpstr>
      <vt:lpstr>PowerPoint Presentation</vt:lpstr>
      <vt:lpstr>PowerPoint Presentation</vt:lpstr>
      <vt:lpstr>What is a Convolutional  Neural Network (CNN)?</vt:lpstr>
      <vt:lpstr>Example CNN</vt:lpstr>
      <vt:lpstr>CNNs in 1989: “LeNet”</vt:lpstr>
      <vt:lpstr>CNNs in 2012: “SuperVision”  (aka “AlexNet”)</vt:lpstr>
      <vt:lpstr>CNNs in 2014: “GoogLeNet”</vt:lpstr>
      <vt:lpstr>CNNs in 2014: “VGGNet”</vt:lpstr>
      <vt:lpstr>CNNs in 2015: “ResNet”</vt:lpstr>
      <vt:lpstr>CNNs in 2015: “ResNet”</vt:lpstr>
      <vt:lpstr>Aside: Before Deep Learning</vt:lpstr>
      <vt:lpstr>Why use features? Why not pixels?</vt:lpstr>
      <vt:lpstr>The last layer of (most) CNNs are linear classifiers</vt:lpstr>
      <vt:lpstr>Linearly separable classes</vt:lpstr>
      <vt:lpstr>Example: Visualizing AlexNet in 2D with t-SNE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1353</cp:revision>
  <dcterms:created xsi:type="dcterms:W3CDTF">2009-08-25T02:47:59Z</dcterms:created>
  <dcterms:modified xsi:type="dcterms:W3CDTF">2017-05-03T13:36:03Z</dcterms:modified>
</cp:coreProperties>
</file>