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tags/tag9.xml" ContentType="application/vnd.openxmlformats-officedocument.presentationml.tags+xml"/>
  <Override PartName="/ppt/notesSlides/notesSlide21.xml" ContentType="application/vnd.openxmlformats-officedocument.presentationml.notesSlide+xml"/>
  <Override PartName="/ppt/tags/tag10.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1"/>
  </p:notesMasterIdLst>
  <p:handoutMasterIdLst>
    <p:handoutMasterId r:id="rId62"/>
  </p:handoutMasterIdLst>
  <p:sldIdLst>
    <p:sldId id="1049" r:id="rId2"/>
    <p:sldId id="1264" r:id="rId3"/>
    <p:sldId id="1288" r:id="rId4"/>
    <p:sldId id="1289" r:id="rId5"/>
    <p:sldId id="1290" r:id="rId6"/>
    <p:sldId id="1291" r:id="rId7"/>
    <p:sldId id="1292" r:id="rId8"/>
    <p:sldId id="1293" r:id="rId9"/>
    <p:sldId id="1294" r:id="rId10"/>
    <p:sldId id="1295" r:id="rId11"/>
    <p:sldId id="1296" r:id="rId12"/>
    <p:sldId id="1297" r:id="rId13"/>
    <p:sldId id="1298" r:id="rId14"/>
    <p:sldId id="1299" r:id="rId15"/>
    <p:sldId id="1300" r:id="rId16"/>
    <p:sldId id="1301" r:id="rId17"/>
    <p:sldId id="1330" r:id="rId18"/>
    <p:sldId id="1328" r:id="rId19"/>
    <p:sldId id="1329" r:id="rId20"/>
    <p:sldId id="1337" r:id="rId21"/>
    <p:sldId id="1338" r:id="rId22"/>
    <p:sldId id="1307" r:id="rId23"/>
    <p:sldId id="1308" r:id="rId24"/>
    <p:sldId id="1339" r:id="rId25"/>
    <p:sldId id="1340" r:id="rId26"/>
    <p:sldId id="1331" r:id="rId27"/>
    <p:sldId id="1309" r:id="rId28"/>
    <p:sldId id="1332" r:id="rId29"/>
    <p:sldId id="1333" r:id="rId30"/>
    <p:sldId id="1334" r:id="rId31"/>
    <p:sldId id="1335" r:id="rId32"/>
    <p:sldId id="1336" r:id="rId33"/>
    <p:sldId id="1312" r:id="rId34"/>
    <p:sldId id="1313" r:id="rId35"/>
    <p:sldId id="1314" r:id="rId36"/>
    <p:sldId id="1315" r:id="rId37"/>
    <p:sldId id="1316" r:id="rId38"/>
    <p:sldId id="1317" r:id="rId39"/>
    <p:sldId id="1318" r:id="rId40"/>
    <p:sldId id="1319" r:id="rId41"/>
    <p:sldId id="1320" r:id="rId42"/>
    <p:sldId id="1321" r:id="rId43"/>
    <p:sldId id="1322" r:id="rId44"/>
    <p:sldId id="1323" r:id="rId45"/>
    <p:sldId id="1324" r:id="rId46"/>
    <p:sldId id="1325" r:id="rId47"/>
    <p:sldId id="1326" r:id="rId48"/>
    <p:sldId id="1327" r:id="rId49"/>
    <p:sldId id="1351" r:id="rId50"/>
    <p:sldId id="1341" r:id="rId51"/>
    <p:sldId id="1342" r:id="rId52"/>
    <p:sldId id="1343" r:id="rId53"/>
    <p:sldId id="1344" r:id="rId54"/>
    <p:sldId id="1345" r:id="rId55"/>
    <p:sldId id="1346" r:id="rId56"/>
    <p:sldId id="1347" r:id="rId57"/>
    <p:sldId id="1348" r:id="rId58"/>
    <p:sldId id="1349" r:id="rId59"/>
    <p:sldId id="1350" r:id="rId60"/>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CC00"/>
    <a:srgbClr val="00FF00"/>
    <a:srgbClr val="3333FF"/>
    <a:srgbClr val="FFFFFF"/>
    <a:srgbClr val="FF6699"/>
    <a:srgbClr val="33CC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317" autoAdjust="0"/>
    <p:restoredTop sz="94444" autoAdjust="0"/>
  </p:normalViewPr>
  <p:slideViewPr>
    <p:cSldViewPr snapToGrid="0">
      <p:cViewPr varScale="1">
        <p:scale>
          <a:sx n="61" d="100"/>
          <a:sy n="61" d="100"/>
        </p:scale>
        <p:origin x="1289" y="41"/>
      </p:cViewPr>
      <p:guideLst>
        <p:guide orient="horz" pos="2160"/>
        <p:guide pos="2880"/>
      </p:guideLst>
    </p:cSldViewPr>
  </p:slideViewPr>
  <p:outlineViewPr>
    <p:cViewPr>
      <p:scale>
        <a:sx n="33" d="100"/>
        <a:sy n="33" d="100"/>
      </p:scale>
      <p:origin x="0" y="606"/>
    </p:cViewPr>
  </p:outlineViewPr>
  <p:notesTextViewPr>
    <p:cViewPr>
      <p:scale>
        <a:sx n="100" d="100"/>
        <a:sy n="100" d="100"/>
      </p:scale>
      <p:origin x="0" y="0"/>
    </p:cViewPr>
  </p:notesTextViewPr>
  <p:sorterViewPr>
    <p:cViewPr>
      <p:scale>
        <a:sx n="66" d="100"/>
        <a:sy n="66" d="100"/>
      </p:scale>
      <p:origin x="0" y="184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338" y="0"/>
            <a:ext cx="3038475" cy="465138"/>
          </a:xfrm>
          <a:prstGeom prst="rect">
            <a:avLst/>
          </a:prstGeom>
        </p:spPr>
        <p:txBody>
          <a:bodyPr vert="horz" lIns="91440" tIns="45720" rIns="91440" bIns="45720" rtlCol="0"/>
          <a:lstStyle>
            <a:lvl1pPr algn="r">
              <a:defRPr sz="1200"/>
            </a:lvl1pPr>
          </a:lstStyle>
          <a:p>
            <a:fld id="{DC409C86-0DB4-461E-B411-3132234C96B9}" type="datetimeFigureOut">
              <a:rPr lang="en-US" smtClean="0"/>
              <a:pPr/>
              <a:t>4/25/2017</a:t>
            </a:fld>
            <a:endParaRPr lang="en-US"/>
          </a:p>
        </p:txBody>
      </p:sp>
      <p:sp>
        <p:nvSpPr>
          <p:cNvPr id="4" name="Footer Placeholder 3"/>
          <p:cNvSpPr>
            <a:spLocks noGrp="1"/>
          </p:cNvSpPr>
          <p:nvPr>
            <p:ph type="ftr" sz="quarter" idx="2"/>
          </p:nvPr>
        </p:nvSpPr>
        <p:spPr>
          <a:xfrm>
            <a:off x="0" y="8829675"/>
            <a:ext cx="3038475" cy="465138"/>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338" y="8829675"/>
            <a:ext cx="3038475" cy="465138"/>
          </a:xfrm>
          <a:prstGeom prst="rect">
            <a:avLst/>
          </a:prstGeom>
        </p:spPr>
        <p:txBody>
          <a:bodyPr vert="horz" lIns="91440" tIns="45720" rIns="91440" bIns="45720" rtlCol="0" anchor="b"/>
          <a:lstStyle>
            <a:lvl1pPr algn="r">
              <a:defRPr sz="1200"/>
            </a:lvl1pPr>
          </a:lstStyle>
          <a:p>
            <a:fld id="{6C4552C4-BC4B-4C71-991C-7B2020479DE0}" type="slidenum">
              <a:rPr lang="en-US" smtClean="0"/>
              <a:pPr/>
              <a:t>‹#›</a:t>
            </a:fld>
            <a:endParaRPr lang="en-US"/>
          </a:p>
        </p:txBody>
      </p:sp>
    </p:spTree>
    <p:extLst>
      <p:ext uri="{BB962C8B-B14F-4D97-AF65-F5344CB8AC3E}">
        <p14:creationId xmlns:p14="http://schemas.microsoft.com/office/powerpoint/2010/main" val="113385505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D492CD9C-0936-4CB5-8F47-4F37A3C1BD80}" type="datetimeFigureOut">
              <a:rPr lang="en-US" smtClean="0"/>
              <a:pPr/>
              <a:t>4/25/2017</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2A8A4206-02EB-4F55-B83C-8E908C558B6E}" type="slidenum">
              <a:rPr lang="en-US" smtClean="0"/>
              <a:pPr/>
              <a:t>‹#›</a:t>
            </a:fld>
            <a:endParaRPr lang="en-US"/>
          </a:p>
        </p:txBody>
      </p:sp>
    </p:spTree>
    <p:extLst>
      <p:ext uri="{BB962C8B-B14F-4D97-AF65-F5344CB8AC3E}">
        <p14:creationId xmlns:p14="http://schemas.microsoft.com/office/powerpoint/2010/main" val="25954220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en.wikipedia.org/wiki/Information_retrieval"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Slide Image Placeholder 1"/>
          <p:cNvSpPr>
            <a:spLocks noGrp="1" noRot="1" noChangeAspect="1" noTextEdit="1"/>
          </p:cNvSpPr>
          <p:nvPr>
            <p:ph type="sldImg"/>
          </p:nvPr>
        </p:nvSpPr>
        <p:spPr>
          <a:ln/>
        </p:spPr>
      </p:sp>
      <p:sp>
        <p:nvSpPr>
          <p:cNvPr id="181251"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p>
        </p:txBody>
      </p:sp>
      <p:sp>
        <p:nvSpPr>
          <p:cNvPr id="113668" name="Slide Number Placeholder 3"/>
          <p:cNvSpPr>
            <a:spLocks noGrp="1"/>
          </p:cNvSpPr>
          <p:nvPr>
            <p:ph type="sldNum" sz="quarter" idx="5"/>
          </p:nvPr>
        </p:nvSpPr>
        <p:spPr/>
        <p:txBody>
          <a:bodyPr/>
          <a:lstStyle>
            <a:lvl1pPr defTabSz="931860" eaLnBrk="0" hangingPunct="0">
              <a:defRPr>
                <a:solidFill>
                  <a:schemeClr val="tx1"/>
                </a:solidFill>
                <a:latin typeface="Arial" charset="0"/>
                <a:ea typeface="ＭＳ Ｐゴシック" charset="0"/>
                <a:cs typeface="Arial" charset="0"/>
              </a:defRPr>
            </a:lvl1pPr>
            <a:lvl2pPr marL="716108" indent="-275427" defTabSz="931860" eaLnBrk="0" hangingPunct="0">
              <a:defRPr>
                <a:solidFill>
                  <a:schemeClr val="tx1"/>
                </a:solidFill>
                <a:latin typeface="Arial" charset="0"/>
                <a:ea typeface="Arial" charset="0"/>
                <a:cs typeface="Arial" charset="0"/>
              </a:defRPr>
            </a:lvl2pPr>
            <a:lvl3pPr marL="1101706" indent="-220341" defTabSz="931860" eaLnBrk="0" hangingPunct="0">
              <a:defRPr>
                <a:solidFill>
                  <a:schemeClr val="tx1"/>
                </a:solidFill>
                <a:latin typeface="Arial" charset="0"/>
                <a:ea typeface="Arial" charset="0"/>
                <a:cs typeface="Arial" charset="0"/>
              </a:defRPr>
            </a:lvl3pPr>
            <a:lvl4pPr marL="1542388" indent="-220341" defTabSz="931860" eaLnBrk="0" hangingPunct="0">
              <a:defRPr>
                <a:solidFill>
                  <a:schemeClr val="tx1"/>
                </a:solidFill>
                <a:latin typeface="Arial" charset="0"/>
                <a:ea typeface="Arial" charset="0"/>
                <a:cs typeface="Arial" charset="0"/>
              </a:defRPr>
            </a:lvl4pPr>
            <a:lvl5pPr marL="1983071" indent="-220341" defTabSz="931860" eaLnBrk="0" hangingPunct="0">
              <a:defRPr>
                <a:solidFill>
                  <a:schemeClr val="tx1"/>
                </a:solidFill>
                <a:latin typeface="Arial" charset="0"/>
                <a:ea typeface="Arial" charset="0"/>
                <a:cs typeface="Arial" charset="0"/>
              </a:defRPr>
            </a:lvl5pPr>
            <a:lvl6pPr marL="2423753" indent="-220341" defTabSz="931860" eaLnBrk="0" fontAlgn="base" hangingPunct="0">
              <a:spcBef>
                <a:spcPct val="0"/>
              </a:spcBef>
              <a:spcAft>
                <a:spcPct val="0"/>
              </a:spcAft>
              <a:defRPr>
                <a:solidFill>
                  <a:schemeClr val="tx1"/>
                </a:solidFill>
                <a:latin typeface="Arial" charset="0"/>
                <a:ea typeface="Arial" charset="0"/>
                <a:cs typeface="Arial" charset="0"/>
              </a:defRPr>
            </a:lvl6pPr>
            <a:lvl7pPr marL="2864435" indent="-220341" defTabSz="931860" eaLnBrk="0" fontAlgn="base" hangingPunct="0">
              <a:spcBef>
                <a:spcPct val="0"/>
              </a:spcBef>
              <a:spcAft>
                <a:spcPct val="0"/>
              </a:spcAft>
              <a:defRPr>
                <a:solidFill>
                  <a:schemeClr val="tx1"/>
                </a:solidFill>
                <a:latin typeface="Arial" charset="0"/>
                <a:ea typeface="Arial" charset="0"/>
                <a:cs typeface="Arial" charset="0"/>
              </a:defRPr>
            </a:lvl7pPr>
            <a:lvl8pPr marL="3305117" indent="-220341" defTabSz="931860" eaLnBrk="0" fontAlgn="base" hangingPunct="0">
              <a:spcBef>
                <a:spcPct val="0"/>
              </a:spcBef>
              <a:spcAft>
                <a:spcPct val="0"/>
              </a:spcAft>
              <a:defRPr>
                <a:solidFill>
                  <a:schemeClr val="tx1"/>
                </a:solidFill>
                <a:latin typeface="Arial" charset="0"/>
                <a:ea typeface="Arial" charset="0"/>
                <a:cs typeface="Arial" charset="0"/>
              </a:defRPr>
            </a:lvl8pPr>
            <a:lvl9pPr marL="3745800" indent="-220341" defTabSz="93186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475AA2E6-51E2-834E-BBDB-CF5212E23594}" type="slidenum">
              <a:rPr lang="en-US"/>
              <a:pPr eaLnBrk="1" hangingPunct="1"/>
              <a:t>3</a:t>
            </a:fld>
            <a:endParaRPr lang="en-US"/>
          </a:p>
        </p:txBody>
      </p:sp>
    </p:spTree>
    <p:extLst>
      <p:ext uri="{BB962C8B-B14F-4D97-AF65-F5344CB8AC3E}">
        <p14:creationId xmlns:p14="http://schemas.microsoft.com/office/powerpoint/2010/main" val="6995605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Label each pixel with its class (say dog, grass) and use CRF to do the segmentation.</a:t>
            </a:r>
          </a:p>
        </p:txBody>
      </p:sp>
      <p:sp>
        <p:nvSpPr>
          <p:cNvPr id="4" name="Slide Number Placeholder 3"/>
          <p:cNvSpPr>
            <a:spLocks noGrp="1"/>
          </p:cNvSpPr>
          <p:nvPr>
            <p:ph type="sldNum" sz="quarter" idx="10"/>
          </p:nvPr>
        </p:nvSpPr>
        <p:spPr/>
        <p:txBody>
          <a:bodyPr/>
          <a:lstStyle/>
          <a:p>
            <a:fld id="{7B35C3C1-9691-443C-BBCF-BED84F38E74F}" type="slidenum">
              <a:rPr lang="en-US" smtClean="0"/>
              <a:t>13</a:t>
            </a:fld>
            <a:endParaRPr lang="en-US"/>
          </a:p>
        </p:txBody>
      </p:sp>
    </p:spTree>
    <p:extLst>
      <p:ext uri="{BB962C8B-B14F-4D97-AF65-F5344CB8AC3E}">
        <p14:creationId xmlns:p14="http://schemas.microsoft.com/office/powerpoint/2010/main" val="7918071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9E7B30B-3635-A54E-BD09-6F8ECDB40C66}" type="slidenum">
              <a:rPr lang="en-US" smtClean="0"/>
              <a:t>14</a:t>
            </a:fld>
            <a:endParaRPr lang="en-US"/>
          </a:p>
        </p:txBody>
      </p:sp>
    </p:spTree>
    <p:extLst>
      <p:ext uri="{BB962C8B-B14F-4D97-AF65-F5344CB8AC3E}">
        <p14:creationId xmlns:p14="http://schemas.microsoft.com/office/powerpoint/2010/main" val="5436653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 action classification and person layout.</a:t>
            </a:r>
          </a:p>
          <a:p>
            <a:endParaRPr lang="en-US" dirty="0"/>
          </a:p>
        </p:txBody>
      </p:sp>
      <p:sp>
        <p:nvSpPr>
          <p:cNvPr id="4" name="Slide Number Placeholder 3"/>
          <p:cNvSpPr>
            <a:spLocks noGrp="1"/>
          </p:cNvSpPr>
          <p:nvPr>
            <p:ph type="sldNum" sz="quarter" idx="10"/>
          </p:nvPr>
        </p:nvSpPr>
        <p:spPr/>
        <p:txBody>
          <a:bodyPr/>
          <a:lstStyle/>
          <a:p>
            <a:fld id="{7B35C3C1-9691-443C-BBCF-BED84F38E74F}" type="slidenum">
              <a:rPr lang="en-US" smtClean="0"/>
              <a:t>15</a:t>
            </a:fld>
            <a:endParaRPr lang="en-US"/>
          </a:p>
        </p:txBody>
      </p:sp>
    </p:spTree>
    <p:extLst>
      <p:ext uri="{BB962C8B-B14F-4D97-AF65-F5344CB8AC3E}">
        <p14:creationId xmlns:p14="http://schemas.microsoft.com/office/powerpoint/2010/main" val="22230474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Images downloaded from </a:t>
            </a:r>
            <a:r>
              <a:rPr lang="en-US" dirty="0" err="1"/>
              <a:t>flickr</a:t>
            </a:r>
            <a:r>
              <a:rPr lang="en-US" dirty="0"/>
              <a:t>. 500k images downloaded.</a:t>
            </a:r>
            <a:r>
              <a:rPr lang="en-US" baseline="0" dirty="0"/>
              <a:t> Random subset selected for annotation.</a:t>
            </a:r>
          </a:p>
          <a:p>
            <a:r>
              <a:rPr lang="en-US" baseline="0" dirty="0"/>
              <a:t>Full annotation</a:t>
            </a:r>
            <a:endParaRPr lang="en-US" dirty="0"/>
          </a:p>
        </p:txBody>
      </p:sp>
      <p:sp>
        <p:nvSpPr>
          <p:cNvPr id="4" name="Slide Number Placeholder 3"/>
          <p:cNvSpPr>
            <a:spLocks noGrp="1"/>
          </p:cNvSpPr>
          <p:nvPr>
            <p:ph type="sldNum" sz="quarter" idx="10"/>
          </p:nvPr>
        </p:nvSpPr>
        <p:spPr/>
        <p:txBody>
          <a:bodyPr/>
          <a:lstStyle/>
          <a:p>
            <a:fld id="{2A8A4206-02EB-4F55-B83C-8E908C558B6E}" type="slidenum">
              <a:rPr lang="en-US" smtClean="0"/>
              <a:pPr/>
              <a:t>16</a:t>
            </a:fld>
            <a:endParaRPr lang="en-US"/>
          </a:p>
        </p:txBody>
      </p:sp>
    </p:spTree>
    <p:extLst>
      <p:ext uri="{BB962C8B-B14F-4D97-AF65-F5344CB8AC3E}">
        <p14:creationId xmlns:p14="http://schemas.microsoft.com/office/powerpoint/2010/main" val="39342081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Precision:  Images Classified as X (denominator). BUT only some number of them actually have X. 90/100</a:t>
            </a:r>
          </a:p>
          <a:p>
            <a:r>
              <a:rPr lang="en-US" dirty="0">
                <a:hlinkClick r:id="rId3"/>
              </a:rPr>
              <a:t>Recall: Images that contain X (denominator). How many of them do you find? </a:t>
            </a:r>
          </a:p>
          <a:p>
            <a:endParaRPr lang="en-US" dirty="0">
              <a:hlinkClick r:id="rId3"/>
            </a:endParaRPr>
          </a:p>
          <a:p>
            <a:r>
              <a:rPr lang="en-US" dirty="0">
                <a:hlinkClick r:id="rId3"/>
              </a:rPr>
              <a:t>Say 100 images have a bike.</a:t>
            </a:r>
          </a:p>
          <a:p>
            <a:r>
              <a:rPr lang="en-US" dirty="0">
                <a:hlinkClick r:id="rId3"/>
              </a:rPr>
              <a:t>If it returns 200 images then precision is 0.5, but all the 100 are included then recall is 1.</a:t>
            </a:r>
          </a:p>
          <a:p>
            <a:r>
              <a:rPr lang="en-US" dirty="0">
                <a:hlinkClick r:id="rId3"/>
              </a:rPr>
              <a:t>If it returns 50 images and they all have a bike, then precision is 1.0, but recall is 0.5</a:t>
            </a:r>
          </a:p>
          <a:p>
            <a:endParaRPr lang="en-US" dirty="0">
              <a:hlinkClick r:id="rId3"/>
            </a:endParaRPr>
          </a:p>
          <a:p>
            <a:r>
              <a:rPr lang="en-US" dirty="0">
                <a:hlinkClick r:id="rId3"/>
              </a:rPr>
              <a:t>information retrieval scenario, the instances are documents and the task is to return a set of relevant documents given a search term; or equivalently, to assign each document to one of two categories, "relevant" and "not relevant". In this case, the "relevant" documents are simply those that belong to the "relevant" category. Recall is defined as the </a:t>
            </a:r>
            <a:r>
              <a:rPr lang="en-US" i="1" dirty="0">
                <a:hlinkClick r:id="rId3"/>
              </a:rPr>
              <a:t>number of relevant documents</a:t>
            </a:r>
            <a:r>
              <a:rPr lang="en-US" dirty="0">
                <a:hlinkClick r:id="rId3"/>
              </a:rPr>
              <a:t> retrieved by a search </a:t>
            </a:r>
            <a:r>
              <a:rPr lang="en-US" i="1" dirty="0">
                <a:hlinkClick r:id="rId3"/>
              </a:rPr>
              <a:t>divided by the total number of existing relevant documents</a:t>
            </a:r>
            <a:r>
              <a:rPr lang="en-US" dirty="0">
                <a:hlinkClick r:id="rId3"/>
              </a:rPr>
              <a:t>, while precision is defined as the </a:t>
            </a:r>
            <a:r>
              <a:rPr lang="en-US" i="1" dirty="0">
                <a:hlinkClick r:id="rId3"/>
              </a:rPr>
              <a:t>number of relevant documents</a:t>
            </a:r>
            <a:r>
              <a:rPr lang="en-US" dirty="0">
                <a:hlinkClick r:id="rId3"/>
              </a:rPr>
              <a:t> retrieved by a search </a:t>
            </a:r>
            <a:r>
              <a:rPr lang="en-US" i="1" dirty="0">
                <a:hlinkClick r:id="rId3"/>
              </a:rPr>
              <a:t>divided by the total number of documents retrieved</a:t>
            </a:r>
            <a:r>
              <a:rPr lang="en-US" dirty="0">
                <a:hlinkClick r:id="rId3"/>
              </a:rPr>
              <a:t> by that search.</a:t>
            </a:r>
            <a:endParaRPr lang="en-US" dirty="0"/>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7B35C3C1-9691-443C-BBCF-BED84F38E74F}" type="slidenum">
              <a:rPr lang="en-US" smtClean="0"/>
              <a:t>18</a:t>
            </a:fld>
            <a:endParaRPr lang="en-US"/>
          </a:p>
        </p:txBody>
      </p:sp>
    </p:spTree>
    <p:extLst>
      <p:ext uri="{BB962C8B-B14F-4D97-AF65-F5344CB8AC3E}">
        <p14:creationId xmlns:p14="http://schemas.microsoft.com/office/powerpoint/2010/main" val="40787642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37219"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en-US">
                <a:latin typeface="Calibri" charset="0"/>
              </a:rPr>
              <a:t>2007 was not the first year, but it’s the first year with 20 classes and the same evaluation metric (AP vs Area under ROC)</a:t>
            </a:r>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charset="0"/>
                <a:ea typeface="ＭＳ Ｐゴシック" charset="0"/>
              </a:defRPr>
            </a:lvl1pPr>
            <a:lvl2pPr marL="757066" indent="-291179" eaLnBrk="0" hangingPunct="0">
              <a:defRPr>
                <a:solidFill>
                  <a:schemeClr val="tx1"/>
                </a:solidFill>
                <a:latin typeface="Arial" charset="0"/>
                <a:ea typeface="ＭＳ Ｐゴシック" charset="0"/>
              </a:defRPr>
            </a:lvl2pPr>
            <a:lvl3pPr marL="1164717" indent="-232943" eaLnBrk="0" hangingPunct="0">
              <a:defRPr>
                <a:solidFill>
                  <a:schemeClr val="tx1"/>
                </a:solidFill>
                <a:latin typeface="Arial" charset="0"/>
                <a:ea typeface="ＭＳ Ｐゴシック" charset="0"/>
              </a:defRPr>
            </a:lvl3pPr>
            <a:lvl4pPr marL="1630604" indent="-232943" eaLnBrk="0" hangingPunct="0">
              <a:defRPr>
                <a:solidFill>
                  <a:schemeClr val="tx1"/>
                </a:solidFill>
                <a:latin typeface="Arial" charset="0"/>
                <a:ea typeface="ＭＳ Ｐゴシック" charset="0"/>
              </a:defRPr>
            </a:lvl4pPr>
            <a:lvl5pPr marL="2096491" indent="-232943" eaLnBrk="0" hangingPunct="0">
              <a:defRPr>
                <a:solidFill>
                  <a:schemeClr val="tx1"/>
                </a:solidFill>
                <a:latin typeface="Arial" charset="0"/>
                <a:ea typeface="ＭＳ Ｐゴシック" charset="0"/>
              </a:defRPr>
            </a:lvl5pPr>
            <a:lvl6pPr marL="2562377" indent="-232943" eaLnBrk="0" fontAlgn="base" hangingPunct="0">
              <a:spcBef>
                <a:spcPct val="0"/>
              </a:spcBef>
              <a:spcAft>
                <a:spcPct val="0"/>
              </a:spcAft>
              <a:defRPr>
                <a:solidFill>
                  <a:schemeClr val="tx1"/>
                </a:solidFill>
                <a:latin typeface="Arial" charset="0"/>
                <a:ea typeface="ＭＳ Ｐゴシック" charset="0"/>
              </a:defRPr>
            </a:lvl6pPr>
            <a:lvl7pPr marL="3028264" indent="-232943" eaLnBrk="0" fontAlgn="base" hangingPunct="0">
              <a:spcBef>
                <a:spcPct val="0"/>
              </a:spcBef>
              <a:spcAft>
                <a:spcPct val="0"/>
              </a:spcAft>
              <a:defRPr>
                <a:solidFill>
                  <a:schemeClr val="tx1"/>
                </a:solidFill>
                <a:latin typeface="Arial" charset="0"/>
                <a:ea typeface="ＭＳ Ｐゴシック" charset="0"/>
              </a:defRPr>
            </a:lvl7pPr>
            <a:lvl8pPr marL="3494151" indent="-232943" eaLnBrk="0" fontAlgn="base" hangingPunct="0">
              <a:spcBef>
                <a:spcPct val="0"/>
              </a:spcBef>
              <a:spcAft>
                <a:spcPct val="0"/>
              </a:spcAft>
              <a:defRPr>
                <a:solidFill>
                  <a:schemeClr val="tx1"/>
                </a:solidFill>
                <a:latin typeface="Arial" charset="0"/>
                <a:ea typeface="ＭＳ Ｐゴシック" charset="0"/>
              </a:defRPr>
            </a:lvl8pPr>
            <a:lvl9pPr marL="3960038" indent="-232943"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2D449652-F6CE-544C-83B1-141F100F87C1}" type="slidenum">
              <a:rPr lang="en-US">
                <a:latin typeface="Calibri" charset="0"/>
              </a:rPr>
              <a:pPr eaLnBrk="1" hangingPunct="1"/>
              <a:t>22</a:t>
            </a:fld>
            <a:endParaRPr lang="en-US">
              <a:latin typeface="Calibri" charset="0"/>
            </a:endParaRPr>
          </a:p>
        </p:txBody>
      </p:sp>
    </p:spTree>
    <p:extLst>
      <p:ext uri="{BB962C8B-B14F-4D97-AF65-F5344CB8AC3E}">
        <p14:creationId xmlns:p14="http://schemas.microsoft.com/office/powerpoint/2010/main" val="32123218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A8A4206-02EB-4F55-B83C-8E908C558B6E}" type="slidenum">
              <a:rPr lang="en-US" smtClean="0"/>
              <a:pPr/>
              <a:t>34</a:t>
            </a:fld>
            <a:endParaRPr lang="en-US"/>
          </a:p>
        </p:txBody>
      </p:sp>
    </p:spTree>
    <p:extLst>
      <p:ext uri="{BB962C8B-B14F-4D97-AF65-F5344CB8AC3E}">
        <p14:creationId xmlns:p14="http://schemas.microsoft.com/office/powerpoint/2010/main" val="36760191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9E7B30B-3635-A54E-BD09-6F8ECDB40C66}" type="slidenum">
              <a:rPr lang="en-US" smtClean="0"/>
              <a:t>38</a:t>
            </a:fld>
            <a:endParaRPr lang="en-US"/>
          </a:p>
        </p:txBody>
      </p:sp>
    </p:spTree>
    <p:extLst>
      <p:ext uri="{BB962C8B-B14F-4D97-AF65-F5344CB8AC3E}">
        <p14:creationId xmlns:p14="http://schemas.microsoft.com/office/powerpoint/2010/main" val="201476053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9E7B30B-3635-A54E-BD09-6F8ECDB40C66}" type="slidenum">
              <a:rPr lang="en-US" smtClean="0"/>
              <a:t>39</a:t>
            </a:fld>
            <a:endParaRPr lang="en-US"/>
          </a:p>
        </p:txBody>
      </p:sp>
    </p:spTree>
    <p:extLst>
      <p:ext uri="{BB962C8B-B14F-4D97-AF65-F5344CB8AC3E}">
        <p14:creationId xmlns:p14="http://schemas.microsoft.com/office/powerpoint/2010/main" val="68610502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9E7B30B-3635-A54E-BD09-6F8ECDB40C66}" type="slidenum">
              <a:rPr lang="en-US" smtClean="0"/>
              <a:t>40</a:t>
            </a:fld>
            <a:endParaRPr lang="en-US"/>
          </a:p>
        </p:txBody>
      </p:sp>
    </p:spTree>
    <p:extLst>
      <p:ext uri="{BB962C8B-B14F-4D97-AF65-F5344CB8AC3E}">
        <p14:creationId xmlns:p14="http://schemas.microsoft.com/office/powerpoint/2010/main" val="41121647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7"/>
          <p:cNvSpPr>
            <a:spLocks noGrp="1" noChangeArrowheads="1"/>
          </p:cNvSpPr>
          <p:nvPr>
            <p:ph type="sldNum" sz="quarter" idx="5"/>
          </p:nvPr>
        </p:nvSpPr>
        <p:spPr/>
        <p:txBody>
          <a:bodyPr/>
          <a:lstStyle>
            <a:lvl1pPr defTabSz="931860" eaLnBrk="0" hangingPunct="0">
              <a:defRPr>
                <a:solidFill>
                  <a:schemeClr val="tx1"/>
                </a:solidFill>
                <a:latin typeface="Arial" charset="0"/>
                <a:ea typeface="ＭＳ Ｐゴシック" charset="0"/>
                <a:cs typeface="Arial" charset="0"/>
              </a:defRPr>
            </a:lvl1pPr>
            <a:lvl2pPr marL="716108" indent="-275427" defTabSz="931860" eaLnBrk="0" hangingPunct="0">
              <a:defRPr>
                <a:solidFill>
                  <a:schemeClr val="tx1"/>
                </a:solidFill>
                <a:latin typeface="Arial" charset="0"/>
                <a:ea typeface="Arial" charset="0"/>
                <a:cs typeface="Arial" charset="0"/>
              </a:defRPr>
            </a:lvl2pPr>
            <a:lvl3pPr marL="1101706" indent="-220341" defTabSz="931860" eaLnBrk="0" hangingPunct="0">
              <a:defRPr>
                <a:solidFill>
                  <a:schemeClr val="tx1"/>
                </a:solidFill>
                <a:latin typeface="Arial" charset="0"/>
                <a:ea typeface="Arial" charset="0"/>
                <a:cs typeface="Arial" charset="0"/>
              </a:defRPr>
            </a:lvl3pPr>
            <a:lvl4pPr marL="1542388" indent="-220341" defTabSz="931860" eaLnBrk="0" hangingPunct="0">
              <a:defRPr>
                <a:solidFill>
                  <a:schemeClr val="tx1"/>
                </a:solidFill>
                <a:latin typeface="Arial" charset="0"/>
                <a:ea typeface="Arial" charset="0"/>
                <a:cs typeface="Arial" charset="0"/>
              </a:defRPr>
            </a:lvl4pPr>
            <a:lvl5pPr marL="1983071" indent="-220341" defTabSz="931860" eaLnBrk="0" hangingPunct="0">
              <a:defRPr>
                <a:solidFill>
                  <a:schemeClr val="tx1"/>
                </a:solidFill>
                <a:latin typeface="Arial" charset="0"/>
                <a:ea typeface="Arial" charset="0"/>
                <a:cs typeface="Arial" charset="0"/>
              </a:defRPr>
            </a:lvl5pPr>
            <a:lvl6pPr marL="2423753" indent="-220341" defTabSz="931860" eaLnBrk="0" fontAlgn="base" hangingPunct="0">
              <a:spcBef>
                <a:spcPct val="0"/>
              </a:spcBef>
              <a:spcAft>
                <a:spcPct val="0"/>
              </a:spcAft>
              <a:defRPr>
                <a:solidFill>
                  <a:schemeClr val="tx1"/>
                </a:solidFill>
                <a:latin typeface="Arial" charset="0"/>
                <a:ea typeface="Arial" charset="0"/>
                <a:cs typeface="Arial" charset="0"/>
              </a:defRPr>
            </a:lvl6pPr>
            <a:lvl7pPr marL="2864435" indent="-220341" defTabSz="931860" eaLnBrk="0" fontAlgn="base" hangingPunct="0">
              <a:spcBef>
                <a:spcPct val="0"/>
              </a:spcBef>
              <a:spcAft>
                <a:spcPct val="0"/>
              </a:spcAft>
              <a:defRPr>
                <a:solidFill>
                  <a:schemeClr val="tx1"/>
                </a:solidFill>
                <a:latin typeface="Arial" charset="0"/>
                <a:ea typeface="Arial" charset="0"/>
                <a:cs typeface="Arial" charset="0"/>
              </a:defRPr>
            </a:lvl7pPr>
            <a:lvl8pPr marL="3305117" indent="-220341" defTabSz="931860" eaLnBrk="0" fontAlgn="base" hangingPunct="0">
              <a:spcBef>
                <a:spcPct val="0"/>
              </a:spcBef>
              <a:spcAft>
                <a:spcPct val="0"/>
              </a:spcAft>
              <a:defRPr>
                <a:solidFill>
                  <a:schemeClr val="tx1"/>
                </a:solidFill>
                <a:latin typeface="Arial" charset="0"/>
                <a:ea typeface="Arial" charset="0"/>
                <a:cs typeface="Arial" charset="0"/>
              </a:defRPr>
            </a:lvl8pPr>
            <a:lvl9pPr marL="3745800" indent="-220341" defTabSz="93186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D596D3E3-A44F-F94F-BC4D-0AEF5C637B23}" type="slidenum">
              <a:rPr lang="en-US"/>
              <a:pPr eaLnBrk="1" hangingPunct="1"/>
              <a:t>4</a:t>
            </a:fld>
            <a:endParaRPr lang="en-US"/>
          </a:p>
        </p:txBody>
      </p:sp>
      <p:sp>
        <p:nvSpPr>
          <p:cNvPr id="182275" name="Rectangle 2"/>
          <p:cNvSpPr>
            <a:spLocks noGrp="1" noRot="1" noChangeAspect="1" noChangeArrowheads="1" noTextEdit="1"/>
          </p:cNvSpPr>
          <p:nvPr>
            <p:ph type="sldImg"/>
          </p:nvPr>
        </p:nvSpPr>
        <p:spPr>
          <a:ln/>
        </p:spPr>
      </p:sp>
      <p:sp>
        <p:nvSpPr>
          <p:cNvPr id="18227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extLst>
      <p:ext uri="{BB962C8B-B14F-4D97-AF65-F5344CB8AC3E}">
        <p14:creationId xmlns:p14="http://schemas.microsoft.com/office/powerpoint/2010/main" val="389494414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899 categories </a:t>
            </a:r>
            <a:r>
              <a:rPr lang="en-US" baseline="0" dirty="0"/>
              <a:t>from Abbey to Zoo</a:t>
            </a:r>
            <a:endParaRPr lang="en-US" dirty="0"/>
          </a:p>
          <a:p>
            <a:endParaRPr lang="en-US" dirty="0"/>
          </a:p>
          <a:p>
            <a:r>
              <a:rPr lang="en-US" dirty="0"/>
              <a:t>For each of those categories we perform</a:t>
            </a:r>
            <a:r>
              <a:rPr lang="en-US" baseline="0" dirty="0"/>
              <a:t> keyword searches on the Internet to find candidate scenes, and manually filter each category according to strict guidelines (e.g. what distinguishes a pasture and a corral). We end up with  </a:t>
            </a:r>
            <a:r>
              <a:rPr lang="en-US" dirty="0"/>
              <a:t>130, 519</a:t>
            </a:r>
            <a:r>
              <a:rPr lang="en-US" baseline="0" dirty="0"/>
              <a:t> images.</a:t>
            </a:r>
          </a:p>
          <a:p>
            <a:endParaRPr lang="en-US" dirty="0"/>
          </a:p>
          <a:p>
            <a:r>
              <a:rPr lang="en-US" baseline="0" dirty="0"/>
              <a:t>It turns out that, even with an Internet worth of imagery, some categories are sparsely sampled. For </a:t>
            </a:r>
            <a:r>
              <a:rPr lang="en-US" i="1" baseline="0" dirty="0"/>
              <a:t>all</a:t>
            </a:r>
            <a:r>
              <a:rPr lang="en-US" i="0" baseline="0" dirty="0"/>
              <a:t> the experiments in this talk, we used only the 397 well-sampled categories with at least 100 unique images.</a:t>
            </a:r>
          </a:p>
        </p:txBody>
      </p:sp>
      <p:sp>
        <p:nvSpPr>
          <p:cNvPr id="4" name="Slide Number Placeholder 3"/>
          <p:cNvSpPr>
            <a:spLocks noGrp="1"/>
          </p:cNvSpPr>
          <p:nvPr>
            <p:ph type="sldNum" sz="quarter" idx="10"/>
          </p:nvPr>
        </p:nvSpPr>
        <p:spPr/>
        <p:txBody>
          <a:bodyPr/>
          <a:lstStyle/>
          <a:p>
            <a:fld id="{E87E1B21-B9FE-4FE1-8AE5-7A635E539483}" type="slidenum">
              <a:rPr lang="en-US" smtClean="0"/>
              <a:pPr/>
              <a:t>41</a:t>
            </a:fld>
            <a:endParaRPr lang="en-US"/>
          </a:p>
        </p:txBody>
      </p:sp>
    </p:spTree>
    <p:extLst>
      <p:ext uri="{BB962C8B-B14F-4D97-AF65-F5344CB8AC3E}">
        <p14:creationId xmlns:p14="http://schemas.microsoft.com/office/powerpoint/2010/main" val="314050359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38243"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endParaRPr lang="en-US">
              <a:latin typeface="Calibri" charset="0"/>
            </a:endParaRPr>
          </a:p>
        </p:txBody>
      </p:sp>
      <p:sp>
        <p:nvSpPr>
          <p:cNvPr id="69636"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ＭＳ Ｐゴシック" charset="0"/>
              </a:defRPr>
            </a:lvl1pPr>
            <a:lvl2pPr marL="757066" indent="-291179" eaLnBrk="0" hangingPunct="0">
              <a:defRPr>
                <a:solidFill>
                  <a:schemeClr val="tx1"/>
                </a:solidFill>
                <a:latin typeface="Arial" charset="0"/>
                <a:ea typeface="ＭＳ Ｐゴシック" charset="0"/>
              </a:defRPr>
            </a:lvl2pPr>
            <a:lvl3pPr marL="1164717" indent="-232943" eaLnBrk="0" hangingPunct="0">
              <a:defRPr>
                <a:solidFill>
                  <a:schemeClr val="tx1"/>
                </a:solidFill>
                <a:latin typeface="Arial" charset="0"/>
                <a:ea typeface="ＭＳ Ｐゴシック" charset="0"/>
              </a:defRPr>
            </a:lvl3pPr>
            <a:lvl4pPr marL="1630604" indent="-232943" eaLnBrk="0" hangingPunct="0">
              <a:defRPr>
                <a:solidFill>
                  <a:schemeClr val="tx1"/>
                </a:solidFill>
                <a:latin typeface="Arial" charset="0"/>
                <a:ea typeface="ＭＳ Ｐゴシック" charset="0"/>
              </a:defRPr>
            </a:lvl4pPr>
            <a:lvl5pPr marL="2096491" indent="-232943" eaLnBrk="0" hangingPunct="0">
              <a:defRPr>
                <a:solidFill>
                  <a:schemeClr val="tx1"/>
                </a:solidFill>
                <a:latin typeface="Arial" charset="0"/>
                <a:ea typeface="ＭＳ Ｐゴシック" charset="0"/>
              </a:defRPr>
            </a:lvl5pPr>
            <a:lvl6pPr marL="2562377" indent="-232943" eaLnBrk="0" fontAlgn="base" hangingPunct="0">
              <a:spcBef>
                <a:spcPct val="0"/>
              </a:spcBef>
              <a:spcAft>
                <a:spcPct val="0"/>
              </a:spcAft>
              <a:defRPr>
                <a:solidFill>
                  <a:schemeClr val="tx1"/>
                </a:solidFill>
                <a:latin typeface="Arial" charset="0"/>
                <a:ea typeface="ＭＳ Ｐゴシック" charset="0"/>
              </a:defRPr>
            </a:lvl6pPr>
            <a:lvl7pPr marL="3028264" indent="-232943" eaLnBrk="0" fontAlgn="base" hangingPunct="0">
              <a:spcBef>
                <a:spcPct val="0"/>
              </a:spcBef>
              <a:spcAft>
                <a:spcPct val="0"/>
              </a:spcAft>
              <a:defRPr>
                <a:solidFill>
                  <a:schemeClr val="tx1"/>
                </a:solidFill>
                <a:latin typeface="Arial" charset="0"/>
                <a:ea typeface="ＭＳ Ｐゴシック" charset="0"/>
              </a:defRPr>
            </a:lvl7pPr>
            <a:lvl8pPr marL="3494151" indent="-232943" eaLnBrk="0" fontAlgn="base" hangingPunct="0">
              <a:spcBef>
                <a:spcPct val="0"/>
              </a:spcBef>
              <a:spcAft>
                <a:spcPct val="0"/>
              </a:spcAft>
              <a:defRPr>
                <a:solidFill>
                  <a:schemeClr val="tx1"/>
                </a:solidFill>
                <a:latin typeface="Arial" charset="0"/>
                <a:ea typeface="ＭＳ Ｐゴシック" charset="0"/>
              </a:defRPr>
            </a:lvl8pPr>
            <a:lvl9pPr marL="3960038" indent="-232943"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1BC92DE3-11BC-7146-A889-698594E829CB}" type="slidenum">
              <a:rPr lang="en-US">
                <a:solidFill>
                  <a:srgbClr val="000000"/>
                </a:solidFill>
                <a:latin typeface="Calibri" charset="0"/>
              </a:rPr>
              <a:pPr eaLnBrk="1" hangingPunct="1"/>
              <a:t>43</a:t>
            </a:fld>
            <a:endParaRPr lang="en-US">
              <a:solidFill>
                <a:srgbClr val="000000"/>
              </a:solidFill>
              <a:latin typeface="Calibri" charset="0"/>
            </a:endParaRPr>
          </a:p>
        </p:txBody>
      </p:sp>
    </p:spTree>
    <p:extLst>
      <p:ext uri="{BB962C8B-B14F-4D97-AF65-F5344CB8AC3E}">
        <p14:creationId xmlns:p14="http://schemas.microsoft.com/office/powerpoint/2010/main" val="15873989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7"/>
          <p:cNvSpPr>
            <a:spLocks noGrp="1" noChangeArrowheads="1"/>
          </p:cNvSpPr>
          <p:nvPr>
            <p:ph type="sldNum" sz="quarter" idx="5"/>
          </p:nvPr>
        </p:nvSpPr>
        <p:spPr/>
        <p:txBody>
          <a:bodyPr/>
          <a:lstStyle>
            <a:lvl1pPr defTabSz="931860" eaLnBrk="0" hangingPunct="0">
              <a:defRPr>
                <a:solidFill>
                  <a:schemeClr val="tx1"/>
                </a:solidFill>
                <a:latin typeface="Arial" charset="0"/>
                <a:ea typeface="ＭＳ Ｐゴシック" charset="0"/>
                <a:cs typeface="Arial" charset="0"/>
              </a:defRPr>
            </a:lvl1pPr>
            <a:lvl2pPr marL="716108" indent="-275427" defTabSz="931860" eaLnBrk="0" hangingPunct="0">
              <a:defRPr>
                <a:solidFill>
                  <a:schemeClr val="tx1"/>
                </a:solidFill>
                <a:latin typeface="Arial" charset="0"/>
                <a:ea typeface="Arial" charset="0"/>
                <a:cs typeface="Arial" charset="0"/>
              </a:defRPr>
            </a:lvl2pPr>
            <a:lvl3pPr marL="1101706" indent="-220341" defTabSz="931860" eaLnBrk="0" hangingPunct="0">
              <a:defRPr>
                <a:solidFill>
                  <a:schemeClr val="tx1"/>
                </a:solidFill>
                <a:latin typeface="Arial" charset="0"/>
                <a:ea typeface="Arial" charset="0"/>
                <a:cs typeface="Arial" charset="0"/>
              </a:defRPr>
            </a:lvl3pPr>
            <a:lvl4pPr marL="1542388" indent="-220341" defTabSz="931860" eaLnBrk="0" hangingPunct="0">
              <a:defRPr>
                <a:solidFill>
                  <a:schemeClr val="tx1"/>
                </a:solidFill>
                <a:latin typeface="Arial" charset="0"/>
                <a:ea typeface="Arial" charset="0"/>
                <a:cs typeface="Arial" charset="0"/>
              </a:defRPr>
            </a:lvl4pPr>
            <a:lvl5pPr marL="1983071" indent="-220341" defTabSz="931860" eaLnBrk="0" hangingPunct="0">
              <a:defRPr>
                <a:solidFill>
                  <a:schemeClr val="tx1"/>
                </a:solidFill>
                <a:latin typeface="Arial" charset="0"/>
                <a:ea typeface="Arial" charset="0"/>
                <a:cs typeface="Arial" charset="0"/>
              </a:defRPr>
            </a:lvl5pPr>
            <a:lvl6pPr marL="2423753" indent="-220341" defTabSz="931860" eaLnBrk="0" fontAlgn="base" hangingPunct="0">
              <a:spcBef>
                <a:spcPct val="0"/>
              </a:spcBef>
              <a:spcAft>
                <a:spcPct val="0"/>
              </a:spcAft>
              <a:defRPr>
                <a:solidFill>
                  <a:schemeClr val="tx1"/>
                </a:solidFill>
                <a:latin typeface="Arial" charset="0"/>
                <a:ea typeface="Arial" charset="0"/>
                <a:cs typeface="Arial" charset="0"/>
              </a:defRPr>
            </a:lvl6pPr>
            <a:lvl7pPr marL="2864435" indent="-220341" defTabSz="931860" eaLnBrk="0" fontAlgn="base" hangingPunct="0">
              <a:spcBef>
                <a:spcPct val="0"/>
              </a:spcBef>
              <a:spcAft>
                <a:spcPct val="0"/>
              </a:spcAft>
              <a:defRPr>
                <a:solidFill>
                  <a:schemeClr val="tx1"/>
                </a:solidFill>
                <a:latin typeface="Arial" charset="0"/>
                <a:ea typeface="Arial" charset="0"/>
                <a:cs typeface="Arial" charset="0"/>
              </a:defRPr>
            </a:lvl7pPr>
            <a:lvl8pPr marL="3305117" indent="-220341" defTabSz="931860" eaLnBrk="0" fontAlgn="base" hangingPunct="0">
              <a:spcBef>
                <a:spcPct val="0"/>
              </a:spcBef>
              <a:spcAft>
                <a:spcPct val="0"/>
              </a:spcAft>
              <a:defRPr>
                <a:solidFill>
                  <a:schemeClr val="tx1"/>
                </a:solidFill>
                <a:latin typeface="Arial" charset="0"/>
                <a:ea typeface="Arial" charset="0"/>
                <a:cs typeface="Arial" charset="0"/>
              </a:defRPr>
            </a:lvl8pPr>
            <a:lvl9pPr marL="3745800" indent="-220341" defTabSz="93186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F0DE0AC5-7B21-F948-8E90-E1DE5B47D13C}" type="slidenum">
              <a:rPr lang="en-US"/>
              <a:pPr eaLnBrk="1" hangingPunct="1"/>
              <a:t>5</a:t>
            </a:fld>
            <a:endParaRPr lang="en-US"/>
          </a:p>
        </p:txBody>
      </p:sp>
      <p:sp>
        <p:nvSpPr>
          <p:cNvPr id="184323" name="Rectangle 2"/>
          <p:cNvSpPr>
            <a:spLocks noGrp="1" noRot="1" noChangeAspect="1" noChangeArrowheads="1" noTextEdit="1"/>
          </p:cNvSpPr>
          <p:nvPr>
            <p:ph type="sldImg"/>
          </p:nvPr>
        </p:nvSpPr>
        <p:spPr>
          <a:ln/>
        </p:spPr>
      </p:sp>
      <p:sp>
        <p:nvSpPr>
          <p:cNvPr id="184324"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extLst>
      <p:ext uri="{BB962C8B-B14F-4D97-AF65-F5344CB8AC3E}">
        <p14:creationId xmlns:p14="http://schemas.microsoft.com/office/powerpoint/2010/main" val="41893914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Slide Image Placeholder 1"/>
          <p:cNvSpPr>
            <a:spLocks noGrp="1" noRot="1" noChangeAspect="1" noTextEdit="1"/>
          </p:cNvSpPr>
          <p:nvPr>
            <p:ph type="sldImg"/>
          </p:nvPr>
        </p:nvSpPr>
        <p:spPr>
          <a:ln/>
        </p:spPr>
      </p:sp>
      <p:sp>
        <p:nvSpPr>
          <p:cNvPr id="185347"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p>
        </p:txBody>
      </p:sp>
      <p:sp>
        <p:nvSpPr>
          <p:cNvPr id="125956" name="Slide Number Placeholder 3"/>
          <p:cNvSpPr>
            <a:spLocks noGrp="1"/>
          </p:cNvSpPr>
          <p:nvPr>
            <p:ph type="sldNum" sz="quarter" idx="5"/>
          </p:nvPr>
        </p:nvSpPr>
        <p:spPr/>
        <p:txBody>
          <a:bodyPr/>
          <a:lstStyle>
            <a:lvl1pPr defTabSz="931860" eaLnBrk="0" hangingPunct="0">
              <a:defRPr>
                <a:solidFill>
                  <a:schemeClr val="tx1"/>
                </a:solidFill>
                <a:latin typeface="Arial" charset="0"/>
                <a:ea typeface="ＭＳ Ｐゴシック" charset="0"/>
                <a:cs typeface="Arial" charset="0"/>
              </a:defRPr>
            </a:lvl1pPr>
            <a:lvl2pPr marL="716108" indent="-275427" defTabSz="931860" eaLnBrk="0" hangingPunct="0">
              <a:defRPr>
                <a:solidFill>
                  <a:schemeClr val="tx1"/>
                </a:solidFill>
                <a:latin typeface="Arial" charset="0"/>
                <a:ea typeface="Arial" charset="0"/>
                <a:cs typeface="Arial" charset="0"/>
              </a:defRPr>
            </a:lvl2pPr>
            <a:lvl3pPr marL="1101706" indent="-220341" defTabSz="931860" eaLnBrk="0" hangingPunct="0">
              <a:defRPr>
                <a:solidFill>
                  <a:schemeClr val="tx1"/>
                </a:solidFill>
                <a:latin typeface="Arial" charset="0"/>
                <a:ea typeface="Arial" charset="0"/>
                <a:cs typeface="Arial" charset="0"/>
              </a:defRPr>
            </a:lvl3pPr>
            <a:lvl4pPr marL="1542388" indent="-220341" defTabSz="931860" eaLnBrk="0" hangingPunct="0">
              <a:defRPr>
                <a:solidFill>
                  <a:schemeClr val="tx1"/>
                </a:solidFill>
                <a:latin typeface="Arial" charset="0"/>
                <a:ea typeface="Arial" charset="0"/>
                <a:cs typeface="Arial" charset="0"/>
              </a:defRPr>
            </a:lvl4pPr>
            <a:lvl5pPr marL="1983071" indent="-220341" defTabSz="931860" eaLnBrk="0" hangingPunct="0">
              <a:defRPr>
                <a:solidFill>
                  <a:schemeClr val="tx1"/>
                </a:solidFill>
                <a:latin typeface="Arial" charset="0"/>
                <a:ea typeface="Arial" charset="0"/>
                <a:cs typeface="Arial" charset="0"/>
              </a:defRPr>
            </a:lvl5pPr>
            <a:lvl6pPr marL="2423753" indent="-220341" defTabSz="931860" eaLnBrk="0" fontAlgn="base" hangingPunct="0">
              <a:spcBef>
                <a:spcPct val="0"/>
              </a:spcBef>
              <a:spcAft>
                <a:spcPct val="0"/>
              </a:spcAft>
              <a:defRPr>
                <a:solidFill>
                  <a:schemeClr val="tx1"/>
                </a:solidFill>
                <a:latin typeface="Arial" charset="0"/>
                <a:ea typeface="Arial" charset="0"/>
                <a:cs typeface="Arial" charset="0"/>
              </a:defRPr>
            </a:lvl6pPr>
            <a:lvl7pPr marL="2864435" indent="-220341" defTabSz="931860" eaLnBrk="0" fontAlgn="base" hangingPunct="0">
              <a:spcBef>
                <a:spcPct val="0"/>
              </a:spcBef>
              <a:spcAft>
                <a:spcPct val="0"/>
              </a:spcAft>
              <a:defRPr>
                <a:solidFill>
                  <a:schemeClr val="tx1"/>
                </a:solidFill>
                <a:latin typeface="Arial" charset="0"/>
                <a:ea typeface="Arial" charset="0"/>
                <a:cs typeface="Arial" charset="0"/>
              </a:defRPr>
            </a:lvl7pPr>
            <a:lvl8pPr marL="3305117" indent="-220341" defTabSz="931860" eaLnBrk="0" fontAlgn="base" hangingPunct="0">
              <a:spcBef>
                <a:spcPct val="0"/>
              </a:spcBef>
              <a:spcAft>
                <a:spcPct val="0"/>
              </a:spcAft>
              <a:defRPr>
                <a:solidFill>
                  <a:schemeClr val="tx1"/>
                </a:solidFill>
                <a:latin typeface="Arial" charset="0"/>
                <a:ea typeface="Arial" charset="0"/>
                <a:cs typeface="Arial" charset="0"/>
              </a:defRPr>
            </a:lvl8pPr>
            <a:lvl9pPr marL="3745800" indent="-220341" defTabSz="93186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6EFDC1DE-4AFF-E243-ABA8-CA8CFBD60AD7}" type="slidenum">
              <a:rPr lang="en-US"/>
              <a:pPr eaLnBrk="1" hangingPunct="1"/>
              <a:t>6</a:t>
            </a:fld>
            <a:endParaRPr lang="en-US"/>
          </a:p>
        </p:txBody>
      </p:sp>
    </p:spTree>
    <p:extLst>
      <p:ext uri="{BB962C8B-B14F-4D97-AF65-F5344CB8AC3E}">
        <p14:creationId xmlns:p14="http://schemas.microsoft.com/office/powerpoint/2010/main" val="25826340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Slide Image Placeholder 1"/>
          <p:cNvSpPr>
            <a:spLocks noGrp="1" noRot="1" noChangeAspect="1" noTextEdit="1"/>
          </p:cNvSpPr>
          <p:nvPr>
            <p:ph type="sldImg"/>
          </p:nvPr>
        </p:nvSpPr>
        <p:spPr>
          <a:ln/>
        </p:spPr>
      </p:sp>
      <p:sp>
        <p:nvSpPr>
          <p:cNvPr id="186371"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p>
        </p:txBody>
      </p:sp>
      <p:sp>
        <p:nvSpPr>
          <p:cNvPr id="117764" name="Slide Number Placeholder 3"/>
          <p:cNvSpPr>
            <a:spLocks noGrp="1"/>
          </p:cNvSpPr>
          <p:nvPr>
            <p:ph type="sldNum" sz="quarter" idx="5"/>
          </p:nvPr>
        </p:nvSpPr>
        <p:spPr/>
        <p:txBody>
          <a:bodyPr/>
          <a:lstStyle>
            <a:lvl1pPr defTabSz="931860" eaLnBrk="0" hangingPunct="0">
              <a:defRPr>
                <a:solidFill>
                  <a:schemeClr val="tx1"/>
                </a:solidFill>
                <a:latin typeface="Arial" charset="0"/>
                <a:ea typeface="ＭＳ Ｐゴシック" charset="0"/>
                <a:cs typeface="Arial" charset="0"/>
              </a:defRPr>
            </a:lvl1pPr>
            <a:lvl2pPr marL="716108" indent="-275427" defTabSz="931860" eaLnBrk="0" hangingPunct="0">
              <a:defRPr>
                <a:solidFill>
                  <a:schemeClr val="tx1"/>
                </a:solidFill>
                <a:latin typeface="Arial" charset="0"/>
                <a:ea typeface="Arial" charset="0"/>
                <a:cs typeface="Arial" charset="0"/>
              </a:defRPr>
            </a:lvl2pPr>
            <a:lvl3pPr marL="1101706" indent="-220341" defTabSz="931860" eaLnBrk="0" hangingPunct="0">
              <a:defRPr>
                <a:solidFill>
                  <a:schemeClr val="tx1"/>
                </a:solidFill>
                <a:latin typeface="Arial" charset="0"/>
                <a:ea typeface="Arial" charset="0"/>
                <a:cs typeface="Arial" charset="0"/>
              </a:defRPr>
            </a:lvl3pPr>
            <a:lvl4pPr marL="1542388" indent="-220341" defTabSz="931860" eaLnBrk="0" hangingPunct="0">
              <a:defRPr>
                <a:solidFill>
                  <a:schemeClr val="tx1"/>
                </a:solidFill>
                <a:latin typeface="Arial" charset="0"/>
                <a:ea typeface="Arial" charset="0"/>
                <a:cs typeface="Arial" charset="0"/>
              </a:defRPr>
            </a:lvl4pPr>
            <a:lvl5pPr marL="1983071" indent="-220341" defTabSz="931860" eaLnBrk="0" hangingPunct="0">
              <a:defRPr>
                <a:solidFill>
                  <a:schemeClr val="tx1"/>
                </a:solidFill>
                <a:latin typeface="Arial" charset="0"/>
                <a:ea typeface="Arial" charset="0"/>
                <a:cs typeface="Arial" charset="0"/>
              </a:defRPr>
            </a:lvl5pPr>
            <a:lvl6pPr marL="2423753" indent="-220341" defTabSz="931860" eaLnBrk="0" fontAlgn="base" hangingPunct="0">
              <a:spcBef>
                <a:spcPct val="0"/>
              </a:spcBef>
              <a:spcAft>
                <a:spcPct val="0"/>
              </a:spcAft>
              <a:defRPr>
                <a:solidFill>
                  <a:schemeClr val="tx1"/>
                </a:solidFill>
                <a:latin typeface="Arial" charset="0"/>
                <a:ea typeface="Arial" charset="0"/>
                <a:cs typeface="Arial" charset="0"/>
              </a:defRPr>
            </a:lvl6pPr>
            <a:lvl7pPr marL="2864435" indent="-220341" defTabSz="931860" eaLnBrk="0" fontAlgn="base" hangingPunct="0">
              <a:spcBef>
                <a:spcPct val="0"/>
              </a:spcBef>
              <a:spcAft>
                <a:spcPct val="0"/>
              </a:spcAft>
              <a:defRPr>
                <a:solidFill>
                  <a:schemeClr val="tx1"/>
                </a:solidFill>
                <a:latin typeface="Arial" charset="0"/>
                <a:ea typeface="Arial" charset="0"/>
                <a:cs typeface="Arial" charset="0"/>
              </a:defRPr>
            </a:lvl7pPr>
            <a:lvl8pPr marL="3305117" indent="-220341" defTabSz="931860" eaLnBrk="0" fontAlgn="base" hangingPunct="0">
              <a:spcBef>
                <a:spcPct val="0"/>
              </a:spcBef>
              <a:spcAft>
                <a:spcPct val="0"/>
              </a:spcAft>
              <a:defRPr>
                <a:solidFill>
                  <a:schemeClr val="tx1"/>
                </a:solidFill>
                <a:latin typeface="Arial" charset="0"/>
                <a:ea typeface="Arial" charset="0"/>
                <a:cs typeface="Arial" charset="0"/>
              </a:defRPr>
            </a:lvl8pPr>
            <a:lvl9pPr marL="3745800" indent="-220341" defTabSz="93186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D9D28087-240A-8F4A-AF92-74D0E6674A6D}" type="slidenum">
              <a:rPr lang="en-US"/>
              <a:pPr eaLnBrk="1" hangingPunct="1"/>
              <a:t>7</a:t>
            </a:fld>
            <a:endParaRPr lang="en-US"/>
          </a:p>
        </p:txBody>
      </p:sp>
    </p:spTree>
    <p:extLst>
      <p:ext uri="{BB962C8B-B14F-4D97-AF65-F5344CB8AC3E}">
        <p14:creationId xmlns:p14="http://schemas.microsoft.com/office/powerpoint/2010/main" val="37748741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p:txBody>
          <a:bodyPr/>
          <a:lstStyle>
            <a:lvl1pPr defTabSz="931860" eaLnBrk="0" hangingPunct="0">
              <a:defRPr>
                <a:solidFill>
                  <a:schemeClr val="tx1"/>
                </a:solidFill>
                <a:latin typeface="Arial" charset="0"/>
                <a:ea typeface="ＭＳ Ｐゴシック" charset="0"/>
                <a:cs typeface="Arial" charset="0"/>
              </a:defRPr>
            </a:lvl1pPr>
            <a:lvl2pPr marL="716108" indent="-275427" defTabSz="931860" eaLnBrk="0" hangingPunct="0">
              <a:defRPr>
                <a:solidFill>
                  <a:schemeClr val="tx1"/>
                </a:solidFill>
                <a:latin typeface="Arial" charset="0"/>
                <a:ea typeface="Arial" charset="0"/>
                <a:cs typeface="Arial" charset="0"/>
              </a:defRPr>
            </a:lvl2pPr>
            <a:lvl3pPr marL="1101706" indent="-220341" defTabSz="931860" eaLnBrk="0" hangingPunct="0">
              <a:defRPr>
                <a:solidFill>
                  <a:schemeClr val="tx1"/>
                </a:solidFill>
                <a:latin typeface="Arial" charset="0"/>
                <a:ea typeface="Arial" charset="0"/>
                <a:cs typeface="Arial" charset="0"/>
              </a:defRPr>
            </a:lvl3pPr>
            <a:lvl4pPr marL="1542388" indent="-220341" defTabSz="931860" eaLnBrk="0" hangingPunct="0">
              <a:defRPr>
                <a:solidFill>
                  <a:schemeClr val="tx1"/>
                </a:solidFill>
                <a:latin typeface="Arial" charset="0"/>
                <a:ea typeface="Arial" charset="0"/>
                <a:cs typeface="Arial" charset="0"/>
              </a:defRPr>
            </a:lvl4pPr>
            <a:lvl5pPr marL="1983071" indent="-220341" defTabSz="931860" eaLnBrk="0" hangingPunct="0">
              <a:defRPr>
                <a:solidFill>
                  <a:schemeClr val="tx1"/>
                </a:solidFill>
                <a:latin typeface="Arial" charset="0"/>
                <a:ea typeface="Arial" charset="0"/>
                <a:cs typeface="Arial" charset="0"/>
              </a:defRPr>
            </a:lvl5pPr>
            <a:lvl6pPr marL="2423753" indent="-220341" defTabSz="931860" eaLnBrk="0" fontAlgn="base" hangingPunct="0">
              <a:spcBef>
                <a:spcPct val="0"/>
              </a:spcBef>
              <a:spcAft>
                <a:spcPct val="0"/>
              </a:spcAft>
              <a:defRPr>
                <a:solidFill>
                  <a:schemeClr val="tx1"/>
                </a:solidFill>
                <a:latin typeface="Arial" charset="0"/>
                <a:ea typeface="Arial" charset="0"/>
                <a:cs typeface="Arial" charset="0"/>
              </a:defRPr>
            </a:lvl6pPr>
            <a:lvl7pPr marL="2864435" indent="-220341" defTabSz="931860" eaLnBrk="0" fontAlgn="base" hangingPunct="0">
              <a:spcBef>
                <a:spcPct val="0"/>
              </a:spcBef>
              <a:spcAft>
                <a:spcPct val="0"/>
              </a:spcAft>
              <a:defRPr>
                <a:solidFill>
                  <a:schemeClr val="tx1"/>
                </a:solidFill>
                <a:latin typeface="Arial" charset="0"/>
                <a:ea typeface="Arial" charset="0"/>
                <a:cs typeface="Arial" charset="0"/>
              </a:defRPr>
            </a:lvl7pPr>
            <a:lvl8pPr marL="3305117" indent="-220341" defTabSz="931860" eaLnBrk="0" fontAlgn="base" hangingPunct="0">
              <a:spcBef>
                <a:spcPct val="0"/>
              </a:spcBef>
              <a:spcAft>
                <a:spcPct val="0"/>
              </a:spcAft>
              <a:defRPr>
                <a:solidFill>
                  <a:schemeClr val="tx1"/>
                </a:solidFill>
                <a:latin typeface="Arial" charset="0"/>
                <a:ea typeface="Arial" charset="0"/>
                <a:cs typeface="Arial" charset="0"/>
              </a:defRPr>
            </a:lvl8pPr>
            <a:lvl9pPr marL="3745800" indent="-220341" defTabSz="93186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ED6FC534-311C-7B4C-9D70-D246AEA5102A}" type="slidenum">
              <a:rPr lang="en-US">
                <a:solidFill>
                  <a:srgbClr val="000000"/>
                </a:solidFill>
              </a:rPr>
              <a:pPr eaLnBrk="1" hangingPunct="1"/>
              <a:t>8</a:t>
            </a:fld>
            <a:endParaRPr lang="en-US">
              <a:solidFill>
                <a:srgbClr val="000000"/>
              </a:solidFill>
            </a:endParaRPr>
          </a:p>
        </p:txBody>
      </p:sp>
      <p:sp>
        <p:nvSpPr>
          <p:cNvPr id="187395" name="Rectangle 2"/>
          <p:cNvSpPr>
            <a:spLocks noGrp="1" noRot="1" noChangeAspect="1" noChangeArrowheads="1" noTextEdit="1"/>
          </p:cNvSpPr>
          <p:nvPr>
            <p:ph type="sldImg"/>
          </p:nvPr>
        </p:nvSpPr>
        <p:spPr>
          <a:ln/>
        </p:spPr>
      </p:sp>
      <p:sp>
        <p:nvSpPr>
          <p:cNvPr id="18739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extLst>
      <p:ext uri="{BB962C8B-B14F-4D97-AF65-F5344CB8AC3E}">
        <p14:creationId xmlns:p14="http://schemas.microsoft.com/office/powerpoint/2010/main" val="28706375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7"/>
          <p:cNvSpPr>
            <a:spLocks noGrp="1" noChangeArrowheads="1"/>
          </p:cNvSpPr>
          <p:nvPr>
            <p:ph type="sldNum" sz="quarter" idx="5"/>
          </p:nvPr>
        </p:nvSpPr>
        <p:spPr/>
        <p:txBody>
          <a:bodyPr/>
          <a:lstStyle>
            <a:lvl1pPr defTabSz="931860" eaLnBrk="0" hangingPunct="0">
              <a:defRPr>
                <a:solidFill>
                  <a:schemeClr val="tx1"/>
                </a:solidFill>
                <a:latin typeface="Arial" charset="0"/>
                <a:ea typeface="ＭＳ Ｐゴシック" charset="0"/>
                <a:cs typeface="Arial" charset="0"/>
              </a:defRPr>
            </a:lvl1pPr>
            <a:lvl2pPr marL="716108" indent="-275427" defTabSz="931860" eaLnBrk="0" hangingPunct="0">
              <a:defRPr>
                <a:solidFill>
                  <a:schemeClr val="tx1"/>
                </a:solidFill>
                <a:latin typeface="Arial" charset="0"/>
                <a:ea typeface="Arial" charset="0"/>
                <a:cs typeface="Arial" charset="0"/>
              </a:defRPr>
            </a:lvl2pPr>
            <a:lvl3pPr marL="1101706" indent="-220341" defTabSz="931860" eaLnBrk="0" hangingPunct="0">
              <a:defRPr>
                <a:solidFill>
                  <a:schemeClr val="tx1"/>
                </a:solidFill>
                <a:latin typeface="Arial" charset="0"/>
                <a:ea typeface="Arial" charset="0"/>
                <a:cs typeface="Arial" charset="0"/>
              </a:defRPr>
            </a:lvl3pPr>
            <a:lvl4pPr marL="1542388" indent="-220341" defTabSz="931860" eaLnBrk="0" hangingPunct="0">
              <a:defRPr>
                <a:solidFill>
                  <a:schemeClr val="tx1"/>
                </a:solidFill>
                <a:latin typeface="Arial" charset="0"/>
                <a:ea typeface="Arial" charset="0"/>
                <a:cs typeface="Arial" charset="0"/>
              </a:defRPr>
            </a:lvl4pPr>
            <a:lvl5pPr marL="1983071" indent="-220341" defTabSz="931860" eaLnBrk="0" hangingPunct="0">
              <a:defRPr>
                <a:solidFill>
                  <a:schemeClr val="tx1"/>
                </a:solidFill>
                <a:latin typeface="Arial" charset="0"/>
                <a:ea typeface="Arial" charset="0"/>
                <a:cs typeface="Arial" charset="0"/>
              </a:defRPr>
            </a:lvl5pPr>
            <a:lvl6pPr marL="2423753" indent="-220341" defTabSz="931860" eaLnBrk="0" fontAlgn="base" hangingPunct="0">
              <a:spcBef>
                <a:spcPct val="0"/>
              </a:spcBef>
              <a:spcAft>
                <a:spcPct val="0"/>
              </a:spcAft>
              <a:defRPr>
                <a:solidFill>
                  <a:schemeClr val="tx1"/>
                </a:solidFill>
                <a:latin typeface="Arial" charset="0"/>
                <a:ea typeface="Arial" charset="0"/>
                <a:cs typeface="Arial" charset="0"/>
              </a:defRPr>
            </a:lvl6pPr>
            <a:lvl7pPr marL="2864435" indent="-220341" defTabSz="931860" eaLnBrk="0" fontAlgn="base" hangingPunct="0">
              <a:spcBef>
                <a:spcPct val="0"/>
              </a:spcBef>
              <a:spcAft>
                <a:spcPct val="0"/>
              </a:spcAft>
              <a:defRPr>
                <a:solidFill>
                  <a:schemeClr val="tx1"/>
                </a:solidFill>
                <a:latin typeface="Arial" charset="0"/>
                <a:ea typeface="Arial" charset="0"/>
                <a:cs typeface="Arial" charset="0"/>
              </a:defRPr>
            </a:lvl7pPr>
            <a:lvl8pPr marL="3305117" indent="-220341" defTabSz="931860" eaLnBrk="0" fontAlgn="base" hangingPunct="0">
              <a:spcBef>
                <a:spcPct val="0"/>
              </a:spcBef>
              <a:spcAft>
                <a:spcPct val="0"/>
              </a:spcAft>
              <a:defRPr>
                <a:solidFill>
                  <a:schemeClr val="tx1"/>
                </a:solidFill>
                <a:latin typeface="Arial" charset="0"/>
                <a:ea typeface="Arial" charset="0"/>
                <a:cs typeface="Arial" charset="0"/>
              </a:defRPr>
            </a:lvl8pPr>
            <a:lvl9pPr marL="3745800" indent="-220341" defTabSz="93186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6B1118FC-D64D-BC43-A0AA-84941E2F5F02}" type="slidenum">
              <a:rPr lang="en-US"/>
              <a:pPr eaLnBrk="1" hangingPunct="1"/>
              <a:t>9</a:t>
            </a:fld>
            <a:endParaRPr lang="en-US"/>
          </a:p>
        </p:txBody>
      </p:sp>
      <p:sp>
        <p:nvSpPr>
          <p:cNvPr id="188419" name="Rectangle 2"/>
          <p:cNvSpPr>
            <a:spLocks noGrp="1" noRot="1" noChangeAspect="1" noChangeArrowheads="1" noTextEdit="1"/>
          </p:cNvSpPr>
          <p:nvPr>
            <p:ph type="sldImg"/>
          </p:nvPr>
        </p:nvSpPr>
        <p:spPr>
          <a:ln/>
        </p:spPr>
      </p:sp>
      <p:sp>
        <p:nvSpPr>
          <p:cNvPr id="188420"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extLst>
      <p:ext uri="{BB962C8B-B14F-4D97-AF65-F5344CB8AC3E}">
        <p14:creationId xmlns:p14="http://schemas.microsoft.com/office/powerpoint/2010/main" val="19968569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Slide Image Placeholder 1"/>
          <p:cNvSpPr>
            <a:spLocks noGrp="1" noRot="1" noChangeAspect="1" noTextEdit="1"/>
          </p:cNvSpPr>
          <p:nvPr>
            <p:ph type="sldImg"/>
          </p:nvPr>
        </p:nvSpPr>
        <p:spPr>
          <a:ln/>
        </p:spPr>
      </p:sp>
      <p:sp>
        <p:nvSpPr>
          <p:cNvPr id="215043"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p>
        </p:txBody>
      </p:sp>
      <p:sp>
        <p:nvSpPr>
          <p:cNvPr id="120836" name="Slide Number Placeholder 3"/>
          <p:cNvSpPr>
            <a:spLocks noGrp="1"/>
          </p:cNvSpPr>
          <p:nvPr>
            <p:ph type="sldNum" sz="quarter" idx="5"/>
          </p:nvPr>
        </p:nvSpPr>
        <p:spPr/>
        <p:txBody>
          <a:bodyPr/>
          <a:lstStyle>
            <a:lvl1pPr defTabSz="931860" eaLnBrk="0" hangingPunct="0">
              <a:defRPr>
                <a:solidFill>
                  <a:schemeClr val="tx1"/>
                </a:solidFill>
                <a:latin typeface="Arial" charset="0"/>
                <a:ea typeface="ＭＳ Ｐゴシック" charset="0"/>
                <a:cs typeface="Arial" charset="0"/>
              </a:defRPr>
            </a:lvl1pPr>
            <a:lvl2pPr marL="716108" indent="-275427" defTabSz="931860" eaLnBrk="0" hangingPunct="0">
              <a:defRPr>
                <a:solidFill>
                  <a:schemeClr val="tx1"/>
                </a:solidFill>
                <a:latin typeface="Arial" charset="0"/>
                <a:ea typeface="Arial" charset="0"/>
                <a:cs typeface="Arial" charset="0"/>
              </a:defRPr>
            </a:lvl2pPr>
            <a:lvl3pPr marL="1101706" indent="-220341" defTabSz="931860" eaLnBrk="0" hangingPunct="0">
              <a:defRPr>
                <a:solidFill>
                  <a:schemeClr val="tx1"/>
                </a:solidFill>
                <a:latin typeface="Arial" charset="0"/>
                <a:ea typeface="Arial" charset="0"/>
                <a:cs typeface="Arial" charset="0"/>
              </a:defRPr>
            </a:lvl3pPr>
            <a:lvl4pPr marL="1542388" indent="-220341" defTabSz="931860" eaLnBrk="0" hangingPunct="0">
              <a:defRPr>
                <a:solidFill>
                  <a:schemeClr val="tx1"/>
                </a:solidFill>
                <a:latin typeface="Arial" charset="0"/>
                <a:ea typeface="Arial" charset="0"/>
                <a:cs typeface="Arial" charset="0"/>
              </a:defRPr>
            </a:lvl4pPr>
            <a:lvl5pPr marL="1983071" indent="-220341" defTabSz="931860" eaLnBrk="0" hangingPunct="0">
              <a:defRPr>
                <a:solidFill>
                  <a:schemeClr val="tx1"/>
                </a:solidFill>
                <a:latin typeface="Arial" charset="0"/>
                <a:ea typeface="Arial" charset="0"/>
                <a:cs typeface="Arial" charset="0"/>
              </a:defRPr>
            </a:lvl5pPr>
            <a:lvl6pPr marL="2423753" indent="-220341" defTabSz="931860" eaLnBrk="0" fontAlgn="base" hangingPunct="0">
              <a:spcBef>
                <a:spcPct val="0"/>
              </a:spcBef>
              <a:spcAft>
                <a:spcPct val="0"/>
              </a:spcAft>
              <a:defRPr>
                <a:solidFill>
                  <a:schemeClr val="tx1"/>
                </a:solidFill>
                <a:latin typeface="Arial" charset="0"/>
                <a:ea typeface="Arial" charset="0"/>
                <a:cs typeface="Arial" charset="0"/>
              </a:defRPr>
            </a:lvl6pPr>
            <a:lvl7pPr marL="2864435" indent="-220341" defTabSz="931860" eaLnBrk="0" fontAlgn="base" hangingPunct="0">
              <a:spcBef>
                <a:spcPct val="0"/>
              </a:spcBef>
              <a:spcAft>
                <a:spcPct val="0"/>
              </a:spcAft>
              <a:defRPr>
                <a:solidFill>
                  <a:schemeClr val="tx1"/>
                </a:solidFill>
                <a:latin typeface="Arial" charset="0"/>
                <a:ea typeface="Arial" charset="0"/>
                <a:cs typeface="Arial" charset="0"/>
              </a:defRPr>
            </a:lvl7pPr>
            <a:lvl8pPr marL="3305117" indent="-220341" defTabSz="931860" eaLnBrk="0" fontAlgn="base" hangingPunct="0">
              <a:spcBef>
                <a:spcPct val="0"/>
              </a:spcBef>
              <a:spcAft>
                <a:spcPct val="0"/>
              </a:spcAft>
              <a:defRPr>
                <a:solidFill>
                  <a:schemeClr val="tx1"/>
                </a:solidFill>
                <a:latin typeface="Arial" charset="0"/>
                <a:ea typeface="Arial" charset="0"/>
                <a:cs typeface="Arial" charset="0"/>
              </a:defRPr>
            </a:lvl8pPr>
            <a:lvl9pPr marL="3745800" indent="-220341" defTabSz="93186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249A6B43-B77A-1B41-BE89-1FD9F446B0DE}" type="slidenum">
              <a:rPr lang="en-US"/>
              <a:pPr eaLnBrk="1" hangingPunct="1"/>
              <a:t>10</a:t>
            </a:fld>
            <a:endParaRPr lang="en-US"/>
          </a:p>
        </p:txBody>
      </p:sp>
    </p:spTree>
    <p:extLst>
      <p:ext uri="{BB962C8B-B14F-4D97-AF65-F5344CB8AC3E}">
        <p14:creationId xmlns:p14="http://schemas.microsoft.com/office/powerpoint/2010/main" val="22642442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246787"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endParaRPr lang="en-US">
              <a:latin typeface="Arial" charset="0"/>
            </a:endParaRPr>
          </a:p>
        </p:txBody>
      </p:sp>
      <p:sp>
        <p:nvSpPr>
          <p:cNvPr id="120836" name="Slide Number Placeholder 3"/>
          <p:cNvSpPr>
            <a:spLocks noGrp="1"/>
          </p:cNvSpPr>
          <p:nvPr>
            <p:ph type="sldNum" sz="quarter" idx="5"/>
          </p:nvPr>
        </p:nvSpPr>
        <p:spPr/>
        <p:txBody>
          <a:bodyPr/>
          <a:lstStyle>
            <a:lvl1pPr eaLnBrk="0" hangingPunct="0">
              <a:defRPr>
                <a:solidFill>
                  <a:schemeClr val="tx1"/>
                </a:solidFill>
                <a:latin typeface="Arial" charset="0"/>
                <a:ea typeface="ＭＳ Ｐゴシック" charset="0"/>
                <a:cs typeface="Arial" charset="0"/>
              </a:defRPr>
            </a:lvl1pPr>
            <a:lvl2pPr marL="756998" indent="-291153" eaLnBrk="0" hangingPunct="0">
              <a:defRPr>
                <a:solidFill>
                  <a:schemeClr val="tx1"/>
                </a:solidFill>
                <a:latin typeface="Arial" charset="0"/>
                <a:ea typeface="Arial" charset="0"/>
                <a:cs typeface="Arial" charset="0"/>
              </a:defRPr>
            </a:lvl2pPr>
            <a:lvl3pPr marL="1164613" indent="-232923" eaLnBrk="0" hangingPunct="0">
              <a:defRPr>
                <a:solidFill>
                  <a:schemeClr val="tx1"/>
                </a:solidFill>
                <a:latin typeface="Arial" charset="0"/>
                <a:ea typeface="Arial" charset="0"/>
                <a:cs typeface="Arial" charset="0"/>
              </a:defRPr>
            </a:lvl3pPr>
            <a:lvl4pPr marL="1630458" indent="-232923" eaLnBrk="0" hangingPunct="0">
              <a:defRPr>
                <a:solidFill>
                  <a:schemeClr val="tx1"/>
                </a:solidFill>
                <a:latin typeface="Arial" charset="0"/>
                <a:ea typeface="Arial" charset="0"/>
                <a:cs typeface="Arial" charset="0"/>
              </a:defRPr>
            </a:lvl4pPr>
            <a:lvl5pPr marL="2096304" indent="-232923" eaLnBrk="0" hangingPunct="0">
              <a:defRPr>
                <a:solidFill>
                  <a:schemeClr val="tx1"/>
                </a:solidFill>
                <a:latin typeface="Arial" charset="0"/>
                <a:ea typeface="Arial" charset="0"/>
                <a:cs typeface="Arial" charset="0"/>
              </a:defRPr>
            </a:lvl5pPr>
            <a:lvl6pPr marL="2562149" indent="-232923" eaLnBrk="0" fontAlgn="base" hangingPunct="0">
              <a:spcBef>
                <a:spcPct val="0"/>
              </a:spcBef>
              <a:spcAft>
                <a:spcPct val="0"/>
              </a:spcAft>
              <a:defRPr>
                <a:solidFill>
                  <a:schemeClr val="tx1"/>
                </a:solidFill>
                <a:latin typeface="Arial" charset="0"/>
                <a:ea typeface="Arial" charset="0"/>
                <a:cs typeface="Arial" charset="0"/>
              </a:defRPr>
            </a:lvl6pPr>
            <a:lvl7pPr marL="3027994" indent="-232923" eaLnBrk="0" fontAlgn="base" hangingPunct="0">
              <a:spcBef>
                <a:spcPct val="0"/>
              </a:spcBef>
              <a:spcAft>
                <a:spcPct val="0"/>
              </a:spcAft>
              <a:defRPr>
                <a:solidFill>
                  <a:schemeClr val="tx1"/>
                </a:solidFill>
                <a:latin typeface="Arial" charset="0"/>
                <a:ea typeface="Arial" charset="0"/>
                <a:cs typeface="Arial" charset="0"/>
              </a:defRPr>
            </a:lvl7pPr>
            <a:lvl8pPr marL="3493840" indent="-232923" eaLnBrk="0" fontAlgn="base" hangingPunct="0">
              <a:spcBef>
                <a:spcPct val="0"/>
              </a:spcBef>
              <a:spcAft>
                <a:spcPct val="0"/>
              </a:spcAft>
              <a:defRPr>
                <a:solidFill>
                  <a:schemeClr val="tx1"/>
                </a:solidFill>
                <a:latin typeface="Arial" charset="0"/>
                <a:ea typeface="Arial" charset="0"/>
                <a:cs typeface="Arial" charset="0"/>
              </a:defRPr>
            </a:lvl8pPr>
            <a:lvl9pPr marL="3959685" indent="-232923"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6C360F76-39DF-1948-BC8C-39D054A4BD66}" type="slidenum">
              <a:rPr lang="en-US">
                <a:latin typeface="Calibri" charset="0"/>
              </a:rPr>
              <a:pPr eaLnBrk="1" hangingPunct="1"/>
              <a:t>11</a:t>
            </a:fld>
            <a:endParaRPr lang="en-US">
              <a:latin typeface="Calibri" charset="0"/>
            </a:endParaRPr>
          </a:p>
        </p:txBody>
      </p:sp>
    </p:spTree>
    <p:extLst>
      <p:ext uri="{BB962C8B-B14F-4D97-AF65-F5344CB8AC3E}">
        <p14:creationId xmlns:p14="http://schemas.microsoft.com/office/powerpoint/2010/main" val="4518351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6535FC9-4C7C-4839-AD87-B5CD13220982}" type="datetimeFigureOut">
              <a:rPr lang="en-US" smtClean="0"/>
              <a:pPr/>
              <a:t>4/25/2017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41B2BE-37E8-49C8-A941-FB00A9E058CF}"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6535FC9-4C7C-4839-AD87-B5CD13220982}" type="datetimeFigureOut">
              <a:rPr lang="en-US" smtClean="0"/>
              <a:pPr/>
              <a:t>4/25/2017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41B2BE-37E8-49C8-A941-FB00A9E058CF}"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6535FC9-4C7C-4839-AD87-B5CD13220982}" type="datetimeFigureOut">
              <a:rPr lang="en-US" smtClean="0"/>
              <a:pPr/>
              <a:t>4/25/2017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41B2BE-37E8-49C8-A941-FB00A9E058CF}"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6535FC9-4C7C-4839-AD87-B5CD13220982}" type="datetimeFigureOut">
              <a:rPr lang="en-US" smtClean="0"/>
              <a:pPr/>
              <a:t>4/25/2017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41B2BE-37E8-49C8-A941-FB00A9E058CF}"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6535FC9-4C7C-4839-AD87-B5CD13220982}" type="datetimeFigureOut">
              <a:rPr lang="en-US" smtClean="0"/>
              <a:pPr/>
              <a:t>4/25/2017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41B2BE-37E8-49C8-A941-FB00A9E058CF}"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6535FC9-4C7C-4839-AD87-B5CD13220982}" type="datetimeFigureOut">
              <a:rPr lang="en-US" smtClean="0"/>
              <a:pPr/>
              <a:t>4/25/2017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941B2BE-37E8-49C8-A941-FB00A9E058CF}"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6535FC9-4C7C-4839-AD87-B5CD13220982}" type="datetimeFigureOut">
              <a:rPr lang="en-US" smtClean="0"/>
              <a:pPr/>
              <a:t>4/25/2017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941B2BE-37E8-49C8-A941-FB00A9E058CF}"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6535FC9-4C7C-4839-AD87-B5CD13220982}" type="datetimeFigureOut">
              <a:rPr lang="en-US" smtClean="0"/>
              <a:pPr/>
              <a:t>4/25/2017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941B2BE-37E8-49C8-A941-FB00A9E058CF}"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6535FC9-4C7C-4839-AD87-B5CD13220982}" type="datetimeFigureOut">
              <a:rPr lang="en-US" smtClean="0"/>
              <a:pPr/>
              <a:t>4/25/2017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941B2BE-37E8-49C8-A941-FB00A9E058CF}"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6535FC9-4C7C-4839-AD87-B5CD13220982}" type="datetimeFigureOut">
              <a:rPr lang="en-US" smtClean="0"/>
              <a:pPr/>
              <a:t>4/25/2017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941B2BE-37E8-49C8-A941-FB00A9E058CF}"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6535FC9-4C7C-4839-AD87-B5CD13220982}" type="datetimeFigureOut">
              <a:rPr lang="en-US" smtClean="0"/>
              <a:pPr/>
              <a:t>4/25/2017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941B2BE-37E8-49C8-A941-FB00A9E058CF}"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6535FC9-4C7C-4839-AD87-B5CD13220982}" type="datetimeFigureOut">
              <a:rPr lang="en-US" smtClean="0"/>
              <a:pPr/>
              <a:t>4/25/2017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941B2BE-37E8-49C8-A941-FB00A9E058CF}"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tags" Target="../tags/tag8.xml"/><Relationship Id="rId3" Type="http://schemas.openxmlformats.org/officeDocument/2006/relationships/tags" Target="../tags/tag3.xml"/><Relationship Id="rId7" Type="http://schemas.openxmlformats.org/officeDocument/2006/relationships/tags" Target="../tags/tag7.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tags" Target="../tags/tag6.xml"/><Relationship Id="rId5" Type="http://schemas.openxmlformats.org/officeDocument/2006/relationships/tags" Target="../tags/tag5.xml"/><Relationship Id="rId10" Type="http://schemas.openxmlformats.org/officeDocument/2006/relationships/image" Target="../media/image1.jpeg"/><Relationship Id="rId4" Type="http://schemas.openxmlformats.org/officeDocument/2006/relationships/tags" Target="../tags/tag4.xml"/><Relationship Id="rId9"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hyperlink" Target="http://www.kesselskramer.com/exhibitions/24-hrs-of-photos" TargetMode="External"/></Relationships>
</file>

<file path=ppt/slides/_rels/slide3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3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45.jpeg"/><Relationship Id="rId4" Type="http://schemas.openxmlformats.org/officeDocument/2006/relationships/image" Target="../media/image44.jpeg"/></Relationships>
</file>

<file path=ppt/slides/_rels/slide4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tags" Target="../tags/tag9.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4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 Id="rId5" Type="http://schemas.openxmlformats.org/officeDocument/2006/relationships/image" Target="../media/image53.jpeg"/><Relationship Id="rId4" Type="http://schemas.openxmlformats.org/officeDocument/2006/relationships/image" Target="../media/image52.jpeg"/></Relationships>
</file>

<file path=ppt/slides/_rels/slide4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slideLayout" Target="../slideLayouts/slideLayout2.xml"/><Relationship Id="rId1" Type="http://schemas.openxmlformats.org/officeDocument/2006/relationships/tags" Target="../tags/tag10.xml"/><Relationship Id="rId6" Type="http://schemas.openxmlformats.org/officeDocument/2006/relationships/image" Target="../media/image53.jpeg"/><Relationship Id="rId5" Type="http://schemas.openxmlformats.org/officeDocument/2006/relationships/image" Target="../media/image52.jpeg"/><Relationship Id="rId4" Type="http://schemas.openxmlformats.org/officeDocument/2006/relationships/image" Target="../media/image51.png"/></Relationships>
</file>

<file path=ppt/slides/_rels/slide4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jpeg"/><Relationship Id="rId1" Type="http://schemas.openxmlformats.org/officeDocument/2006/relationships/slideLayout" Target="../slideLayouts/slideLayout2.xml"/><Relationship Id="rId4" Type="http://schemas.openxmlformats.org/officeDocument/2006/relationships/image" Target="../media/image56.jpe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4.wmf"/><Relationship Id="rId5" Type="http://schemas.openxmlformats.org/officeDocument/2006/relationships/image" Target="../media/image3.png"/><Relationship Id="rId4" Type="http://schemas.openxmlformats.org/officeDocument/2006/relationships/oleObject" Target="../embeddings/oleObject1.bin"/></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 Id="rId5" Type="http://schemas.openxmlformats.org/officeDocument/2006/relationships/image" Target="../media/image60.png"/><Relationship Id="rId4" Type="http://schemas.openxmlformats.org/officeDocument/2006/relationships/image" Target="../media/image59.png"/></Relationships>
</file>

<file path=ppt/slides/_rels/slide52.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65.png"/><Relationship Id="rId1" Type="http://schemas.openxmlformats.org/officeDocument/2006/relationships/slideLayout" Target="../slideLayouts/slideLayout2.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5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66.png"/><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58.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www.ics.uci.edu/~dramanan/papers/latentmix.pdf"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6.xml"/><Relationship Id="rId5" Type="http://schemas.openxmlformats.org/officeDocument/2006/relationships/image" Target="../media/image10.jpeg"/><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72872" y="1741709"/>
            <a:ext cx="8679600" cy="1469571"/>
          </a:xfrm>
        </p:spPr>
        <p:txBody>
          <a:bodyPr>
            <a:normAutofit/>
          </a:bodyPr>
          <a:lstStyle/>
          <a:p>
            <a:pPr algn="l"/>
            <a:r>
              <a:rPr lang="en-US" sz="3200" dirty="0"/>
              <a:t>Introduction to Recognition, Part 2</a:t>
            </a:r>
          </a:p>
        </p:txBody>
      </p:sp>
      <p:sp>
        <p:nvSpPr>
          <p:cNvPr id="6" name="Title 1"/>
          <p:cNvSpPr txBox="1">
            <a:spLocks/>
          </p:cNvSpPr>
          <p:nvPr/>
        </p:nvSpPr>
        <p:spPr>
          <a:xfrm>
            <a:off x="457200" y="-119010"/>
            <a:ext cx="8795453" cy="1470025"/>
          </a:xfrm>
          <a:prstGeom prst="rect">
            <a:avLst/>
          </a:prstGeom>
        </p:spPr>
        <p:txBody>
          <a:bodyPr vert="horz" lIns="91440" tIns="45720" rIns="91440" bIns="45720" rtlCol="0" anchor="ctr">
            <a:normAutofit/>
          </a:bodyPr>
          <a:lstStyle/>
          <a:p>
            <a:pPr marL="0" marR="0" lvl="0" indent="0"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a:ln>
                  <a:noFill/>
                </a:ln>
                <a:solidFill>
                  <a:schemeClr val="tx1"/>
                </a:solidFill>
                <a:effectLst/>
                <a:uLnTx/>
                <a:uFillTx/>
                <a:latin typeface="+mj-lt"/>
                <a:ea typeface="+mj-ea"/>
                <a:cs typeface="+mj-cs"/>
              </a:rPr>
              <a:t>CS5670: Intro to Computer Vision</a:t>
            </a:r>
          </a:p>
        </p:txBody>
      </p:sp>
      <p:sp>
        <p:nvSpPr>
          <p:cNvPr id="7" name="Subtitle 2"/>
          <p:cNvSpPr txBox="1">
            <a:spLocks/>
          </p:cNvSpPr>
          <p:nvPr/>
        </p:nvSpPr>
        <p:spPr>
          <a:xfrm>
            <a:off x="-328550" y="826325"/>
            <a:ext cx="4876800" cy="1752600"/>
          </a:xfrm>
          <a:prstGeom prst="rect">
            <a:avLst/>
          </a:prstGeom>
        </p:spPr>
        <p:txBody>
          <a:bodyPr vert="horz" lIns="91440" tIns="45720" rIns="91440" bIns="45720" rtlCol="0">
            <a:normAutofit/>
          </a:body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3200" b="0" i="0" u="none" strike="noStrike" kern="1200" cap="none" spc="0" normalizeH="0" baseline="0" noProof="0">
                <a:ln>
                  <a:noFill/>
                </a:ln>
                <a:solidFill>
                  <a:schemeClr val="tx1"/>
                </a:solidFill>
                <a:effectLst/>
                <a:uLnTx/>
                <a:uFillTx/>
                <a:latin typeface="+mn-lt"/>
                <a:ea typeface="+mn-ea"/>
                <a:cs typeface="+mn-cs"/>
              </a:rPr>
              <a:t>Noah Snavely</a:t>
            </a:r>
            <a:endParaRPr kumimoji="0" lang="en-US" sz="3200" b="0" i="0" u="none" strike="noStrike" kern="1200" cap="none" spc="0" normalizeH="0" baseline="0" noProof="0" dirty="0">
              <a:ln>
                <a:noFill/>
              </a:ln>
              <a:solidFill>
                <a:schemeClr val="tx1"/>
              </a:solidFill>
              <a:effectLst/>
              <a:uLnTx/>
              <a:uFillTx/>
              <a:latin typeface="+mn-lt"/>
              <a:ea typeface="+mn-ea"/>
              <a:cs typeface="+mn-cs"/>
            </a:endParaRPr>
          </a:p>
        </p:txBody>
      </p:sp>
      <p:sp>
        <p:nvSpPr>
          <p:cNvPr id="8" name="Rectangle 7"/>
          <p:cNvSpPr/>
          <p:nvPr/>
        </p:nvSpPr>
        <p:spPr>
          <a:xfrm>
            <a:off x="0" y="1600200"/>
            <a:ext cx="9144000" cy="457200"/>
          </a:xfrm>
          <a:prstGeom prst="rect">
            <a:avLst/>
          </a:prstGeom>
          <a:solidFill>
            <a:schemeClr val="bg1">
              <a:lumMod val="65000"/>
            </a:schemeClr>
          </a:solidFill>
          <a:ln>
            <a:noFill/>
          </a:ln>
          <a:effectLst>
            <a:outerShdw blurRad="101600" dist="762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18"/>
          <p:cNvGrpSpPr/>
          <p:nvPr/>
        </p:nvGrpSpPr>
        <p:grpSpPr>
          <a:xfrm>
            <a:off x="2416629" y="2785665"/>
            <a:ext cx="3676045" cy="3930821"/>
            <a:chOff x="1752600" y="685800"/>
            <a:chExt cx="5772150" cy="6172200"/>
          </a:xfrm>
        </p:grpSpPr>
        <p:pic>
          <p:nvPicPr>
            <p:cNvPr id="9" name="Picture 2" descr="IMG_3534"/>
            <p:cNvPicPr>
              <a:picLocks noChangeAspect="1" noChangeArrowheads="1"/>
            </p:cNvPicPr>
            <p:nvPr>
              <p:custDataLst>
                <p:tags r:id="rId1"/>
              </p:custDataLst>
            </p:nvPr>
          </p:nvPicPr>
          <p:blipFill>
            <a:blip r:embed="rId10" cstate="print"/>
            <a:srcRect t="8163" b="17346"/>
            <a:stretch>
              <a:fillRect/>
            </a:stretch>
          </p:blipFill>
          <p:spPr bwMode="auto">
            <a:xfrm>
              <a:off x="1752600" y="685800"/>
              <a:ext cx="5772150" cy="6172200"/>
            </a:xfrm>
            <a:prstGeom prst="rect">
              <a:avLst/>
            </a:prstGeom>
            <a:noFill/>
          </p:spPr>
        </p:pic>
        <p:sp>
          <p:nvSpPr>
            <p:cNvPr id="10" name="Text Box 4"/>
            <p:cNvSpPr txBox="1">
              <a:spLocks noChangeArrowheads="1"/>
            </p:cNvSpPr>
            <p:nvPr>
              <p:custDataLst>
                <p:tags r:id="rId2"/>
              </p:custDataLst>
            </p:nvPr>
          </p:nvSpPr>
          <p:spPr bwMode="auto">
            <a:xfrm>
              <a:off x="5334001" y="1219201"/>
              <a:ext cx="1981200" cy="531600"/>
            </a:xfrm>
            <a:prstGeom prst="rect">
              <a:avLst/>
            </a:prstGeom>
            <a:solidFill>
              <a:srgbClr val="D60093"/>
            </a:solidFill>
            <a:ln w="9525">
              <a:noFill/>
              <a:miter lim="800000"/>
              <a:headEnd/>
              <a:tailEnd/>
            </a:ln>
            <a:effectLst/>
          </p:spPr>
          <p:txBody>
            <a:bodyPr>
              <a:spAutoFit/>
            </a:bodyPr>
            <a:lstStyle/>
            <a:p>
              <a:pPr algn="ctr" eaLnBrk="1" hangingPunct="1">
                <a:spcBef>
                  <a:spcPct val="50000"/>
                </a:spcBef>
              </a:pPr>
              <a:r>
                <a:rPr lang="en-US" sz="1600" b="1">
                  <a:solidFill>
                    <a:srgbClr val="FFFF00"/>
                  </a:solidFill>
                  <a:latin typeface="Arial" pitchFamily="34" charset="0"/>
                </a:rPr>
                <a:t>mountain</a:t>
              </a:r>
            </a:p>
          </p:txBody>
        </p:sp>
        <p:sp>
          <p:nvSpPr>
            <p:cNvPr id="12" name="Text Box 5"/>
            <p:cNvSpPr txBox="1">
              <a:spLocks noChangeArrowheads="1"/>
            </p:cNvSpPr>
            <p:nvPr>
              <p:custDataLst>
                <p:tags r:id="rId3"/>
              </p:custDataLst>
            </p:nvPr>
          </p:nvSpPr>
          <p:spPr bwMode="auto">
            <a:xfrm>
              <a:off x="4953000" y="3276600"/>
              <a:ext cx="1828801" cy="531600"/>
            </a:xfrm>
            <a:prstGeom prst="rect">
              <a:avLst/>
            </a:prstGeom>
            <a:solidFill>
              <a:srgbClr val="D60093"/>
            </a:solidFill>
            <a:ln w="9525">
              <a:noFill/>
              <a:miter lim="800000"/>
              <a:headEnd/>
              <a:tailEnd/>
            </a:ln>
            <a:effectLst/>
          </p:spPr>
          <p:txBody>
            <a:bodyPr>
              <a:spAutoFit/>
            </a:bodyPr>
            <a:lstStyle/>
            <a:p>
              <a:pPr algn="ctr" eaLnBrk="1" hangingPunct="1">
                <a:spcBef>
                  <a:spcPct val="50000"/>
                </a:spcBef>
              </a:pPr>
              <a:r>
                <a:rPr lang="en-US" sz="1600" b="1">
                  <a:solidFill>
                    <a:srgbClr val="FFFF00"/>
                  </a:solidFill>
                  <a:latin typeface="Arial" pitchFamily="34" charset="0"/>
                </a:rPr>
                <a:t>building</a:t>
              </a:r>
            </a:p>
          </p:txBody>
        </p:sp>
        <p:sp>
          <p:nvSpPr>
            <p:cNvPr id="14" name="Text Box 6"/>
            <p:cNvSpPr txBox="1">
              <a:spLocks noChangeArrowheads="1"/>
            </p:cNvSpPr>
            <p:nvPr>
              <p:custDataLst>
                <p:tags r:id="rId4"/>
              </p:custDataLst>
            </p:nvPr>
          </p:nvSpPr>
          <p:spPr bwMode="auto">
            <a:xfrm>
              <a:off x="1905000" y="2667000"/>
              <a:ext cx="1143000" cy="531600"/>
            </a:xfrm>
            <a:prstGeom prst="rect">
              <a:avLst/>
            </a:prstGeom>
            <a:solidFill>
              <a:srgbClr val="D60093"/>
            </a:solidFill>
            <a:ln w="9525">
              <a:noFill/>
              <a:miter lim="800000"/>
              <a:headEnd/>
              <a:tailEnd/>
            </a:ln>
            <a:effectLst/>
          </p:spPr>
          <p:txBody>
            <a:bodyPr>
              <a:spAutoFit/>
            </a:bodyPr>
            <a:lstStyle/>
            <a:p>
              <a:pPr algn="ctr" eaLnBrk="1" hangingPunct="1">
                <a:spcBef>
                  <a:spcPct val="50000"/>
                </a:spcBef>
              </a:pPr>
              <a:r>
                <a:rPr lang="en-US" sz="1600" b="1">
                  <a:solidFill>
                    <a:srgbClr val="FFFF00"/>
                  </a:solidFill>
                  <a:latin typeface="Arial" pitchFamily="34" charset="0"/>
                </a:rPr>
                <a:t>tree</a:t>
              </a:r>
            </a:p>
          </p:txBody>
        </p:sp>
        <p:sp>
          <p:nvSpPr>
            <p:cNvPr id="15" name="Text Box 7"/>
            <p:cNvSpPr txBox="1">
              <a:spLocks noChangeArrowheads="1"/>
            </p:cNvSpPr>
            <p:nvPr>
              <p:custDataLst>
                <p:tags r:id="rId5"/>
              </p:custDataLst>
            </p:nvPr>
          </p:nvSpPr>
          <p:spPr bwMode="auto">
            <a:xfrm>
              <a:off x="2286001" y="3733801"/>
              <a:ext cx="1447800" cy="531600"/>
            </a:xfrm>
            <a:prstGeom prst="rect">
              <a:avLst/>
            </a:prstGeom>
            <a:solidFill>
              <a:srgbClr val="D60093"/>
            </a:solidFill>
            <a:ln w="9525">
              <a:noFill/>
              <a:miter lim="800000"/>
              <a:headEnd/>
              <a:tailEnd/>
            </a:ln>
            <a:effectLst/>
          </p:spPr>
          <p:txBody>
            <a:bodyPr>
              <a:spAutoFit/>
            </a:bodyPr>
            <a:lstStyle/>
            <a:p>
              <a:pPr algn="ctr" eaLnBrk="1" hangingPunct="1">
                <a:spcBef>
                  <a:spcPct val="50000"/>
                </a:spcBef>
              </a:pPr>
              <a:r>
                <a:rPr lang="en-US" sz="1600" b="1">
                  <a:solidFill>
                    <a:srgbClr val="FFFF00"/>
                  </a:solidFill>
                  <a:latin typeface="Arial" pitchFamily="34" charset="0"/>
                </a:rPr>
                <a:t>banner</a:t>
              </a:r>
            </a:p>
          </p:txBody>
        </p:sp>
        <p:sp>
          <p:nvSpPr>
            <p:cNvPr id="16" name="Text Box 8"/>
            <p:cNvSpPr txBox="1">
              <a:spLocks noChangeArrowheads="1"/>
            </p:cNvSpPr>
            <p:nvPr>
              <p:custDataLst>
                <p:tags r:id="rId6"/>
              </p:custDataLst>
            </p:nvPr>
          </p:nvSpPr>
          <p:spPr bwMode="auto">
            <a:xfrm>
              <a:off x="5638802" y="5638801"/>
              <a:ext cx="1524000" cy="531600"/>
            </a:xfrm>
            <a:prstGeom prst="rect">
              <a:avLst/>
            </a:prstGeom>
            <a:solidFill>
              <a:srgbClr val="D60093"/>
            </a:solidFill>
            <a:ln w="9525">
              <a:noFill/>
              <a:miter lim="800000"/>
              <a:headEnd/>
              <a:tailEnd/>
            </a:ln>
            <a:effectLst/>
          </p:spPr>
          <p:txBody>
            <a:bodyPr>
              <a:spAutoFit/>
            </a:bodyPr>
            <a:lstStyle/>
            <a:p>
              <a:pPr algn="ctr" eaLnBrk="1" hangingPunct="1">
                <a:spcBef>
                  <a:spcPct val="50000"/>
                </a:spcBef>
              </a:pPr>
              <a:r>
                <a:rPr lang="en-US" sz="1600" b="1">
                  <a:solidFill>
                    <a:srgbClr val="FFFF00"/>
                  </a:solidFill>
                  <a:latin typeface="Arial" pitchFamily="34" charset="0"/>
                </a:rPr>
                <a:t>vendor</a:t>
              </a:r>
            </a:p>
          </p:txBody>
        </p:sp>
        <p:sp>
          <p:nvSpPr>
            <p:cNvPr id="17" name="Text Box 9"/>
            <p:cNvSpPr txBox="1">
              <a:spLocks noChangeArrowheads="1"/>
            </p:cNvSpPr>
            <p:nvPr>
              <p:custDataLst>
                <p:tags r:id="rId7"/>
              </p:custDataLst>
            </p:nvPr>
          </p:nvSpPr>
          <p:spPr bwMode="auto">
            <a:xfrm>
              <a:off x="2743201" y="6096001"/>
              <a:ext cx="1905000" cy="531600"/>
            </a:xfrm>
            <a:prstGeom prst="rect">
              <a:avLst/>
            </a:prstGeom>
            <a:solidFill>
              <a:srgbClr val="D60093"/>
            </a:solidFill>
            <a:ln w="9525">
              <a:noFill/>
              <a:miter lim="800000"/>
              <a:headEnd/>
              <a:tailEnd/>
            </a:ln>
            <a:effectLst/>
          </p:spPr>
          <p:txBody>
            <a:bodyPr>
              <a:spAutoFit/>
            </a:bodyPr>
            <a:lstStyle/>
            <a:p>
              <a:pPr algn="ctr" eaLnBrk="1" hangingPunct="1">
                <a:spcBef>
                  <a:spcPct val="50000"/>
                </a:spcBef>
              </a:pPr>
              <a:r>
                <a:rPr lang="en-US" sz="1600" b="1">
                  <a:solidFill>
                    <a:srgbClr val="FFFF00"/>
                  </a:solidFill>
                  <a:latin typeface="Arial" pitchFamily="34" charset="0"/>
                </a:rPr>
                <a:t>people</a:t>
              </a:r>
            </a:p>
          </p:txBody>
        </p:sp>
        <p:sp>
          <p:nvSpPr>
            <p:cNvPr id="18" name="Text Box 10"/>
            <p:cNvSpPr txBox="1">
              <a:spLocks noChangeArrowheads="1"/>
            </p:cNvSpPr>
            <p:nvPr>
              <p:custDataLst>
                <p:tags r:id="rId8"/>
              </p:custDataLst>
            </p:nvPr>
          </p:nvSpPr>
          <p:spPr bwMode="auto">
            <a:xfrm>
              <a:off x="4648201" y="4648202"/>
              <a:ext cx="2133601" cy="531600"/>
            </a:xfrm>
            <a:prstGeom prst="rect">
              <a:avLst/>
            </a:prstGeom>
            <a:solidFill>
              <a:srgbClr val="D60093"/>
            </a:solidFill>
            <a:ln w="9525">
              <a:noFill/>
              <a:miter lim="800000"/>
              <a:headEnd/>
              <a:tailEnd/>
            </a:ln>
            <a:effectLst/>
          </p:spPr>
          <p:txBody>
            <a:bodyPr>
              <a:spAutoFit/>
            </a:bodyPr>
            <a:lstStyle/>
            <a:p>
              <a:pPr algn="ctr" eaLnBrk="1" hangingPunct="1">
                <a:spcBef>
                  <a:spcPct val="50000"/>
                </a:spcBef>
              </a:pPr>
              <a:r>
                <a:rPr lang="en-US" sz="1600" b="1">
                  <a:solidFill>
                    <a:srgbClr val="FFFF00"/>
                  </a:solidFill>
                  <a:latin typeface="Arial" pitchFamily="34" charset="0"/>
                </a:rPr>
                <a:t>street lamp</a:t>
              </a:r>
            </a:p>
          </p:txBody>
        </p:sp>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Title 1"/>
          <p:cNvSpPr>
            <a:spLocks noGrp="1"/>
          </p:cNvSpPr>
          <p:nvPr>
            <p:ph type="title"/>
          </p:nvPr>
        </p:nvSpPr>
        <p:spPr/>
        <p:txBody>
          <a:bodyPr/>
          <a:lstStyle/>
          <a:p>
            <a:r>
              <a:rPr lang="en-US">
                <a:latin typeface="Arial" charset="0"/>
              </a:rPr>
              <a:t>History of ideas in recognition</a:t>
            </a:r>
          </a:p>
        </p:txBody>
      </p:sp>
      <p:sp>
        <p:nvSpPr>
          <p:cNvPr id="123907" name="Content Placeholder 2"/>
          <p:cNvSpPr>
            <a:spLocks noGrp="1"/>
          </p:cNvSpPr>
          <p:nvPr>
            <p:ph idx="1"/>
          </p:nvPr>
        </p:nvSpPr>
        <p:spPr/>
        <p:txBody>
          <a:bodyPr>
            <a:normAutofit lnSpcReduction="10000"/>
          </a:bodyPr>
          <a:lstStyle/>
          <a:p>
            <a:r>
              <a:rPr lang="en-US" dirty="0">
                <a:latin typeface="Arial" charset="0"/>
              </a:rPr>
              <a:t>1960s – early 1990s: the geometric era</a:t>
            </a:r>
          </a:p>
          <a:p>
            <a:r>
              <a:rPr lang="en-US" dirty="0">
                <a:latin typeface="Arial" charset="0"/>
              </a:rPr>
              <a:t>1990s: appearance-based models</a:t>
            </a:r>
          </a:p>
          <a:p>
            <a:r>
              <a:rPr lang="en-US" dirty="0">
                <a:latin typeface="Arial" charset="0"/>
              </a:rPr>
              <a:t>Mid-1990s: sliding window approaches</a:t>
            </a:r>
          </a:p>
          <a:p>
            <a:r>
              <a:rPr lang="en-US" dirty="0">
                <a:latin typeface="Arial" charset="0"/>
              </a:rPr>
              <a:t>Late 1990s: local features</a:t>
            </a:r>
          </a:p>
          <a:p>
            <a:r>
              <a:rPr lang="en-US" dirty="0">
                <a:latin typeface="Arial" charset="0"/>
              </a:rPr>
              <a:t>Early 2000s: parts-and-shape models</a:t>
            </a:r>
          </a:p>
          <a:p>
            <a:r>
              <a:rPr lang="en-US" dirty="0">
                <a:latin typeface="Arial" charset="0"/>
              </a:rPr>
              <a:t>Mid-2000s: bags of features</a:t>
            </a:r>
          </a:p>
          <a:p>
            <a:r>
              <a:rPr lang="en-US" dirty="0">
                <a:latin typeface="Arial" charset="0"/>
              </a:rPr>
              <a:t>Present trends: data-driven methods, </a:t>
            </a:r>
            <a:r>
              <a:rPr lang="en-US" b="1" dirty="0">
                <a:latin typeface="Arial" charset="0"/>
              </a:rPr>
              <a:t>deep learning</a:t>
            </a:r>
          </a:p>
        </p:txBody>
      </p:sp>
      <p:sp>
        <p:nvSpPr>
          <p:cNvPr id="4" name="TextBox 3"/>
          <p:cNvSpPr txBox="1"/>
          <p:nvPr/>
        </p:nvSpPr>
        <p:spPr>
          <a:xfrm>
            <a:off x="7086600" y="6581775"/>
            <a:ext cx="2057400" cy="276225"/>
          </a:xfrm>
          <a:prstGeom prst="rect">
            <a:avLst/>
          </a:prstGeom>
          <a:noFill/>
        </p:spPr>
        <p:txBody>
          <a:bodyPr>
            <a:spAutoFit/>
          </a:bodyPr>
          <a:ls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r">
              <a:defRPr/>
            </a:pPr>
            <a:r>
              <a:rPr lang="en-US" sz="1200" dirty="0"/>
              <a:t>Svetlana Lazebnik</a:t>
            </a:r>
            <a:endParaRPr lang="en-US" sz="1200" dirty="0">
              <a:cs typeface="+mn-cs"/>
            </a:endParaRPr>
          </a:p>
        </p:txBody>
      </p:sp>
    </p:spTree>
    <p:extLst>
      <p:ext uri="{BB962C8B-B14F-4D97-AF65-F5344CB8AC3E}">
        <p14:creationId xmlns:p14="http://schemas.microsoft.com/office/powerpoint/2010/main" val="689359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Title 1"/>
          <p:cNvSpPr>
            <a:spLocks noGrp="1"/>
          </p:cNvSpPr>
          <p:nvPr>
            <p:ph type="title"/>
          </p:nvPr>
        </p:nvSpPr>
        <p:spPr>
          <a:xfrm>
            <a:off x="457200" y="0"/>
            <a:ext cx="8229600" cy="1066800"/>
          </a:xfrm>
        </p:spPr>
        <p:txBody>
          <a:bodyPr/>
          <a:lstStyle/>
          <a:p>
            <a:r>
              <a:rPr lang="en-US" dirty="0">
                <a:latin typeface="Calibri" charset="0"/>
              </a:rPr>
              <a:t>What Matters in Recognition?</a:t>
            </a:r>
          </a:p>
        </p:txBody>
      </p:sp>
      <p:sp>
        <p:nvSpPr>
          <p:cNvPr id="156675" name="Content Placeholder 2"/>
          <p:cNvSpPr>
            <a:spLocks noGrp="1"/>
          </p:cNvSpPr>
          <p:nvPr>
            <p:ph idx="1"/>
          </p:nvPr>
        </p:nvSpPr>
        <p:spPr>
          <a:xfrm>
            <a:off x="457200" y="990600"/>
            <a:ext cx="8229600" cy="5486400"/>
          </a:xfrm>
        </p:spPr>
        <p:txBody>
          <a:bodyPr>
            <a:normAutofit lnSpcReduction="10000"/>
          </a:bodyPr>
          <a:lstStyle/>
          <a:p>
            <a:r>
              <a:rPr lang="en-US" dirty="0">
                <a:latin typeface="Calibri" charset="0"/>
              </a:rPr>
              <a:t>Learning Techniques</a:t>
            </a:r>
          </a:p>
          <a:p>
            <a:pPr lvl="1"/>
            <a:r>
              <a:rPr lang="en-US" dirty="0">
                <a:latin typeface="Calibri" charset="0"/>
              </a:rPr>
              <a:t>E.g. choice of classifier or inference method</a:t>
            </a:r>
          </a:p>
          <a:p>
            <a:r>
              <a:rPr lang="en-US" dirty="0">
                <a:latin typeface="Calibri" charset="0"/>
              </a:rPr>
              <a:t>Representation</a:t>
            </a:r>
          </a:p>
          <a:p>
            <a:pPr lvl="1"/>
            <a:r>
              <a:rPr lang="en-US" dirty="0">
                <a:latin typeface="Calibri" charset="0"/>
              </a:rPr>
              <a:t>Low level: SIFT, </a:t>
            </a:r>
            <a:r>
              <a:rPr lang="en-US" dirty="0" err="1">
                <a:latin typeface="Calibri" charset="0"/>
              </a:rPr>
              <a:t>HoG</a:t>
            </a:r>
            <a:r>
              <a:rPr lang="en-US" dirty="0">
                <a:latin typeface="Calibri" charset="0"/>
              </a:rPr>
              <a:t>, GIST, edges</a:t>
            </a:r>
          </a:p>
          <a:p>
            <a:pPr lvl="1"/>
            <a:r>
              <a:rPr lang="en-US" dirty="0">
                <a:latin typeface="Calibri" charset="0"/>
              </a:rPr>
              <a:t>Mid level: Bag of words, sliding window, deformable model</a:t>
            </a:r>
          </a:p>
          <a:p>
            <a:pPr lvl="1"/>
            <a:r>
              <a:rPr lang="en-US" dirty="0">
                <a:latin typeface="Calibri" charset="0"/>
              </a:rPr>
              <a:t>High level: Contextual dependence</a:t>
            </a:r>
          </a:p>
          <a:p>
            <a:pPr lvl="1"/>
            <a:r>
              <a:rPr lang="en-US" dirty="0">
                <a:latin typeface="Calibri" charset="0"/>
              </a:rPr>
              <a:t>Deep features</a:t>
            </a:r>
          </a:p>
          <a:p>
            <a:r>
              <a:rPr lang="en-US" dirty="0">
                <a:latin typeface="Calibri" charset="0"/>
              </a:rPr>
              <a:t>Data</a:t>
            </a:r>
          </a:p>
          <a:p>
            <a:pPr lvl="1"/>
            <a:r>
              <a:rPr lang="en-US" dirty="0">
                <a:latin typeface="Calibri" charset="0"/>
              </a:rPr>
              <a:t>More is always better</a:t>
            </a:r>
          </a:p>
          <a:p>
            <a:pPr lvl="1"/>
            <a:r>
              <a:rPr lang="en-US" dirty="0">
                <a:latin typeface="Calibri" charset="0"/>
              </a:rPr>
              <a:t>Annotation is the hard part</a:t>
            </a:r>
          </a:p>
        </p:txBody>
      </p:sp>
    </p:spTree>
    <p:extLst>
      <p:ext uri="{BB962C8B-B14F-4D97-AF65-F5344CB8AC3E}">
        <p14:creationId xmlns:p14="http://schemas.microsoft.com/office/powerpoint/2010/main" val="19663340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Types of Recognition</a:t>
            </a:r>
          </a:p>
        </p:txBody>
      </p:sp>
      <p:sp>
        <p:nvSpPr>
          <p:cNvPr id="3" name="Content Placeholder 2"/>
          <p:cNvSpPr>
            <a:spLocks noGrp="1"/>
          </p:cNvSpPr>
          <p:nvPr>
            <p:ph idx="1"/>
          </p:nvPr>
        </p:nvSpPr>
        <p:spPr/>
        <p:txBody>
          <a:bodyPr>
            <a:normAutofit lnSpcReduction="10000"/>
          </a:bodyPr>
          <a:lstStyle/>
          <a:p>
            <a:pPr marL="457200" indent="-457200">
              <a:buFont typeface="Arial"/>
              <a:buChar char="•"/>
            </a:pPr>
            <a:r>
              <a:rPr lang="en-US" dirty="0"/>
              <a:t>Instance recognition</a:t>
            </a:r>
          </a:p>
          <a:p>
            <a:pPr marL="1200150" lvl="1" indent="-457200">
              <a:buFont typeface="Arial"/>
              <a:buChar char="•"/>
            </a:pPr>
            <a:r>
              <a:rPr lang="en-US" dirty="0"/>
              <a:t>Recognizing a known object  but in a new viewpoint, with clutter and occlusion</a:t>
            </a:r>
          </a:p>
          <a:p>
            <a:pPr marL="1200150" lvl="1" indent="-457200">
              <a:buFont typeface="Arial"/>
              <a:buChar char="•"/>
            </a:pPr>
            <a:r>
              <a:rPr lang="en-US" dirty="0"/>
              <a:t>Location/Landmark Recognition</a:t>
            </a:r>
          </a:p>
          <a:p>
            <a:pPr marL="1600200" lvl="2" indent="-457200">
              <a:buFont typeface="Arial"/>
              <a:buChar char="•"/>
            </a:pPr>
            <a:r>
              <a:rPr lang="en-US" dirty="0"/>
              <a:t>Recognize Paris, Rome, ... in photographs</a:t>
            </a:r>
          </a:p>
          <a:p>
            <a:pPr marL="1600200" lvl="2" indent="-457200">
              <a:buFont typeface="Arial"/>
              <a:buChar char="•"/>
            </a:pPr>
            <a:r>
              <a:rPr lang="en-US" dirty="0"/>
              <a:t>Ideas from information retrieval</a:t>
            </a:r>
          </a:p>
          <a:p>
            <a:pPr marL="457200" indent="-457200">
              <a:buFont typeface="Arial"/>
              <a:buChar char="•"/>
            </a:pPr>
            <a:r>
              <a:rPr lang="en-US" dirty="0"/>
              <a:t>Category recognition</a:t>
            </a:r>
          </a:p>
          <a:p>
            <a:pPr marL="1200150" lvl="1" indent="-457200">
              <a:buFont typeface="Arial"/>
              <a:buChar char="•"/>
            </a:pPr>
            <a:r>
              <a:rPr lang="en-US" dirty="0"/>
              <a:t>Harder problem, even for humans</a:t>
            </a:r>
          </a:p>
          <a:p>
            <a:pPr marL="1200150" lvl="1" indent="-457200">
              <a:buFont typeface="Arial"/>
              <a:buChar char="•"/>
            </a:pPr>
            <a:r>
              <a:rPr lang="en-US" dirty="0"/>
              <a:t>Bag of words, part-based, recognition and segmentation</a:t>
            </a:r>
          </a:p>
          <a:p>
            <a:pPr marL="457200" indent="-457200">
              <a:buFont typeface="Arial"/>
              <a:buChar char="•"/>
            </a:pPr>
            <a:endParaRPr lang="en-US" dirty="0"/>
          </a:p>
        </p:txBody>
      </p:sp>
    </p:spTree>
    <p:extLst>
      <p:ext uri="{BB962C8B-B14F-4D97-AF65-F5344CB8AC3E}">
        <p14:creationId xmlns:p14="http://schemas.microsoft.com/office/powerpoint/2010/main" val="35089201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000" dirty="0"/>
              <a:t>Simultaneous recognition and detection</a:t>
            </a:r>
          </a:p>
        </p:txBody>
      </p:sp>
      <p:pic>
        <p:nvPicPr>
          <p:cNvPr id="4" name="Picture 3" descr="Screen Shot 2014-11-04 at 12.55.16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67" y="1295400"/>
            <a:ext cx="9144000" cy="4770783"/>
          </a:xfrm>
          <a:prstGeom prst="rect">
            <a:avLst/>
          </a:prstGeom>
        </p:spPr>
      </p:pic>
    </p:spTree>
    <p:extLst>
      <p:ext uri="{BB962C8B-B14F-4D97-AF65-F5344CB8AC3E}">
        <p14:creationId xmlns:p14="http://schemas.microsoft.com/office/powerpoint/2010/main" val="1046429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PASCAL VOC 2005-2012</a:t>
            </a:r>
          </a:p>
        </p:txBody>
      </p:sp>
      <p:pic>
        <p:nvPicPr>
          <p:cNvPr id="8" name="Picture 7"/>
          <p:cNvPicPr>
            <a:picLocks noChangeAspect="1"/>
          </p:cNvPicPr>
          <p:nvPr/>
        </p:nvPicPr>
        <p:blipFill>
          <a:blip r:embed="rId3"/>
          <a:stretch>
            <a:fillRect/>
          </a:stretch>
        </p:blipFill>
        <p:spPr>
          <a:xfrm>
            <a:off x="4702629" y="2299305"/>
            <a:ext cx="4223657" cy="3167742"/>
          </a:xfrm>
          <a:prstGeom prst="rect">
            <a:avLst/>
          </a:prstGeom>
        </p:spPr>
      </p:pic>
      <p:pic>
        <p:nvPicPr>
          <p:cNvPr id="10" name="Picture 9"/>
          <p:cNvPicPr>
            <a:picLocks noChangeAspect="1"/>
          </p:cNvPicPr>
          <p:nvPr/>
        </p:nvPicPr>
        <p:blipFill>
          <a:blip r:embed="rId4"/>
          <a:stretch>
            <a:fillRect/>
          </a:stretch>
        </p:blipFill>
        <p:spPr>
          <a:xfrm>
            <a:off x="299965" y="2299305"/>
            <a:ext cx="4223657" cy="3167742"/>
          </a:xfrm>
          <a:prstGeom prst="rect">
            <a:avLst/>
          </a:prstGeom>
        </p:spPr>
      </p:pic>
      <p:sp>
        <p:nvSpPr>
          <p:cNvPr id="11" name="TextBox 10"/>
          <p:cNvSpPr txBox="1"/>
          <p:nvPr/>
        </p:nvSpPr>
        <p:spPr>
          <a:xfrm>
            <a:off x="299965" y="1923144"/>
            <a:ext cx="4402664" cy="400110"/>
          </a:xfrm>
          <a:prstGeom prst="rect">
            <a:avLst/>
          </a:prstGeom>
          <a:noFill/>
        </p:spPr>
        <p:txBody>
          <a:bodyPr wrap="square" rtlCol="0">
            <a:spAutoFit/>
          </a:bodyPr>
          <a:lstStyle/>
          <a:p>
            <a:pPr algn="ctr"/>
            <a:r>
              <a:rPr lang="en-US" sz="2000" b="1" dirty="0">
                <a:solidFill>
                  <a:srgbClr val="4F81BD"/>
                </a:solidFill>
              </a:rPr>
              <a:t>Classification: person, motorcycle</a:t>
            </a:r>
          </a:p>
        </p:txBody>
      </p:sp>
      <p:sp>
        <p:nvSpPr>
          <p:cNvPr id="13" name="TextBox 12"/>
          <p:cNvSpPr txBox="1"/>
          <p:nvPr/>
        </p:nvSpPr>
        <p:spPr>
          <a:xfrm>
            <a:off x="199173" y="2291670"/>
            <a:ext cx="1526419" cy="400110"/>
          </a:xfrm>
          <a:prstGeom prst="rect">
            <a:avLst/>
          </a:prstGeom>
          <a:noFill/>
        </p:spPr>
        <p:txBody>
          <a:bodyPr wrap="square" rtlCol="0">
            <a:spAutoFit/>
          </a:bodyPr>
          <a:lstStyle/>
          <a:p>
            <a:pPr algn="ctr"/>
            <a:r>
              <a:rPr lang="en-US" sz="2000" dirty="0">
                <a:solidFill>
                  <a:srgbClr val="FFFF00"/>
                </a:solidFill>
              </a:rPr>
              <a:t>Detection</a:t>
            </a:r>
          </a:p>
        </p:txBody>
      </p:sp>
      <p:sp>
        <p:nvSpPr>
          <p:cNvPr id="14" name="TextBox 13"/>
          <p:cNvSpPr txBox="1"/>
          <p:nvPr/>
        </p:nvSpPr>
        <p:spPr>
          <a:xfrm>
            <a:off x="4702629" y="2299305"/>
            <a:ext cx="1830815" cy="400110"/>
          </a:xfrm>
          <a:prstGeom prst="rect">
            <a:avLst/>
          </a:prstGeom>
          <a:noFill/>
        </p:spPr>
        <p:txBody>
          <a:bodyPr wrap="square" rtlCol="0">
            <a:spAutoFit/>
          </a:bodyPr>
          <a:lstStyle/>
          <a:p>
            <a:pPr algn="ctr"/>
            <a:r>
              <a:rPr lang="en-US" sz="2000" dirty="0">
                <a:solidFill>
                  <a:schemeClr val="bg1"/>
                </a:solidFill>
              </a:rPr>
              <a:t>Segmentation</a:t>
            </a:r>
          </a:p>
        </p:txBody>
      </p:sp>
      <p:sp>
        <p:nvSpPr>
          <p:cNvPr id="12" name="Rectangle 11"/>
          <p:cNvSpPr/>
          <p:nvPr/>
        </p:nvSpPr>
        <p:spPr>
          <a:xfrm>
            <a:off x="2123934" y="2895618"/>
            <a:ext cx="1299017" cy="1434477"/>
          </a:xfrm>
          <a:prstGeom prst="rect">
            <a:avLst/>
          </a:prstGeom>
          <a:noFill/>
          <a:ln w="38100" cmpd="sng">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p:cNvSpPr/>
          <p:nvPr/>
        </p:nvSpPr>
        <p:spPr>
          <a:xfrm>
            <a:off x="1753814" y="3414466"/>
            <a:ext cx="1935234" cy="1363153"/>
          </a:xfrm>
          <a:prstGeom prst="rect">
            <a:avLst/>
          </a:prstGeom>
          <a:noFill/>
          <a:ln w="38100" cmpd="sng">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TextBox 14"/>
          <p:cNvSpPr txBox="1"/>
          <p:nvPr/>
        </p:nvSpPr>
        <p:spPr>
          <a:xfrm>
            <a:off x="2706523" y="2839543"/>
            <a:ext cx="936171" cy="338554"/>
          </a:xfrm>
          <a:prstGeom prst="rect">
            <a:avLst/>
          </a:prstGeom>
          <a:noFill/>
        </p:spPr>
        <p:txBody>
          <a:bodyPr wrap="square" rtlCol="0">
            <a:spAutoFit/>
          </a:bodyPr>
          <a:lstStyle/>
          <a:p>
            <a:r>
              <a:rPr lang="en-US" sz="1600" b="1" dirty="0">
                <a:solidFill>
                  <a:srgbClr val="FFFF00"/>
                </a:solidFill>
              </a:rPr>
              <a:t>Person</a:t>
            </a:r>
          </a:p>
        </p:txBody>
      </p:sp>
      <p:sp>
        <p:nvSpPr>
          <p:cNvPr id="18" name="TextBox 17"/>
          <p:cNvSpPr txBox="1"/>
          <p:nvPr/>
        </p:nvSpPr>
        <p:spPr>
          <a:xfrm>
            <a:off x="2561376" y="4458287"/>
            <a:ext cx="1647362" cy="338554"/>
          </a:xfrm>
          <a:prstGeom prst="rect">
            <a:avLst/>
          </a:prstGeom>
          <a:noFill/>
        </p:spPr>
        <p:txBody>
          <a:bodyPr wrap="square" rtlCol="0">
            <a:spAutoFit/>
          </a:bodyPr>
          <a:lstStyle/>
          <a:p>
            <a:r>
              <a:rPr lang="en-US" sz="1600" dirty="0">
                <a:solidFill>
                  <a:srgbClr val="FFFF00"/>
                </a:solidFill>
              </a:rPr>
              <a:t>Motorcycle</a:t>
            </a:r>
          </a:p>
        </p:txBody>
      </p:sp>
      <p:sp>
        <p:nvSpPr>
          <p:cNvPr id="19" name="TextBox 18"/>
          <p:cNvSpPr txBox="1"/>
          <p:nvPr/>
        </p:nvSpPr>
        <p:spPr>
          <a:xfrm>
            <a:off x="1961444" y="5467047"/>
            <a:ext cx="2741185" cy="400110"/>
          </a:xfrm>
          <a:prstGeom prst="rect">
            <a:avLst/>
          </a:prstGeom>
          <a:noFill/>
        </p:spPr>
        <p:txBody>
          <a:bodyPr wrap="square" rtlCol="0">
            <a:spAutoFit/>
          </a:bodyPr>
          <a:lstStyle/>
          <a:p>
            <a:pPr algn="ctr"/>
            <a:r>
              <a:rPr lang="en-US" sz="2000" b="1" dirty="0">
                <a:solidFill>
                  <a:schemeClr val="accent4"/>
                </a:solidFill>
              </a:rPr>
              <a:t>Action: riding bicycle</a:t>
            </a:r>
          </a:p>
        </p:txBody>
      </p:sp>
      <p:sp>
        <p:nvSpPr>
          <p:cNvPr id="21" name="Rectangle 20"/>
          <p:cNvSpPr/>
          <p:nvPr/>
        </p:nvSpPr>
        <p:spPr>
          <a:xfrm>
            <a:off x="3146778" y="6112892"/>
            <a:ext cx="5926666" cy="646331"/>
          </a:xfrm>
          <a:prstGeom prst="rect">
            <a:avLst/>
          </a:prstGeom>
        </p:spPr>
        <p:txBody>
          <a:bodyPr wrap="square">
            <a:spAutoFit/>
          </a:bodyPr>
          <a:lstStyle/>
          <a:p>
            <a:r>
              <a:rPr lang="en-US" dirty="0" err="1">
                <a:solidFill>
                  <a:schemeClr val="bg1">
                    <a:lumMod val="50000"/>
                  </a:schemeClr>
                </a:solidFill>
              </a:rPr>
              <a:t>Everingham</a:t>
            </a:r>
            <a:r>
              <a:rPr lang="en-US" dirty="0">
                <a:solidFill>
                  <a:schemeClr val="bg1">
                    <a:lumMod val="50000"/>
                  </a:schemeClr>
                </a:solidFill>
              </a:rPr>
              <a:t>, Van </a:t>
            </a:r>
            <a:r>
              <a:rPr lang="en-US" dirty="0" err="1">
                <a:solidFill>
                  <a:schemeClr val="bg1">
                    <a:lumMod val="50000"/>
                  </a:schemeClr>
                </a:solidFill>
              </a:rPr>
              <a:t>Gool</a:t>
            </a:r>
            <a:r>
              <a:rPr lang="en-US" dirty="0">
                <a:solidFill>
                  <a:schemeClr val="bg1">
                    <a:lumMod val="50000"/>
                  </a:schemeClr>
                </a:solidFill>
              </a:rPr>
              <a:t>, Williams, Winn and </a:t>
            </a:r>
            <a:r>
              <a:rPr lang="en-US" dirty="0" err="1">
                <a:solidFill>
                  <a:schemeClr val="bg1">
                    <a:lumMod val="50000"/>
                  </a:schemeClr>
                </a:solidFill>
              </a:rPr>
              <a:t>Zisserman</a:t>
            </a:r>
            <a:r>
              <a:rPr lang="en-US" dirty="0">
                <a:solidFill>
                  <a:schemeClr val="bg1">
                    <a:lumMod val="50000"/>
                  </a:schemeClr>
                </a:solidFill>
              </a:rPr>
              <a:t>.</a:t>
            </a:r>
          </a:p>
          <a:p>
            <a:r>
              <a:rPr lang="en-US" dirty="0">
                <a:solidFill>
                  <a:schemeClr val="bg1">
                    <a:lumMod val="50000"/>
                  </a:schemeClr>
                </a:solidFill>
              </a:rPr>
              <a:t>The PASCAL Visual Object Classes (VOC) Challenge. IJCV 2010.</a:t>
            </a:r>
          </a:p>
        </p:txBody>
      </p:sp>
      <p:sp>
        <p:nvSpPr>
          <p:cNvPr id="20" name="TextBox 19"/>
          <p:cNvSpPr txBox="1"/>
          <p:nvPr/>
        </p:nvSpPr>
        <p:spPr>
          <a:xfrm>
            <a:off x="457200" y="1461985"/>
            <a:ext cx="8118324" cy="461665"/>
          </a:xfrm>
          <a:prstGeom prst="rect">
            <a:avLst/>
          </a:prstGeom>
          <a:noFill/>
        </p:spPr>
        <p:txBody>
          <a:bodyPr wrap="square" rtlCol="0">
            <a:spAutoFit/>
          </a:bodyPr>
          <a:lstStyle/>
          <a:p>
            <a:pPr algn="ctr"/>
            <a:r>
              <a:rPr lang="en-US" sz="2400" b="1" dirty="0"/>
              <a:t>20 object classes		22,591 images</a:t>
            </a:r>
          </a:p>
        </p:txBody>
      </p:sp>
    </p:spTree>
    <p:extLst>
      <p:ext uri="{BB962C8B-B14F-4D97-AF65-F5344CB8AC3E}">
        <p14:creationId xmlns:p14="http://schemas.microsoft.com/office/powerpoint/2010/main" val="10688254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4" descr="C:\snavely\work\teaching\09Fa-CS6610\lectures\lec18\everingham_det_Page_0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3" name="Rectangle 32"/>
          <p:cNvSpPr/>
          <p:nvPr/>
        </p:nvSpPr>
        <p:spPr>
          <a:xfrm>
            <a:off x="522288" y="2035175"/>
            <a:ext cx="8218487" cy="47688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35" name="Content Placeholder 34"/>
          <p:cNvSpPr>
            <a:spLocks noGrp="1"/>
          </p:cNvSpPr>
          <p:nvPr>
            <p:ph idx="1"/>
          </p:nvPr>
        </p:nvSpPr>
        <p:spPr>
          <a:xfrm>
            <a:off x="206375" y="1927225"/>
            <a:ext cx="8731250" cy="4198938"/>
          </a:xfrm>
        </p:spPr>
        <p:txBody>
          <a:bodyPr/>
          <a:lstStyle/>
          <a:p>
            <a:pPr eaLnBrk="1" hangingPunct="1"/>
            <a:r>
              <a:rPr lang="en-US" dirty="0">
                <a:latin typeface="Calibri" charset="0"/>
              </a:rPr>
              <a:t>20 object categories (</a:t>
            </a:r>
            <a:r>
              <a:rPr lang="en-US" dirty="0" err="1">
                <a:latin typeface="Calibri" charset="0"/>
              </a:rPr>
              <a:t>aeroplane</a:t>
            </a:r>
            <a:r>
              <a:rPr lang="en-US" dirty="0">
                <a:latin typeface="Calibri" charset="0"/>
              </a:rPr>
              <a:t> to TV/monitor) </a:t>
            </a:r>
          </a:p>
          <a:p>
            <a:pPr eaLnBrk="1" hangingPunct="1"/>
            <a:endParaRPr lang="en-US" sz="1400" dirty="0">
              <a:latin typeface="Calibri" charset="0"/>
            </a:endParaRPr>
          </a:p>
          <a:p>
            <a:pPr eaLnBrk="1" hangingPunct="1"/>
            <a:r>
              <a:rPr lang="en-US" dirty="0">
                <a:latin typeface="Calibri" charset="0"/>
              </a:rPr>
              <a:t>Three (+2) challenges:</a:t>
            </a:r>
          </a:p>
          <a:p>
            <a:pPr lvl="1" eaLnBrk="1" hangingPunct="1"/>
            <a:r>
              <a:rPr lang="en-US" dirty="0">
                <a:latin typeface="Calibri" charset="0"/>
              </a:rPr>
              <a:t>Classification challenge (is there an X in this image?)</a:t>
            </a:r>
          </a:p>
          <a:p>
            <a:pPr lvl="1" eaLnBrk="1" hangingPunct="1"/>
            <a:r>
              <a:rPr lang="en-US" dirty="0">
                <a:latin typeface="Calibri" charset="0"/>
              </a:rPr>
              <a:t>Detection challenge (draw a box around every X)</a:t>
            </a:r>
          </a:p>
          <a:p>
            <a:pPr lvl="1" eaLnBrk="1" hangingPunct="1"/>
            <a:r>
              <a:rPr lang="en-US" dirty="0">
                <a:latin typeface="Calibri" charset="0"/>
              </a:rPr>
              <a:t>Segmentation challenge (which class is each pixel?)</a:t>
            </a:r>
          </a:p>
        </p:txBody>
      </p:sp>
      <p:pic>
        <p:nvPicPr>
          <p:cNvPr id="544797" name="Picture 2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27275" y="5437188"/>
            <a:ext cx="4149725" cy="12144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44113313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5">
                                            <p:txEl>
                                              <p:pRg st="0" end="0"/>
                                            </p:txEl>
                                          </p:spTgt>
                                        </p:tgtEl>
                                        <p:attrNameLst>
                                          <p:attrName>style.visibility</p:attrName>
                                        </p:attrNameLst>
                                      </p:cBhvr>
                                      <p:to>
                                        <p:strVal val="visible"/>
                                      </p:to>
                                    </p:set>
                                    <p:animEffect transition="in" filter="fade">
                                      <p:cBhvr>
                                        <p:cTn id="7" dur="500"/>
                                        <p:tgtEl>
                                          <p:spTgt spid="3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35">
                                            <p:txEl>
                                              <p:pRg st="2" end="2"/>
                                            </p:txEl>
                                          </p:spTgt>
                                        </p:tgtEl>
                                        <p:attrNameLst>
                                          <p:attrName>style.visibility</p:attrName>
                                        </p:attrNameLst>
                                      </p:cBhvr>
                                      <p:to>
                                        <p:strVal val="visible"/>
                                      </p:to>
                                    </p:set>
                                    <p:animEffect transition="in" filter="fade">
                                      <p:cBhvr>
                                        <p:cTn id="12" dur="500"/>
                                        <p:tgtEl>
                                          <p:spTgt spid="35">
                                            <p:txEl>
                                              <p:pRg st="2" end="2"/>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35">
                                            <p:txEl>
                                              <p:pRg st="3" end="3"/>
                                            </p:txEl>
                                          </p:spTgt>
                                        </p:tgtEl>
                                        <p:attrNameLst>
                                          <p:attrName>style.visibility</p:attrName>
                                        </p:attrNameLst>
                                      </p:cBhvr>
                                      <p:to>
                                        <p:strVal val="visible"/>
                                      </p:to>
                                    </p:set>
                                    <p:animEffect transition="in" filter="fade">
                                      <p:cBhvr>
                                        <p:cTn id="15" dur="500"/>
                                        <p:tgtEl>
                                          <p:spTgt spid="35">
                                            <p:txEl>
                                              <p:pRg st="3" end="3"/>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35">
                                            <p:txEl>
                                              <p:pRg st="4" end="4"/>
                                            </p:txEl>
                                          </p:spTgt>
                                        </p:tgtEl>
                                        <p:attrNameLst>
                                          <p:attrName>style.visibility</p:attrName>
                                        </p:attrNameLst>
                                      </p:cBhvr>
                                      <p:to>
                                        <p:strVal val="visible"/>
                                      </p:to>
                                    </p:set>
                                    <p:animEffect transition="in" filter="fade">
                                      <p:cBhvr>
                                        <p:cTn id="18" dur="500"/>
                                        <p:tgtEl>
                                          <p:spTgt spid="35">
                                            <p:txEl>
                                              <p:pRg st="4" end="4"/>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35">
                                            <p:txEl>
                                              <p:pRg st="5" end="5"/>
                                            </p:txEl>
                                          </p:spTgt>
                                        </p:tgtEl>
                                        <p:attrNameLst>
                                          <p:attrName>style.visibility</p:attrName>
                                        </p:attrNameLst>
                                      </p:cBhvr>
                                      <p:to>
                                        <p:strVal val="visible"/>
                                      </p:to>
                                    </p:set>
                                    <p:animEffect transition="in" filter="fade">
                                      <p:cBhvr>
                                        <p:cTn id="21" dur="500"/>
                                        <p:tgtEl>
                                          <p:spTgt spid="35">
                                            <p:txEl>
                                              <p:pRg st="5" end="5"/>
                                            </p:txEl>
                                          </p:spTgt>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0" presetClass="entr" presetSubtype="0" fill="hold" nodeType="clickEffect">
                                  <p:stCondLst>
                                    <p:cond delay="0"/>
                                  </p:stCondLst>
                                  <p:childTnLst>
                                    <p:set>
                                      <p:cBhvr>
                                        <p:cTn id="25" dur="1" fill="hold">
                                          <p:stCondLst>
                                            <p:cond delay="0"/>
                                          </p:stCondLst>
                                        </p:cTn>
                                        <p:tgtEl>
                                          <p:spTgt spid="544797"/>
                                        </p:tgtEl>
                                        <p:attrNameLst>
                                          <p:attrName>style.visibility</p:attrName>
                                        </p:attrNameLst>
                                      </p:cBhvr>
                                      <p:to>
                                        <p:strVal val="visible"/>
                                      </p:to>
                                    </p:set>
                                    <p:animEffect transition="in" filter="fade">
                                      <p:cBhvr>
                                        <p:cTn id="26" dur="500"/>
                                        <p:tgtEl>
                                          <p:spTgt spid="5447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p:txBody>
          <a:bodyPr/>
          <a:lstStyle/>
          <a:p>
            <a:pPr eaLnBrk="1" hangingPunct="1"/>
            <a:endParaRPr lang="en-US">
              <a:latin typeface="Calibri" charset="0"/>
            </a:endParaRPr>
          </a:p>
        </p:txBody>
      </p:sp>
      <p:sp>
        <p:nvSpPr>
          <p:cNvPr id="21507" name="Content Placeholder 2"/>
          <p:cNvSpPr>
            <a:spLocks noGrp="1"/>
          </p:cNvSpPr>
          <p:nvPr>
            <p:ph idx="1"/>
          </p:nvPr>
        </p:nvSpPr>
        <p:spPr/>
        <p:txBody>
          <a:bodyPr/>
          <a:lstStyle/>
          <a:p>
            <a:pPr eaLnBrk="1" hangingPunct="1"/>
            <a:endParaRPr lang="en-US">
              <a:latin typeface="Calibri" charset="0"/>
            </a:endParaRPr>
          </a:p>
        </p:txBody>
      </p:sp>
      <p:pic>
        <p:nvPicPr>
          <p:cNvPr id="21508" name="Picture 7" descr="C:\snavely\work\teaching\09Fa-CS6610\lectures\lec18\everingham_det_Page_0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674055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545794" name="Picture 2" descr="C:\snavely\work\teaching\09Fa-CS6610\lectures\lec18\pascal2009\everingham_cls_Page_02.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5" name="Rectangle 4"/>
          <p:cNvSpPr/>
          <p:nvPr/>
        </p:nvSpPr>
        <p:spPr>
          <a:xfrm>
            <a:off x="163286" y="2808514"/>
            <a:ext cx="8697685" cy="374468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is</a:t>
            </a:r>
          </a:p>
        </p:txBody>
      </p:sp>
      <p:pic>
        <p:nvPicPr>
          <p:cNvPr id="545795" name="Picture 3"/>
          <p:cNvPicPr>
            <a:picLocks noChangeAspect="1" noChangeArrowheads="1"/>
          </p:cNvPicPr>
          <p:nvPr/>
        </p:nvPicPr>
        <p:blipFill>
          <a:blip r:embed="rId3" cstate="print"/>
          <a:srcRect/>
          <a:stretch>
            <a:fillRect/>
          </a:stretch>
        </p:blipFill>
        <p:spPr bwMode="auto">
          <a:xfrm>
            <a:off x="2158093" y="2677206"/>
            <a:ext cx="4762500" cy="3571875"/>
          </a:xfrm>
          <a:prstGeom prst="rect">
            <a:avLst/>
          </a:prstGeom>
          <a:noFill/>
          <a:ln w="9525">
            <a:noFill/>
            <a:miter lim="800000"/>
            <a:headEnd/>
            <a:tailEnd/>
          </a:ln>
        </p:spPr>
      </p:pic>
      <p:sp>
        <p:nvSpPr>
          <p:cNvPr id="7" name="TextBox 6"/>
          <p:cNvSpPr txBox="1"/>
          <p:nvPr/>
        </p:nvSpPr>
        <p:spPr>
          <a:xfrm>
            <a:off x="3744693" y="6215726"/>
            <a:ext cx="1922449" cy="461665"/>
          </a:xfrm>
          <a:prstGeom prst="rect">
            <a:avLst/>
          </a:prstGeom>
          <a:noFill/>
        </p:spPr>
        <p:txBody>
          <a:bodyPr wrap="none" rtlCol="0">
            <a:spAutoFit/>
          </a:bodyPr>
          <a:lstStyle/>
          <a:p>
            <a:r>
              <a:rPr lang="en-US" sz="2400" dirty="0"/>
              <a:t>is there a cat?</a:t>
            </a:r>
          </a:p>
        </p:txBody>
      </p:sp>
    </p:spTree>
    <p:extLst>
      <p:ext uri="{BB962C8B-B14F-4D97-AF65-F5344CB8AC3E}">
        <p14:creationId xmlns:p14="http://schemas.microsoft.com/office/powerpoint/2010/main" val="42914991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p:txBody>
          <a:bodyPr/>
          <a:lstStyle/>
          <a:p>
            <a:r>
              <a:rPr lang="en-US">
                <a:latin typeface="Calibri" charset="0"/>
              </a:rPr>
              <a:t>Precision / Recall for a Category X</a:t>
            </a:r>
          </a:p>
        </p:txBody>
      </p:sp>
      <p:sp>
        <p:nvSpPr>
          <p:cNvPr id="3" name="Content Placeholder 2"/>
          <p:cNvSpPr>
            <a:spLocks noGrp="1"/>
          </p:cNvSpPr>
          <p:nvPr>
            <p:ph idx="1"/>
          </p:nvPr>
        </p:nvSpPr>
        <p:spPr>
          <a:xfrm>
            <a:off x="457200" y="1600200"/>
            <a:ext cx="8229600" cy="5172075"/>
          </a:xfrm>
        </p:spPr>
        <p:txBody>
          <a:bodyPr/>
          <a:lstStyle/>
          <a:p>
            <a:r>
              <a:rPr lang="en-US">
                <a:latin typeface="Calibri" charset="0"/>
              </a:rPr>
              <a:t>Precision:</a:t>
            </a:r>
          </a:p>
          <a:p>
            <a:endParaRPr lang="en-US">
              <a:latin typeface="Calibri" charset="0"/>
            </a:endParaRPr>
          </a:p>
          <a:p>
            <a:endParaRPr lang="en-US">
              <a:latin typeface="Calibri" charset="0"/>
            </a:endParaRPr>
          </a:p>
          <a:p>
            <a:r>
              <a:rPr lang="en-US">
                <a:latin typeface="Calibri" charset="0"/>
              </a:rPr>
              <a:t>Recall: </a:t>
            </a:r>
          </a:p>
          <a:p>
            <a:endParaRPr lang="en-US">
              <a:latin typeface="Calibri" charset="0"/>
            </a:endParaRPr>
          </a:p>
          <a:p>
            <a:endParaRPr lang="en-US">
              <a:latin typeface="Calibri" charset="0"/>
            </a:endParaRPr>
          </a:p>
          <a:p>
            <a:r>
              <a:rPr lang="en-US">
                <a:latin typeface="Calibri" charset="0"/>
              </a:rPr>
              <a:t>In reality, methods give a continuous-valued score for each image / category </a:t>
            </a:r>
            <a:r>
              <a:rPr lang="en-US">
                <a:latin typeface="Calibri" charset="0"/>
                <a:sym typeface="Wingdings" charset="0"/>
              </a:rPr>
              <a:t> PR curve</a:t>
            </a:r>
            <a:endParaRPr lang="en-US">
              <a:latin typeface="Calibri" charset="0"/>
            </a:endParaRPr>
          </a:p>
        </p:txBody>
      </p:sp>
      <p:pic>
        <p:nvPicPr>
          <p:cNvPr id="2458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7575" y="3995738"/>
            <a:ext cx="7810500" cy="82232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2458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7575" y="2257425"/>
            <a:ext cx="7832725" cy="85883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val="41443768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animEffect transition="in" filter="fade">
                                      <p:cBhvr>
                                        <p:cTn id="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1" r="-773" b="32825"/>
          <a:stretch/>
        </p:blipFill>
        <p:spPr>
          <a:xfrm>
            <a:off x="0" y="-91143"/>
            <a:ext cx="5105400" cy="6187143"/>
          </a:xfrm>
          <a:prstGeom prst="rect">
            <a:avLst/>
          </a:prstGeom>
        </p:spPr>
      </p:pic>
      <p:sp>
        <p:nvSpPr>
          <p:cNvPr id="3" name="Rectangle 2"/>
          <p:cNvSpPr/>
          <p:nvPr/>
        </p:nvSpPr>
        <p:spPr>
          <a:xfrm>
            <a:off x="0" y="6291302"/>
            <a:ext cx="6324600" cy="461665"/>
          </a:xfrm>
          <a:prstGeom prst="rect">
            <a:avLst/>
          </a:prstGeom>
        </p:spPr>
        <p:txBody>
          <a:bodyPr wrap="square">
            <a:spAutoFit/>
          </a:bodyPr>
          <a:lstStyle/>
          <a:p>
            <a:r>
              <a:rPr lang="en-US" sz="1200" dirty="0"/>
              <a:t>"</a:t>
            </a:r>
            <a:r>
              <a:rPr lang="en-US" sz="1200" dirty="0" err="1"/>
              <a:t>Precisionrecall</a:t>
            </a:r>
            <a:r>
              <a:rPr lang="en-US" sz="1200" dirty="0"/>
              <a:t>" by </a:t>
            </a:r>
            <a:r>
              <a:rPr lang="en-US" sz="1200" dirty="0" err="1"/>
              <a:t>Walber</a:t>
            </a:r>
            <a:r>
              <a:rPr lang="en-US" sz="1200" dirty="0"/>
              <a:t> - Own work. Licensed under CC BY-SA 4.0 via Wikimedia Commons - http://</a:t>
            </a:r>
            <a:r>
              <a:rPr lang="en-US" sz="1200" dirty="0" err="1"/>
              <a:t>commons.wikimedia.org</a:t>
            </a:r>
            <a:r>
              <a:rPr lang="en-US" sz="1200" dirty="0"/>
              <a:t>/wiki/</a:t>
            </a:r>
            <a:r>
              <a:rPr lang="en-US" sz="1200" dirty="0" err="1"/>
              <a:t>File:Precisionrecall.svg#mediaviewer</a:t>
            </a:r>
            <a:r>
              <a:rPr lang="en-US" sz="1200" dirty="0"/>
              <a:t>/</a:t>
            </a:r>
            <a:r>
              <a:rPr lang="en-US" sz="1200" dirty="0" err="1"/>
              <a:t>File:Precisionrecall.svg</a:t>
            </a:r>
            <a:endParaRPr lang="en-US" sz="1200" dirty="0"/>
          </a:p>
        </p:txBody>
      </p:sp>
      <p:pic>
        <p:nvPicPr>
          <p:cNvPr id="4" name="Picture 3"/>
          <p:cNvPicPr>
            <a:picLocks noChangeAspect="1"/>
          </p:cNvPicPr>
          <p:nvPr/>
        </p:nvPicPr>
        <p:blipFill rotWithShape="1">
          <a:blip r:embed="rId2"/>
          <a:srcRect l="-2383" t="68752"/>
          <a:stretch/>
        </p:blipFill>
        <p:spPr>
          <a:xfrm>
            <a:off x="4648200" y="1447800"/>
            <a:ext cx="4943843" cy="2743200"/>
          </a:xfrm>
          <a:prstGeom prst="rect">
            <a:avLst/>
          </a:prstGeom>
        </p:spPr>
      </p:pic>
    </p:spTree>
    <p:extLst>
      <p:ext uri="{BB962C8B-B14F-4D97-AF65-F5344CB8AC3E}">
        <p14:creationId xmlns:p14="http://schemas.microsoft.com/office/powerpoint/2010/main" val="26391745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Announcements</a:t>
            </a:r>
          </a:p>
        </p:txBody>
      </p:sp>
      <p:sp>
        <p:nvSpPr>
          <p:cNvPr id="3" name="Content Placeholder 2"/>
          <p:cNvSpPr>
            <a:spLocks noGrp="1"/>
          </p:cNvSpPr>
          <p:nvPr>
            <p:ph idx="1"/>
          </p:nvPr>
        </p:nvSpPr>
        <p:spPr/>
        <p:txBody>
          <a:bodyPr>
            <a:normAutofit fontScale="92500" lnSpcReduction="20000"/>
          </a:bodyPr>
          <a:lstStyle/>
          <a:p>
            <a:r>
              <a:rPr lang="en-US" dirty="0"/>
              <a:t>Project 4 (Stereo)</a:t>
            </a:r>
          </a:p>
          <a:p>
            <a:pPr lvl="1"/>
            <a:r>
              <a:rPr lang="en-US" dirty="0"/>
              <a:t>Due this Friday, April 28, by 11:59pm</a:t>
            </a:r>
          </a:p>
          <a:p>
            <a:pPr lvl="1"/>
            <a:r>
              <a:rPr lang="en-US" dirty="0"/>
              <a:t>To be done in pairs</a:t>
            </a:r>
          </a:p>
          <a:p>
            <a:pPr lvl="1"/>
            <a:endParaRPr lang="en-US" dirty="0"/>
          </a:p>
          <a:p>
            <a:r>
              <a:rPr lang="en-US" dirty="0"/>
              <a:t>Voting on Project 3 artifacts</a:t>
            </a:r>
          </a:p>
          <a:p>
            <a:pPr lvl="1"/>
            <a:endParaRPr lang="en-US" dirty="0"/>
          </a:p>
          <a:p>
            <a:r>
              <a:rPr lang="en-US" dirty="0"/>
              <a:t>Quiz in class Thursday</a:t>
            </a:r>
          </a:p>
          <a:p>
            <a:endParaRPr lang="en-US" dirty="0"/>
          </a:p>
          <a:p>
            <a:r>
              <a:rPr lang="en-US" dirty="0"/>
              <a:t>Final will be take-home, details to be announced next time</a:t>
            </a:r>
          </a:p>
        </p:txBody>
      </p:sp>
    </p:spTree>
    <p:extLst>
      <p:ext uri="{BB962C8B-B14F-4D97-AF65-F5344CB8AC3E}">
        <p14:creationId xmlns:p14="http://schemas.microsoft.com/office/powerpoint/2010/main" val="398567645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Precision / Recall Curve</a:t>
            </a:r>
          </a:p>
        </p:txBody>
      </p:sp>
      <p:sp>
        <p:nvSpPr>
          <p:cNvPr id="3" name="Content Placeholder 2"/>
          <p:cNvSpPr>
            <a:spLocks noGrp="1"/>
          </p:cNvSpPr>
          <p:nvPr>
            <p:ph idx="1"/>
          </p:nvPr>
        </p:nvSpPr>
        <p:spPr>
          <a:xfrm>
            <a:off x="520700" y="1600200"/>
            <a:ext cx="8102600" cy="4525963"/>
          </a:xfrm>
        </p:spPr>
        <p:txBody>
          <a:bodyPr/>
          <a:lstStyle/>
          <a:p>
            <a:r>
              <a:rPr lang="en-US" dirty="0"/>
              <a:t>Similar to the ROC curves you saw in Project 2</a:t>
            </a:r>
          </a:p>
        </p:txBody>
      </p:sp>
      <p:pic>
        <p:nvPicPr>
          <p:cNvPr id="4" name="Picture 3"/>
          <p:cNvPicPr>
            <a:picLocks noChangeAspect="1"/>
          </p:cNvPicPr>
          <p:nvPr/>
        </p:nvPicPr>
        <p:blipFill>
          <a:blip r:embed="rId2"/>
          <a:stretch>
            <a:fillRect/>
          </a:stretch>
        </p:blipFill>
        <p:spPr>
          <a:xfrm>
            <a:off x="1497012" y="2220118"/>
            <a:ext cx="5703888" cy="4523773"/>
          </a:xfrm>
          <a:prstGeom prst="rect">
            <a:avLst/>
          </a:prstGeom>
        </p:spPr>
      </p:pic>
    </p:spTree>
    <p:extLst>
      <p:ext uri="{BB962C8B-B14F-4D97-AF65-F5344CB8AC3E}">
        <p14:creationId xmlns:p14="http://schemas.microsoft.com/office/powerpoint/2010/main" val="18591040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11" descr="C:\snavely\work\teaching\09Fa-CS6610\lectures\lec18\everingham_det_Page_08.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extLst>
      <p:ext uri="{BB962C8B-B14F-4D97-AF65-F5344CB8AC3E}">
        <p14:creationId xmlns:p14="http://schemas.microsoft.com/office/powerpoint/2010/main" val="180019196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p:cNvSpPr>
            <a:spLocks noGrp="1"/>
          </p:cNvSpPr>
          <p:nvPr>
            <p:ph type="title"/>
          </p:nvPr>
        </p:nvSpPr>
        <p:spPr/>
        <p:txBody>
          <a:bodyPr/>
          <a:lstStyle/>
          <a:p>
            <a:r>
              <a:rPr lang="en-US">
                <a:latin typeface="Calibri" charset="0"/>
              </a:rPr>
              <a:t>Pascal VOC 2007 Average Precision</a:t>
            </a:r>
          </a:p>
        </p:txBody>
      </p:sp>
      <p:sp>
        <p:nvSpPr>
          <p:cNvPr id="45059" name="Content Placeholder 2"/>
          <p:cNvSpPr>
            <a:spLocks noGrp="1"/>
          </p:cNvSpPr>
          <p:nvPr>
            <p:ph idx="1"/>
          </p:nvPr>
        </p:nvSpPr>
        <p:spPr/>
        <p:txBody>
          <a:bodyPr/>
          <a:lstStyle/>
          <a:p>
            <a:endParaRPr lang="en-US">
              <a:latin typeface="Calibri" charset="0"/>
            </a:endParaRPr>
          </a:p>
        </p:txBody>
      </p:sp>
      <p:pic>
        <p:nvPicPr>
          <p:cNvPr id="45060" name="Picture 2"/>
          <p:cNvPicPr>
            <a:picLocks noChangeAspect="1" noChangeArrowheads="1"/>
          </p:cNvPicPr>
          <p:nvPr/>
        </p:nvPicPr>
        <p:blipFill>
          <a:blip r:embed="rId3">
            <a:extLst>
              <a:ext uri="{28A0092B-C50C-407E-A947-70E740481C1C}">
                <a14:useLocalDpi xmlns:a14="http://schemas.microsoft.com/office/drawing/2010/main" val="0"/>
              </a:ext>
            </a:extLst>
          </a:blip>
          <a:srcRect l="27570" t="36890" r="26180" b="21667"/>
          <a:stretch>
            <a:fillRect/>
          </a:stretch>
        </p:blipFill>
        <p:spPr bwMode="auto">
          <a:xfrm>
            <a:off x="381000" y="1435100"/>
            <a:ext cx="8458200" cy="47371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val="414426800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1"/>
          <p:cNvSpPr>
            <a:spLocks noGrp="1"/>
          </p:cNvSpPr>
          <p:nvPr>
            <p:ph type="title"/>
          </p:nvPr>
        </p:nvSpPr>
        <p:spPr/>
        <p:txBody>
          <a:bodyPr/>
          <a:lstStyle/>
          <a:p>
            <a:r>
              <a:rPr lang="en-US">
                <a:latin typeface="Calibri" charset="0"/>
              </a:rPr>
              <a:t>Pascal VOC 2012 Average Precision</a:t>
            </a:r>
          </a:p>
        </p:txBody>
      </p:sp>
      <p:sp>
        <p:nvSpPr>
          <p:cNvPr id="46083" name="Content Placeholder 2"/>
          <p:cNvSpPr>
            <a:spLocks noGrp="1"/>
          </p:cNvSpPr>
          <p:nvPr>
            <p:ph idx="1"/>
          </p:nvPr>
        </p:nvSpPr>
        <p:spPr/>
        <p:txBody>
          <a:bodyPr/>
          <a:lstStyle/>
          <a:p>
            <a:endParaRPr lang="en-US">
              <a:latin typeface="Calibri" charset="0"/>
            </a:endParaRPr>
          </a:p>
        </p:txBody>
      </p:sp>
      <p:pic>
        <p:nvPicPr>
          <p:cNvPr id="46084" name="Picture 3"/>
          <p:cNvPicPr>
            <a:picLocks noChangeAspect="1" noChangeArrowheads="1"/>
          </p:cNvPicPr>
          <p:nvPr/>
        </p:nvPicPr>
        <p:blipFill>
          <a:blip r:embed="rId2">
            <a:extLst>
              <a:ext uri="{28A0092B-C50C-407E-A947-70E740481C1C}">
                <a14:useLocalDpi xmlns:a14="http://schemas.microsoft.com/office/drawing/2010/main" val="0"/>
              </a:ext>
            </a:extLst>
          </a:blip>
          <a:srcRect l="27499" t="26445" r="30833" b="28555"/>
          <a:stretch>
            <a:fillRect/>
          </a:stretch>
        </p:blipFill>
        <p:spPr bwMode="auto">
          <a:xfrm>
            <a:off x="685800" y="1295400"/>
            <a:ext cx="7620000" cy="51435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val="82535990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549890" name="Picture 2" descr="C:\snavely\work\teaching\09Fa-CS6610\lectures\lec18\pascal2009\everingham_cls_Page_07.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extLst>
      <p:ext uri="{BB962C8B-B14F-4D97-AF65-F5344CB8AC3E}">
        <p14:creationId xmlns:p14="http://schemas.microsoft.com/office/powerpoint/2010/main" val="327558243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550914" name="Picture 2" descr="C:\snavely\work\teaching\09Fa-CS6610\lectures\lec18\pascal2009\everingham_cls_Page_12.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extLst>
      <p:ext uri="{BB962C8B-B14F-4D97-AF65-F5344CB8AC3E}">
        <p14:creationId xmlns:p14="http://schemas.microsoft.com/office/powerpoint/2010/main" val="201793094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p:cNvSpPr>
          <p:nvPr>
            <p:ph type="title"/>
          </p:nvPr>
        </p:nvSpPr>
        <p:spPr/>
        <p:txBody>
          <a:bodyPr/>
          <a:lstStyle/>
          <a:p>
            <a:pPr eaLnBrk="1" hangingPunct="1"/>
            <a:endParaRPr lang="en-US">
              <a:latin typeface="Calibri" charset="0"/>
            </a:endParaRPr>
          </a:p>
        </p:txBody>
      </p:sp>
      <p:sp>
        <p:nvSpPr>
          <p:cNvPr id="31747" name="Content Placeholder 2"/>
          <p:cNvSpPr>
            <a:spLocks noGrp="1"/>
          </p:cNvSpPr>
          <p:nvPr>
            <p:ph idx="1"/>
          </p:nvPr>
        </p:nvSpPr>
        <p:spPr/>
        <p:txBody>
          <a:bodyPr/>
          <a:lstStyle/>
          <a:p>
            <a:pPr eaLnBrk="1" hangingPunct="1"/>
            <a:endParaRPr lang="en-US">
              <a:latin typeface="Calibri" charset="0"/>
            </a:endParaRPr>
          </a:p>
        </p:txBody>
      </p:sp>
      <p:pic>
        <p:nvPicPr>
          <p:cNvPr id="31748" name="Picture 10" descr="C:\snavely\work\teaching\09Fa-CS6610\lectures\lec18\everingham_det_Page_0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Rectangle 4"/>
          <p:cNvSpPr/>
          <p:nvPr/>
        </p:nvSpPr>
        <p:spPr>
          <a:xfrm>
            <a:off x="76200" y="2971800"/>
            <a:ext cx="9013825" cy="3352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17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43125" y="2720975"/>
            <a:ext cx="4772025" cy="3571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87791893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3794" name="Title 1"/>
          <p:cNvSpPr>
            <a:spLocks noGrp="1"/>
          </p:cNvSpPr>
          <p:nvPr>
            <p:ph type="title"/>
          </p:nvPr>
        </p:nvSpPr>
        <p:spPr/>
        <p:txBody>
          <a:bodyPr/>
          <a:lstStyle/>
          <a:p>
            <a:pPr eaLnBrk="1" hangingPunct="1"/>
            <a:endParaRPr lang="en-US">
              <a:latin typeface="Calibri" charset="0"/>
            </a:endParaRPr>
          </a:p>
        </p:txBody>
      </p:sp>
      <p:sp>
        <p:nvSpPr>
          <p:cNvPr id="33795" name="Content Placeholder 2"/>
          <p:cNvSpPr>
            <a:spLocks noGrp="1"/>
          </p:cNvSpPr>
          <p:nvPr>
            <p:ph idx="1"/>
          </p:nvPr>
        </p:nvSpPr>
        <p:spPr/>
        <p:txBody>
          <a:bodyPr/>
          <a:lstStyle/>
          <a:p>
            <a:pPr eaLnBrk="1" hangingPunct="1"/>
            <a:endParaRPr lang="en-US">
              <a:latin typeface="Calibri" charset="0"/>
            </a:endParaRPr>
          </a:p>
        </p:txBody>
      </p:sp>
      <p:pic>
        <p:nvPicPr>
          <p:cNvPr id="33796" name="Picture 12" descr="C:\snavely\work\teaching\09Fa-CS6610\lectures\lec18\everingham_det_Page_0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410166803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19" descr="C:\snavely\work\teaching\09Fa-CS6610\lectures\lec18\everingham_det_Page_16.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extLst>
      <p:ext uri="{BB962C8B-B14F-4D97-AF65-F5344CB8AC3E}">
        <p14:creationId xmlns:p14="http://schemas.microsoft.com/office/powerpoint/2010/main" val="377085871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0" descr="C:\snavely\work\teaching\09Fa-CS6610\lectures\lec18\everingham_det_Page_17.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extLst>
      <p:ext uri="{BB962C8B-B14F-4D97-AF65-F5344CB8AC3E}">
        <p14:creationId xmlns:p14="http://schemas.microsoft.com/office/powerpoint/2010/main" val="17065397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Title 1"/>
          <p:cNvSpPr>
            <a:spLocks noGrp="1"/>
          </p:cNvSpPr>
          <p:nvPr>
            <p:ph type="title"/>
          </p:nvPr>
        </p:nvSpPr>
        <p:spPr/>
        <p:txBody>
          <a:bodyPr/>
          <a:lstStyle/>
          <a:p>
            <a:r>
              <a:rPr lang="en-US">
                <a:latin typeface="Arial" charset="0"/>
              </a:rPr>
              <a:t>History of ideas in recognition</a:t>
            </a:r>
          </a:p>
        </p:txBody>
      </p:sp>
      <p:sp>
        <p:nvSpPr>
          <p:cNvPr id="88067" name="Content Placeholder 2"/>
          <p:cNvSpPr>
            <a:spLocks noGrp="1"/>
          </p:cNvSpPr>
          <p:nvPr>
            <p:ph idx="1"/>
          </p:nvPr>
        </p:nvSpPr>
        <p:spPr/>
        <p:txBody>
          <a:bodyPr/>
          <a:lstStyle/>
          <a:p>
            <a:r>
              <a:rPr lang="en-US">
                <a:latin typeface="Arial" charset="0"/>
              </a:rPr>
              <a:t>1960s – early 1990s: the geometric era</a:t>
            </a:r>
          </a:p>
          <a:p>
            <a:r>
              <a:rPr lang="en-US">
                <a:latin typeface="Arial" charset="0"/>
              </a:rPr>
              <a:t>1990s: appearance-based models</a:t>
            </a:r>
          </a:p>
          <a:p>
            <a:r>
              <a:rPr lang="en-US">
                <a:latin typeface="Arial" charset="0"/>
              </a:rPr>
              <a:t>Mid-1990s: sliding window approaches</a:t>
            </a:r>
          </a:p>
          <a:p>
            <a:r>
              <a:rPr lang="en-US">
                <a:latin typeface="Arial" charset="0"/>
              </a:rPr>
              <a:t>Late 1990s: local features</a:t>
            </a:r>
          </a:p>
          <a:p>
            <a:r>
              <a:rPr lang="en-US">
                <a:latin typeface="Arial" charset="0"/>
              </a:rPr>
              <a:t>Early 2000s: parts-and-shape models</a:t>
            </a:r>
          </a:p>
        </p:txBody>
      </p:sp>
    </p:spTree>
    <p:extLst>
      <p:ext uri="{BB962C8B-B14F-4D97-AF65-F5344CB8AC3E}">
        <p14:creationId xmlns:p14="http://schemas.microsoft.com/office/powerpoint/2010/main" val="44170530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1" descr="C:\snavely\work\teaching\09Fa-CS6610\lectures\lec18\everingham_det_Page_18.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extLst>
      <p:ext uri="{BB962C8B-B14F-4D97-AF65-F5344CB8AC3E}">
        <p14:creationId xmlns:p14="http://schemas.microsoft.com/office/powerpoint/2010/main" val="423585399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2" descr="C:\snavely\work\teaching\09Fa-CS6610\lectures\lec18\everingham_det_Page_19.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extLst>
      <p:ext uri="{BB962C8B-B14F-4D97-AF65-F5344CB8AC3E}">
        <p14:creationId xmlns:p14="http://schemas.microsoft.com/office/powerpoint/2010/main" val="3673696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3" descr="C:\snavely\work\teaching\09Fa-CS6610\lectures\lec18\everingham_det_Page_20.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extLst>
      <p:ext uri="{BB962C8B-B14F-4D97-AF65-F5344CB8AC3E}">
        <p14:creationId xmlns:p14="http://schemas.microsoft.com/office/powerpoint/2010/main" val="390766906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Where to from here?</a:t>
            </a:r>
          </a:p>
        </p:txBody>
      </p:sp>
      <p:sp>
        <p:nvSpPr>
          <p:cNvPr id="3" name="Content Placeholder 2"/>
          <p:cNvSpPr>
            <a:spLocks noGrp="1"/>
          </p:cNvSpPr>
          <p:nvPr>
            <p:ph idx="1"/>
          </p:nvPr>
        </p:nvSpPr>
        <p:spPr/>
        <p:txBody>
          <a:bodyPr/>
          <a:lstStyle/>
          <a:p>
            <a:endParaRPr lang="en-US" dirty="0"/>
          </a:p>
          <a:p>
            <a:r>
              <a:rPr lang="en-US" sz="4000" dirty="0"/>
              <a:t>Scene Understanding</a:t>
            </a:r>
          </a:p>
          <a:p>
            <a:pPr marL="1200150" lvl="1" indent="-457200">
              <a:buFont typeface="Arial"/>
              <a:buChar char="•"/>
            </a:pPr>
            <a:r>
              <a:rPr lang="en-US" sz="3600" dirty="0"/>
              <a:t>Big data – lots of images</a:t>
            </a:r>
          </a:p>
          <a:p>
            <a:pPr marL="1200150" lvl="1" indent="-457200">
              <a:buFont typeface="Arial"/>
              <a:buChar char="•"/>
            </a:pPr>
            <a:r>
              <a:rPr lang="en-US" sz="3600" dirty="0"/>
              <a:t>Crowd-sourcing – lots of people</a:t>
            </a:r>
          </a:p>
          <a:p>
            <a:pPr marL="1200150" lvl="1" indent="-457200">
              <a:buFont typeface="Arial"/>
              <a:buChar char="•"/>
            </a:pPr>
            <a:r>
              <a:rPr lang="en-US" sz="3600" dirty="0"/>
              <a:t>Deep Learning – lots of compute</a:t>
            </a:r>
          </a:p>
        </p:txBody>
      </p:sp>
    </p:spTree>
    <p:extLst>
      <p:ext uri="{BB962C8B-B14F-4D97-AF65-F5344CB8AC3E}">
        <p14:creationId xmlns:p14="http://schemas.microsoft.com/office/powerpoint/2010/main" val="277711562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76950" y="6435725"/>
            <a:ext cx="3086100" cy="466725"/>
          </a:xfrm>
        </p:spPr>
        <p:txBody>
          <a:bodyPr rtlCol="0">
            <a:normAutofit/>
          </a:bodyPr>
          <a:lstStyle/>
          <a:p>
            <a:pPr marL="342878" indent="-342878" algn="ctr" eaLnBrk="1" fontAlgn="auto" hangingPunct="1">
              <a:spcAft>
                <a:spcPts val="0"/>
              </a:spcAft>
              <a:buFont typeface="Arial" charset="0"/>
              <a:buNone/>
              <a:defRPr/>
            </a:pPr>
            <a:r>
              <a:rPr lang="en-US" sz="2000" dirty="0">
                <a:ea typeface="+mn-ea"/>
              </a:rPr>
              <a:t>installation by Erik </a:t>
            </a:r>
            <a:r>
              <a:rPr lang="en-US" sz="2000" dirty="0" err="1">
                <a:ea typeface="+mn-ea"/>
              </a:rPr>
              <a:t>Kessels</a:t>
            </a:r>
            <a:endParaRPr lang="en-US" sz="2000" dirty="0">
              <a:ea typeface="+mn-ea"/>
            </a:endParaRPr>
          </a:p>
        </p:txBody>
      </p:sp>
      <p:pic>
        <p:nvPicPr>
          <p:cNvPr id="17410" name="Picture 2" descr="24hrs_of_photo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98488"/>
            <a:ext cx="9144000" cy="583723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57200" y="-57150"/>
            <a:ext cx="8229600" cy="687388"/>
          </a:xfrm>
        </p:spPr>
        <p:txBody>
          <a:bodyPr>
            <a:normAutofit fontScale="90000"/>
          </a:bodyPr>
          <a:lstStyle/>
          <a:p>
            <a:r>
              <a:rPr lang="en-US" dirty="0"/>
              <a:t>24 </a:t>
            </a:r>
            <a:r>
              <a:rPr lang="en-US" dirty="0" err="1"/>
              <a:t>Hrs</a:t>
            </a:r>
            <a:r>
              <a:rPr lang="en-US" dirty="0"/>
              <a:t> in Photos</a:t>
            </a:r>
          </a:p>
        </p:txBody>
      </p:sp>
      <p:sp>
        <p:nvSpPr>
          <p:cNvPr id="8" name="Title 1"/>
          <p:cNvSpPr txBox="1">
            <a:spLocks/>
          </p:cNvSpPr>
          <p:nvPr/>
        </p:nvSpPr>
        <p:spPr>
          <a:xfrm>
            <a:off x="0" y="6427787"/>
            <a:ext cx="8229600" cy="430213"/>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800">
                <a:latin typeface="Calibri" charset="0"/>
                <a:hlinkClick r:id="rId4"/>
              </a:rPr>
              <a:t>http://www.kesselskramer.com/exhibitions/24-hrs-of-photos</a:t>
            </a:r>
            <a:endParaRPr lang="en-US" sz="1800" dirty="0">
              <a:latin typeface="Calibri" charset="0"/>
            </a:endParaRPr>
          </a:p>
        </p:txBody>
      </p:sp>
    </p:spTree>
    <p:extLst>
      <p:ext uri="{BB962C8B-B14F-4D97-AF65-F5344CB8AC3E}">
        <p14:creationId xmlns:p14="http://schemas.microsoft.com/office/powerpoint/2010/main" val="346831037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Picture 4"/>
          <p:cNvPicPr>
            <a:picLocks noChangeAspect="1"/>
          </p:cNvPicPr>
          <p:nvPr/>
        </p:nvPicPr>
        <p:blipFill>
          <a:blip r:embed="rId2"/>
          <a:stretch>
            <a:fillRect/>
          </a:stretch>
        </p:blipFill>
        <p:spPr>
          <a:xfrm>
            <a:off x="0" y="469900"/>
            <a:ext cx="9144000" cy="5908902"/>
          </a:xfrm>
          <a:prstGeom prst="rect">
            <a:avLst/>
          </a:prstGeom>
        </p:spPr>
      </p:pic>
    </p:spTree>
    <p:extLst>
      <p:ext uri="{BB962C8B-B14F-4D97-AF65-F5344CB8AC3E}">
        <p14:creationId xmlns:p14="http://schemas.microsoft.com/office/powerpoint/2010/main" val="118094813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4-11-04 at 2.12.49 PM.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57200"/>
            <a:ext cx="9151984" cy="5410200"/>
          </a:xfrm>
          <a:prstGeom prst="rect">
            <a:avLst/>
          </a:prstGeom>
        </p:spPr>
      </p:pic>
    </p:spTree>
    <p:extLst>
      <p:ext uri="{BB962C8B-B14F-4D97-AF65-F5344CB8AC3E}">
        <p14:creationId xmlns:p14="http://schemas.microsoft.com/office/powerpoint/2010/main" val="76624362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p:cNvSpPr>
            <a:spLocks noGrp="1"/>
          </p:cNvSpPr>
          <p:nvPr>
            <p:ph type="title"/>
          </p:nvPr>
        </p:nvSpPr>
        <p:spPr>
          <a:xfrm>
            <a:off x="457200" y="76200"/>
            <a:ext cx="8229600" cy="792162"/>
          </a:xfrm>
        </p:spPr>
        <p:txBody>
          <a:bodyPr/>
          <a:lstStyle/>
          <a:p>
            <a:r>
              <a:rPr lang="en-US" dirty="0">
                <a:latin typeface="Calibri" charset="0"/>
              </a:rPr>
              <a:t>Data Sets</a:t>
            </a:r>
          </a:p>
        </p:txBody>
      </p:sp>
      <p:sp>
        <p:nvSpPr>
          <p:cNvPr id="3" name="Content Placeholder 2"/>
          <p:cNvSpPr>
            <a:spLocks noGrp="1"/>
          </p:cNvSpPr>
          <p:nvPr>
            <p:ph idx="1"/>
          </p:nvPr>
        </p:nvSpPr>
        <p:spPr>
          <a:xfrm>
            <a:off x="457200" y="990600"/>
            <a:ext cx="8229600" cy="5410200"/>
          </a:xfrm>
        </p:spPr>
        <p:txBody>
          <a:bodyPr>
            <a:normAutofit fontScale="77500" lnSpcReduction="20000"/>
          </a:bodyPr>
          <a:lstStyle/>
          <a:p>
            <a:pPr>
              <a:defRPr/>
            </a:pPr>
            <a:r>
              <a:rPr lang="en-US" dirty="0" err="1">
                <a:ea typeface="+mn-ea"/>
              </a:rPr>
              <a:t>ImageNet</a:t>
            </a:r>
            <a:endParaRPr lang="en-US" dirty="0">
              <a:ea typeface="+mn-ea"/>
            </a:endParaRPr>
          </a:p>
          <a:p>
            <a:pPr lvl="1">
              <a:defRPr/>
            </a:pPr>
            <a:r>
              <a:rPr lang="en-US" dirty="0">
                <a:ea typeface="+mn-ea"/>
              </a:rPr>
              <a:t>Huge, </a:t>
            </a:r>
            <a:r>
              <a:rPr lang="en-US" dirty="0" err="1">
                <a:ea typeface="+mn-ea"/>
              </a:rPr>
              <a:t>Crowdsourced</a:t>
            </a:r>
            <a:r>
              <a:rPr lang="en-US" dirty="0">
                <a:ea typeface="+mn-ea"/>
              </a:rPr>
              <a:t>, Hierarchical, </a:t>
            </a:r>
            <a:r>
              <a:rPr lang="en-US" i="1" dirty="0">
                <a:ea typeface="+mn-ea"/>
              </a:rPr>
              <a:t>Iconic</a:t>
            </a:r>
            <a:r>
              <a:rPr lang="en-US" dirty="0">
                <a:ea typeface="+mn-ea"/>
              </a:rPr>
              <a:t> objects</a:t>
            </a:r>
          </a:p>
          <a:p>
            <a:pPr>
              <a:defRPr/>
            </a:pPr>
            <a:r>
              <a:rPr lang="en-US" dirty="0">
                <a:ea typeface="+mn-ea"/>
              </a:rPr>
              <a:t>PASCAL VOC</a:t>
            </a:r>
          </a:p>
          <a:p>
            <a:pPr lvl="1">
              <a:defRPr/>
            </a:pPr>
            <a:r>
              <a:rPr lang="en-US" i="1" dirty="0">
                <a:ea typeface="+mn-ea"/>
              </a:rPr>
              <a:t>Not</a:t>
            </a:r>
            <a:r>
              <a:rPr lang="en-US" dirty="0">
                <a:ea typeface="+mn-ea"/>
              </a:rPr>
              <a:t> </a:t>
            </a:r>
            <a:r>
              <a:rPr lang="en-US" dirty="0" err="1">
                <a:ea typeface="+mn-ea"/>
              </a:rPr>
              <a:t>Crowdsourced</a:t>
            </a:r>
            <a:r>
              <a:rPr lang="en-US" dirty="0">
                <a:ea typeface="+mn-ea"/>
              </a:rPr>
              <a:t>, bounding boxes, 20 categories</a:t>
            </a:r>
          </a:p>
          <a:p>
            <a:pPr>
              <a:defRPr/>
            </a:pPr>
            <a:r>
              <a:rPr lang="en-US" dirty="0">
                <a:ea typeface="+mn-ea"/>
              </a:rPr>
              <a:t>SUN Scene Database, Places</a:t>
            </a:r>
          </a:p>
          <a:p>
            <a:pPr lvl="1">
              <a:defRPr/>
            </a:pPr>
            <a:r>
              <a:rPr lang="en-US" i="1" dirty="0">
                <a:ea typeface="+mn-ea"/>
              </a:rPr>
              <a:t>Not</a:t>
            </a:r>
            <a:r>
              <a:rPr lang="en-US" dirty="0">
                <a:ea typeface="+mn-ea"/>
              </a:rPr>
              <a:t> </a:t>
            </a:r>
            <a:r>
              <a:rPr lang="en-US" dirty="0" err="1">
                <a:ea typeface="+mn-ea"/>
              </a:rPr>
              <a:t>Crowdsourced</a:t>
            </a:r>
            <a:r>
              <a:rPr lang="en-US" dirty="0">
                <a:ea typeface="+mn-ea"/>
              </a:rPr>
              <a:t>, 397 (or 720) scene categories</a:t>
            </a:r>
          </a:p>
          <a:p>
            <a:pPr>
              <a:defRPr/>
            </a:pPr>
            <a:r>
              <a:rPr lang="en-US" dirty="0" err="1">
                <a:ea typeface="+mn-ea"/>
              </a:rPr>
              <a:t>LabelMe</a:t>
            </a:r>
            <a:r>
              <a:rPr lang="en-US" dirty="0">
                <a:ea typeface="+mn-ea"/>
              </a:rPr>
              <a:t> (Overlaps with SUN)</a:t>
            </a:r>
          </a:p>
          <a:p>
            <a:pPr lvl="1">
              <a:defRPr/>
            </a:pPr>
            <a:r>
              <a:rPr lang="en-US" dirty="0">
                <a:ea typeface="+mn-ea"/>
              </a:rPr>
              <a:t>Sort of </a:t>
            </a:r>
            <a:r>
              <a:rPr lang="en-US" dirty="0" err="1">
                <a:ea typeface="+mn-ea"/>
              </a:rPr>
              <a:t>Crowdsourced</a:t>
            </a:r>
            <a:r>
              <a:rPr lang="en-US" dirty="0">
                <a:ea typeface="+mn-ea"/>
              </a:rPr>
              <a:t>, Segmentations, Open ended</a:t>
            </a:r>
          </a:p>
          <a:p>
            <a:pPr>
              <a:defRPr/>
            </a:pPr>
            <a:r>
              <a:rPr lang="en-US" dirty="0">
                <a:ea typeface="+mn-ea"/>
              </a:rPr>
              <a:t>SUN </a:t>
            </a:r>
            <a:r>
              <a:rPr lang="en-US" i="1" dirty="0">
                <a:ea typeface="+mn-ea"/>
              </a:rPr>
              <a:t>Attribute</a:t>
            </a:r>
            <a:r>
              <a:rPr lang="en-US" dirty="0">
                <a:ea typeface="+mn-ea"/>
              </a:rPr>
              <a:t> database (Overlaps with SUN)</a:t>
            </a:r>
          </a:p>
          <a:p>
            <a:pPr lvl="1">
              <a:defRPr/>
            </a:pPr>
            <a:r>
              <a:rPr lang="en-US" dirty="0" err="1">
                <a:ea typeface="+mn-ea"/>
              </a:rPr>
              <a:t>Crowdsourced</a:t>
            </a:r>
            <a:r>
              <a:rPr lang="en-US" dirty="0">
                <a:ea typeface="+mn-ea"/>
              </a:rPr>
              <a:t>, 102 attributes for every scene</a:t>
            </a:r>
          </a:p>
          <a:p>
            <a:pPr>
              <a:defRPr/>
            </a:pPr>
            <a:r>
              <a:rPr lang="en-US" dirty="0" err="1"/>
              <a:t>OpenSurfaces</a:t>
            </a:r>
            <a:endParaRPr lang="en-US" dirty="0"/>
          </a:p>
          <a:p>
            <a:pPr lvl="1">
              <a:defRPr/>
            </a:pPr>
            <a:r>
              <a:rPr lang="en-US" dirty="0" err="1">
                <a:ea typeface="+mn-ea"/>
              </a:rPr>
              <a:t>Crowdsourced</a:t>
            </a:r>
            <a:r>
              <a:rPr lang="en-US" dirty="0">
                <a:ea typeface="+mn-ea"/>
              </a:rPr>
              <a:t>, materials</a:t>
            </a:r>
          </a:p>
          <a:p>
            <a:pPr>
              <a:defRPr/>
            </a:pPr>
            <a:r>
              <a:rPr lang="en-US" dirty="0"/>
              <a:t>Microsoft COCO</a:t>
            </a:r>
          </a:p>
          <a:p>
            <a:pPr lvl="1">
              <a:defRPr/>
            </a:pPr>
            <a:r>
              <a:rPr lang="en-US" dirty="0" err="1">
                <a:ea typeface="+mn-ea"/>
              </a:rPr>
              <a:t>Crowdsourced</a:t>
            </a:r>
            <a:r>
              <a:rPr lang="en-US" dirty="0">
                <a:ea typeface="+mn-ea"/>
              </a:rPr>
              <a:t>, large-scale objects</a:t>
            </a:r>
          </a:p>
        </p:txBody>
      </p:sp>
    </p:spTree>
    <p:extLst>
      <p:ext uri="{BB962C8B-B14F-4D97-AF65-F5344CB8AC3E}">
        <p14:creationId xmlns:p14="http://schemas.microsoft.com/office/powerpoint/2010/main" val="262059697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
          <p:cNvSpPr>
            <a:spLocks noGrp="1"/>
          </p:cNvSpPr>
          <p:nvPr>
            <p:ph type="title"/>
          </p:nvPr>
        </p:nvSpPr>
        <p:spPr>
          <a:xfrm>
            <a:off x="-42331" y="-378519"/>
            <a:ext cx="8875889" cy="2032529"/>
          </a:xfrm>
        </p:spPr>
        <p:txBody>
          <a:bodyPr>
            <a:noAutofit/>
          </a:bodyPr>
          <a:lstStyle/>
          <a:p>
            <a:r>
              <a:rPr lang="en-US" sz="4800" dirty="0"/>
              <a:t>                         </a:t>
            </a:r>
            <a:r>
              <a:rPr lang="en-US" sz="3600" dirty="0"/>
              <a:t>Large Scale Visual Recognition Challenge (ILSVRC) 2010-2012</a:t>
            </a:r>
          </a:p>
        </p:txBody>
      </p:sp>
      <p:sp>
        <p:nvSpPr>
          <p:cNvPr id="3" name="TextBox 2"/>
          <p:cNvSpPr txBox="1"/>
          <p:nvPr/>
        </p:nvSpPr>
        <p:spPr>
          <a:xfrm>
            <a:off x="457200" y="1461985"/>
            <a:ext cx="8118324" cy="461665"/>
          </a:xfrm>
          <a:prstGeom prst="rect">
            <a:avLst/>
          </a:prstGeom>
          <a:noFill/>
        </p:spPr>
        <p:txBody>
          <a:bodyPr wrap="square" rtlCol="0">
            <a:spAutoFit/>
          </a:bodyPr>
          <a:lstStyle/>
          <a:p>
            <a:pPr algn="ctr"/>
            <a:r>
              <a:rPr lang="en-US" sz="2400" b="1" strike="sngStrike" dirty="0">
                <a:solidFill>
                  <a:schemeClr val="bg1">
                    <a:lumMod val="50000"/>
                  </a:schemeClr>
                </a:solidFill>
              </a:rPr>
              <a:t>20 object classes		22,591 images</a:t>
            </a:r>
          </a:p>
        </p:txBody>
      </p:sp>
      <p:pic>
        <p:nvPicPr>
          <p:cNvPr id="20" name="Picture 19"/>
          <p:cNvPicPr>
            <a:picLocks noChangeAspect="1"/>
          </p:cNvPicPr>
          <p:nvPr/>
        </p:nvPicPr>
        <p:blipFill>
          <a:blip r:embed="rId3"/>
          <a:stretch>
            <a:fillRect/>
          </a:stretch>
        </p:blipFill>
        <p:spPr>
          <a:xfrm>
            <a:off x="1022462" y="183445"/>
            <a:ext cx="3297337" cy="454300"/>
          </a:xfrm>
          <a:prstGeom prst="rect">
            <a:avLst/>
          </a:prstGeom>
        </p:spPr>
      </p:pic>
      <p:sp>
        <p:nvSpPr>
          <p:cNvPr id="22" name="TextBox 21"/>
          <p:cNvSpPr txBox="1"/>
          <p:nvPr/>
        </p:nvSpPr>
        <p:spPr>
          <a:xfrm>
            <a:off x="457200" y="1949051"/>
            <a:ext cx="8118324" cy="461665"/>
          </a:xfrm>
          <a:prstGeom prst="rect">
            <a:avLst/>
          </a:prstGeom>
          <a:noFill/>
        </p:spPr>
        <p:txBody>
          <a:bodyPr wrap="square" rtlCol="0">
            <a:spAutoFit/>
          </a:bodyPr>
          <a:lstStyle/>
          <a:p>
            <a:pPr algn="ctr"/>
            <a:r>
              <a:rPr lang="en-US" sz="2400" b="1" dirty="0">
                <a:solidFill>
                  <a:srgbClr val="000000"/>
                </a:solidFill>
              </a:rPr>
              <a:t>1000 object classes		1,431,167 images</a:t>
            </a:r>
          </a:p>
        </p:txBody>
      </p:sp>
      <p:pic>
        <p:nvPicPr>
          <p:cNvPr id="23" name="Picture 22"/>
          <p:cNvPicPr>
            <a:picLocks noChangeAspect="1"/>
          </p:cNvPicPr>
          <p:nvPr/>
        </p:nvPicPr>
        <p:blipFill>
          <a:blip r:embed="rId4"/>
          <a:stretch>
            <a:fillRect/>
          </a:stretch>
        </p:blipFill>
        <p:spPr>
          <a:xfrm>
            <a:off x="2181174" y="2625856"/>
            <a:ext cx="4626429" cy="3469822"/>
          </a:xfrm>
          <a:prstGeom prst="rect">
            <a:avLst/>
          </a:prstGeom>
        </p:spPr>
      </p:pic>
      <p:sp>
        <p:nvSpPr>
          <p:cNvPr id="24" name="Rectangle 23"/>
          <p:cNvSpPr/>
          <p:nvPr/>
        </p:nvSpPr>
        <p:spPr>
          <a:xfrm>
            <a:off x="3428205" y="4003523"/>
            <a:ext cx="3379398" cy="2074012"/>
          </a:xfrm>
          <a:prstGeom prst="rect">
            <a:avLst/>
          </a:prstGeom>
          <a:noFill/>
          <a:ln w="38100" cmpd="sng">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TextBox 24"/>
          <p:cNvSpPr txBox="1"/>
          <p:nvPr/>
        </p:nvSpPr>
        <p:spPr>
          <a:xfrm>
            <a:off x="3428205" y="3447571"/>
            <a:ext cx="2528308" cy="400110"/>
          </a:xfrm>
          <a:prstGeom prst="rect">
            <a:avLst/>
          </a:prstGeom>
          <a:noFill/>
        </p:spPr>
        <p:txBody>
          <a:bodyPr wrap="square" rtlCol="0">
            <a:spAutoFit/>
          </a:bodyPr>
          <a:lstStyle/>
          <a:p>
            <a:r>
              <a:rPr lang="en-US" sz="2000" dirty="0">
                <a:solidFill>
                  <a:srgbClr val="FFFF00"/>
                </a:solidFill>
              </a:rPr>
              <a:t>Dalmatian</a:t>
            </a:r>
          </a:p>
        </p:txBody>
      </p:sp>
      <p:sp>
        <p:nvSpPr>
          <p:cNvPr id="26" name="Rectangle 25"/>
          <p:cNvSpPr/>
          <p:nvPr/>
        </p:nvSpPr>
        <p:spPr>
          <a:xfrm>
            <a:off x="1649189" y="6360089"/>
            <a:ext cx="5815589" cy="369332"/>
          </a:xfrm>
          <a:prstGeom prst="rect">
            <a:avLst/>
          </a:prstGeom>
        </p:spPr>
        <p:txBody>
          <a:bodyPr wrap="square">
            <a:spAutoFit/>
          </a:bodyPr>
          <a:lstStyle/>
          <a:p>
            <a:r>
              <a:rPr lang="en-US" b="1" dirty="0">
                <a:solidFill>
                  <a:srgbClr val="000090"/>
                </a:solidFill>
              </a:rPr>
              <a:t>http://image-</a:t>
            </a:r>
            <a:r>
              <a:rPr lang="en-US" b="1" dirty="0" err="1">
                <a:solidFill>
                  <a:srgbClr val="000090"/>
                </a:solidFill>
              </a:rPr>
              <a:t>net.org</a:t>
            </a:r>
            <a:r>
              <a:rPr lang="en-US" b="1" dirty="0">
                <a:solidFill>
                  <a:srgbClr val="000090"/>
                </a:solidFill>
              </a:rPr>
              <a:t>/challenges/LSVRC/{2010,2011,2012}</a:t>
            </a:r>
          </a:p>
        </p:txBody>
      </p:sp>
    </p:spTree>
    <p:extLst>
      <p:ext uri="{BB962C8B-B14F-4D97-AF65-F5344CB8AC3E}">
        <p14:creationId xmlns:p14="http://schemas.microsoft.com/office/powerpoint/2010/main" val="19938551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Variety of object classes in ILSVRC</a:t>
            </a:r>
          </a:p>
        </p:txBody>
      </p:sp>
      <p:pic>
        <p:nvPicPr>
          <p:cNvPr id="6" name="Picture 5" descr="compare_pascal.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2769" y="1587495"/>
            <a:ext cx="9049407" cy="4674476"/>
          </a:xfrm>
          <a:prstGeom prst="rect">
            <a:avLst/>
          </a:prstGeom>
        </p:spPr>
      </p:pic>
    </p:spTree>
    <p:extLst>
      <p:ext uri="{BB962C8B-B14F-4D97-AF65-F5344CB8AC3E}">
        <p14:creationId xmlns:p14="http://schemas.microsoft.com/office/powerpoint/2010/main" val="18648021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7000" y="3200400"/>
            <a:ext cx="4292600" cy="3159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9091" name="Rectangle 3"/>
          <p:cNvSpPr>
            <a:spLocks noGrp="1" noChangeArrowheads="1"/>
          </p:cNvSpPr>
          <p:nvPr>
            <p:ph type="title"/>
          </p:nvPr>
        </p:nvSpPr>
        <p:spPr>
          <a:xfrm>
            <a:off x="457200" y="228600"/>
            <a:ext cx="8229600" cy="1143000"/>
          </a:xfrm>
        </p:spPr>
        <p:txBody>
          <a:bodyPr/>
          <a:lstStyle/>
          <a:p>
            <a:pPr eaLnBrk="1" hangingPunct="1"/>
            <a:r>
              <a:rPr lang="en-US">
                <a:latin typeface="Arial" charset="0"/>
              </a:rPr>
              <a:t>Parts-and-shape models</a:t>
            </a:r>
          </a:p>
        </p:txBody>
      </p:sp>
      <p:sp>
        <p:nvSpPr>
          <p:cNvPr id="89092" name="Rectangle 4"/>
          <p:cNvSpPr>
            <a:spLocks noGrp="1" noChangeArrowheads="1"/>
          </p:cNvSpPr>
          <p:nvPr>
            <p:ph type="body" idx="1"/>
          </p:nvPr>
        </p:nvSpPr>
        <p:spPr>
          <a:xfrm>
            <a:off x="152400" y="1524000"/>
            <a:ext cx="8229600" cy="4449763"/>
          </a:xfrm>
        </p:spPr>
        <p:txBody>
          <a:bodyPr/>
          <a:lstStyle/>
          <a:p>
            <a:pPr eaLnBrk="1" hangingPunct="1"/>
            <a:r>
              <a:rPr lang="en-US" dirty="0">
                <a:latin typeface="Arial" charset="0"/>
              </a:rPr>
              <a:t>Model:</a:t>
            </a:r>
          </a:p>
          <a:p>
            <a:pPr lvl="1" eaLnBrk="1" hangingPunct="1"/>
            <a:r>
              <a:rPr lang="en-US" dirty="0">
                <a:latin typeface="Arial" charset="0"/>
              </a:rPr>
              <a:t>Object as a set of parts</a:t>
            </a:r>
          </a:p>
          <a:p>
            <a:pPr lvl="1" eaLnBrk="1" hangingPunct="1"/>
            <a:r>
              <a:rPr lang="en-US" dirty="0">
                <a:latin typeface="Arial" charset="0"/>
              </a:rPr>
              <a:t>Relative locations between parts</a:t>
            </a:r>
          </a:p>
          <a:p>
            <a:pPr lvl="1" eaLnBrk="1" hangingPunct="1"/>
            <a:r>
              <a:rPr lang="en-US" dirty="0">
                <a:latin typeface="Arial" charset="0"/>
              </a:rPr>
              <a:t>Appearance of part</a:t>
            </a:r>
          </a:p>
          <a:p>
            <a:pPr lvl="1" eaLnBrk="1" hangingPunct="1">
              <a:buFontTx/>
              <a:buNone/>
            </a:pPr>
            <a:endParaRPr lang="en-US" dirty="0">
              <a:latin typeface="Arial" charset="0"/>
            </a:endParaRPr>
          </a:p>
        </p:txBody>
      </p:sp>
      <p:sp>
        <p:nvSpPr>
          <p:cNvPr id="89093" name="Text Box 5"/>
          <p:cNvSpPr txBox="1">
            <a:spLocks noChangeArrowheads="1"/>
          </p:cNvSpPr>
          <p:nvPr/>
        </p:nvSpPr>
        <p:spPr bwMode="auto">
          <a:xfrm>
            <a:off x="5994400" y="6553200"/>
            <a:ext cx="314960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800">
                <a:solidFill>
                  <a:schemeClr val="tx1"/>
                </a:solidFill>
                <a:latin typeface="Arial" charset="0"/>
                <a:ea typeface="ＭＳ Ｐゴシック" charset="0"/>
              </a:defRPr>
            </a:lvl1pPr>
            <a:lvl2pPr>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defRPr sz="2000">
                <a:solidFill>
                  <a:schemeClr val="tx1"/>
                </a:solidFill>
                <a:latin typeface="Arial" charset="0"/>
                <a:ea typeface="ＭＳ Ｐゴシック" charset="0"/>
              </a:defRPr>
            </a:lvl6pPr>
            <a:lvl7pPr eaLnBrk="0" hangingPunct="0">
              <a:defRPr sz="2000">
                <a:solidFill>
                  <a:schemeClr val="tx1"/>
                </a:solidFill>
                <a:latin typeface="Arial" charset="0"/>
                <a:ea typeface="ＭＳ Ｐゴシック" charset="0"/>
              </a:defRPr>
            </a:lvl7pPr>
            <a:lvl8pPr eaLnBrk="0" hangingPunct="0">
              <a:defRPr sz="2000">
                <a:solidFill>
                  <a:schemeClr val="tx1"/>
                </a:solidFill>
                <a:latin typeface="Arial" charset="0"/>
                <a:ea typeface="ＭＳ Ｐゴシック" charset="0"/>
              </a:defRPr>
            </a:lvl8pPr>
            <a:lvl9pPr eaLnBrk="0" hangingPunct="0">
              <a:defRPr sz="2000">
                <a:solidFill>
                  <a:schemeClr val="tx1"/>
                </a:solidFill>
                <a:latin typeface="Arial" charset="0"/>
                <a:ea typeface="ＭＳ Ｐゴシック" charset="0"/>
              </a:defRPr>
            </a:lvl9pPr>
          </a:lstStyle>
          <a:p>
            <a:r>
              <a:rPr lang="en-US" sz="1400"/>
              <a:t>Figure from [Fischler </a:t>
            </a:r>
            <a:r>
              <a:rPr lang="en-GB" sz="1400"/>
              <a:t>&amp; Elschlager </a:t>
            </a:r>
            <a:r>
              <a:rPr lang="en-US" sz="1400"/>
              <a:t>73]</a:t>
            </a:r>
          </a:p>
        </p:txBody>
      </p:sp>
    </p:spTree>
    <p:extLst>
      <p:ext uri="{BB962C8B-B14F-4D97-AF65-F5344CB8AC3E}">
        <p14:creationId xmlns:p14="http://schemas.microsoft.com/office/powerpoint/2010/main" val="214596794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Variety of object classes in ILSVRC</a:t>
            </a:r>
          </a:p>
        </p:txBody>
      </p:sp>
      <p:pic>
        <p:nvPicPr>
          <p:cNvPr id="4" name="Picture 3" descr="half.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5542" y="1221397"/>
            <a:ext cx="7104743" cy="5308235"/>
          </a:xfrm>
          <a:prstGeom prst="rect">
            <a:avLst/>
          </a:prstGeom>
        </p:spPr>
      </p:pic>
    </p:spTree>
    <p:extLst>
      <p:ext uri="{BB962C8B-B14F-4D97-AF65-F5344CB8AC3E}">
        <p14:creationId xmlns:p14="http://schemas.microsoft.com/office/powerpoint/2010/main" val="61029305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pic>
        <p:nvPicPr>
          <p:cNvPr id="2050" name="Picture 2" descr="C:\Documents and Settings\James\Desktop\presentations\VSS\prototypes_small.png"/>
          <p:cNvPicPr>
            <a:picLocks noChangeAspect="1" noChangeArrowheads="1"/>
          </p:cNvPicPr>
          <p:nvPr/>
        </p:nvPicPr>
        <p:blipFill>
          <a:blip r:embed="rId3" cstate="print"/>
          <a:srcRect/>
          <a:stretch>
            <a:fillRect/>
          </a:stretch>
        </p:blipFill>
        <p:spPr bwMode="auto">
          <a:xfrm>
            <a:off x="0" y="152400"/>
            <a:ext cx="9144000" cy="6509741"/>
          </a:xfrm>
          <a:prstGeom prst="rect">
            <a:avLst/>
          </a:prstGeom>
          <a:noFill/>
        </p:spPr>
      </p:pic>
      <p:grpSp>
        <p:nvGrpSpPr>
          <p:cNvPr id="12" name="Group 11"/>
          <p:cNvGrpSpPr/>
          <p:nvPr/>
        </p:nvGrpSpPr>
        <p:grpSpPr>
          <a:xfrm>
            <a:off x="0" y="116114"/>
            <a:ext cx="2889055" cy="3152866"/>
            <a:chOff x="0" y="116114"/>
            <a:chExt cx="2889055" cy="3152866"/>
          </a:xfrm>
        </p:grpSpPr>
        <p:cxnSp>
          <p:nvCxnSpPr>
            <p:cNvPr id="13" name="Straight Connector 12"/>
            <p:cNvCxnSpPr/>
            <p:nvPr/>
          </p:nvCxnSpPr>
          <p:spPr>
            <a:xfrm rot="16200000" flipH="1">
              <a:off x="148590" y="541782"/>
              <a:ext cx="2849020" cy="2605376"/>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pic>
          <p:nvPicPr>
            <p:cNvPr id="14" name="Picture 3" descr="C:\Documents and Settings\James\Desktop\presentations\VSS\db_history\SUN\abbey\sun_aacphuqehdodwawg.jpg"/>
            <p:cNvPicPr>
              <a:picLocks noChangeAspect="1" noChangeArrowheads="1"/>
            </p:cNvPicPr>
            <p:nvPr/>
          </p:nvPicPr>
          <p:blipFill>
            <a:blip r:embed="rId4" cstate="print"/>
            <a:srcRect/>
            <a:stretch>
              <a:fillRect/>
            </a:stretch>
          </p:blipFill>
          <p:spPr bwMode="auto">
            <a:xfrm>
              <a:off x="533400" y="609600"/>
              <a:ext cx="2321719" cy="2625328"/>
            </a:xfrm>
            <a:prstGeom prst="rect">
              <a:avLst/>
            </a:prstGeom>
            <a:noFill/>
            <a:ln w="50800">
              <a:solidFill>
                <a:srgbClr val="FF0000"/>
              </a:solidFill>
            </a:ln>
          </p:spPr>
        </p:pic>
        <p:sp>
          <p:nvSpPr>
            <p:cNvPr id="15" name="Frame 14"/>
            <p:cNvSpPr/>
            <p:nvPr/>
          </p:nvSpPr>
          <p:spPr>
            <a:xfrm>
              <a:off x="0" y="116114"/>
              <a:ext cx="290286" cy="326572"/>
            </a:xfrm>
            <a:prstGeom prst="frame">
              <a:avLst>
                <a:gd name="adj1" fmla="val 15000"/>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16" name="Straight Connector 15"/>
            <p:cNvCxnSpPr/>
            <p:nvPr/>
          </p:nvCxnSpPr>
          <p:spPr>
            <a:xfrm>
              <a:off x="263661" y="129026"/>
              <a:ext cx="2625394" cy="45439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22439" y="140245"/>
              <a:ext cx="482444" cy="431956"/>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rot="16200000" flipH="1">
              <a:off x="-1150247" y="1598565"/>
              <a:ext cx="2816596" cy="48244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19" name="Group 18"/>
          <p:cNvGrpSpPr/>
          <p:nvPr/>
        </p:nvGrpSpPr>
        <p:grpSpPr>
          <a:xfrm>
            <a:off x="6141204" y="3936569"/>
            <a:ext cx="2806485" cy="2667430"/>
            <a:chOff x="6141204" y="3936569"/>
            <a:chExt cx="2806485" cy="2667430"/>
          </a:xfrm>
        </p:grpSpPr>
        <p:cxnSp>
          <p:nvCxnSpPr>
            <p:cNvPr id="20" name="Straight Connector 19"/>
            <p:cNvCxnSpPr/>
            <p:nvPr/>
          </p:nvCxnSpPr>
          <p:spPr>
            <a:xfrm rot="5400000" flipH="1" flipV="1">
              <a:off x="6775342" y="4161296"/>
              <a:ext cx="2397073" cy="194762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rot="16200000" flipV="1">
              <a:off x="5212598" y="4871635"/>
              <a:ext cx="2407404" cy="537272"/>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pic>
          <p:nvPicPr>
            <p:cNvPr id="22" name="Picture 4" descr="C:\Documents and Settings\James\Desktop\presentations\VSS\db_history\SUN\zoo\sun_bayqqqhaitxweuow.jpg"/>
            <p:cNvPicPr>
              <a:picLocks noChangeAspect="1" noChangeArrowheads="1"/>
            </p:cNvPicPr>
            <p:nvPr/>
          </p:nvPicPr>
          <p:blipFill>
            <a:blip r:embed="rId5" cstate="print"/>
            <a:srcRect/>
            <a:stretch>
              <a:fillRect/>
            </a:stretch>
          </p:blipFill>
          <p:spPr bwMode="auto">
            <a:xfrm>
              <a:off x="6172200" y="3962400"/>
              <a:ext cx="2743200" cy="2057400"/>
            </a:xfrm>
            <a:prstGeom prst="rect">
              <a:avLst/>
            </a:prstGeom>
            <a:noFill/>
            <a:ln w="50800">
              <a:solidFill>
                <a:srgbClr val="FF0000"/>
              </a:solidFill>
            </a:ln>
            <a:effectLst/>
          </p:spPr>
        </p:pic>
        <p:sp>
          <p:nvSpPr>
            <p:cNvPr id="23" name="Frame 22"/>
            <p:cNvSpPr/>
            <p:nvPr/>
          </p:nvSpPr>
          <p:spPr>
            <a:xfrm>
              <a:off x="6662057" y="6317343"/>
              <a:ext cx="351972" cy="286656"/>
            </a:xfrm>
            <a:prstGeom prst="frame">
              <a:avLst>
                <a:gd name="adj1" fmla="val 17013"/>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24" name="Straight Connector 23"/>
            <p:cNvCxnSpPr/>
            <p:nvPr/>
          </p:nvCxnSpPr>
          <p:spPr>
            <a:xfrm>
              <a:off x="6141204" y="6050209"/>
              <a:ext cx="538565" cy="536571"/>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V="1">
              <a:off x="7000068" y="6049507"/>
              <a:ext cx="1947620" cy="521774"/>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991992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1"/>
          <p:cNvSpPr>
            <a:spLocks noGrp="1"/>
          </p:cNvSpPr>
          <p:nvPr>
            <p:ph type="title"/>
          </p:nvPr>
        </p:nvSpPr>
        <p:spPr>
          <a:xfrm>
            <a:off x="457200" y="0"/>
            <a:ext cx="8229600" cy="1143000"/>
          </a:xfrm>
        </p:spPr>
        <p:txBody>
          <a:bodyPr/>
          <a:lstStyle/>
          <a:p>
            <a:r>
              <a:rPr lang="en-US" dirty="0">
                <a:latin typeface="Calibri" charset="0"/>
              </a:rPr>
              <a:t>What are attributes?</a:t>
            </a:r>
          </a:p>
        </p:txBody>
      </p:sp>
      <p:pic>
        <p:nvPicPr>
          <p:cNvPr id="49155" name="Picture 2"/>
          <p:cNvPicPr>
            <a:picLocks noChangeAspect="1" noChangeArrowheads="1"/>
          </p:cNvPicPr>
          <p:nvPr/>
        </p:nvPicPr>
        <p:blipFill>
          <a:blip r:embed="rId2">
            <a:extLst>
              <a:ext uri="{28A0092B-C50C-407E-A947-70E740481C1C}">
                <a14:useLocalDpi xmlns:a14="http://schemas.microsoft.com/office/drawing/2010/main" val="0"/>
              </a:ext>
            </a:extLst>
          </a:blip>
          <a:srcRect t="1608" r="28789"/>
          <a:stretch>
            <a:fillRect/>
          </a:stretch>
        </p:blipFill>
        <p:spPr bwMode="auto">
          <a:xfrm>
            <a:off x="762000" y="1676400"/>
            <a:ext cx="3581400" cy="46624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Rectangle 3"/>
          <p:cNvSpPr/>
          <p:nvPr/>
        </p:nvSpPr>
        <p:spPr>
          <a:xfrm>
            <a:off x="1600200" y="2514600"/>
            <a:ext cx="2667000" cy="373380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7" name="Rectangle 6"/>
          <p:cNvSpPr/>
          <p:nvPr/>
        </p:nvSpPr>
        <p:spPr>
          <a:xfrm>
            <a:off x="152400" y="990600"/>
            <a:ext cx="88392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49158" name="TextBox 7"/>
          <p:cNvSpPr txBox="1">
            <a:spLocks noChangeArrowheads="1"/>
          </p:cNvSpPr>
          <p:nvPr/>
        </p:nvSpPr>
        <p:spPr bwMode="auto">
          <a:xfrm>
            <a:off x="4876800" y="1752600"/>
            <a:ext cx="2971800" cy="1200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200">
                <a:solidFill>
                  <a:schemeClr val="tx1"/>
                </a:solidFill>
                <a:latin typeface="Calibri" charset="0"/>
                <a:ea typeface="ＭＳ Ｐゴシック" charset="0"/>
              </a:defRPr>
            </a:lvl1pPr>
            <a:lvl2pPr>
              <a:defRPr sz="2800">
                <a:solidFill>
                  <a:schemeClr val="tx1"/>
                </a:solidFill>
                <a:latin typeface="Calibri" charset="0"/>
                <a:ea typeface="ＭＳ Ｐゴシック" charset="0"/>
              </a:defRPr>
            </a:lvl2pPr>
            <a:lvl3pPr>
              <a:defRPr sz="2400">
                <a:solidFill>
                  <a:schemeClr val="tx1"/>
                </a:solidFill>
                <a:latin typeface="Calibri" charset="0"/>
                <a:ea typeface="ＭＳ Ｐゴシック" charset="0"/>
              </a:defRPr>
            </a:lvl3pPr>
            <a:lvl4pPr>
              <a:defRPr sz="2000">
                <a:solidFill>
                  <a:schemeClr val="tx1"/>
                </a:solidFill>
                <a:latin typeface="Calibri" charset="0"/>
                <a:ea typeface="ＭＳ Ｐゴシック" charset="0"/>
              </a:defRPr>
            </a:lvl4pPr>
            <a:lvl5pPr>
              <a:defRPr sz="2000">
                <a:solidFill>
                  <a:schemeClr val="tx1"/>
                </a:solidFill>
                <a:latin typeface="Calibri" charset="0"/>
                <a:ea typeface="ＭＳ Ｐゴシック" charset="0"/>
              </a:defRPr>
            </a:lvl5pPr>
            <a:lvl6pPr eaLnBrk="0" fontAlgn="base" hangingPunct="0">
              <a:spcAft>
                <a:spcPct val="0"/>
              </a:spcAft>
              <a:buFont typeface="Arial" charset="0"/>
              <a:buChar char="»"/>
              <a:defRPr sz="2000">
                <a:solidFill>
                  <a:schemeClr val="tx1"/>
                </a:solidFill>
                <a:latin typeface="Calibri" charset="0"/>
                <a:ea typeface="ＭＳ Ｐゴシック" charset="0"/>
              </a:defRPr>
            </a:lvl6pPr>
            <a:lvl7pPr eaLnBrk="0" fontAlgn="base" hangingPunct="0">
              <a:spcAft>
                <a:spcPct val="0"/>
              </a:spcAft>
              <a:buFont typeface="Arial" charset="0"/>
              <a:buChar char="»"/>
              <a:defRPr sz="2000">
                <a:solidFill>
                  <a:schemeClr val="tx1"/>
                </a:solidFill>
                <a:latin typeface="Calibri" charset="0"/>
                <a:ea typeface="ＭＳ Ｐゴシック" charset="0"/>
              </a:defRPr>
            </a:lvl7pPr>
            <a:lvl8pPr eaLnBrk="0" fontAlgn="base" hangingPunct="0">
              <a:spcAft>
                <a:spcPct val="0"/>
              </a:spcAft>
              <a:buFont typeface="Arial" charset="0"/>
              <a:buChar char="»"/>
              <a:defRPr sz="2000">
                <a:solidFill>
                  <a:schemeClr val="tx1"/>
                </a:solidFill>
                <a:latin typeface="Calibri" charset="0"/>
                <a:ea typeface="ＭＳ Ｐゴシック" charset="0"/>
              </a:defRPr>
            </a:lvl8pPr>
            <a:lvl9pPr eaLnBrk="0" fontAlgn="base" hangingPunct="0">
              <a:spcAft>
                <a:spcPct val="0"/>
              </a:spcAft>
              <a:buFont typeface="Arial" charset="0"/>
              <a:buChar char="»"/>
              <a:defRPr sz="2000">
                <a:solidFill>
                  <a:schemeClr val="tx1"/>
                </a:solidFill>
                <a:latin typeface="Calibri" charset="0"/>
                <a:ea typeface="ＭＳ Ｐゴシック" charset="0"/>
              </a:defRPr>
            </a:lvl9pPr>
          </a:lstStyle>
          <a:p>
            <a:r>
              <a:rPr lang="en-US" sz="2400">
                <a:solidFill>
                  <a:srgbClr val="000000"/>
                </a:solidFill>
                <a:latin typeface="Arial" charset="0"/>
              </a:rPr>
              <a:t>What do we want to know about this object? </a:t>
            </a:r>
          </a:p>
        </p:txBody>
      </p:sp>
      <p:sp>
        <p:nvSpPr>
          <p:cNvPr id="8" name="TextBox 15"/>
          <p:cNvSpPr txBox="1">
            <a:spLocks noChangeArrowheads="1"/>
          </p:cNvSpPr>
          <p:nvPr/>
        </p:nvSpPr>
        <p:spPr bwMode="auto">
          <a:xfrm>
            <a:off x="5105400" y="3352800"/>
            <a:ext cx="3810000" cy="7078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200">
                <a:solidFill>
                  <a:schemeClr val="tx1"/>
                </a:solidFill>
                <a:latin typeface="Calibri" charset="0"/>
                <a:ea typeface="ＭＳ Ｐゴシック" charset="0"/>
              </a:defRPr>
            </a:lvl1pPr>
            <a:lvl2pPr>
              <a:defRPr sz="2800">
                <a:solidFill>
                  <a:schemeClr val="tx1"/>
                </a:solidFill>
                <a:latin typeface="Calibri" charset="0"/>
                <a:ea typeface="ＭＳ Ｐゴシック" charset="0"/>
              </a:defRPr>
            </a:lvl2pPr>
            <a:lvl3pPr>
              <a:defRPr sz="2400">
                <a:solidFill>
                  <a:schemeClr val="tx1"/>
                </a:solidFill>
                <a:latin typeface="Calibri" charset="0"/>
                <a:ea typeface="ＭＳ Ｐゴシック" charset="0"/>
              </a:defRPr>
            </a:lvl3pPr>
            <a:lvl4pPr>
              <a:defRPr sz="2000">
                <a:solidFill>
                  <a:schemeClr val="tx1"/>
                </a:solidFill>
                <a:latin typeface="Calibri" charset="0"/>
                <a:ea typeface="ＭＳ Ｐゴシック" charset="0"/>
              </a:defRPr>
            </a:lvl4pPr>
            <a:lvl5pPr>
              <a:defRPr sz="2000">
                <a:solidFill>
                  <a:schemeClr val="tx1"/>
                </a:solidFill>
                <a:latin typeface="Calibri" charset="0"/>
                <a:ea typeface="ＭＳ Ｐゴシック" charset="0"/>
              </a:defRPr>
            </a:lvl5pPr>
            <a:lvl6pPr eaLnBrk="0" fontAlgn="base" hangingPunct="0">
              <a:spcAft>
                <a:spcPct val="0"/>
              </a:spcAft>
              <a:buFont typeface="Arial" charset="0"/>
              <a:buChar char="»"/>
              <a:defRPr sz="2000">
                <a:solidFill>
                  <a:schemeClr val="tx1"/>
                </a:solidFill>
                <a:latin typeface="Calibri" charset="0"/>
                <a:ea typeface="ＭＳ Ｐゴシック" charset="0"/>
              </a:defRPr>
            </a:lvl6pPr>
            <a:lvl7pPr eaLnBrk="0" fontAlgn="base" hangingPunct="0">
              <a:spcAft>
                <a:spcPct val="0"/>
              </a:spcAft>
              <a:buFont typeface="Arial" charset="0"/>
              <a:buChar char="»"/>
              <a:defRPr sz="2000">
                <a:solidFill>
                  <a:schemeClr val="tx1"/>
                </a:solidFill>
                <a:latin typeface="Calibri" charset="0"/>
                <a:ea typeface="ＭＳ Ｐゴシック" charset="0"/>
              </a:defRPr>
            </a:lvl7pPr>
            <a:lvl8pPr eaLnBrk="0" fontAlgn="base" hangingPunct="0">
              <a:spcAft>
                <a:spcPct val="0"/>
              </a:spcAft>
              <a:buFont typeface="Arial" charset="0"/>
              <a:buChar char="»"/>
              <a:defRPr sz="2000">
                <a:solidFill>
                  <a:schemeClr val="tx1"/>
                </a:solidFill>
                <a:latin typeface="Calibri" charset="0"/>
                <a:ea typeface="ＭＳ Ｐゴシック" charset="0"/>
              </a:defRPr>
            </a:lvl8pPr>
            <a:lvl9pPr eaLnBrk="0" fontAlgn="base" hangingPunct="0">
              <a:spcAft>
                <a:spcPct val="0"/>
              </a:spcAft>
              <a:buFont typeface="Arial" charset="0"/>
              <a:buChar char="»"/>
              <a:defRPr sz="2000">
                <a:solidFill>
                  <a:schemeClr val="tx1"/>
                </a:solidFill>
                <a:latin typeface="Calibri" charset="0"/>
                <a:ea typeface="ＭＳ Ｐゴシック" charset="0"/>
              </a:defRPr>
            </a:lvl9pPr>
          </a:lstStyle>
          <a:p>
            <a:r>
              <a:rPr lang="en-US" sz="2000" dirty="0">
                <a:solidFill>
                  <a:srgbClr val="000000"/>
                </a:solidFill>
                <a:latin typeface="Arial" charset="0"/>
              </a:rPr>
              <a:t>Object recognition expert:</a:t>
            </a:r>
          </a:p>
          <a:p>
            <a:r>
              <a:rPr lang="en-US" sz="2000" dirty="0">
                <a:solidFill>
                  <a:srgbClr val="000000"/>
                </a:solidFill>
                <a:latin typeface="Arial" charset="0"/>
              </a:rPr>
              <a:t>“Dog”</a:t>
            </a:r>
          </a:p>
        </p:txBody>
      </p:sp>
    </p:spTree>
    <p:extLst>
      <p:ext uri="{BB962C8B-B14F-4D97-AF65-F5344CB8AC3E}">
        <p14:creationId xmlns:p14="http://schemas.microsoft.com/office/powerpoint/2010/main" val="67098790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1"/>
          <p:cNvSpPr>
            <a:spLocks noGrp="1"/>
          </p:cNvSpPr>
          <p:nvPr>
            <p:ph type="title"/>
          </p:nvPr>
        </p:nvSpPr>
        <p:spPr/>
        <p:txBody>
          <a:bodyPr/>
          <a:lstStyle/>
          <a:p>
            <a:r>
              <a:rPr lang="en-US" sz="4000" dirty="0">
                <a:latin typeface="Calibri" charset="0"/>
              </a:rPr>
              <a:t>Next step: Infer object properties</a:t>
            </a:r>
          </a:p>
        </p:txBody>
      </p:sp>
      <p:pic>
        <p:nvPicPr>
          <p:cNvPr id="5222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1981200"/>
            <a:ext cx="2133600" cy="1949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2228"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0" y="1981200"/>
            <a:ext cx="2819400" cy="1943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2229"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29400" y="1905000"/>
            <a:ext cx="2057400" cy="2057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TextBox 6"/>
          <p:cNvSpPr txBox="1">
            <a:spLocks noChangeArrowheads="1"/>
          </p:cNvSpPr>
          <p:nvPr/>
        </p:nvSpPr>
        <p:spPr bwMode="auto">
          <a:xfrm>
            <a:off x="3352800" y="4567238"/>
            <a:ext cx="1436688"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3200">
                <a:solidFill>
                  <a:schemeClr val="tx1"/>
                </a:solidFill>
                <a:latin typeface="Calibri" charset="0"/>
                <a:ea typeface="ＭＳ Ｐゴシック" charset="0"/>
              </a:defRPr>
            </a:lvl1pPr>
            <a:lvl2pPr>
              <a:defRPr sz="2800">
                <a:solidFill>
                  <a:schemeClr val="tx1"/>
                </a:solidFill>
                <a:latin typeface="Calibri" charset="0"/>
                <a:ea typeface="ＭＳ Ｐゴシック" charset="0"/>
              </a:defRPr>
            </a:lvl2pPr>
            <a:lvl3pPr>
              <a:defRPr sz="2400">
                <a:solidFill>
                  <a:schemeClr val="tx1"/>
                </a:solidFill>
                <a:latin typeface="Calibri" charset="0"/>
                <a:ea typeface="ＭＳ Ｐゴシック" charset="0"/>
              </a:defRPr>
            </a:lvl3pPr>
            <a:lvl4pPr>
              <a:defRPr sz="2000">
                <a:solidFill>
                  <a:schemeClr val="tx1"/>
                </a:solidFill>
                <a:latin typeface="Calibri" charset="0"/>
                <a:ea typeface="ＭＳ Ｐゴシック" charset="0"/>
              </a:defRPr>
            </a:lvl4pPr>
            <a:lvl5pPr>
              <a:defRPr sz="2000">
                <a:solidFill>
                  <a:schemeClr val="tx1"/>
                </a:solidFill>
                <a:latin typeface="Calibri" charset="0"/>
                <a:ea typeface="ＭＳ Ｐゴシック" charset="0"/>
              </a:defRPr>
            </a:lvl5pPr>
            <a:lvl6pPr eaLnBrk="0" fontAlgn="base" hangingPunct="0">
              <a:spcAft>
                <a:spcPct val="0"/>
              </a:spcAft>
              <a:buFont typeface="Arial" charset="0"/>
              <a:buChar char="»"/>
              <a:defRPr sz="2000">
                <a:solidFill>
                  <a:schemeClr val="tx1"/>
                </a:solidFill>
                <a:latin typeface="Calibri" charset="0"/>
                <a:ea typeface="ＭＳ Ｐゴシック" charset="0"/>
              </a:defRPr>
            </a:lvl6pPr>
            <a:lvl7pPr eaLnBrk="0" fontAlgn="base" hangingPunct="0">
              <a:spcAft>
                <a:spcPct val="0"/>
              </a:spcAft>
              <a:buFont typeface="Arial" charset="0"/>
              <a:buChar char="»"/>
              <a:defRPr sz="2000">
                <a:solidFill>
                  <a:schemeClr val="tx1"/>
                </a:solidFill>
                <a:latin typeface="Calibri" charset="0"/>
                <a:ea typeface="ＭＳ Ｐゴシック" charset="0"/>
              </a:defRPr>
            </a:lvl7pPr>
            <a:lvl8pPr eaLnBrk="0" fontAlgn="base" hangingPunct="0">
              <a:spcAft>
                <a:spcPct val="0"/>
              </a:spcAft>
              <a:buFont typeface="Arial" charset="0"/>
              <a:buChar char="»"/>
              <a:defRPr sz="2000">
                <a:solidFill>
                  <a:schemeClr val="tx1"/>
                </a:solidFill>
                <a:latin typeface="Calibri" charset="0"/>
                <a:ea typeface="ＭＳ Ｐゴシック" charset="0"/>
              </a:defRPr>
            </a:lvl8pPr>
            <a:lvl9pPr eaLnBrk="0" fontAlgn="base" hangingPunct="0">
              <a:spcAft>
                <a:spcPct val="0"/>
              </a:spcAft>
              <a:buFont typeface="Arial" charset="0"/>
              <a:buChar char="»"/>
              <a:defRPr sz="2000">
                <a:solidFill>
                  <a:schemeClr val="tx1"/>
                </a:solidFill>
                <a:latin typeface="Calibri" charset="0"/>
                <a:ea typeface="ＭＳ Ｐゴシック" charset="0"/>
              </a:defRPr>
            </a:lvl9pPr>
          </a:lstStyle>
          <a:p>
            <a:r>
              <a:rPr lang="en-US" sz="2400">
                <a:solidFill>
                  <a:srgbClr val="000000"/>
                </a:solidFill>
              </a:rPr>
              <a:t>Is it </a:t>
            </a:r>
            <a:r>
              <a:rPr lang="en-US" sz="2400" b="1">
                <a:solidFill>
                  <a:srgbClr val="000000"/>
                </a:solidFill>
              </a:rPr>
              <a:t>alive</a:t>
            </a:r>
            <a:r>
              <a:rPr lang="en-US" sz="2400">
                <a:solidFill>
                  <a:srgbClr val="000000"/>
                </a:solidFill>
              </a:rPr>
              <a:t>?</a:t>
            </a:r>
          </a:p>
        </p:txBody>
      </p:sp>
      <p:sp>
        <p:nvSpPr>
          <p:cNvPr id="7" name="TextBox 7"/>
          <p:cNvSpPr txBox="1">
            <a:spLocks noChangeArrowheads="1"/>
          </p:cNvSpPr>
          <p:nvPr/>
        </p:nvSpPr>
        <p:spPr bwMode="auto">
          <a:xfrm>
            <a:off x="1752600" y="4191000"/>
            <a:ext cx="2536825"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3200">
                <a:solidFill>
                  <a:schemeClr val="tx1"/>
                </a:solidFill>
                <a:latin typeface="Calibri" charset="0"/>
                <a:ea typeface="ＭＳ Ｐゴシック" charset="0"/>
              </a:defRPr>
            </a:lvl1pPr>
            <a:lvl2pPr>
              <a:defRPr sz="2800">
                <a:solidFill>
                  <a:schemeClr val="tx1"/>
                </a:solidFill>
                <a:latin typeface="Calibri" charset="0"/>
                <a:ea typeface="ＭＳ Ｐゴシック" charset="0"/>
              </a:defRPr>
            </a:lvl2pPr>
            <a:lvl3pPr>
              <a:defRPr sz="2400">
                <a:solidFill>
                  <a:schemeClr val="tx1"/>
                </a:solidFill>
                <a:latin typeface="Calibri" charset="0"/>
                <a:ea typeface="ＭＳ Ｐゴシック" charset="0"/>
              </a:defRPr>
            </a:lvl3pPr>
            <a:lvl4pPr>
              <a:defRPr sz="2000">
                <a:solidFill>
                  <a:schemeClr val="tx1"/>
                </a:solidFill>
                <a:latin typeface="Calibri" charset="0"/>
                <a:ea typeface="ＭＳ Ｐゴシック" charset="0"/>
              </a:defRPr>
            </a:lvl4pPr>
            <a:lvl5pPr>
              <a:defRPr sz="2000">
                <a:solidFill>
                  <a:schemeClr val="tx1"/>
                </a:solidFill>
                <a:latin typeface="Calibri" charset="0"/>
                <a:ea typeface="ＭＳ Ｐゴシック" charset="0"/>
              </a:defRPr>
            </a:lvl5pPr>
            <a:lvl6pPr eaLnBrk="0" fontAlgn="base" hangingPunct="0">
              <a:spcAft>
                <a:spcPct val="0"/>
              </a:spcAft>
              <a:buFont typeface="Arial" charset="0"/>
              <a:buChar char="»"/>
              <a:defRPr sz="2000">
                <a:solidFill>
                  <a:schemeClr val="tx1"/>
                </a:solidFill>
                <a:latin typeface="Calibri" charset="0"/>
                <a:ea typeface="ＭＳ Ｐゴシック" charset="0"/>
              </a:defRPr>
            </a:lvl6pPr>
            <a:lvl7pPr eaLnBrk="0" fontAlgn="base" hangingPunct="0">
              <a:spcAft>
                <a:spcPct val="0"/>
              </a:spcAft>
              <a:buFont typeface="Arial" charset="0"/>
              <a:buChar char="»"/>
              <a:defRPr sz="2000">
                <a:solidFill>
                  <a:schemeClr val="tx1"/>
                </a:solidFill>
                <a:latin typeface="Calibri" charset="0"/>
                <a:ea typeface="ＭＳ Ｐゴシック" charset="0"/>
              </a:defRPr>
            </a:lvl7pPr>
            <a:lvl8pPr eaLnBrk="0" fontAlgn="base" hangingPunct="0">
              <a:spcAft>
                <a:spcPct val="0"/>
              </a:spcAft>
              <a:buFont typeface="Arial" charset="0"/>
              <a:buChar char="»"/>
              <a:defRPr sz="2000">
                <a:solidFill>
                  <a:schemeClr val="tx1"/>
                </a:solidFill>
                <a:latin typeface="Calibri" charset="0"/>
                <a:ea typeface="ＭＳ Ｐゴシック" charset="0"/>
              </a:defRPr>
            </a:lvl8pPr>
            <a:lvl9pPr eaLnBrk="0" fontAlgn="base" hangingPunct="0">
              <a:spcAft>
                <a:spcPct val="0"/>
              </a:spcAft>
              <a:buFont typeface="Arial" charset="0"/>
              <a:buChar char="»"/>
              <a:defRPr sz="2000">
                <a:solidFill>
                  <a:schemeClr val="tx1"/>
                </a:solidFill>
                <a:latin typeface="Calibri" charset="0"/>
                <a:ea typeface="ＭＳ Ｐゴシック" charset="0"/>
              </a:defRPr>
            </a:lvl9pPr>
          </a:lstStyle>
          <a:p>
            <a:r>
              <a:rPr lang="en-US" sz="2400">
                <a:solidFill>
                  <a:srgbClr val="000000"/>
                </a:solidFill>
              </a:rPr>
              <a:t>Can I </a:t>
            </a:r>
            <a:r>
              <a:rPr lang="en-US" sz="2400" b="1">
                <a:solidFill>
                  <a:srgbClr val="000000"/>
                </a:solidFill>
              </a:rPr>
              <a:t>poke</a:t>
            </a:r>
            <a:r>
              <a:rPr lang="en-US" sz="2400">
                <a:solidFill>
                  <a:srgbClr val="000000"/>
                </a:solidFill>
              </a:rPr>
              <a:t> </a:t>
            </a:r>
            <a:r>
              <a:rPr lang="en-US" sz="2400" b="1">
                <a:solidFill>
                  <a:srgbClr val="000000"/>
                </a:solidFill>
              </a:rPr>
              <a:t>with it</a:t>
            </a:r>
            <a:r>
              <a:rPr lang="en-US" sz="2400">
                <a:solidFill>
                  <a:srgbClr val="000000"/>
                </a:solidFill>
              </a:rPr>
              <a:t>?</a:t>
            </a:r>
          </a:p>
        </p:txBody>
      </p:sp>
      <p:sp>
        <p:nvSpPr>
          <p:cNvPr id="8" name="TextBox 8"/>
          <p:cNvSpPr txBox="1">
            <a:spLocks noChangeArrowheads="1"/>
          </p:cNvSpPr>
          <p:nvPr/>
        </p:nvSpPr>
        <p:spPr bwMode="auto">
          <a:xfrm>
            <a:off x="6019800" y="4114800"/>
            <a:ext cx="2670175"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3200">
                <a:solidFill>
                  <a:schemeClr val="tx1"/>
                </a:solidFill>
                <a:latin typeface="Calibri" charset="0"/>
                <a:ea typeface="ＭＳ Ｐゴシック" charset="0"/>
              </a:defRPr>
            </a:lvl1pPr>
            <a:lvl2pPr>
              <a:defRPr sz="2800">
                <a:solidFill>
                  <a:schemeClr val="tx1"/>
                </a:solidFill>
                <a:latin typeface="Calibri" charset="0"/>
                <a:ea typeface="ＭＳ Ｐゴシック" charset="0"/>
              </a:defRPr>
            </a:lvl2pPr>
            <a:lvl3pPr>
              <a:defRPr sz="2400">
                <a:solidFill>
                  <a:schemeClr val="tx1"/>
                </a:solidFill>
                <a:latin typeface="Calibri" charset="0"/>
                <a:ea typeface="ＭＳ Ｐゴシック" charset="0"/>
              </a:defRPr>
            </a:lvl3pPr>
            <a:lvl4pPr>
              <a:defRPr sz="2000">
                <a:solidFill>
                  <a:schemeClr val="tx1"/>
                </a:solidFill>
                <a:latin typeface="Calibri" charset="0"/>
                <a:ea typeface="ＭＳ Ｐゴシック" charset="0"/>
              </a:defRPr>
            </a:lvl4pPr>
            <a:lvl5pPr>
              <a:defRPr sz="2000">
                <a:solidFill>
                  <a:schemeClr val="tx1"/>
                </a:solidFill>
                <a:latin typeface="Calibri" charset="0"/>
                <a:ea typeface="ＭＳ Ｐゴシック" charset="0"/>
              </a:defRPr>
            </a:lvl5pPr>
            <a:lvl6pPr eaLnBrk="0" fontAlgn="base" hangingPunct="0">
              <a:spcAft>
                <a:spcPct val="0"/>
              </a:spcAft>
              <a:buFont typeface="Arial" charset="0"/>
              <a:buChar char="»"/>
              <a:defRPr sz="2000">
                <a:solidFill>
                  <a:schemeClr val="tx1"/>
                </a:solidFill>
                <a:latin typeface="Calibri" charset="0"/>
                <a:ea typeface="ＭＳ Ｐゴシック" charset="0"/>
              </a:defRPr>
            </a:lvl6pPr>
            <a:lvl7pPr eaLnBrk="0" fontAlgn="base" hangingPunct="0">
              <a:spcAft>
                <a:spcPct val="0"/>
              </a:spcAft>
              <a:buFont typeface="Arial" charset="0"/>
              <a:buChar char="»"/>
              <a:defRPr sz="2000">
                <a:solidFill>
                  <a:schemeClr val="tx1"/>
                </a:solidFill>
                <a:latin typeface="Calibri" charset="0"/>
                <a:ea typeface="ＭＳ Ｐゴシック" charset="0"/>
              </a:defRPr>
            </a:lvl7pPr>
            <a:lvl8pPr eaLnBrk="0" fontAlgn="base" hangingPunct="0">
              <a:spcAft>
                <a:spcPct val="0"/>
              </a:spcAft>
              <a:buFont typeface="Arial" charset="0"/>
              <a:buChar char="»"/>
              <a:defRPr sz="2000">
                <a:solidFill>
                  <a:schemeClr val="tx1"/>
                </a:solidFill>
                <a:latin typeface="Calibri" charset="0"/>
                <a:ea typeface="ＭＳ Ｐゴシック" charset="0"/>
              </a:defRPr>
            </a:lvl8pPr>
            <a:lvl9pPr eaLnBrk="0" fontAlgn="base" hangingPunct="0">
              <a:spcAft>
                <a:spcPct val="0"/>
              </a:spcAft>
              <a:buFont typeface="Arial" charset="0"/>
              <a:buChar char="»"/>
              <a:defRPr sz="2000">
                <a:solidFill>
                  <a:schemeClr val="tx1"/>
                </a:solidFill>
                <a:latin typeface="Calibri" charset="0"/>
                <a:ea typeface="ＭＳ Ｐゴシック" charset="0"/>
              </a:defRPr>
            </a:lvl9pPr>
          </a:lstStyle>
          <a:p>
            <a:r>
              <a:rPr lang="en-US" sz="2400">
                <a:solidFill>
                  <a:srgbClr val="000000"/>
                </a:solidFill>
              </a:rPr>
              <a:t>Can I </a:t>
            </a:r>
            <a:r>
              <a:rPr lang="en-US" sz="2400" b="1">
                <a:solidFill>
                  <a:srgbClr val="000000"/>
                </a:solidFill>
              </a:rPr>
              <a:t>put stuff in it</a:t>
            </a:r>
            <a:r>
              <a:rPr lang="en-US" sz="2400">
                <a:solidFill>
                  <a:srgbClr val="000000"/>
                </a:solidFill>
              </a:rPr>
              <a:t>?</a:t>
            </a:r>
          </a:p>
        </p:txBody>
      </p:sp>
      <p:sp>
        <p:nvSpPr>
          <p:cNvPr id="9" name="TextBox 9"/>
          <p:cNvSpPr txBox="1">
            <a:spLocks noChangeArrowheads="1"/>
          </p:cNvSpPr>
          <p:nvPr/>
        </p:nvSpPr>
        <p:spPr bwMode="auto">
          <a:xfrm>
            <a:off x="381000" y="4800600"/>
            <a:ext cx="234315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3200">
                <a:solidFill>
                  <a:schemeClr val="tx1"/>
                </a:solidFill>
                <a:latin typeface="Calibri" charset="0"/>
                <a:ea typeface="ＭＳ Ｐゴシック" charset="0"/>
              </a:defRPr>
            </a:lvl1pPr>
            <a:lvl2pPr>
              <a:defRPr sz="2800">
                <a:solidFill>
                  <a:schemeClr val="tx1"/>
                </a:solidFill>
                <a:latin typeface="Calibri" charset="0"/>
                <a:ea typeface="ＭＳ Ｐゴシック" charset="0"/>
              </a:defRPr>
            </a:lvl2pPr>
            <a:lvl3pPr>
              <a:defRPr sz="2400">
                <a:solidFill>
                  <a:schemeClr val="tx1"/>
                </a:solidFill>
                <a:latin typeface="Calibri" charset="0"/>
                <a:ea typeface="ＭＳ Ｐゴシック" charset="0"/>
              </a:defRPr>
            </a:lvl3pPr>
            <a:lvl4pPr>
              <a:defRPr sz="2000">
                <a:solidFill>
                  <a:schemeClr val="tx1"/>
                </a:solidFill>
                <a:latin typeface="Calibri" charset="0"/>
                <a:ea typeface="ＭＳ Ｐゴシック" charset="0"/>
              </a:defRPr>
            </a:lvl4pPr>
            <a:lvl5pPr>
              <a:defRPr sz="2000">
                <a:solidFill>
                  <a:schemeClr val="tx1"/>
                </a:solidFill>
                <a:latin typeface="Calibri" charset="0"/>
                <a:ea typeface="ＭＳ Ｐゴシック" charset="0"/>
              </a:defRPr>
            </a:lvl5pPr>
            <a:lvl6pPr eaLnBrk="0" fontAlgn="base" hangingPunct="0">
              <a:spcAft>
                <a:spcPct val="0"/>
              </a:spcAft>
              <a:buFont typeface="Arial" charset="0"/>
              <a:buChar char="»"/>
              <a:defRPr sz="2000">
                <a:solidFill>
                  <a:schemeClr val="tx1"/>
                </a:solidFill>
                <a:latin typeface="Calibri" charset="0"/>
                <a:ea typeface="ＭＳ Ｐゴシック" charset="0"/>
              </a:defRPr>
            </a:lvl6pPr>
            <a:lvl7pPr eaLnBrk="0" fontAlgn="base" hangingPunct="0">
              <a:spcAft>
                <a:spcPct val="0"/>
              </a:spcAft>
              <a:buFont typeface="Arial" charset="0"/>
              <a:buChar char="»"/>
              <a:defRPr sz="2000">
                <a:solidFill>
                  <a:schemeClr val="tx1"/>
                </a:solidFill>
                <a:latin typeface="Calibri" charset="0"/>
                <a:ea typeface="ＭＳ Ｐゴシック" charset="0"/>
              </a:defRPr>
            </a:lvl7pPr>
            <a:lvl8pPr eaLnBrk="0" fontAlgn="base" hangingPunct="0">
              <a:spcAft>
                <a:spcPct val="0"/>
              </a:spcAft>
              <a:buFont typeface="Arial" charset="0"/>
              <a:buChar char="»"/>
              <a:defRPr sz="2000">
                <a:solidFill>
                  <a:schemeClr val="tx1"/>
                </a:solidFill>
                <a:latin typeface="Calibri" charset="0"/>
                <a:ea typeface="ＭＳ Ｐゴシック" charset="0"/>
              </a:defRPr>
            </a:lvl8pPr>
            <a:lvl9pPr eaLnBrk="0" fontAlgn="base" hangingPunct="0">
              <a:spcAft>
                <a:spcPct val="0"/>
              </a:spcAft>
              <a:buFont typeface="Arial" charset="0"/>
              <a:buChar char="»"/>
              <a:defRPr sz="2000">
                <a:solidFill>
                  <a:schemeClr val="tx1"/>
                </a:solidFill>
                <a:latin typeface="Calibri" charset="0"/>
                <a:ea typeface="ＭＳ Ｐゴシック" charset="0"/>
              </a:defRPr>
            </a:lvl9pPr>
          </a:lstStyle>
          <a:p>
            <a:r>
              <a:rPr lang="en-US" sz="2400">
                <a:solidFill>
                  <a:srgbClr val="000000"/>
                </a:solidFill>
              </a:rPr>
              <a:t>What </a:t>
            </a:r>
            <a:r>
              <a:rPr lang="en-US" sz="2400" b="1">
                <a:solidFill>
                  <a:srgbClr val="000000"/>
                </a:solidFill>
              </a:rPr>
              <a:t>shape</a:t>
            </a:r>
            <a:r>
              <a:rPr lang="en-US" sz="2400">
                <a:solidFill>
                  <a:srgbClr val="000000"/>
                </a:solidFill>
              </a:rPr>
              <a:t> is it?</a:t>
            </a:r>
          </a:p>
        </p:txBody>
      </p:sp>
      <p:sp>
        <p:nvSpPr>
          <p:cNvPr id="10" name="TextBox 10"/>
          <p:cNvSpPr txBox="1">
            <a:spLocks noChangeArrowheads="1"/>
          </p:cNvSpPr>
          <p:nvPr/>
        </p:nvSpPr>
        <p:spPr bwMode="auto">
          <a:xfrm>
            <a:off x="5105400" y="4724400"/>
            <a:ext cx="1328738"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3200">
                <a:solidFill>
                  <a:schemeClr val="tx1"/>
                </a:solidFill>
                <a:latin typeface="Calibri" charset="0"/>
                <a:ea typeface="ＭＳ Ｐゴシック" charset="0"/>
              </a:defRPr>
            </a:lvl1pPr>
            <a:lvl2pPr>
              <a:defRPr sz="2800">
                <a:solidFill>
                  <a:schemeClr val="tx1"/>
                </a:solidFill>
                <a:latin typeface="Calibri" charset="0"/>
                <a:ea typeface="ＭＳ Ｐゴシック" charset="0"/>
              </a:defRPr>
            </a:lvl2pPr>
            <a:lvl3pPr>
              <a:defRPr sz="2400">
                <a:solidFill>
                  <a:schemeClr val="tx1"/>
                </a:solidFill>
                <a:latin typeface="Calibri" charset="0"/>
                <a:ea typeface="ＭＳ Ｐゴシック" charset="0"/>
              </a:defRPr>
            </a:lvl3pPr>
            <a:lvl4pPr>
              <a:defRPr sz="2000">
                <a:solidFill>
                  <a:schemeClr val="tx1"/>
                </a:solidFill>
                <a:latin typeface="Calibri" charset="0"/>
                <a:ea typeface="ＭＳ Ｐゴシック" charset="0"/>
              </a:defRPr>
            </a:lvl4pPr>
            <a:lvl5pPr>
              <a:defRPr sz="2000">
                <a:solidFill>
                  <a:schemeClr val="tx1"/>
                </a:solidFill>
                <a:latin typeface="Calibri" charset="0"/>
                <a:ea typeface="ＭＳ Ｐゴシック" charset="0"/>
              </a:defRPr>
            </a:lvl5pPr>
            <a:lvl6pPr eaLnBrk="0" fontAlgn="base" hangingPunct="0">
              <a:spcAft>
                <a:spcPct val="0"/>
              </a:spcAft>
              <a:buFont typeface="Arial" charset="0"/>
              <a:buChar char="»"/>
              <a:defRPr sz="2000">
                <a:solidFill>
                  <a:schemeClr val="tx1"/>
                </a:solidFill>
                <a:latin typeface="Calibri" charset="0"/>
                <a:ea typeface="ＭＳ Ｐゴシック" charset="0"/>
              </a:defRPr>
            </a:lvl6pPr>
            <a:lvl7pPr eaLnBrk="0" fontAlgn="base" hangingPunct="0">
              <a:spcAft>
                <a:spcPct val="0"/>
              </a:spcAft>
              <a:buFont typeface="Arial" charset="0"/>
              <a:buChar char="»"/>
              <a:defRPr sz="2000">
                <a:solidFill>
                  <a:schemeClr val="tx1"/>
                </a:solidFill>
                <a:latin typeface="Calibri" charset="0"/>
                <a:ea typeface="ＭＳ Ｐゴシック" charset="0"/>
              </a:defRPr>
            </a:lvl7pPr>
            <a:lvl8pPr eaLnBrk="0" fontAlgn="base" hangingPunct="0">
              <a:spcAft>
                <a:spcPct val="0"/>
              </a:spcAft>
              <a:buFont typeface="Arial" charset="0"/>
              <a:buChar char="»"/>
              <a:defRPr sz="2000">
                <a:solidFill>
                  <a:schemeClr val="tx1"/>
                </a:solidFill>
                <a:latin typeface="Calibri" charset="0"/>
                <a:ea typeface="ＭＳ Ｐゴシック" charset="0"/>
              </a:defRPr>
            </a:lvl8pPr>
            <a:lvl9pPr eaLnBrk="0" fontAlgn="base" hangingPunct="0">
              <a:spcAft>
                <a:spcPct val="0"/>
              </a:spcAft>
              <a:buFont typeface="Arial" charset="0"/>
              <a:buChar char="»"/>
              <a:defRPr sz="2000">
                <a:solidFill>
                  <a:schemeClr val="tx1"/>
                </a:solidFill>
                <a:latin typeface="Calibri" charset="0"/>
                <a:ea typeface="ＭＳ Ｐゴシック" charset="0"/>
              </a:defRPr>
            </a:lvl9pPr>
          </a:lstStyle>
          <a:p>
            <a:r>
              <a:rPr lang="en-US" sz="2400">
                <a:solidFill>
                  <a:srgbClr val="000000"/>
                </a:solidFill>
              </a:rPr>
              <a:t>Is it </a:t>
            </a:r>
            <a:r>
              <a:rPr lang="en-US" sz="2400" b="1">
                <a:solidFill>
                  <a:srgbClr val="000000"/>
                </a:solidFill>
              </a:rPr>
              <a:t>soft</a:t>
            </a:r>
            <a:r>
              <a:rPr lang="en-US" sz="2400">
                <a:solidFill>
                  <a:srgbClr val="000000"/>
                </a:solidFill>
              </a:rPr>
              <a:t>?</a:t>
            </a:r>
          </a:p>
        </p:txBody>
      </p:sp>
      <p:sp>
        <p:nvSpPr>
          <p:cNvPr id="11" name="TextBox 9"/>
          <p:cNvSpPr txBox="1">
            <a:spLocks noChangeArrowheads="1"/>
          </p:cNvSpPr>
          <p:nvPr/>
        </p:nvSpPr>
        <p:spPr bwMode="auto">
          <a:xfrm>
            <a:off x="1981200" y="5257800"/>
            <a:ext cx="2530475"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3200">
                <a:solidFill>
                  <a:schemeClr val="tx1"/>
                </a:solidFill>
                <a:latin typeface="Calibri" charset="0"/>
                <a:ea typeface="ＭＳ Ｐゴシック" charset="0"/>
              </a:defRPr>
            </a:lvl1pPr>
            <a:lvl2pPr>
              <a:defRPr sz="2800">
                <a:solidFill>
                  <a:schemeClr val="tx1"/>
                </a:solidFill>
                <a:latin typeface="Calibri" charset="0"/>
                <a:ea typeface="ＭＳ Ｐゴシック" charset="0"/>
              </a:defRPr>
            </a:lvl2pPr>
            <a:lvl3pPr>
              <a:defRPr sz="2400">
                <a:solidFill>
                  <a:schemeClr val="tx1"/>
                </a:solidFill>
                <a:latin typeface="Calibri" charset="0"/>
                <a:ea typeface="ＭＳ Ｐゴシック" charset="0"/>
              </a:defRPr>
            </a:lvl3pPr>
            <a:lvl4pPr>
              <a:defRPr sz="2000">
                <a:solidFill>
                  <a:schemeClr val="tx1"/>
                </a:solidFill>
                <a:latin typeface="Calibri" charset="0"/>
                <a:ea typeface="ＭＳ Ｐゴシック" charset="0"/>
              </a:defRPr>
            </a:lvl4pPr>
            <a:lvl5pPr>
              <a:defRPr sz="2000">
                <a:solidFill>
                  <a:schemeClr val="tx1"/>
                </a:solidFill>
                <a:latin typeface="Calibri" charset="0"/>
                <a:ea typeface="ＭＳ Ｐゴシック" charset="0"/>
              </a:defRPr>
            </a:lvl5pPr>
            <a:lvl6pPr eaLnBrk="0" fontAlgn="base" hangingPunct="0">
              <a:spcAft>
                <a:spcPct val="0"/>
              </a:spcAft>
              <a:buFont typeface="Arial" charset="0"/>
              <a:buChar char="»"/>
              <a:defRPr sz="2000">
                <a:solidFill>
                  <a:schemeClr val="tx1"/>
                </a:solidFill>
                <a:latin typeface="Calibri" charset="0"/>
                <a:ea typeface="ＭＳ Ｐゴシック" charset="0"/>
              </a:defRPr>
            </a:lvl6pPr>
            <a:lvl7pPr eaLnBrk="0" fontAlgn="base" hangingPunct="0">
              <a:spcAft>
                <a:spcPct val="0"/>
              </a:spcAft>
              <a:buFont typeface="Arial" charset="0"/>
              <a:buChar char="»"/>
              <a:defRPr sz="2000">
                <a:solidFill>
                  <a:schemeClr val="tx1"/>
                </a:solidFill>
                <a:latin typeface="Calibri" charset="0"/>
                <a:ea typeface="ＭＳ Ｐゴシック" charset="0"/>
              </a:defRPr>
            </a:lvl7pPr>
            <a:lvl8pPr eaLnBrk="0" fontAlgn="base" hangingPunct="0">
              <a:spcAft>
                <a:spcPct val="0"/>
              </a:spcAft>
              <a:buFont typeface="Arial" charset="0"/>
              <a:buChar char="»"/>
              <a:defRPr sz="2000">
                <a:solidFill>
                  <a:schemeClr val="tx1"/>
                </a:solidFill>
                <a:latin typeface="Calibri" charset="0"/>
                <a:ea typeface="ＭＳ Ｐゴシック" charset="0"/>
              </a:defRPr>
            </a:lvl8pPr>
            <a:lvl9pPr eaLnBrk="0" fontAlgn="base" hangingPunct="0">
              <a:spcAft>
                <a:spcPct val="0"/>
              </a:spcAft>
              <a:buFont typeface="Arial" charset="0"/>
              <a:buChar char="»"/>
              <a:defRPr sz="2000">
                <a:solidFill>
                  <a:schemeClr val="tx1"/>
                </a:solidFill>
                <a:latin typeface="Calibri" charset="0"/>
                <a:ea typeface="ＭＳ Ｐゴシック" charset="0"/>
              </a:defRPr>
            </a:lvl9pPr>
          </a:lstStyle>
          <a:p>
            <a:r>
              <a:rPr lang="en-US" sz="2400">
                <a:solidFill>
                  <a:srgbClr val="000000"/>
                </a:solidFill>
              </a:rPr>
              <a:t>Does it have a </a:t>
            </a:r>
            <a:r>
              <a:rPr lang="en-US" sz="2400" b="1">
                <a:solidFill>
                  <a:srgbClr val="000000"/>
                </a:solidFill>
              </a:rPr>
              <a:t>tail</a:t>
            </a:r>
            <a:r>
              <a:rPr lang="en-US" sz="2400">
                <a:solidFill>
                  <a:srgbClr val="000000"/>
                </a:solidFill>
              </a:rPr>
              <a:t>?</a:t>
            </a:r>
          </a:p>
        </p:txBody>
      </p:sp>
      <p:sp>
        <p:nvSpPr>
          <p:cNvPr id="12" name="TextBox 9"/>
          <p:cNvSpPr txBox="1">
            <a:spLocks noChangeArrowheads="1"/>
          </p:cNvSpPr>
          <p:nvPr/>
        </p:nvSpPr>
        <p:spPr bwMode="auto">
          <a:xfrm>
            <a:off x="5105400" y="5334000"/>
            <a:ext cx="1849438"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3200">
                <a:solidFill>
                  <a:schemeClr val="tx1"/>
                </a:solidFill>
                <a:latin typeface="Calibri" charset="0"/>
                <a:ea typeface="ＭＳ Ｐゴシック" charset="0"/>
              </a:defRPr>
            </a:lvl1pPr>
            <a:lvl2pPr>
              <a:defRPr sz="2800">
                <a:solidFill>
                  <a:schemeClr val="tx1"/>
                </a:solidFill>
                <a:latin typeface="Calibri" charset="0"/>
                <a:ea typeface="ＭＳ Ｐゴシック" charset="0"/>
              </a:defRPr>
            </a:lvl2pPr>
            <a:lvl3pPr>
              <a:defRPr sz="2400">
                <a:solidFill>
                  <a:schemeClr val="tx1"/>
                </a:solidFill>
                <a:latin typeface="Calibri" charset="0"/>
                <a:ea typeface="ＭＳ Ｐゴシック" charset="0"/>
              </a:defRPr>
            </a:lvl3pPr>
            <a:lvl4pPr>
              <a:defRPr sz="2000">
                <a:solidFill>
                  <a:schemeClr val="tx1"/>
                </a:solidFill>
                <a:latin typeface="Calibri" charset="0"/>
                <a:ea typeface="ＭＳ Ｐゴシック" charset="0"/>
              </a:defRPr>
            </a:lvl4pPr>
            <a:lvl5pPr>
              <a:defRPr sz="2000">
                <a:solidFill>
                  <a:schemeClr val="tx1"/>
                </a:solidFill>
                <a:latin typeface="Calibri" charset="0"/>
                <a:ea typeface="ＭＳ Ｐゴシック" charset="0"/>
              </a:defRPr>
            </a:lvl5pPr>
            <a:lvl6pPr eaLnBrk="0" fontAlgn="base" hangingPunct="0">
              <a:spcAft>
                <a:spcPct val="0"/>
              </a:spcAft>
              <a:buFont typeface="Arial" charset="0"/>
              <a:buChar char="»"/>
              <a:defRPr sz="2000">
                <a:solidFill>
                  <a:schemeClr val="tx1"/>
                </a:solidFill>
                <a:latin typeface="Calibri" charset="0"/>
                <a:ea typeface="ＭＳ Ｐゴシック" charset="0"/>
              </a:defRPr>
            </a:lvl6pPr>
            <a:lvl7pPr eaLnBrk="0" fontAlgn="base" hangingPunct="0">
              <a:spcAft>
                <a:spcPct val="0"/>
              </a:spcAft>
              <a:buFont typeface="Arial" charset="0"/>
              <a:buChar char="»"/>
              <a:defRPr sz="2000">
                <a:solidFill>
                  <a:schemeClr val="tx1"/>
                </a:solidFill>
                <a:latin typeface="Calibri" charset="0"/>
                <a:ea typeface="ＭＳ Ｐゴシック" charset="0"/>
              </a:defRPr>
            </a:lvl7pPr>
            <a:lvl8pPr eaLnBrk="0" fontAlgn="base" hangingPunct="0">
              <a:spcAft>
                <a:spcPct val="0"/>
              </a:spcAft>
              <a:buFont typeface="Arial" charset="0"/>
              <a:buChar char="»"/>
              <a:defRPr sz="2000">
                <a:solidFill>
                  <a:schemeClr val="tx1"/>
                </a:solidFill>
                <a:latin typeface="Calibri" charset="0"/>
                <a:ea typeface="ＭＳ Ｐゴシック" charset="0"/>
              </a:defRPr>
            </a:lvl8pPr>
            <a:lvl9pPr eaLnBrk="0" fontAlgn="base" hangingPunct="0">
              <a:spcAft>
                <a:spcPct val="0"/>
              </a:spcAft>
              <a:buFont typeface="Arial" charset="0"/>
              <a:buChar char="»"/>
              <a:defRPr sz="2000">
                <a:solidFill>
                  <a:schemeClr val="tx1"/>
                </a:solidFill>
                <a:latin typeface="Calibri" charset="0"/>
                <a:ea typeface="ＭＳ Ｐゴシック" charset="0"/>
              </a:defRPr>
            </a:lvl9pPr>
          </a:lstStyle>
          <a:p>
            <a:r>
              <a:rPr lang="en-US" sz="2400">
                <a:solidFill>
                  <a:srgbClr val="000000"/>
                </a:solidFill>
              </a:rPr>
              <a:t>Will it </a:t>
            </a:r>
            <a:r>
              <a:rPr lang="en-US" sz="2400" b="1">
                <a:solidFill>
                  <a:srgbClr val="000000"/>
                </a:solidFill>
              </a:rPr>
              <a:t>blend</a:t>
            </a:r>
            <a:r>
              <a:rPr lang="en-US" sz="2400">
                <a:solidFill>
                  <a:srgbClr val="000000"/>
                </a:solidFill>
              </a:rPr>
              <a:t>?</a:t>
            </a:r>
          </a:p>
        </p:txBody>
      </p:sp>
    </p:spTree>
    <p:custDataLst>
      <p:tags r:id="rId1"/>
    </p:custDataLst>
    <p:extLst>
      <p:ext uri="{BB962C8B-B14F-4D97-AF65-F5344CB8AC3E}">
        <p14:creationId xmlns:p14="http://schemas.microsoft.com/office/powerpoint/2010/main" val="134300294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p:cNvPicPr>
            <a:picLocks noChangeAspect="1" noChangeArrowheads="1"/>
          </p:cNvPicPr>
          <p:nvPr/>
        </p:nvPicPr>
        <p:blipFill>
          <a:blip r:embed="rId2">
            <a:extLst>
              <a:ext uri="{28A0092B-C50C-407E-A947-70E740481C1C}">
                <a14:useLocalDpi xmlns:a14="http://schemas.microsoft.com/office/drawing/2010/main" val="0"/>
              </a:ext>
            </a:extLst>
          </a:blip>
          <a:srcRect t="1608" r="28789"/>
          <a:stretch>
            <a:fillRect/>
          </a:stretch>
        </p:blipFill>
        <p:spPr bwMode="auto">
          <a:xfrm>
            <a:off x="762000" y="1676400"/>
            <a:ext cx="3581400" cy="46624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Rectangle 4"/>
          <p:cNvSpPr/>
          <p:nvPr/>
        </p:nvSpPr>
        <p:spPr>
          <a:xfrm>
            <a:off x="1600200" y="2514600"/>
            <a:ext cx="2667000" cy="373380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51204" name="TextBox 14"/>
          <p:cNvSpPr txBox="1">
            <a:spLocks noChangeArrowheads="1"/>
          </p:cNvSpPr>
          <p:nvPr/>
        </p:nvSpPr>
        <p:spPr bwMode="auto">
          <a:xfrm>
            <a:off x="4876800" y="1752600"/>
            <a:ext cx="2971800" cy="1200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200">
                <a:solidFill>
                  <a:schemeClr val="tx1"/>
                </a:solidFill>
                <a:latin typeface="Calibri" charset="0"/>
                <a:ea typeface="ＭＳ Ｐゴシック" charset="0"/>
              </a:defRPr>
            </a:lvl1pPr>
            <a:lvl2pPr>
              <a:defRPr sz="2800">
                <a:solidFill>
                  <a:schemeClr val="tx1"/>
                </a:solidFill>
                <a:latin typeface="Calibri" charset="0"/>
                <a:ea typeface="ＭＳ Ｐゴシック" charset="0"/>
              </a:defRPr>
            </a:lvl2pPr>
            <a:lvl3pPr>
              <a:defRPr sz="2400">
                <a:solidFill>
                  <a:schemeClr val="tx1"/>
                </a:solidFill>
                <a:latin typeface="Calibri" charset="0"/>
                <a:ea typeface="ＭＳ Ｐゴシック" charset="0"/>
              </a:defRPr>
            </a:lvl3pPr>
            <a:lvl4pPr>
              <a:defRPr sz="2000">
                <a:solidFill>
                  <a:schemeClr val="tx1"/>
                </a:solidFill>
                <a:latin typeface="Calibri" charset="0"/>
                <a:ea typeface="ＭＳ Ｐゴシック" charset="0"/>
              </a:defRPr>
            </a:lvl4pPr>
            <a:lvl5pPr>
              <a:defRPr sz="2000">
                <a:solidFill>
                  <a:schemeClr val="tx1"/>
                </a:solidFill>
                <a:latin typeface="Calibri" charset="0"/>
                <a:ea typeface="ＭＳ Ｐゴシック" charset="0"/>
              </a:defRPr>
            </a:lvl5pPr>
            <a:lvl6pPr eaLnBrk="0" fontAlgn="base" hangingPunct="0">
              <a:spcAft>
                <a:spcPct val="0"/>
              </a:spcAft>
              <a:buFont typeface="Arial" charset="0"/>
              <a:buChar char="»"/>
              <a:defRPr sz="2000">
                <a:solidFill>
                  <a:schemeClr val="tx1"/>
                </a:solidFill>
                <a:latin typeface="Calibri" charset="0"/>
                <a:ea typeface="ＭＳ Ｐゴシック" charset="0"/>
              </a:defRPr>
            </a:lvl6pPr>
            <a:lvl7pPr eaLnBrk="0" fontAlgn="base" hangingPunct="0">
              <a:spcAft>
                <a:spcPct val="0"/>
              </a:spcAft>
              <a:buFont typeface="Arial" charset="0"/>
              <a:buChar char="»"/>
              <a:defRPr sz="2000">
                <a:solidFill>
                  <a:schemeClr val="tx1"/>
                </a:solidFill>
                <a:latin typeface="Calibri" charset="0"/>
                <a:ea typeface="ＭＳ Ｐゴシック" charset="0"/>
              </a:defRPr>
            </a:lvl7pPr>
            <a:lvl8pPr eaLnBrk="0" fontAlgn="base" hangingPunct="0">
              <a:spcAft>
                <a:spcPct val="0"/>
              </a:spcAft>
              <a:buFont typeface="Arial" charset="0"/>
              <a:buChar char="»"/>
              <a:defRPr sz="2000">
                <a:solidFill>
                  <a:schemeClr val="tx1"/>
                </a:solidFill>
                <a:latin typeface="Calibri" charset="0"/>
                <a:ea typeface="ＭＳ Ｐゴシック" charset="0"/>
              </a:defRPr>
            </a:lvl8pPr>
            <a:lvl9pPr eaLnBrk="0" fontAlgn="base" hangingPunct="0">
              <a:spcAft>
                <a:spcPct val="0"/>
              </a:spcAft>
              <a:buFont typeface="Arial" charset="0"/>
              <a:buChar char="»"/>
              <a:defRPr sz="2000">
                <a:solidFill>
                  <a:schemeClr val="tx1"/>
                </a:solidFill>
                <a:latin typeface="Calibri" charset="0"/>
                <a:ea typeface="ＭＳ Ｐゴシック" charset="0"/>
              </a:defRPr>
            </a:lvl9pPr>
          </a:lstStyle>
          <a:p>
            <a:r>
              <a:rPr lang="en-US" sz="2400">
                <a:solidFill>
                  <a:srgbClr val="000000"/>
                </a:solidFill>
                <a:latin typeface="Arial" charset="0"/>
              </a:rPr>
              <a:t>What do we want to know about this object? </a:t>
            </a:r>
          </a:p>
        </p:txBody>
      </p:sp>
      <p:sp>
        <p:nvSpPr>
          <p:cNvPr id="51205" name="TextBox 15"/>
          <p:cNvSpPr txBox="1">
            <a:spLocks noChangeArrowheads="1"/>
          </p:cNvSpPr>
          <p:nvPr/>
        </p:nvSpPr>
        <p:spPr bwMode="auto">
          <a:xfrm>
            <a:off x="5105400" y="3352800"/>
            <a:ext cx="3810000" cy="1938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200">
                <a:solidFill>
                  <a:schemeClr val="tx1"/>
                </a:solidFill>
                <a:latin typeface="Calibri" charset="0"/>
                <a:ea typeface="ＭＳ Ｐゴシック" charset="0"/>
              </a:defRPr>
            </a:lvl1pPr>
            <a:lvl2pPr>
              <a:defRPr sz="2800">
                <a:solidFill>
                  <a:schemeClr val="tx1"/>
                </a:solidFill>
                <a:latin typeface="Calibri" charset="0"/>
                <a:ea typeface="ＭＳ Ｐゴシック" charset="0"/>
              </a:defRPr>
            </a:lvl2pPr>
            <a:lvl3pPr>
              <a:defRPr sz="2400">
                <a:solidFill>
                  <a:schemeClr val="tx1"/>
                </a:solidFill>
                <a:latin typeface="Calibri" charset="0"/>
                <a:ea typeface="ＭＳ Ｐゴシック" charset="0"/>
              </a:defRPr>
            </a:lvl3pPr>
            <a:lvl4pPr>
              <a:defRPr sz="2000">
                <a:solidFill>
                  <a:schemeClr val="tx1"/>
                </a:solidFill>
                <a:latin typeface="Calibri" charset="0"/>
                <a:ea typeface="ＭＳ Ｐゴシック" charset="0"/>
              </a:defRPr>
            </a:lvl4pPr>
            <a:lvl5pPr>
              <a:defRPr sz="2000">
                <a:solidFill>
                  <a:schemeClr val="tx1"/>
                </a:solidFill>
                <a:latin typeface="Calibri" charset="0"/>
                <a:ea typeface="ＭＳ Ｐゴシック" charset="0"/>
              </a:defRPr>
            </a:lvl5pPr>
            <a:lvl6pPr eaLnBrk="0" fontAlgn="base" hangingPunct="0">
              <a:spcAft>
                <a:spcPct val="0"/>
              </a:spcAft>
              <a:buFont typeface="Arial" charset="0"/>
              <a:buChar char="»"/>
              <a:defRPr sz="2000">
                <a:solidFill>
                  <a:schemeClr val="tx1"/>
                </a:solidFill>
                <a:latin typeface="Calibri" charset="0"/>
                <a:ea typeface="ＭＳ Ｐゴシック" charset="0"/>
              </a:defRPr>
            </a:lvl6pPr>
            <a:lvl7pPr eaLnBrk="0" fontAlgn="base" hangingPunct="0">
              <a:spcAft>
                <a:spcPct val="0"/>
              </a:spcAft>
              <a:buFont typeface="Arial" charset="0"/>
              <a:buChar char="»"/>
              <a:defRPr sz="2000">
                <a:solidFill>
                  <a:schemeClr val="tx1"/>
                </a:solidFill>
                <a:latin typeface="Calibri" charset="0"/>
                <a:ea typeface="ＭＳ Ｐゴシック" charset="0"/>
              </a:defRPr>
            </a:lvl7pPr>
            <a:lvl8pPr eaLnBrk="0" fontAlgn="base" hangingPunct="0">
              <a:spcAft>
                <a:spcPct val="0"/>
              </a:spcAft>
              <a:buFont typeface="Arial" charset="0"/>
              <a:buChar char="»"/>
              <a:defRPr sz="2000">
                <a:solidFill>
                  <a:schemeClr val="tx1"/>
                </a:solidFill>
                <a:latin typeface="Calibri" charset="0"/>
                <a:ea typeface="ＭＳ Ｐゴシック" charset="0"/>
              </a:defRPr>
            </a:lvl8pPr>
            <a:lvl9pPr eaLnBrk="0" fontAlgn="base" hangingPunct="0">
              <a:spcAft>
                <a:spcPct val="0"/>
              </a:spcAft>
              <a:buFont typeface="Arial" charset="0"/>
              <a:buChar char="»"/>
              <a:defRPr sz="2000">
                <a:solidFill>
                  <a:schemeClr val="tx1"/>
                </a:solidFill>
                <a:latin typeface="Calibri" charset="0"/>
                <a:ea typeface="ＭＳ Ｐゴシック" charset="0"/>
              </a:defRPr>
            </a:lvl9pPr>
          </a:lstStyle>
          <a:p>
            <a:r>
              <a:rPr lang="en-US" sz="2000" dirty="0">
                <a:solidFill>
                  <a:srgbClr val="000000"/>
                </a:solidFill>
                <a:latin typeface="Arial" charset="0"/>
              </a:rPr>
              <a:t>Object recognition expert:</a:t>
            </a:r>
          </a:p>
          <a:p>
            <a:r>
              <a:rPr lang="en-US" sz="2000" dirty="0">
                <a:solidFill>
                  <a:srgbClr val="000000"/>
                </a:solidFill>
                <a:latin typeface="Arial" charset="0"/>
              </a:rPr>
              <a:t>“Dog”</a:t>
            </a:r>
          </a:p>
          <a:p>
            <a:endParaRPr lang="en-US" sz="2000" dirty="0">
              <a:solidFill>
                <a:srgbClr val="000000"/>
              </a:solidFill>
              <a:latin typeface="Arial" charset="0"/>
            </a:endParaRPr>
          </a:p>
          <a:p>
            <a:r>
              <a:rPr lang="en-US" sz="2000" dirty="0">
                <a:solidFill>
                  <a:srgbClr val="000000"/>
                </a:solidFill>
                <a:latin typeface="Arial" charset="0"/>
              </a:rPr>
              <a:t>Person in the Scene: </a:t>
            </a:r>
          </a:p>
          <a:p>
            <a:r>
              <a:rPr lang="en-US" sz="2000" dirty="0">
                <a:solidFill>
                  <a:srgbClr val="000000"/>
                </a:solidFill>
                <a:latin typeface="Arial" charset="0"/>
              </a:rPr>
              <a:t>“Big pointy teeth”, “Can move fast”, “Looks angry”</a:t>
            </a:r>
          </a:p>
        </p:txBody>
      </p:sp>
      <p:sp>
        <p:nvSpPr>
          <p:cNvPr id="17" name="Rectangle 16"/>
          <p:cNvSpPr/>
          <p:nvPr/>
        </p:nvSpPr>
        <p:spPr>
          <a:xfrm>
            <a:off x="152400" y="990600"/>
            <a:ext cx="88392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51207" name="Title 17"/>
          <p:cNvSpPr>
            <a:spLocks noGrp="1"/>
          </p:cNvSpPr>
          <p:nvPr>
            <p:ph type="title"/>
          </p:nvPr>
        </p:nvSpPr>
        <p:spPr/>
        <p:txBody>
          <a:bodyPr/>
          <a:lstStyle/>
          <a:p>
            <a:r>
              <a:rPr lang="en-US" dirty="0">
                <a:latin typeface="Calibri" charset="0"/>
              </a:rPr>
              <a:t>What are attributes?</a:t>
            </a:r>
          </a:p>
        </p:txBody>
      </p:sp>
    </p:spTree>
    <p:extLst>
      <p:ext uri="{BB962C8B-B14F-4D97-AF65-F5344CB8AC3E}">
        <p14:creationId xmlns:p14="http://schemas.microsoft.com/office/powerpoint/2010/main" val="22916465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le 1"/>
          <p:cNvSpPr>
            <a:spLocks noGrp="1"/>
          </p:cNvSpPr>
          <p:nvPr>
            <p:ph type="title"/>
          </p:nvPr>
        </p:nvSpPr>
        <p:spPr/>
        <p:txBody>
          <a:bodyPr/>
          <a:lstStyle/>
          <a:p>
            <a:r>
              <a:rPr lang="en-US" dirty="0">
                <a:latin typeface="Calibri" charset="0"/>
              </a:rPr>
              <a:t>Why infer properties</a:t>
            </a:r>
          </a:p>
        </p:txBody>
      </p:sp>
      <p:sp>
        <p:nvSpPr>
          <p:cNvPr id="53251" name="Content Placeholder 2"/>
          <p:cNvSpPr>
            <a:spLocks noGrp="1"/>
          </p:cNvSpPr>
          <p:nvPr>
            <p:ph idx="1"/>
          </p:nvPr>
        </p:nvSpPr>
        <p:spPr/>
        <p:txBody>
          <a:bodyPr/>
          <a:lstStyle/>
          <a:p>
            <a:pPr marL="514350" indent="-514350">
              <a:buFont typeface="Calibri" charset="0"/>
              <a:buAutoNum type="arabicPeriod"/>
            </a:pPr>
            <a:r>
              <a:rPr lang="en-US">
                <a:latin typeface="Calibri" charset="0"/>
              </a:rPr>
              <a:t>We want detailed information about objects</a:t>
            </a:r>
          </a:p>
        </p:txBody>
      </p:sp>
      <p:pic>
        <p:nvPicPr>
          <p:cNvPr id="53252" name="Picture 2"/>
          <p:cNvPicPr>
            <a:picLocks noChangeAspect="1" noChangeArrowheads="1"/>
          </p:cNvPicPr>
          <p:nvPr/>
        </p:nvPicPr>
        <p:blipFill>
          <a:blip r:embed="rId2">
            <a:extLst>
              <a:ext uri="{28A0092B-C50C-407E-A947-70E740481C1C}">
                <a14:useLocalDpi xmlns:a14="http://schemas.microsoft.com/office/drawing/2010/main" val="0"/>
              </a:ext>
            </a:extLst>
          </a:blip>
          <a:srcRect l="15150" t="16081" r="31818" b="299"/>
          <a:stretch>
            <a:fillRect/>
          </a:stretch>
        </p:blipFill>
        <p:spPr bwMode="auto">
          <a:xfrm>
            <a:off x="457200" y="2286000"/>
            <a:ext cx="2667000" cy="3962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3253" name="TextBox 4"/>
          <p:cNvSpPr txBox="1">
            <a:spLocks noChangeArrowheads="1"/>
          </p:cNvSpPr>
          <p:nvPr/>
        </p:nvSpPr>
        <p:spPr bwMode="auto">
          <a:xfrm>
            <a:off x="3429000" y="3276600"/>
            <a:ext cx="5422900" cy="1200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3200">
                <a:solidFill>
                  <a:schemeClr val="tx1"/>
                </a:solidFill>
                <a:latin typeface="Calibri" charset="0"/>
                <a:ea typeface="ＭＳ Ｐゴシック" charset="0"/>
              </a:defRPr>
            </a:lvl1pPr>
            <a:lvl2pPr>
              <a:defRPr sz="2800">
                <a:solidFill>
                  <a:schemeClr val="tx1"/>
                </a:solidFill>
                <a:latin typeface="Calibri" charset="0"/>
                <a:ea typeface="ＭＳ Ｐゴシック" charset="0"/>
              </a:defRPr>
            </a:lvl2pPr>
            <a:lvl3pPr>
              <a:defRPr sz="2400">
                <a:solidFill>
                  <a:schemeClr val="tx1"/>
                </a:solidFill>
                <a:latin typeface="Calibri" charset="0"/>
                <a:ea typeface="ＭＳ Ｐゴシック" charset="0"/>
              </a:defRPr>
            </a:lvl3pPr>
            <a:lvl4pPr>
              <a:defRPr sz="2000">
                <a:solidFill>
                  <a:schemeClr val="tx1"/>
                </a:solidFill>
                <a:latin typeface="Calibri" charset="0"/>
                <a:ea typeface="ＭＳ Ｐゴシック" charset="0"/>
              </a:defRPr>
            </a:lvl4pPr>
            <a:lvl5pPr>
              <a:defRPr sz="2000">
                <a:solidFill>
                  <a:schemeClr val="tx1"/>
                </a:solidFill>
                <a:latin typeface="Calibri" charset="0"/>
                <a:ea typeface="ＭＳ Ｐゴシック" charset="0"/>
              </a:defRPr>
            </a:lvl5pPr>
            <a:lvl6pPr eaLnBrk="0" fontAlgn="base" hangingPunct="0">
              <a:spcAft>
                <a:spcPct val="0"/>
              </a:spcAft>
              <a:buFont typeface="Arial" charset="0"/>
              <a:buChar char="»"/>
              <a:defRPr sz="2000">
                <a:solidFill>
                  <a:schemeClr val="tx1"/>
                </a:solidFill>
                <a:latin typeface="Calibri" charset="0"/>
                <a:ea typeface="ＭＳ Ｐゴシック" charset="0"/>
              </a:defRPr>
            </a:lvl6pPr>
            <a:lvl7pPr eaLnBrk="0" fontAlgn="base" hangingPunct="0">
              <a:spcAft>
                <a:spcPct val="0"/>
              </a:spcAft>
              <a:buFont typeface="Arial" charset="0"/>
              <a:buChar char="»"/>
              <a:defRPr sz="2000">
                <a:solidFill>
                  <a:schemeClr val="tx1"/>
                </a:solidFill>
                <a:latin typeface="Calibri" charset="0"/>
                <a:ea typeface="ＭＳ Ｐゴシック" charset="0"/>
              </a:defRPr>
            </a:lvl7pPr>
            <a:lvl8pPr eaLnBrk="0" fontAlgn="base" hangingPunct="0">
              <a:spcAft>
                <a:spcPct val="0"/>
              </a:spcAft>
              <a:buFont typeface="Arial" charset="0"/>
              <a:buChar char="»"/>
              <a:defRPr sz="2000">
                <a:solidFill>
                  <a:schemeClr val="tx1"/>
                </a:solidFill>
                <a:latin typeface="Calibri" charset="0"/>
                <a:ea typeface="ＭＳ Ｐゴシック" charset="0"/>
              </a:defRPr>
            </a:lvl8pPr>
            <a:lvl9pPr eaLnBrk="0" fontAlgn="base" hangingPunct="0">
              <a:spcAft>
                <a:spcPct val="0"/>
              </a:spcAft>
              <a:buFont typeface="Arial" charset="0"/>
              <a:buChar char="»"/>
              <a:defRPr sz="2000">
                <a:solidFill>
                  <a:schemeClr val="tx1"/>
                </a:solidFill>
                <a:latin typeface="Calibri" charset="0"/>
                <a:ea typeface="ＭＳ Ｐゴシック" charset="0"/>
              </a:defRPr>
            </a:lvl9pPr>
          </a:lstStyle>
          <a:p>
            <a:pPr algn="ctr"/>
            <a:r>
              <a:rPr lang="en-US" sz="2400">
                <a:solidFill>
                  <a:srgbClr val="000000"/>
                </a:solidFill>
                <a:latin typeface="Arial" charset="0"/>
              </a:rPr>
              <a:t>“Dog” </a:t>
            </a:r>
          </a:p>
          <a:p>
            <a:pPr algn="ctr"/>
            <a:r>
              <a:rPr lang="en-US" sz="2400">
                <a:solidFill>
                  <a:srgbClr val="000000"/>
                </a:solidFill>
                <a:latin typeface="Arial" charset="0"/>
              </a:rPr>
              <a:t>vs. </a:t>
            </a:r>
          </a:p>
          <a:p>
            <a:pPr algn="ctr"/>
            <a:r>
              <a:rPr lang="en-US" sz="2400">
                <a:solidFill>
                  <a:srgbClr val="000000"/>
                </a:solidFill>
                <a:latin typeface="Arial" charset="0"/>
              </a:rPr>
              <a:t>“Large, angry animal with pointy teeth”</a:t>
            </a:r>
          </a:p>
        </p:txBody>
      </p:sp>
    </p:spTree>
    <p:extLst>
      <p:ext uri="{BB962C8B-B14F-4D97-AF65-F5344CB8AC3E}">
        <p14:creationId xmlns:p14="http://schemas.microsoft.com/office/powerpoint/2010/main" val="131686481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le 1"/>
          <p:cNvSpPr>
            <a:spLocks noGrp="1"/>
          </p:cNvSpPr>
          <p:nvPr>
            <p:ph type="title"/>
          </p:nvPr>
        </p:nvSpPr>
        <p:spPr/>
        <p:txBody>
          <a:bodyPr/>
          <a:lstStyle/>
          <a:p>
            <a:r>
              <a:rPr lang="en-US" dirty="0">
                <a:latin typeface="Calibri" charset="0"/>
              </a:rPr>
              <a:t>Why infer properties</a:t>
            </a:r>
          </a:p>
        </p:txBody>
      </p:sp>
      <p:sp>
        <p:nvSpPr>
          <p:cNvPr id="54275" name="Content Placeholder 2"/>
          <p:cNvSpPr>
            <a:spLocks noGrp="1"/>
          </p:cNvSpPr>
          <p:nvPr>
            <p:ph idx="1"/>
          </p:nvPr>
        </p:nvSpPr>
        <p:spPr/>
        <p:txBody>
          <a:bodyPr/>
          <a:lstStyle/>
          <a:p>
            <a:pPr marL="514350" indent="-514350">
              <a:buFont typeface="Arial" charset="0"/>
              <a:buNone/>
            </a:pPr>
            <a:r>
              <a:rPr lang="en-US">
                <a:latin typeface="Calibri" charset="0"/>
              </a:rPr>
              <a:t>2.  We want to be able to infer something about unfamiliar objects</a:t>
            </a:r>
          </a:p>
        </p:txBody>
      </p:sp>
      <p:pic>
        <p:nvPicPr>
          <p:cNvPr id="5427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3810000"/>
            <a:ext cx="911225" cy="137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427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98888" y="3810000"/>
            <a:ext cx="1458912" cy="137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4278" name="Picture 4"/>
          <p:cNvPicPr>
            <a:picLocks noChangeAspect="1" noChangeArrowheads="1"/>
          </p:cNvPicPr>
          <p:nvPr/>
        </p:nvPicPr>
        <p:blipFill>
          <a:blip r:embed="rId4">
            <a:extLst>
              <a:ext uri="{28A0092B-C50C-407E-A947-70E740481C1C}">
                <a14:useLocalDpi xmlns:a14="http://schemas.microsoft.com/office/drawing/2010/main" val="0"/>
              </a:ext>
            </a:extLst>
          </a:blip>
          <a:srcRect b="11980"/>
          <a:stretch>
            <a:fillRect/>
          </a:stretch>
        </p:blipFill>
        <p:spPr bwMode="auto">
          <a:xfrm>
            <a:off x="1600200" y="3810000"/>
            <a:ext cx="2078038" cy="137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4279" name="TextBox 6"/>
          <p:cNvSpPr txBox="1">
            <a:spLocks noChangeArrowheads="1"/>
          </p:cNvSpPr>
          <p:nvPr/>
        </p:nvSpPr>
        <p:spPr bwMode="auto">
          <a:xfrm>
            <a:off x="1628775" y="3276600"/>
            <a:ext cx="2409825"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3200">
                <a:solidFill>
                  <a:schemeClr val="tx1"/>
                </a:solidFill>
                <a:latin typeface="Calibri" charset="0"/>
                <a:ea typeface="ＭＳ Ｐゴシック" charset="0"/>
              </a:defRPr>
            </a:lvl1pPr>
            <a:lvl2pPr>
              <a:defRPr sz="2800">
                <a:solidFill>
                  <a:schemeClr val="tx1"/>
                </a:solidFill>
                <a:latin typeface="Calibri" charset="0"/>
                <a:ea typeface="ＭＳ Ｐゴシック" charset="0"/>
              </a:defRPr>
            </a:lvl2pPr>
            <a:lvl3pPr>
              <a:defRPr sz="2400">
                <a:solidFill>
                  <a:schemeClr val="tx1"/>
                </a:solidFill>
                <a:latin typeface="Calibri" charset="0"/>
                <a:ea typeface="ＭＳ Ｐゴシック" charset="0"/>
              </a:defRPr>
            </a:lvl3pPr>
            <a:lvl4pPr>
              <a:defRPr sz="2000">
                <a:solidFill>
                  <a:schemeClr val="tx1"/>
                </a:solidFill>
                <a:latin typeface="Calibri" charset="0"/>
                <a:ea typeface="ＭＳ Ｐゴシック" charset="0"/>
              </a:defRPr>
            </a:lvl4pPr>
            <a:lvl5pPr>
              <a:defRPr sz="2000">
                <a:solidFill>
                  <a:schemeClr val="tx1"/>
                </a:solidFill>
                <a:latin typeface="Calibri" charset="0"/>
                <a:ea typeface="ＭＳ Ｐゴシック" charset="0"/>
              </a:defRPr>
            </a:lvl5pPr>
            <a:lvl6pPr eaLnBrk="0" fontAlgn="base" hangingPunct="0">
              <a:spcAft>
                <a:spcPct val="0"/>
              </a:spcAft>
              <a:buFont typeface="Arial" charset="0"/>
              <a:buChar char="»"/>
              <a:defRPr sz="2000">
                <a:solidFill>
                  <a:schemeClr val="tx1"/>
                </a:solidFill>
                <a:latin typeface="Calibri" charset="0"/>
                <a:ea typeface="ＭＳ Ｐゴシック" charset="0"/>
              </a:defRPr>
            </a:lvl6pPr>
            <a:lvl7pPr eaLnBrk="0" fontAlgn="base" hangingPunct="0">
              <a:spcAft>
                <a:spcPct val="0"/>
              </a:spcAft>
              <a:buFont typeface="Arial" charset="0"/>
              <a:buChar char="»"/>
              <a:defRPr sz="2000">
                <a:solidFill>
                  <a:schemeClr val="tx1"/>
                </a:solidFill>
                <a:latin typeface="Calibri" charset="0"/>
                <a:ea typeface="ＭＳ Ｐゴシック" charset="0"/>
              </a:defRPr>
            </a:lvl7pPr>
            <a:lvl8pPr eaLnBrk="0" fontAlgn="base" hangingPunct="0">
              <a:spcAft>
                <a:spcPct val="0"/>
              </a:spcAft>
              <a:buFont typeface="Arial" charset="0"/>
              <a:buChar char="»"/>
              <a:defRPr sz="2000">
                <a:solidFill>
                  <a:schemeClr val="tx1"/>
                </a:solidFill>
                <a:latin typeface="Calibri" charset="0"/>
                <a:ea typeface="ＭＳ Ｐゴシック" charset="0"/>
              </a:defRPr>
            </a:lvl8pPr>
            <a:lvl9pPr eaLnBrk="0" fontAlgn="base" hangingPunct="0">
              <a:spcAft>
                <a:spcPct val="0"/>
              </a:spcAft>
              <a:buFont typeface="Arial" charset="0"/>
              <a:buChar char="»"/>
              <a:defRPr sz="2000">
                <a:solidFill>
                  <a:schemeClr val="tx1"/>
                </a:solidFill>
                <a:latin typeface="Calibri" charset="0"/>
                <a:ea typeface="ＭＳ Ｐゴシック" charset="0"/>
              </a:defRPr>
            </a:lvl9pPr>
          </a:lstStyle>
          <a:p>
            <a:r>
              <a:rPr lang="en-US" sz="2400">
                <a:solidFill>
                  <a:srgbClr val="000000"/>
                </a:solidFill>
                <a:latin typeface="Arial" charset="0"/>
              </a:rPr>
              <a:t>Familiar Objects</a:t>
            </a:r>
          </a:p>
        </p:txBody>
      </p:sp>
      <p:pic>
        <p:nvPicPr>
          <p:cNvPr id="54280"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34200" y="3810000"/>
            <a:ext cx="1414463" cy="137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Right Arrow 8"/>
          <p:cNvSpPr/>
          <p:nvPr/>
        </p:nvSpPr>
        <p:spPr>
          <a:xfrm>
            <a:off x="5486400" y="4114800"/>
            <a:ext cx="762000" cy="533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54282" name="TextBox 9"/>
          <p:cNvSpPr txBox="1">
            <a:spLocks noChangeArrowheads="1"/>
          </p:cNvSpPr>
          <p:nvPr/>
        </p:nvSpPr>
        <p:spPr bwMode="auto">
          <a:xfrm>
            <a:off x="6629400" y="3279775"/>
            <a:ext cx="177641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3200">
                <a:solidFill>
                  <a:schemeClr val="tx1"/>
                </a:solidFill>
                <a:latin typeface="Calibri" charset="0"/>
                <a:ea typeface="ＭＳ Ｐゴシック" charset="0"/>
              </a:defRPr>
            </a:lvl1pPr>
            <a:lvl2pPr>
              <a:defRPr sz="2800">
                <a:solidFill>
                  <a:schemeClr val="tx1"/>
                </a:solidFill>
                <a:latin typeface="Calibri" charset="0"/>
                <a:ea typeface="ＭＳ Ｐゴシック" charset="0"/>
              </a:defRPr>
            </a:lvl2pPr>
            <a:lvl3pPr>
              <a:defRPr sz="2400">
                <a:solidFill>
                  <a:schemeClr val="tx1"/>
                </a:solidFill>
                <a:latin typeface="Calibri" charset="0"/>
                <a:ea typeface="ＭＳ Ｐゴシック" charset="0"/>
              </a:defRPr>
            </a:lvl3pPr>
            <a:lvl4pPr>
              <a:defRPr sz="2000">
                <a:solidFill>
                  <a:schemeClr val="tx1"/>
                </a:solidFill>
                <a:latin typeface="Calibri" charset="0"/>
                <a:ea typeface="ＭＳ Ｐゴシック" charset="0"/>
              </a:defRPr>
            </a:lvl4pPr>
            <a:lvl5pPr>
              <a:defRPr sz="2000">
                <a:solidFill>
                  <a:schemeClr val="tx1"/>
                </a:solidFill>
                <a:latin typeface="Calibri" charset="0"/>
                <a:ea typeface="ＭＳ Ｐゴシック" charset="0"/>
              </a:defRPr>
            </a:lvl5pPr>
            <a:lvl6pPr eaLnBrk="0" fontAlgn="base" hangingPunct="0">
              <a:spcAft>
                <a:spcPct val="0"/>
              </a:spcAft>
              <a:buFont typeface="Arial" charset="0"/>
              <a:buChar char="»"/>
              <a:defRPr sz="2000">
                <a:solidFill>
                  <a:schemeClr val="tx1"/>
                </a:solidFill>
                <a:latin typeface="Calibri" charset="0"/>
                <a:ea typeface="ＭＳ Ｐゴシック" charset="0"/>
              </a:defRPr>
            </a:lvl6pPr>
            <a:lvl7pPr eaLnBrk="0" fontAlgn="base" hangingPunct="0">
              <a:spcAft>
                <a:spcPct val="0"/>
              </a:spcAft>
              <a:buFont typeface="Arial" charset="0"/>
              <a:buChar char="»"/>
              <a:defRPr sz="2000">
                <a:solidFill>
                  <a:schemeClr val="tx1"/>
                </a:solidFill>
                <a:latin typeface="Calibri" charset="0"/>
                <a:ea typeface="ＭＳ Ｐゴシック" charset="0"/>
              </a:defRPr>
            </a:lvl7pPr>
            <a:lvl8pPr eaLnBrk="0" fontAlgn="base" hangingPunct="0">
              <a:spcAft>
                <a:spcPct val="0"/>
              </a:spcAft>
              <a:buFont typeface="Arial" charset="0"/>
              <a:buChar char="»"/>
              <a:defRPr sz="2000">
                <a:solidFill>
                  <a:schemeClr val="tx1"/>
                </a:solidFill>
                <a:latin typeface="Calibri" charset="0"/>
                <a:ea typeface="ＭＳ Ｐゴシック" charset="0"/>
              </a:defRPr>
            </a:lvl8pPr>
            <a:lvl9pPr eaLnBrk="0" fontAlgn="base" hangingPunct="0">
              <a:spcAft>
                <a:spcPct val="0"/>
              </a:spcAft>
              <a:buFont typeface="Arial" charset="0"/>
              <a:buChar char="»"/>
              <a:defRPr sz="2000">
                <a:solidFill>
                  <a:schemeClr val="tx1"/>
                </a:solidFill>
                <a:latin typeface="Calibri" charset="0"/>
                <a:ea typeface="ＭＳ Ｐゴシック" charset="0"/>
              </a:defRPr>
            </a:lvl9pPr>
          </a:lstStyle>
          <a:p>
            <a:r>
              <a:rPr lang="en-US" sz="2400">
                <a:solidFill>
                  <a:srgbClr val="000000"/>
                </a:solidFill>
                <a:latin typeface="Arial" charset="0"/>
              </a:rPr>
              <a:t>New Object</a:t>
            </a:r>
          </a:p>
        </p:txBody>
      </p:sp>
    </p:spTree>
    <p:extLst>
      <p:ext uri="{BB962C8B-B14F-4D97-AF65-F5344CB8AC3E}">
        <p14:creationId xmlns:p14="http://schemas.microsoft.com/office/powerpoint/2010/main" val="46336566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itle 1"/>
          <p:cNvSpPr>
            <a:spLocks noGrp="1"/>
          </p:cNvSpPr>
          <p:nvPr>
            <p:ph type="title"/>
          </p:nvPr>
        </p:nvSpPr>
        <p:spPr/>
        <p:txBody>
          <a:bodyPr/>
          <a:lstStyle/>
          <a:p>
            <a:r>
              <a:rPr lang="en-US" dirty="0">
                <a:latin typeface="Calibri" charset="0"/>
              </a:rPr>
              <a:t>Why infer properties</a:t>
            </a:r>
          </a:p>
        </p:txBody>
      </p:sp>
      <p:sp>
        <p:nvSpPr>
          <p:cNvPr id="56323" name="Content Placeholder 2"/>
          <p:cNvSpPr>
            <a:spLocks noGrp="1"/>
          </p:cNvSpPr>
          <p:nvPr>
            <p:ph idx="1"/>
          </p:nvPr>
        </p:nvSpPr>
        <p:spPr/>
        <p:txBody>
          <a:bodyPr/>
          <a:lstStyle/>
          <a:p>
            <a:pPr marL="514350" indent="-514350">
              <a:buFont typeface="Arial" charset="0"/>
              <a:buNone/>
            </a:pPr>
            <a:r>
              <a:rPr lang="en-US">
                <a:latin typeface="Calibri" charset="0"/>
              </a:rPr>
              <a:t>2.  We want to be able to infer something about unfamiliar objects</a:t>
            </a:r>
          </a:p>
        </p:txBody>
      </p:sp>
      <p:pic>
        <p:nvPicPr>
          <p:cNvPr id="5632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3810000"/>
            <a:ext cx="911225" cy="137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632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98888" y="3810000"/>
            <a:ext cx="1458912" cy="137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6326" name="Picture 4"/>
          <p:cNvPicPr>
            <a:picLocks noChangeAspect="1" noChangeArrowheads="1"/>
          </p:cNvPicPr>
          <p:nvPr/>
        </p:nvPicPr>
        <p:blipFill>
          <a:blip r:embed="rId5">
            <a:extLst>
              <a:ext uri="{28A0092B-C50C-407E-A947-70E740481C1C}">
                <a14:useLocalDpi xmlns:a14="http://schemas.microsoft.com/office/drawing/2010/main" val="0"/>
              </a:ext>
            </a:extLst>
          </a:blip>
          <a:srcRect b="11980"/>
          <a:stretch>
            <a:fillRect/>
          </a:stretch>
        </p:blipFill>
        <p:spPr bwMode="auto">
          <a:xfrm>
            <a:off x="1600200" y="3810000"/>
            <a:ext cx="2078038" cy="137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6327"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34200" y="3810000"/>
            <a:ext cx="1414463" cy="137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Right Arrow 8"/>
          <p:cNvSpPr/>
          <p:nvPr/>
        </p:nvSpPr>
        <p:spPr>
          <a:xfrm>
            <a:off x="5486400" y="4114800"/>
            <a:ext cx="762000" cy="533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56329" name="TextBox 12"/>
          <p:cNvSpPr txBox="1">
            <a:spLocks noChangeArrowheads="1"/>
          </p:cNvSpPr>
          <p:nvPr/>
        </p:nvSpPr>
        <p:spPr bwMode="auto">
          <a:xfrm>
            <a:off x="457200" y="5257800"/>
            <a:ext cx="1377950" cy="1200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3200">
                <a:solidFill>
                  <a:schemeClr val="tx1"/>
                </a:solidFill>
                <a:latin typeface="Calibri" charset="0"/>
                <a:ea typeface="ＭＳ Ｐゴシック" charset="0"/>
              </a:defRPr>
            </a:lvl1pPr>
            <a:lvl2pPr>
              <a:defRPr sz="2800">
                <a:solidFill>
                  <a:schemeClr val="tx1"/>
                </a:solidFill>
                <a:latin typeface="Calibri" charset="0"/>
                <a:ea typeface="ＭＳ Ｐゴシック" charset="0"/>
              </a:defRPr>
            </a:lvl2pPr>
            <a:lvl3pPr>
              <a:defRPr sz="2400">
                <a:solidFill>
                  <a:schemeClr val="tx1"/>
                </a:solidFill>
                <a:latin typeface="Calibri" charset="0"/>
                <a:ea typeface="ＭＳ Ｐゴシック" charset="0"/>
              </a:defRPr>
            </a:lvl3pPr>
            <a:lvl4pPr>
              <a:defRPr sz="2000">
                <a:solidFill>
                  <a:schemeClr val="tx1"/>
                </a:solidFill>
                <a:latin typeface="Calibri" charset="0"/>
                <a:ea typeface="ＭＳ Ｐゴシック" charset="0"/>
              </a:defRPr>
            </a:lvl4pPr>
            <a:lvl5pPr>
              <a:defRPr sz="2000">
                <a:solidFill>
                  <a:schemeClr val="tx1"/>
                </a:solidFill>
                <a:latin typeface="Calibri" charset="0"/>
                <a:ea typeface="ＭＳ Ｐゴシック" charset="0"/>
              </a:defRPr>
            </a:lvl5pPr>
            <a:lvl6pPr eaLnBrk="0" fontAlgn="base" hangingPunct="0">
              <a:spcAft>
                <a:spcPct val="0"/>
              </a:spcAft>
              <a:buFont typeface="Arial" charset="0"/>
              <a:buChar char="»"/>
              <a:defRPr sz="2000">
                <a:solidFill>
                  <a:schemeClr val="tx1"/>
                </a:solidFill>
                <a:latin typeface="Calibri" charset="0"/>
                <a:ea typeface="ＭＳ Ｐゴシック" charset="0"/>
              </a:defRPr>
            </a:lvl6pPr>
            <a:lvl7pPr eaLnBrk="0" fontAlgn="base" hangingPunct="0">
              <a:spcAft>
                <a:spcPct val="0"/>
              </a:spcAft>
              <a:buFont typeface="Arial" charset="0"/>
              <a:buChar char="»"/>
              <a:defRPr sz="2000">
                <a:solidFill>
                  <a:schemeClr val="tx1"/>
                </a:solidFill>
                <a:latin typeface="Calibri" charset="0"/>
                <a:ea typeface="ＭＳ Ｐゴシック" charset="0"/>
              </a:defRPr>
            </a:lvl7pPr>
            <a:lvl8pPr eaLnBrk="0" fontAlgn="base" hangingPunct="0">
              <a:spcAft>
                <a:spcPct val="0"/>
              </a:spcAft>
              <a:buFont typeface="Arial" charset="0"/>
              <a:buChar char="»"/>
              <a:defRPr sz="2000">
                <a:solidFill>
                  <a:schemeClr val="tx1"/>
                </a:solidFill>
                <a:latin typeface="Calibri" charset="0"/>
                <a:ea typeface="ＭＳ Ｐゴシック" charset="0"/>
              </a:defRPr>
            </a:lvl8pPr>
            <a:lvl9pPr eaLnBrk="0" fontAlgn="base" hangingPunct="0">
              <a:spcAft>
                <a:spcPct val="0"/>
              </a:spcAft>
              <a:buFont typeface="Arial" charset="0"/>
              <a:buChar char="»"/>
              <a:defRPr sz="2000">
                <a:solidFill>
                  <a:schemeClr val="tx1"/>
                </a:solidFill>
                <a:latin typeface="Calibri" charset="0"/>
                <a:ea typeface="ＭＳ Ｐゴシック" charset="0"/>
              </a:defRPr>
            </a:lvl9pPr>
          </a:lstStyle>
          <a:p>
            <a:r>
              <a:rPr lang="en-US" sz="1800">
                <a:solidFill>
                  <a:srgbClr val="000000"/>
                </a:solidFill>
                <a:latin typeface="Arial" charset="0"/>
              </a:rPr>
              <a:t>Has Stripes</a:t>
            </a:r>
          </a:p>
          <a:p>
            <a:r>
              <a:rPr lang="en-US" sz="1800">
                <a:solidFill>
                  <a:srgbClr val="000000"/>
                </a:solidFill>
                <a:latin typeface="Arial" charset="0"/>
              </a:rPr>
              <a:t>Has Ears</a:t>
            </a:r>
          </a:p>
          <a:p>
            <a:r>
              <a:rPr lang="en-US" sz="1800">
                <a:solidFill>
                  <a:srgbClr val="000000"/>
                </a:solidFill>
                <a:latin typeface="Arial" charset="0"/>
              </a:rPr>
              <a:t>Has Eyes</a:t>
            </a:r>
          </a:p>
          <a:p>
            <a:r>
              <a:rPr lang="en-US" sz="1800">
                <a:solidFill>
                  <a:srgbClr val="000000"/>
                </a:solidFill>
                <a:latin typeface="Arial" charset="0"/>
              </a:rPr>
              <a:t>….</a:t>
            </a:r>
          </a:p>
        </p:txBody>
      </p:sp>
      <p:sp>
        <p:nvSpPr>
          <p:cNvPr id="56330" name="TextBox 13"/>
          <p:cNvSpPr txBox="1">
            <a:spLocks noChangeArrowheads="1"/>
          </p:cNvSpPr>
          <p:nvPr/>
        </p:nvSpPr>
        <p:spPr bwMode="auto">
          <a:xfrm>
            <a:off x="1752600" y="5257800"/>
            <a:ext cx="1698625" cy="1477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3200">
                <a:solidFill>
                  <a:schemeClr val="tx1"/>
                </a:solidFill>
                <a:latin typeface="Calibri" charset="0"/>
                <a:ea typeface="ＭＳ Ｐゴシック" charset="0"/>
              </a:defRPr>
            </a:lvl1pPr>
            <a:lvl2pPr>
              <a:defRPr sz="2800">
                <a:solidFill>
                  <a:schemeClr val="tx1"/>
                </a:solidFill>
                <a:latin typeface="Calibri" charset="0"/>
                <a:ea typeface="ＭＳ Ｐゴシック" charset="0"/>
              </a:defRPr>
            </a:lvl2pPr>
            <a:lvl3pPr>
              <a:defRPr sz="2400">
                <a:solidFill>
                  <a:schemeClr val="tx1"/>
                </a:solidFill>
                <a:latin typeface="Calibri" charset="0"/>
                <a:ea typeface="ＭＳ Ｐゴシック" charset="0"/>
              </a:defRPr>
            </a:lvl3pPr>
            <a:lvl4pPr>
              <a:defRPr sz="2000">
                <a:solidFill>
                  <a:schemeClr val="tx1"/>
                </a:solidFill>
                <a:latin typeface="Calibri" charset="0"/>
                <a:ea typeface="ＭＳ Ｐゴシック" charset="0"/>
              </a:defRPr>
            </a:lvl4pPr>
            <a:lvl5pPr>
              <a:defRPr sz="2000">
                <a:solidFill>
                  <a:schemeClr val="tx1"/>
                </a:solidFill>
                <a:latin typeface="Calibri" charset="0"/>
                <a:ea typeface="ＭＳ Ｐゴシック" charset="0"/>
              </a:defRPr>
            </a:lvl5pPr>
            <a:lvl6pPr eaLnBrk="0" fontAlgn="base" hangingPunct="0">
              <a:spcAft>
                <a:spcPct val="0"/>
              </a:spcAft>
              <a:buFont typeface="Arial" charset="0"/>
              <a:buChar char="»"/>
              <a:defRPr sz="2000">
                <a:solidFill>
                  <a:schemeClr val="tx1"/>
                </a:solidFill>
                <a:latin typeface="Calibri" charset="0"/>
                <a:ea typeface="ＭＳ Ｐゴシック" charset="0"/>
              </a:defRPr>
            </a:lvl6pPr>
            <a:lvl7pPr eaLnBrk="0" fontAlgn="base" hangingPunct="0">
              <a:spcAft>
                <a:spcPct val="0"/>
              </a:spcAft>
              <a:buFont typeface="Arial" charset="0"/>
              <a:buChar char="»"/>
              <a:defRPr sz="2000">
                <a:solidFill>
                  <a:schemeClr val="tx1"/>
                </a:solidFill>
                <a:latin typeface="Calibri" charset="0"/>
                <a:ea typeface="ＭＳ Ｐゴシック" charset="0"/>
              </a:defRPr>
            </a:lvl7pPr>
            <a:lvl8pPr eaLnBrk="0" fontAlgn="base" hangingPunct="0">
              <a:spcAft>
                <a:spcPct val="0"/>
              </a:spcAft>
              <a:buFont typeface="Arial" charset="0"/>
              <a:buChar char="»"/>
              <a:defRPr sz="2000">
                <a:solidFill>
                  <a:schemeClr val="tx1"/>
                </a:solidFill>
                <a:latin typeface="Calibri" charset="0"/>
                <a:ea typeface="ＭＳ Ｐゴシック" charset="0"/>
              </a:defRPr>
            </a:lvl8pPr>
            <a:lvl9pPr eaLnBrk="0" fontAlgn="base" hangingPunct="0">
              <a:spcAft>
                <a:spcPct val="0"/>
              </a:spcAft>
              <a:buFont typeface="Arial" charset="0"/>
              <a:buChar char="»"/>
              <a:defRPr sz="2000">
                <a:solidFill>
                  <a:schemeClr val="tx1"/>
                </a:solidFill>
                <a:latin typeface="Calibri" charset="0"/>
                <a:ea typeface="ＭＳ Ｐゴシック" charset="0"/>
              </a:defRPr>
            </a:lvl9pPr>
          </a:lstStyle>
          <a:p>
            <a:r>
              <a:rPr lang="en-US" sz="1800">
                <a:solidFill>
                  <a:srgbClr val="000000"/>
                </a:solidFill>
                <a:latin typeface="Arial" charset="0"/>
              </a:rPr>
              <a:t>Has Four Legs</a:t>
            </a:r>
          </a:p>
          <a:p>
            <a:r>
              <a:rPr lang="en-US" sz="1800">
                <a:solidFill>
                  <a:srgbClr val="000000"/>
                </a:solidFill>
                <a:latin typeface="Arial" charset="0"/>
              </a:rPr>
              <a:t>Has Mane</a:t>
            </a:r>
          </a:p>
          <a:p>
            <a:r>
              <a:rPr lang="en-US" sz="1800">
                <a:solidFill>
                  <a:srgbClr val="000000"/>
                </a:solidFill>
                <a:latin typeface="Arial" charset="0"/>
              </a:rPr>
              <a:t>Has Tail</a:t>
            </a:r>
          </a:p>
          <a:p>
            <a:r>
              <a:rPr lang="en-US" sz="1800">
                <a:solidFill>
                  <a:srgbClr val="000000"/>
                </a:solidFill>
                <a:latin typeface="Arial" charset="0"/>
              </a:rPr>
              <a:t>Has Snout</a:t>
            </a:r>
          </a:p>
          <a:p>
            <a:r>
              <a:rPr lang="en-US" sz="1800">
                <a:solidFill>
                  <a:srgbClr val="000000"/>
                </a:solidFill>
                <a:latin typeface="Arial" charset="0"/>
              </a:rPr>
              <a:t>….</a:t>
            </a:r>
          </a:p>
        </p:txBody>
      </p:sp>
      <p:sp>
        <p:nvSpPr>
          <p:cNvPr id="56331" name="TextBox 14"/>
          <p:cNvSpPr txBox="1">
            <a:spLocks noChangeArrowheads="1"/>
          </p:cNvSpPr>
          <p:nvPr/>
        </p:nvSpPr>
        <p:spPr bwMode="auto">
          <a:xfrm>
            <a:off x="4038600" y="5229225"/>
            <a:ext cx="1262063" cy="1200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3200">
                <a:solidFill>
                  <a:schemeClr val="tx1"/>
                </a:solidFill>
                <a:latin typeface="Calibri" charset="0"/>
                <a:ea typeface="ＭＳ Ｐゴシック" charset="0"/>
              </a:defRPr>
            </a:lvl1pPr>
            <a:lvl2pPr>
              <a:defRPr sz="2800">
                <a:solidFill>
                  <a:schemeClr val="tx1"/>
                </a:solidFill>
                <a:latin typeface="Calibri" charset="0"/>
                <a:ea typeface="ＭＳ Ｐゴシック" charset="0"/>
              </a:defRPr>
            </a:lvl2pPr>
            <a:lvl3pPr>
              <a:defRPr sz="2400">
                <a:solidFill>
                  <a:schemeClr val="tx1"/>
                </a:solidFill>
                <a:latin typeface="Calibri" charset="0"/>
                <a:ea typeface="ＭＳ Ｐゴシック" charset="0"/>
              </a:defRPr>
            </a:lvl3pPr>
            <a:lvl4pPr>
              <a:defRPr sz="2000">
                <a:solidFill>
                  <a:schemeClr val="tx1"/>
                </a:solidFill>
                <a:latin typeface="Calibri" charset="0"/>
                <a:ea typeface="ＭＳ Ｐゴシック" charset="0"/>
              </a:defRPr>
            </a:lvl4pPr>
            <a:lvl5pPr>
              <a:defRPr sz="2000">
                <a:solidFill>
                  <a:schemeClr val="tx1"/>
                </a:solidFill>
                <a:latin typeface="Calibri" charset="0"/>
                <a:ea typeface="ＭＳ Ｐゴシック" charset="0"/>
              </a:defRPr>
            </a:lvl5pPr>
            <a:lvl6pPr eaLnBrk="0" fontAlgn="base" hangingPunct="0">
              <a:spcAft>
                <a:spcPct val="0"/>
              </a:spcAft>
              <a:buFont typeface="Arial" charset="0"/>
              <a:buChar char="»"/>
              <a:defRPr sz="2000">
                <a:solidFill>
                  <a:schemeClr val="tx1"/>
                </a:solidFill>
                <a:latin typeface="Calibri" charset="0"/>
                <a:ea typeface="ＭＳ Ｐゴシック" charset="0"/>
              </a:defRPr>
            </a:lvl6pPr>
            <a:lvl7pPr eaLnBrk="0" fontAlgn="base" hangingPunct="0">
              <a:spcAft>
                <a:spcPct val="0"/>
              </a:spcAft>
              <a:buFont typeface="Arial" charset="0"/>
              <a:buChar char="»"/>
              <a:defRPr sz="2000">
                <a:solidFill>
                  <a:schemeClr val="tx1"/>
                </a:solidFill>
                <a:latin typeface="Calibri" charset="0"/>
                <a:ea typeface="ＭＳ Ｐゴシック" charset="0"/>
              </a:defRPr>
            </a:lvl7pPr>
            <a:lvl8pPr eaLnBrk="0" fontAlgn="base" hangingPunct="0">
              <a:spcAft>
                <a:spcPct val="0"/>
              </a:spcAft>
              <a:buFont typeface="Arial" charset="0"/>
              <a:buChar char="»"/>
              <a:defRPr sz="2000">
                <a:solidFill>
                  <a:schemeClr val="tx1"/>
                </a:solidFill>
                <a:latin typeface="Calibri" charset="0"/>
                <a:ea typeface="ＭＳ Ｐゴシック" charset="0"/>
              </a:defRPr>
            </a:lvl8pPr>
            <a:lvl9pPr eaLnBrk="0" fontAlgn="base" hangingPunct="0">
              <a:spcAft>
                <a:spcPct val="0"/>
              </a:spcAft>
              <a:buFont typeface="Arial" charset="0"/>
              <a:buChar char="»"/>
              <a:defRPr sz="2000">
                <a:solidFill>
                  <a:schemeClr val="tx1"/>
                </a:solidFill>
                <a:latin typeface="Calibri" charset="0"/>
                <a:ea typeface="ＭＳ Ｐゴシック" charset="0"/>
              </a:defRPr>
            </a:lvl9pPr>
          </a:lstStyle>
          <a:p>
            <a:r>
              <a:rPr lang="en-US" sz="1800">
                <a:solidFill>
                  <a:srgbClr val="000000"/>
                </a:solidFill>
                <a:latin typeface="Arial" charset="0"/>
              </a:rPr>
              <a:t>Brown</a:t>
            </a:r>
          </a:p>
          <a:p>
            <a:r>
              <a:rPr lang="en-US" sz="1800">
                <a:solidFill>
                  <a:srgbClr val="000000"/>
                </a:solidFill>
                <a:latin typeface="Arial" charset="0"/>
              </a:rPr>
              <a:t>Muscular</a:t>
            </a:r>
          </a:p>
          <a:p>
            <a:r>
              <a:rPr lang="en-US" sz="1800">
                <a:solidFill>
                  <a:srgbClr val="000000"/>
                </a:solidFill>
                <a:latin typeface="Arial" charset="0"/>
              </a:rPr>
              <a:t>Has Snout</a:t>
            </a:r>
          </a:p>
          <a:p>
            <a:r>
              <a:rPr lang="en-US" sz="1800">
                <a:solidFill>
                  <a:srgbClr val="000000"/>
                </a:solidFill>
                <a:latin typeface="Arial" charset="0"/>
              </a:rPr>
              <a:t>….</a:t>
            </a:r>
          </a:p>
        </p:txBody>
      </p:sp>
      <p:sp>
        <p:nvSpPr>
          <p:cNvPr id="16" name="TextBox 15"/>
          <p:cNvSpPr txBox="1">
            <a:spLocks noChangeArrowheads="1"/>
          </p:cNvSpPr>
          <p:nvPr/>
        </p:nvSpPr>
        <p:spPr bwMode="auto">
          <a:xfrm>
            <a:off x="5846763" y="5257800"/>
            <a:ext cx="3365500" cy="923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3200">
                <a:solidFill>
                  <a:schemeClr val="tx1"/>
                </a:solidFill>
                <a:latin typeface="Calibri" charset="0"/>
                <a:ea typeface="ＭＳ Ｐゴシック" charset="0"/>
              </a:defRPr>
            </a:lvl1pPr>
            <a:lvl2pPr>
              <a:defRPr sz="2800">
                <a:solidFill>
                  <a:schemeClr val="tx1"/>
                </a:solidFill>
                <a:latin typeface="Calibri" charset="0"/>
                <a:ea typeface="ＭＳ Ｐゴシック" charset="0"/>
              </a:defRPr>
            </a:lvl2pPr>
            <a:lvl3pPr>
              <a:defRPr sz="2400">
                <a:solidFill>
                  <a:schemeClr val="tx1"/>
                </a:solidFill>
                <a:latin typeface="Calibri" charset="0"/>
                <a:ea typeface="ＭＳ Ｐゴシック" charset="0"/>
              </a:defRPr>
            </a:lvl3pPr>
            <a:lvl4pPr>
              <a:defRPr sz="2000">
                <a:solidFill>
                  <a:schemeClr val="tx1"/>
                </a:solidFill>
                <a:latin typeface="Calibri" charset="0"/>
                <a:ea typeface="ＭＳ Ｐゴシック" charset="0"/>
              </a:defRPr>
            </a:lvl4pPr>
            <a:lvl5pPr>
              <a:defRPr sz="2000">
                <a:solidFill>
                  <a:schemeClr val="tx1"/>
                </a:solidFill>
                <a:latin typeface="Calibri" charset="0"/>
                <a:ea typeface="ＭＳ Ｐゴシック" charset="0"/>
              </a:defRPr>
            </a:lvl5pPr>
            <a:lvl6pPr eaLnBrk="0" fontAlgn="base" hangingPunct="0">
              <a:spcAft>
                <a:spcPct val="0"/>
              </a:spcAft>
              <a:buFont typeface="Arial" charset="0"/>
              <a:buChar char="»"/>
              <a:defRPr sz="2000">
                <a:solidFill>
                  <a:schemeClr val="tx1"/>
                </a:solidFill>
                <a:latin typeface="Calibri" charset="0"/>
                <a:ea typeface="ＭＳ Ｐゴシック" charset="0"/>
              </a:defRPr>
            </a:lvl6pPr>
            <a:lvl7pPr eaLnBrk="0" fontAlgn="base" hangingPunct="0">
              <a:spcAft>
                <a:spcPct val="0"/>
              </a:spcAft>
              <a:buFont typeface="Arial" charset="0"/>
              <a:buChar char="»"/>
              <a:defRPr sz="2000">
                <a:solidFill>
                  <a:schemeClr val="tx1"/>
                </a:solidFill>
                <a:latin typeface="Calibri" charset="0"/>
                <a:ea typeface="ＭＳ Ｐゴシック" charset="0"/>
              </a:defRPr>
            </a:lvl7pPr>
            <a:lvl8pPr eaLnBrk="0" fontAlgn="base" hangingPunct="0">
              <a:spcAft>
                <a:spcPct val="0"/>
              </a:spcAft>
              <a:buFont typeface="Arial" charset="0"/>
              <a:buChar char="»"/>
              <a:defRPr sz="2000">
                <a:solidFill>
                  <a:schemeClr val="tx1"/>
                </a:solidFill>
                <a:latin typeface="Calibri" charset="0"/>
                <a:ea typeface="ＭＳ Ｐゴシック" charset="0"/>
              </a:defRPr>
            </a:lvl8pPr>
            <a:lvl9pPr eaLnBrk="0" fontAlgn="base" hangingPunct="0">
              <a:spcAft>
                <a:spcPct val="0"/>
              </a:spcAft>
              <a:buFont typeface="Arial" charset="0"/>
              <a:buChar char="»"/>
              <a:defRPr sz="2000">
                <a:solidFill>
                  <a:schemeClr val="tx1"/>
                </a:solidFill>
                <a:latin typeface="Calibri" charset="0"/>
                <a:ea typeface="ＭＳ Ｐゴシック" charset="0"/>
              </a:defRPr>
            </a:lvl9pPr>
          </a:lstStyle>
          <a:p>
            <a:r>
              <a:rPr lang="en-US" sz="1800">
                <a:solidFill>
                  <a:srgbClr val="000000"/>
                </a:solidFill>
                <a:latin typeface="Arial" charset="0"/>
              </a:rPr>
              <a:t>Has Stripes (like cat)</a:t>
            </a:r>
          </a:p>
          <a:p>
            <a:r>
              <a:rPr lang="en-US" sz="1800">
                <a:solidFill>
                  <a:srgbClr val="000000"/>
                </a:solidFill>
                <a:latin typeface="Arial" charset="0"/>
              </a:rPr>
              <a:t>Has Mane and Tail (like horse)</a:t>
            </a:r>
          </a:p>
          <a:p>
            <a:r>
              <a:rPr lang="en-US" sz="1800">
                <a:solidFill>
                  <a:srgbClr val="000000"/>
                </a:solidFill>
                <a:latin typeface="Arial" charset="0"/>
              </a:rPr>
              <a:t>Has Snout (like horse and dog)</a:t>
            </a:r>
          </a:p>
        </p:txBody>
      </p:sp>
      <p:sp>
        <p:nvSpPr>
          <p:cNvPr id="56333" name="TextBox 17"/>
          <p:cNvSpPr txBox="1">
            <a:spLocks noChangeArrowheads="1"/>
          </p:cNvSpPr>
          <p:nvPr/>
        </p:nvSpPr>
        <p:spPr bwMode="auto">
          <a:xfrm>
            <a:off x="1628775" y="3276600"/>
            <a:ext cx="2409825"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3200">
                <a:solidFill>
                  <a:schemeClr val="tx1"/>
                </a:solidFill>
                <a:latin typeface="Calibri" charset="0"/>
                <a:ea typeface="ＭＳ Ｐゴシック" charset="0"/>
              </a:defRPr>
            </a:lvl1pPr>
            <a:lvl2pPr>
              <a:defRPr sz="2800">
                <a:solidFill>
                  <a:schemeClr val="tx1"/>
                </a:solidFill>
                <a:latin typeface="Calibri" charset="0"/>
                <a:ea typeface="ＭＳ Ｐゴシック" charset="0"/>
              </a:defRPr>
            </a:lvl2pPr>
            <a:lvl3pPr>
              <a:defRPr sz="2400">
                <a:solidFill>
                  <a:schemeClr val="tx1"/>
                </a:solidFill>
                <a:latin typeface="Calibri" charset="0"/>
                <a:ea typeface="ＭＳ Ｐゴシック" charset="0"/>
              </a:defRPr>
            </a:lvl3pPr>
            <a:lvl4pPr>
              <a:defRPr sz="2000">
                <a:solidFill>
                  <a:schemeClr val="tx1"/>
                </a:solidFill>
                <a:latin typeface="Calibri" charset="0"/>
                <a:ea typeface="ＭＳ Ｐゴシック" charset="0"/>
              </a:defRPr>
            </a:lvl4pPr>
            <a:lvl5pPr>
              <a:defRPr sz="2000">
                <a:solidFill>
                  <a:schemeClr val="tx1"/>
                </a:solidFill>
                <a:latin typeface="Calibri" charset="0"/>
                <a:ea typeface="ＭＳ Ｐゴシック" charset="0"/>
              </a:defRPr>
            </a:lvl5pPr>
            <a:lvl6pPr eaLnBrk="0" fontAlgn="base" hangingPunct="0">
              <a:spcAft>
                <a:spcPct val="0"/>
              </a:spcAft>
              <a:buFont typeface="Arial" charset="0"/>
              <a:buChar char="»"/>
              <a:defRPr sz="2000">
                <a:solidFill>
                  <a:schemeClr val="tx1"/>
                </a:solidFill>
                <a:latin typeface="Calibri" charset="0"/>
                <a:ea typeface="ＭＳ Ｐゴシック" charset="0"/>
              </a:defRPr>
            </a:lvl6pPr>
            <a:lvl7pPr eaLnBrk="0" fontAlgn="base" hangingPunct="0">
              <a:spcAft>
                <a:spcPct val="0"/>
              </a:spcAft>
              <a:buFont typeface="Arial" charset="0"/>
              <a:buChar char="»"/>
              <a:defRPr sz="2000">
                <a:solidFill>
                  <a:schemeClr val="tx1"/>
                </a:solidFill>
                <a:latin typeface="Calibri" charset="0"/>
                <a:ea typeface="ＭＳ Ｐゴシック" charset="0"/>
              </a:defRPr>
            </a:lvl7pPr>
            <a:lvl8pPr eaLnBrk="0" fontAlgn="base" hangingPunct="0">
              <a:spcAft>
                <a:spcPct val="0"/>
              </a:spcAft>
              <a:buFont typeface="Arial" charset="0"/>
              <a:buChar char="»"/>
              <a:defRPr sz="2000">
                <a:solidFill>
                  <a:schemeClr val="tx1"/>
                </a:solidFill>
                <a:latin typeface="Calibri" charset="0"/>
                <a:ea typeface="ＭＳ Ｐゴシック" charset="0"/>
              </a:defRPr>
            </a:lvl8pPr>
            <a:lvl9pPr eaLnBrk="0" fontAlgn="base" hangingPunct="0">
              <a:spcAft>
                <a:spcPct val="0"/>
              </a:spcAft>
              <a:buFont typeface="Arial" charset="0"/>
              <a:buChar char="»"/>
              <a:defRPr sz="2000">
                <a:solidFill>
                  <a:schemeClr val="tx1"/>
                </a:solidFill>
                <a:latin typeface="Calibri" charset="0"/>
                <a:ea typeface="ＭＳ Ｐゴシック" charset="0"/>
              </a:defRPr>
            </a:lvl9pPr>
          </a:lstStyle>
          <a:p>
            <a:r>
              <a:rPr lang="en-US" sz="2400">
                <a:solidFill>
                  <a:srgbClr val="000000"/>
                </a:solidFill>
                <a:latin typeface="Arial" charset="0"/>
              </a:rPr>
              <a:t>Familiar Objects</a:t>
            </a:r>
          </a:p>
        </p:txBody>
      </p:sp>
      <p:sp>
        <p:nvSpPr>
          <p:cNvPr id="56334" name="TextBox 18"/>
          <p:cNvSpPr txBox="1">
            <a:spLocks noChangeArrowheads="1"/>
          </p:cNvSpPr>
          <p:nvPr/>
        </p:nvSpPr>
        <p:spPr bwMode="auto">
          <a:xfrm>
            <a:off x="6629400" y="3279775"/>
            <a:ext cx="177641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3200">
                <a:solidFill>
                  <a:schemeClr val="tx1"/>
                </a:solidFill>
                <a:latin typeface="Calibri" charset="0"/>
                <a:ea typeface="ＭＳ Ｐゴシック" charset="0"/>
              </a:defRPr>
            </a:lvl1pPr>
            <a:lvl2pPr>
              <a:defRPr sz="2800">
                <a:solidFill>
                  <a:schemeClr val="tx1"/>
                </a:solidFill>
                <a:latin typeface="Calibri" charset="0"/>
                <a:ea typeface="ＭＳ Ｐゴシック" charset="0"/>
              </a:defRPr>
            </a:lvl2pPr>
            <a:lvl3pPr>
              <a:defRPr sz="2400">
                <a:solidFill>
                  <a:schemeClr val="tx1"/>
                </a:solidFill>
                <a:latin typeface="Calibri" charset="0"/>
                <a:ea typeface="ＭＳ Ｐゴシック" charset="0"/>
              </a:defRPr>
            </a:lvl3pPr>
            <a:lvl4pPr>
              <a:defRPr sz="2000">
                <a:solidFill>
                  <a:schemeClr val="tx1"/>
                </a:solidFill>
                <a:latin typeface="Calibri" charset="0"/>
                <a:ea typeface="ＭＳ Ｐゴシック" charset="0"/>
              </a:defRPr>
            </a:lvl4pPr>
            <a:lvl5pPr>
              <a:defRPr sz="2000">
                <a:solidFill>
                  <a:schemeClr val="tx1"/>
                </a:solidFill>
                <a:latin typeface="Calibri" charset="0"/>
                <a:ea typeface="ＭＳ Ｐゴシック" charset="0"/>
              </a:defRPr>
            </a:lvl5pPr>
            <a:lvl6pPr eaLnBrk="0" fontAlgn="base" hangingPunct="0">
              <a:spcAft>
                <a:spcPct val="0"/>
              </a:spcAft>
              <a:buFont typeface="Arial" charset="0"/>
              <a:buChar char="»"/>
              <a:defRPr sz="2000">
                <a:solidFill>
                  <a:schemeClr val="tx1"/>
                </a:solidFill>
                <a:latin typeface="Calibri" charset="0"/>
                <a:ea typeface="ＭＳ Ｐゴシック" charset="0"/>
              </a:defRPr>
            </a:lvl6pPr>
            <a:lvl7pPr eaLnBrk="0" fontAlgn="base" hangingPunct="0">
              <a:spcAft>
                <a:spcPct val="0"/>
              </a:spcAft>
              <a:buFont typeface="Arial" charset="0"/>
              <a:buChar char="»"/>
              <a:defRPr sz="2000">
                <a:solidFill>
                  <a:schemeClr val="tx1"/>
                </a:solidFill>
                <a:latin typeface="Calibri" charset="0"/>
                <a:ea typeface="ＭＳ Ｐゴシック" charset="0"/>
              </a:defRPr>
            </a:lvl7pPr>
            <a:lvl8pPr eaLnBrk="0" fontAlgn="base" hangingPunct="0">
              <a:spcAft>
                <a:spcPct val="0"/>
              </a:spcAft>
              <a:buFont typeface="Arial" charset="0"/>
              <a:buChar char="»"/>
              <a:defRPr sz="2000">
                <a:solidFill>
                  <a:schemeClr val="tx1"/>
                </a:solidFill>
                <a:latin typeface="Calibri" charset="0"/>
                <a:ea typeface="ＭＳ Ｐゴシック" charset="0"/>
              </a:defRPr>
            </a:lvl8pPr>
            <a:lvl9pPr eaLnBrk="0" fontAlgn="base" hangingPunct="0">
              <a:spcAft>
                <a:spcPct val="0"/>
              </a:spcAft>
              <a:buFont typeface="Arial" charset="0"/>
              <a:buChar char="»"/>
              <a:defRPr sz="2000">
                <a:solidFill>
                  <a:schemeClr val="tx1"/>
                </a:solidFill>
                <a:latin typeface="Calibri" charset="0"/>
                <a:ea typeface="ＭＳ Ｐゴシック" charset="0"/>
              </a:defRPr>
            </a:lvl9pPr>
          </a:lstStyle>
          <a:p>
            <a:r>
              <a:rPr lang="en-US" sz="2400">
                <a:solidFill>
                  <a:srgbClr val="000000"/>
                </a:solidFill>
                <a:latin typeface="Arial" charset="0"/>
              </a:rPr>
              <a:t>New Object</a:t>
            </a:r>
          </a:p>
        </p:txBody>
      </p:sp>
      <p:sp>
        <p:nvSpPr>
          <p:cNvPr id="56335" name="TextBox 19"/>
          <p:cNvSpPr txBox="1">
            <a:spLocks noChangeArrowheads="1"/>
          </p:cNvSpPr>
          <p:nvPr/>
        </p:nvSpPr>
        <p:spPr bwMode="auto">
          <a:xfrm>
            <a:off x="1905000" y="2590800"/>
            <a:ext cx="4483100"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3200">
                <a:solidFill>
                  <a:schemeClr val="tx1"/>
                </a:solidFill>
                <a:latin typeface="Calibri" charset="0"/>
                <a:ea typeface="ＭＳ Ｐゴシック" charset="0"/>
              </a:defRPr>
            </a:lvl1pPr>
            <a:lvl2pPr>
              <a:defRPr sz="2800">
                <a:solidFill>
                  <a:schemeClr val="tx1"/>
                </a:solidFill>
                <a:latin typeface="Calibri" charset="0"/>
                <a:ea typeface="ＭＳ Ｐゴシック" charset="0"/>
              </a:defRPr>
            </a:lvl2pPr>
            <a:lvl3pPr>
              <a:defRPr sz="2400">
                <a:solidFill>
                  <a:schemeClr val="tx1"/>
                </a:solidFill>
                <a:latin typeface="Calibri" charset="0"/>
                <a:ea typeface="ＭＳ Ｐゴシック" charset="0"/>
              </a:defRPr>
            </a:lvl3pPr>
            <a:lvl4pPr>
              <a:defRPr sz="2000">
                <a:solidFill>
                  <a:schemeClr val="tx1"/>
                </a:solidFill>
                <a:latin typeface="Calibri" charset="0"/>
                <a:ea typeface="ＭＳ Ｐゴシック" charset="0"/>
              </a:defRPr>
            </a:lvl4pPr>
            <a:lvl5pPr>
              <a:defRPr sz="2000">
                <a:solidFill>
                  <a:schemeClr val="tx1"/>
                </a:solidFill>
                <a:latin typeface="Calibri" charset="0"/>
                <a:ea typeface="ＭＳ Ｐゴシック" charset="0"/>
              </a:defRPr>
            </a:lvl5pPr>
            <a:lvl6pPr eaLnBrk="0" fontAlgn="base" hangingPunct="0">
              <a:spcAft>
                <a:spcPct val="0"/>
              </a:spcAft>
              <a:buFont typeface="Arial" charset="0"/>
              <a:buChar char="»"/>
              <a:defRPr sz="2000">
                <a:solidFill>
                  <a:schemeClr val="tx1"/>
                </a:solidFill>
                <a:latin typeface="Calibri" charset="0"/>
                <a:ea typeface="ＭＳ Ｐゴシック" charset="0"/>
              </a:defRPr>
            </a:lvl6pPr>
            <a:lvl7pPr eaLnBrk="0" fontAlgn="base" hangingPunct="0">
              <a:spcAft>
                <a:spcPct val="0"/>
              </a:spcAft>
              <a:buFont typeface="Arial" charset="0"/>
              <a:buChar char="»"/>
              <a:defRPr sz="2000">
                <a:solidFill>
                  <a:schemeClr val="tx1"/>
                </a:solidFill>
                <a:latin typeface="Calibri" charset="0"/>
                <a:ea typeface="ＭＳ Ｐゴシック" charset="0"/>
              </a:defRPr>
            </a:lvl7pPr>
            <a:lvl8pPr eaLnBrk="0" fontAlgn="base" hangingPunct="0">
              <a:spcAft>
                <a:spcPct val="0"/>
              </a:spcAft>
              <a:buFont typeface="Arial" charset="0"/>
              <a:buChar char="»"/>
              <a:defRPr sz="2000">
                <a:solidFill>
                  <a:schemeClr val="tx1"/>
                </a:solidFill>
                <a:latin typeface="Calibri" charset="0"/>
                <a:ea typeface="ＭＳ Ｐゴシック" charset="0"/>
              </a:defRPr>
            </a:lvl8pPr>
            <a:lvl9pPr eaLnBrk="0" fontAlgn="base" hangingPunct="0">
              <a:spcAft>
                <a:spcPct val="0"/>
              </a:spcAft>
              <a:buFont typeface="Arial" charset="0"/>
              <a:buChar char="»"/>
              <a:defRPr sz="2000">
                <a:solidFill>
                  <a:schemeClr val="tx1"/>
                </a:solidFill>
                <a:latin typeface="Calibri" charset="0"/>
                <a:ea typeface="ＭＳ Ｐゴシック" charset="0"/>
              </a:defRPr>
            </a:lvl9pPr>
          </a:lstStyle>
          <a:p>
            <a:r>
              <a:rPr lang="en-US" sz="2800">
                <a:solidFill>
                  <a:srgbClr val="000000"/>
                </a:solidFill>
                <a:latin typeface="Arial" charset="0"/>
              </a:rPr>
              <a:t>If we can infer properties…</a:t>
            </a:r>
          </a:p>
        </p:txBody>
      </p:sp>
    </p:spTree>
    <p:custDataLst>
      <p:tags r:id="rId1"/>
    </p:custDataLst>
    <p:extLst>
      <p:ext uri="{BB962C8B-B14F-4D97-AF65-F5344CB8AC3E}">
        <p14:creationId xmlns:p14="http://schemas.microsoft.com/office/powerpoint/2010/main" val="402465398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itle 1"/>
          <p:cNvSpPr>
            <a:spLocks noGrp="1"/>
          </p:cNvSpPr>
          <p:nvPr>
            <p:ph type="title"/>
          </p:nvPr>
        </p:nvSpPr>
        <p:spPr/>
        <p:txBody>
          <a:bodyPr/>
          <a:lstStyle/>
          <a:p>
            <a:r>
              <a:rPr lang="en-US" dirty="0">
                <a:latin typeface="Calibri" charset="0"/>
              </a:rPr>
              <a:t>Why infer properties</a:t>
            </a:r>
          </a:p>
        </p:txBody>
      </p:sp>
      <p:sp>
        <p:nvSpPr>
          <p:cNvPr id="57347" name="Content Placeholder 2"/>
          <p:cNvSpPr>
            <a:spLocks noGrp="1"/>
          </p:cNvSpPr>
          <p:nvPr>
            <p:ph idx="1"/>
          </p:nvPr>
        </p:nvSpPr>
        <p:spPr/>
        <p:txBody>
          <a:bodyPr/>
          <a:lstStyle/>
          <a:p>
            <a:pPr marL="514350" indent="-514350">
              <a:buFont typeface="Arial" charset="0"/>
              <a:buNone/>
            </a:pPr>
            <a:r>
              <a:rPr lang="en-US">
                <a:latin typeface="Calibri" charset="0"/>
              </a:rPr>
              <a:t>3.  We want to make comparisons between objects or categories</a:t>
            </a:r>
          </a:p>
        </p:txBody>
      </p:sp>
      <p:pic>
        <p:nvPicPr>
          <p:cNvPr id="57348" name="Picture 2"/>
          <p:cNvPicPr>
            <a:picLocks noChangeAspect="1" noChangeArrowheads="1"/>
          </p:cNvPicPr>
          <p:nvPr/>
        </p:nvPicPr>
        <p:blipFill>
          <a:blip r:embed="rId2">
            <a:extLst>
              <a:ext uri="{28A0092B-C50C-407E-A947-70E740481C1C}">
                <a14:useLocalDpi xmlns:a14="http://schemas.microsoft.com/office/drawing/2010/main" val="0"/>
              </a:ext>
            </a:extLst>
          </a:blip>
          <a:srcRect l="15150" t="16081" r="31818" b="299"/>
          <a:stretch>
            <a:fillRect/>
          </a:stretch>
        </p:blipFill>
        <p:spPr bwMode="auto">
          <a:xfrm>
            <a:off x="1371600" y="3028950"/>
            <a:ext cx="1295400" cy="1924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7349" name="TextBox 5"/>
          <p:cNvSpPr txBox="1">
            <a:spLocks noChangeArrowheads="1"/>
          </p:cNvSpPr>
          <p:nvPr/>
        </p:nvSpPr>
        <p:spPr bwMode="auto">
          <a:xfrm>
            <a:off x="457200" y="5040313"/>
            <a:ext cx="3467100"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3200">
                <a:solidFill>
                  <a:schemeClr val="tx1"/>
                </a:solidFill>
                <a:latin typeface="Calibri" charset="0"/>
                <a:ea typeface="ＭＳ Ｐゴシック" charset="0"/>
              </a:defRPr>
            </a:lvl1pPr>
            <a:lvl2pPr>
              <a:defRPr sz="2800">
                <a:solidFill>
                  <a:schemeClr val="tx1"/>
                </a:solidFill>
                <a:latin typeface="Calibri" charset="0"/>
                <a:ea typeface="ＭＳ Ｐゴシック" charset="0"/>
              </a:defRPr>
            </a:lvl2pPr>
            <a:lvl3pPr>
              <a:defRPr sz="2400">
                <a:solidFill>
                  <a:schemeClr val="tx1"/>
                </a:solidFill>
                <a:latin typeface="Calibri" charset="0"/>
                <a:ea typeface="ＭＳ Ｐゴシック" charset="0"/>
              </a:defRPr>
            </a:lvl3pPr>
            <a:lvl4pPr>
              <a:defRPr sz="2000">
                <a:solidFill>
                  <a:schemeClr val="tx1"/>
                </a:solidFill>
                <a:latin typeface="Calibri" charset="0"/>
                <a:ea typeface="ＭＳ Ｐゴシック" charset="0"/>
              </a:defRPr>
            </a:lvl4pPr>
            <a:lvl5pPr>
              <a:defRPr sz="2000">
                <a:solidFill>
                  <a:schemeClr val="tx1"/>
                </a:solidFill>
                <a:latin typeface="Calibri" charset="0"/>
                <a:ea typeface="ＭＳ Ｐゴシック" charset="0"/>
              </a:defRPr>
            </a:lvl5pPr>
            <a:lvl6pPr eaLnBrk="0" fontAlgn="base" hangingPunct="0">
              <a:spcAft>
                <a:spcPct val="0"/>
              </a:spcAft>
              <a:buFont typeface="Arial" charset="0"/>
              <a:buChar char="»"/>
              <a:defRPr sz="2000">
                <a:solidFill>
                  <a:schemeClr val="tx1"/>
                </a:solidFill>
                <a:latin typeface="Calibri" charset="0"/>
                <a:ea typeface="ＭＳ Ｐゴシック" charset="0"/>
              </a:defRPr>
            </a:lvl6pPr>
            <a:lvl7pPr eaLnBrk="0" fontAlgn="base" hangingPunct="0">
              <a:spcAft>
                <a:spcPct val="0"/>
              </a:spcAft>
              <a:buFont typeface="Arial" charset="0"/>
              <a:buChar char="»"/>
              <a:defRPr sz="2000">
                <a:solidFill>
                  <a:schemeClr val="tx1"/>
                </a:solidFill>
                <a:latin typeface="Calibri" charset="0"/>
                <a:ea typeface="ＭＳ Ｐゴシック" charset="0"/>
              </a:defRPr>
            </a:lvl7pPr>
            <a:lvl8pPr eaLnBrk="0" fontAlgn="base" hangingPunct="0">
              <a:spcAft>
                <a:spcPct val="0"/>
              </a:spcAft>
              <a:buFont typeface="Arial" charset="0"/>
              <a:buChar char="»"/>
              <a:defRPr sz="2000">
                <a:solidFill>
                  <a:schemeClr val="tx1"/>
                </a:solidFill>
                <a:latin typeface="Calibri" charset="0"/>
                <a:ea typeface="ＭＳ Ｐゴシック" charset="0"/>
              </a:defRPr>
            </a:lvl8pPr>
            <a:lvl9pPr eaLnBrk="0" fontAlgn="base" hangingPunct="0">
              <a:spcAft>
                <a:spcPct val="0"/>
              </a:spcAft>
              <a:buFont typeface="Arial" charset="0"/>
              <a:buChar char="»"/>
              <a:defRPr sz="2000">
                <a:solidFill>
                  <a:schemeClr val="tx1"/>
                </a:solidFill>
                <a:latin typeface="Calibri" charset="0"/>
                <a:ea typeface="ＭＳ Ｐゴシック" charset="0"/>
              </a:defRPr>
            </a:lvl9pPr>
          </a:lstStyle>
          <a:p>
            <a:r>
              <a:rPr lang="en-US" sz="1800">
                <a:solidFill>
                  <a:srgbClr val="000000"/>
                </a:solidFill>
                <a:latin typeface="Arial" charset="0"/>
              </a:rPr>
              <a:t>What is unusual about this dog?</a:t>
            </a:r>
          </a:p>
        </p:txBody>
      </p:sp>
      <p:pic>
        <p:nvPicPr>
          <p:cNvPr id="57350" name="Picture 4"/>
          <p:cNvPicPr>
            <a:picLocks noChangeAspect="1" noChangeArrowheads="1"/>
          </p:cNvPicPr>
          <p:nvPr/>
        </p:nvPicPr>
        <p:blipFill>
          <a:blip r:embed="rId3">
            <a:extLst>
              <a:ext uri="{28A0092B-C50C-407E-A947-70E740481C1C}">
                <a14:useLocalDpi xmlns:a14="http://schemas.microsoft.com/office/drawing/2010/main" val="0"/>
              </a:ext>
            </a:extLst>
          </a:blip>
          <a:srcRect b="11980"/>
          <a:stretch>
            <a:fillRect/>
          </a:stretch>
        </p:blipFill>
        <p:spPr bwMode="auto">
          <a:xfrm>
            <a:off x="4572000" y="3581400"/>
            <a:ext cx="2078038" cy="137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735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05600" y="3581400"/>
            <a:ext cx="1414463" cy="137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7352" name="TextBox 8"/>
          <p:cNvSpPr txBox="1">
            <a:spLocks noChangeArrowheads="1"/>
          </p:cNvSpPr>
          <p:nvPr/>
        </p:nvSpPr>
        <p:spPr bwMode="auto">
          <a:xfrm>
            <a:off x="4419600" y="4953000"/>
            <a:ext cx="4114800" cy="646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200">
                <a:solidFill>
                  <a:schemeClr val="tx1"/>
                </a:solidFill>
                <a:latin typeface="Calibri" charset="0"/>
                <a:ea typeface="ＭＳ Ｐゴシック" charset="0"/>
              </a:defRPr>
            </a:lvl1pPr>
            <a:lvl2pPr>
              <a:defRPr sz="2800">
                <a:solidFill>
                  <a:schemeClr val="tx1"/>
                </a:solidFill>
                <a:latin typeface="Calibri" charset="0"/>
                <a:ea typeface="ＭＳ Ｐゴシック" charset="0"/>
              </a:defRPr>
            </a:lvl2pPr>
            <a:lvl3pPr>
              <a:defRPr sz="2400">
                <a:solidFill>
                  <a:schemeClr val="tx1"/>
                </a:solidFill>
                <a:latin typeface="Calibri" charset="0"/>
                <a:ea typeface="ＭＳ Ｐゴシック" charset="0"/>
              </a:defRPr>
            </a:lvl3pPr>
            <a:lvl4pPr>
              <a:defRPr sz="2000">
                <a:solidFill>
                  <a:schemeClr val="tx1"/>
                </a:solidFill>
                <a:latin typeface="Calibri" charset="0"/>
                <a:ea typeface="ＭＳ Ｐゴシック" charset="0"/>
              </a:defRPr>
            </a:lvl4pPr>
            <a:lvl5pPr>
              <a:defRPr sz="2000">
                <a:solidFill>
                  <a:schemeClr val="tx1"/>
                </a:solidFill>
                <a:latin typeface="Calibri" charset="0"/>
                <a:ea typeface="ＭＳ Ｐゴシック" charset="0"/>
              </a:defRPr>
            </a:lvl5pPr>
            <a:lvl6pPr eaLnBrk="0" fontAlgn="base" hangingPunct="0">
              <a:spcAft>
                <a:spcPct val="0"/>
              </a:spcAft>
              <a:buFont typeface="Arial" charset="0"/>
              <a:buChar char="»"/>
              <a:defRPr sz="2000">
                <a:solidFill>
                  <a:schemeClr val="tx1"/>
                </a:solidFill>
                <a:latin typeface="Calibri" charset="0"/>
                <a:ea typeface="ＭＳ Ｐゴシック" charset="0"/>
              </a:defRPr>
            </a:lvl6pPr>
            <a:lvl7pPr eaLnBrk="0" fontAlgn="base" hangingPunct="0">
              <a:spcAft>
                <a:spcPct val="0"/>
              </a:spcAft>
              <a:buFont typeface="Arial" charset="0"/>
              <a:buChar char="»"/>
              <a:defRPr sz="2000">
                <a:solidFill>
                  <a:schemeClr val="tx1"/>
                </a:solidFill>
                <a:latin typeface="Calibri" charset="0"/>
                <a:ea typeface="ＭＳ Ｐゴシック" charset="0"/>
              </a:defRPr>
            </a:lvl7pPr>
            <a:lvl8pPr eaLnBrk="0" fontAlgn="base" hangingPunct="0">
              <a:spcAft>
                <a:spcPct val="0"/>
              </a:spcAft>
              <a:buFont typeface="Arial" charset="0"/>
              <a:buChar char="»"/>
              <a:defRPr sz="2000">
                <a:solidFill>
                  <a:schemeClr val="tx1"/>
                </a:solidFill>
                <a:latin typeface="Calibri" charset="0"/>
                <a:ea typeface="ＭＳ Ｐゴシック" charset="0"/>
              </a:defRPr>
            </a:lvl8pPr>
            <a:lvl9pPr eaLnBrk="0" fontAlgn="base" hangingPunct="0">
              <a:spcAft>
                <a:spcPct val="0"/>
              </a:spcAft>
              <a:buFont typeface="Arial" charset="0"/>
              <a:buChar char="»"/>
              <a:defRPr sz="2000">
                <a:solidFill>
                  <a:schemeClr val="tx1"/>
                </a:solidFill>
                <a:latin typeface="Calibri" charset="0"/>
                <a:ea typeface="ＭＳ Ｐゴシック" charset="0"/>
              </a:defRPr>
            </a:lvl9pPr>
          </a:lstStyle>
          <a:p>
            <a:r>
              <a:rPr lang="en-US" sz="1800">
                <a:solidFill>
                  <a:srgbClr val="000000"/>
                </a:solidFill>
                <a:latin typeface="Arial" charset="0"/>
              </a:rPr>
              <a:t>What is the difference between horses and zebras?</a:t>
            </a:r>
          </a:p>
        </p:txBody>
      </p:sp>
    </p:spTree>
    <p:extLst>
      <p:ext uri="{BB962C8B-B14F-4D97-AF65-F5344CB8AC3E}">
        <p14:creationId xmlns:p14="http://schemas.microsoft.com/office/powerpoint/2010/main" val="408248454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Questions?</a:t>
            </a:r>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11029773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5"/>
          <p:cNvSpPr>
            <a:spLocks noGrp="1" noChangeArrowheads="1"/>
          </p:cNvSpPr>
          <p:nvPr>
            <p:ph type="title"/>
          </p:nvPr>
        </p:nvSpPr>
        <p:spPr/>
        <p:txBody>
          <a:bodyPr/>
          <a:lstStyle/>
          <a:p>
            <a:r>
              <a:rPr lang="en-US">
                <a:latin typeface="Arial" charset="0"/>
              </a:rPr>
              <a:t>Representing people</a:t>
            </a:r>
          </a:p>
        </p:txBody>
      </p:sp>
      <p:graphicFrame>
        <p:nvGraphicFramePr>
          <p:cNvPr id="91139" name="Object 4"/>
          <p:cNvGraphicFramePr>
            <a:graphicFrameLocks noGrp="1" noChangeAspect="1"/>
          </p:cNvGraphicFramePr>
          <p:nvPr>
            <p:ph idx="1"/>
          </p:nvPr>
        </p:nvGraphicFramePr>
        <p:xfrm>
          <a:off x="0" y="0"/>
          <a:ext cx="9144000" cy="6858000"/>
        </p:xfrm>
        <a:graphic>
          <a:graphicData uri="http://schemas.openxmlformats.org/presentationml/2006/ole">
            <mc:AlternateContent xmlns:mc="http://schemas.openxmlformats.org/markup-compatibility/2006">
              <mc:Choice xmlns:v="urn:schemas-microsoft-com:vml" Requires="v">
                <p:oleObj spid="_x0000_s16400" name="Image" r:id="rId4" imgW="13003175" imgH="9752381" progId="">
                  <p:embed/>
                </p:oleObj>
              </mc:Choice>
              <mc:Fallback>
                <p:oleObj name="Image" r:id="rId4" imgW="13003175" imgH="9752381" progId="">
                  <p:embed/>
                  <p:pic>
                    <p:nvPicPr>
                      <p:cNvPr id="91139"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oleObj>
              </mc:Fallback>
            </mc:AlternateContent>
          </a:graphicData>
        </a:graphic>
      </p:graphicFrame>
      <p:pic>
        <p:nvPicPr>
          <p:cNvPr id="91140"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96000" y="1600200"/>
            <a:ext cx="2971800" cy="3303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1141" name="Rectangle 8"/>
          <p:cNvSpPr>
            <a:spLocks noChangeArrowheads="1"/>
          </p:cNvSpPr>
          <p:nvPr/>
        </p:nvSpPr>
        <p:spPr bwMode="auto">
          <a:xfrm>
            <a:off x="5029200" y="2209800"/>
            <a:ext cx="228600" cy="304800"/>
          </a:xfrm>
          <a:prstGeom prst="rect">
            <a:avLst/>
          </a:prstGeom>
          <a:noFill/>
          <a:ln w="76200">
            <a:solidFill>
              <a:schemeClr val="bg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Tree>
    <p:extLst>
      <p:ext uri="{BB962C8B-B14F-4D97-AF65-F5344CB8AC3E}">
        <p14:creationId xmlns:p14="http://schemas.microsoft.com/office/powerpoint/2010/main" val="72665104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Where to from here?</a:t>
            </a:r>
          </a:p>
        </p:txBody>
      </p:sp>
      <p:sp>
        <p:nvSpPr>
          <p:cNvPr id="3" name="Content Placeholder 2"/>
          <p:cNvSpPr>
            <a:spLocks noGrp="1"/>
          </p:cNvSpPr>
          <p:nvPr>
            <p:ph idx="1"/>
          </p:nvPr>
        </p:nvSpPr>
        <p:spPr/>
        <p:txBody>
          <a:bodyPr/>
          <a:lstStyle/>
          <a:p>
            <a:endParaRPr lang="en-US" dirty="0"/>
          </a:p>
          <a:p>
            <a:r>
              <a:rPr lang="en-US" sz="4000" dirty="0"/>
              <a:t>Scene Understanding</a:t>
            </a:r>
          </a:p>
          <a:p>
            <a:pPr marL="1200150" lvl="1" indent="-457200">
              <a:buFont typeface="Arial"/>
              <a:buChar char="•"/>
            </a:pPr>
            <a:r>
              <a:rPr lang="en-US" sz="3600" dirty="0"/>
              <a:t>Big data – lots of images</a:t>
            </a:r>
          </a:p>
          <a:p>
            <a:pPr marL="1200150" lvl="1" indent="-457200">
              <a:buFont typeface="Arial"/>
              <a:buChar char="•"/>
            </a:pPr>
            <a:r>
              <a:rPr lang="en-US" sz="3600" dirty="0"/>
              <a:t>Crowd sourcing – lots of people</a:t>
            </a:r>
          </a:p>
          <a:p>
            <a:pPr marL="1200150" lvl="1" indent="-457200">
              <a:buFont typeface="Arial"/>
              <a:buChar char="•"/>
            </a:pPr>
            <a:r>
              <a:rPr lang="en-US" sz="3600" dirty="0"/>
              <a:t>Deep Learning – lots of compute</a:t>
            </a:r>
          </a:p>
          <a:p>
            <a:pPr marL="1200150" lvl="1" indent="-457200">
              <a:buFont typeface="Arial"/>
              <a:buChar char="•"/>
            </a:pPr>
            <a:endParaRPr lang="en-US" sz="3600" dirty="0"/>
          </a:p>
        </p:txBody>
      </p:sp>
    </p:spTree>
    <p:extLst>
      <p:ext uri="{BB962C8B-B14F-4D97-AF65-F5344CB8AC3E}">
        <p14:creationId xmlns:p14="http://schemas.microsoft.com/office/powerpoint/2010/main" val="180399614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a:xfrm>
            <a:off x="457200" y="0"/>
            <a:ext cx="8229600" cy="1143000"/>
          </a:xfrm>
        </p:spPr>
        <p:txBody>
          <a:bodyPr/>
          <a:lstStyle/>
          <a:p>
            <a:pPr eaLnBrk="1" hangingPunct="1"/>
            <a:r>
              <a:rPr lang="en-US" dirty="0">
                <a:latin typeface="Calibri" charset="0"/>
              </a:rPr>
              <a:t>Image categorization</a:t>
            </a:r>
          </a:p>
        </p:txBody>
      </p:sp>
      <p:sp>
        <p:nvSpPr>
          <p:cNvPr id="10" name="Rounded Rectangle 9"/>
          <p:cNvSpPr/>
          <p:nvPr/>
        </p:nvSpPr>
        <p:spPr>
          <a:xfrm>
            <a:off x="3276600" y="2133600"/>
            <a:ext cx="1600200" cy="83820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91434" tIns="45717" rIns="91434" bIns="45717" anchor="ctr"/>
          <a:lstStyle/>
          <a:p>
            <a:pPr algn="ctr" fontAlgn="auto">
              <a:spcBef>
                <a:spcPts val="0"/>
              </a:spcBef>
              <a:spcAft>
                <a:spcPts val="0"/>
              </a:spcAft>
              <a:defRPr/>
            </a:pPr>
            <a:r>
              <a:rPr lang="en-US" sz="2400" dirty="0">
                <a:solidFill>
                  <a:prstClr val="black"/>
                </a:solidFill>
              </a:rPr>
              <a:t>Training Labels</a:t>
            </a:r>
          </a:p>
        </p:txBody>
      </p:sp>
      <p:grpSp>
        <p:nvGrpSpPr>
          <p:cNvPr id="11268" name="Group 12"/>
          <p:cNvGrpSpPr>
            <a:grpSpLocks/>
          </p:cNvGrpSpPr>
          <p:nvPr/>
        </p:nvGrpSpPr>
        <p:grpSpPr bwMode="auto">
          <a:xfrm>
            <a:off x="76200" y="1874838"/>
            <a:ext cx="2438400" cy="2849562"/>
            <a:chOff x="228600" y="1417320"/>
            <a:chExt cx="2438400" cy="2849880"/>
          </a:xfrm>
        </p:grpSpPr>
        <p:pic>
          <p:nvPicPr>
            <p:cNvPr id="1127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2228850"/>
              <a:ext cx="1324907" cy="8810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27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3295650"/>
              <a:ext cx="1238250" cy="819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27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6800" y="2762250"/>
              <a:ext cx="1428750" cy="1076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280"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4400" y="2457450"/>
              <a:ext cx="1295400" cy="1114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281" name="TextBox 7"/>
            <p:cNvSpPr txBox="1">
              <a:spLocks noChangeArrowheads="1"/>
            </p:cNvSpPr>
            <p:nvPr/>
          </p:nvSpPr>
          <p:spPr bwMode="auto">
            <a:xfrm>
              <a:off x="457200" y="1417320"/>
              <a:ext cx="1828800" cy="8310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Calibri" charset="0"/>
                  <a:ea typeface="ＭＳ Ｐゴシック" charset="0"/>
                </a:defRPr>
              </a:lvl1pPr>
              <a:lvl2pPr marL="742950" indent="-285750">
                <a:defRPr sz="2800">
                  <a:solidFill>
                    <a:schemeClr val="tx1"/>
                  </a:solidFill>
                  <a:latin typeface="Calibri" charset="0"/>
                  <a:ea typeface="ＭＳ Ｐゴシック" charset="0"/>
                </a:defRPr>
              </a:lvl2pPr>
              <a:lvl3pPr marL="1143000" indent="-228600">
                <a:defRPr sz="2400">
                  <a:solidFill>
                    <a:schemeClr val="tx1"/>
                  </a:solidFill>
                  <a:latin typeface="Calibri" charset="0"/>
                  <a:ea typeface="ＭＳ Ｐゴシック" charset="0"/>
                </a:defRPr>
              </a:lvl3pPr>
              <a:lvl4pPr marL="1600200" indent="-228600">
                <a:defRPr sz="2000">
                  <a:solidFill>
                    <a:schemeClr val="tx1"/>
                  </a:solidFill>
                  <a:latin typeface="Calibri" charset="0"/>
                  <a:ea typeface="ＭＳ Ｐゴシック" charset="0"/>
                </a:defRPr>
              </a:lvl4pPr>
              <a:lvl5pPr marL="2057400" indent="-228600">
                <a:defRPr sz="2000">
                  <a:solidFill>
                    <a:schemeClr val="tx1"/>
                  </a:solidFill>
                  <a:latin typeface="Calibri" charset="0"/>
                  <a:ea typeface="ＭＳ Ｐゴシック" charset="0"/>
                </a:defRPr>
              </a:lvl5pPr>
              <a:lvl6pPr marL="2514600" indent="-228600" eaLnBrk="0" fontAlgn="base" hangingPunct="0">
                <a:spcAft>
                  <a:spcPct val="0"/>
                </a:spcAft>
                <a:buFont typeface="Arial" charset="0"/>
                <a:buChar char="»"/>
                <a:defRPr sz="2000">
                  <a:solidFill>
                    <a:schemeClr val="tx1"/>
                  </a:solidFill>
                  <a:latin typeface="Calibri" charset="0"/>
                  <a:ea typeface="ＭＳ Ｐゴシック" charset="0"/>
                </a:defRPr>
              </a:lvl6pPr>
              <a:lvl7pPr marL="2971800" indent="-228600" eaLnBrk="0" fontAlgn="base" hangingPunct="0">
                <a:spcAft>
                  <a:spcPct val="0"/>
                </a:spcAft>
                <a:buFont typeface="Arial" charset="0"/>
                <a:buChar char="»"/>
                <a:defRPr sz="2000">
                  <a:solidFill>
                    <a:schemeClr val="tx1"/>
                  </a:solidFill>
                  <a:latin typeface="Calibri" charset="0"/>
                  <a:ea typeface="ＭＳ Ｐゴシック" charset="0"/>
                </a:defRPr>
              </a:lvl7pPr>
              <a:lvl8pPr marL="3429000" indent="-228600" eaLnBrk="0" fontAlgn="base" hangingPunct="0">
                <a:spcAft>
                  <a:spcPct val="0"/>
                </a:spcAft>
                <a:buFont typeface="Arial" charset="0"/>
                <a:buChar char="»"/>
                <a:defRPr sz="2000">
                  <a:solidFill>
                    <a:schemeClr val="tx1"/>
                  </a:solidFill>
                  <a:latin typeface="Calibri" charset="0"/>
                  <a:ea typeface="ＭＳ Ｐゴシック" charset="0"/>
                </a:defRPr>
              </a:lvl8pPr>
              <a:lvl9pPr marL="3886200" indent="-228600" eaLnBrk="0" fontAlgn="base" hangingPunct="0">
                <a:spcAft>
                  <a:spcPct val="0"/>
                </a:spcAft>
                <a:buFont typeface="Arial" charset="0"/>
                <a:buChar char="»"/>
                <a:defRPr sz="2000">
                  <a:solidFill>
                    <a:schemeClr val="tx1"/>
                  </a:solidFill>
                  <a:latin typeface="Calibri" charset="0"/>
                  <a:ea typeface="ＭＳ Ｐゴシック" charset="0"/>
                </a:defRPr>
              </a:lvl9pPr>
            </a:lstStyle>
            <a:p>
              <a:pPr algn="ctr"/>
              <a:r>
                <a:rPr lang="en-US" sz="2400">
                  <a:solidFill>
                    <a:srgbClr val="000000"/>
                  </a:solidFill>
                </a:rPr>
                <a:t>Training Images</a:t>
              </a:r>
            </a:p>
          </p:txBody>
        </p:sp>
        <p:sp>
          <p:nvSpPr>
            <p:cNvPr id="11" name="Rounded Rectangle 10"/>
            <p:cNvSpPr/>
            <p:nvPr/>
          </p:nvSpPr>
          <p:spPr>
            <a:xfrm>
              <a:off x="228600" y="1447485"/>
              <a:ext cx="2438400" cy="2819715"/>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2400" dirty="0">
                <a:solidFill>
                  <a:prstClr val="black"/>
                </a:solidFill>
              </a:endParaRPr>
            </a:p>
          </p:txBody>
        </p:sp>
      </p:grpSp>
      <p:sp>
        <p:nvSpPr>
          <p:cNvPr id="12" name="Rounded Rectangle 11"/>
          <p:cNvSpPr/>
          <p:nvPr/>
        </p:nvSpPr>
        <p:spPr>
          <a:xfrm>
            <a:off x="5638800" y="3352800"/>
            <a:ext cx="1600200" cy="91440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91434" tIns="45717" rIns="91434" bIns="45717" anchor="ctr"/>
          <a:lstStyle/>
          <a:p>
            <a:pPr algn="ctr" fontAlgn="auto">
              <a:spcBef>
                <a:spcPts val="0"/>
              </a:spcBef>
              <a:spcAft>
                <a:spcPts val="0"/>
              </a:spcAft>
              <a:defRPr/>
            </a:pPr>
            <a:r>
              <a:rPr lang="en-US" sz="2400" dirty="0">
                <a:solidFill>
                  <a:prstClr val="black"/>
                </a:solidFill>
              </a:rPr>
              <a:t>Classifier Training</a:t>
            </a:r>
          </a:p>
        </p:txBody>
      </p:sp>
      <p:sp>
        <p:nvSpPr>
          <p:cNvPr id="11270" name="TextBox 13"/>
          <p:cNvSpPr txBox="1">
            <a:spLocks noChangeArrowheads="1"/>
          </p:cNvSpPr>
          <p:nvPr/>
        </p:nvSpPr>
        <p:spPr bwMode="auto">
          <a:xfrm>
            <a:off x="3835400" y="1295400"/>
            <a:ext cx="1343025"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34" tIns="45717" rIns="91434" bIns="45717">
            <a:spAutoFit/>
          </a:bodyPr>
          <a:lstStyle>
            <a:lvl1pPr>
              <a:defRPr sz="3200">
                <a:solidFill>
                  <a:schemeClr val="tx1"/>
                </a:solidFill>
                <a:latin typeface="Calibri" charset="0"/>
                <a:ea typeface="ＭＳ Ｐゴシック" charset="0"/>
              </a:defRPr>
            </a:lvl1pPr>
            <a:lvl2pPr marL="742950" indent="-285750">
              <a:defRPr sz="2800">
                <a:solidFill>
                  <a:schemeClr val="tx1"/>
                </a:solidFill>
                <a:latin typeface="Calibri" charset="0"/>
                <a:ea typeface="ＭＳ Ｐゴシック" charset="0"/>
              </a:defRPr>
            </a:lvl2pPr>
            <a:lvl3pPr marL="1143000" indent="-228600">
              <a:defRPr sz="2400">
                <a:solidFill>
                  <a:schemeClr val="tx1"/>
                </a:solidFill>
                <a:latin typeface="Calibri" charset="0"/>
                <a:ea typeface="ＭＳ Ｐゴシック" charset="0"/>
              </a:defRPr>
            </a:lvl3pPr>
            <a:lvl4pPr marL="1600200" indent="-228600">
              <a:defRPr sz="2000">
                <a:solidFill>
                  <a:schemeClr val="tx1"/>
                </a:solidFill>
                <a:latin typeface="Calibri" charset="0"/>
                <a:ea typeface="ＭＳ Ｐゴシック" charset="0"/>
              </a:defRPr>
            </a:lvl4pPr>
            <a:lvl5pPr marL="2057400" indent="-228600">
              <a:defRPr sz="2000">
                <a:solidFill>
                  <a:schemeClr val="tx1"/>
                </a:solidFill>
                <a:latin typeface="Calibri" charset="0"/>
                <a:ea typeface="ＭＳ Ｐゴシック" charset="0"/>
              </a:defRPr>
            </a:lvl5pPr>
            <a:lvl6pPr marL="2514600" indent="-228600" eaLnBrk="0" fontAlgn="base" hangingPunct="0">
              <a:spcAft>
                <a:spcPct val="0"/>
              </a:spcAft>
              <a:buFont typeface="Arial" charset="0"/>
              <a:buChar char="»"/>
              <a:defRPr sz="2000">
                <a:solidFill>
                  <a:schemeClr val="tx1"/>
                </a:solidFill>
                <a:latin typeface="Calibri" charset="0"/>
                <a:ea typeface="ＭＳ Ｐゴシック" charset="0"/>
              </a:defRPr>
            </a:lvl6pPr>
            <a:lvl7pPr marL="2971800" indent="-228600" eaLnBrk="0" fontAlgn="base" hangingPunct="0">
              <a:spcAft>
                <a:spcPct val="0"/>
              </a:spcAft>
              <a:buFont typeface="Arial" charset="0"/>
              <a:buChar char="»"/>
              <a:defRPr sz="2000">
                <a:solidFill>
                  <a:schemeClr val="tx1"/>
                </a:solidFill>
                <a:latin typeface="Calibri" charset="0"/>
                <a:ea typeface="ＭＳ Ｐゴシック" charset="0"/>
              </a:defRPr>
            </a:lvl7pPr>
            <a:lvl8pPr marL="3429000" indent="-228600" eaLnBrk="0" fontAlgn="base" hangingPunct="0">
              <a:spcAft>
                <a:spcPct val="0"/>
              </a:spcAft>
              <a:buFont typeface="Arial" charset="0"/>
              <a:buChar char="»"/>
              <a:defRPr sz="2000">
                <a:solidFill>
                  <a:schemeClr val="tx1"/>
                </a:solidFill>
                <a:latin typeface="Calibri" charset="0"/>
                <a:ea typeface="ＭＳ Ｐゴシック" charset="0"/>
              </a:defRPr>
            </a:lvl8pPr>
            <a:lvl9pPr marL="3886200" indent="-228600" eaLnBrk="0" fontAlgn="base" hangingPunct="0">
              <a:spcAft>
                <a:spcPct val="0"/>
              </a:spcAft>
              <a:buFont typeface="Arial" charset="0"/>
              <a:buChar char="»"/>
              <a:defRPr sz="2000">
                <a:solidFill>
                  <a:schemeClr val="tx1"/>
                </a:solidFill>
                <a:latin typeface="Calibri" charset="0"/>
                <a:ea typeface="ＭＳ Ｐゴシック" charset="0"/>
              </a:defRPr>
            </a:lvl9pPr>
          </a:lstStyle>
          <a:p>
            <a:r>
              <a:rPr lang="en-US" sz="2800">
                <a:solidFill>
                  <a:srgbClr val="000000"/>
                </a:solidFill>
              </a:rPr>
              <a:t>Training</a:t>
            </a:r>
          </a:p>
        </p:txBody>
      </p:sp>
      <p:sp>
        <p:nvSpPr>
          <p:cNvPr id="15" name="Rounded Rectangle 14"/>
          <p:cNvSpPr/>
          <p:nvPr/>
        </p:nvSpPr>
        <p:spPr>
          <a:xfrm>
            <a:off x="3200400" y="3352800"/>
            <a:ext cx="1752600" cy="91440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91434" tIns="45717" rIns="91434" bIns="45717" anchor="ctr"/>
          <a:lstStyle/>
          <a:p>
            <a:pPr algn="ctr" fontAlgn="auto">
              <a:spcBef>
                <a:spcPts val="0"/>
              </a:spcBef>
              <a:spcAft>
                <a:spcPts val="0"/>
              </a:spcAft>
              <a:defRPr/>
            </a:pPr>
            <a:r>
              <a:rPr lang="en-US" sz="2400" dirty="0">
                <a:solidFill>
                  <a:prstClr val="black"/>
                </a:solidFill>
              </a:rPr>
              <a:t>Image Features</a:t>
            </a:r>
          </a:p>
        </p:txBody>
      </p:sp>
      <p:sp>
        <p:nvSpPr>
          <p:cNvPr id="16" name="Right Arrow 15"/>
          <p:cNvSpPr/>
          <p:nvPr/>
        </p:nvSpPr>
        <p:spPr>
          <a:xfrm>
            <a:off x="2590800" y="3657600"/>
            <a:ext cx="5334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lIns="91434" tIns="45717" rIns="91434" bIns="45717" anchor="ctr"/>
          <a:lstStyle/>
          <a:p>
            <a:pPr algn="ctr" fontAlgn="auto">
              <a:spcBef>
                <a:spcPts val="0"/>
              </a:spcBef>
              <a:spcAft>
                <a:spcPts val="0"/>
              </a:spcAft>
              <a:defRPr/>
            </a:pPr>
            <a:endParaRPr lang="en-US" dirty="0">
              <a:solidFill>
                <a:prstClr val="white"/>
              </a:solidFill>
            </a:endParaRPr>
          </a:p>
        </p:txBody>
      </p:sp>
      <p:sp>
        <p:nvSpPr>
          <p:cNvPr id="17" name="Right Arrow 16"/>
          <p:cNvSpPr/>
          <p:nvPr/>
        </p:nvSpPr>
        <p:spPr>
          <a:xfrm>
            <a:off x="5029200" y="3657600"/>
            <a:ext cx="5334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lIns="91434" tIns="45717" rIns="91434" bIns="45717" anchor="ctr"/>
          <a:lstStyle/>
          <a:p>
            <a:pPr algn="ctr" fontAlgn="auto">
              <a:spcBef>
                <a:spcPts val="0"/>
              </a:spcBef>
              <a:spcAft>
                <a:spcPts val="0"/>
              </a:spcAft>
              <a:defRPr/>
            </a:pPr>
            <a:endParaRPr lang="en-US" dirty="0">
              <a:solidFill>
                <a:prstClr val="white"/>
              </a:solidFill>
            </a:endParaRPr>
          </a:p>
        </p:txBody>
      </p:sp>
      <p:sp>
        <p:nvSpPr>
          <p:cNvPr id="18" name="Right Arrow 17"/>
          <p:cNvSpPr/>
          <p:nvPr/>
        </p:nvSpPr>
        <p:spPr>
          <a:xfrm rot="1562854">
            <a:off x="5083175" y="2778125"/>
            <a:ext cx="577850" cy="31115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lIns="91434" tIns="45717" rIns="91434" bIns="45717" anchor="ctr"/>
          <a:lstStyle/>
          <a:p>
            <a:pPr algn="ctr" fontAlgn="auto">
              <a:spcBef>
                <a:spcPts val="0"/>
              </a:spcBef>
              <a:spcAft>
                <a:spcPts val="0"/>
              </a:spcAft>
              <a:defRPr/>
            </a:pPr>
            <a:endParaRPr lang="en-US" dirty="0">
              <a:solidFill>
                <a:prstClr val="white"/>
              </a:solidFill>
            </a:endParaRPr>
          </a:p>
        </p:txBody>
      </p:sp>
      <p:sp>
        <p:nvSpPr>
          <p:cNvPr id="23" name="Right Arrow 22"/>
          <p:cNvSpPr/>
          <p:nvPr/>
        </p:nvSpPr>
        <p:spPr>
          <a:xfrm>
            <a:off x="7315200" y="3657600"/>
            <a:ext cx="5334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lIns="91434" tIns="45717" rIns="91434" bIns="45717" anchor="ctr"/>
          <a:lstStyle/>
          <a:p>
            <a:pPr algn="ctr" fontAlgn="auto">
              <a:spcBef>
                <a:spcPts val="0"/>
              </a:spcBef>
              <a:spcAft>
                <a:spcPts val="0"/>
              </a:spcAft>
              <a:defRPr/>
            </a:pPr>
            <a:endParaRPr lang="en-US" dirty="0">
              <a:solidFill>
                <a:prstClr val="white"/>
              </a:solidFill>
            </a:endParaRPr>
          </a:p>
        </p:txBody>
      </p:sp>
      <p:sp>
        <p:nvSpPr>
          <p:cNvPr id="24" name="Rounded Rectangle 23"/>
          <p:cNvSpPr/>
          <p:nvPr/>
        </p:nvSpPr>
        <p:spPr>
          <a:xfrm>
            <a:off x="7924800" y="3429000"/>
            <a:ext cx="1143000" cy="76200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91434" tIns="45717" rIns="91434" bIns="45717" anchor="ctr"/>
          <a:lstStyle/>
          <a:p>
            <a:pPr algn="ctr" fontAlgn="auto">
              <a:spcBef>
                <a:spcPts val="0"/>
              </a:spcBef>
              <a:spcAft>
                <a:spcPts val="0"/>
              </a:spcAft>
              <a:defRPr/>
            </a:pPr>
            <a:r>
              <a:rPr lang="en-US" dirty="0">
                <a:solidFill>
                  <a:prstClr val="black"/>
                </a:solidFill>
              </a:rPr>
              <a:t>Trained Classifier</a:t>
            </a:r>
          </a:p>
        </p:txBody>
      </p:sp>
    </p:spTree>
    <p:extLst>
      <p:ext uri="{BB962C8B-B14F-4D97-AF65-F5344CB8AC3E}">
        <p14:creationId xmlns:p14="http://schemas.microsoft.com/office/powerpoint/2010/main" val="157854937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5" grpId="0" animBg="1"/>
      <p:bldP spid="16" grpId="0" animBg="1"/>
      <p:bldP spid="17" grpId="0" animBg="1"/>
      <p:bldP spid="18" grpId="0" animBg="1"/>
      <p:bldP spid="23" grpId="0" animBg="1"/>
      <p:bldP spid="24"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Categorization</a:t>
            </a:r>
          </a:p>
        </p:txBody>
      </p:sp>
      <p:pic>
        <p:nvPicPr>
          <p:cNvPr id="4" name="Picture 3" descr="Screen Shot 2015-04-10 at 12.10.01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400" y="1752600"/>
            <a:ext cx="8312250" cy="4038600"/>
          </a:xfrm>
          <a:prstGeom prst="rect">
            <a:avLst/>
          </a:prstGeom>
        </p:spPr>
      </p:pic>
    </p:spTree>
    <p:extLst>
      <p:ext uri="{BB962C8B-B14F-4D97-AF65-F5344CB8AC3E}">
        <p14:creationId xmlns:p14="http://schemas.microsoft.com/office/powerpoint/2010/main" val="77238836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descr="Screen Shot 2015-04-10 at 12.10.13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46" y="1066800"/>
            <a:ext cx="9144000" cy="5673644"/>
          </a:xfrm>
          <a:prstGeom prst="rect">
            <a:avLst/>
          </a:prstGeom>
        </p:spPr>
      </p:pic>
    </p:spTree>
    <p:extLst>
      <p:ext uri="{BB962C8B-B14F-4D97-AF65-F5344CB8AC3E}">
        <p14:creationId xmlns:p14="http://schemas.microsoft.com/office/powerpoint/2010/main" val="288949563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descr="Screen Shot 2015-04-10 at 12.10.47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43000"/>
            <a:ext cx="9144000" cy="5447041"/>
          </a:xfrm>
          <a:prstGeom prst="rect">
            <a:avLst/>
          </a:prstGeom>
        </p:spPr>
      </p:pic>
    </p:spTree>
    <p:extLst>
      <p:ext uri="{BB962C8B-B14F-4D97-AF65-F5344CB8AC3E}">
        <p14:creationId xmlns:p14="http://schemas.microsoft.com/office/powerpoint/2010/main" val="165938182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5-04-10 at 12.11.26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85800"/>
            <a:ext cx="9144000" cy="5178526"/>
          </a:xfrm>
          <a:prstGeom prst="rect">
            <a:avLst/>
          </a:prstGeom>
        </p:spPr>
      </p:pic>
    </p:spTree>
    <p:extLst>
      <p:ext uri="{BB962C8B-B14F-4D97-AF65-F5344CB8AC3E}">
        <p14:creationId xmlns:p14="http://schemas.microsoft.com/office/powerpoint/2010/main" val="338199646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5324475"/>
            <a:ext cx="1428750" cy="1076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 name="Rounded Rectangle 18"/>
          <p:cNvSpPr/>
          <p:nvPr/>
        </p:nvSpPr>
        <p:spPr>
          <a:xfrm>
            <a:off x="2743200" y="5410200"/>
            <a:ext cx="1752600" cy="91440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91434" tIns="45717" rIns="91434" bIns="45717" anchor="ctr"/>
          <a:lstStyle/>
          <a:p>
            <a:pPr algn="ctr" fontAlgn="auto">
              <a:spcBef>
                <a:spcPts val="0"/>
              </a:spcBef>
              <a:spcAft>
                <a:spcPts val="0"/>
              </a:spcAft>
              <a:defRPr/>
            </a:pPr>
            <a:r>
              <a:rPr lang="en-US" sz="2400" dirty="0">
                <a:solidFill>
                  <a:prstClr val="black"/>
                </a:solidFill>
              </a:rPr>
              <a:t>Image Features</a:t>
            </a:r>
          </a:p>
        </p:txBody>
      </p:sp>
      <p:sp>
        <p:nvSpPr>
          <p:cNvPr id="20" name="Right Arrow 19"/>
          <p:cNvSpPr/>
          <p:nvPr/>
        </p:nvSpPr>
        <p:spPr>
          <a:xfrm>
            <a:off x="2133600" y="5715000"/>
            <a:ext cx="5334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lIns="91434" tIns="45717" rIns="91434" bIns="45717" anchor="ctr"/>
          <a:lstStyle/>
          <a:p>
            <a:pPr algn="ctr" fontAlgn="auto">
              <a:spcBef>
                <a:spcPts val="0"/>
              </a:spcBef>
              <a:spcAft>
                <a:spcPts val="0"/>
              </a:spcAft>
              <a:defRPr/>
            </a:pPr>
            <a:endParaRPr lang="en-US" dirty="0">
              <a:solidFill>
                <a:prstClr val="white"/>
              </a:solidFill>
            </a:endParaRPr>
          </a:p>
        </p:txBody>
      </p:sp>
      <p:sp>
        <p:nvSpPr>
          <p:cNvPr id="12293" name="TextBox 20"/>
          <p:cNvSpPr txBox="1">
            <a:spLocks noChangeArrowheads="1"/>
          </p:cNvSpPr>
          <p:nvPr/>
        </p:nvSpPr>
        <p:spPr bwMode="auto">
          <a:xfrm>
            <a:off x="3910013" y="4648200"/>
            <a:ext cx="1206500"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34" tIns="45717" rIns="91434" bIns="45717">
            <a:spAutoFit/>
          </a:bodyPr>
          <a:lstStyle>
            <a:lvl1pPr>
              <a:defRPr sz="3200">
                <a:solidFill>
                  <a:schemeClr val="tx1"/>
                </a:solidFill>
                <a:latin typeface="Calibri" charset="0"/>
                <a:ea typeface="ＭＳ Ｐゴシック" charset="0"/>
              </a:defRPr>
            </a:lvl1pPr>
            <a:lvl2pPr marL="742950" indent="-285750">
              <a:defRPr sz="2800">
                <a:solidFill>
                  <a:schemeClr val="tx1"/>
                </a:solidFill>
                <a:latin typeface="Calibri" charset="0"/>
                <a:ea typeface="ＭＳ Ｐゴシック" charset="0"/>
              </a:defRPr>
            </a:lvl2pPr>
            <a:lvl3pPr marL="1143000" indent="-228600">
              <a:defRPr sz="2400">
                <a:solidFill>
                  <a:schemeClr val="tx1"/>
                </a:solidFill>
                <a:latin typeface="Calibri" charset="0"/>
                <a:ea typeface="ＭＳ Ｐゴシック" charset="0"/>
              </a:defRPr>
            </a:lvl3pPr>
            <a:lvl4pPr marL="1600200" indent="-228600">
              <a:defRPr sz="2000">
                <a:solidFill>
                  <a:schemeClr val="tx1"/>
                </a:solidFill>
                <a:latin typeface="Calibri" charset="0"/>
                <a:ea typeface="ＭＳ Ｐゴシック" charset="0"/>
              </a:defRPr>
            </a:lvl4pPr>
            <a:lvl5pPr marL="2057400" indent="-228600">
              <a:defRPr sz="2000">
                <a:solidFill>
                  <a:schemeClr val="tx1"/>
                </a:solidFill>
                <a:latin typeface="Calibri" charset="0"/>
                <a:ea typeface="ＭＳ Ｐゴシック" charset="0"/>
              </a:defRPr>
            </a:lvl5pPr>
            <a:lvl6pPr marL="2514600" indent="-228600" eaLnBrk="0" fontAlgn="base" hangingPunct="0">
              <a:spcAft>
                <a:spcPct val="0"/>
              </a:spcAft>
              <a:buFont typeface="Arial" charset="0"/>
              <a:buChar char="»"/>
              <a:defRPr sz="2000">
                <a:solidFill>
                  <a:schemeClr val="tx1"/>
                </a:solidFill>
                <a:latin typeface="Calibri" charset="0"/>
                <a:ea typeface="ＭＳ Ｐゴシック" charset="0"/>
              </a:defRPr>
            </a:lvl6pPr>
            <a:lvl7pPr marL="2971800" indent="-228600" eaLnBrk="0" fontAlgn="base" hangingPunct="0">
              <a:spcAft>
                <a:spcPct val="0"/>
              </a:spcAft>
              <a:buFont typeface="Arial" charset="0"/>
              <a:buChar char="»"/>
              <a:defRPr sz="2000">
                <a:solidFill>
                  <a:schemeClr val="tx1"/>
                </a:solidFill>
                <a:latin typeface="Calibri" charset="0"/>
                <a:ea typeface="ＭＳ Ｐゴシック" charset="0"/>
              </a:defRPr>
            </a:lvl7pPr>
            <a:lvl8pPr marL="3429000" indent="-228600" eaLnBrk="0" fontAlgn="base" hangingPunct="0">
              <a:spcAft>
                <a:spcPct val="0"/>
              </a:spcAft>
              <a:buFont typeface="Arial" charset="0"/>
              <a:buChar char="»"/>
              <a:defRPr sz="2000">
                <a:solidFill>
                  <a:schemeClr val="tx1"/>
                </a:solidFill>
                <a:latin typeface="Calibri" charset="0"/>
                <a:ea typeface="ＭＳ Ｐゴシック" charset="0"/>
              </a:defRPr>
            </a:lvl8pPr>
            <a:lvl9pPr marL="3886200" indent="-228600" eaLnBrk="0" fontAlgn="base" hangingPunct="0">
              <a:spcAft>
                <a:spcPct val="0"/>
              </a:spcAft>
              <a:buFont typeface="Arial" charset="0"/>
              <a:buChar char="»"/>
              <a:defRPr sz="2000">
                <a:solidFill>
                  <a:schemeClr val="tx1"/>
                </a:solidFill>
                <a:latin typeface="Calibri" charset="0"/>
                <a:ea typeface="ＭＳ Ｐゴシック" charset="0"/>
              </a:defRPr>
            </a:lvl9pPr>
          </a:lstStyle>
          <a:p>
            <a:r>
              <a:rPr lang="en-US" sz="2800">
                <a:solidFill>
                  <a:srgbClr val="000000"/>
                </a:solidFill>
              </a:rPr>
              <a:t>Testing</a:t>
            </a:r>
          </a:p>
        </p:txBody>
      </p:sp>
      <p:sp>
        <p:nvSpPr>
          <p:cNvPr id="12294" name="TextBox 21"/>
          <p:cNvSpPr txBox="1">
            <a:spLocks noChangeArrowheads="1"/>
          </p:cNvSpPr>
          <p:nvPr/>
        </p:nvSpPr>
        <p:spPr bwMode="auto">
          <a:xfrm>
            <a:off x="457200" y="6365875"/>
            <a:ext cx="1501775"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34" tIns="45717" rIns="91434" bIns="45717">
            <a:spAutoFit/>
          </a:bodyPr>
          <a:lstStyle>
            <a:lvl1pPr>
              <a:defRPr sz="3200">
                <a:solidFill>
                  <a:schemeClr val="tx1"/>
                </a:solidFill>
                <a:latin typeface="Calibri" charset="0"/>
                <a:ea typeface="ＭＳ Ｐゴシック" charset="0"/>
              </a:defRPr>
            </a:lvl1pPr>
            <a:lvl2pPr marL="742950" indent="-285750">
              <a:defRPr sz="2800">
                <a:solidFill>
                  <a:schemeClr val="tx1"/>
                </a:solidFill>
                <a:latin typeface="Calibri" charset="0"/>
                <a:ea typeface="ＭＳ Ｐゴシック" charset="0"/>
              </a:defRPr>
            </a:lvl2pPr>
            <a:lvl3pPr marL="1143000" indent="-228600">
              <a:defRPr sz="2400">
                <a:solidFill>
                  <a:schemeClr val="tx1"/>
                </a:solidFill>
                <a:latin typeface="Calibri" charset="0"/>
                <a:ea typeface="ＭＳ Ｐゴシック" charset="0"/>
              </a:defRPr>
            </a:lvl3pPr>
            <a:lvl4pPr marL="1600200" indent="-228600">
              <a:defRPr sz="2000">
                <a:solidFill>
                  <a:schemeClr val="tx1"/>
                </a:solidFill>
                <a:latin typeface="Calibri" charset="0"/>
                <a:ea typeface="ＭＳ Ｐゴシック" charset="0"/>
              </a:defRPr>
            </a:lvl4pPr>
            <a:lvl5pPr marL="2057400" indent="-228600">
              <a:defRPr sz="2000">
                <a:solidFill>
                  <a:schemeClr val="tx1"/>
                </a:solidFill>
                <a:latin typeface="Calibri" charset="0"/>
                <a:ea typeface="ＭＳ Ｐゴシック" charset="0"/>
              </a:defRPr>
            </a:lvl5pPr>
            <a:lvl6pPr marL="2514600" indent="-228600" eaLnBrk="0" fontAlgn="base" hangingPunct="0">
              <a:spcAft>
                <a:spcPct val="0"/>
              </a:spcAft>
              <a:buFont typeface="Arial" charset="0"/>
              <a:buChar char="»"/>
              <a:defRPr sz="2000">
                <a:solidFill>
                  <a:schemeClr val="tx1"/>
                </a:solidFill>
                <a:latin typeface="Calibri" charset="0"/>
                <a:ea typeface="ＭＳ Ｐゴシック" charset="0"/>
              </a:defRPr>
            </a:lvl6pPr>
            <a:lvl7pPr marL="2971800" indent="-228600" eaLnBrk="0" fontAlgn="base" hangingPunct="0">
              <a:spcAft>
                <a:spcPct val="0"/>
              </a:spcAft>
              <a:buFont typeface="Arial" charset="0"/>
              <a:buChar char="»"/>
              <a:defRPr sz="2000">
                <a:solidFill>
                  <a:schemeClr val="tx1"/>
                </a:solidFill>
                <a:latin typeface="Calibri" charset="0"/>
                <a:ea typeface="ＭＳ Ｐゴシック" charset="0"/>
              </a:defRPr>
            </a:lvl7pPr>
            <a:lvl8pPr marL="3429000" indent="-228600" eaLnBrk="0" fontAlgn="base" hangingPunct="0">
              <a:spcAft>
                <a:spcPct val="0"/>
              </a:spcAft>
              <a:buFont typeface="Arial" charset="0"/>
              <a:buChar char="»"/>
              <a:defRPr sz="2000">
                <a:solidFill>
                  <a:schemeClr val="tx1"/>
                </a:solidFill>
                <a:latin typeface="Calibri" charset="0"/>
                <a:ea typeface="ＭＳ Ｐゴシック" charset="0"/>
              </a:defRPr>
            </a:lvl8pPr>
            <a:lvl9pPr marL="3886200" indent="-228600" eaLnBrk="0" fontAlgn="base" hangingPunct="0">
              <a:spcAft>
                <a:spcPct val="0"/>
              </a:spcAft>
              <a:buFont typeface="Arial" charset="0"/>
              <a:buChar char="»"/>
              <a:defRPr sz="2000">
                <a:solidFill>
                  <a:schemeClr val="tx1"/>
                </a:solidFill>
                <a:latin typeface="Calibri" charset="0"/>
                <a:ea typeface="ＭＳ Ｐゴシック" charset="0"/>
              </a:defRPr>
            </a:lvl9pPr>
          </a:lstStyle>
          <a:p>
            <a:r>
              <a:rPr lang="en-US" sz="2400">
                <a:solidFill>
                  <a:srgbClr val="000000"/>
                </a:solidFill>
              </a:rPr>
              <a:t>Test Image</a:t>
            </a:r>
          </a:p>
        </p:txBody>
      </p:sp>
      <p:sp>
        <p:nvSpPr>
          <p:cNvPr id="25" name="Rounded Rectangle 24"/>
          <p:cNvSpPr/>
          <p:nvPr/>
        </p:nvSpPr>
        <p:spPr>
          <a:xfrm>
            <a:off x="5181600" y="5410200"/>
            <a:ext cx="1752600" cy="91440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91434" tIns="45717" rIns="91434" bIns="45717" anchor="ctr"/>
          <a:lstStyle/>
          <a:p>
            <a:pPr algn="ctr" fontAlgn="auto">
              <a:spcBef>
                <a:spcPts val="0"/>
              </a:spcBef>
              <a:spcAft>
                <a:spcPts val="0"/>
              </a:spcAft>
              <a:defRPr/>
            </a:pPr>
            <a:r>
              <a:rPr lang="en-US" sz="2400" dirty="0">
                <a:solidFill>
                  <a:prstClr val="black"/>
                </a:solidFill>
              </a:rPr>
              <a:t>Trained Classifier</a:t>
            </a:r>
          </a:p>
        </p:txBody>
      </p:sp>
      <p:sp>
        <p:nvSpPr>
          <p:cNvPr id="26" name="Right Arrow 25"/>
          <p:cNvSpPr/>
          <p:nvPr/>
        </p:nvSpPr>
        <p:spPr>
          <a:xfrm>
            <a:off x="4572000" y="5715000"/>
            <a:ext cx="5334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lIns="91434" tIns="45717" rIns="91434" bIns="45717" anchor="ctr"/>
          <a:lstStyle/>
          <a:p>
            <a:pPr algn="ctr" fontAlgn="auto">
              <a:spcBef>
                <a:spcPts val="0"/>
              </a:spcBef>
              <a:spcAft>
                <a:spcPts val="0"/>
              </a:spcAft>
              <a:defRPr/>
            </a:pPr>
            <a:endParaRPr lang="en-US" dirty="0">
              <a:solidFill>
                <a:prstClr val="white"/>
              </a:solidFill>
            </a:endParaRPr>
          </a:p>
        </p:txBody>
      </p:sp>
      <p:sp>
        <p:nvSpPr>
          <p:cNvPr id="27" name="Right Arrow 26"/>
          <p:cNvSpPr/>
          <p:nvPr/>
        </p:nvSpPr>
        <p:spPr>
          <a:xfrm>
            <a:off x="7010400" y="5715000"/>
            <a:ext cx="5334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lIns="91434" tIns="45717" rIns="91434" bIns="45717" anchor="ctr"/>
          <a:lstStyle/>
          <a:p>
            <a:pPr algn="ctr" fontAlgn="auto">
              <a:spcBef>
                <a:spcPts val="0"/>
              </a:spcBef>
              <a:spcAft>
                <a:spcPts val="0"/>
              </a:spcAft>
              <a:defRPr/>
            </a:pPr>
            <a:endParaRPr lang="en-US" dirty="0">
              <a:solidFill>
                <a:prstClr val="white"/>
              </a:solidFill>
            </a:endParaRPr>
          </a:p>
        </p:txBody>
      </p:sp>
      <p:sp>
        <p:nvSpPr>
          <p:cNvPr id="28" name="TextBox 27"/>
          <p:cNvSpPr txBox="1">
            <a:spLocks noChangeArrowheads="1"/>
          </p:cNvSpPr>
          <p:nvPr/>
        </p:nvSpPr>
        <p:spPr bwMode="auto">
          <a:xfrm>
            <a:off x="7620000" y="5897563"/>
            <a:ext cx="12573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34" tIns="45717" rIns="91434" bIns="45717">
            <a:spAutoFit/>
          </a:bodyPr>
          <a:lstStyle>
            <a:lvl1pPr>
              <a:defRPr sz="3200">
                <a:solidFill>
                  <a:schemeClr val="tx1"/>
                </a:solidFill>
                <a:latin typeface="Calibri" charset="0"/>
                <a:ea typeface="ＭＳ Ｐゴシック" charset="0"/>
              </a:defRPr>
            </a:lvl1pPr>
            <a:lvl2pPr marL="742950" indent="-285750">
              <a:defRPr sz="2800">
                <a:solidFill>
                  <a:schemeClr val="tx1"/>
                </a:solidFill>
                <a:latin typeface="Calibri" charset="0"/>
                <a:ea typeface="ＭＳ Ｐゴシック" charset="0"/>
              </a:defRPr>
            </a:lvl2pPr>
            <a:lvl3pPr marL="1143000" indent="-228600">
              <a:defRPr sz="2400">
                <a:solidFill>
                  <a:schemeClr val="tx1"/>
                </a:solidFill>
                <a:latin typeface="Calibri" charset="0"/>
                <a:ea typeface="ＭＳ Ｐゴシック" charset="0"/>
              </a:defRPr>
            </a:lvl3pPr>
            <a:lvl4pPr marL="1600200" indent="-228600">
              <a:defRPr sz="2000">
                <a:solidFill>
                  <a:schemeClr val="tx1"/>
                </a:solidFill>
                <a:latin typeface="Calibri" charset="0"/>
                <a:ea typeface="ＭＳ Ｐゴシック" charset="0"/>
              </a:defRPr>
            </a:lvl4pPr>
            <a:lvl5pPr marL="2057400" indent="-228600">
              <a:defRPr sz="2000">
                <a:solidFill>
                  <a:schemeClr val="tx1"/>
                </a:solidFill>
                <a:latin typeface="Calibri" charset="0"/>
                <a:ea typeface="ＭＳ Ｐゴシック" charset="0"/>
              </a:defRPr>
            </a:lvl5pPr>
            <a:lvl6pPr marL="2514600" indent="-228600" eaLnBrk="0" fontAlgn="base" hangingPunct="0">
              <a:spcAft>
                <a:spcPct val="0"/>
              </a:spcAft>
              <a:buFont typeface="Arial" charset="0"/>
              <a:buChar char="»"/>
              <a:defRPr sz="2000">
                <a:solidFill>
                  <a:schemeClr val="tx1"/>
                </a:solidFill>
                <a:latin typeface="Calibri" charset="0"/>
                <a:ea typeface="ＭＳ Ｐゴシック" charset="0"/>
              </a:defRPr>
            </a:lvl6pPr>
            <a:lvl7pPr marL="2971800" indent="-228600" eaLnBrk="0" fontAlgn="base" hangingPunct="0">
              <a:spcAft>
                <a:spcPct val="0"/>
              </a:spcAft>
              <a:buFont typeface="Arial" charset="0"/>
              <a:buChar char="»"/>
              <a:defRPr sz="2000">
                <a:solidFill>
                  <a:schemeClr val="tx1"/>
                </a:solidFill>
                <a:latin typeface="Calibri" charset="0"/>
                <a:ea typeface="ＭＳ Ｐゴシック" charset="0"/>
              </a:defRPr>
            </a:lvl7pPr>
            <a:lvl8pPr marL="3429000" indent="-228600" eaLnBrk="0" fontAlgn="base" hangingPunct="0">
              <a:spcAft>
                <a:spcPct val="0"/>
              </a:spcAft>
              <a:buFont typeface="Arial" charset="0"/>
              <a:buChar char="»"/>
              <a:defRPr sz="2000">
                <a:solidFill>
                  <a:schemeClr val="tx1"/>
                </a:solidFill>
                <a:latin typeface="Calibri" charset="0"/>
                <a:ea typeface="ＭＳ Ｐゴシック" charset="0"/>
              </a:defRPr>
            </a:lvl8pPr>
            <a:lvl9pPr marL="3886200" indent="-228600" eaLnBrk="0" fontAlgn="base" hangingPunct="0">
              <a:spcAft>
                <a:spcPct val="0"/>
              </a:spcAft>
              <a:buFont typeface="Arial" charset="0"/>
              <a:buChar char="»"/>
              <a:defRPr sz="2000">
                <a:solidFill>
                  <a:schemeClr val="tx1"/>
                </a:solidFill>
                <a:latin typeface="Calibri" charset="0"/>
                <a:ea typeface="ＭＳ Ｐゴシック" charset="0"/>
              </a:defRPr>
            </a:lvl9pPr>
          </a:lstStyle>
          <a:p>
            <a:r>
              <a:rPr lang="en-US" sz="2400" b="1">
                <a:solidFill>
                  <a:srgbClr val="FF0000"/>
                </a:solidFill>
              </a:rPr>
              <a:t>Outdoor</a:t>
            </a:r>
          </a:p>
        </p:txBody>
      </p:sp>
      <p:sp>
        <p:nvSpPr>
          <p:cNvPr id="29" name="TextBox 28"/>
          <p:cNvSpPr txBox="1">
            <a:spLocks noChangeArrowheads="1"/>
          </p:cNvSpPr>
          <p:nvPr/>
        </p:nvSpPr>
        <p:spPr bwMode="auto">
          <a:xfrm>
            <a:off x="7588250" y="5364163"/>
            <a:ext cx="1447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34" tIns="45717" rIns="91434" bIns="45717">
            <a:spAutoFit/>
          </a:bodyPr>
          <a:lstStyle>
            <a:lvl1pPr>
              <a:defRPr sz="3200">
                <a:solidFill>
                  <a:schemeClr val="tx1"/>
                </a:solidFill>
                <a:latin typeface="Calibri" charset="0"/>
                <a:ea typeface="ＭＳ Ｐゴシック" charset="0"/>
              </a:defRPr>
            </a:lvl1pPr>
            <a:lvl2pPr marL="742950" indent="-285750">
              <a:defRPr sz="2800">
                <a:solidFill>
                  <a:schemeClr val="tx1"/>
                </a:solidFill>
                <a:latin typeface="Calibri" charset="0"/>
                <a:ea typeface="ＭＳ Ｐゴシック" charset="0"/>
              </a:defRPr>
            </a:lvl2pPr>
            <a:lvl3pPr marL="1143000" indent="-228600">
              <a:defRPr sz="2400">
                <a:solidFill>
                  <a:schemeClr val="tx1"/>
                </a:solidFill>
                <a:latin typeface="Calibri" charset="0"/>
                <a:ea typeface="ＭＳ Ｐゴシック" charset="0"/>
              </a:defRPr>
            </a:lvl3pPr>
            <a:lvl4pPr marL="1600200" indent="-228600">
              <a:defRPr sz="2000">
                <a:solidFill>
                  <a:schemeClr val="tx1"/>
                </a:solidFill>
                <a:latin typeface="Calibri" charset="0"/>
                <a:ea typeface="ＭＳ Ｐゴシック" charset="0"/>
              </a:defRPr>
            </a:lvl4pPr>
            <a:lvl5pPr marL="2057400" indent="-228600">
              <a:defRPr sz="2000">
                <a:solidFill>
                  <a:schemeClr val="tx1"/>
                </a:solidFill>
                <a:latin typeface="Calibri" charset="0"/>
                <a:ea typeface="ＭＳ Ｐゴシック" charset="0"/>
              </a:defRPr>
            </a:lvl5pPr>
            <a:lvl6pPr marL="2514600" indent="-228600" eaLnBrk="0" fontAlgn="base" hangingPunct="0">
              <a:spcAft>
                <a:spcPct val="0"/>
              </a:spcAft>
              <a:buFont typeface="Arial" charset="0"/>
              <a:buChar char="»"/>
              <a:defRPr sz="2000">
                <a:solidFill>
                  <a:schemeClr val="tx1"/>
                </a:solidFill>
                <a:latin typeface="Calibri" charset="0"/>
                <a:ea typeface="ＭＳ Ｐゴシック" charset="0"/>
              </a:defRPr>
            </a:lvl6pPr>
            <a:lvl7pPr marL="2971800" indent="-228600" eaLnBrk="0" fontAlgn="base" hangingPunct="0">
              <a:spcAft>
                <a:spcPct val="0"/>
              </a:spcAft>
              <a:buFont typeface="Arial" charset="0"/>
              <a:buChar char="»"/>
              <a:defRPr sz="2000">
                <a:solidFill>
                  <a:schemeClr val="tx1"/>
                </a:solidFill>
                <a:latin typeface="Calibri" charset="0"/>
                <a:ea typeface="ＭＳ Ｐゴシック" charset="0"/>
              </a:defRPr>
            </a:lvl7pPr>
            <a:lvl8pPr marL="3429000" indent="-228600" eaLnBrk="0" fontAlgn="base" hangingPunct="0">
              <a:spcAft>
                <a:spcPct val="0"/>
              </a:spcAft>
              <a:buFont typeface="Arial" charset="0"/>
              <a:buChar char="»"/>
              <a:defRPr sz="2000">
                <a:solidFill>
                  <a:schemeClr val="tx1"/>
                </a:solidFill>
                <a:latin typeface="Calibri" charset="0"/>
                <a:ea typeface="ＭＳ Ｐゴシック" charset="0"/>
              </a:defRPr>
            </a:lvl8pPr>
            <a:lvl9pPr marL="3886200" indent="-228600" eaLnBrk="0" fontAlgn="base" hangingPunct="0">
              <a:spcAft>
                <a:spcPct val="0"/>
              </a:spcAft>
              <a:buFont typeface="Arial" charset="0"/>
              <a:buChar char="»"/>
              <a:defRPr sz="2000">
                <a:solidFill>
                  <a:schemeClr val="tx1"/>
                </a:solidFill>
                <a:latin typeface="Calibri" charset="0"/>
                <a:ea typeface="ＭＳ Ｐゴシック" charset="0"/>
              </a:defRPr>
            </a:lvl9pPr>
          </a:lstStyle>
          <a:p>
            <a:r>
              <a:rPr lang="en-US" sz="2400">
                <a:solidFill>
                  <a:srgbClr val="000000"/>
                </a:solidFill>
              </a:rPr>
              <a:t>Prediction</a:t>
            </a:r>
          </a:p>
        </p:txBody>
      </p:sp>
      <p:sp>
        <p:nvSpPr>
          <p:cNvPr id="30" name="Rounded Rectangle 29"/>
          <p:cNvSpPr/>
          <p:nvPr/>
        </p:nvSpPr>
        <p:spPr>
          <a:xfrm>
            <a:off x="7635875" y="5227638"/>
            <a:ext cx="1447800" cy="12192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lIns="91434" tIns="45717" rIns="91434" bIns="45717" anchor="ctr"/>
          <a:lstStyle/>
          <a:p>
            <a:pPr algn="ctr" fontAlgn="auto">
              <a:spcBef>
                <a:spcPts val="0"/>
              </a:spcBef>
              <a:spcAft>
                <a:spcPts val="0"/>
              </a:spcAft>
              <a:defRPr/>
            </a:pPr>
            <a:endParaRPr lang="en-US" sz="2400" dirty="0">
              <a:solidFill>
                <a:prstClr val="black"/>
              </a:solidFill>
            </a:endParaRPr>
          </a:p>
        </p:txBody>
      </p:sp>
      <p:sp>
        <p:nvSpPr>
          <p:cNvPr id="33" name="Title 1"/>
          <p:cNvSpPr txBox="1">
            <a:spLocks/>
          </p:cNvSpPr>
          <p:nvPr/>
        </p:nvSpPr>
        <p:spPr>
          <a:xfrm>
            <a:off x="457200" y="0"/>
            <a:ext cx="8229600" cy="1143000"/>
          </a:xfrm>
          <a:prstGeom prst="rect">
            <a:avLst/>
          </a:prstGeom>
        </p:spPr>
        <p:txBody>
          <a:bodyPr lIns="91434" tIns="45717" rIns="91434" bIns="45717" anchor="ctr">
            <a:normAutofit/>
          </a:bodyPr>
          <a:lstStyle/>
          <a:p>
            <a:pPr algn="ctr" fontAlgn="auto">
              <a:spcAft>
                <a:spcPts val="0"/>
              </a:spcAft>
              <a:defRPr/>
            </a:pPr>
            <a:r>
              <a:rPr lang="en-US" sz="4400" dirty="0">
                <a:solidFill>
                  <a:schemeClr val="bg2"/>
                </a:solidFill>
                <a:latin typeface="+mj-lt"/>
                <a:ea typeface="+mj-ea"/>
                <a:cs typeface="+mj-cs"/>
              </a:rPr>
              <a:t>Image Categorization</a:t>
            </a:r>
          </a:p>
        </p:txBody>
      </p:sp>
      <p:sp>
        <p:nvSpPr>
          <p:cNvPr id="34" name="Rounded Rectangle 33"/>
          <p:cNvSpPr/>
          <p:nvPr/>
        </p:nvSpPr>
        <p:spPr>
          <a:xfrm>
            <a:off x="3276600" y="2133600"/>
            <a:ext cx="1600200" cy="83820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91434" tIns="45717" rIns="91434" bIns="45717" anchor="ctr"/>
          <a:lstStyle/>
          <a:p>
            <a:pPr algn="ctr" fontAlgn="auto">
              <a:spcBef>
                <a:spcPts val="0"/>
              </a:spcBef>
              <a:spcAft>
                <a:spcPts val="0"/>
              </a:spcAft>
              <a:defRPr/>
            </a:pPr>
            <a:r>
              <a:rPr lang="en-US" sz="2400" dirty="0">
                <a:solidFill>
                  <a:prstClr val="black"/>
                </a:solidFill>
              </a:rPr>
              <a:t>Training Labels</a:t>
            </a:r>
          </a:p>
        </p:txBody>
      </p:sp>
      <p:grpSp>
        <p:nvGrpSpPr>
          <p:cNvPr id="12303" name="Group 12"/>
          <p:cNvGrpSpPr>
            <a:grpSpLocks/>
          </p:cNvGrpSpPr>
          <p:nvPr/>
        </p:nvGrpSpPr>
        <p:grpSpPr bwMode="auto">
          <a:xfrm>
            <a:off x="76200" y="1874838"/>
            <a:ext cx="2438400" cy="2849562"/>
            <a:chOff x="228600" y="1417320"/>
            <a:chExt cx="2438400" cy="2849880"/>
          </a:xfrm>
        </p:grpSpPr>
        <p:pic>
          <p:nvPicPr>
            <p:cNvPr id="1231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2228850"/>
              <a:ext cx="1324907" cy="8810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313"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3295650"/>
              <a:ext cx="1238250" cy="819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314"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66800" y="2762250"/>
              <a:ext cx="1428750" cy="1076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315"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4400" y="2457450"/>
              <a:ext cx="1295400" cy="1114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316" name="TextBox 7"/>
            <p:cNvSpPr txBox="1">
              <a:spLocks noChangeArrowheads="1"/>
            </p:cNvSpPr>
            <p:nvPr/>
          </p:nvSpPr>
          <p:spPr bwMode="auto">
            <a:xfrm>
              <a:off x="457200" y="1417320"/>
              <a:ext cx="1828800" cy="8310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Calibri" charset="0"/>
                  <a:ea typeface="ＭＳ Ｐゴシック" charset="0"/>
                </a:defRPr>
              </a:lvl1pPr>
              <a:lvl2pPr marL="742950" indent="-285750">
                <a:defRPr sz="2800">
                  <a:solidFill>
                    <a:schemeClr val="tx1"/>
                  </a:solidFill>
                  <a:latin typeface="Calibri" charset="0"/>
                  <a:ea typeface="ＭＳ Ｐゴシック" charset="0"/>
                </a:defRPr>
              </a:lvl2pPr>
              <a:lvl3pPr marL="1143000" indent="-228600">
                <a:defRPr sz="2400">
                  <a:solidFill>
                    <a:schemeClr val="tx1"/>
                  </a:solidFill>
                  <a:latin typeface="Calibri" charset="0"/>
                  <a:ea typeface="ＭＳ Ｐゴシック" charset="0"/>
                </a:defRPr>
              </a:lvl3pPr>
              <a:lvl4pPr marL="1600200" indent="-228600">
                <a:defRPr sz="2000">
                  <a:solidFill>
                    <a:schemeClr val="tx1"/>
                  </a:solidFill>
                  <a:latin typeface="Calibri" charset="0"/>
                  <a:ea typeface="ＭＳ Ｐゴシック" charset="0"/>
                </a:defRPr>
              </a:lvl4pPr>
              <a:lvl5pPr marL="2057400" indent="-228600">
                <a:defRPr sz="2000">
                  <a:solidFill>
                    <a:schemeClr val="tx1"/>
                  </a:solidFill>
                  <a:latin typeface="Calibri" charset="0"/>
                  <a:ea typeface="ＭＳ Ｐゴシック" charset="0"/>
                </a:defRPr>
              </a:lvl5pPr>
              <a:lvl6pPr marL="2514600" indent="-228600" eaLnBrk="0" fontAlgn="base" hangingPunct="0">
                <a:spcAft>
                  <a:spcPct val="0"/>
                </a:spcAft>
                <a:buFont typeface="Arial" charset="0"/>
                <a:buChar char="»"/>
                <a:defRPr sz="2000">
                  <a:solidFill>
                    <a:schemeClr val="tx1"/>
                  </a:solidFill>
                  <a:latin typeface="Calibri" charset="0"/>
                  <a:ea typeface="ＭＳ Ｐゴシック" charset="0"/>
                </a:defRPr>
              </a:lvl6pPr>
              <a:lvl7pPr marL="2971800" indent="-228600" eaLnBrk="0" fontAlgn="base" hangingPunct="0">
                <a:spcAft>
                  <a:spcPct val="0"/>
                </a:spcAft>
                <a:buFont typeface="Arial" charset="0"/>
                <a:buChar char="»"/>
                <a:defRPr sz="2000">
                  <a:solidFill>
                    <a:schemeClr val="tx1"/>
                  </a:solidFill>
                  <a:latin typeface="Calibri" charset="0"/>
                  <a:ea typeface="ＭＳ Ｐゴシック" charset="0"/>
                </a:defRPr>
              </a:lvl7pPr>
              <a:lvl8pPr marL="3429000" indent="-228600" eaLnBrk="0" fontAlgn="base" hangingPunct="0">
                <a:spcAft>
                  <a:spcPct val="0"/>
                </a:spcAft>
                <a:buFont typeface="Arial" charset="0"/>
                <a:buChar char="»"/>
                <a:defRPr sz="2000">
                  <a:solidFill>
                    <a:schemeClr val="tx1"/>
                  </a:solidFill>
                  <a:latin typeface="Calibri" charset="0"/>
                  <a:ea typeface="ＭＳ Ｐゴシック" charset="0"/>
                </a:defRPr>
              </a:lvl8pPr>
              <a:lvl9pPr marL="3886200" indent="-228600" eaLnBrk="0" fontAlgn="base" hangingPunct="0">
                <a:spcAft>
                  <a:spcPct val="0"/>
                </a:spcAft>
                <a:buFont typeface="Arial" charset="0"/>
                <a:buChar char="»"/>
                <a:defRPr sz="2000">
                  <a:solidFill>
                    <a:schemeClr val="tx1"/>
                  </a:solidFill>
                  <a:latin typeface="Calibri" charset="0"/>
                  <a:ea typeface="ＭＳ Ｐゴシック" charset="0"/>
                </a:defRPr>
              </a:lvl9pPr>
            </a:lstStyle>
            <a:p>
              <a:pPr algn="ctr"/>
              <a:r>
                <a:rPr lang="en-US" sz="2400">
                  <a:solidFill>
                    <a:srgbClr val="000000"/>
                  </a:solidFill>
                </a:rPr>
                <a:t>Training Images</a:t>
              </a:r>
            </a:p>
          </p:txBody>
        </p:sp>
        <p:sp>
          <p:nvSpPr>
            <p:cNvPr id="41" name="Rounded Rectangle 40"/>
            <p:cNvSpPr/>
            <p:nvPr/>
          </p:nvSpPr>
          <p:spPr>
            <a:xfrm>
              <a:off x="228600" y="1447485"/>
              <a:ext cx="2438400" cy="2819715"/>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2400" dirty="0">
                <a:solidFill>
                  <a:prstClr val="black"/>
                </a:solidFill>
              </a:endParaRPr>
            </a:p>
          </p:txBody>
        </p:sp>
      </p:grpSp>
      <p:sp>
        <p:nvSpPr>
          <p:cNvPr id="42" name="Rounded Rectangle 41"/>
          <p:cNvSpPr/>
          <p:nvPr/>
        </p:nvSpPr>
        <p:spPr>
          <a:xfrm>
            <a:off x="5638800" y="3352800"/>
            <a:ext cx="1600200" cy="91440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91434" tIns="45717" rIns="91434" bIns="45717" anchor="ctr"/>
          <a:lstStyle/>
          <a:p>
            <a:pPr algn="ctr" fontAlgn="auto">
              <a:spcBef>
                <a:spcPts val="0"/>
              </a:spcBef>
              <a:spcAft>
                <a:spcPts val="0"/>
              </a:spcAft>
              <a:defRPr/>
            </a:pPr>
            <a:r>
              <a:rPr lang="en-US" sz="2400" dirty="0">
                <a:solidFill>
                  <a:prstClr val="black"/>
                </a:solidFill>
              </a:rPr>
              <a:t>Classifier Training</a:t>
            </a:r>
          </a:p>
        </p:txBody>
      </p:sp>
      <p:sp>
        <p:nvSpPr>
          <p:cNvPr id="43" name="Rounded Rectangle 42"/>
          <p:cNvSpPr/>
          <p:nvPr/>
        </p:nvSpPr>
        <p:spPr>
          <a:xfrm>
            <a:off x="3200400" y="3352800"/>
            <a:ext cx="1752600" cy="91440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91434" tIns="45717" rIns="91434" bIns="45717" anchor="ctr"/>
          <a:lstStyle/>
          <a:p>
            <a:pPr algn="ctr" fontAlgn="auto">
              <a:spcBef>
                <a:spcPts val="0"/>
              </a:spcBef>
              <a:spcAft>
                <a:spcPts val="0"/>
              </a:spcAft>
              <a:defRPr/>
            </a:pPr>
            <a:r>
              <a:rPr lang="en-US" sz="2400" dirty="0">
                <a:solidFill>
                  <a:prstClr val="black"/>
                </a:solidFill>
              </a:rPr>
              <a:t>Image Features</a:t>
            </a:r>
          </a:p>
        </p:txBody>
      </p:sp>
      <p:sp>
        <p:nvSpPr>
          <p:cNvPr id="44" name="Right Arrow 43"/>
          <p:cNvSpPr/>
          <p:nvPr/>
        </p:nvSpPr>
        <p:spPr>
          <a:xfrm>
            <a:off x="2590800" y="3657600"/>
            <a:ext cx="5334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lIns="91434" tIns="45717" rIns="91434" bIns="45717" anchor="ctr"/>
          <a:lstStyle/>
          <a:p>
            <a:pPr algn="ctr" fontAlgn="auto">
              <a:spcBef>
                <a:spcPts val="0"/>
              </a:spcBef>
              <a:spcAft>
                <a:spcPts val="0"/>
              </a:spcAft>
              <a:defRPr/>
            </a:pPr>
            <a:endParaRPr lang="en-US" dirty="0">
              <a:solidFill>
                <a:prstClr val="white"/>
              </a:solidFill>
            </a:endParaRPr>
          </a:p>
        </p:txBody>
      </p:sp>
      <p:sp>
        <p:nvSpPr>
          <p:cNvPr id="45" name="Right Arrow 44"/>
          <p:cNvSpPr/>
          <p:nvPr/>
        </p:nvSpPr>
        <p:spPr>
          <a:xfrm>
            <a:off x="5029200" y="3657600"/>
            <a:ext cx="5334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lIns="91434" tIns="45717" rIns="91434" bIns="45717" anchor="ctr"/>
          <a:lstStyle/>
          <a:p>
            <a:pPr algn="ctr" fontAlgn="auto">
              <a:spcBef>
                <a:spcPts val="0"/>
              </a:spcBef>
              <a:spcAft>
                <a:spcPts val="0"/>
              </a:spcAft>
              <a:defRPr/>
            </a:pPr>
            <a:endParaRPr lang="en-US" dirty="0">
              <a:solidFill>
                <a:prstClr val="white"/>
              </a:solidFill>
            </a:endParaRPr>
          </a:p>
        </p:txBody>
      </p:sp>
      <p:sp>
        <p:nvSpPr>
          <p:cNvPr id="46" name="Right Arrow 45"/>
          <p:cNvSpPr/>
          <p:nvPr/>
        </p:nvSpPr>
        <p:spPr>
          <a:xfrm rot="1562854">
            <a:off x="5083175" y="2778125"/>
            <a:ext cx="577850" cy="31115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lIns="91434" tIns="45717" rIns="91434" bIns="45717" anchor="ctr"/>
          <a:lstStyle/>
          <a:p>
            <a:pPr algn="ctr" fontAlgn="auto">
              <a:spcBef>
                <a:spcPts val="0"/>
              </a:spcBef>
              <a:spcAft>
                <a:spcPts val="0"/>
              </a:spcAft>
              <a:defRPr/>
            </a:pPr>
            <a:endParaRPr lang="en-US" dirty="0">
              <a:solidFill>
                <a:prstClr val="white"/>
              </a:solidFill>
            </a:endParaRPr>
          </a:p>
        </p:txBody>
      </p:sp>
      <p:sp>
        <p:nvSpPr>
          <p:cNvPr id="47" name="Right Arrow 46"/>
          <p:cNvSpPr/>
          <p:nvPr/>
        </p:nvSpPr>
        <p:spPr>
          <a:xfrm>
            <a:off x="7315200" y="3657600"/>
            <a:ext cx="5334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lIns="91434" tIns="45717" rIns="91434" bIns="45717" anchor="ctr"/>
          <a:lstStyle/>
          <a:p>
            <a:pPr algn="ctr" fontAlgn="auto">
              <a:spcBef>
                <a:spcPts val="0"/>
              </a:spcBef>
              <a:spcAft>
                <a:spcPts val="0"/>
              </a:spcAft>
              <a:defRPr/>
            </a:pPr>
            <a:endParaRPr lang="en-US" dirty="0">
              <a:solidFill>
                <a:prstClr val="white"/>
              </a:solidFill>
            </a:endParaRPr>
          </a:p>
        </p:txBody>
      </p:sp>
      <p:sp>
        <p:nvSpPr>
          <p:cNvPr id="48" name="Rounded Rectangle 47"/>
          <p:cNvSpPr/>
          <p:nvPr/>
        </p:nvSpPr>
        <p:spPr>
          <a:xfrm>
            <a:off x="7924800" y="3429000"/>
            <a:ext cx="1143000" cy="76200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91434" tIns="45717" rIns="91434" bIns="45717" anchor="ctr"/>
          <a:lstStyle/>
          <a:p>
            <a:pPr algn="ctr" fontAlgn="auto">
              <a:spcBef>
                <a:spcPts val="0"/>
              </a:spcBef>
              <a:spcAft>
                <a:spcPts val="0"/>
              </a:spcAft>
              <a:defRPr/>
            </a:pPr>
            <a:r>
              <a:rPr lang="en-US" dirty="0">
                <a:solidFill>
                  <a:prstClr val="black"/>
                </a:solidFill>
              </a:rPr>
              <a:t>Trained Classifier</a:t>
            </a:r>
          </a:p>
        </p:txBody>
      </p:sp>
      <p:sp>
        <p:nvSpPr>
          <p:cNvPr id="12311" name="TextBox 13"/>
          <p:cNvSpPr txBox="1">
            <a:spLocks noChangeArrowheads="1"/>
          </p:cNvSpPr>
          <p:nvPr/>
        </p:nvSpPr>
        <p:spPr bwMode="auto">
          <a:xfrm>
            <a:off x="3835400" y="1295400"/>
            <a:ext cx="1343025"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34" tIns="45717" rIns="91434" bIns="45717">
            <a:spAutoFit/>
          </a:bodyPr>
          <a:lstStyle>
            <a:lvl1pPr>
              <a:defRPr sz="3200">
                <a:solidFill>
                  <a:schemeClr val="tx1"/>
                </a:solidFill>
                <a:latin typeface="Calibri" charset="0"/>
                <a:ea typeface="ＭＳ Ｐゴシック" charset="0"/>
              </a:defRPr>
            </a:lvl1pPr>
            <a:lvl2pPr marL="742950" indent="-285750">
              <a:defRPr sz="2800">
                <a:solidFill>
                  <a:schemeClr val="tx1"/>
                </a:solidFill>
                <a:latin typeface="Calibri" charset="0"/>
                <a:ea typeface="ＭＳ Ｐゴシック" charset="0"/>
              </a:defRPr>
            </a:lvl2pPr>
            <a:lvl3pPr marL="1143000" indent="-228600">
              <a:defRPr sz="2400">
                <a:solidFill>
                  <a:schemeClr val="tx1"/>
                </a:solidFill>
                <a:latin typeface="Calibri" charset="0"/>
                <a:ea typeface="ＭＳ Ｐゴシック" charset="0"/>
              </a:defRPr>
            </a:lvl3pPr>
            <a:lvl4pPr marL="1600200" indent="-228600">
              <a:defRPr sz="2000">
                <a:solidFill>
                  <a:schemeClr val="tx1"/>
                </a:solidFill>
                <a:latin typeface="Calibri" charset="0"/>
                <a:ea typeface="ＭＳ Ｐゴシック" charset="0"/>
              </a:defRPr>
            </a:lvl4pPr>
            <a:lvl5pPr marL="2057400" indent="-228600">
              <a:defRPr sz="2000">
                <a:solidFill>
                  <a:schemeClr val="tx1"/>
                </a:solidFill>
                <a:latin typeface="Calibri" charset="0"/>
                <a:ea typeface="ＭＳ Ｐゴシック" charset="0"/>
              </a:defRPr>
            </a:lvl5pPr>
            <a:lvl6pPr marL="2514600" indent="-228600" eaLnBrk="0" fontAlgn="base" hangingPunct="0">
              <a:spcAft>
                <a:spcPct val="0"/>
              </a:spcAft>
              <a:buFont typeface="Arial" charset="0"/>
              <a:buChar char="»"/>
              <a:defRPr sz="2000">
                <a:solidFill>
                  <a:schemeClr val="tx1"/>
                </a:solidFill>
                <a:latin typeface="Calibri" charset="0"/>
                <a:ea typeface="ＭＳ Ｐゴシック" charset="0"/>
              </a:defRPr>
            </a:lvl6pPr>
            <a:lvl7pPr marL="2971800" indent="-228600" eaLnBrk="0" fontAlgn="base" hangingPunct="0">
              <a:spcAft>
                <a:spcPct val="0"/>
              </a:spcAft>
              <a:buFont typeface="Arial" charset="0"/>
              <a:buChar char="»"/>
              <a:defRPr sz="2000">
                <a:solidFill>
                  <a:schemeClr val="tx1"/>
                </a:solidFill>
                <a:latin typeface="Calibri" charset="0"/>
                <a:ea typeface="ＭＳ Ｐゴシック" charset="0"/>
              </a:defRPr>
            </a:lvl7pPr>
            <a:lvl8pPr marL="3429000" indent="-228600" eaLnBrk="0" fontAlgn="base" hangingPunct="0">
              <a:spcAft>
                <a:spcPct val="0"/>
              </a:spcAft>
              <a:buFont typeface="Arial" charset="0"/>
              <a:buChar char="»"/>
              <a:defRPr sz="2000">
                <a:solidFill>
                  <a:schemeClr val="tx1"/>
                </a:solidFill>
                <a:latin typeface="Calibri" charset="0"/>
                <a:ea typeface="ＭＳ Ｐゴシック" charset="0"/>
              </a:defRPr>
            </a:lvl8pPr>
            <a:lvl9pPr marL="3886200" indent="-228600" eaLnBrk="0" fontAlgn="base" hangingPunct="0">
              <a:spcAft>
                <a:spcPct val="0"/>
              </a:spcAft>
              <a:buFont typeface="Arial" charset="0"/>
              <a:buChar char="»"/>
              <a:defRPr sz="2000">
                <a:solidFill>
                  <a:schemeClr val="tx1"/>
                </a:solidFill>
                <a:latin typeface="Calibri" charset="0"/>
                <a:ea typeface="ＭＳ Ｐゴシック" charset="0"/>
              </a:defRPr>
            </a:lvl9pPr>
          </a:lstStyle>
          <a:p>
            <a:r>
              <a:rPr lang="en-US" sz="2800">
                <a:solidFill>
                  <a:schemeClr val="bg2"/>
                </a:solidFill>
              </a:rPr>
              <a:t>Training</a:t>
            </a:r>
          </a:p>
        </p:txBody>
      </p:sp>
    </p:spTree>
    <p:extLst>
      <p:ext uri="{BB962C8B-B14F-4D97-AF65-F5344CB8AC3E}">
        <p14:creationId xmlns:p14="http://schemas.microsoft.com/office/powerpoint/2010/main" val="197956379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5" grpId="0" animBg="1"/>
      <p:bldP spid="26" grpId="0" animBg="1"/>
      <p:bldP spid="27" grpId="0" animBg="1"/>
      <p:bldP spid="28" grpId="0"/>
      <p:bldP spid="29" grpId="0"/>
      <p:bldP spid="30"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a:xfrm>
            <a:off x="3124200" y="304800"/>
            <a:ext cx="5334000" cy="1371600"/>
          </a:xfrm>
        </p:spPr>
        <p:txBody>
          <a:bodyPr rtlCol="0">
            <a:normAutofit/>
          </a:bodyPr>
          <a:lstStyle/>
          <a:p>
            <a:pPr eaLnBrk="1" fontAlgn="auto" hangingPunct="1">
              <a:spcAft>
                <a:spcPts val="0"/>
              </a:spcAft>
              <a:defRPr/>
            </a:pPr>
            <a:r>
              <a:rPr lang="en-US" dirty="0">
                <a:ea typeface="+mj-ea"/>
              </a:rPr>
              <a:t>Crowdsourcing</a:t>
            </a:r>
          </a:p>
        </p:txBody>
      </p:sp>
      <p:sp>
        <p:nvSpPr>
          <p:cNvPr id="10" name="Rounded Rectangle 9"/>
          <p:cNvSpPr/>
          <p:nvPr/>
        </p:nvSpPr>
        <p:spPr>
          <a:xfrm>
            <a:off x="3276600" y="3657600"/>
            <a:ext cx="1600200" cy="83820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91434" tIns="45717" rIns="91434" bIns="45717" anchor="ctr"/>
          <a:lstStyle/>
          <a:p>
            <a:pPr algn="ctr" fontAlgn="auto">
              <a:spcBef>
                <a:spcPts val="0"/>
              </a:spcBef>
              <a:spcAft>
                <a:spcPts val="0"/>
              </a:spcAft>
              <a:defRPr/>
            </a:pPr>
            <a:r>
              <a:rPr lang="en-US" sz="2400" dirty="0">
                <a:solidFill>
                  <a:prstClr val="black"/>
                </a:solidFill>
              </a:rPr>
              <a:t>Training Labels</a:t>
            </a:r>
          </a:p>
        </p:txBody>
      </p:sp>
      <p:grpSp>
        <p:nvGrpSpPr>
          <p:cNvPr id="13316" name="Group 12"/>
          <p:cNvGrpSpPr>
            <a:grpSpLocks/>
          </p:cNvGrpSpPr>
          <p:nvPr/>
        </p:nvGrpSpPr>
        <p:grpSpPr bwMode="auto">
          <a:xfrm>
            <a:off x="457200" y="4191000"/>
            <a:ext cx="1828800" cy="2133600"/>
            <a:chOff x="228600" y="1417320"/>
            <a:chExt cx="2438400" cy="2849880"/>
          </a:xfrm>
        </p:grpSpPr>
        <p:pic>
          <p:nvPicPr>
            <p:cNvPr id="133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5000" y="2536916"/>
              <a:ext cx="1324907" cy="8810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33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3295650"/>
              <a:ext cx="1238250" cy="819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336"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3000" y="2842260"/>
              <a:ext cx="1295400" cy="1114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337" name="TextBox 7"/>
            <p:cNvSpPr txBox="1">
              <a:spLocks noChangeArrowheads="1"/>
            </p:cNvSpPr>
            <p:nvPr/>
          </p:nvSpPr>
          <p:spPr bwMode="auto">
            <a:xfrm>
              <a:off x="457200" y="1417320"/>
              <a:ext cx="1828800" cy="1109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Calibri" charset="0"/>
                  <a:ea typeface="ＭＳ Ｐゴシック" charset="0"/>
                </a:defRPr>
              </a:lvl1pPr>
              <a:lvl2pPr marL="742950" indent="-285750">
                <a:defRPr sz="2800">
                  <a:solidFill>
                    <a:schemeClr val="tx1"/>
                  </a:solidFill>
                  <a:latin typeface="Calibri" charset="0"/>
                  <a:ea typeface="ＭＳ Ｐゴシック" charset="0"/>
                </a:defRPr>
              </a:lvl2pPr>
              <a:lvl3pPr marL="1143000" indent="-228600">
                <a:defRPr sz="2400">
                  <a:solidFill>
                    <a:schemeClr val="tx1"/>
                  </a:solidFill>
                  <a:latin typeface="Calibri" charset="0"/>
                  <a:ea typeface="ＭＳ Ｐゴシック" charset="0"/>
                </a:defRPr>
              </a:lvl3pPr>
              <a:lvl4pPr marL="1600200" indent="-228600">
                <a:defRPr sz="2000">
                  <a:solidFill>
                    <a:schemeClr val="tx1"/>
                  </a:solidFill>
                  <a:latin typeface="Calibri" charset="0"/>
                  <a:ea typeface="ＭＳ Ｐゴシック" charset="0"/>
                </a:defRPr>
              </a:lvl4pPr>
              <a:lvl5pPr marL="2057400" indent="-228600">
                <a:defRPr sz="2000">
                  <a:solidFill>
                    <a:schemeClr val="tx1"/>
                  </a:solidFill>
                  <a:latin typeface="Calibri" charset="0"/>
                  <a:ea typeface="ＭＳ Ｐゴシック" charset="0"/>
                </a:defRPr>
              </a:lvl5pPr>
              <a:lvl6pPr marL="2514600" indent="-228600" eaLnBrk="0" fontAlgn="base" hangingPunct="0">
                <a:spcAft>
                  <a:spcPct val="0"/>
                </a:spcAft>
                <a:buFont typeface="Arial" charset="0"/>
                <a:buChar char="»"/>
                <a:defRPr sz="2000">
                  <a:solidFill>
                    <a:schemeClr val="tx1"/>
                  </a:solidFill>
                  <a:latin typeface="Calibri" charset="0"/>
                  <a:ea typeface="ＭＳ Ｐゴシック" charset="0"/>
                </a:defRPr>
              </a:lvl6pPr>
              <a:lvl7pPr marL="2971800" indent="-228600" eaLnBrk="0" fontAlgn="base" hangingPunct="0">
                <a:spcAft>
                  <a:spcPct val="0"/>
                </a:spcAft>
                <a:buFont typeface="Arial" charset="0"/>
                <a:buChar char="»"/>
                <a:defRPr sz="2000">
                  <a:solidFill>
                    <a:schemeClr val="tx1"/>
                  </a:solidFill>
                  <a:latin typeface="Calibri" charset="0"/>
                  <a:ea typeface="ＭＳ Ｐゴシック" charset="0"/>
                </a:defRPr>
              </a:lvl7pPr>
              <a:lvl8pPr marL="3429000" indent="-228600" eaLnBrk="0" fontAlgn="base" hangingPunct="0">
                <a:spcAft>
                  <a:spcPct val="0"/>
                </a:spcAft>
                <a:buFont typeface="Arial" charset="0"/>
                <a:buChar char="»"/>
                <a:defRPr sz="2000">
                  <a:solidFill>
                    <a:schemeClr val="tx1"/>
                  </a:solidFill>
                  <a:latin typeface="Calibri" charset="0"/>
                  <a:ea typeface="ＭＳ Ｐゴシック" charset="0"/>
                </a:defRPr>
              </a:lvl8pPr>
              <a:lvl9pPr marL="3886200" indent="-228600" eaLnBrk="0" fontAlgn="base" hangingPunct="0">
                <a:spcAft>
                  <a:spcPct val="0"/>
                </a:spcAft>
                <a:buFont typeface="Arial" charset="0"/>
                <a:buChar char="»"/>
                <a:defRPr sz="2000">
                  <a:solidFill>
                    <a:schemeClr val="tx1"/>
                  </a:solidFill>
                  <a:latin typeface="Calibri" charset="0"/>
                  <a:ea typeface="ＭＳ Ｐゴシック" charset="0"/>
                </a:defRPr>
              </a:lvl9pPr>
            </a:lstStyle>
            <a:p>
              <a:pPr algn="ctr"/>
              <a:r>
                <a:rPr lang="en-US" sz="2400">
                  <a:solidFill>
                    <a:srgbClr val="000000"/>
                  </a:solidFill>
                </a:rPr>
                <a:t>Training Images</a:t>
              </a:r>
            </a:p>
          </p:txBody>
        </p:sp>
        <p:sp>
          <p:nvSpPr>
            <p:cNvPr id="11" name="Rounded Rectangle 10"/>
            <p:cNvSpPr/>
            <p:nvPr/>
          </p:nvSpPr>
          <p:spPr>
            <a:xfrm>
              <a:off x="228600" y="1447006"/>
              <a:ext cx="2438400" cy="2820194"/>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2400" dirty="0">
                <a:solidFill>
                  <a:prstClr val="black"/>
                </a:solidFill>
              </a:endParaRPr>
            </a:p>
          </p:txBody>
        </p:sp>
      </p:grpSp>
      <p:sp>
        <p:nvSpPr>
          <p:cNvPr id="12" name="Rounded Rectangle 11"/>
          <p:cNvSpPr/>
          <p:nvPr/>
        </p:nvSpPr>
        <p:spPr>
          <a:xfrm>
            <a:off x="5638800" y="4876800"/>
            <a:ext cx="1600200" cy="91440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91434" tIns="45717" rIns="91434" bIns="45717" anchor="ctr"/>
          <a:lstStyle/>
          <a:p>
            <a:pPr algn="ctr" fontAlgn="auto">
              <a:spcBef>
                <a:spcPts val="0"/>
              </a:spcBef>
              <a:spcAft>
                <a:spcPts val="0"/>
              </a:spcAft>
              <a:defRPr/>
            </a:pPr>
            <a:r>
              <a:rPr lang="en-US" sz="2400" dirty="0">
                <a:solidFill>
                  <a:prstClr val="black"/>
                </a:solidFill>
              </a:rPr>
              <a:t>Classifier Training</a:t>
            </a:r>
          </a:p>
        </p:txBody>
      </p:sp>
      <p:sp>
        <p:nvSpPr>
          <p:cNvPr id="13318" name="TextBox 13"/>
          <p:cNvSpPr txBox="1">
            <a:spLocks noChangeArrowheads="1"/>
          </p:cNvSpPr>
          <p:nvPr/>
        </p:nvSpPr>
        <p:spPr bwMode="auto">
          <a:xfrm>
            <a:off x="4038600" y="6019800"/>
            <a:ext cx="1343025"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34" tIns="45717" rIns="91434" bIns="45717">
            <a:spAutoFit/>
          </a:bodyPr>
          <a:lstStyle>
            <a:lvl1pPr>
              <a:defRPr sz="3200">
                <a:solidFill>
                  <a:schemeClr val="tx1"/>
                </a:solidFill>
                <a:latin typeface="Calibri" charset="0"/>
                <a:ea typeface="ＭＳ Ｐゴシック" charset="0"/>
              </a:defRPr>
            </a:lvl1pPr>
            <a:lvl2pPr marL="742950" indent="-285750">
              <a:defRPr sz="2800">
                <a:solidFill>
                  <a:schemeClr val="tx1"/>
                </a:solidFill>
                <a:latin typeface="Calibri" charset="0"/>
                <a:ea typeface="ＭＳ Ｐゴシック" charset="0"/>
              </a:defRPr>
            </a:lvl2pPr>
            <a:lvl3pPr marL="1143000" indent="-228600">
              <a:defRPr sz="2400">
                <a:solidFill>
                  <a:schemeClr val="tx1"/>
                </a:solidFill>
                <a:latin typeface="Calibri" charset="0"/>
                <a:ea typeface="ＭＳ Ｐゴシック" charset="0"/>
              </a:defRPr>
            </a:lvl3pPr>
            <a:lvl4pPr marL="1600200" indent="-228600">
              <a:defRPr sz="2000">
                <a:solidFill>
                  <a:schemeClr val="tx1"/>
                </a:solidFill>
                <a:latin typeface="Calibri" charset="0"/>
                <a:ea typeface="ＭＳ Ｐゴシック" charset="0"/>
              </a:defRPr>
            </a:lvl4pPr>
            <a:lvl5pPr marL="2057400" indent="-228600">
              <a:defRPr sz="2000">
                <a:solidFill>
                  <a:schemeClr val="tx1"/>
                </a:solidFill>
                <a:latin typeface="Calibri" charset="0"/>
                <a:ea typeface="ＭＳ Ｐゴシック" charset="0"/>
              </a:defRPr>
            </a:lvl5pPr>
            <a:lvl6pPr marL="2514600" indent="-228600" eaLnBrk="0" fontAlgn="base" hangingPunct="0">
              <a:spcAft>
                <a:spcPct val="0"/>
              </a:spcAft>
              <a:buFont typeface="Arial" charset="0"/>
              <a:buChar char="»"/>
              <a:defRPr sz="2000">
                <a:solidFill>
                  <a:schemeClr val="tx1"/>
                </a:solidFill>
                <a:latin typeface="Calibri" charset="0"/>
                <a:ea typeface="ＭＳ Ｐゴシック" charset="0"/>
              </a:defRPr>
            </a:lvl6pPr>
            <a:lvl7pPr marL="2971800" indent="-228600" eaLnBrk="0" fontAlgn="base" hangingPunct="0">
              <a:spcAft>
                <a:spcPct val="0"/>
              </a:spcAft>
              <a:buFont typeface="Arial" charset="0"/>
              <a:buChar char="»"/>
              <a:defRPr sz="2000">
                <a:solidFill>
                  <a:schemeClr val="tx1"/>
                </a:solidFill>
                <a:latin typeface="Calibri" charset="0"/>
                <a:ea typeface="ＭＳ Ｐゴシック" charset="0"/>
              </a:defRPr>
            </a:lvl7pPr>
            <a:lvl8pPr marL="3429000" indent="-228600" eaLnBrk="0" fontAlgn="base" hangingPunct="0">
              <a:spcAft>
                <a:spcPct val="0"/>
              </a:spcAft>
              <a:buFont typeface="Arial" charset="0"/>
              <a:buChar char="»"/>
              <a:defRPr sz="2000">
                <a:solidFill>
                  <a:schemeClr val="tx1"/>
                </a:solidFill>
                <a:latin typeface="Calibri" charset="0"/>
                <a:ea typeface="ＭＳ Ｐゴシック" charset="0"/>
              </a:defRPr>
            </a:lvl8pPr>
            <a:lvl9pPr marL="3886200" indent="-228600" eaLnBrk="0" fontAlgn="base" hangingPunct="0">
              <a:spcAft>
                <a:spcPct val="0"/>
              </a:spcAft>
              <a:buFont typeface="Arial" charset="0"/>
              <a:buChar char="»"/>
              <a:defRPr sz="2000">
                <a:solidFill>
                  <a:schemeClr val="tx1"/>
                </a:solidFill>
                <a:latin typeface="Calibri" charset="0"/>
                <a:ea typeface="ＭＳ Ｐゴシック" charset="0"/>
              </a:defRPr>
            </a:lvl9pPr>
          </a:lstStyle>
          <a:p>
            <a:r>
              <a:rPr lang="en-US" sz="2800">
                <a:solidFill>
                  <a:srgbClr val="000000"/>
                </a:solidFill>
              </a:rPr>
              <a:t>Training</a:t>
            </a:r>
          </a:p>
        </p:txBody>
      </p:sp>
      <p:sp>
        <p:nvSpPr>
          <p:cNvPr id="15" name="Rounded Rectangle 14"/>
          <p:cNvSpPr/>
          <p:nvPr/>
        </p:nvSpPr>
        <p:spPr>
          <a:xfrm>
            <a:off x="3200400" y="4876800"/>
            <a:ext cx="1752600" cy="91440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91434" tIns="45717" rIns="91434" bIns="45717" anchor="ctr"/>
          <a:lstStyle/>
          <a:p>
            <a:pPr algn="ctr" fontAlgn="auto">
              <a:spcBef>
                <a:spcPts val="0"/>
              </a:spcBef>
              <a:spcAft>
                <a:spcPts val="0"/>
              </a:spcAft>
              <a:defRPr/>
            </a:pPr>
            <a:r>
              <a:rPr lang="en-US" sz="2400" dirty="0">
                <a:solidFill>
                  <a:prstClr val="black"/>
                </a:solidFill>
              </a:rPr>
              <a:t>Image Features</a:t>
            </a:r>
          </a:p>
        </p:txBody>
      </p:sp>
      <p:sp>
        <p:nvSpPr>
          <p:cNvPr id="16" name="Right Arrow 15"/>
          <p:cNvSpPr/>
          <p:nvPr/>
        </p:nvSpPr>
        <p:spPr>
          <a:xfrm>
            <a:off x="2590800" y="5181600"/>
            <a:ext cx="5334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lIns="91434" tIns="45717" rIns="91434" bIns="45717" anchor="ctr"/>
          <a:lstStyle/>
          <a:p>
            <a:pPr algn="ctr" fontAlgn="auto">
              <a:spcBef>
                <a:spcPts val="0"/>
              </a:spcBef>
              <a:spcAft>
                <a:spcPts val="0"/>
              </a:spcAft>
              <a:defRPr/>
            </a:pPr>
            <a:endParaRPr lang="en-US" dirty="0">
              <a:solidFill>
                <a:prstClr val="white"/>
              </a:solidFill>
            </a:endParaRPr>
          </a:p>
        </p:txBody>
      </p:sp>
      <p:sp>
        <p:nvSpPr>
          <p:cNvPr id="17" name="Right Arrow 16"/>
          <p:cNvSpPr/>
          <p:nvPr/>
        </p:nvSpPr>
        <p:spPr>
          <a:xfrm>
            <a:off x="5029200" y="5181600"/>
            <a:ext cx="5334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lIns="91434" tIns="45717" rIns="91434" bIns="45717" anchor="ctr"/>
          <a:lstStyle/>
          <a:p>
            <a:pPr algn="ctr" fontAlgn="auto">
              <a:spcBef>
                <a:spcPts val="0"/>
              </a:spcBef>
              <a:spcAft>
                <a:spcPts val="0"/>
              </a:spcAft>
              <a:defRPr/>
            </a:pPr>
            <a:endParaRPr lang="en-US" dirty="0">
              <a:solidFill>
                <a:prstClr val="white"/>
              </a:solidFill>
            </a:endParaRPr>
          </a:p>
        </p:txBody>
      </p:sp>
      <p:sp>
        <p:nvSpPr>
          <p:cNvPr id="18" name="Right Arrow 17"/>
          <p:cNvSpPr/>
          <p:nvPr/>
        </p:nvSpPr>
        <p:spPr>
          <a:xfrm rot="1562854">
            <a:off x="5083175" y="4302125"/>
            <a:ext cx="577850" cy="31115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lIns="91434" tIns="45717" rIns="91434" bIns="45717" anchor="ctr"/>
          <a:lstStyle/>
          <a:p>
            <a:pPr algn="ctr" fontAlgn="auto">
              <a:spcBef>
                <a:spcPts val="0"/>
              </a:spcBef>
              <a:spcAft>
                <a:spcPts val="0"/>
              </a:spcAft>
              <a:defRPr/>
            </a:pPr>
            <a:endParaRPr lang="en-US" dirty="0">
              <a:solidFill>
                <a:prstClr val="white"/>
              </a:solidFill>
            </a:endParaRPr>
          </a:p>
        </p:txBody>
      </p:sp>
      <p:sp>
        <p:nvSpPr>
          <p:cNvPr id="23" name="Right Arrow 22"/>
          <p:cNvSpPr/>
          <p:nvPr/>
        </p:nvSpPr>
        <p:spPr>
          <a:xfrm>
            <a:off x="7315200" y="5181600"/>
            <a:ext cx="5334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lIns="91434" tIns="45717" rIns="91434" bIns="45717" anchor="ctr"/>
          <a:lstStyle/>
          <a:p>
            <a:pPr algn="ctr" fontAlgn="auto">
              <a:spcBef>
                <a:spcPts val="0"/>
              </a:spcBef>
              <a:spcAft>
                <a:spcPts val="0"/>
              </a:spcAft>
              <a:defRPr/>
            </a:pPr>
            <a:endParaRPr lang="en-US" dirty="0">
              <a:solidFill>
                <a:prstClr val="white"/>
              </a:solidFill>
            </a:endParaRPr>
          </a:p>
        </p:txBody>
      </p:sp>
      <p:sp>
        <p:nvSpPr>
          <p:cNvPr id="24" name="Rounded Rectangle 23"/>
          <p:cNvSpPr/>
          <p:nvPr/>
        </p:nvSpPr>
        <p:spPr>
          <a:xfrm>
            <a:off x="7924800" y="4953000"/>
            <a:ext cx="1143000" cy="76200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91434" tIns="45717" rIns="91434" bIns="45717" anchor="ctr"/>
          <a:lstStyle/>
          <a:p>
            <a:pPr algn="ctr" fontAlgn="auto">
              <a:spcBef>
                <a:spcPts val="0"/>
              </a:spcBef>
              <a:spcAft>
                <a:spcPts val="0"/>
              </a:spcAft>
              <a:defRPr/>
            </a:pPr>
            <a:r>
              <a:rPr lang="en-US" dirty="0">
                <a:solidFill>
                  <a:prstClr val="black"/>
                </a:solidFill>
              </a:rPr>
              <a:t>Trained Classifier</a:t>
            </a:r>
          </a:p>
        </p:txBody>
      </p:sp>
      <p:sp>
        <p:nvSpPr>
          <p:cNvPr id="20" name="TextBox 19"/>
          <p:cNvSpPr txBox="1"/>
          <p:nvPr/>
        </p:nvSpPr>
        <p:spPr>
          <a:xfrm>
            <a:off x="457200" y="2590800"/>
            <a:ext cx="1981200" cy="1200150"/>
          </a:xfrm>
          <a:prstGeom prst="rect">
            <a:avLst/>
          </a:prstGeom>
          <a:solidFill>
            <a:schemeClr val="accent3">
              <a:lumMod val="40000"/>
              <a:lumOff val="60000"/>
            </a:schemeClr>
          </a:solidFill>
        </p:spPr>
        <p:txBody>
          <a:bodyPr lIns="91434" tIns="45717" rIns="91434" bIns="45717">
            <a:spAutoFit/>
          </a:bodyPr>
          <a:lstStyle/>
          <a:p>
            <a:pPr algn="ctr" fontAlgn="auto">
              <a:spcBef>
                <a:spcPts val="0"/>
              </a:spcBef>
              <a:spcAft>
                <a:spcPts val="0"/>
              </a:spcAft>
              <a:defRPr/>
            </a:pPr>
            <a:r>
              <a:rPr lang="en-US" sz="2400" dirty="0">
                <a:latin typeface="+mn-lt"/>
                <a:ea typeface="+mn-ea"/>
                <a:cs typeface="+mn-cs"/>
              </a:rPr>
              <a:t>Show images,</a:t>
            </a:r>
          </a:p>
          <a:p>
            <a:pPr algn="ctr" fontAlgn="auto">
              <a:spcBef>
                <a:spcPts val="0"/>
              </a:spcBef>
              <a:spcAft>
                <a:spcPts val="0"/>
              </a:spcAft>
              <a:defRPr/>
            </a:pPr>
            <a:r>
              <a:rPr lang="en-US" sz="2400" dirty="0">
                <a:latin typeface="+mn-lt"/>
                <a:ea typeface="+mn-ea"/>
                <a:cs typeface="+mn-cs"/>
              </a:rPr>
              <a:t>Collect and filter labels</a:t>
            </a:r>
          </a:p>
        </p:txBody>
      </p:sp>
      <p:sp>
        <p:nvSpPr>
          <p:cNvPr id="25" name="Right Arrow 24"/>
          <p:cNvSpPr/>
          <p:nvPr/>
        </p:nvSpPr>
        <p:spPr>
          <a:xfrm rot="5400000">
            <a:off x="1181100" y="3848100"/>
            <a:ext cx="533400" cy="304800"/>
          </a:xfrm>
          <a:prstGeom prst="rightArrow">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lIns="91434" tIns="45717" rIns="91434" bIns="45717" anchor="ctr"/>
          <a:lstStyle/>
          <a:p>
            <a:pPr algn="ctr" fontAlgn="auto">
              <a:spcBef>
                <a:spcPts val="0"/>
              </a:spcBef>
              <a:spcAft>
                <a:spcPts val="0"/>
              </a:spcAft>
              <a:defRPr/>
            </a:pPr>
            <a:endParaRPr lang="en-US" dirty="0">
              <a:solidFill>
                <a:prstClr val="white"/>
              </a:solidFill>
            </a:endParaRPr>
          </a:p>
        </p:txBody>
      </p:sp>
      <p:grpSp>
        <p:nvGrpSpPr>
          <p:cNvPr id="13327" name="Group 12"/>
          <p:cNvGrpSpPr>
            <a:grpSpLocks/>
          </p:cNvGrpSpPr>
          <p:nvPr/>
        </p:nvGrpSpPr>
        <p:grpSpPr bwMode="auto">
          <a:xfrm>
            <a:off x="533400" y="304800"/>
            <a:ext cx="1828800" cy="2133600"/>
            <a:chOff x="228600" y="1417320"/>
            <a:chExt cx="2438400" cy="2849880"/>
          </a:xfrm>
        </p:grpSpPr>
        <p:pic>
          <p:nvPicPr>
            <p:cNvPr id="1332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5000" y="2536916"/>
              <a:ext cx="1324907" cy="8810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33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3295650"/>
              <a:ext cx="1238250" cy="819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33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3000" y="2842260"/>
              <a:ext cx="1295400" cy="1114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332" name="TextBox 7"/>
            <p:cNvSpPr txBox="1">
              <a:spLocks noChangeArrowheads="1"/>
            </p:cNvSpPr>
            <p:nvPr/>
          </p:nvSpPr>
          <p:spPr bwMode="auto">
            <a:xfrm>
              <a:off x="457200" y="1417320"/>
              <a:ext cx="2006600" cy="1109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Calibri" charset="0"/>
                  <a:ea typeface="ＭＳ Ｐゴシック" charset="0"/>
                </a:defRPr>
              </a:lvl1pPr>
              <a:lvl2pPr marL="742950" indent="-285750">
                <a:defRPr sz="2800">
                  <a:solidFill>
                    <a:schemeClr val="tx1"/>
                  </a:solidFill>
                  <a:latin typeface="Calibri" charset="0"/>
                  <a:ea typeface="ＭＳ Ｐゴシック" charset="0"/>
                </a:defRPr>
              </a:lvl2pPr>
              <a:lvl3pPr marL="1143000" indent="-228600">
                <a:defRPr sz="2400">
                  <a:solidFill>
                    <a:schemeClr val="tx1"/>
                  </a:solidFill>
                  <a:latin typeface="Calibri" charset="0"/>
                  <a:ea typeface="ＭＳ Ｐゴシック" charset="0"/>
                </a:defRPr>
              </a:lvl3pPr>
              <a:lvl4pPr marL="1600200" indent="-228600">
                <a:defRPr sz="2000">
                  <a:solidFill>
                    <a:schemeClr val="tx1"/>
                  </a:solidFill>
                  <a:latin typeface="Calibri" charset="0"/>
                  <a:ea typeface="ＭＳ Ｐゴシック" charset="0"/>
                </a:defRPr>
              </a:lvl4pPr>
              <a:lvl5pPr marL="2057400" indent="-228600">
                <a:defRPr sz="2000">
                  <a:solidFill>
                    <a:schemeClr val="tx1"/>
                  </a:solidFill>
                  <a:latin typeface="Calibri" charset="0"/>
                  <a:ea typeface="ＭＳ Ｐゴシック" charset="0"/>
                </a:defRPr>
              </a:lvl5pPr>
              <a:lvl6pPr marL="2514600" indent="-228600" eaLnBrk="0" fontAlgn="base" hangingPunct="0">
                <a:spcAft>
                  <a:spcPct val="0"/>
                </a:spcAft>
                <a:buFont typeface="Arial" charset="0"/>
                <a:buChar char="»"/>
                <a:defRPr sz="2000">
                  <a:solidFill>
                    <a:schemeClr val="tx1"/>
                  </a:solidFill>
                  <a:latin typeface="Calibri" charset="0"/>
                  <a:ea typeface="ＭＳ Ｐゴシック" charset="0"/>
                </a:defRPr>
              </a:lvl6pPr>
              <a:lvl7pPr marL="2971800" indent="-228600" eaLnBrk="0" fontAlgn="base" hangingPunct="0">
                <a:spcAft>
                  <a:spcPct val="0"/>
                </a:spcAft>
                <a:buFont typeface="Arial" charset="0"/>
                <a:buChar char="»"/>
                <a:defRPr sz="2000">
                  <a:solidFill>
                    <a:schemeClr val="tx1"/>
                  </a:solidFill>
                  <a:latin typeface="Calibri" charset="0"/>
                  <a:ea typeface="ＭＳ Ｐゴシック" charset="0"/>
                </a:defRPr>
              </a:lvl7pPr>
              <a:lvl8pPr marL="3429000" indent="-228600" eaLnBrk="0" fontAlgn="base" hangingPunct="0">
                <a:spcAft>
                  <a:spcPct val="0"/>
                </a:spcAft>
                <a:buFont typeface="Arial" charset="0"/>
                <a:buChar char="»"/>
                <a:defRPr sz="2000">
                  <a:solidFill>
                    <a:schemeClr val="tx1"/>
                  </a:solidFill>
                  <a:latin typeface="Calibri" charset="0"/>
                  <a:ea typeface="ＭＳ Ｐゴシック" charset="0"/>
                </a:defRPr>
              </a:lvl8pPr>
              <a:lvl9pPr marL="3886200" indent="-228600" eaLnBrk="0" fontAlgn="base" hangingPunct="0">
                <a:spcAft>
                  <a:spcPct val="0"/>
                </a:spcAft>
                <a:buFont typeface="Arial" charset="0"/>
                <a:buChar char="»"/>
                <a:defRPr sz="2000">
                  <a:solidFill>
                    <a:schemeClr val="tx1"/>
                  </a:solidFill>
                  <a:latin typeface="Calibri" charset="0"/>
                  <a:ea typeface="ＭＳ Ｐゴシック" charset="0"/>
                </a:defRPr>
              </a:lvl9pPr>
            </a:lstStyle>
            <a:p>
              <a:pPr algn="ctr"/>
              <a:r>
                <a:rPr lang="en-US" sz="2400" dirty="0">
                  <a:solidFill>
                    <a:srgbClr val="000000"/>
                  </a:solidFill>
                </a:rPr>
                <a:t>Unlabeled Images</a:t>
              </a:r>
            </a:p>
          </p:txBody>
        </p:sp>
        <p:sp>
          <p:nvSpPr>
            <p:cNvPr id="38" name="Rounded Rectangle 37"/>
            <p:cNvSpPr/>
            <p:nvPr/>
          </p:nvSpPr>
          <p:spPr>
            <a:xfrm>
              <a:off x="228600" y="1447006"/>
              <a:ext cx="2438400" cy="2820194"/>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2400" dirty="0">
                <a:solidFill>
                  <a:prstClr val="black"/>
                </a:solidFill>
              </a:endParaRPr>
            </a:p>
          </p:txBody>
        </p:sp>
      </p:grpSp>
      <p:sp>
        <p:nvSpPr>
          <p:cNvPr id="39" name="Right Arrow 38"/>
          <p:cNvSpPr/>
          <p:nvPr/>
        </p:nvSpPr>
        <p:spPr>
          <a:xfrm rot="1331920">
            <a:off x="2628900" y="3492500"/>
            <a:ext cx="533400" cy="304800"/>
          </a:xfrm>
          <a:prstGeom prst="rightArrow">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lIns="91434" tIns="45717" rIns="91434" bIns="45717" anchor="ctr"/>
          <a:lstStyle/>
          <a:p>
            <a:pPr algn="ctr" fontAlgn="auto">
              <a:spcBef>
                <a:spcPts val="0"/>
              </a:spcBef>
              <a:spcAft>
                <a:spcPts val="0"/>
              </a:spcAft>
              <a:defRPr/>
            </a:pPr>
            <a:endParaRPr lang="en-US" dirty="0">
              <a:solidFill>
                <a:prstClr val="white"/>
              </a:solidFill>
            </a:endParaRPr>
          </a:p>
        </p:txBody>
      </p:sp>
    </p:spTree>
    <p:extLst>
      <p:ext uri="{BB962C8B-B14F-4D97-AF65-F5344CB8AC3E}">
        <p14:creationId xmlns:p14="http://schemas.microsoft.com/office/powerpoint/2010/main" val="3202415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32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5" grpId="0" animBg="1"/>
      <p:bldP spid="39"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Picture 3" descr="Screen Shot 2015-04-10 at 8.40.23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04800"/>
            <a:ext cx="9144000" cy="6283470"/>
          </a:xfrm>
          <a:prstGeom prst="rect">
            <a:avLst/>
          </a:prstGeom>
        </p:spPr>
      </p:pic>
    </p:spTree>
    <p:extLst>
      <p:ext uri="{BB962C8B-B14F-4D97-AF65-F5344CB8AC3E}">
        <p14:creationId xmlns:p14="http://schemas.microsoft.com/office/powerpoint/2010/main" val="192523278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Deep Learning or CNNs</a:t>
            </a:r>
          </a:p>
        </p:txBody>
      </p:sp>
      <p:sp>
        <p:nvSpPr>
          <p:cNvPr id="3" name="Content Placeholder 2"/>
          <p:cNvSpPr>
            <a:spLocks noGrp="1"/>
          </p:cNvSpPr>
          <p:nvPr>
            <p:ph idx="1"/>
          </p:nvPr>
        </p:nvSpPr>
        <p:spPr/>
        <p:txBody>
          <a:bodyPr>
            <a:normAutofit/>
          </a:bodyPr>
          <a:lstStyle/>
          <a:p>
            <a:r>
              <a:rPr lang="en-US" dirty="0"/>
              <a:t>Since 2012, huge impact…, best results</a:t>
            </a:r>
          </a:p>
          <a:p>
            <a:r>
              <a:rPr lang="en-US" dirty="0"/>
              <a:t>Can soak up all the data for better prediction</a:t>
            </a:r>
          </a:p>
        </p:txBody>
      </p:sp>
    </p:spTree>
    <p:extLst>
      <p:ext uri="{BB962C8B-B14F-4D97-AF65-F5344CB8AC3E}">
        <p14:creationId xmlns:p14="http://schemas.microsoft.com/office/powerpoint/2010/main" val="33581573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Title 1"/>
          <p:cNvSpPr>
            <a:spLocks noGrp="1"/>
          </p:cNvSpPr>
          <p:nvPr>
            <p:ph type="title"/>
          </p:nvPr>
        </p:nvSpPr>
        <p:spPr>
          <a:xfrm>
            <a:off x="0" y="0"/>
            <a:ext cx="9144000" cy="762000"/>
          </a:xfrm>
        </p:spPr>
        <p:txBody>
          <a:bodyPr/>
          <a:lstStyle/>
          <a:p>
            <a:r>
              <a:rPr lang="en-US" sz="3600">
                <a:latin typeface="Arial" charset="0"/>
              </a:rPr>
              <a:t>Discriminatively trained part-based models</a:t>
            </a:r>
          </a:p>
        </p:txBody>
      </p:sp>
      <p:sp>
        <p:nvSpPr>
          <p:cNvPr id="92163" name="Content Placeholder 2"/>
          <p:cNvSpPr>
            <a:spLocks noGrp="1"/>
          </p:cNvSpPr>
          <p:nvPr>
            <p:ph idx="1"/>
          </p:nvPr>
        </p:nvSpPr>
        <p:spPr>
          <a:xfrm>
            <a:off x="304800" y="6172200"/>
            <a:ext cx="8458200" cy="609600"/>
          </a:xfrm>
        </p:spPr>
        <p:txBody>
          <a:bodyPr>
            <a:normAutofit lnSpcReduction="10000"/>
          </a:bodyPr>
          <a:lstStyle/>
          <a:p>
            <a:pPr indent="0" algn="ctr">
              <a:spcBef>
                <a:spcPts val="600"/>
              </a:spcBef>
              <a:buFontTx/>
              <a:buNone/>
            </a:pPr>
            <a:r>
              <a:rPr lang="en-US" sz="1800">
                <a:latin typeface="Arial" charset="0"/>
              </a:rPr>
              <a:t>P. Felzenszwalb, R. Girshick, D. McAllester, D. Ramanan, </a:t>
            </a:r>
            <a:r>
              <a:rPr lang="en-US" sz="1800" b="1">
                <a:latin typeface="Arial" charset="0"/>
                <a:hlinkClick r:id="rId3"/>
              </a:rPr>
              <a:t>"Object Detection with Discriminatively Trained Part-Based Models,"</a:t>
            </a:r>
            <a:r>
              <a:rPr lang="en-US" sz="1800" b="1">
                <a:latin typeface="Arial" charset="0"/>
              </a:rPr>
              <a:t> </a:t>
            </a:r>
            <a:r>
              <a:rPr lang="en-US" sz="1800">
                <a:latin typeface="Arial" charset="0"/>
              </a:rPr>
              <a:t>PAMI 2009</a:t>
            </a:r>
          </a:p>
        </p:txBody>
      </p:sp>
      <p:pic>
        <p:nvPicPr>
          <p:cNvPr id="9216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89063" y="762000"/>
            <a:ext cx="6383337" cy="5410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9363860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Title 1"/>
          <p:cNvSpPr>
            <a:spLocks noGrp="1"/>
          </p:cNvSpPr>
          <p:nvPr>
            <p:ph type="title"/>
          </p:nvPr>
        </p:nvSpPr>
        <p:spPr/>
        <p:txBody>
          <a:bodyPr/>
          <a:lstStyle/>
          <a:p>
            <a:r>
              <a:rPr lang="en-US">
                <a:latin typeface="Arial" charset="0"/>
              </a:rPr>
              <a:t>History of ideas in recognition</a:t>
            </a:r>
          </a:p>
        </p:txBody>
      </p:sp>
      <p:sp>
        <p:nvSpPr>
          <p:cNvPr id="93187" name="Content Placeholder 2"/>
          <p:cNvSpPr>
            <a:spLocks noGrp="1"/>
          </p:cNvSpPr>
          <p:nvPr>
            <p:ph idx="1"/>
          </p:nvPr>
        </p:nvSpPr>
        <p:spPr/>
        <p:txBody>
          <a:bodyPr/>
          <a:lstStyle/>
          <a:p>
            <a:r>
              <a:rPr lang="en-US">
                <a:latin typeface="Arial" charset="0"/>
              </a:rPr>
              <a:t>1960s – early 1990s: the geometric era</a:t>
            </a:r>
          </a:p>
          <a:p>
            <a:r>
              <a:rPr lang="en-US">
                <a:latin typeface="Arial" charset="0"/>
              </a:rPr>
              <a:t>1990s: appearance-based models</a:t>
            </a:r>
          </a:p>
          <a:p>
            <a:r>
              <a:rPr lang="en-US">
                <a:latin typeface="Arial" charset="0"/>
              </a:rPr>
              <a:t>Mid-1990s: sliding window approaches</a:t>
            </a:r>
          </a:p>
          <a:p>
            <a:r>
              <a:rPr lang="en-US">
                <a:latin typeface="Arial" charset="0"/>
              </a:rPr>
              <a:t>Late 1990s: local features</a:t>
            </a:r>
          </a:p>
          <a:p>
            <a:r>
              <a:rPr lang="en-US">
                <a:latin typeface="Arial" charset="0"/>
              </a:rPr>
              <a:t>Early 2000s: parts-and-shape models</a:t>
            </a:r>
          </a:p>
          <a:p>
            <a:r>
              <a:rPr lang="en-US">
                <a:latin typeface="Arial" charset="0"/>
              </a:rPr>
              <a:t>Mid-2000s: bags of features</a:t>
            </a:r>
          </a:p>
        </p:txBody>
      </p:sp>
      <p:sp>
        <p:nvSpPr>
          <p:cNvPr id="4" name="TextBox 3"/>
          <p:cNvSpPr txBox="1"/>
          <p:nvPr/>
        </p:nvSpPr>
        <p:spPr>
          <a:xfrm>
            <a:off x="7086600" y="6581775"/>
            <a:ext cx="2057400" cy="276225"/>
          </a:xfrm>
          <a:prstGeom prst="rect">
            <a:avLst/>
          </a:prstGeom>
          <a:noFill/>
        </p:spPr>
        <p:txBody>
          <a:bodyPr>
            <a:spAutoFit/>
          </a:bodyPr>
          <a:ls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r">
              <a:defRPr/>
            </a:pPr>
            <a:r>
              <a:rPr lang="en-US" sz="1200" dirty="0"/>
              <a:t>Svetlana Lazebnik</a:t>
            </a:r>
            <a:endParaRPr lang="en-US" sz="1200" dirty="0">
              <a:cs typeface="+mn-cs"/>
            </a:endParaRPr>
          </a:p>
        </p:txBody>
      </p:sp>
    </p:spTree>
    <p:extLst>
      <p:ext uri="{BB962C8B-B14F-4D97-AF65-F5344CB8AC3E}">
        <p14:creationId xmlns:p14="http://schemas.microsoft.com/office/powerpoint/2010/main" val="5615093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ChangeArrowheads="1"/>
          </p:cNvSpPr>
          <p:nvPr>
            <p:ph type="title"/>
          </p:nvPr>
        </p:nvSpPr>
        <p:spPr/>
        <p:txBody>
          <a:bodyPr/>
          <a:lstStyle/>
          <a:p>
            <a:r>
              <a:rPr lang="en-US">
                <a:latin typeface="Arial" charset="0"/>
              </a:rPr>
              <a:t>Bag-of-features models</a:t>
            </a:r>
          </a:p>
        </p:txBody>
      </p:sp>
      <p:pic>
        <p:nvPicPr>
          <p:cNvPr id="17" name="Picture 2" descr="bag_jun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2738" y="2362200"/>
            <a:ext cx="3446462" cy="2613025"/>
          </a:xfrm>
          <a:prstGeom prst="rect">
            <a:avLst/>
          </a:prstGeom>
          <a:noFill/>
          <a:ln w="9525">
            <a:solidFill>
              <a:srgbClr val="FF0000"/>
            </a:solidFill>
            <a:miter lim="800000"/>
            <a:headEnd/>
            <a:tailEnd/>
          </a:ln>
          <a:extLst>
            <a:ext uri="{909E8E84-426E-40dd-AFC4-6F175D3DCCD1}">
              <a14:hiddenFill xmlns:a14="http://schemas.microsoft.com/office/drawing/2010/main" xmlns="">
                <a:solidFill>
                  <a:srgbClr val="FFFFFF"/>
                </a:solidFill>
              </a14:hiddenFill>
            </a:ext>
          </a:extLst>
        </p:spPr>
      </p:pic>
      <p:pic>
        <p:nvPicPr>
          <p:cNvPr id="94212" name="Picture 4" descr="image_007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2362200"/>
            <a:ext cx="3903663" cy="2627313"/>
          </a:xfrm>
          <a:prstGeom prst="rect">
            <a:avLst/>
          </a:prstGeom>
          <a:noFill/>
          <a:ln w="9525">
            <a:solidFill>
              <a:srgbClr val="FF0000"/>
            </a:solidFill>
            <a:miter lim="800000"/>
            <a:headEnd/>
            <a:tailEnd/>
          </a:ln>
          <a:extLst>
            <a:ext uri="{909E8E84-426E-40dd-AFC4-6F175D3DCCD1}">
              <a14:hiddenFill xmlns:a14="http://schemas.microsoft.com/office/drawing/2010/main" xmlns="">
                <a:solidFill>
                  <a:srgbClr val="FFFFFF"/>
                </a:solidFill>
              </a14:hiddenFill>
            </a:ext>
          </a:extLst>
        </p:spPr>
      </p:pic>
      <p:sp>
        <p:nvSpPr>
          <p:cNvPr id="19" name="AutoShape 5"/>
          <p:cNvSpPr>
            <a:spLocks noChangeArrowheads="1"/>
          </p:cNvSpPr>
          <p:nvPr/>
        </p:nvSpPr>
        <p:spPr bwMode="auto">
          <a:xfrm>
            <a:off x="4419600" y="3321050"/>
            <a:ext cx="762000" cy="793750"/>
          </a:xfrm>
          <a:prstGeom prst="rightArrow">
            <a:avLst>
              <a:gd name="adj1" fmla="val 50000"/>
              <a:gd name="adj2" fmla="val 25000"/>
            </a:avLst>
          </a:prstGeom>
          <a:solidFill>
            <a:srgbClr val="FF9900"/>
          </a:solidFill>
          <a:ln w="19050">
            <a:solidFill>
              <a:srgbClr val="FF0000"/>
            </a:solidFill>
            <a:miter lim="800000"/>
            <a:headEnd/>
            <a:tailEnd/>
          </a:ln>
        </p:spPr>
        <p:txBody>
          <a:bodyPr wrap="none" anchor="ctr"/>
          <a:lstStyle/>
          <a:p>
            <a:pPr eaLnBrk="0" hangingPunct="0"/>
            <a:endParaRPr lang="en-US" sz="2400">
              <a:solidFill>
                <a:srgbClr val="000000"/>
              </a:solidFill>
            </a:endParaRPr>
          </a:p>
        </p:txBody>
      </p:sp>
      <p:sp>
        <p:nvSpPr>
          <p:cNvPr id="6" name="TextBox 5"/>
          <p:cNvSpPr txBox="1"/>
          <p:nvPr/>
        </p:nvSpPr>
        <p:spPr>
          <a:xfrm>
            <a:off x="7086600" y="6581775"/>
            <a:ext cx="2057400" cy="276225"/>
          </a:xfrm>
          <a:prstGeom prst="rect">
            <a:avLst/>
          </a:prstGeom>
          <a:noFill/>
        </p:spPr>
        <p:txBody>
          <a:bodyPr>
            <a:spAutoFit/>
          </a:bodyPr>
          <a:ls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r">
              <a:defRPr/>
            </a:pPr>
            <a:r>
              <a:rPr lang="en-US" sz="1200" dirty="0">
                <a:solidFill>
                  <a:srgbClr val="000000"/>
                </a:solidFill>
              </a:rPr>
              <a:t>Svetlana Lazebnik</a:t>
            </a:r>
            <a:endParaRPr lang="en-US" sz="1200" dirty="0">
              <a:solidFill>
                <a:srgbClr val="000000"/>
              </a:solidFill>
              <a:cs typeface="+mn-cs"/>
            </a:endParaRPr>
          </a:p>
        </p:txBody>
      </p:sp>
    </p:spTree>
    <p:extLst>
      <p:ext uri="{BB962C8B-B14F-4D97-AF65-F5344CB8AC3E}">
        <p14:creationId xmlns:p14="http://schemas.microsoft.com/office/powerpoint/2010/main" val="42085002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5234" name="Group 2"/>
          <p:cNvGrpSpPr>
            <a:grpSpLocks/>
          </p:cNvGrpSpPr>
          <p:nvPr/>
        </p:nvGrpSpPr>
        <p:grpSpPr bwMode="auto">
          <a:xfrm>
            <a:off x="990600" y="1676400"/>
            <a:ext cx="2833688" cy="4691063"/>
            <a:chOff x="528" y="336"/>
            <a:chExt cx="1954" cy="3477"/>
          </a:xfrm>
        </p:grpSpPr>
        <p:pic>
          <p:nvPicPr>
            <p:cNvPr id="95251" name="Picture 3" descr="DaVinci_face_onl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8" y="1392"/>
              <a:ext cx="1954" cy="24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50244" name="Text Box 4"/>
            <p:cNvSpPr txBox="1">
              <a:spLocks noChangeArrowheads="1"/>
            </p:cNvSpPr>
            <p:nvPr/>
          </p:nvSpPr>
          <p:spPr bwMode="auto">
            <a:xfrm>
              <a:off x="576" y="336"/>
              <a:ext cx="1584" cy="586"/>
            </a:xfrm>
            <a:prstGeom prst="rect">
              <a:avLst/>
            </a:prstGeom>
            <a:solidFill>
              <a:srgbClr val="DCF6D6"/>
            </a:solidFill>
            <a:ln w="28575">
              <a:solidFill>
                <a:srgbClr val="008000"/>
              </a:solidFill>
              <a:miter lim="800000"/>
              <a:headEnd/>
              <a:tailEnd/>
            </a:ln>
            <a:effec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spcBef>
                  <a:spcPct val="50000"/>
                </a:spcBef>
              </a:pPr>
              <a:r>
                <a:rPr lang="en-US" sz="4400" b="1" dirty="0">
                  <a:solidFill>
                    <a:srgbClr val="000000"/>
                  </a:solidFill>
                  <a:effectLst>
                    <a:outerShdw blurRad="38100" dist="38100" dir="2700000" algn="tl">
                      <a:srgbClr val="FFFFFF"/>
                    </a:outerShdw>
                  </a:effectLst>
                </a:rPr>
                <a:t>Object</a:t>
              </a:r>
            </a:p>
          </p:txBody>
        </p:sp>
      </p:grpSp>
      <p:grpSp>
        <p:nvGrpSpPr>
          <p:cNvPr id="95235" name="Group 6"/>
          <p:cNvGrpSpPr>
            <a:grpSpLocks/>
          </p:cNvGrpSpPr>
          <p:nvPr/>
        </p:nvGrpSpPr>
        <p:grpSpPr bwMode="auto">
          <a:xfrm>
            <a:off x="5053013" y="3048000"/>
            <a:ext cx="2719387" cy="3733800"/>
            <a:chOff x="3072" y="1008"/>
            <a:chExt cx="2274" cy="3168"/>
          </a:xfrm>
        </p:grpSpPr>
        <p:pic>
          <p:nvPicPr>
            <p:cNvPr id="95240" name="Picture 7" descr="lunch-bagtran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72" y="1008"/>
              <a:ext cx="2274" cy="31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5241" name="Picture 8" descr="ermine"/>
            <p:cNvPicPr>
              <a:picLocks noChangeAspect="1" noChangeArrowheads="1"/>
            </p:cNvPicPr>
            <p:nvPr/>
          </p:nvPicPr>
          <p:blipFill>
            <a:blip r:embed="rId5">
              <a:extLst>
                <a:ext uri="{28A0092B-C50C-407E-A947-70E740481C1C}">
                  <a14:useLocalDpi xmlns:a14="http://schemas.microsoft.com/office/drawing/2010/main" val="0"/>
                </a:ext>
              </a:extLst>
            </a:blip>
            <a:srcRect l="49399" t="22293" r="38898" b="71706"/>
            <a:stretch>
              <a:fillRect/>
            </a:stretch>
          </p:blipFill>
          <p:spPr bwMode="auto">
            <a:xfrm>
              <a:off x="4560" y="3072"/>
              <a:ext cx="480" cy="3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5242" name="Picture 9" descr="ermine"/>
            <p:cNvPicPr>
              <a:picLocks noChangeAspect="1" noChangeArrowheads="1"/>
            </p:cNvPicPr>
            <p:nvPr/>
          </p:nvPicPr>
          <p:blipFill>
            <a:blip r:embed="rId5">
              <a:extLst>
                <a:ext uri="{28A0092B-C50C-407E-A947-70E740481C1C}">
                  <a14:useLocalDpi xmlns:a14="http://schemas.microsoft.com/office/drawing/2010/main" val="0"/>
                </a:ext>
              </a:extLst>
            </a:blip>
            <a:srcRect l="57591" t="4288" r="29535" b="88853"/>
            <a:stretch>
              <a:fillRect/>
            </a:stretch>
          </p:blipFill>
          <p:spPr bwMode="auto">
            <a:xfrm>
              <a:off x="4224" y="1632"/>
              <a:ext cx="432" cy="31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5243" name="Picture 10" descr="ermine"/>
            <p:cNvPicPr>
              <a:picLocks noChangeAspect="1" noChangeArrowheads="1"/>
            </p:cNvPicPr>
            <p:nvPr/>
          </p:nvPicPr>
          <p:blipFill>
            <a:blip r:embed="rId5">
              <a:extLst>
                <a:ext uri="{28A0092B-C50C-407E-A947-70E740481C1C}">
                  <a14:useLocalDpi xmlns:a14="http://schemas.microsoft.com/office/drawing/2010/main" val="0"/>
                </a:ext>
              </a:extLst>
            </a:blip>
            <a:srcRect l="43547" t="38583" r="43579" b="54558"/>
            <a:stretch>
              <a:fillRect/>
            </a:stretch>
          </p:blipFill>
          <p:spPr bwMode="auto">
            <a:xfrm>
              <a:off x="3360" y="3120"/>
              <a:ext cx="432" cy="31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5244" name="Picture 11" descr="ermine"/>
            <p:cNvPicPr>
              <a:picLocks noChangeAspect="1" noChangeArrowheads="1"/>
            </p:cNvPicPr>
            <p:nvPr/>
          </p:nvPicPr>
          <p:blipFill>
            <a:blip r:embed="rId5">
              <a:extLst>
                <a:ext uri="{28A0092B-C50C-407E-A947-70E740481C1C}">
                  <a14:useLocalDpi xmlns:a14="http://schemas.microsoft.com/office/drawing/2010/main" val="0"/>
                </a:ext>
              </a:extLst>
            </a:blip>
            <a:srcRect l="38866" t="15433" r="51772" b="79422"/>
            <a:stretch>
              <a:fillRect/>
            </a:stretch>
          </p:blipFill>
          <p:spPr bwMode="auto">
            <a:xfrm>
              <a:off x="4416" y="2496"/>
              <a:ext cx="384" cy="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5245" name="Picture 12" descr="ermine"/>
            <p:cNvPicPr>
              <a:picLocks noChangeAspect="1" noChangeArrowheads="1"/>
            </p:cNvPicPr>
            <p:nvPr/>
          </p:nvPicPr>
          <p:blipFill>
            <a:blip r:embed="rId5">
              <a:extLst>
                <a:ext uri="{28A0092B-C50C-407E-A947-70E740481C1C}">
                  <a14:useLocalDpi xmlns:a14="http://schemas.microsoft.com/office/drawing/2010/main" val="0"/>
                </a:ext>
              </a:extLst>
            </a:blip>
            <a:srcRect l="58762" t="14577" r="31876" b="79422"/>
            <a:stretch>
              <a:fillRect/>
            </a:stretch>
          </p:blipFill>
          <p:spPr bwMode="auto">
            <a:xfrm>
              <a:off x="3840" y="2544"/>
              <a:ext cx="384" cy="3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5246" name="Picture 13" descr="ermine"/>
            <p:cNvPicPr>
              <a:picLocks noChangeAspect="1" noChangeArrowheads="1"/>
            </p:cNvPicPr>
            <p:nvPr/>
          </p:nvPicPr>
          <p:blipFill>
            <a:blip r:embed="rId5">
              <a:extLst>
                <a:ext uri="{28A0092B-C50C-407E-A947-70E740481C1C}">
                  <a14:useLocalDpi xmlns:a14="http://schemas.microsoft.com/office/drawing/2010/main" val="0"/>
                </a:ext>
              </a:extLst>
            </a:blip>
            <a:srcRect l="56421" t="32582" r="31876" b="62274"/>
            <a:stretch>
              <a:fillRect/>
            </a:stretch>
          </p:blipFill>
          <p:spPr bwMode="auto">
            <a:xfrm>
              <a:off x="4368" y="3600"/>
              <a:ext cx="480" cy="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5247" name="Picture 14" descr="ermine"/>
            <p:cNvPicPr>
              <a:picLocks noChangeAspect="1" noChangeArrowheads="1"/>
            </p:cNvPicPr>
            <p:nvPr/>
          </p:nvPicPr>
          <p:blipFill>
            <a:blip r:embed="rId5">
              <a:extLst>
                <a:ext uri="{28A0092B-C50C-407E-A947-70E740481C1C}">
                  <a14:useLocalDpi xmlns:a14="http://schemas.microsoft.com/office/drawing/2010/main" val="0"/>
                </a:ext>
              </a:extLst>
            </a:blip>
            <a:srcRect l="58762" t="27437" r="31876" b="67418"/>
            <a:stretch>
              <a:fillRect/>
            </a:stretch>
          </p:blipFill>
          <p:spPr bwMode="auto">
            <a:xfrm>
              <a:off x="4512" y="2064"/>
              <a:ext cx="384" cy="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5248" name="Picture 15" descr="ermine"/>
            <p:cNvPicPr>
              <a:picLocks noChangeAspect="1" noChangeArrowheads="1"/>
            </p:cNvPicPr>
            <p:nvPr/>
          </p:nvPicPr>
          <p:blipFill>
            <a:blip r:embed="rId5">
              <a:extLst>
                <a:ext uri="{28A0092B-C50C-407E-A947-70E740481C1C}">
                  <a14:useLocalDpi xmlns:a14="http://schemas.microsoft.com/office/drawing/2010/main" val="0"/>
                </a:ext>
              </a:extLst>
            </a:blip>
            <a:srcRect l="59932" t="23151" r="31876" b="71706"/>
            <a:stretch>
              <a:fillRect/>
            </a:stretch>
          </p:blipFill>
          <p:spPr bwMode="auto">
            <a:xfrm>
              <a:off x="4032" y="3024"/>
              <a:ext cx="336" cy="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5249" name="Picture 16" descr="ermine"/>
            <p:cNvPicPr>
              <a:picLocks noChangeAspect="1" noChangeArrowheads="1"/>
            </p:cNvPicPr>
            <p:nvPr/>
          </p:nvPicPr>
          <p:blipFill>
            <a:blip r:embed="rId5">
              <a:extLst>
                <a:ext uri="{28A0092B-C50C-407E-A947-70E740481C1C}">
                  <a14:useLocalDpi xmlns:a14="http://schemas.microsoft.com/office/drawing/2010/main" val="0"/>
                </a:ext>
              </a:extLst>
            </a:blip>
            <a:srcRect l="47058" t="24008" r="45920" b="63130"/>
            <a:stretch>
              <a:fillRect/>
            </a:stretch>
          </p:blipFill>
          <p:spPr bwMode="auto">
            <a:xfrm>
              <a:off x="3792" y="1680"/>
              <a:ext cx="288" cy="7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5250" name="Picture 17" descr="ermine"/>
            <p:cNvPicPr>
              <a:picLocks noChangeAspect="1" noChangeArrowheads="1"/>
            </p:cNvPicPr>
            <p:nvPr/>
          </p:nvPicPr>
          <p:blipFill>
            <a:blip r:embed="rId5">
              <a:extLst>
                <a:ext uri="{28A0092B-C50C-407E-A947-70E740481C1C}">
                  <a14:useLocalDpi xmlns:a14="http://schemas.microsoft.com/office/drawing/2010/main" val="0"/>
                </a:ext>
              </a:extLst>
            </a:blip>
            <a:srcRect l="50569" t="17148" r="37727" b="76851"/>
            <a:stretch>
              <a:fillRect/>
            </a:stretch>
          </p:blipFill>
          <p:spPr bwMode="auto">
            <a:xfrm>
              <a:off x="3648" y="3552"/>
              <a:ext cx="480" cy="3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650258" name="Text Box 18"/>
          <p:cNvSpPr txBox="1">
            <a:spLocks noChangeArrowheads="1"/>
          </p:cNvSpPr>
          <p:nvPr/>
        </p:nvSpPr>
        <p:spPr bwMode="auto">
          <a:xfrm>
            <a:off x="4402138" y="1295400"/>
            <a:ext cx="3827462" cy="1460500"/>
          </a:xfrm>
          <a:prstGeom prst="rect">
            <a:avLst/>
          </a:prstGeom>
          <a:solidFill>
            <a:srgbClr val="DFCCAB"/>
          </a:solidFill>
          <a:ln w="28575">
            <a:solidFill>
              <a:srgbClr val="9A7966"/>
            </a:solidFill>
            <a:miter lim="800000"/>
            <a:headEnd/>
            <a:tailEnd/>
          </a:ln>
          <a:effec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spcBef>
                <a:spcPct val="50000"/>
              </a:spcBef>
            </a:pPr>
            <a:r>
              <a:rPr lang="en-US" sz="4400" b="1">
                <a:solidFill>
                  <a:srgbClr val="000000"/>
                </a:solidFill>
                <a:effectLst>
                  <a:outerShdw blurRad="38100" dist="38100" dir="2700000" algn="tl">
                    <a:srgbClr val="FFFFFF"/>
                  </a:outerShdw>
                </a:effectLst>
              </a:rPr>
              <a:t>Bag of </a:t>
            </a:r>
            <a:r>
              <a:rPr lang="ja-JP" altLang="en-US" sz="4400" b="1">
                <a:solidFill>
                  <a:srgbClr val="000000"/>
                </a:solidFill>
                <a:effectLst>
                  <a:outerShdw blurRad="38100" dist="38100" dir="2700000" algn="tl">
                    <a:srgbClr val="FFFFFF"/>
                  </a:outerShdw>
                </a:effectLst>
              </a:rPr>
              <a:t>‘</a:t>
            </a:r>
            <a:r>
              <a:rPr lang="en-US" sz="4400" b="1">
                <a:solidFill>
                  <a:srgbClr val="000000"/>
                </a:solidFill>
                <a:effectLst>
                  <a:outerShdw blurRad="38100" dist="38100" dir="2700000" algn="tl">
                    <a:srgbClr val="FFFFFF"/>
                  </a:outerShdw>
                </a:effectLst>
              </a:rPr>
              <a:t>words</a:t>
            </a:r>
            <a:r>
              <a:rPr lang="ja-JP" altLang="en-US" sz="4400" b="1">
                <a:solidFill>
                  <a:srgbClr val="000000"/>
                </a:solidFill>
                <a:effectLst>
                  <a:outerShdw blurRad="38100" dist="38100" dir="2700000" algn="tl">
                    <a:srgbClr val="FFFFFF"/>
                  </a:outerShdw>
                </a:effectLst>
              </a:rPr>
              <a:t>’</a:t>
            </a:r>
            <a:endParaRPr lang="en-US" sz="4400" b="1">
              <a:solidFill>
                <a:srgbClr val="000000"/>
              </a:solidFill>
              <a:effectLst>
                <a:outerShdw blurRad="38100" dist="38100" dir="2700000" algn="tl">
                  <a:srgbClr val="FFFFFF"/>
                </a:outerShdw>
              </a:effectLst>
            </a:endParaRPr>
          </a:p>
        </p:txBody>
      </p:sp>
      <p:sp>
        <p:nvSpPr>
          <p:cNvPr id="95237" name="Line 19"/>
          <p:cNvSpPr>
            <a:spLocks noChangeShapeType="1"/>
          </p:cNvSpPr>
          <p:nvPr/>
        </p:nvSpPr>
        <p:spPr bwMode="auto">
          <a:xfrm>
            <a:off x="3357563" y="2000250"/>
            <a:ext cx="1044575" cy="0"/>
          </a:xfrm>
          <a:prstGeom prst="line">
            <a:avLst/>
          </a:prstGeom>
          <a:noFill/>
          <a:ln w="38100">
            <a:solidFill>
              <a:srgbClr val="333300"/>
            </a:solidFill>
            <a:round/>
            <a:headEnd/>
            <a:tailEnd type="triangle" w="lg" len="med"/>
          </a:ln>
          <a:extLst>
            <a:ext uri="{909E8E84-426E-40dd-AFC4-6F175D3DCCD1}">
              <a14:hiddenFill xmlns:a14="http://schemas.microsoft.com/office/drawing/2010/main" xmlns="">
                <a:noFill/>
              </a14:hiddenFill>
            </a:ext>
          </a:extLst>
        </p:spPr>
        <p:txBody>
          <a:bodyPr/>
          <a:lstStyle/>
          <a:p>
            <a:endParaRPr lang="en-US"/>
          </a:p>
        </p:txBody>
      </p:sp>
      <p:sp>
        <p:nvSpPr>
          <p:cNvPr id="95238" name="Rectangle 21"/>
          <p:cNvSpPr>
            <a:spLocks noGrp="1" noChangeArrowheads="1"/>
          </p:cNvSpPr>
          <p:nvPr>
            <p:ph type="title"/>
          </p:nvPr>
        </p:nvSpPr>
        <p:spPr>
          <a:xfrm>
            <a:off x="457200" y="274638"/>
            <a:ext cx="8229600" cy="792162"/>
          </a:xfrm>
        </p:spPr>
        <p:txBody>
          <a:bodyPr/>
          <a:lstStyle/>
          <a:p>
            <a:pPr eaLnBrk="1" hangingPunct="1"/>
            <a:r>
              <a:rPr lang="en-US">
                <a:latin typeface="Arial" charset="0"/>
              </a:rPr>
              <a:t>Bag-of-features models</a:t>
            </a:r>
          </a:p>
        </p:txBody>
      </p:sp>
      <p:sp>
        <p:nvSpPr>
          <p:cNvPr id="20" name="TextBox 19"/>
          <p:cNvSpPr txBox="1"/>
          <p:nvPr/>
        </p:nvSpPr>
        <p:spPr>
          <a:xfrm>
            <a:off x="7086600" y="6581775"/>
            <a:ext cx="2057400" cy="276225"/>
          </a:xfrm>
          <a:prstGeom prst="rect">
            <a:avLst/>
          </a:prstGeom>
          <a:noFill/>
        </p:spPr>
        <p:txBody>
          <a:bodyPr>
            <a:spAutoFit/>
          </a:bodyPr>
          <a:ls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r">
              <a:defRPr/>
            </a:pPr>
            <a:r>
              <a:rPr lang="en-US" sz="1200" dirty="0"/>
              <a:t>Svetlana Lazebnik</a:t>
            </a:r>
            <a:endParaRPr lang="en-US" sz="1200" dirty="0">
              <a:cs typeface="+mn-cs"/>
            </a:endParaRPr>
          </a:p>
        </p:txBody>
      </p:sp>
    </p:spTree>
    <p:extLst>
      <p:ext uri="{BB962C8B-B14F-4D97-AF65-F5344CB8AC3E}">
        <p14:creationId xmlns:p14="http://schemas.microsoft.com/office/powerpoint/2010/main" val="289536038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xml><?xml version="1.0" encoding="utf-8"?>
<p:tagLst xmlns:a="http://schemas.openxmlformats.org/drawingml/2006/main" xmlns:r="http://schemas.openxmlformats.org/officeDocument/2006/relationships" xmlns:p="http://schemas.openxmlformats.org/presentationml/2006/main">
  <p:tag name="TIMING" val="|8.3"/>
</p:tagLst>
</file>

<file path=ppt/tags/tag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xml><?xml version="1.0" encoding="utf-8"?>
<p:tagLst xmlns:a="http://schemas.openxmlformats.org/drawingml/2006/main" xmlns:r="http://schemas.openxmlformats.org/officeDocument/2006/relationships" xmlns:p="http://schemas.openxmlformats.org/presentationml/2006/main">
  <p:tag name="TIMING" val="|11.4"/>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24889</TotalTime>
  <Words>1451</Words>
  <Application>Microsoft Office PowerPoint</Application>
  <PresentationFormat>On-screen Show (4:3)</PresentationFormat>
  <Paragraphs>275</Paragraphs>
  <Slides>59</Slides>
  <Notes>21</Notes>
  <HiddenSlides>2</HiddenSlides>
  <MMClips>0</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1</vt:i4>
      </vt:variant>
      <vt:variant>
        <vt:lpstr>Slide Titles</vt:lpstr>
      </vt:variant>
      <vt:variant>
        <vt:i4>59</vt:i4>
      </vt:variant>
    </vt:vector>
  </HeadingPairs>
  <TitlesOfParts>
    <vt:vector size="65" baseType="lpstr">
      <vt:lpstr>ＭＳ Ｐゴシック</vt:lpstr>
      <vt:lpstr>Arial</vt:lpstr>
      <vt:lpstr>Calibri</vt:lpstr>
      <vt:lpstr>Wingdings</vt:lpstr>
      <vt:lpstr>Office Theme</vt:lpstr>
      <vt:lpstr>Image</vt:lpstr>
      <vt:lpstr>Introduction to Recognition, Part 2</vt:lpstr>
      <vt:lpstr>Announcements</vt:lpstr>
      <vt:lpstr>History of ideas in recognition</vt:lpstr>
      <vt:lpstr>Parts-and-shape models</vt:lpstr>
      <vt:lpstr>Representing people</vt:lpstr>
      <vt:lpstr>Discriminatively trained part-based models</vt:lpstr>
      <vt:lpstr>History of ideas in recognition</vt:lpstr>
      <vt:lpstr>Bag-of-features models</vt:lpstr>
      <vt:lpstr>Bag-of-features models</vt:lpstr>
      <vt:lpstr>History of ideas in recognition</vt:lpstr>
      <vt:lpstr>What Matters in Recognition?</vt:lpstr>
      <vt:lpstr>Types of Recognition</vt:lpstr>
      <vt:lpstr>Simultaneous recognition and detection</vt:lpstr>
      <vt:lpstr>PASCAL VOC 2005-2012</vt:lpstr>
      <vt:lpstr>PowerPoint Presentation</vt:lpstr>
      <vt:lpstr>PowerPoint Presentation</vt:lpstr>
      <vt:lpstr>PowerPoint Presentation</vt:lpstr>
      <vt:lpstr>Precision / Recall for a Category X</vt:lpstr>
      <vt:lpstr>PowerPoint Presentation</vt:lpstr>
      <vt:lpstr>Precision / Recall Curve</vt:lpstr>
      <vt:lpstr>PowerPoint Presentation</vt:lpstr>
      <vt:lpstr>Pascal VOC 2007 Average Precision</vt:lpstr>
      <vt:lpstr>Pascal VOC 2012 Average Precision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Where to from here?</vt:lpstr>
      <vt:lpstr>24 Hrs in Photos</vt:lpstr>
      <vt:lpstr>PowerPoint Presentation</vt:lpstr>
      <vt:lpstr>PowerPoint Presentation</vt:lpstr>
      <vt:lpstr>Data Sets</vt:lpstr>
      <vt:lpstr>                         Large Scale Visual Recognition Challenge (ILSVRC) 2010-2012</vt:lpstr>
      <vt:lpstr>Variety of object classes in ILSVRC</vt:lpstr>
      <vt:lpstr>Variety of object classes in ILSVRC</vt:lpstr>
      <vt:lpstr>PowerPoint Presentation</vt:lpstr>
      <vt:lpstr>What are attributes?</vt:lpstr>
      <vt:lpstr>Next step: Infer object properties</vt:lpstr>
      <vt:lpstr>What are attributes?</vt:lpstr>
      <vt:lpstr>Why infer properties</vt:lpstr>
      <vt:lpstr>Why infer properties</vt:lpstr>
      <vt:lpstr>Why infer properties</vt:lpstr>
      <vt:lpstr>Why infer properties</vt:lpstr>
      <vt:lpstr>Questions?</vt:lpstr>
      <vt:lpstr>Where to from here?</vt:lpstr>
      <vt:lpstr>Image categorization</vt:lpstr>
      <vt:lpstr>Categorization</vt:lpstr>
      <vt:lpstr>PowerPoint Presentation</vt:lpstr>
      <vt:lpstr>PowerPoint Presentation</vt:lpstr>
      <vt:lpstr>PowerPoint Presentation</vt:lpstr>
      <vt:lpstr>PowerPoint Presentation</vt:lpstr>
      <vt:lpstr>Crowdsourcing</vt:lpstr>
      <vt:lpstr>PowerPoint Presentation</vt:lpstr>
      <vt:lpstr>Deep Learning or CNNs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Lecture 1: Images and image filtering</dc:title>
  <dc:creator>Noah Snavely</dc:creator>
  <cp:lastModifiedBy>Noah Snavely</cp:lastModifiedBy>
  <cp:revision>1109</cp:revision>
  <dcterms:created xsi:type="dcterms:W3CDTF">2009-08-25T02:47:59Z</dcterms:created>
  <dcterms:modified xsi:type="dcterms:W3CDTF">2017-04-26T01:38:14Z</dcterms:modified>
</cp:coreProperties>
</file>