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2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049" r:id="rId2"/>
    <p:sldId id="1264" r:id="rId3"/>
    <p:sldId id="1266" r:id="rId4"/>
    <p:sldId id="1177" r:id="rId5"/>
    <p:sldId id="1178" r:id="rId6"/>
    <p:sldId id="1179" r:id="rId7"/>
    <p:sldId id="1180" r:id="rId8"/>
    <p:sldId id="1181" r:id="rId9"/>
    <p:sldId id="1182" r:id="rId10"/>
    <p:sldId id="1267" r:id="rId11"/>
    <p:sldId id="1173" r:id="rId12"/>
    <p:sldId id="1174" r:id="rId13"/>
    <p:sldId id="1175" r:id="rId14"/>
    <p:sldId id="1261" r:id="rId15"/>
    <p:sldId id="1176" r:id="rId16"/>
    <p:sldId id="1183" r:id="rId17"/>
    <p:sldId id="1184" r:id="rId18"/>
    <p:sldId id="1185" r:id="rId19"/>
    <p:sldId id="1186" r:id="rId20"/>
    <p:sldId id="1195" r:id="rId21"/>
    <p:sldId id="1190" r:id="rId22"/>
    <p:sldId id="1191" r:id="rId23"/>
    <p:sldId id="1192" r:id="rId24"/>
    <p:sldId id="1260" r:id="rId25"/>
    <p:sldId id="1193" r:id="rId26"/>
    <p:sldId id="1194" r:id="rId27"/>
    <p:sldId id="1328" r:id="rId28"/>
    <p:sldId id="1268" r:id="rId29"/>
    <p:sldId id="1269" r:id="rId30"/>
    <p:sldId id="1270" r:id="rId31"/>
    <p:sldId id="1271" r:id="rId32"/>
    <p:sldId id="1272" r:id="rId33"/>
    <p:sldId id="1273" r:id="rId34"/>
    <p:sldId id="1274" r:id="rId35"/>
    <p:sldId id="1275" r:id="rId36"/>
    <p:sldId id="1276" r:id="rId37"/>
    <p:sldId id="1277" r:id="rId38"/>
    <p:sldId id="1278" r:id="rId39"/>
    <p:sldId id="1279" r:id="rId40"/>
    <p:sldId id="1280" r:id="rId41"/>
    <p:sldId id="1281" r:id="rId42"/>
    <p:sldId id="1282" r:id="rId43"/>
    <p:sldId id="1283" r:id="rId44"/>
    <p:sldId id="1284" r:id="rId45"/>
    <p:sldId id="1285" r:id="rId46"/>
    <p:sldId id="1286" r:id="rId47"/>
    <p:sldId id="1287" r:id="rId48"/>
    <p:sldId id="1288" r:id="rId49"/>
    <p:sldId id="1289" r:id="rId50"/>
    <p:sldId id="1290" r:id="rId51"/>
    <p:sldId id="1291" r:id="rId52"/>
    <p:sldId id="1292" r:id="rId53"/>
    <p:sldId id="1293" r:id="rId54"/>
    <p:sldId id="1294" r:id="rId55"/>
    <p:sldId id="1295" r:id="rId5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3333FF"/>
    <a:srgbClr val="FFFFFF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 autoAdjust="0"/>
    <p:restoredTop sz="94444" autoAdjust="0"/>
  </p:normalViewPr>
  <p:slideViewPr>
    <p:cSldViewPr snapToGrid="0">
      <p:cViewPr varScale="1">
        <p:scale>
          <a:sx n="61" d="100"/>
          <a:sy n="61" d="100"/>
        </p:scale>
        <p:origin x="1289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55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2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0A89DA-0E15-4625-B6BB-D95672D07F5F}" type="slidenum">
              <a:rPr lang="en-US"/>
              <a:pPr/>
              <a:t>4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74ED19-A3D6-6D46-889A-2BBBDDD2A37A}" type="slidenum">
              <a:rPr lang="en-US"/>
              <a:pPr/>
              <a:t>13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E67FC0-651A-0745-8A81-41D050EBAE4B}" type="slidenum">
              <a:rPr lang="en-US"/>
              <a:pPr/>
              <a:t>15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E5766-5D3F-4037-BA1F-3E0D644AC0FF}" type="slidenum">
              <a:rPr lang="en-US"/>
              <a:pPr/>
              <a:t>16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8AB359-4FD6-46FF-B9DC-88CAFFCC98D3}" type="slidenum">
              <a:rPr lang="en-US"/>
              <a:pPr/>
              <a:t>17</a:t>
            </a:fld>
            <a:endParaRPr lang="en-US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97845"/>
            <a:ext cx="4600575" cy="3486150"/>
          </a:xfrm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A1263-29C6-4243-8F63-8BE901AAB589}" type="slidenum">
              <a:rPr lang="en-US"/>
              <a:pPr/>
              <a:t>18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0D9BFD1-490C-A044-AD76-ADD39974ABD5}" type="slidenum">
              <a:rPr lang="en-US"/>
              <a:pPr eaLnBrk="1" hangingPunct="1"/>
              <a:t>27</a:t>
            </a:fld>
            <a:endParaRPr 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3" y="4416099"/>
            <a:ext cx="5142177" cy="4182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370641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D904F00-6B56-7044-B0E2-494A05C458FD}" type="slidenum">
              <a:rPr lang="en-US"/>
              <a:pPr eaLnBrk="1" hangingPunct="1"/>
              <a:t>35</a:t>
            </a:fld>
            <a:endParaRPr lang="en-US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Note English language issues. Try to not let language confound things.</a:t>
            </a:r>
          </a:p>
        </p:txBody>
      </p:sp>
    </p:spTree>
    <p:extLst>
      <p:ext uri="{BB962C8B-B14F-4D97-AF65-F5344CB8AC3E}">
        <p14:creationId xmlns:p14="http://schemas.microsoft.com/office/powerpoint/2010/main" val="3793858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DAE88D-7379-8445-B0CB-33C98661F986}" type="slidenum">
              <a:rPr lang="en-US"/>
              <a:pPr eaLnBrk="1" hangingPunct="1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90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1666F2-4E8E-204C-9DAA-8D07923F6D77}" type="slidenum">
              <a:rPr lang="en-US"/>
              <a:pPr eaLnBrk="1" hangingPunct="1"/>
              <a:t>37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3" y="4416099"/>
            <a:ext cx="5142177" cy="4182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68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99EA9C6-B535-5B47-A2FD-3187165C1BA5}" type="slidenum">
              <a:rPr lang="en-US"/>
              <a:pPr eaLnBrk="1" hangingPunct="1"/>
              <a:t>38</a:t>
            </a:fld>
            <a:endParaRPr 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155" y="694003"/>
            <a:ext cx="4652504" cy="3471625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4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32007-835B-4523-9571-89DDB9B3C028}" type="slidenum">
              <a:rPr lang="en-US"/>
              <a:pPr/>
              <a:t>5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A0628C9-40AD-E540-AB04-68970D01FC55}" type="slidenum">
              <a:rPr lang="en-US"/>
              <a:pPr eaLnBrk="1" hangingPunct="1"/>
              <a:t>39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D1FB01F-E4EB-5B4B-90B1-CEE02E9CD649}" type="slidenum">
              <a:rPr lang="en-US"/>
              <a:pPr eaLnBrk="1" hangingPunct="1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0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AD065A7-91A4-5344-838D-4028577564B2}" type="slidenum">
              <a:rPr lang="en-US"/>
              <a:pPr eaLnBrk="1" hangingPunct="1"/>
              <a:t>41</a:t>
            </a:fld>
            <a:endParaRPr 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3" y="4416099"/>
            <a:ext cx="5142177" cy="4182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/>
              <a:t>An image can</a:t>
            </a:r>
            <a:r>
              <a:rPr lang="en-US" baseline="0" dirty="0"/>
              <a:t> be compressed and reconstructed by starting from the mean, and adding a small number of scaled signed images. The scaled signed images come from doing PCA (or eigenvalue analysis) and adding the </a:t>
            </a:r>
            <a:r>
              <a:rPr lang="en-US" baseline="0" dirty="0" err="1"/>
              <a:t>eigenfaces</a:t>
            </a:r>
            <a:r>
              <a:rPr lang="en-US" baseline="0" dirty="0"/>
              <a:t>. 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2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0386E8-F359-604B-BADA-EF65CF2F9F03}" type="slidenum">
              <a:rPr lang="en-US"/>
              <a:pPr eaLnBrk="1" hangingPunct="1"/>
              <a:t>42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296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01FC6C7-FD73-E24F-9F07-E8EAB68D9291}" type="slidenum">
              <a:rPr lang="en-US"/>
              <a:pPr eaLnBrk="1" hangingPunct="1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235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40083AF-4A64-9C45-B20D-44A02C792C14}" type="slidenum">
              <a:rPr lang="en-US"/>
              <a:pPr eaLnBrk="1" hangingPunct="1"/>
              <a:t>44</a:t>
            </a:fld>
            <a:endParaRPr 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47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1B14C4B-DB11-4C48-84A8-4B45CB2CD1C1}" type="slidenum">
              <a:rPr lang="en-US"/>
              <a:pPr eaLnBrk="1" hangingPunct="1"/>
              <a:t>45</a:t>
            </a:fld>
            <a:endParaRPr 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41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FD96A9-AEBB-3F4F-85BC-C1BE4A82D9E2}" type="slidenum">
              <a:rPr lang="en-US"/>
              <a:pPr eaLnBrk="1" hangingPunct="1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2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03DEB44-C94E-984E-B62B-6D5E78C086DB}" type="slidenum">
              <a:rPr lang="en-US"/>
              <a:pPr eaLnBrk="1" hangingPunct="1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2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5AA2E6-51E2-834E-BBDB-CF5212E23594}" type="slidenum">
              <a:rPr lang="en-US"/>
              <a:pPr eaLnBrk="1" hangingPunct="1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6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9D40DA-CA0E-49BA-8AC1-918E25E8B1AF}" type="slidenum">
              <a:rPr lang="en-US"/>
              <a:pPr/>
              <a:t>6</a:t>
            </a:fld>
            <a:endParaRPr 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96D3E3-A44F-F94F-BC4D-0AEF5C637B23}" type="slidenum">
              <a:rPr lang="en-US"/>
              <a:pPr eaLnBrk="1" hangingPunct="1"/>
              <a:t>49</a:t>
            </a:fld>
            <a:endParaRPr 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44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DE0AC5-7B21-F948-8E90-E1DE5B47D13C}" type="slidenum">
              <a:rPr lang="en-US"/>
              <a:pPr eaLnBrk="1" hangingPunct="1"/>
              <a:t>50</a:t>
            </a:fld>
            <a:endParaRPr lang="en-US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91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EFDC1DE-4AFF-E243-ABA8-CA8CFBD60AD7}" type="slidenum">
              <a:rPr lang="en-US"/>
              <a:pPr eaLnBrk="1" hangingPunct="1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340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9D28087-240A-8F4A-AF92-74D0E6674A6D}" type="slidenum">
              <a:rPr lang="en-US"/>
              <a:pPr eaLnBrk="1" hangingPunct="1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741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6FC534-311C-7B4C-9D70-D246AEA5102A}" type="slidenum">
              <a:rPr lang="en-US">
                <a:solidFill>
                  <a:srgbClr val="000000"/>
                </a:solidFill>
              </a:rPr>
              <a:pPr eaLnBrk="1" hangingPunct="1"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37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B1118FC-D64D-BC43-A0AA-84941E2F5F02}" type="slidenum">
              <a:rPr lang="en-US"/>
              <a:pPr eaLnBrk="1" hangingPunct="1"/>
              <a:t>54</a:t>
            </a:fld>
            <a:endParaRPr lang="en-US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6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9A6B43-B77A-1B41-BE89-1FD9F446B0DE}" type="slidenum">
              <a:rPr lang="en-US"/>
              <a:pPr eaLnBrk="1" hangingPunct="1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44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CD0E0-8D7D-48D8-B99D-9401296D3BF6}" type="slidenum">
              <a:rPr lang="en-US"/>
              <a:pPr/>
              <a:t>7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F74FD-578E-4FDD-873E-614123CBF157}" type="slidenum">
              <a:rPr lang="en-US"/>
              <a:pPr/>
              <a:t>8</a:t>
            </a:fld>
            <a:endParaRPr lang="en-US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B71CE-CCB9-4764-88B2-EC49D871AB44}" type="slidenum">
              <a:rPr lang="en-US"/>
              <a:pPr/>
              <a:t>9</a:t>
            </a:fld>
            <a:endParaRPr 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B71CE-CCB9-4764-88B2-EC49D871AB44}" type="slidenum">
              <a:rPr lang="en-US"/>
              <a:pPr/>
              <a:t>10</a:t>
            </a:fld>
            <a:endParaRPr 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42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88B3F-5CBC-884A-A636-05CAAF3F7043}" type="slidenum">
              <a:rPr lang="en-US"/>
              <a:pPr/>
              <a:t>11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65BC7-C980-9542-A5D4-DA330021C58A}" type="slidenum">
              <a:rPr lang="en-US"/>
              <a:pPr/>
              <a:t>12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1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14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26" Type="http://schemas.openxmlformats.org/officeDocument/2006/relationships/notesSlide" Target="../notesSlides/notesSlide13.xml"/><Relationship Id="rId3" Type="http://schemas.openxmlformats.org/officeDocument/2006/relationships/tags" Target="../tags/tag49.xml"/><Relationship Id="rId21" Type="http://schemas.openxmlformats.org/officeDocument/2006/relationships/tags" Target="../tags/tag67.xml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8.xml"/><Relationship Id="rId16" Type="http://schemas.openxmlformats.org/officeDocument/2006/relationships/tags" Target="../tags/tag62.xml"/><Relationship Id="rId20" Type="http://schemas.openxmlformats.org/officeDocument/2006/relationships/tags" Target="../tags/tag66.xml"/><Relationship Id="rId29" Type="http://schemas.openxmlformats.org/officeDocument/2006/relationships/image" Target="../media/image17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24" Type="http://schemas.openxmlformats.org/officeDocument/2006/relationships/tags" Target="../tags/tag70.xml"/><Relationship Id="rId5" Type="http://schemas.openxmlformats.org/officeDocument/2006/relationships/tags" Target="../tags/tag51.xml"/><Relationship Id="rId15" Type="http://schemas.openxmlformats.org/officeDocument/2006/relationships/tags" Target="../tags/tag61.xml"/><Relationship Id="rId23" Type="http://schemas.openxmlformats.org/officeDocument/2006/relationships/tags" Target="../tags/tag69.xml"/><Relationship Id="rId28" Type="http://schemas.openxmlformats.org/officeDocument/2006/relationships/image" Target="../media/image16.jpeg"/><Relationship Id="rId10" Type="http://schemas.openxmlformats.org/officeDocument/2006/relationships/tags" Target="../tags/tag56.xml"/><Relationship Id="rId19" Type="http://schemas.openxmlformats.org/officeDocument/2006/relationships/tags" Target="../tags/tag65.xml"/><Relationship Id="rId31" Type="http://schemas.openxmlformats.org/officeDocument/2006/relationships/image" Target="../media/image19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tags" Target="../tags/tag60.xml"/><Relationship Id="rId22" Type="http://schemas.openxmlformats.org/officeDocument/2006/relationships/tags" Target="../tags/tag68.xml"/><Relationship Id="rId27" Type="http://schemas.openxmlformats.org/officeDocument/2006/relationships/image" Target="../media/image15.jpeg"/><Relationship Id="rId30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20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hyperlink" Target="http://similar-images.googlelabs.com/" TargetMode="External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eb.mit.edu/bcs/sinha/papers/19results_sinha_etal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5.png"/><Relationship Id="rId4" Type="http://schemas.openxmlformats.org/officeDocument/2006/relationships/image" Target="../media/image56.png"/><Relationship Id="rId9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Recognition_by_Components_Theory" TargetMode="Externa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eople.csail.mit.edu/torralba/shortCourseRLOC/index.html" TargetMode="External"/><Relationship Id="rId3" Type="http://schemas.openxmlformats.org/officeDocument/2006/relationships/tags" Target="../tags/tag11.xml"/><Relationship Id="rId7" Type="http://schemas.openxmlformats.org/officeDocument/2006/relationships/image" Target="../media/image1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wmf"/><Relationship Id="rId5" Type="http://schemas.openxmlformats.org/officeDocument/2006/relationships/image" Target="../media/image82.png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latentmix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1.jpe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0.xml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1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872" y="174170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Introduction to Recognition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19010"/>
            <a:ext cx="8795453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Intro to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416629" y="2785665"/>
            <a:ext cx="3676045" cy="3930821"/>
            <a:chOff x="1752600" y="685800"/>
            <a:chExt cx="5772150" cy="6172200"/>
          </a:xfrm>
        </p:grpSpPr>
        <p:pic>
          <p:nvPicPr>
            <p:cNvPr id="9" name="Picture 2" descr="IMG_353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 cstate="print"/>
            <a:srcRect t="8163" b="17346"/>
            <a:stretch>
              <a:fillRect/>
            </a:stretch>
          </p:blipFill>
          <p:spPr bwMode="auto">
            <a:xfrm>
              <a:off x="1752600" y="685800"/>
              <a:ext cx="5772150" cy="6172200"/>
            </a:xfrm>
            <a:prstGeom prst="rect">
              <a:avLst/>
            </a:prstGeom>
            <a:noFill/>
          </p:spPr>
        </p:pic>
        <p:sp>
          <p:nvSpPr>
            <p:cNvPr id="10" name="Text Box 4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334001" y="1219201"/>
              <a:ext cx="1981200" cy="531600"/>
            </a:xfrm>
            <a:prstGeom prst="rect">
              <a:avLst/>
            </a:prstGeom>
            <a:solidFill>
              <a:srgbClr val="D600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FF00"/>
                  </a:solidFill>
                  <a:latin typeface="Arial" pitchFamily="34" charset="0"/>
                </a:rPr>
                <a:t>mountain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953000" y="3276600"/>
              <a:ext cx="1828801" cy="531600"/>
            </a:xfrm>
            <a:prstGeom prst="rect">
              <a:avLst/>
            </a:prstGeom>
            <a:solidFill>
              <a:srgbClr val="D600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FF00"/>
                  </a:solidFill>
                  <a:latin typeface="Arial" pitchFamily="34" charset="0"/>
                </a:rPr>
                <a:t>building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905000" y="2667000"/>
              <a:ext cx="1143000" cy="531600"/>
            </a:xfrm>
            <a:prstGeom prst="rect">
              <a:avLst/>
            </a:prstGeom>
            <a:solidFill>
              <a:srgbClr val="D600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FF00"/>
                  </a:solidFill>
                  <a:latin typeface="Arial" pitchFamily="34" charset="0"/>
                </a:rPr>
                <a:t>tree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286001" y="3733801"/>
              <a:ext cx="1447800" cy="531600"/>
            </a:xfrm>
            <a:prstGeom prst="rect">
              <a:avLst/>
            </a:prstGeom>
            <a:solidFill>
              <a:srgbClr val="D600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FF00"/>
                  </a:solidFill>
                  <a:latin typeface="Arial" pitchFamily="34" charset="0"/>
                </a:rPr>
                <a:t>banner</a:t>
              </a:r>
            </a:p>
          </p:txBody>
        </p:sp>
        <p:sp>
          <p:nvSpPr>
            <p:cNvPr id="16" name="Text Box 8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638802" y="5638801"/>
              <a:ext cx="1524000" cy="531600"/>
            </a:xfrm>
            <a:prstGeom prst="rect">
              <a:avLst/>
            </a:prstGeom>
            <a:solidFill>
              <a:srgbClr val="D600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FF00"/>
                  </a:solidFill>
                  <a:latin typeface="Arial" pitchFamily="34" charset="0"/>
                </a:rPr>
                <a:t>vendor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743201" y="6096001"/>
              <a:ext cx="1905000" cy="531600"/>
            </a:xfrm>
            <a:prstGeom prst="rect">
              <a:avLst/>
            </a:prstGeom>
            <a:solidFill>
              <a:srgbClr val="D600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FF00"/>
                  </a:solidFill>
                  <a:latin typeface="Arial" pitchFamily="34" charset="0"/>
                </a:rPr>
                <a:t>people</a:t>
              </a:r>
            </a:p>
          </p:txBody>
        </p:sp>
        <p:sp>
          <p:nvSpPr>
            <p:cNvPr id="18" name="Text Box 10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648201" y="4648202"/>
              <a:ext cx="2133601" cy="531600"/>
            </a:xfrm>
            <a:prstGeom prst="rect">
              <a:avLst/>
            </a:prstGeom>
            <a:solidFill>
              <a:srgbClr val="D600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FF00"/>
                  </a:solidFill>
                  <a:latin typeface="Arial" pitchFamily="34" charset="0"/>
                </a:rPr>
                <a:t>street lamp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03810" name="Picture 2" descr="IMG_353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</p:spPr>
      </p:pic>
      <p:sp>
        <p:nvSpPr>
          <p:cNvPr id="503811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0"/>
            <a:ext cx="59041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 dirty="0">
                <a:latin typeface="Arial" pitchFamily="34" charset="0"/>
              </a:rPr>
              <a:t>Activity / Event Recognition </a:t>
            </a:r>
          </a:p>
        </p:txBody>
      </p:sp>
      <p:sp>
        <p:nvSpPr>
          <p:cNvPr id="50381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8471" y="990600"/>
            <a:ext cx="2712929" cy="781752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</a:rPr>
              <a:t>what are these people doing?</a:t>
            </a:r>
          </a:p>
        </p:txBody>
      </p:sp>
    </p:spTree>
    <p:extLst>
      <p:ext uri="{BB962C8B-B14F-4D97-AF65-F5344CB8AC3E}">
        <p14:creationId xmlns:p14="http://schemas.microsoft.com/office/powerpoint/2010/main" val="147506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Object recognition</a:t>
            </a:r>
            <a:br>
              <a:rPr lang="en-US" dirty="0"/>
            </a:br>
            <a:r>
              <a:rPr lang="en-US" dirty="0"/>
              <a:t>Is it really so hard?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850" y="2408238"/>
            <a:ext cx="1593850" cy="2597150"/>
            <a:chOff x="262" y="1190"/>
            <a:chExt cx="1004" cy="1636"/>
          </a:xfrm>
        </p:grpSpPr>
        <p:pic>
          <p:nvPicPr>
            <p:cNvPr id="5530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3398" t="12192" r="39519" b="44617"/>
            <a:stretch>
              <a:fillRect/>
            </a:stretch>
          </p:blipFill>
          <p:spPr bwMode="auto">
            <a:xfrm>
              <a:off x="359" y="1499"/>
              <a:ext cx="829" cy="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8" name="Text Box 5"/>
            <p:cNvSpPr txBox="1">
              <a:spLocks noChangeArrowheads="1"/>
            </p:cNvSpPr>
            <p:nvPr/>
          </p:nvSpPr>
          <p:spPr bwMode="auto">
            <a:xfrm>
              <a:off x="262" y="1190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This is a chair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81200" y="1666875"/>
            <a:ext cx="3462338" cy="3829050"/>
            <a:chOff x="1988" y="823"/>
            <a:chExt cx="2181" cy="2412"/>
          </a:xfrm>
        </p:grpSpPr>
        <p:pic>
          <p:nvPicPr>
            <p:cNvPr id="5530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8" y="1045"/>
              <a:ext cx="2181" cy="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6" name="Text Box 8"/>
            <p:cNvSpPr txBox="1">
              <a:spLocks noChangeArrowheads="1"/>
            </p:cNvSpPr>
            <p:nvPr/>
          </p:nvSpPr>
          <p:spPr bwMode="auto">
            <a:xfrm>
              <a:off x="2148" y="823"/>
              <a:ext cx="1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Find the chair in this image </a:t>
              </a:r>
            </a:p>
          </p:txBody>
        </p:sp>
      </p:grp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2450" y="2001838"/>
            <a:ext cx="351155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918325" y="2659063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1978025" y="2011363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688013" y="1641475"/>
            <a:ext cx="343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Output of normalized correlation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125 -4.07407E-6 L 0.3125 0.02871 L 0.0033 0.02871 L 0.0033 0.05903 L 0.3125 0.05903 L 0.3125 0.08797 L 0.00677 0.08797 L 0.00677 0.11505 L 0.31128 0.11505 L 0.31128 0.14399 L 0.00555 0.14399 L 0.00555 0.17732 L 0.31128 0.17732 L 0.31128 0.21204 L 0.00677 0.21204 L 0.00677 0.24838 L 0.3125 0.24838 L 0.31024 0.29098 L 0.00903 0.29098 L 0.00903 0.33334 L 0.3125 0.33473 L 0.3125 0.3757 L 0.01024 0.37431 " pathEditMode="relative" ptsTypes="AAAAAAAAAAAAAAAAAAAAAAAA">
                                      <p:cBhvr>
                                        <p:cTn id="21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 animBg="1"/>
      <p:bldP spid="9227" grpId="1" animBg="1"/>
      <p:bldP spid="92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113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Object recognition</a:t>
            </a:r>
            <a:br>
              <a:rPr lang="en-US" dirty="0"/>
            </a:br>
            <a:r>
              <a:rPr lang="en-US" dirty="0"/>
              <a:t>Is it really so hard?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l="33398" t="12192" r="39519" b="44617"/>
          <a:stretch>
            <a:fillRect/>
          </a:stretch>
        </p:blipFill>
        <p:spPr bwMode="auto">
          <a:xfrm>
            <a:off x="644525" y="165100"/>
            <a:ext cx="744538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6525" y="1751013"/>
            <a:ext cx="4179888" cy="3451225"/>
            <a:chOff x="86" y="1103"/>
            <a:chExt cx="2633" cy="2174"/>
          </a:xfrm>
        </p:grpSpPr>
        <p:pic>
          <p:nvPicPr>
            <p:cNvPr id="57365" name="Picture 6" descr="indoor_02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" y="1328"/>
              <a:ext cx="2633" cy="1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6" name="Rectangle 7"/>
            <p:cNvSpPr>
              <a:spLocks noChangeArrowheads="1"/>
            </p:cNvSpPr>
            <p:nvPr/>
          </p:nvSpPr>
          <p:spPr bwMode="auto">
            <a:xfrm>
              <a:off x="476" y="1103"/>
              <a:ext cx="1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Find the chair in this image </a:t>
              </a:r>
            </a:p>
          </p:txBody>
        </p:sp>
      </p:grp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7413" y="2116138"/>
            <a:ext cx="42243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97313" y="5145088"/>
            <a:ext cx="509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>
                <a:ea typeface="Arial" charset="0"/>
                <a:cs typeface="Arial" charset="0"/>
              </a:rPr>
              <a:t>Pretty much garbage</a:t>
            </a:r>
          </a:p>
          <a:p>
            <a:pPr algn="ctr" eaLnBrk="1" hangingPunct="1"/>
            <a:r>
              <a:rPr lang="en-US">
                <a:ea typeface="Arial" charset="0"/>
                <a:cs typeface="Arial" charset="0"/>
              </a:rPr>
              <a:t>Simple template matching is not going to make it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695950" y="3009900"/>
            <a:ext cx="2657475" cy="1895475"/>
            <a:chOff x="3588" y="1896"/>
            <a:chExt cx="1674" cy="1194"/>
          </a:xfrm>
        </p:grpSpPr>
        <p:sp>
          <p:nvSpPr>
            <p:cNvPr id="57359" name="Rectangle 11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0" name="Rectangle 12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1" name="Rectangle 13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2" name="Rectangle 14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3" name="Rectangle 15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4" name="Rectangle 16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144588" y="2981325"/>
            <a:ext cx="2635250" cy="1895475"/>
            <a:chOff x="3588" y="1896"/>
            <a:chExt cx="1674" cy="1194"/>
          </a:xfrm>
        </p:grpSpPr>
        <p:sp>
          <p:nvSpPr>
            <p:cNvPr id="57353" name="Rectangle 18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4" name="Rectangle 19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5" name="Rectangle 20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6" name="Rectangle 21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7" name="Rectangle 22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8" name="Rectangle 23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Object recognition</a:t>
            </a:r>
            <a:br>
              <a:rPr lang="en-US" dirty="0"/>
            </a:br>
            <a:r>
              <a:rPr lang="en-US" dirty="0"/>
              <a:t>Is it really so hard?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 l="33398" t="12192" r="39519" b="44617"/>
          <a:stretch>
            <a:fillRect/>
          </a:stretch>
        </p:blipFill>
        <p:spPr bwMode="auto">
          <a:xfrm>
            <a:off x="644525" y="165100"/>
            <a:ext cx="744538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6525" y="1751013"/>
            <a:ext cx="4179888" cy="3451225"/>
            <a:chOff x="86" y="1103"/>
            <a:chExt cx="2633" cy="2174"/>
          </a:xfrm>
        </p:grpSpPr>
        <p:pic>
          <p:nvPicPr>
            <p:cNvPr id="59399" name="Picture 5" descr="indoor_02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" y="1328"/>
              <a:ext cx="2633" cy="1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0" name="Rectangle 6"/>
            <p:cNvSpPr>
              <a:spLocks noChangeArrowheads="1"/>
            </p:cNvSpPr>
            <p:nvPr/>
          </p:nvSpPr>
          <p:spPr bwMode="auto">
            <a:xfrm>
              <a:off x="476" y="1103"/>
              <a:ext cx="1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Find the chair in this image </a:t>
              </a:r>
            </a:p>
          </p:txBody>
        </p:sp>
      </p:grpSp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7413" y="2116138"/>
            <a:ext cx="42243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314325" y="5465763"/>
            <a:ext cx="8829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A “popular method is that of template matching, by point to point correlation of a model pattern with the image pattern. These techniques are inadequate for three-dimensional scene analysis for many reasons, such as occlusion, changes in viewing angle, and articulation of parts.” Nivatia &amp; Binford, 1977.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not use SIFT matching for everything?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well for object </a:t>
            </a:r>
            <a:r>
              <a:rPr lang="en-US" i="1" dirty="0"/>
              <a:t>instances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Not great for generic object </a:t>
            </a:r>
            <a:r>
              <a:rPr lang="en-US" i="1" dirty="0"/>
              <a:t>categories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04975" y="2054679"/>
            <a:ext cx="4097111" cy="1929493"/>
            <a:chOff x="1704975" y="2054679"/>
            <a:chExt cx="4097111" cy="1929493"/>
          </a:xfrm>
        </p:grpSpPr>
        <p:pic>
          <p:nvPicPr>
            <p:cNvPr id="13517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04975" y="2188028"/>
              <a:ext cx="1143572" cy="1752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1108" y="2054679"/>
              <a:ext cx="1929493" cy="1929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0881" y="2236335"/>
              <a:ext cx="921205" cy="168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1263425" y="4617585"/>
            <a:ext cx="5365975" cy="2066464"/>
            <a:chOff x="1263425" y="4617585"/>
            <a:chExt cx="5365975" cy="2066464"/>
          </a:xfrm>
        </p:grpSpPr>
        <p:pic>
          <p:nvPicPr>
            <p:cNvPr id="13517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63425" y="4692425"/>
              <a:ext cx="1653948" cy="165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8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16034" y="4617585"/>
              <a:ext cx="1445079" cy="206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179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74746" y="4633232"/>
              <a:ext cx="1854654" cy="1854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 cstate="print"/>
          <a:srcRect r="55646"/>
          <a:stretch>
            <a:fillRect/>
          </a:stretch>
        </p:blipFill>
        <p:spPr bwMode="auto">
          <a:xfrm>
            <a:off x="1828800" y="1219200"/>
            <a:ext cx="50196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52400" y="6411688"/>
            <a:ext cx="876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Brady, M. J., &amp; </a:t>
            </a:r>
            <a:r>
              <a:rPr lang="en-US" sz="1600" dirty="0" err="1"/>
              <a:t>Kersten</a:t>
            </a:r>
            <a:r>
              <a:rPr lang="en-US" sz="1600" dirty="0"/>
              <a:t>, D. (2003). Bootstrapped learning of novel objects. J Vis, 3(6), 413-422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00903" y="76200"/>
            <a:ext cx="61421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/>
              <a:t>And it can get a lot harder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l="3079" t="5048" b="8725"/>
          <a:stretch>
            <a:fillRect/>
          </a:stretch>
        </p:blipFill>
        <p:spPr bwMode="auto">
          <a:xfrm>
            <a:off x="424543" y="1709057"/>
            <a:ext cx="35972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4836" name="Rectangle 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3810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Applications:  Computational photography</a:t>
            </a:r>
          </a:p>
        </p:txBody>
      </p:sp>
      <p:pic>
        <p:nvPicPr>
          <p:cNvPr id="50483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9378" y="4157435"/>
            <a:ext cx="4810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Applications:  Assisted driving</a:t>
            </a:r>
          </a:p>
        </p:txBody>
      </p:sp>
      <p:pic>
        <p:nvPicPr>
          <p:cNvPr id="506883" name="Picture 3" descr="p1010172_b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7" cstate="print"/>
          <a:srcRect l="13000" t="10655" r="13000" b="14761"/>
          <a:stretch>
            <a:fillRect/>
          </a:stretch>
        </p:blipFill>
        <p:spPr bwMode="auto">
          <a:xfrm>
            <a:off x="381000" y="1295400"/>
            <a:ext cx="3429000" cy="2595563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114800" y="990600"/>
            <a:ext cx="2566988" cy="2946400"/>
            <a:chOff x="2702" y="825"/>
            <a:chExt cx="3033" cy="348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702" y="825"/>
              <a:ext cx="3033" cy="3482"/>
              <a:chOff x="2702" y="825"/>
              <a:chExt cx="3033" cy="3482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2702" y="825"/>
                <a:ext cx="3033" cy="3482"/>
                <a:chOff x="2694" y="672"/>
                <a:chExt cx="3033" cy="3482"/>
              </a:xfrm>
            </p:grpSpPr>
            <p:pic>
              <p:nvPicPr>
                <p:cNvPr id="506887" name="Picture 7" descr="p1010172_ov"/>
                <p:cNvPicPr>
                  <a:picLocks noChangeAspect="1" noChangeArrowheads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28" cstate="print"/>
                <a:srcRect l="16000" t="2664" r="19000" b="1443"/>
                <a:stretch>
                  <a:fillRect/>
                </a:stretch>
              </p:blipFill>
              <p:spPr bwMode="auto">
                <a:xfrm>
                  <a:off x="2694" y="672"/>
                  <a:ext cx="3033" cy="3360"/>
                </a:xfrm>
                <a:prstGeom prst="rect">
                  <a:avLst/>
                </a:prstGeom>
                <a:noFill/>
              </p:spPr>
            </p:pic>
            <p:sp>
              <p:nvSpPr>
                <p:cNvPr id="506888" name="Text Box 8"/>
                <p:cNvSpPr txBox="1"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962" y="3936"/>
                  <a:ext cx="625" cy="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600">
                      <a:latin typeface="Arial" pitchFamily="34" charset="0"/>
                    </a:rPr>
                    <a:t>meters</a:t>
                  </a:r>
                </a:p>
              </p:txBody>
            </p:sp>
            <p:sp>
              <p:nvSpPr>
                <p:cNvPr id="506889" name="Text Box 9"/>
                <p:cNvSpPr txBox="1"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 rot="16200000">
                  <a:off x="2499" y="2149"/>
                  <a:ext cx="623" cy="2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600">
                      <a:latin typeface="Arial" pitchFamily="34" charset="0"/>
                    </a:rPr>
                    <a:t>meters</a:t>
                  </a:r>
                </a:p>
              </p:txBody>
            </p:sp>
          </p:grpSp>
          <p:sp>
            <p:nvSpPr>
              <p:cNvPr id="506890" name="Oval 1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565" y="2709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6891" name="Oval 1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908" y="2008"/>
                <a:ext cx="35" cy="3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6892" name="Oval 12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628" y="2709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6893" name="Oval 13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06" y="2323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6894" name="Text Box 14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25" y="2161"/>
              <a:ext cx="38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600">
                  <a:latin typeface="Arial" pitchFamily="34" charset="0"/>
                </a:rPr>
                <a:t>Ped</a:t>
              </a:r>
            </a:p>
          </p:txBody>
        </p:sp>
        <p:sp>
          <p:nvSpPr>
            <p:cNvPr id="506895" name="Line 15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3360" y="2256"/>
              <a:ext cx="192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6896" name="Line 16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3360" y="2016"/>
              <a:ext cx="528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6897" name="Text Box 17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159" y="2401"/>
              <a:ext cx="385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600">
                  <a:latin typeface="Arial" pitchFamily="34" charset="0"/>
                </a:rPr>
                <a:t>Ped</a:t>
              </a:r>
            </a:p>
          </p:txBody>
        </p:sp>
        <p:sp>
          <p:nvSpPr>
            <p:cNvPr id="506898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4704" y="2564"/>
              <a:ext cx="48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6899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4608" y="2496"/>
              <a:ext cx="5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6900" name="Text Box 20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072" y="2688"/>
              <a:ext cx="480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600">
                  <a:latin typeface="Arial" pitchFamily="34" charset="0"/>
                </a:rPr>
                <a:t>Car</a:t>
              </a:r>
            </a:p>
          </p:txBody>
        </p:sp>
        <p:sp>
          <p:nvSpPr>
            <p:cNvPr id="506901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408" y="2784"/>
              <a:ext cx="144" cy="4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6902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42672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Lane detection</a:t>
            </a:r>
          </a:p>
        </p:txBody>
      </p:sp>
      <p:pic>
        <p:nvPicPr>
          <p:cNvPr id="506903" name="Picture 2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858000" y="2133600"/>
            <a:ext cx="18002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6904" name="Picture 2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 cstate="print"/>
          <a:srcRect l="50000" t="50334"/>
          <a:stretch>
            <a:fillRect/>
          </a:stretch>
        </p:blipFill>
        <p:spPr bwMode="auto">
          <a:xfrm>
            <a:off x="3124200" y="4953000"/>
            <a:ext cx="228600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6905" name="Picture 2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066800" y="4800600"/>
            <a:ext cx="1838325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6906" name="Rectangle 2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8600" y="838200"/>
            <a:ext cx="309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Pedestrian and car detection</a:t>
            </a:r>
          </a:p>
        </p:txBody>
      </p:sp>
      <p:sp>
        <p:nvSpPr>
          <p:cNvPr id="506907" name="Rectangle 2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19800" y="4724400"/>
            <a:ext cx="28765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1800">
                <a:latin typeface="Arial" pitchFamily="34" charset="0"/>
              </a:rPr>
              <a:t> Collision warning systems with adaptive cruise control, </a:t>
            </a:r>
          </a:p>
          <a:p>
            <a:pPr eaLnBrk="1" hangingPunct="1">
              <a:buFontTx/>
              <a:buChar char="•"/>
            </a:pPr>
            <a:r>
              <a:rPr lang="en-US" sz="1800">
                <a:latin typeface="Arial" pitchFamily="34" charset="0"/>
              </a:rPr>
              <a:t> Lane departure warning systems, </a:t>
            </a:r>
          </a:p>
          <a:p>
            <a:pPr eaLnBrk="1" hangingPunct="1">
              <a:buFontTx/>
              <a:buChar char="•"/>
            </a:pPr>
            <a:r>
              <a:rPr lang="en-US" sz="1800">
                <a:latin typeface="Arial" pitchFamily="34" charset="0"/>
              </a:rPr>
              <a:t> Rear object detection systems,</a:t>
            </a:r>
            <a:r>
              <a:rPr lang="en-US" sz="1800" b="1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41056"/>
            <a:ext cx="8229600" cy="1143000"/>
          </a:xfrm>
        </p:spPr>
        <p:txBody>
          <a:bodyPr/>
          <a:lstStyle/>
          <a:p>
            <a:r>
              <a:rPr lang="en-US" dirty="0"/>
              <a:t>Applications:  image search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0199" name="Picture 7">
            <a:hlinkClick r:id="rId6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9225" y="933450"/>
            <a:ext cx="630555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human do recognition? 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don’t completely know yet</a:t>
            </a:r>
          </a:p>
          <a:p>
            <a:r>
              <a:rPr lang="en-US"/>
              <a:t>But we have some experimental observations.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(Stereo) has been released (demo)</a:t>
            </a:r>
          </a:p>
          <a:p>
            <a:pPr lvl="1"/>
            <a:r>
              <a:rPr lang="en-US" dirty="0"/>
              <a:t>Due next Friday, April 28, by 11:59pm</a:t>
            </a:r>
          </a:p>
          <a:p>
            <a:pPr lvl="1"/>
            <a:r>
              <a:rPr lang="en-US" dirty="0"/>
              <a:t>To be done in pairs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76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388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can recognize familiar faces even in low-resolution images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466" y="2144487"/>
            <a:ext cx="7458466" cy="256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 2: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025" y="1162050"/>
            <a:ext cx="6399213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416175" y="5565775"/>
            <a:ext cx="1543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Jim Carrey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5181600" y="5537200"/>
            <a:ext cx="1970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Kevin Costner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70063" y="6124575"/>
            <a:ext cx="59229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High frequency information is not enough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973138"/>
            <a:ext cx="90487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51942"/>
            <a:ext cx="8229600" cy="1143000"/>
          </a:xfrm>
        </p:spPr>
        <p:txBody>
          <a:bodyPr/>
          <a:lstStyle/>
          <a:p>
            <a:r>
              <a:rPr lang="en-US" dirty="0"/>
              <a:t>Observation 3: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25" y="965200"/>
            <a:ext cx="8331200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41488" y="6396038"/>
            <a:ext cx="5921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Negative contrast is difficult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519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Observation 3: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single most important facial features for recognition?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550" y="3028064"/>
            <a:ext cx="5472788" cy="197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2321377"/>
            <a:ext cx="2553380" cy="323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963885" y="2993571"/>
            <a:ext cx="1883229" cy="2111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68890" y="2906487"/>
            <a:ext cx="1883229" cy="2111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 4: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038350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35138" y="5075238"/>
            <a:ext cx="5921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Image Warping is 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list goes on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http://web.mit.edu/bcs/sinha/papers/19results_sinha_etal.pdf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027" y="1849392"/>
            <a:ext cx="7899680" cy="248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623888" y="958850"/>
            <a:ext cx="7851775" cy="3765550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896938" y="4835525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  <a:latin typeface="Times New Roman" charset="0"/>
              </a:rPr>
              <a:t>Variability</a:t>
            </a:r>
            <a:r>
              <a:rPr lang="en-US" sz="2400">
                <a:solidFill>
                  <a:srgbClr val="000000"/>
                </a:solidFill>
                <a:latin typeface="Times New Roman" charset="0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2814638" y="4886325"/>
            <a:ext cx="236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</a:rPr>
              <a:t>Camera position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</a:rPr>
              <a:t>Illumination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  <a:latin typeface="Times New Roman" charset="0"/>
              </a:rPr>
              <a:t>Shape parameters</a:t>
            </a:r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5429250" y="2354263"/>
            <a:ext cx="2176463" cy="1538287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7600950" y="2611438"/>
            <a:ext cx="871538" cy="1281112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2406650"/>
            <a:ext cx="3043237" cy="1538288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2463800"/>
            <a:ext cx="3057525" cy="1538288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/>
          <a:lstStyle/>
          <a:p>
            <a:pPr eaLnBrk="1" hangingPunct="1"/>
            <a:r>
              <a:rPr lang="en-US" sz="3400" dirty="0">
                <a:latin typeface="Arial" charset="0"/>
              </a:rPr>
              <a:t>Why is this hard?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rgbClr val="000000"/>
                </a:solidFill>
              </a:rPr>
              <a:t>Svetlana Lazebnik</a:t>
            </a:r>
            <a:endParaRPr lang="en-US" sz="12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42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0 at 10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1899"/>
            <a:ext cx="9144000" cy="684225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05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variable viewpoint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2857500" cy="309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971800"/>
            <a:ext cx="2857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47800"/>
            <a:ext cx="2857500" cy="375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6096000"/>
            <a:ext cx="2508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Michelangelo 1475-1564</a:t>
            </a:r>
          </a:p>
        </p:txBody>
      </p:sp>
    </p:spTree>
    <p:extLst>
      <p:ext uri="{BB962C8B-B14F-4D97-AF65-F5344CB8AC3E}">
        <p14:creationId xmlns:p14="http://schemas.microsoft.com/office/powerpoint/2010/main" val="69957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go from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 know: Geometry</a:t>
            </a:r>
          </a:p>
          <a:p>
            <a:pPr lvl="1"/>
            <a:r>
              <a:rPr lang="en-US" dirty="0"/>
              <a:t>What is the shape of the world? How does that shape appear in images?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What’s next: Recognition</a:t>
            </a:r>
          </a:p>
          <a:p>
            <a:pPr lvl="1"/>
            <a:r>
              <a:rPr lang="en-US" dirty="0"/>
              <a:t>What are we looking at?</a:t>
            </a:r>
          </a:p>
        </p:txBody>
      </p:sp>
    </p:spTree>
    <p:extLst>
      <p:ext uri="{BB962C8B-B14F-4D97-AF65-F5344CB8AC3E}">
        <p14:creationId xmlns:p14="http://schemas.microsoft.com/office/powerpoint/2010/main" val="1290232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variable illumination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9144000" cy="3715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99984" y="6464038"/>
            <a:ext cx="2713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 credit: J. </a:t>
            </a:r>
            <a:r>
              <a:rPr lang="en-US" dirty="0" err="1"/>
              <a:t>Koenderink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41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Challenge: scale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4045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29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deformation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38400"/>
            <a:ext cx="3429000" cy="307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438400"/>
            <a:ext cx="420413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6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0"/>
            <a:ext cx="49708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4114800" cy="14478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Challenge: Occlusion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6324600"/>
            <a:ext cx="1573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Magritte, 1957</a:t>
            </a:r>
          </a:p>
        </p:txBody>
      </p:sp>
    </p:spTree>
    <p:extLst>
      <p:ext uri="{BB962C8B-B14F-4D97-AF65-F5344CB8AC3E}">
        <p14:creationId xmlns:p14="http://schemas.microsoft.com/office/powerpoint/2010/main" val="3176383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321"/>
            <a:ext cx="7848600" cy="104447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Challenge: background clutter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19200"/>
            <a:ext cx="4323264" cy="5562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64008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Kilmeny</a:t>
            </a:r>
            <a:r>
              <a:rPr lang="en-US" dirty="0"/>
              <a:t> </a:t>
            </a:r>
            <a:r>
              <a:rPr lang="en-US" dirty="0" err="1"/>
              <a:t>Niland</a:t>
            </a:r>
            <a:r>
              <a:rPr lang="en-US" dirty="0"/>
              <a:t>. 1995</a:t>
            </a:r>
          </a:p>
        </p:txBody>
      </p:sp>
    </p:spTree>
    <p:extLst>
      <p:ext uri="{BB962C8B-B14F-4D97-AF65-F5344CB8AC3E}">
        <p14:creationId xmlns:p14="http://schemas.microsoft.com/office/powerpoint/2010/main" val="4074776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3200" dirty="0">
                <a:latin typeface="Arial" charset="0"/>
              </a:rPr>
              <a:t>Challenge: intra-class variations</a:t>
            </a:r>
          </a:p>
        </p:txBody>
      </p:sp>
      <p:pic>
        <p:nvPicPr>
          <p:cNvPr id="62467" name="Picture 4" descr="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splash-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eamesloungech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Wagner in Leis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 descr="Berto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1" t="11476" b="14754"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2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2895600" y="1219200"/>
          <a:ext cx="2514600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Image" r:id="rId9" imgW="8431746" imgH="8165079" progId="">
                  <p:embed/>
                </p:oleObj>
              </mc:Choice>
              <mc:Fallback>
                <p:oleObj name="Image" r:id="rId9" imgW="8431746" imgH="8165079" progId="">
                  <p:embed/>
                  <p:pic>
                    <p:nvPicPr>
                      <p:cNvPr id="6247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219200"/>
                        <a:ext cx="2514600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3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History of ideas in recognition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1960s – early 1990s: the geometric 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114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623888" y="98425"/>
            <a:ext cx="7851775" cy="3765550"/>
            <a:chOff x="227" y="1406"/>
            <a:chExt cx="5321" cy="2224"/>
          </a:xfrm>
        </p:grpSpPr>
        <p:sp>
          <p:nvSpPr>
            <p:cNvPr id="64530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1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453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6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7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8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9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0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1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2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3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4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5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6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7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5" name="Text Box 21"/>
          <p:cNvSpPr txBox="1">
            <a:spLocks noChangeArrowheads="1"/>
          </p:cNvSpPr>
          <p:nvPr/>
        </p:nvSpPr>
        <p:spPr bwMode="auto">
          <a:xfrm>
            <a:off x="838200" y="4114800"/>
            <a:ext cx="1806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  <a:latin typeface="Times New Roman" charset="0"/>
              </a:rPr>
              <a:t>Variability</a:t>
            </a:r>
            <a:r>
              <a:rPr lang="en-US" sz="2400">
                <a:solidFill>
                  <a:srgbClr val="000000"/>
                </a:solidFill>
                <a:latin typeface="Times New Roman" charset="0"/>
              </a:rPr>
              <a:t>:</a:t>
            </a:r>
          </a:p>
        </p:txBody>
      </p:sp>
      <p:sp>
        <p:nvSpPr>
          <p:cNvPr id="64516" name="Text Box 22"/>
          <p:cNvSpPr txBox="1">
            <a:spLocks noChangeArrowheads="1"/>
          </p:cNvSpPr>
          <p:nvPr/>
        </p:nvSpPr>
        <p:spPr bwMode="auto">
          <a:xfrm>
            <a:off x="3276600" y="4046538"/>
            <a:ext cx="2208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Camera position</a:t>
            </a:r>
          </a:p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Illumination</a:t>
            </a:r>
          </a:p>
        </p:txBody>
      </p:sp>
      <p:sp>
        <p:nvSpPr>
          <p:cNvPr id="64517" name="Rectangle 23"/>
          <p:cNvSpPr>
            <a:spLocks noChangeArrowheads="1"/>
          </p:cNvSpPr>
          <p:nvPr/>
        </p:nvSpPr>
        <p:spPr bwMode="auto">
          <a:xfrm>
            <a:off x="3949700" y="266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18" name="Rectangle 24"/>
          <p:cNvSpPr>
            <a:spLocks noChangeArrowheads="1"/>
          </p:cNvSpPr>
          <p:nvPr/>
        </p:nvSpPr>
        <p:spPr bwMode="auto">
          <a:xfrm>
            <a:off x="4241800" y="266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4519" name="Line 25"/>
          <p:cNvSpPr>
            <a:spLocks noChangeShapeType="1"/>
          </p:cNvSpPr>
          <p:nvPr/>
        </p:nvSpPr>
        <p:spPr bwMode="auto">
          <a:xfrm>
            <a:off x="4508500" y="266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4520" name="Rectangle 26"/>
          <p:cNvSpPr>
            <a:spLocks noChangeArrowheads="1"/>
          </p:cNvSpPr>
          <p:nvPr/>
        </p:nvSpPr>
        <p:spPr bwMode="auto">
          <a:xfrm>
            <a:off x="3949700" y="520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4521" name="Oval 27"/>
          <p:cNvSpPr>
            <a:spLocks noChangeArrowheads="1"/>
          </p:cNvSpPr>
          <p:nvPr/>
        </p:nvSpPr>
        <p:spPr bwMode="auto">
          <a:xfrm>
            <a:off x="6007100" y="1219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22" name="Freeform 28"/>
          <p:cNvSpPr>
            <a:spLocks/>
          </p:cNvSpPr>
          <p:nvPr/>
        </p:nvSpPr>
        <p:spPr bwMode="auto">
          <a:xfrm>
            <a:off x="5168900" y="6985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3645" name="Oval 29"/>
          <p:cNvSpPr>
            <a:spLocks noChangeArrowheads="1"/>
          </p:cNvSpPr>
          <p:nvPr/>
        </p:nvSpPr>
        <p:spPr bwMode="auto">
          <a:xfrm>
            <a:off x="2667000" y="3505200"/>
            <a:ext cx="3378200" cy="18161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3646" name="Line 30"/>
          <p:cNvSpPr>
            <a:spLocks noChangeShapeType="1"/>
          </p:cNvSpPr>
          <p:nvPr/>
        </p:nvSpPr>
        <p:spPr bwMode="auto">
          <a:xfrm flipH="1" flipV="1">
            <a:off x="4229100" y="2324100"/>
            <a:ext cx="114300" cy="11811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3647" name="Text Box 31"/>
          <p:cNvSpPr txBox="1">
            <a:spLocks noChangeArrowheads="1"/>
          </p:cNvSpPr>
          <p:nvPr/>
        </p:nvSpPr>
        <p:spPr bwMode="auto">
          <a:xfrm>
            <a:off x="3984625" y="1725613"/>
            <a:ext cx="3952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3200">
                <a:solidFill>
                  <a:schemeClr val="hlink"/>
                </a:solidFill>
                <a:latin typeface="Symbol" charset="0"/>
              </a:rPr>
              <a:t>q</a:t>
            </a:r>
          </a:p>
        </p:txBody>
      </p:sp>
      <p:sp>
        <p:nvSpPr>
          <p:cNvPr id="623648" name="Text Box 32"/>
          <p:cNvSpPr txBox="1">
            <a:spLocks noChangeArrowheads="1"/>
          </p:cNvSpPr>
          <p:nvPr/>
        </p:nvSpPr>
        <p:spPr bwMode="auto">
          <a:xfrm>
            <a:off x="6346825" y="4333875"/>
            <a:ext cx="1785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Alignment</a:t>
            </a:r>
          </a:p>
        </p:txBody>
      </p:sp>
      <p:sp>
        <p:nvSpPr>
          <p:cNvPr id="623649" name="Text Box 33"/>
          <p:cNvSpPr txBox="1">
            <a:spLocks noChangeArrowheads="1"/>
          </p:cNvSpPr>
          <p:nvPr/>
        </p:nvSpPr>
        <p:spPr bwMode="auto">
          <a:xfrm>
            <a:off x="76200" y="6140450"/>
            <a:ext cx="8855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>
                <a:solidFill>
                  <a:srgbClr val="000000"/>
                </a:solidFill>
                <a:latin typeface="Times New Roman" charset="0"/>
              </a:rPr>
              <a:t>Roberts (1965); Lowe (1987); Faugeras &amp; Hebert (1986); Grimson &amp; Lozano-Perez (1986); Huttenlocher &amp; Ullman (1987)</a:t>
            </a:r>
          </a:p>
        </p:txBody>
      </p:sp>
      <p:sp>
        <p:nvSpPr>
          <p:cNvPr id="623650" name="Text Box 34"/>
          <p:cNvSpPr txBox="1">
            <a:spLocks noChangeArrowheads="1"/>
          </p:cNvSpPr>
          <p:nvPr/>
        </p:nvSpPr>
        <p:spPr bwMode="auto">
          <a:xfrm>
            <a:off x="860425" y="5424488"/>
            <a:ext cx="3557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  <a:latin typeface="Times New Roman" charset="0"/>
              </a:rPr>
              <a:t>Shape: assumed known</a:t>
            </a: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51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Instance Recognition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Alignment: fitting a model to a transformation between pairs of features (</a:t>
            </a:r>
            <a:r>
              <a:rPr lang="en-US" i="1" dirty="0">
                <a:latin typeface="Arial" charset="0"/>
              </a:rPr>
              <a:t>matches</a:t>
            </a:r>
            <a:r>
              <a:rPr lang="en-US" dirty="0">
                <a:latin typeface="Arial" charset="0"/>
              </a:rPr>
              <a:t>) in two images</a:t>
            </a:r>
          </a:p>
          <a:p>
            <a:pPr eaLnBrk="1" hangingPunct="1"/>
            <a:endParaRPr lang="en-US" dirty="0">
              <a:latin typeface="Arial" charset="0"/>
            </a:endParaRPr>
          </a:p>
        </p:txBody>
      </p:sp>
      <p:graphicFrame>
        <p:nvGraphicFramePr>
          <p:cNvPr id="65540" name="Object 16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5981700" y="4800600"/>
          <a:ext cx="2324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4" imgW="1307532" imgH="342751" progId="Equation.3">
                  <p:embed/>
                </p:oleObj>
              </mc:Choice>
              <mc:Fallback>
                <p:oleObj name="Equation" r:id="rId4" imgW="1307532" imgH="342751" progId="Equation.3">
                  <p:embed/>
                  <p:pic>
                    <p:nvPicPr>
                      <p:cNvPr id="655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4800600"/>
                        <a:ext cx="23241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18"/>
          <p:cNvSpPr txBox="1">
            <a:spLocks noChangeArrowheads="1"/>
          </p:cNvSpPr>
          <p:nvPr/>
        </p:nvSpPr>
        <p:spPr bwMode="auto">
          <a:xfrm>
            <a:off x="5764213" y="4010025"/>
            <a:ext cx="26654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dirty="0">
                <a:solidFill>
                  <a:srgbClr val="000000"/>
                </a:solidFill>
              </a:rPr>
              <a:t>Find transformation </a:t>
            </a:r>
            <a:r>
              <a:rPr lang="en-US" sz="2000" i="1" dirty="0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that minimizes</a:t>
            </a:r>
          </a:p>
        </p:txBody>
      </p:sp>
      <p:grpSp>
        <p:nvGrpSpPr>
          <p:cNvPr id="65542" name="Group 21"/>
          <p:cNvGrpSpPr>
            <a:grpSpLocks/>
          </p:cNvGrpSpPr>
          <p:nvPr/>
        </p:nvGrpSpPr>
        <p:grpSpPr bwMode="auto">
          <a:xfrm>
            <a:off x="1035050" y="3733800"/>
            <a:ext cx="4375150" cy="1981200"/>
            <a:chOff x="192" y="2880"/>
            <a:chExt cx="2756" cy="1248"/>
          </a:xfrm>
        </p:grpSpPr>
        <p:grpSp>
          <p:nvGrpSpPr>
            <p:cNvPr id="65544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65549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0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1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2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3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4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5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6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7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8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9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60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561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5545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84" cy="29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400" i="1">
                  <a:solidFill>
                    <a:srgbClr val="000000"/>
                  </a:solidFill>
                  <a:latin typeface="Times New Roman" charset="0"/>
                </a:rPr>
                <a:t>T</a:t>
              </a:r>
            </a:p>
          </p:txBody>
        </p:sp>
        <p:sp>
          <p:nvSpPr>
            <p:cNvPr id="65546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8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400" i="1">
                  <a:solidFill>
                    <a:srgbClr val="000000"/>
                  </a:solidFill>
                  <a:latin typeface="Times New Roman" charset="0"/>
                </a:rPr>
                <a:t>x</a:t>
              </a:r>
              <a:r>
                <a:rPr lang="en-US" sz="2400" i="1" baseline="-25000">
                  <a:solidFill>
                    <a:srgbClr val="000000"/>
                  </a:solidFill>
                  <a:latin typeface="Times New Roman" charset="0"/>
                </a:rPr>
                <a:t>i</a:t>
              </a:r>
            </a:p>
          </p:txBody>
        </p:sp>
        <p:sp>
          <p:nvSpPr>
            <p:cNvPr id="65547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8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400" i="1">
                  <a:solidFill>
                    <a:srgbClr val="000000"/>
                  </a:solidFill>
                  <a:latin typeface="Times New Roman" charset="0"/>
                </a:rPr>
                <a:t>x</a:t>
              </a:r>
              <a:r>
                <a:rPr lang="en-US" sz="2400" i="1" baseline="-25000">
                  <a:solidFill>
                    <a:srgbClr val="000000"/>
                  </a:solidFill>
                  <a:latin typeface="Times New Roman" charset="0"/>
                </a:rPr>
                <a:t>i</a:t>
              </a:r>
            </a:p>
          </p:txBody>
        </p:sp>
        <p:sp>
          <p:nvSpPr>
            <p:cNvPr id="65548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2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800" b="1" i="1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'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rgbClr val="000000"/>
                </a:solidFill>
              </a:rPr>
              <a:t>Svetlana Lazebnik</a:t>
            </a:r>
            <a:endParaRPr lang="en-US" sz="12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Recognition by components</a:t>
            </a: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6482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66975"/>
            <a:ext cx="29718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AutoShape 7"/>
          <p:cNvSpPr>
            <a:spLocks noChangeArrowheads="1"/>
          </p:cNvSpPr>
          <p:nvPr/>
        </p:nvSpPr>
        <p:spPr bwMode="auto">
          <a:xfrm>
            <a:off x="5029200" y="3246438"/>
            <a:ext cx="11430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81113" y="1828800"/>
            <a:ext cx="265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Primitives (geons)</a:t>
            </a: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6827838" y="182880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Objects</a:t>
            </a:r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1295400" y="60960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http://en.wikipedia.org/wiki/Recognition_by_Components_Theory</a:t>
            </a:r>
            <a:endParaRPr lang="en-US" dirty="0"/>
          </a:p>
        </p:txBody>
      </p:sp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505200" y="1066800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Biederman (1987)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58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2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98690" name="Picture 2" descr="IMG_353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t="8163" b="17346"/>
          <a:stretch>
            <a:fillRect/>
          </a:stretch>
        </p:blipFill>
        <p:spPr bwMode="auto">
          <a:xfrm>
            <a:off x="3295650" y="685800"/>
            <a:ext cx="5772150" cy="6172200"/>
          </a:xfrm>
          <a:prstGeom prst="rect">
            <a:avLst/>
          </a:prstGeom>
          <a:noFill/>
        </p:spPr>
      </p:pic>
      <p:sp>
        <p:nvSpPr>
          <p:cNvPr id="498691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200" y="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What do we mean by “object recognition”?</a:t>
            </a:r>
          </a:p>
        </p:txBody>
      </p:sp>
      <p:sp>
        <p:nvSpPr>
          <p:cNvPr id="49869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881063"/>
            <a:ext cx="32766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latin typeface="Arial" pitchFamily="34" charset="0"/>
              </a:rPr>
              <a:t>Next 15 slides adapted from </a:t>
            </a:r>
          </a:p>
          <a:p>
            <a:pPr eaLnBrk="1" hangingPunct="1"/>
            <a:r>
              <a:rPr lang="en-US" sz="1800">
                <a:latin typeface="Arial" pitchFamily="34" charset="0"/>
              </a:rPr>
              <a:t>Li, Fergus, &amp; Torralba’s excellent </a:t>
            </a:r>
            <a:r>
              <a:rPr lang="en-US" sz="1800">
                <a:latin typeface="Arial" pitchFamily="34" charset="0"/>
                <a:hlinkClick r:id="rId8"/>
              </a:rPr>
              <a:t>short course </a:t>
            </a:r>
            <a:r>
              <a:rPr lang="en-US" sz="1800">
                <a:latin typeface="Arial" pitchFamily="34" charset="0"/>
              </a:rPr>
              <a:t>on category and object recognition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History of ideas in recognition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1960s – early 1990s: the geometric era</a:t>
            </a:r>
          </a:p>
          <a:p>
            <a:r>
              <a:rPr lang="en-US">
                <a:latin typeface="Arial" charset="0"/>
              </a:rPr>
              <a:t>1990s: appearance-based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54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ortup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996950"/>
            <a:ext cx="5257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5145088"/>
            <a:ext cx="71056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143000" y="152400"/>
            <a:ext cx="682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3600" dirty="0" err="1">
                <a:solidFill>
                  <a:srgbClr val="000000"/>
                </a:solidFill>
                <a:latin typeface="Times New Roman" charset="0"/>
              </a:rPr>
              <a:t>Eigenfaces</a:t>
            </a:r>
            <a:r>
              <a:rPr lang="en-US" sz="3600" dirty="0">
                <a:solidFill>
                  <a:srgbClr val="000000"/>
                </a:solidFill>
                <a:latin typeface="Times New Roman" charset="0"/>
              </a:rPr>
              <a:t> (Turk &amp; </a:t>
            </a:r>
            <a:r>
              <a:rPr lang="en-US" sz="3600" dirty="0" err="1">
                <a:solidFill>
                  <a:srgbClr val="000000"/>
                </a:solidFill>
                <a:latin typeface="Times New Roman" charset="0"/>
              </a:rPr>
              <a:t>Pentland</a:t>
            </a:r>
            <a:r>
              <a:rPr lang="en-US" sz="3600" dirty="0">
                <a:solidFill>
                  <a:srgbClr val="000000"/>
                </a:solidFill>
                <a:latin typeface="Times New Roman" charset="0"/>
              </a:rPr>
              <a:t>, 1991)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914400"/>
            <a:ext cx="35766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087" y="1084882"/>
            <a:ext cx="1934162" cy="18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81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Arial" charset="0"/>
              </a:rPr>
              <a:t>Limitations of global appearance models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229600" cy="4495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>
                <a:latin typeface="Arial" charset="0"/>
              </a:rPr>
              <a:t>Requires global registration of patterns</a:t>
            </a:r>
          </a:p>
          <a:p>
            <a:pPr eaLnBrk="1" hangingPunct="1"/>
            <a:r>
              <a:rPr lang="en-US" dirty="0">
                <a:latin typeface="Arial" charset="0"/>
              </a:rPr>
              <a:t>Not robust to clutter, occlusion, geometric transformations</a:t>
            </a:r>
          </a:p>
          <a:p>
            <a:pPr eaLnBrk="1" hangingPunct="1">
              <a:buFontTx/>
              <a:buNone/>
            </a:pP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endParaRPr lang="en-US" dirty="0">
              <a:latin typeface="Arial" charset="0"/>
            </a:endParaRPr>
          </a:p>
        </p:txBody>
      </p:sp>
      <p:pic>
        <p:nvPicPr>
          <p:cNvPr id="788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40"/>
          <a:stretch>
            <a:fillRect/>
          </a:stretch>
        </p:blipFill>
        <p:spPr bwMode="auto">
          <a:xfrm>
            <a:off x="1752600" y="3276600"/>
            <a:ext cx="56388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146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History of ideas in recognition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1960s – early 1990s: the geometric era</a:t>
            </a:r>
          </a:p>
          <a:p>
            <a:r>
              <a:rPr lang="en-US">
                <a:latin typeface="Arial" charset="0"/>
              </a:rPr>
              <a:t>1990s: appearance-based models</a:t>
            </a:r>
          </a:p>
          <a:p>
            <a:r>
              <a:rPr lang="en-US">
                <a:latin typeface="Arial" charset="0"/>
              </a:rPr>
              <a:t>1990s – present: sliding window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594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Sliding window approaches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2514600" y="2209800"/>
            <a:ext cx="762000" cy="8382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431 -1.11111E-6 L 0.37344 0.05162 L 0.00504 0.05162 L 0.00504 0.10764 L 0.1908 0.10741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fdr-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5"/>
          <p:cNvGrpSpPr>
            <a:grpSpLocks/>
          </p:cNvGrpSpPr>
          <p:nvPr/>
        </p:nvGrpSpPr>
        <p:grpSpPr bwMode="auto">
          <a:xfrm>
            <a:off x="0" y="4343400"/>
            <a:ext cx="3886200" cy="2286000"/>
            <a:chOff x="2016" y="1829"/>
            <a:chExt cx="3456" cy="2117"/>
          </a:xfrm>
        </p:grpSpPr>
        <p:pic>
          <p:nvPicPr>
            <p:cNvPr id="8192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"/>
            <a:stretch>
              <a:fillRect/>
            </a:stretch>
          </p:blipFill>
          <p:spPr bwMode="auto">
            <a:xfrm>
              <a:off x="2016" y="1829"/>
              <a:ext cx="1783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832"/>
              <a:ext cx="1728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2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784"/>
              <a:ext cx="187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  <p:pic>
          <p:nvPicPr>
            <p:cNvPr id="8193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784"/>
              <a:ext cx="1650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</p:pic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Sliding window approaches</a:t>
            </a:r>
          </a:p>
        </p:txBody>
      </p:sp>
      <p:sp>
        <p:nvSpPr>
          <p:cNvPr id="81925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00600" y="1752600"/>
            <a:ext cx="43434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Turk and Pentland, 1991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Belhumeur, Hespanha, &amp; Kriegman, 1997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Schneiderman &amp; Kanade 2004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Viola and Jones, 2000</a:t>
            </a:r>
          </a:p>
        </p:txBody>
      </p:sp>
      <p:sp>
        <p:nvSpPr>
          <p:cNvPr id="81926" name="Rectangle 12"/>
          <p:cNvSpPr>
            <a:spLocks noChangeArrowheads="1"/>
          </p:cNvSpPr>
          <p:nvPr/>
        </p:nvSpPr>
        <p:spPr bwMode="auto">
          <a:xfrm>
            <a:off x="4495800" y="4876800"/>
            <a:ext cx="449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Schneiderman</a:t>
            </a:r>
            <a:r>
              <a:rPr lang="en-US" sz="2000" dirty="0">
                <a:solidFill>
                  <a:srgbClr val="000000"/>
                </a:solidFill>
              </a:rPr>
              <a:t> &amp; </a:t>
            </a:r>
            <a:r>
              <a:rPr lang="en-US" sz="2000" dirty="0" err="1">
                <a:solidFill>
                  <a:srgbClr val="000000"/>
                </a:solidFill>
              </a:rPr>
              <a:t>Kanade</a:t>
            </a:r>
            <a:r>
              <a:rPr lang="en-US" sz="2000" dirty="0">
                <a:solidFill>
                  <a:srgbClr val="000000"/>
                </a:solidFill>
              </a:rPr>
              <a:t>, 2004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Agrawal</a:t>
            </a:r>
            <a:r>
              <a:rPr lang="en-US" sz="2000" dirty="0">
                <a:solidFill>
                  <a:srgbClr val="000000"/>
                </a:solidFill>
              </a:rPr>
              <a:t> and Roth, 2002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Poggio</a:t>
            </a:r>
            <a:r>
              <a:rPr lang="en-US" sz="2000" dirty="0">
                <a:solidFill>
                  <a:srgbClr val="000000"/>
                </a:solidFill>
              </a:rPr>
              <a:t> et al. 1993</a:t>
            </a:r>
          </a:p>
        </p:txBody>
      </p:sp>
    </p:spTree>
    <p:extLst>
      <p:ext uri="{BB962C8B-B14F-4D97-AF65-F5344CB8AC3E}">
        <p14:creationId xmlns:p14="http://schemas.microsoft.com/office/powerpoint/2010/main" val="1551453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History of ideas in recognition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1960s – early 1990s: the geometric era</a:t>
            </a:r>
          </a:p>
          <a:p>
            <a:r>
              <a:rPr lang="en-US">
                <a:latin typeface="Arial" charset="0"/>
              </a:rPr>
              <a:t>1990s: appearance-based models</a:t>
            </a:r>
          </a:p>
          <a:p>
            <a:r>
              <a:rPr lang="en-US">
                <a:latin typeface="Arial" charset="0"/>
              </a:rPr>
              <a:t>Mid-1990s: sliding window approaches</a:t>
            </a:r>
          </a:p>
          <a:p>
            <a:r>
              <a:rPr lang="en-US">
                <a:latin typeface="Arial" charset="0"/>
              </a:rPr>
              <a:t>Late 1990s: local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3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Local features for object instance recognition</a:t>
            </a: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8788"/>
            <a:ext cx="8636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28788"/>
            <a:ext cx="9080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28788"/>
            <a:ext cx="11049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92475"/>
            <a:ext cx="38290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57388"/>
            <a:ext cx="40211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95650"/>
            <a:ext cx="3810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7"/>
          <p:cNvSpPr>
            <a:spLocks noChangeArrowheads="1"/>
          </p:cNvSpPr>
          <p:nvPr/>
        </p:nvSpPr>
        <p:spPr bwMode="auto">
          <a:xfrm>
            <a:off x="3429000" y="6411913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D. Lowe (1999, 2004)</a:t>
            </a:r>
          </a:p>
        </p:txBody>
      </p:sp>
    </p:spTree>
    <p:extLst>
      <p:ext uri="{BB962C8B-B14F-4D97-AF65-F5344CB8AC3E}">
        <p14:creationId xmlns:p14="http://schemas.microsoft.com/office/powerpoint/2010/main" val="2867127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History of ideas in recognition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1960s – early 1990s: the geometric era</a:t>
            </a:r>
          </a:p>
          <a:p>
            <a:r>
              <a:rPr lang="en-US">
                <a:latin typeface="Arial" charset="0"/>
              </a:rPr>
              <a:t>1990s: appearance-based models</a:t>
            </a:r>
          </a:p>
          <a:p>
            <a:r>
              <a:rPr lang="en-US">
                <a:latin typeface="Arial" charset="0"/>
              </a:rPr>
              <a:t>Mid-1990s: sliding window approaches</a:t>
            </a:r>
          </a:p>
          <a:p>
            <a:r>
              <a:rPr lang="en-US">
                <a:latin typeface="Arial" charset="0"/>
              </a:rPr>
              <a:t>Late 1990s: local features</a:t>
            </a:r>
          </a:p>
          <a:p>
            <a:r>
              <a:rPr lang="en-US">
                <a:latin typeface="Arial" charset="0"/>
              </a:rPr>
              <a:t>Early 2000s: parts-and-shape models</a:t>
            </a:r>
          </a:p>
        </p:txBody>
      </p:sp>
    </p:spTree>
    <p:extLst>
      <p:ext uri="{BB962C8B-B14F-4D97-AF65-F5344CB8AC3E}">
        <p14:creationId xmlns:p14="http://schemas.microsoft.com/office/powerpoint/2010/main" val="441705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42926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Parts-and-shape models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449763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Model:</a:t>
            </a:r>
          </a:p>
          <a:p>
            <a:pPr lvl="1" eaLnBrk="1" hangingPunct="1"/>
            <a:r>
              <a:rPr lang="en-US" dirty="0">
                <a:latin typeface="Arial" charset="0"/>
              </a:rPr>
              <a:t>Object as a set of parts</a:t>
            </a:r>
          </a:p>
          <a:p>
            <a:pPr lvl="1" eaLnBrk="1" hangingPunct="1"/>
            <a:r>
              <a:rPr lang="en-US" dirty="0">
                <a:latin typeface="Arial" charset="0"/>
              </a:rPr>
              <a:t>Relative locations between parts</a:t>
            </a:r>
          </a:p>
          <a:p>
            <a:pPr lvl="1" eaLnBrk="1" hangingPunct="1"/>
            <a:r>
              <a:rPr lang="en-US" dirty="0">
                <a:latin typeface="Arial" charset="0"/>
              </a:rPr>
              <a:t>Appearance of part</a:t>
            </a:r>
          </a:p>
          <a:p>
            <a:pPr lvl="1" eaLnBrk="1" hangingPunct="1">
              <a:buFontTx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994400" y="6553200"/>
            <a:ext cx="314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Figure from [Fischler </a:t>
            </a:r>
            <a:r>
              <a:rPr lang="en-GB" sz="1400"/>
              <a:t>&amp; Elschlager </a:t>
            </a:r>
            <a:r>
              <a:rPr lang="en-US" sz="1400"/>
              <a:t>73]</a:t>
            </a:r>
          </a:p>
        </p:txBody>
      </p:sp>
    </p:spTree>
    <p:extLst>
      <p:ext uri="{BB962C8B-B14F-4D97-AF65-F5344CB8AC3E}">
        <p14:creationId xmlns:p14="http://schemas.microsoft.com/office/powerpoint/2010/main" val="214596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7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971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0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Verification: is that a lamp?</a:t>
            </a:r>
          </a:p>
        </p:txBody>
      </p:sp>
      <p:pic>
        <p:nvPicPr>
          <p:cNvPr id="499715" name="Picture 3" descr="IMG_353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</p:spPr>
      </p:pic>
      <p:sp>
        <p:nvSpPr>
          <p:cNvPr id="499716" name="Oval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67400" y="4038600"/>
            <a:ext cx="1447800" cy="2590800"/>
          </a:xfrm>
          <a:prstGeom prst="ellipse">
            <a:avLst/>
          </a:prstGeom>
          <a:solidFill>
            <a:srgbClr val="FF99CC">
              <a:alpha val="35001"/>
            </a:srgbClr>
          </a:solidFill>
          <a:ln w="101600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Representing people</a:t>
            </a:r>
          </a:p>
        </p:txBody>
      </p:sp>
      <p:graphicFrame>
        <p:nvGraphicFramePr>
          <p:cNvPr id="9113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Image" r:id="rId4" imgW="13003175" imgH="9752381" progId="">
                  <p:embed/>
                </p:oleObj>
              </mc:Choice>
              <mc:Fallback>
                <p:oleObj name="Image" r:id="rId4" imgW="13003175" imgH="9752381" progId="">
                  <p:embed/>
                  <p:pic>
                    <p:nvPicPr>
                      <p:cNvPr id="911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29718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8"/>
          <p:cNvSpPr>
            <a:spLocks noChangeArrowheads="1"/>
          </p:cNvSpPr>
          <p:nvPr/>
        </p:nvSpPr>
        <p:spPr bwMode="auto">
          <a:xfrm>
            <a:off x="5029200" y="2209800"/>
            <a:ext cx="228600" cy="304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510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Discriminatively trained part-based models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304800" y="6172200"/>
            <a:ext cx="8458200" cy="609600"/>
          </a:xfrm>
        </p:spPr>
        <p:txBody>
          <a:bodyPr>
            <a:normAutofit lnSpcReduction="10000"/>
          </a:bodyPr>
          <a:lstStyle/>
          <a:p>
            <a:pPr indent="0" algn="ctr">
              <a:spcBef>
                <a:spcPts val="600"/>
              </a:spcBef>
              <a:buFontTx/>
              <a:buNone/>
            </a:pPr>
            <a:r>
              <a:rPr lang="en-US" sz="1800">
                <a:latin typeface="Arial" charset="0"/>
              </a:rPr>
              <a:t>P. Felzenszwalb, R. Girshick, D. McAllester, D. Ramanan, </a:t>
            </a:r>
            <a:r>
              <a:rPr lang="en-US" sz="1800" b="1">
                <a:latin typeface="Arial" charset="0"/>
                <a:hlinkClick r:id="rId3"/>
              </a:rPr>
              <a:t>"Object Detection with Discriminatively Trained Part-Based Models,"</a:t>
            </a:r>
            <a:r>
              <a:rPr lang="en-US" sz="1800" b="1"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>PAMI 2009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762000"/>
            <a:ext cx="63833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386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History of ideas in recognition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1960s – early 1990s: the geometric era</a:t>
            </a:r>
          </a:p>
          <a:p>
            <a:r>
              <a:rPr lang="en-US">
                <a:latin typeface="Arial" charset="0"/>
              </a:rPr>
              <a:t>1990s: appearance-based models</a:t>
            </a:r>
          </a:p>
          <a:p>
            <a:r>
              <a:rPr lang="en-US">
                <a:latin typeface="Arial" charset="0"/>
              </a:rPr>
              <a:t>Mid-1990s: sliding window approaches</a:t>
            </a:r>
          </a:p>
          <a:p>
            <a:r>
              <a:rPr lang="en-US">
                <a:latin typeface="Arial" charset="0"/>
              </a:rPr>
              <a:t>Late 1990s: local features</a:t>
            </a:r>
          </a:p>
          <a:p>
            <a:r>
              <a:rPr lang="en-US">
                <a:latin typeface="Arial" charset="0"/>
              </a:rPr>
              <a:t>Early 2000s: parts-and-shape models</a:t>
            </a:r>
          </a:p>
          <a:p>
            <a:r>
              <a:rPr lang="en-US">
                <a:latin typeface="Arial" charset="0"/>
              </a:rPr>
              <a:t>Mid-2000s: bags of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5093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Bag-of-features models</a:t>
            </a:r>
          </a:p>
        </p:txBody>
      </p:sp>
      <p:pic>
        <p:nvPicPr>
          <p:cNvPr id="17" name="Picture 2" descr="bag_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2362200"/>
            <a:ext cx="3446462" cy="2613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_00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3903663" cy="2627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4419600" y="3321050"/>
            <a:ext cx="762000" cy="7937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rgbClr val="000000"/>
                </a:solidFill>
              </a:rPr>
              <a:t>Svetlana Lazebnik</a:t>
            </a:r>
            <a:endParaRPr lang="en-US" sz="12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5002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990600" y="1676400"/>
            <a:ext cx="2833688" cy="4691063"/>
            <a:chOff x="528" y="336"/>
            <a:chExt cx="1954" cy="3477"/>
          </a:xfrm>
        </p:grpSpPr>
        <p:pic>
          <p:nvPicPr>
            <p:cNvPr id="95251" name="Picture 3" descr="DaVinci_face_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024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586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Object</a:t>
              </a:r>
            </a:p>
          </p:txBody>
        </p:sp>
      </p:grpSp>
      <p:grpSp>
        <p:nvGrpSpPr>
          <p:cNvPr id="95235" name="Group 6"/>
          <p:cNvGrpSpPr>
            <a:grpSpLocks/>
          </p:cNvGrpSpPr>
          <p:nvPr/>
        </p:nvGrpSpPr>
        <p:grpSpPr bwMode="auto">
          <a:xfrm>
            <a:off x="5053013" y="3048000"/>
            <a:ext cx="2719387" cy="3733800"/>
            <a:chOff x="3072" y="1008"/>
            <a:chExt cx="2274" cy="3168"/>
          </a:xfrm>
        </p:grpSpPr>
        <p:pic>
          <p:nvPicPr>
            <p:cNvPr id="95240" name="Picture 7" descr="lunch-bagtra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08"/>
              <a:ext cx="227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1" name="Picture 8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9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3" name="Picture 10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4" name="Picture 11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5" name="Picture 12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6" name="Picture 13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7" name="Picture 14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8" name="Picture 15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9" name="Picture 16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0" name="Picture 17" descr="ermin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4402138" y="1295400"/>
            <a:ext cx="3827462" cy="1460500"/>
          </a:xfrm>
          <a:prstGeom prst="rect">
            <a:avLst/>
          </a:prstGeom>
          <a:solidFill>
            <a:srgbClr val="DFCCAB"/>
          </a:solidFill>
          <a:ln w="28575">
            <a:solidFill>
              <a:srgbClr val="9A7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Bag of </a:t>
            </a:r>
            <a:r>
              <a:rPr lang="ja-JP" alt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‘</a:t>
            </a:r>
            <a:r>
              <a:rPr 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words</a:t>
            </a:r>
            <a:r>
              <a:rPr lang="ja-JP" alt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’</a:t>
            </a:r>
            <a:endParaRPr lang="en-US" sz="4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5237" name="Line 19"/>
          <p:cNvSpPr>
            <a:spLocks noChangeShapeType="1"/>
          </p:cNvSpPr>
          <p:nvPr/>
        </p:nvSpPr>
        <p:spPr bwMode="auto">
          <a:xfrm>
            <a:off x="3357563" y="2000250"/>
            <a:ext cx="1044575" cy="0"/>
          </a:xfrm>
          <a:prstGeom prst="line">
            <a:avLst/>
          </a:prstGeom>
          <a:noFill/>
          <a:ln w="38100">
            <a:solidFill>
              <a:srgbClr val="3333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8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Bag-of-features models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6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History of ideas in recognition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</a:rPr>
              <a:t>1960s – early 1990s: the geometric era</a:t>
            </a:r>
          </a:p>
          <a:p>
            <a:r>
              <a:rPr lang="en-US" dirty="0">
                <a:latin typeface="Arial" charset="0"/>
              </a:rPr>
              <a:t>1990s: appearance-based models</a:t>
            </a:r>
          </a:p>
          <a:p>
            <a:r>
              <a:rPr lang="en-US" dirty="0">
                <a:latin typeface="Arial" charset="0"/>
              </a:rPr>
              <a:t>Mid-1990s: sliding window approaches</a:t>
            </a:r>
          </a:p>
          <a:p>
            <a:r>
              <a:rPr lang="en-US" dirty="0">
                <a:latin typeface="Arial" charset="0"/>
              </a:rPr>
              <a:t>Late 1990s: local features</a:t>
            </a:r>
          </a:p>
          <a:p>
            <a:r>
              <a:rPr lang="en-US" dirty="0">
                <a:latin typeface="Arial" charset="0"/>
              </a:rPr>
              <a:t>Early 2000s: parts-and-shape models</a:t>
            </a:r>
          </a:p>
          <a:p>
            <a:r>
              <a:rPr lang="en-US" dirty="0">
                <a:latin typeface="Arial" charset="0"/>
              </a:rPr>
              <a:t>Mid-2000s: bags of features</a:t>
            </a:r>
          </a:p>
          <a:p>
            <a:r>
              <a:rPr lang="en-US" dirty="0">
                <a:latin typeface="Arial" charset="0"/>
              </a:rPr>
              <a:t>Present trends: data-driven methods, </a:t>
            </a:r>
            <a:r>
              <a:rPr lang="en-US" b="1" dirty="0">
                <a:latin typeface="Arial" charset="0"/>
              </a:rPr>
              <a:t>deep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581775"/>
            <a:ext cx="2057400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1200" dirty="0"/>
              <a:t>Svetlana Lazebnik</a:t>
            </a: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35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42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0738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0"/>
            <a:ext cx="594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Detection: are there people?</a:t>
            </a:r>
          </a:p>
        </p:txBody>
      </p:sp>
      <p:pic>
        <p:nvPicPr>
          <p:cNvPr id="500739" name="Picture 3" descr="IMG_353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</p:spPr>
      </p:pic>
      <p:sp>
        <p:nvSpPr>
          <p:cNvPr id="500740" name="Oval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5257800"/>
            <a:ext cx="1447800" cy="1600200"/>
          </a:xfrm>
          <a:prstGeom prst="ellipse">
            <a:avLst/>
          </a:prstGeom>
          <a:solidFill>
            <a:srgbClr val="FF99CC">
              <a:alpha val="35001"/>
            </a:srgbClr>
          </a:solidFill>
          <a:ln w="101600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0741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81400" y="5943600"/>
            <a:ext cx="1676400" cy="1066800"/>
          </a:xfrm>
          <a:prstGeom prst="ellipse">
            <a:avLst/>
          </a:prstGeom>
          <a:solidFill>
            <a:srgbClr val="FF99CC">
              <a:alpha val="35001"/>
            </a:srgbClr>
          </a:solidFill>
          <a:ln w="101600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5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176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0"/>
            <a:ext cx="7423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Identification: is that Potala Palace?</a:t>
            </a:r>
          </a:p>
        </p:txBody>
      </p:sp>
      <p:pic>
        <p:nvPicPr>
          <p:cNvPr id="501763" name="Picture 3" descr="IMG_353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</p:spPr>
      </p:pic>
      <p:sp>
        <p:nvSpPr>
          <p:cNvPr id="501764" name="Oval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1447800"/>
            <a:ext cx="4267200" cy="1600200"/>
          </a:xfrm>
          <a:prstGeom prst="ellipse">
            <a:avLst/>
          </a:prstGeom>
          <a:solidFill>
            <a:srgbClr val="FF99CC">
              <a:alpha val="35001"/>
            </a:srgbClr>
          </a:solidFill>
          <a:ln w="101600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95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02786" name="Picture 2" descr="IMG_353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</p:spPr>
      </p:pic>
      <p:sp>
        <p:nvSpPr>
          <p:cNvPr id="502787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0"/>
            <a:ext cx="447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Object categorization</a:t>
            </a:r>
          </a:p>
        </p:txBody>
      </p:sp>
      <p:sp>
        <p:nvSpPr>
          <p:cNvPr id="502788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0" y="1219200"/>
            <a:ext cx="19812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mountain</a:t>
            </a:r>
          </a:p>
        </p:txBody>
      </p:sp>
      <p:sp>
        <p:nvSpPr>
          <p:cNvPr id="502789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53000" y="3276600"/>
            <a:ext cx="18288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building</a:t>
            </a:r>
          </a:p>
        </p:txBody>
      </p:sp>
      <p:sp>
        <p:nvSpPr>
          <p:cNvPr id="50279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05000" y="2667000"/>
            <a:ext cx="11430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tree</a:t>
            </a:r>
          </a:p>
        </p:txBody>
      </p:sp>
      <p:sp>
        <p:nvSpPr>
          <p:cNvPr id="502791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000" y="3733800"/>
            <a:ext cx="14478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banner</a:t>
            </a:r>
          </a:p>
        </p:txBody>
      </p:sp>
      <p:sp>
        <p:nvSpPr>
          <p:cNvPr id="502792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5638800"/>
            <a:ext cx="15240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vendor</a:t>
            </a:r>
          </a:p>
        </p:txBody>
      </p:sp>
      <p:sp>
        <p:nvSpPr>
          <p:cNvPr id="502793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743200" y="6096000"/>
            <a:ext cx="19050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people</a:t>
            </a:r>
          </a:p>
        </p:txBody>
      </p:sp>
      <p:sp>
        <p:nvSpPr>
          <p:cNvPr id="502794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48200" y="4648200"/>
            <a:ext cx="21336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street lamp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03810" name="Picture 2" descr="IMG_353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</p:spPr>
      </p:pic>
      <p:sp>
        <p:nvSpPr>
          <p:cNvPr id="503811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0"/>
            <a:ext cx="694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3600">
                <a:latin typeface="Arial" pitchFamily="34" charset="0"/>
              </a:rPr>
              <a:t>Scene and context categorization</a:t>
            </a:r>
          </a:p>
        </p:txBody>
      </p:sp>
      <p:sp>
        <p:nvSpPr>
          <p:cNvPr id="50381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0" y="990600"/>
            <a:ext cx="2057400" cy="1544638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outdoor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city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…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23628</TotalTime>
  <Words>1087</Words>
  <Application>Microsoft Office PowerPoint</Application>
  <PresentationFormat>On-screen Show (4:3)</PresentationFormat>
  <Paragraphs>255</Paragraphs>
  <Slides>55</Slides>
  <Notes>36</Notes>
  <HiddenSlides>5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ＭＳ Ｐゴシック</vt:lpstr>
      <vt:lpstr>Arial</vt:lpstr>
      <vt:lpstr>Calibri</vt:lpstr>
      <vt:lpstr>Symbol</vt:lpstr>
      <vt:lpstr>Times New Roman</vt:lpstr>
      <vt:lpstr>Office Theme</vt:lpstr>
      <vt:lpstr>Image</vt:lpstr>
      <vt:lpstr>Equation</vt:lpstr>
      <vt:lpstr>Introduction to Recognition</vt:lpstr>
      <vt:lpstr>Announcements</vt:lpstr>
      <vt:lpstr>Where we go from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 recognition Is it really so hard?</vt:lpstr>
      <vt:lpstr>Object recognition Is it really so hard?</vt:lpstr>
      <vt:lpstr>Object recognition Is it really so hard?</vt:lpstr>
      <vt:lpstr>Why not use SIFT matching for everything?</vt:lpstr>
      <vt:lpstr>PowerPoint Presentation</vt:lpstr>
      <vt:lpstr>Applications:  Computational photography</vt:lpstr>
      <vt:lpstr>Applications:  Assisted driving</vt:lpstr>
      <vt:lpstr>Applications:  image search</vt:lpstr>
      <vt:lpstr>How do human do recognition? </vt:lpstr>
      <vt:lpstr>Observation 1</vt:lpstr>
      <vt:lpstr>Observation 2:</vt:lpstr>
      <vt:lpstr>Observation 3:</vt:lpstr>
      <vt:lpstr>PowerPoint Presentation</vt:lpstr>
      <vt:lpstr>What is the single most important facial features for recognition?</vt:lpstr>
      <vt:lpstr>Observation 4:</vt:lpstr>
      <vt:lpstr>The list goes on</vt:lpstr>
      <vt:lpstr>Why is this hard?</vt:lpstr>
      <vt:lpstr>PowerPoint Presentation</vt:lpstr>
      <vt:lpstr>Challenge: variable viewpoint</vt:lpstr>
      <vt:lpstr>Challenge: variable illumination</vt:lpstr>
      <vt:lpstr>Challenge: scale</vt:lpstr>
      <vt:lpstr>Challenge: deformation</vt:lpstr>
      <vt:lpstr>Challenge: Occlusion</vt:lpstr>
      <vt:lpstr>Challenge: background clutter</vt:lpstr>
      <vt:lpstr>Challenge: intra-class variations</vt:lpstr>
      <vt:lpstr>History of ideas in recognition</vt:lpstr>
      <vt:lpstr>PowerPoint Presentation</vt:lpstr>
      <vt:lpstr>Instance Recognition</vt:lpstr>
      <vt:lpstr>Recognition by components</vt:lpstr>
      <vt:lpstr>History of ideas in recognition</vt:lpstr>
      <vt:lpstr>PowerPoint Presentation</vt:lpstr>
      <vt:lpstr>Limitations of global appearance models</vt:lpstr>
      <vt:lpstr>History of ideas in recognition</vt:lpstr>
      <vt:lpstr>Sliding window approaches</vt:lpstr>
      <vt:lpstr>Sliding window approaches</vt:lpstr>
      <vt:lpstr>History of ideas in recognition</vt:lpstr>
      <vt:lpstr>Local features for object instance recognition</vt:lpstr>
      <vt:lpstr>History of ideas in recognition</vt:lpstr>
      <vt:lpstr>Parts-and-shape models</vt:lpstr>
      <vt:lpstr>Representing people</vt:lpstr>
      <vt:lpstr>Discriminatively trained part-based models</vt:lpstr>
      <vt:lpstr>History of ideas in recognition</vt:lpstr>
      <vt:lpstr>Bag-of-features models</vt:lpstr>
      <vt:lpstr>Bag-of-features models</vt:lpstr>
      <vt:lpstr>History of ideas in recognition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1099</cp:revision>
  <dcterms:created xsi:type="dcterms:W3CDTF">2009-08-25T02:47:59Z</dcterms:created>
  <dcterms:modified xsi:type="dcterms:W3CDTF">2017-04-26T01:36:10Z</dcterms:modified>
</cp:coreProperties>
</file>