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1" r:id="rId2"/>
    <p:sldMasterId id="2147483787" r:id="rId3"/>
    <p:sldMasterId id="2147483811" r:id="rId4"/>
  </p:sldMasterIdLst>
  <p:notesMasterIdLst>
    <p:notesMasterId r:id="rId59"/>
  </p:notesMasterIdLst>
  <p:handoutMasterIdLst>
    <p:handoutMasterId r:id="rId60"/>
  </p:handoutMasterIdLst>
  <p:sldIdLst>
    <p:sldId id="1049" r:id="rId5"/>
    <p:sldId id="1529" r:id="rId6"/>
    <p:sldId id="1572" r:id="rId7"/>
    <p:sldId id="1530" r:id="rId8"/>
    <p:sldId id="1531" r:id="rId9"/>
    <p:sldId id="1532" r:id="rId10"/>
    <p:sldId id="1533" r:id="rId11"/>
    <p:sldId id="1534" r:id="rId12"/>
    <p:sldId id="1478" r:id="rId13"/>
    <p:sldId id="1479" r:id="rId14"/>
    <p:sldId id="1480" r:id="rId15"/>
    <p:sldId id="1518" r:id="rId16"/>
    <p:sldId id="1519" r:id="rId17"/>
    <p:sldId id="1517" r:id="rId18"/>
    <p:sldId id="1481" r:id="rId19"/>
    <p:sldId id="1482" r:id="rId20"/>
    <p:sldId id="1483" r:id="rId21"/>
    <p:sldId id="1484" r:id="rId22"/>
    <p:sldId id="1520" r:id="rId23"/>
    <p:sldId id="1485" r:id="rId24"/>
    <p:sldId id="1486" r:id="rId25"/>
    <p:sldId id="1487" r:id="rId26"/>
    <p:sldId id="1488" r:id="rId27"/>
    <p:sldId id="1489" r:id="rId28"/>
    <p:sldId id="1490" r:id="rId29"/>
    <p:sldId id="1491" r:id="rId30"/>
    <p:sldId id="1492" r:id="rId31"/>
    <p:sldId id="1493" r:id="rId32"/>
    <p:sldId id="1494" r:id="rId33"/>
    <p:sldId id="1495" r:id="rId34"/>
    <p:sldId id="1528" r:id="rId35"/>
    <p:sldId id="1497" r:id="rId36"/>
    <p:sldId id="1498" r:id="rId37"/>
    <p:sldId id="1499" r:id="rId38"/>
    <p:sldId id="1500" r:id="rId39"/>
    <p:sldId id="1501" r:id="rId40"/>
    <p:sldId id="1535" r:id="rId41"/>
    <p:sldId id="1536" r:id="rId42"/>
    <p:sldId id="1537" r:id="rId43"/>
    <p:sldId id="1538" r:id="rId44"/>
    <p:sldId id="1539" r:id="rId45"/>
    <p:sldId id="1540" r:id="rId46"/>
    <p:sldId id="1543" r:id="rId47"/>
    <p:sldId id="1544" r:id="rId48"/>
    <p:sldId id="1545" r:id="rId49"/>
    <p:sldId id="1546" r:id="rId50"/>
    <p:sldId id="1547" r:id="rId51"/>
    <p:sldId id="1548" r:id="rId52"/>
    <p:sldId id="1549" r:id="rId53"/>
    <p:sldId id="1550" r:id="rId54"/>
    <p:sldId id="1551" r:id="rId55"/>
    <p:sldId id="1552" r:id="rId56"/>
    <p:sldId id="1515" r:id="rId57"/>
    <p:sldId id="1553" r:id="rId5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3333FF"/>
    <a:srgbClr val="800000"/>
    <a:srgbClr val="00CC00"/>
    <a:srgbClr val="FF0000"/>
    <a:srgbClr val="00FF00"/>
    <a:srgbClr val="FFFFFF"/>
    <a:srgbClr val="FF6699"/>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17" autoAdjust="0"/>
    <p:restoredTop sz="94444" autoAdjust="0"/>
  </p:normalViewPr>
  <p:slideViewPr>
    <p:cSldViewPr snapToGrid="0">
      <p:cViewPr varScale="1">
        <p:scale>
          <a:sx n="60" d="100"/>
          <a:sy n="60" d="100"/>
        </p:scale>
        <p:origin x="1282" y="19"/>
      </p:cViewPr>
      <p:guideLst>
        <p:guide orient="horz" pos="2160"/>
        <p:guide pos="2880"/>
      </p:guideLst>
    </p:cSldViewPr>
  </p:slideViewPr>
  <p:outlineViewPr>
    <p:cViewPr>
      <p:scale>
        <a:sx n="33" d="100"/>
        <a:sy n="33" d="100"/>
      </p:scale>
      <p:origin x="0" y="606"/>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66" d="100"/>
        <a:sy n="66" d="100"/>
      </p:scale>
      <p:origin x="0" y="18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30.xml"/><Relationship Id="rId3" Type="http://schemas.openxmlformats.org/officeDocument/2006/relationships/slide" Target="slides/slide18.xml"/><Relationship Id="rId7" Type="http://schemas.openxmlformats.org/officeDocument/2006/relationships/slide" Target="slides/slide24.xml"/><Relationship Id="rId2" Type="http://schemas.openxmlformats.org/officeDocument/2006/relationships/slide" Target="slides/slide17.xml"/><Relationship Id="rId1" Type="http://schemas.openxmlformats.org/officeDocument/2006/relationships/slide" Target="slides/slide15.xml"/><Relationship Id="rId6" Type="http://schemas.openxmlformats.org/officeDocument/2006/relationships/slide" Target="slides/slide23.xml"/><Relationship Id="rId5" Type="http://schemas.openxmlformats.org/officeDocument/2006/relationships/slide" Target="slides/slide22.xml"/><Relationship Id="rId4" Type="http://schemas.openxmlformats.org/officeDocument/2006/relationships/slide" Target="slides/slide21.xml"/><Relationship Id="rId9"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C409C86-0DB4-461E-B411-3132234C96B9}" type="datetimeFigureOut">
              <a:rPr lang="en-US" smtClean="0"/>
              <a:pPr/>
              <a:t>4/13/2017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C4552C4-BC4B-4C71-991C-7B2020479DE0}" type="slidenum">
              <a:rPr lang="en-US" smtClean="0"/>
              <a:pPr/>
              <a:t>‹#›</a:t>
            </a:fld>
            <a:endParaRPr lang="en-US"/>
          </a:p>
        </p:txBody>
      </p:sp>
    </p:spTree>
    <p:extLst>
      <p:ext uri="{BB962C8B-B14F-4D97-AF65-F5344CB8AC3E}">
        <p14:creationId xmlns:p14="http://schemas.microsoft.com/office/powerpoint/2010/main" val="3640678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492CD9C-0936-4CB5-8F47-4F37A3C1BD80}" type="datetimeFigureOut">
              <a:rPr lang="en-US" smtClean="0"/>
              <a:pPr/>
              <a:t>4/13/2017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A8A4206-02EB-4F55-B83C-8E908C558B6E}" type="slidenum">
              <a:rPr lang="en-US" smtClean="0"/>
              <a:pPr/>
              <a:t>‹#›</a:t>
            </a:fld>
            <a:endParaRPr lang="en-US"/>
          </a:p>
        </p:txBody>
      </p:sp>
    </p:spTree>
    <p:extLst>
      <p:ext uri="{BB962C8B-B14F-4D97-AF65-F5344CB8AC3E}">
        <p14:creationId xmlns:p14="http://schemas.microsoft.com/office/powerpoint/2010/main" val="1701025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8A4206-02EB-4F55-B83C-8E908C558B6E}" type="slidenum">
              <a:rPr lang="en-US" smtClean="0"/>
              <a:pPr/>
              <a:t>5</a:t>
            </a:fld>
            <a:endParaRPr lang="en-US"/>
          </a:p>
        </p:txBody>
      </p:sp>
    </p:spTree>
    <p:extLst>
      <p:ext uri="{BB962C8B-B14F-4D97-AF65-F5344CB8AC3E}">
        <p14:creationId xmlns:p14="http://schemas.microsoft.com/office/powerpoint/2010/main" val="3398708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8DC798-E4D9-40BB-AC82-5C813C380D0A}" type="slidenum">
              <a:rPr lang="en-US">
                <a:solidFill>
                  <a:prstClr val="black"/>
                </a:solidFill>
              </a:rPr>
              <a:pPr/>
              <a:t>17</a:t>
            </a:fld>
            <a:endParaRPr lang="en-US">
              <a:solidFill>
                <a:prstClr val="black"/>
              </a:solidFill>
            </a:endParaRPr>
          </a:p>
        </p:txBody>
      </p:sp>
      <p:sp>
        <p:nvSpPr>
          <p:cNvPr id="447490" name="Rectangle 2"/>
          <p:cNvSpPr>
            <a:spLocks noGrp="1" noRot="1" noChangeAspect="1" noChangeArrowheads="1" noTextEdit="1"/>
          </p:cNvSpPr>
          <p:nvPr>
            <p:ph type="sldImg"/>
          </p:nvPr>
        </p:nvSpPr>
        <p:spPr>
          <a:ln/>
        </p:spPr>
      </p:sp>
      <p:sp>
        <p:nvSpPr>
          <p:cNvPr id="447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79F25A-888B-49B9-8FB6-11ED09D7BC74}" type="slidenum">
              <a:rPr lang="en-US">
                <a:solidFill>
                  <a:prstClr val="black"/>
                </a:solidFill>
              </a:rPr>
              <a:pPr/>
              <a:t>18</a:t>
            </a:fld>
            <a:endParaRPr lang="en-US">
              <a:solidFill>
                <a:prstClr val="black"/>
              </a:solidFill>
            </a:endParaRPr>
          </a:p>
        </p:txBody>
      </p:sp>
      <p:sp>
        <p:nvSpPr>
          <p:cNvPr id="448514" name="Rectangle 2"/>
          <p:cNvSpPr>
            <a:spLocks noGrp="1" noRot="1" noChangeAspect="1" noChangeArrowheads="1" noTextEdit="1"/>
          </p:cNvSpPr>
          <p:nvPr>
            <p:ph type="sldImg"/>
          </p:nvPr>
        </p:nvSpPr>
        <p:spPr>
          <a:ln/>
        </p:spPr>
      </p:sp>
      <p:sp>
        <p:nvSpPr>
          <p:cNvPr id="448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2CF542-97B2-4EFD-A321-4E6FA9722564}" type="slidenum">
              <a:rPr lang="en-US">
                <a:solidFill>
                  <a:prstClr val="black"/>
                </a:solidFill>
              </a:rPr>
              <a:pPr/>
              <a:t>20</a:t>
            </a:fld>
            <a:endParaRPr lang="en-US">
              <a:solidFill>
                <a:prstClr val="black"/>
              </a:solidFill>
            </a:endParaRPr>
          </a:p>
        </p:txBody>
      </p:sp>
      <p:sp>
        <p:nvSpPr>
          <p:cNvPr id="449538" name="Rectangle 2"/>
          <p:cNvSpPr>
            <a:spLocks noGrp="1" noRot="1" noChangeAspect="1" noChangeArrowheads="1" noTextEdit="1"/>
          </p:cNvSpPr>
          <p:nvPr>
            <p:ph type="sldImg"/>
          </p:nvPr>
        </p:nvSpPr>
        <p:spPr>
          <a:ln/>
        </p:spPr>
      </p:sp>
      <p:sp>
        <p:nvSpPr>
          <p:cNvPr id="449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937EDC-1097-45C1-8740-F96D596B6AFA}" type="slidenum">
              <a:rPr lang="en-US">
                <a:solidFill>
                  <a:prstClr val="black"/>
                </a:solidFill>
              </a:rPr>
              <a:pPr/>
              <a:t>21</a:t>
            </a:fld>
            <a:endParaRPr lang="en-US">
              <a:solidFill>
                <a:prstClr val="black"/>
              </a:solidFill>
            </a:endParaRPr>
          </a:p>
        </p:txBody>
      </p:sp>
      <p:sp>
        <p:nvSpPr>
          <p:cNvPr id="450562" name="Rectangle 2"/>
          <p:cNvSpPr>
            <a:spLocks noGrp="1" noRot="1" noChangeAspect="1" noChangeArrowheads="1" noTextEdit="1"/>
          </p:cNvSpPr>
          <p:nvPr>
            <p:ph type="sldImg"/>
          </p:nvPr>
        </p:nvSpPr>
        <p:spPr>
          <a:ln/>
        </p:spPr>
      </p:sp>
      <p:sp>
        <p:nvSpPr>
          <p:cNvPr id="450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971747-FD20-410B-98E5-5D430AC87FDA}" type="slidenum">
              <a:rPr lang="en-US">
                <a:solidFill>
                  <a:prstClr val="black"/>
                </a:solidFill>
              </a:rPr>
              <a:pPr/>
              <a:t>22</a:t>
            </a:fld>
            <a:endParaRPr lang="en-US">
              <a:solidFill>
                <a:prstClr val="black"/>
              </a:solidFill>
            </a:endParaRPr>
          </a:p>
        </p:txBody>
      </p:sp>
      <p:sp>
        <p:nvSpPr>
          <p:cNvPr id="451586" name="Rectangle 2"/>
          <p:cNvSpPr>
            <a:spLocks noGrp="1" noRot="1" noChangeAspect="1" noChangeArrowheads="1" noTextEdit="1"/>
          </p:cNvSpPr>
          <p:nvPr>
            <p:ph type="sldImg"/>
          </p:nvPr>
        </p:nvSpPr>
        <p:spPr>
          <a:ln/>
        </p:spPr>
      </p:sp>
      <p:sp>
        <p:nvSpPr>
          <p:cNvPr id="451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BA4087-4294-419A-BBF1-5A9B0DDEA7DC}" type="slidenum">
              <a:rPr lang="en-US">
                <a:solidFill>
                  <a:prstClr val="black"/>
                </a:solidFill>
              </a:rPr>
              <a:pPr/>
              <a:t>23</a:t>
            </a:fld>
            <a:endParaRPr lang="en-US">
              <a:solidFill>
                <a:prstClr val="black"/>
              </a:solidFill>
            </a:endParaRPr>
          </a:p>
        </p:txBody>
      </p:sp>
      <p:sp>
        <p:nvSpPr>
          <p:cNvPr id="452610" name="Rectangle 2"/>
          <p:cNvSpPr>
            <a:spLocks noGrp="1" noRot="1" noChangeAspect="1" noChangeArrowheads="1" noTextEdit="1"/>
          </p:cNvSpPr>
          <p:nvPr>
            <p:ph type="sldImg"/>
          </p:nvPr>
        </p:nvSpPr>
        <p:spPr>
          <a:ln/>
        </p:spPr>
      </p:sp>
      <p:sp>
        <p:nvSpPr>
          <p:cNvPr id="452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514081-9418-41C5-A52D-9D37BBABC423}" type="slidenum">
              <a:rPr lang="en-US">
                <a:solidFill>
                  <a:prstClr val="black"/>
                </a:solidFill>
              </a:rPr>
              <a:pPr/>
              <a:t>24</a:t>
            </a:fld>
            <a:endParaRPr lang="en-US">
              <a:solidFill>
                <a:prstClr val="black"/>
              </a:solidFill>
            </a:endParaRPr>
          </a:p>
        </p:txBody>
      </p:sp>
      <p:sp>
        <p:nvSpPr>
          <p:cNvPr id="453634" name="Rectangle 2"/>
          <p:cNvSpPr>
            <a:spLocks noGrp="1" noRot="1" noChangeAspect="1" noChangeArrowheads="1" noTextEdit="1"/>
          </p:cNvSpPr>
          <p:nvPr>
            <p:ph type="sldImg"/>
          </p:nvPr>
        </p:nvSpPr>
        <p:spPr>
          <a:ln/>
        </p:spPr>
      </p:sp>
      <p:sp>
        <p:nvSpPr>
          <p:cNvPr id="453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09E730-CC80-4B6B-9315-A61F66C1AABC}" type="slidenum">
              <a:rPr lang="en-US">
                <a:solidFill>
                  <a:prstClr val="black"/>
                </a:solidFill>
              </a:rPr>
              <a:pPr/>
              <a:t>25</a:t>
            </a:fld>
            <a:endParaRPr lang="en-US">
              <a:solidFill>
                <a:prstClr val="black"/>
              </a:solidFill>
            </a:endParaRPr>
          </a:p>
        </p:txBody>
      </p:sp>
      <p:sp>
        <p:nvSpPr>
          <p:cNvPr id="454658" name="Rectangle 2"/>
          <p:cNvSpPr>
            <a:spLocks noGrp="1" noRot="1" noChangeAspect="1" noChangeArrowheads="1" noTextEdit="1"/>
          </p:cNvSpPr>
          <p:nvPr>
            <p:ph type="sldImg"/>
          </p:nvPr>
        </p:nvSpPr>
        <p:spPr>
          <a:ln/>
        </p:spPr>
      </p:sp>
      <p:sp>
        <p:nvSpPr>
          <p:cNvPr id="454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57B0A0-1CDF-44A4-9653-1E9322133F88}" type="slidenum">
              <a:rPr lang="en-US">
                <a:solidFill>
                  <a:prstClr val="black"/>
                </a:solidFill>
              </a:rPr>
              <a:pPr/>
              <a:t>26</a:t>
            </a:fld>
            <a:endParaRPr lang="en-US">
              <a:solidFill>
                <a:prstClr val="black"/>
              </a:solidFill>
            </a:endParaRPr>
          </a:p>
        </p:txBody>
      </p:sp>
      <p:sp>
        <p:nvSpPr>
          <p:cNvPr id="455682" name="Rectangle 2"/>
          <p:cNvSpPr>
            <a:spLocks noGrp="1" noRot="1" noChangeAspect="1" noChangeArrowheads="1" noTextEdit="1"/>
          </p:cNvSpPr>
          <p:nvPr>
            <p:ph type="sldImg"/>
          </p:nvPr>
        </p:nvSpPr>
        <p:spPr>
          <a:ln/>
        </p:spPr>
      </p:sp>
      <p:sp>
        <p:nvSpPr>
          <p:cNvPr id="455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376E67-1ED4-4B3E-B0D5-B7BA3CFFACFA}" type="slidenum">
              <a:rPr lang="en-US">
                <a:solidFill>
                  <a:prstClr val="black"/>
                </a:solidFill>
              </a:rPr>
              <a:pPr/>
              <a:t>27</a:t>
            </a:fld>
            <a:endParaRPr lang="en-US">
              <a:solidFill>
                <a:prstClr val="black"/>
              </a:solidFill>
            </a:endParaRPr>
          </a:p>
        </p:txBody>
      </p:sp>
      <p:sp>
        <p:nvSpPr>
          <p:cNvPr id="456706" name="Rectangle 2"/>
          <p:cNvSpPr>
            <a:spLocks noGrp="1" noRot="1" noChangeAspect="1" noChangeArrowheads="1" noTextEdit="1"/>
          </p:cNvSpPr>
          <p:nvPr>
            <p:ph type="sldImg"/>
          </p:nvPr>
        </p:nvSpPr>
        <p:spPr>
          <a:ln/>
        </p:spPr>
      </p:sp>
      <p:sp>
        <p:nvSpPr>
          <p:cNvPr id="456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9EFD3F-548D-41A2-A7CC-914225E40887}" type="slidenum">
              <a:rPr lang="en-US">
                <a:solidFill>
                  <a:prstClr val="black"/>
                </a:solidFill>
              </a:rPr>
              <a:pPr/>
              <a:t>9</a:t>
            </a:fld>
            <a:endParaRPr lang="en-US">
              <a:solidFill>
                <a:prstClr val="black"/>
              </a:solidFill>
            </a:endParaRPr>
          </a:p>
        </p:txBody>
      </p:sp>
      <p:sp>
        <p:nvSpPr>
          <p:cNvPr id="442370" name="Rectangle 2"/>
          <p:cNvSpPr>
            <a:spLocks noGrp="1" noRot="1" noChangeAspect="1" noChangeArrowheads="1" noTextEdit="1"/>
          </p:cNvSpPr>
          <p:nvPr>
            <p:ph type="sldImg"/>
          </p:nvPr>
        </p:nvSpPr>
        <p:spPr>
          <a:ln/>
        </p:spPr>
      </p:sp>
      <p:sp>
        <p:nvSpPr>
          <p:cNvPr id="442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5AE230-FA47-4E34-A410-97E03B797D70}" type="slidenum">
              <a:rPr lang="en-US">
                <a:solidFill>
                  <a:prstClr val="black"/>
                </a:solidFill>
              </a:rPr>
              <a:pPr/>
              <a:t>28</a:t>
            </a:fld>
            <a:endParaRPr lang="en-US">
              <a:solidFill>
                <a:prstClr val="black"/>
              </a:solidFill>
            </a:endParaRPr>
          </a:p>
        </p:txBody>
      </p:sp>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323B11-8C12-4628-865D-2D3F411F74DA}" type="slidenum">
              <a:rPr lang="en-US">
                <a:solidFill>
                  <a:prstClr val="black"/>
                </a:solidFill>
              </a:rPr>
              <a:pPr/>
              <a:t>29</a:t>
            </a:fld>
            <a:endParaRPr lang="en-US">
              <a:solidFill>
                <a:prstClr val="black"/>
              </a:solidFill>
            </a:endParaRPr>
          </a:p>
        </p:txBody>
      </p:sp>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060B8C-1604-4ABF-BD2C-5B5B9EF15887}" type="slidenum">
              <a:rPr lang="en-US">
                <a:solidFill>
                  <a:prstClr val="black"/>
                </a:solidFill>
              </a:rPr>
              <a:pPr/>
              <a:t>30</a:t>
            </a:fld>
            <a:endParaRPr lang="en-US">
              <a:solidFill>
                <a:prstClr val="black"/>
              </a:solidFill>
            </a:endParaRPr>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14ADD3-B541-4640-8873-99790BC7B7D2}" type="slidenum">
              <a:rPr lang="en-US">
                <a:solidFill>
                  <a:prstClr val="black"/>
                </a:solidFill>
              </a:rPr>
              <a:pPr/>
              <a:t>32</a:t>
            </a:fld>
            <a:endParaRPr lang="en-US">
              <a:solidFill>
                <a:prstClr val="black"/>
              </a:solidFill>
            </a:endParaRPr>
          </a:p>
        </p:txBody>
      </p:sp>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E8E8A7-4C70-4455-8B67-441D2B322F47}" type="slidenum">
              <a:rPr lang="en-US">
                <a:solidFill>
                  <a:prstClr val="black"/>
                </a:solidFill>
              </a:rPr>
              <a:pPr/>
              <a:t>33</a:t>
            </a:fld>
            <a:endParaRPr lang="en-US">
              <a:solidFill>
                <a:prstClr val="black"/>
              </a:solidFill>
            </a:endParaRPr>
          </a:p>
        </p:txBody>
      </p:sp>
      <p:sp>
        <p:nvSpPr>
          <p:cNvPr id="462850" name="Rectangle 2"/>
          <p:cNvSpPr>
            <a:spLocks noGrp="1" noRot="1" noChangeAspect="1" noChangeArrowheads="1" noTextEdit="1"/>
          </p:cNvSpPr>
          <p:nvPr>
            <p:ph type="sldImg"/>
          </p:nvPr>
        </p:nvSpPr>
        <p:spPr>
          <a:ln/>
        </p:spPr>
      </p:sp>
      <p:sp>
        <p:nvSpPr>
          <p:cNvPr id="462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45EE0B-8932-4245-BDC0-9CCFCC267B75}" type="slidenum">
              <a:rPr lang="en-US">
                <a:solidFill>
                  <a:prstClr val="black"/>
                </a:solidFill>
              </a:rPr>
              <a:pPr/>
              <a:t>34</a:t>
            </a:fld>
            <a:endParaRPr lang="en-US">
              <a:solidFill>
                <a:prstClr val="black"/>
              </a:solidFill>
            </a:endParaRPr>
          </a:p>
        </p:txBody>
      </p:sp>
      <p:sp>
        <p:nvSpPr>
          <p:cNvPr id="463874" name="Rectangle 2"/>
          <p:cNvSpPr>
            <a:spLocks noGrp="1" noRot="1" noChangeAspect="1" noChangeArrowheads="1" noTextEdit="1"/>
          </p:cNvSpPr>
          <p:nvPr>
            <p:ph type="sldImg"/>
          </p:nvPr>
        </p:nvSpPr>
        <p:spPr>
          <a:ln/>
        </p:spPr>
      </p:sp>
      <p:sp>
        <p:nvSpPr>
          <p:cNvPr id="463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10882-EA64-44B6-8278-6C6F33F8A687}" type="slidenum">
              <a:rPr lang="en-US">
                <a:solidFill>
                  <a:prstClr val="black"/>
                </a:solidFill>
              </a:rPr>
              <a:pPr/>
              <a:t>35</a:t>
            </a:fld>
            <a:endParaRPr lang="en-US">
              <a:solidFill>
                <a:prstClr val="black"/>
              </a:solidFill>
            </a:endParaRPr>
          </a:p>
        </p:txBody>
      </p:sp>
      <p:sp>
        <p:nvSpPr>
          <p:cNvPr id="464898" name="Rectangle 2"/>
          <p:cNvSpPr>
            <a:spLocks noGrp="1" noRot="1" noChangeAspect="1" noChangeArrowheads="1" noTextEdit="1"/>
          </p:cNvSpPr>
          <p:nvPr>
            <p:ph type="sldImg"/>
          </p:nvPr>
        </p:nvSpPr>
        <p:spPr>
          <a:ln/>
        </p:spPr>
      </p:sp>
      <p:sp>
        <p:nvSpPr>
          <p:cNvPr id="464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EC1C8F-05FE-4A8E-8A29-16EF7683D125}" type="slidenum">
              <a:rPr lang="en-US">
                <a:solidFill>
                  <a:prstClr val="black"/>
                </a:solidFill>
              </a:rPr>
              <a:pPr/>
              <a:t>36</a:t>
            </a:fld>
            <a:endParaRPr lang="en-US">
              <a:solidFill>
                <a:prstClr val="black"/>
              </a:solidFill>
            </a:endParaRPr>
          </a:p>
        </p:txBody>
      </p:sp>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a:spLocks noGrp="1" noRot="1" noChangeAspect="1"/>
          </p:cNvSpPr>
          <p:nvPr>
            <p:ph type="sldImg"/>
          </p:nvPr>
        </p:nvSpPr>
        <p:spPr/>
        <p:txBody>
          <a:bodyPr/>
          <a:lstStyle/>
          <a:p>
            <a:pPr>
              <a:defRPr/>
            </a:pPr>
            <a:endParaRPr/>
          </a:p>
        </p:txBody>
      </p:sp>
      <p:sp>
        <p:nvSpPr>
          <p:cNvPr id="224" name="Shape 224"/>
          <p:cNvSpPr>
            <a:spLocks noGrp="1"/>
          </p:cNvSpPr>
          <p:nvPr>
            <p:ph type="body" sz="quarter" idx="1"/>
          </p:nvPr>
        </p:nvSpPr>
        <p:spPr/>
        <p:txBody>
          <a:bodyPr/>
          <a:lstStyle/>
          <a:p>
            <a:pPr marL="268288" indent="-228600" defTabSz="914400">
              <a:spcBef>
                <a:spcPts val="400"/>
              </a:spcBef>
              <a:buClr>
                <a:srgbClr val="000000"/>
              </a:buClr>
              <a:buFont typeface="Times New Roman" panose="02020603050405020304" pitchFamily="18" charset="0"/>
              <a:buNone/>
            </a:pPr>
            <a:r>
              <a:rPr lang="en-US" altLang="en-US" sz="1200">
                <a:latin typeface="Times New Roman" panose="02020603050405020304" pitchFamily="18" charset="0"/>
                <a:cs typeface="Times New Roman" panose="02020603050405020304" pitchFamily="18" charset="0"/>
                <a:sym typeface="Times New Roman" panose="02020603050405020304" pitchFamily="18" charset="0"/>
              </a:rPr>
              <a:t>There are several types of surfaces that are assumed to make up the world. </a:t>
            </a:r>
          </a:p>
          <a:p>
            <a:pPr marL="268288" indent="-228600" defTabSz="914400">
              <a:spcBef>
                <a:spcPts val="400"/>
              </a:spcBef>
              <a:buClr>
                <a:srgbClr val="000000"/>
              </a:buClr>
              <a:buFont typeface="Times New Roman" panose="02020603050405020304" pitchFamily="18" charset="0"/>
              <a:buAutoNum type="arabicPeriod"/>
            </a:pPr>
            <a:r>
              <a:rPr lang="en-US" altLang="en-US" sz="1200">
                <a:latin typeface="Times New Roman" panose="02020603050405020304" pitchFamily="18" charset="0"/>
                <a:cs typeface="Times New Roman" panose="02020603050405020304" pitchFamily="18" charset="0"/>
                <a:sym typeface="Times New Roman" panose="02020603050405020304" pitchFamily="18" charset="0"/>
              </a:rPr>
              <a:t>Ideal diffuse. It is similar to the diffuse emitter in that it emits all incident light equally in all outgoing directions. When light hits the surface it is reflected uniformly anywhere in the hemisphere above the surface. </a:t>
            </a:r>
          </a:p>
          <a:p>
            <a:pPr marL="268288" indent="-228600" defTabSz="914400">
              <a:spcBef>
                <a:spcPts val="400"/>
              </a:spcBef>
              <a:buClr>
                <a:srgbClr val="000000"/>
              </a:buClr>
              <a:buFont typeface="Times New Roman" panose="02020603050405020304" pitchFamily="18" charset="0"/>
              <a:buAutoNum type="arabicPeriod"/>
            </a:pPr>
            <a:r>
              <a:rPr lang="en-US" altLang="en-US" sz="1200">
                <a:latin typeface="Times New Roman" panose="02020603050405020304" pitchFamily="18" charset="0"/>
                <a:cs typeface="Times New Roman" panose="02020603050405020304" pitchFamily="18" charset="0"/>
                <a:sym typeface="Times New Roman" panose="02020603050405020304" pitchFamily="18" charset="0"/>
              </a:rPr>
              <a:t>Ideal specular (perfect mirrors). Light is reflected exactly in the mirror direction of the incoming light. A perfect mirror is such a surface. </a:t>
            </a:r>
          </a:p>
          <a:p>
            <a:pPr marL="268288" indent="-228600" defTabSz="914400">
              <a:spcBef>
                <a:spcPts val="400"/>
              </a:spcBef>
              <a:buClr>
                <a:srgbClr val="000000"/>
              </a:buClr>
              <a:buFont typeface="Times New Roman" panose="02020603050405020304" pitchFamily="18" charset="0"/>
              <a:buAutoNum type="arabicPeriod"/>
            </a:pPr>
            <a:r>
              <a:rPr lang="en-US" altLang="en-US" sz="1200">
                <a:latin typeface="Times New Roman" panose="02020603050405020304" pitchFamily="18" charset="0"/>
                <a:cs typeface="Times New Roman" panose="02020603050405020304" pitchFamily="18" charset="0"/>
                <a:sym typeface="Times New Roman" panose="02020603050405020304" pitchFamily="18" charset="0"/>
              </a:rPr>
              <a:t>Directional diffuse (almost all materials in the world). Incoming light is reflected into the hemisphere to different extents. If the object is more glossy then more of the incoming energy reflects close to the mirror direction. If it is more diffuse then the reflection is more uniform.</a:t>
            </a:r>
          </a:p>
        </p:txBody>
      </p:sp>
    </p:spTree>
    <p:extLst>
      <p:ext uri="{BB962C8B-B14F-4D97-AF65-F5344CB8AC3E}">
        <p14:creationId xmlns:p14="http://schemas.microsoft.com/office/powerpoint/2010/main" val="16858313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Shape 274"/>
          <p:cNvSpPr>
            <a:spLocks noGrp="1" noRot="1" noChangeAspect="1"/>
          </p:cNvSpPr>
          <p:nvPr>
            <p:ph type="sldImg"/>
          </p:nvPr>
        </p:nvSpPr>
        <p:spPr/>
        <p:txBody>
          <a:bodyPr/>
          <a:lstStyle/>
          <a:p>
            <a:pPr>
              <a:defRPr/>
            </a:pPr>
            <a:endParaRPr/>
          </a:p>
        </p:txBody>
      </p:sp>
      <p:sp>
        <p:nvSpPr>
          <p:cNvPr id="275" name="Shape 275"/>
          <p:cNvSpPr>
            <a:spLocks noGrp="1"/>
          </p:cNvSpPr>
          <p:nvPr>
            <p:ph type="body" sz="quarter" idx="1"/>
          </p:nvPr>
        </p:nvSpPr>
        <p:spPr/>
        <p:txBody>
          <a:bodyPr/>
          <a:lstStyle/>
          <a:p>
            <a:pPr marL="39688" defTabSz="914400">
              <a:spcBef>
                <a:spcPts val="400"/>
              </a:spcBef>
              <a:buClr>
                <a:srgbClr val="000000"/>
              </a:buClr>
              <a:buFont typeface="Times New Roman" charset="0"/>
              <a:buNone/>
              <a:defRPr/>
            </a:pPr>
            <a:r>
              <a:rPr lang="en-US" sz="1200">
                <a:latin typeface="Times New Roman" charset="0"/>
                <a:ea typeface="ＭＳ Ｐゴシック" charset="0"/>
                <a:cs typeface="Times New Roman" charset="0"/>
                <a:sym typeface="Times New Roman" charset="0"/>
              </a:rPr>
              <a:t>Why spheres?!</a:t>
            </a:r>
          </a:p>
        </p:txBody>
      </p:sp>
    </p:spTree>
    <p:extLst>
      <p:ext uri="{BB962C8B-B14F-4D97-AF65-F5344CB8AC3E}">
        <p14:creationId xmlns:p14="http://schemas.microsoft.com/office/powerpoint/2010/main" val="3917390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073185-1AAF-486F-B17E-71491FE56EE9}" type="slidenum">
              <a:rPr lang="en-US">
                <a:solidFill>
                  <a:prstClr val="black"/>
                </a:solidFill>
              </a:rPr>
              <a:pPr/>
              <a:t>10</a:t>
            </a:fld>
            <a:endParaRPr lang="en-US">
              <a:solidFill>
                <a:prstClr val="black"/>
              </a:solidFill>
            </a:endParaRPr>
          </a:p>
        </p:txBody>
      </p:sp>
      <p:sp>
        <p:nvSpPr>
          <p:cNvPr id="443394" name="Rectangle 2"/>
          <p:cNvSpPr>
            <a:spLocks noGrp="1" noRot="1" noChangeAspect="1" noChangeArrowheads="1" noTextEdit="1"/>
          </p:cNvSpPr>
          <p:nvPr>
            <p:ph type="sldImg"/>
          </p:nvPr>
        </p:nvSpPr>
        <p:spPr>
          <a:ln/>
        </p:spPr>
      </p:sp>
      <p:sp>
        <p:nvSpPr>
          <p:cNvPr id="443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ea typeface="ＭＳ Ｐゴシック" charset="0"/>
              </a:rPr>
              <a:t>Emission rate of photons: B0 </a:t>
            </a:r>
            <a:r>
              <a:rPr lang="en-US" dirty="0" err="1">
                <a:ea typeface="ＭＳ Ｐゴシック" charset="0"/>
              </a:rPr>
              <a:t>cos</a:t>
            </a:r>
            <a:r>
              <a:rPr lang="en-US" dirty="0">
                <a:ea typeface="ＭＳ Ｐゴシック" charset="0"/>
              </a:rPr>
              <a:t> theta</a:t>
            </a:r>
          </a:p>
          <a:p>
            <a:pPr>
              <a:defRPr/>
            </a:pPr>
            <a:r>
              <a:rPr lang="en-US" dirty="0">
                <a:ea typeface="ＭＳ Ｐゴシック" charset="0"/>
              </a:rPr>
              <a:t>Radiance: (Photons/second)/(area </a:t>
            </a:r>
            <a:r>
              <a:rPr lang="en-US" dirty="0" err="1">
                <a:ea typeface="ＭＳ Ｐゴシック" charset="0"/>
              </a:rPr>
              <a:t>steradian</a:t>
            </a:r>
            <a:r>
              <a:rPr lang="en-US" dirty="0">
                <a:ea typeface="ＭＳ Ｐゴシック" charset="0"/>
              </a:rPr>
              <a:t>)</a:t>
            </a:r>
          </a:p>
          <a:p>
            <a:pPr>
              <a:defRPr/>
            </a:pPr>
            <a:r>
              <a:rPr lang="en-US" dirty="0">
                <a:ea typeface="ＭＳ Ｐゴシック" charset="0"/>
              </a:rPr>
              <a:t>Looking down get B0/</a:t>
            </a:r>
            <a:r>
              <a:rPr lang="en-US" dirty="0" err="1">
                <a:ea typeface="ＭＳ Ｐゴシック" charset="0"/>
              </a:rPr>
              <a:t>dA</a:t>
            </a:r>
            <a:endParaRPr lang="en-US" dirty="0">
              <a:ea typeface="ＭＳ Ｐゴシック" charset="0"/>
            </a:endParaRPr>
          </a:p>
          <a:p>
            <a:pPr>
              <a:defRPr/>
            </a:pPr>
            <a:r>
              <a:rPr lang="en-US" dirty="0">
                <a:ea typeface="ＭＳ Ｐゴシック" charset="0"/>
              </a:rPr>
              <a:t>Looking at angle get B0 </a:t>
            </a:r>
            <a:r>
              <a:rPr lang="en-US" dirty="0" err="1">
                <a:ea typeface="ＭＳ Ｐゴシック" charset="0"/>
              </a:rPr>
              <a:t>cos</a:t>
            </a:r>
            <a:r>
              <a:rPr lang="en-US" dirty="0">
                <a:ea typeface="ＭＳ Ｐゴシック" charset="0"/>
              </a:rPr>
              <a:t> theta/(</a:t>
            </a:r>
            <a:r>
              <a:rPr lang="en-US" dirty="0" err="1">
                <a:ea typeface="ＭＳ Ｐゴシック" charset="0"/>
              </a:rPr>
              <a:t>dA</a:t>
            </a:r>
            <a:r>
              <a:rPr lang="en-US" dirty="0">
                <a:ea typeface="ＭＳ Ｐゴシック" charset="0"/>
              </a:rPr>
              <a:t> </a:t>
            </a:r>
            <a:r>
              <a:rPr lang="en-US" dirty="0" err="1">
                <a:ea typeface="ＭＳ Ｐゴシック" charset="0"/>
              </a:rPr>
              <a:t>cos</a:t>
            </a:r>
            <a:r>
              <a:rPr lang="en-US" dirty="0">
                <a:ea typeface="ＭＳ Ｐゴシック" charset="0"/>
              </a:rPr>
              <a:t> theta)</a:t>
            </a:r>
          </a:p>
        </p:txBody>
      </p:sp>
    </p:spTree>
    <p:extLst>
      <p:ext uri="{BB962C8B-B14F-4D97-AF65-F5344CB8AC3E}">
        <p14:creationId xmlns:p14="http://schemas.microsoft.com/office/powerpoint/2010/main" val="23750396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5F7BE3-FE3F-43D8-AD6D-365589C5342A}" type="slidenum">
              <a:rPr lang="en-US"/>
              <a:pPr/>
              <a:t>53</a:t>
            </a:fld>
            <a:endParaRPr lang="en-US"/>
          </a:p>
        </p:txBody>
      </p:sp>
      <p:sp>
        <p:nvSpPr>
          <p:cNvPr id="726018" name="Rectangle 2"/>
          <p:cNvSpPr>
            <a:spLocks noGrp="1" noRot="1" noChangeAspect="1" noChangeArrowheads="1" noTextEdit="1"/>
          </p:cNvSpPr>
          <p:nvPr>
            <p:ph type="sldImg"/>
          </p:nvPr>
        </p:nvSpPr>
        <p:spPr>
          <a:ln/>
        </p:spPr>
      </p:sp>
      <p:sp>
        <p:nvSpPr>
          <p:cNvPr id="726019" name="Rectangle 3"/>
          <p:cNvSpPr>
            <a:spLocks noGrp="1" noChangeArrowheads="1"/>
          </p:cNvSpPr>
          <p:nvPr>
            <p:ph type="body" idx="1"/>
          </p:nvPr>
        </p:nvSpPr>
        <p:spPr>
          <a:xfrm>
            <a:off x="934112" y="4416099"/>
            <a:ext cx="5142177" cy="4182457"/>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5A0E10-A11C-472E-8024-208CE7E55D28}" type="slidenum">
              <a:rPr lang="en-US">
                <a:solidFill>
                  <a:prstClr val="black"/>
                </a:solidFill>
              </a:rPr>
              <a:pPr/>
              <a:t>11</a:t>
            </a:fld>
            <a:endParaRPr lang="en-US">
              <a:solidFill>
                <a:prstClr val="black"/>
              </a:solidFill>
            </a:endParaRPr>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59DD53-E550-40A8-9465-FE832752FD9E}" type="slidenum">
              <a:rPr lang="en-US"/>
              <a:pPr/>
              <a:t>12</a:t>
            </a:fld>
            <a:endParaRPr lang="en-US"/>
          </a:p>
        </p:txBody>
      </p:sp>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59DD53-E550-40A8-9465-FE832752FD9E}" type="slidenum">
              <a:rPr lang="en-US"/>
              <a:pPr/>
              <a:t>13</a:t>
            </a:fld>
            <a:endParaRPr lang="en-US"/>
          </a:p>
        </p:txBody>
      </p:sp>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59DD53-E550-40A8-9465-FE832752FD9E}" type="slidenum">
              <a:rPr lang="en-US"/>
              <a:pPr/>
              <a:t>14</a:t>
            </a:fld>
            <a:endParaRPr lang="en-US"/>
          </a:p>
        </p:txBody>
      </p:sp>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388757-2B54-471E-86D2-391403527AB3}" type="slidenum">
              <a:rPr lang="en-US">
                <a:solidFill>
                  <a:prstClr val="black"/>
                </a:solidFill>
              </a:rPr>
              <a:pPr/>
              <a:t>15</a:t>
            </a:fld>
            <a:endParaRPr lang="en-US">
              <a:solidFill>
                <a:prstClr val="black"/>
              </a:solidFill>
            </a:endParaRPr>
          </a:p>
        </p:txBody>
      </p:sp>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FC86A5-1E5D-41F3-B2E8-AB3A7B9BEA9A}" type="slidenum">
              <a:rPr lang="en-US">
                <a:solidFill>
                  <a:prstClr val="black"/>
                </a:solidFill>
              </a:rPr>
              <a:pPr/>
              <a:t>16</a:t>
            </a:fld>
            <a:endParaRPr lang="en-US">
              <a:solidFill>
                <a:prstClr val="black"/>
              </a:solidFill>
            </a:endParaRPr>
          </a:p>
        </p:txBody>
      </p:sp>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6535FC9-4C7C-4839-AD87-B5CD13220982}" type="datetimeFigureOut">
              <a:rPr lang="en-US" smtClean="0"/>
              <a:pPr/>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535FC9-4C7C-4839-AD87-B5CD13220982}" type="datetimeFigureOut">
              <a:rPr lang="en-US" smtClean="0"/>
              <a:pPr/>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535FC9-4C7C-4839-AD87-B5CD13220982}" type="datetimeFigureOut">
              <a:rPr lang="en-US" smtClean="0"/>
              <a:pPr/>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975DAF15-9B59-4554-887D-6F8F2BCEDF0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9751E684-ADC8-4C27-93FB-9AF0B0FD51D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240C6008-C978-422A-AD70-9CDD5C6370F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7663" y="1371600"/>
            <a:ext cx="41306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0738" y="1371600"/>
            <a:ext cx="41322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EABDA80A-3418-485D-9E0A-B6C4E0355B0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6ACC84A1-CC02-4F28-B098-02050764A6A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56A668A-A179-4454-87A9-BBC28A93604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A138F16-081D-456F-BE83-5C8F2B7695B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72A80599-9BFB-4A2F-9D41-B42C7E2F251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535FC9-4C7C-4839-AD87-B5CD13220982}" type="datetimeFigureOut">
              <a:rPr lang="en-US" smtClean="0"/>
              <a:pPr/>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A760188F-CA6A-43B9-991B-0713E4AF379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A4A85BB9-95A1-49D7-9A9E-3043F218A3A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60325"/>
            <a:ext cx="2114550" cy="64928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60325"/>
            <a:ext cx="6191250" cy="6492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40AE13E1-3424-4C00-9687-D942A11BF7C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F14823F-EACE-4C54-BBE9-1A0CA7B44F8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F58D4E7-60AB-4704-9C5B-2124546AF64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78235F9-2466-479C-AC90-763561E676F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2995471-134E-43F4-BCF4-7EDBAAD0596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68E1EB6-6A63-40F1-BDE6-C6D393D9F15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E1E3D35-B4B0-43FD-BDA0-FAC1854D3D8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C7FED74-BC12-482D-8E41-C187B67DA45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535FC9-4C7C-4839-AD87-B5CD13220982}" type="datetimeFigureOut">
              <a:rPr lang="en-US" smtClean="0"/>
              <a:pPr/>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1F1D3C1-B673-4799-8E2B-FC0EC99E815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99C5D94-3915-4671-8593-7A58EDC5CEE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62F237F-7868-498C-BD5F-8F68B2DC7C8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56769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9CAB03-2CB3-4878-AB60-DE832959CC6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a:t>Click to edit Master title style</a:t>
            </a:r>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a:t>Click to edit Master subtitle style</a:t>
            </a:r>
          </a:p>
        </p:txBody>
      </p:sp>
      <p:sp>
        <p:nvSpPr>
          <p:cNvPr id="4" name="Rectangle 3"/>
          <p:cNvSpPr>
            <a:spLocks noGrp="1"/>
          </p:cNvSpPr>
          <p:nvPr>
            <p:ph type="sldNum" sz="quarter" idx="10"/>
          </p:nvPr>
        </p:nvSpPr>
        <p:spPr>
          <a:ln/>
        </p:spPr>
        <p:txBody>
          <a:bodyPr/>
          <a:lstStyle>
            <a:lvl1pPr>
              <a:defRPr/>
            </a:lvl1pPr>
          </a:lstStyle>
          <a:p>
            <a:fld id="{9888F745-469F-4381-8D2A-1947D588447B}" type="slidenum">
              <a:rPr lang="en-US" altLang="en-US"/>
              <a:pPr/>
              <a:t>‹#›</a:t>
            </a:fld>
            <a:endParaRPr lang="en-US" altLang="en-US"/>
          </a:p>
        </p:txBody>
      </p:sp>
    </p:spTree>
    <p:extLst>
      <p:ext uri="{BB962C8B-B14F-4D97-AF65-F5344CB8AC3E}">
        <p14:creationId xmlns:p14="http://schemas.microsoft.com/office/powerpoint/2010/main" val="31426583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p:cNvSpPr>
          <p:nvPr>
            <p:ph type="sldNum" sz="quarter" idx="10"/>
          </p:nvPr>
        </p:nvSpPr>
        <p:spPr>
          <a:ln/>
        </p:spPr>
        <p:txBody>
          <a:bodyPr/>
          <a:lstStyle>
            <a:lvl1pPr>
              <a:defRPr/>
            </a:lvl1pPr>
          </a:lstStyle>
          <a:p>
            <a:fld id="{D3944300-952D-441E-8A58-5F2F15E4359D}" type="slidenum">
              <a:rPr lang="en-US" altLang="en-US"/>
              <a:pPr/>
              <a:t>‹#›</a:t>
            </a:fld>
            <a:endParaRPr lang="en-US" altLang="en-US"/>
          </a:p>
        </p:txBody>
      </p:sp>
    </p:spTree>
    <p:extLst>
      <p:ext uri="{BB962C8B-B14F-4D97-AF65-F5344CB8AC3E}">
        <p14:creationId xmlns:p14="http://schemas.microsoft.com/office/powerpoint/2010/main" val="4608736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12"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6"/>
            </a:lvl1pPr>
            <a:lvl2pPr marL="321457" indent="0">
              <a:buNone/>
              <a:defRPr sz="1266"/>
            </a:lvl2pPr>
            <a:lvl3pPr marL="642915" indent="0">
              <a:buNone/>
              <a:defRPr sz="1125"/>
            </a:lvl3pPr>
            <a:lvl4pPr marL="964372" indent="0">
              <a:buNone/>
              <a:defRPr sz="984"/>
            </a:lvl4pPr>
            <a:lvl5pPr marL="1285829" indent="0">
              <a:buNone/>
              <a:defRPr sz="984"/>
            </a:lvl5pPr>
            <a:lvl6pPr marL="1607287" indent="0">
              <a:buNone/>
              <a:defRPr sz="984"/>
            </a:lvl6pPr>
            <a:lvl7pPr marL="1928744" indent="0">
              <a:buNone/>
              <a:defRPr sz="984"/>
            </a:lvl7pPr>
            <a:lvl8pPr marL="2250201" indent="0">
              <a:buNone/>
              <a:defRPr sz="984"/>
            </a:lvl8pPr>
            <a:lvl9pPr marL="2571659" indent="0">
              <a:buNone/>
              <a:defRPr sz="984"/>
            </a:lvl9pPr>
          </a:lstStyle>
          <a:p>
            <a:pPr lvl="0"/>
            <a:r>
              <a:rPr lang="en-US"/>
              <a:t>Click to edit Master text styles</a:t>
            </a:r>
          </a:p>
        </p:txBody>
      </p:sp>
      <p:sp>
        <p:nvSpPr>
          <p:cNvPr id="4" name="Rectangle 3"/>
          <p:cNvSpPr>
            <a:spLocks noGrp="1"/>
          </p:cNvSpPr>
          <p:nvPr>
            <p:ph type="sldNum" sz="quarter" idx="10"/>
          </p:nvPr>
        </p:nvSpPr>
        <p:spPr>
          <a:ln/>
        </p:spPr>
        <p:txBody>
          <a:bodyPr/>
          <a:lstStyle>
            <a:lvl1pPr>
              <a:defRPr/>
            </a:lvl1pPr>
          </a:lstStyle>
          <a:p>
            <a:fld id="{8DAABB64-B5B7-4E07-A21C-E58CD753BF41}" type="slidenum">
              <a:rPr lang="en-US" altLang="en-US"/>
              <a:pPr/>
              <a:t>‹#›</a:t>
            </a:fld>
            <a:endParaRPr lang="en-US" altLang="en-US"/>
          </a:p>
        </p:txBody>
      </p:sp>
    </p:spTree>
    <p:extLst>
      <p:ext uri="{BB962C8B-B14F-4D97-AF65-F5344CB8AC3E}">
        <p14:creationId xmlns:p14="http://schemas.microsoft.com/office/powerpoint/2010/main" val="34933356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6531" y="1599531"/>
            <a:ext cx="4060775" cy="5257354"/>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4462" y="1599531"/>
            <a:ext cx="4061891" cy="5257354"/>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p:cNvSpPr>
          <p:nvPr>
            <p:ph type="sldNum" sz="quarter" idx="10"/>
          </p:nvPr>
        </p:nvSpPr>
        <p:spPr>
          <a:ln/>
        </p:spPr>
        <p:txBody>
          <a:bodyPr/>
          <a:lstStyle>
            <a:lvl1pPr>
              <a:defRPr/>
            </a:lvl1pPr>
          </a:lstStyle>
          <a:p>
            <a:fld id="{037EA660-5421-4881-9ACA-D9B3D218BD73}" type="slidenum">
              <a:rPr lang="en-US" altLang="en-US"/>
              <a:pPr/>
              <a:t>‹#›</a:t>
            </a:fld>
            <a:endParaRPr lang="en-US" altLang="en-US"/>
          </a:p>
        </p:txBody>
      </p:sp>
    </p:spTree>
    <p:extLst>
      <p:ext uri="{BB962C8B-B14F-4D97-AF65-F5344CB8AC3E}">
        <p14:creationId xmlns:p14="http://schemas.microsoft.com/office/powerpoint/2010/main" val="24525876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p:cNvSpPr>
          <p:nvPr>
            <p:ph type="sldNum" sz="quarter" idx="10"/>
          </p:nvPr>
        </p:nvSpPr>
        <p:spPr>
          <a:ln/>
        </p:spPr>
        <p:txBody>
          <a:bodyPr/>
          <a:lstStyle>
            <a:lvl1pPr>
              <a:defRPr/>
            </a:lvl1pPr>
          </a:lstStyle>
          <a:p>
            <a:fld id="{991A32D5-FEBC-48F2-BDAA-200C644AED5E}" type="slidenum">
              <a:rPr lang="en-US" altLang="en-US"/>
              <a:pPr/>
              <a:t>‹#›</a:t>
            </a:fld>
            <a:endParaRPr lang="en-US" altLang="en-US"/>
          </a:p>
        </p:txBody>
      </p:sp>
    </p:spTree>
    <p:extLst>
      <p:ext uri="{BB962C8B-B14F-4D97-AF65-F5344CB8AC3E}">
        <p14:creationId xmlns:p14="http://schemas.microsoft.com/office/powerpoint/2010/main" val="12964193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p:cNvSpPr>
          <p:nvPr>
            <p:ph type="sldNum" sz="quarter" idx="10"/>
          </p:nvPr>
        </p:nvSpPr>
        <p:spPr>
          <a:ln/>
        </p:spPr>
        <p:txBody>
          <a:bodyPr/>
          <a:lstStyle>
            <a:lvl1pPr>
              <a:defRPr/>
            </a:lvl1pPr>
          </a:lstStyle>
          <a:p>
            <a:fld id="{BCF67301-E547-4384-9689-6E3FBA117C1E}" type="slidenum">
              <a:rPr lang="en-US" altLang="en-US"/>
              <a:pPr/>
              <a:t>‹#›</a:t>
            </a:fld>
            <a:endParaRPr lang="en-US" altLang="en-US"/>
          </a:p>
        </p:txBody>
      </p:sp>
    </p:spTree>
    <p:extLst>
      <p:ext uri="{BB962C8B-B14F-4D97-AF65-F5344CB8AC3E}">
        <p14:creationId xmlns:p14="http://schemas.microsoft.com/office/powerpoint/2010/main" val="858487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535FC9-4C7C-4839-AD87-B5CD13220982}" type="datetimeFigureOut">
              <a:rPr lang="en-US" smtClean="0"/>
              <a:pPr/>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p:cNvSpPr>
          <p:nvPr>
            <p:ph type="sldNum" sz="quarter" idx="10"/>
          </p:nvPr>
        </p:nvSpPr>
        <p:spPr>
          <a:ln/>
        </p:spPr>
        <p:txBody>
          <a:bodyPr/>
          <a:lstStyle>
            <a:lvl1pPr>
              <a:defRPr/>
            </a:lvl1pPr>
          </a:lstStyle>
          <a:p>
            <a:fld id="{ABC2E42B-E4E6-451F-860D-8A6DAF800521}" type="slidenum">
              <a:rPr lang="en-US" altLang="en-US"/>
              <a:pPr/>
              <a:t>‹#›</a:t>
            </a:fld>
            <a:endParaRPr lang="en-US" altLang="en-US"/>
          </a:p>
        </p:txBody>
      </p:sp>
    </p:spTree>
    <p:extLst>
      <p:ext uri="{BB962C8B-B14F-4D97-AF65-F5344CB8AC3E}">
        <p14:creationId xmlns:p14="http://schemas.microsoft.com/office/powerpoint/2010/main" val="18801846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6" b="1"/>
            </a:lvl1pPr>
          </a:lstStyle>
          <a:p>
            <a:r>
              <a:rPr lang="en-US"/>
              <a:t>Click to edit Master title style</a:t>
            </a:r>
          </a:p>
        </p:txBody>
      </p:sp>
      <p:sp>
        <p:nvSpPr>
          <p:cNvPr id="3" name="Content Placeholder 2"/>
          <p:cNvSpPr>
            <a:spLocks noGrp="1"/>
          </p:cNvSpPr>
          <p:nvPr>
            <p:ph idx="1"/>
          </p:nvPr>
        </p:nvSpPr>
        <p:spPr>
          <a:xfrm>
            <a:off x="3575224" y="273472"/>
            <a:ext cx="5111130" cy="5852294"/>
          </a:xfrm>
        </p:spPr>
        <p:txBody>
          <a:bodyPr/>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47" y="1435448"/>
            <a:ext cx="3008189" cy="4690318"/>
          </a:xfrm>
        </p:spPr>
        <p:txBody>
          <a:bodyPr/>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en-US"/>
              <a:t>Click to edit Master text styles</a:t>
            </a:r>
          </a:p>
        </p:txBody>
      </p:sp>
      <p:sp>
        <p:nvSpPr>
          <p:cNvPr id="5" name="Rectangle 3"/>
          <p:cNvSpPr>
            <a:spLocks noGrp="1"/>
          </p:cNvSpPr>
          <p:nvPr>
            <p:ph type="sldNum" sz="quarter" idx="10"/>
          </p:nvPr>
        </p:nvSpPr>
        <p:spPr>
          <a:ln/>
        </p:spPr>
        <p:txBody>
          <a:bodyPr/>
          <a:lstStyle>
            <a:lvl1pPr>
              <a:defRPr/>
            </a:lvl1pPr>
          </a:lstStyle>
          <a:p>
            <a:fld id="{C46566AF-BF8C-44FB-A7EC-F6628FB967AC}" type="slidenum">
              <a:rPr lang="en-US" altLang="en-US"/>
              <a:pPr/>
              <a:t>‹#›</a:t>
            </a:fld>
            <a:endParaRPr lang="en-US" altLang="en-US"/>
          </a:p>
        </p:txBody>
      </p:sp>
    </p:spTree>
    <p:extLst>
      <p:ext uri="{BB962C8B-B14F-4D97-AF65-F5344CB8AC3E}">
        <p14:creationId xmlns:p14="http://schemas.microsoft.com/office/powerpoint/2010/main" val="25174245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6" b="1"/>
            </a:lvl1pPr>
          </a:lstStyle>
          <a:p>
            <a:r>
              <a:rPr lang="en-US"/>
              <a:t>Click to edit Master title style</a:t>
            </a:r>
          </a:p>
        </p:txBody>
      </p:sp>
      <p:sp>
        <p:nvSpPr>
          <p:cNvPr id="3" name="Picture Placeholder 2"/>
          <p:cNvSpPr>
            <a:spLocks noGrp="1"/>
          </p:cNvSpPr>
          <p:nvPr>
            <p:ph type="pic" idx="1"/>
          </p:nvPr>
        </p:nvSpPr>
        <p:spPr>
          <a:xfrm>
            <a:off x="1792635" y="612800"/>
            <a:ext cx="5486177" cy="4114354"/>
          </a:xfrm>
        </p:spPr>
        <p:txBody>
          <a:bodyPr/>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pPr lvl="0"/>
            <a:endParaRPr lang="en-US" noProof="0">
              <a:sym typeface="Calibri"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en-US"/>
              <a:t>Click to edit Master text styles</a:t>
            </a:r>
          </a:p>
        </p:txBody>
      </p:sp>
      <p:sp>
        <p:nvSpPr>
          <p:cNvPr id="5" name="Rectangle 3"/>
          <p:cNvSpPr>
            <a:spLocks noGrp="1"/>
          </p:cNvSpPr>
          <p:nvPr>
            <p:ph type="sldNum" sz="quarter" idx="10"/>
          </p:nvPr>
        </p:nvSpPr>
        <p:spPr>
          <a:ln/>
        </p:spPr>
        <p:txBody>
          <a:bodyPr/>
          <a:lstStyle>
            <a:lvl1pPr>
              <a:defRPr/>
            </a:lvl1pPr>
          </a:lstStyle>
          <a:p>
            <a:fld id="{B9453FDC-DD62-4DCA-8288-856FA4CC7D26}" type="slidenum">
              <a:rPr lang="en-US" altLang="en-US"/>
              <a:pPr/>
              <a:t>‹#›</a:t>
            </a:fld>
            <a:endParaRPr lang="en-US" altLang="en-US"/>
          </a:p>
        </p:txBody>
      </p:sp>
    </p:spTree>
    <p:extLst>
      <p:ext uri="{BB962C8B-B14F-4D97-AF65-F5344CB8AC3E}">
        <p14:creationId xmlns:p14="http://schemas.microsoft.com/office/powerpoint/2010/main" val="16597519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p:cNvSpPr>
          <p:nvPr>
            <p:ph type="sldNum" sz="quarter" idx="10"/>
          </p:nvPr>
        </p:nvSpPr>
        <p:spPr>
          <a:ln/>
        </p:spPr>
        <p:txBody>
          <a:bodyPr/>
          <a:lstStyle>
            <a:lvl1pPr>
              <a:defRPr/>
            </a:lvl1pPr>
          </a:lstStyle>
          <a:p>
            <a:fld id="{A2F64855-8F2D-463B-A258-E036F12F4D37}" type="slidenum">
              <a:rPr lang="en-US" altLang="en-US"/>
              <a:pPr/>
              <a:t>‹#›</a:t>
            </a:fld>
            <a:endParaRPr lang="en-US" altLang="en-US"/>
          </a:p>
        </p:txBody>
      </p:sp>
    </p:spTree>
    <p:extLst>
      <p:ext uri="{BB962C8B-B14F-4D97-AF65-F5344CB8AC3E}">
        <p14:creationId xmlns:p14="http://schemas.microsoft.com/office/powerpoint/2010/main" val="39160310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91529"/>
            <a:ext cx="2057176" cy="676535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6531" y="91529"/>
            <a:ext cx="6065490" cy="676535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p:cNvSpPr>
          <p:nvPr>
            <p:ph type="sldNum" sz="quarter" idx="10"/>
          </p:nvPr>
        </p:nvSpPr>
        <p:spPr>
          <a:ln/>
        </p:spPr>
        <p:txBody>
          <a:bodyPr/>
          <a:lstStyle>
            <a:lvl1pPr>
              <a:defRPr/>
            </a:lvl1pPr>
          </a:lstStyle>
          <a:p>
            <a:fld id="{B028853B-3FB7-44B2-82A7-2FE3343CF317}" type="slidenum">
              <a:rPr lang="en-US" altLang="en-US"/>
              <a:pPr/>
              <a:t>‹#›</a:t>
            </a:fld>
            <a:endParaRPr lang="en-US" altLang="en-US"/>
          </a:p>
        </p:txBody>
      </p:sp>
    </p:spTree>
    <p:extLst>
      <p:ext uri="{BB962C8B-B14F-4D97-AF65-F5344CB8AC3E}">
        <p14:creationId xmlns:p14="http://schemas.microsoft.com/office/powerpoint/2010/main" val="20046739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Side Bar">
    <p:spTree>
      <p:nvGrpSpPr>
        <p:cNvPr id="1" name=""/>
        <p:cNvGrpSpPr/>
        <p:nvPr/>
      </p:nvGrpSpPr>
      <p:grpSpPr>
        <a:xfrm>
          <a:off x="0" y="0"/>
          <a:ext cx="0" cy="0"/>
          <a:chOff x="0" y="0"/>
          <a:chExt cx="0" cy="0"/>
        </a:xfrm>
      </p:grpSpPr>
      <p:sp>
        <p:nvSpPr>
          <p:cNvPr id="12" name="Shape 12"/>
          <p:cNvSpPr>
            <a:spLocks noGrp="1"/>
          </p:cNvSpPr>
          <p:nvPr>
            <p:ph type="title"/>
          </p:nvPr>
        </p:nvSpPr>
        <p:spPr>
          <a:prstGeom prst="rect">
            <a:avLst/>
          </a:prstGeom>
        </p:spPr>
        <p:txBody>
          <a:bodyPr/>
          <a:lstStyle/>
          <a:p>
            <a:r>
              <a:t>Title Text</a:t>
            </a:r>
          </a:p>
        </p:txBody>
      </p:sp>
      <p:sp>
        <p:nvSpPr>
          <p:cNvPr id="13" name="Shape 1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hape 14"/>
          <p:cNvSpPr>
            <a:spLocks noGrp="1"/>
          </p:cNvSpPr>
          <p:nvPr>
            <p:ph type="sldNum" sz="quarter"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a:lstStyle>
            <a:lvl1pPr>
              <a:defRPr/>
            </a:lvl1pPr>
          </a:lstStyle>
          <a:p>
            <a:fld id="{DA6138CD-3F99-4A1D-BAD8-F4DD6CC7DCE1}" type="slidenum">
              <a:rPr lang="en-US" altLang="en-US"/>
              <a:pPr/>
              <a:t>‹#›</a:t>
            </a:fld>
            <a:endParaRPr lang="en-US" altLang="en-US"/>
          </a:p>
        </p:txBody>
      </p:sp>
    </p:spTree>
    <p:extLst>
      <p:ext uri="{BB962C8B-B14F-4D97-AF65-F5344CB8AC3E}">
        <p14:creationId xmlns:p14="http://schemas.microsoft.com/office/powerpoint/2010/main" val="2512986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535FC9-4C7C-4839-AD87-B5CD13220982}" type="datetimeFigureOut">
              <a:rPr lang="en-US" smtClean="0"/>
              <a:pPr/>
              <a:t>4/13/2017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6535FC9-4C7C-4839-AD87-B5CD13220982}" type="datetimeFigureOut">
              <a:rPr lang="en-US" smtClean="0"/>
              <a:pPr/>
              <a:t>4/13/2017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535FC9-4C7C-4839-AD87-B5CD13220982}" type="datetimeFigureOut">
              <a:rPr lang="en-US" smtClean="0"/>
              <a:pPr/>
              <a:t>4/13/2017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535FC9-4C7C-4839-AD87-B5CD13220982}" type="datetimeFigureOut">
              <a:rPr lang="en-US" smtClean="0"/>
              <a:pPr/>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535FC9-4C7C-4839-AD87-B5CD13220982}" type="datetimeFigureOut">
              <a:rPr lang="en-US" smtClean="0"/>
              <a:pPr/>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535FC9-4C7C-4839-AD87-B5CD13220982}" type="datetimeFigureOut">
              <a:rPr lang="en-US" smtClean="0"/>
              <a:pPr/>
              <a:t>4/13/2017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1B2BE-37E8-49C8-A941-FB00A9E058C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bwMode="auto">
          <a:xfrm>
            <a:off x="304800" y="60325"/>
            <a:ext cx="8458200" cy="1006475"/>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5699" name="Rectangle 3"/>
          <p:cNvSpPr>
            <a:spLocks noGrp="1" noChangeArrowheads="1"/>
          </p:cNvSpPr>
          <p:nvPr>
            <p:ph type="body" idx="1"/>
          </p:nvPr>
        </p:nvSpPr>
        <p:spPr bwMode="auto">
          <a:xfrm>
            <a:off x="347663" y="1371600"/>
            <a:ext cx="8415337"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6020" name="Line 4"/>
          <p:cNvSpPr>
            <a:spLocks noChangeShapeType="1"/>
          </p:cNvSpPr>
          <p:nvPr userDrawn="1"/>
        </p:nvSpPr>
        <p:spPr bwMode="auto">
          <a:xfrm>
            <a:off x="381000" y="1066800"/>
            <a:ext cx="8382000" cy="0"/>
          </a:xfrm>
          <a:prstGeom prst="line">
            <a:avLst/>
          </a:prstGeom>
          <a:noFill/>
          <a:ln w="12700">
            <a:solidFill>
              <a:srgbClr val="0033CC"/>
            </a:solidFill>
            <a:round/>
            <a:headEnd/>
            <a:tailEnd/>
          </a:ln>
          <a:effectLst/>
        </p:spPr>
        <p:txBody>
          <a:bodyPr/>
          <a:lstStyle/>
          <a:p>
            <a:pPr>
              <a:defRPr/>
            </a:pPr>
            <a:endParaRPr lang="en-US">
              <a:solidFill>
                <a:srgbClr val="000000"/>
              </a:solidFill>
            </a:endParaRPr>
          </a:p>
        </p:txBody>
      </p:sp>
      <p:sp>
        <p:nvSpPr>
          <p:cNvPr id="86021" name="Rectangle 5"/>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2BD77A13-D8F3-4465-9216-A0B44F05681A}" type="slidenum">
              <a:rPr lang="en-US" smtClean="0">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rtl="0" fontAlgn="base">
        <a:spcBef>
          <a:spcPct val="0"/>
        </a:spcBef>
        <a:spcAft>
          <a:spcPct val="0"/>
        </a:spcAft>
        <a:defRPr sz="3700" b="1">
          <a:solidFill>
            <a:srgbClr val="000000"/>
          </a:solidFill>
          <a:latin typeface="+mj-lt"/>
          <a:ea typeface="+mj-ea"/>
          <a:cs typeface="+mj-cs"/>
        </a:defRPr>
      </a:lvl1pPr>
      <a:lvl2pPr algn="l" rtl="0" fontAlgn="base">
        <a:spcBef>
          <a:spcPct val="0"/>
        </a:spcBef>
        <a:spcAft>
          <a:spcPct val="0"/>
        </a:spcAft>
        <a:defRPr sz="3700" b="1">
          <a:solidFill>
            <a:srgbClr val="000000"/>
          </a:solidFill>
          <a:latin typeface="Arial" charset="0"/>
          <a:cs typeface="Arial" charset="0"/>
        </a:defRPr>
      </a:lvl2pPr>
      <a:lvl3pPr algn="l" rtl="0" fontAlgn="base">
        <a:spcBef>
          <a:spcPct val="0"/>
        </a:spcBef>
        <a:spcAft>
          <a:spcPct val="0"/>
        </a:spcAft>
        <a:defRPr sz="3700" b="1">
          <a:solidFill>
            <a:srgbClr val="000000"/>
          </a:solidFill>
          <a:latin typeface="Arial" charset="0"/>
          <a:cs typeface="Arial" charset="0"/>
        </a:defRPr>
      </a:lvl3pPr>
      <a:lvl4pPr algn="l" rtl="0" fontAlgn="base">
        <a:spcBef>
          <a:spcPct val="0"/>
        </a:spcBef>
        <a:spcAft>
          <a:spcPct val="0"/>
        </a:spcAft>
        <a:defRPr sz="3700" b="1">
          <a:solidFill>
            <a:srgbClr val="000000"/>
          </a:solidFill>
          <a:latin typeface="Arial" charset="0"/>
          <a:cs typeface="Arial" charset="0"/>
        </a:defRPr>
      </a:lvl4pPr>
      <a:lvl5pPr algn="l" rtl="0" fontAlgn="base">
        <a:spcBef>
          <a:spcPct val="0"/>
        </a:spcBef>
        <a:spcAft>
          <a:spcPct val="0"/>
        </a:spcAft>
        <a:defRPr sz="3700" b="1">
          <a:solidFill>
            <a:srgbClr val="000000"/>
          </a:solidFill>
          <a:latin typeface="Arial" charset="0"/>
          <a:cs typeface="Arial" charset="0"/>
        </a:defRPr>
      </a:lvl5pPr>
      <a:lvl6pPr marL="457200" algn="l" rtl="0" fontAlgn="base">
        <a:spcBef>
          <a:spcPct val="0"/>
        </a:spcBef>
        <a:spcAft>
          <a:spcPct val="0"/>
        </a:spcAft>
        <a:defRPr sz="3700" b="1">
          <a:solidFill>
            <a:srgbClr val="000000"/>
          </a:solidFill>
          <a:latin typeface="Arial" charset="0"/>
          <a:cs typeface="Arial" charset="0"/>
        </a:defRPr>
      </a:lvl6pPr>
      <a:lvl7pPr marL="914400" algn="l" rtl="0" fontAlgn="base">
        <a:spcBef>
          <a:spcPct val="0"/>
        </a:spcBef>
        <a:spcAft>
          <a:spcPct val="0"/>
        </a:spcAft>
        <a:defRPr sz="3700" b="1">
          <a:solidFill>
            <a:srgbClr val="000000"/>
          </a:solidFill>
          <a:latin typeface="Arial" charset="0"/>
          <a:cs typeface="Arial" charset="0"/>
        </a:defRPr>
      </a:lvl7pPr>
      <a:lvl8pPr marL="1371600" algn="l" rtl="0" fontAlgn="base">
        <a:spcBef>
          <a:spcPct val="0"/>
        </a:spcBef>
        <a:spcAft>
          <a:spcPct val="0"/>
        </a:spcAft>
        <a:defRPr sz="3700" b="1">
          <a:solidFill>
            <a:srgbClr val="000000"/>
          </a:solidFill>
          <a:latin typeface="Arial" charset="0"/>
          <a:cs typeface="Arial" charset="0"/>
        </a:defRPr>
      </a:lvl8pPr>
      <a:lvl9pPr marL="1828800" algn="l" rtl="0" fontAlgn="base">
        <a:spcBef>
          <a:spcPct val="0"/>
        </a:spcBef>
        <a:spcAft>
          <a:spcPct val="0"/>
        </a:spcAft>
        <a:defRPr sz="3700" b="1">
          <a:solidFill>
            <a:srgbClr val="000000"/>
          </a:solidFill>
          <a:latin typeface="Arial" charset="0"/>
          <a:cs typeface="Arial" charset="0"/>
        </a:defRPr>
      </a:lvl9pPr>
    </p:titleStyle>
    <p:bodyStyle>
      <a:lvl1pPr marL="342900" indent="-342900" algn="l" rtl="0" fontAlgn="base">
        <a:lnSpc>
          <a:spcPct val="110000"/>
        </a:lnSpc>
        <a:spcBef>
          <a:spcPts val="600"/>
        </a:spcBef>
        <a:spcAft>
          <a:spcPts val="600"/>
        </a:spcAft>
        <a:buClr>
          <a:srgbClr val="000099"/>
        </a:buClr>
        <a:buSzPct val="110000"/>
        <a:buChar char="•"/>
        <a:defRPr sz="3100">
          <a:solidFill>
            <a:srgbClr val="000000"/>
          </a:solidFill>
          <a:latin typeface="+mn-lt"/>
          <a:ea typeface="+mn-ea"/>
          <a:cs typeface="+mn-cs"/>
        </a:defRPr>
      </a:lvl1pPr>
      <a:lvl2pPr marL="742950" indent="-285750" algn="l" rtl="0" fontAlgn="base">
        <a:lnSpc>
          <a:spcPct val="110000"/>
        </a:lnSpc>
        <a:spcBef>
          <a:spcPts val="600"/>
        </a:spcBef>
        <a:spcAft>
          <a:spcPts val="600"/>
        </a:spcAft>
        <a:buClr>
          <a:srgbClr val="000099"/>
        </a:buClr>
        <a:buSzPct val="110000"/>
        <a:buFont typeface="Arial" charset="0"/>
        <a:buChar char="–"/>
        <a:defRPr sz="2600">
          <a:solidFill>
            <a:srgbClr val="000000"/>
          </a:solidFill>
          <a:latin typeface="+mn-lt"/>
          <a:cs typeface="+mn-cs"/>
        </a:defRPr>
      </a:lvl2pPr>
      <a:lvl3pPr marL="1143000" indent="-228600" algn="l" rtl="0" fontAlgn="base">
        <a:lnSpc>
          <a:spcPct val="110000"/>
        </a:lnSpc>
        <a:spcBef>
          <a:spcPts val="600"/>
        </a:spcBef>
        <a:spcAft>
          <a:spcPts val="600"/>
        </a:spcAft>
        <a:buClr>
          <a:srgbClr val="000099"/>
        </a:buClr>
        <a:buSzPct val="110000"/>
        <a:buChar char="•"/>
        <a:defRPr sz="2100">
          <a:solidFill>
            <a:srgbClr val="000000"/>
          </a:solidFill>
          <a:latin typeface="+mn-lt"/>
          <a:cs typeface="+mn-cs"/>
        </a:defRPr>
      </a:lvl3pPr>
      <a:lvl4pPr marL="1600200" indent="-228600" algn="l" rtl="0" fontAlgn="base">
        <a:lnSpc>
          <a:spcPct val="110000"/>
        </a:lnSpc>
        <a:spcBef>
          <a:spcPts val="600"/>
        </a:spcBef>
        <a:spcAft>
          <a:spcPts val="600"/>
        </a:spcAft>
        <a:buClr>
          <a:srgbClr val="000099"/>
        </a:buClr>
        <a:buSzPct val="110000"/>
        <a:buFont typeface="Arial" charset="0"/>
        <a:buChar char="–"/>
        <a:defRPr sz="2000">
          <a:solidFill>
            <a:srgbClr val="000000"/>
          </a:solidFill>
          <a:latin typeface="+mn-lt"/>
          <a:cs typeface="+mn-cs"/>
        </a:defRPr>
      </a:lvl4pPr>
      <a:lvl5pPr marL="2057400" indent="-228600" algn="l" rtl="0" fontAlgn="base">
        <a:lnSpc>
          <a:spcPct val="110000"/>
        </a:lnSpc>
        <a:spcBef>
          <a:spcPts val="600"/>
        </a:spcBef>
        <a:spcAft>
          <a:spcPts val="600"/>
        </a:spcAft>
        <a:buClr>
          <a:srgbClr val="000099"/>
        </a:buClr>
        <a:buSzPct val="110000"/>
        <a:buFont typeface="Arial" charset="0"/>
        <a:buChar char="›"/>
        <a:defRPr sz="2000">
          <a:solidFill>
            <a:srgbClr val="000000"/>
          </a:solidFill>
          <a:latin typeface="+mn-lt"/>
          <a:cs typeface="+mn-cs"/>
        </a:defRPr>
      </a:lvl5pPr>
      <a:lvl6pPr marL="2514600" indent="-228600" algn="l" rtl="0" fontAlgn="base">
        <a:lnSpc>
          <a:spcPct val="110000"/>
        </a:lnSpc>
        <a:spcBef>
          <a:spcPts val="600"/>
        </a:spcBef>
        <a:spcAft>
          <a:spcPts val="600"/>
        </a:spcAft>
        <a:buClr>
          <a:srgbClr val="000099"/>
        </a:buClr>
        <a:buSzPct val="110000"/>
        <a:buFont typeface="Arial" charset="0"/>
        <a:buChar char="›"/>
        <a:defRPr sz="2000">
          <a:solidFill>
            <a:srgbClr val="000000"/>
          </a:solidFill>
          <a:latin typeface="+mn-lt"/>
          <a:cs typeface="+mn-cs"/>
        </a:defRPr>
      </a:lvl6pPr>
      <a:lvl7pPr marL="2971800" indent="-228600" algn="l" rtl="0" fontAlgn="base">
        <a:lnSpc>
          <a:spcPct val="110000"/>
        </a:lnSpc>
        <a:spcBef>
          <a:spcPts val="600"/>
        </a:spcBef>
        <a:spcAft>
          <a:spcPts val="600"/>
        </a:spcAft>
        <a:buClr>
          <a:srgbClr val="000099"/>
        </a:buClr>
        <a:buSzPct val="110000"/>
        <a:buFont typeface="Arial" charset="0"/>
        <a:buChar char="›"/>
        <a:defRPr sz="2000">
          <a:solidFill>
            <a:srgbClr val="000000"/>
          </a:solidFill>
          <a:latin typeface="+mn-lt"/>
          <a:cs typeface="+mn-cs"/>
        </a:defRPr>
      </a:lvl7pPr>
      <a:lvl8pPr marL="3429000" indent="-228600" algn="l" rtl="0" fontAlgn="base">
        <a:lnSpc>
          <a:spcPct val="110000"/>
        </a:lnSpc>
        <a:spcBef>
          <a:spcPts val="600"/>
        </a:spcBef>
        <a:spcAft>
          <a:spcPts val="600"/>
        </a:spcAft>
        <a:buClr>
          <a:srgbClr val="000099"/>
        </a:buClr>
        <a:buSzPct val="110000"/>
        <a:buFont typeface="Arial" charset="0"/>
        <a:buChar char="›"/>
        <a:defRPr sz="2000">
          <a:solidFill>
            <a:srgbClr val="000000"/>
          </a:solidFill>
          <a:latin typeface="+mn-lt"/>
          <a:cs typeface="+mn-cs"/>
        </a:defRPr>
      </a:lvl8pPr>
      <a:lvl9pPr marL="3886200" indent="-228600" algn="l" rtl="0" fontAlgn="base">
        <a:lnSpc>
          <a:spcPct val="110000"/>
        </a:lnSpc>
        <a:spcBef>
          <a:spcPts val="600"/>
        </a:spcBef>
        <a:spcAft>
          <a:spcPts val="600"/>
        </a:spcAft>
        <a:buClr>
          <a:srgbClr val="000099"/>
        </a:buClr>
        <a:buSzPct val="110000"/>
        <a:buFont typeface="Arial" charset="0"/>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5330" name="Rectangle 1026"/>
          <p:cNvSpPr>
            <a:spLocks noGrp="1" noChangeArrowheads="1"/>
          </p:cNvSpPr>
          <p:nvPr>
            <p:ph type="title"/>
          </p:nvPr>
        </p:nvSpPr>
        <p:spPr bwMode="auto">
          <a:xfrm>
            <a:off x="685800" y="76200"/>
            <a:ext cx="77724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55331" name="Rectangle 1027"/>
          <p:cNvSpPr>
            <a:spLocks noGrp="1" noChangeArrowheads="1"/>
          </p:cNvSpPr>
          <p:nvPr>
            <p:ph type="body" idx="1"/>
          </p:nvPr>
        </p:nvSpPr>
        <p:spPr bwMode="auto">
          <a:xfrm>
            <a:off x="685800" y="914400"/>
            <a:ext cx="7772400" cy="525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5332"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355333"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355334"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73FA0520-B9BF-49B5-A21F-A8BDEF7DFEA6}" type="slidenum">
              <a:rPr lang="en-US" smtClean="0">
                <a:solidFill>
                  <a:srgbClr val="000000"/>
                </a:solidFill>
                <a:latin typeface="Times New Roman" pitchFamily="18" charset="0"/>
              </a:rPr>
              <a:pPr eaLnBrk="0" fontAlgn="base" hangingPunct="0">
                <a:spcBef>
                  <a:spcPct val="0"/>
                </a:spcBef>
                <a:spcAft>
                  <a:spcPct val="0"/>
                </a:spcAft>
              </a:pPr>
              <a:t>‹#›</a:t>
            </a:fld>
            <a:endParaRPr lang="en-US">
              <a:solidFill>
                <a:srgbClr val="000000"/>
              </a:solidFill>
              <a:latin typeface="Times New Roman" pitchFamily="18" charset="0"/>
            </a:endParaRPr>
          </a:p>
        </p:txBody>
      </p:sp>
      <p:sp>
        <p:nvSpPr>
          <p:cNvPr id="355335" name="Line 1031"/>
          <p:cNvSpPr>
            <a:spLocks noChangeShapeType="1"/>
          </p:cNvSpPr>
          <p:nvPr/>
        </p:nvSpPr>
        <p:spPr bwMode="auto">
          <a:xfrm>
            <a:off x="685800" y="838200"/>
            <a:ext cx="7772400" cy="0"/>
          </a:xfrm>
          <a:prstGeom prst="line">
            <a:avLst/>
          </a:prstGeom>
          <a:noFill/>
          <a:ln w="38100">
            <a:solidFill>
              <a:schemeClr val="tx1"/>
            </a:solidFill>
            <a:round/>
            <a:headEnd/>
            <a:tailEnd/>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xStyles>
    <p:titleStyle>
      <a:lvl1pPr algn="l" rtl="0" eaLnBrk="0" fontAlgn="base" hangingPunct="0">
        <a:spcBef>
          <a:spcPct val="0"/>
        </a:spcBef>
        <a:spcAft>
          <a:spcPct val="0"/>
        </a:spcAft>
        <a:defRPr sz="3400">
          <a:solidFill>
            <a:schemeClr val="tx2"/>
          </a:solidFill>
          <a:latin typeface="+mj-lt"/>
          <a:ea typeface="+mj-ea"/>
          <a:cs typeface="+mj-cs"/>
        </a:defRPr>
      </a:lvl1pPr>
      <a:lvl2pPr algn="l" rtl="0" eaLnBrk="0" fontAlgn="base" hangingPunct="0">
        <a:spcBef>
          <a:spcPct val="0"/>
        </a:spcBef>
        <a:spcAft>
          <a:spcPct val="0"/>
        </a:spcAft>
        <a:defRPr sz="3400">
          <a:solidFill>
            <a:schemeClr val="tx2"/>
          </a:solidFill>
          <a:latin typeface="Arial" charset="0"/>
        </a:defRPr>
      </a:lvl2pPr>
      <a:lvl3pPr algn="l" rtl="0" eaLnBrk="0" fontAlgn="base" hangingPunct="0">
        <a:spcBef>
          <a:spcPct val="0"/>
        </a:spcBef>
        <a:spcAft>
          <a:spcPct val="0"/>
        </a:spcAft>
        <a:defRPr sz="3400">
          <a:solidFill>
            <a:schemeClr val="tx2"/>
          </a:solidFill>
          <a:latin typeface="Arial" charset="0"/>
        </a:defRPr>
      </a:lvl3pPr>
      <a:lvl4pPr algn="l" rtl="0" eaLnBrk="0" fontAlgn="base" hangingPunct="0">
        <a:spcBef>
          <a:spcPct val="0"/>
        </a:spcBef>
        <a:spcAft>
          <a:spcPct val="0"/>
        </a:spcAft>
        <a:defRPr sz="3400">
          <a:solidFill>
            <a:schemeClr val="tx2"/>
          </a:solidFill>
          <a:latin typeface="Arial" charset="0"/>
        </a:defRPr>
      </a:lvl4pPr>
      <a:lvl5pPr algn="l" rtl="0" eaLnBrk="0" fontAlgn="base" hangingPunct="0">
        <a:spcBef>
          <a:spcPct val="0"/>
        </a:spcBef>
        <a:spcAft>
          <a:spcPct val="0"/>
        </a:spcAft>
        <a:defRPr sz="3400">
          <a:solidFill>
            <a:schemeClr val="tx2"/>
          </a:solidFill>
          <a:latin typeface="Arial" charset="0"/>
        </a:defRPr>
      </a:lvl5pPr>
      <a:lvl6pPr marL="457200" algn="l" rtl="0" eaLnBrk="0" fontAlgn="base" hangingPunct="0">
        <a:spcBef>
          <a:spcPct val="0"/>
        </a:spcBef>
        <a:spcAft>
          <a:spcPct val="0"/>
        </a:spcAft>
        <a:defRPr sz="3400">
          <a:solidFill>
            <a:schemeClr val="tx2"/>
          </a:solidFill>
          <a:latin typeface="Arial" charset="0"/>
        </a:defRPr>
      </a:lvl6pPr>
      <a:lvl7pPr marL="914400" algn="l" rtl="0" eaLnBrk="0" fontAlgn="base" hangingPunct="0">
        <a:spcBef>
          <a:spcPct val="0"/>
        </a:spcBef>
        <a:spcAft>
          <a:spcPct val="0"/>
        </a:spcAft>
        <a:defRPr sz="3400">
          <a:solidFill>
            <a:schemeClr val="tx2"/>
          </a:solidFill>
          <a:latin typeface="Arial" charset="0"/>
        </a:defRPr>
      </a:lvl7pPr>
      <a:lvl8pPr marL="1371600" algn="l" rtl="0" eaLnBrk="0" fontAlgn="base" hangingPunct="0">
        <a:spcBef>
          <a:spcPct val="0"/>
        </a:spcBef>
        <a:spcAft>
          <a:spcPct val="0"/>
        </a:spcAft>
        <a:defRPr sz="3400">
          <a:solidFill>
            <a:schemeClr val="tx2"/>
          </a:solidFill>
          <a:latin typeface="Arial" charset="0"/>
        </a:defRPr>
      </a:lvl8pPr>
      <a:lvl9pPr marL="1828800" algn="l" rtl="0" eaLnBrk="0" fontAlgn="base" hangingPunct="0">
        <a:spcBef>
          <a:spcPct val="0"/>
        </a:spcBef>
        <a:spcAft>
          <a:spcPct val="0"/>
        </a:spcAft>
        <a:defRPr sz="3400">
          <a:solidFill>
            <a:schemeClr val="tx2"/>
          </a:solidFill>
          <a:latin typeface="Arial" charset="0"/>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p:cNvSpPr>
          <p:nvPr>
            <p:ph type="title"/>
          </p:nvPr>
        </p:nvSpPr>
        <p:spPr bwMode="auto">
          <a:xfrm>
            <a:off x="456531" y="91530"/>
            <a:ext cx="8229823" cy="150800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65024" tIns="65024" rIns="65024" bIns="65024" numCol="1" anchor="ctr" anchorCtr="0" compatLnSpc="1">
            <a:prstTxWarp prst="textNoShape">
              <a:avLst/>
            </a:prstTxWarp>
          </a:bodyPr>
          <a:lstStyle/>
          <a:p>
            <a:pPr lvl="0"/>
            <a:r>
              <a:rPr lang="en-US">
                <a:sym typeface="Calibri" charset="0"/>
              </a:rPr>
              <a:t>Click to edit Master title style</a:t>
            </a:r>
          </a:p>
        </p:txBody>
      </p:sp>
      <p:sp>
        <p:nvSpPr>
          <p:cNvPr id="1026" name="Rectangle 2"/>
          <p:cNvSpPr>
            <a:spLocks noGrp="1"/>
          </p:cNvSpPr>
          <p:nvPr>
            <p:ph type="body" idx="1"/>
          </p:nvPr>
        </p:nvSpPr>
        <p:spPr bwMode="auto">
          <a:xfrm>
            <a:off x="456531" y="1599531"/>
            <a:ext cx="8229823" cy="52573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65024" tIns="65024" rIns="65024" bIns="65024" numCol="1" anchor="t" anchorCtr="0" compatLnSpc="1">
            <a:prstTxWarp prst="textNoShape">
              <a:avLst/>
            </a:prstTxWarp>
          </a:bodyPr>
          <a:lstStyle/>
          <a:p>
            <a:pPr lvl="0"/>
            <a:r>
              <a:rPr lang="en-US">
                <a:sym typeface="Calibri" charset="0"/>
              </a:rPr>
              <a:t>Click to edit Master text styles</a:t>
            </a:r>
          </a:p>
          <a:p>
            <a:pPr lvl="1"/>
            <a:r>
              <a:rPr lang="en-US">
                <a:sym typeface="Calibri" charset="0"/>
              </a:rPr>
              <a:t>Second level</a:t>
            </a:r>
          </a:p>
          <a:p>
            <a:pPr lvl="2"/>
            <a:r>
              <a:rPr lang="en-US">
                <a:sym typeface="Calibri" charset="0"/>
              </a:rPr>
              <a:t>Third level</a:t>
            </a:r>
          </a:p>
          <a:p>
            <a:pPr lvl="3"/>
            <a:r>
              <a:rPr lang="en-US">
                <a:sym typeface="Calibri" charset="0"/>
              </a:rPr>
              <a:t>Fourth level</a:t>
            </a:r>
          </a:p>
          <a:p>
            <a:pPr lvl="4"/>
            <a:r>
              <a:rPr lang="en-US">
                <a:sym typeface="Calibri" charset="0"/>
              </a:rPr>
              <a:t>Fifth level</a:t>
            </a:r>
          </a:p>
        </p:txBody>
      </p:sp>
      <p:sp>
        <p:nvSpPr>
          <p:cNvPr id="1027" name="Rectangle 3"/>
          <p:cNvSpPr>
            <a:spLocks noGrp="1"/>
          </p:cNvSpPr>
          <p:nvPr>
            <p:ph type="sldNum" sz="quarter" idx="2"/>
          </p:nvPr>
        </p:nvSpPr>
        <p:spPr bwMode="auto">
          <a:xfrm>
            <a:off x="6552158" y="6408168"/>
            <a:ext cx="2134195" cy="26119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65024" tIns="65024" rIns="65024" bIns="65024" numCol="1" anchor="ctr" anchorCtr="0" compatLnSpc="1">
            <a:prstTxWarp prst="textNoShape">
              <a:avLst/>
            </a:prstTxWarp>
          </a:bodyPr>
          <a:lstStyle>
            <a:lvl1pPr algn="r" defTabSz="642915">
              <a:defRPr sz="1125">
                <a:solidFill>
                  <a:srgbClr val="888888"/>
                </a:solidFill>
                <a:latin typeface="Calibri" panose="020F0502020204030204" pitchFamily="34" charset="0"/>
                <a:sym typeface="Calibri" panose="020F0502020204030204" pitchFamily="34" charset="0"/>
              </a:defRPr>
            </a:lvl1pPr>
          </a:lstStyle>
          <a:p>
            <a:fld id="{177AF989-BE71-46FE-9118-EF312929C1CC}" type="slidenum">
              <a:rPr lang="en-US" altLang="en-US"/>
              <a:pPr/>
              <a:t>‹#›</a:t>
            </a:fld>
            <a:endParaRPr lang="en-US" altLang="en-US"/>
          </a:p>
        </p:txBody>
      </p:sp>
    </p:spTree>
    <p:extLst>
      <p:ext uri="{BB962C8B-B14F-4D97-AF65-F5344CB8AC3E}">
        <p14:creationId xmlns:p14="http://schemas.microsoft.com/office/powerpoint/2010/main" val="1710166705"/>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Lst>
  <p:txStyles>
    <p:titleStyle>
      <a:lvl1pPr algn="ctr" rtl="0" eaLnBrk="0" fontAlgn="base" hangingPunct="0">
        <a:spcBef>
          <a:spcPct val="0"/>
        </a:spcBef>
        <a:spcAft>
          <a:spcPct val="0"/>
        </a:spcAft>
        <a:defRPr sz="4359">
          <a:solidFill>
            <a:srgbClr val="000000"/>
          </a:solidFill>
          <a:latin typeface="+mj-lt"/>
          <a:ea typeface="MS PGothic" panose="020B0600070205080204" pitchFamily="34" charset="-128"/>
          <a:cs typeface="+mj-cs"/>
          <a:sym typeface="Calibri" panose="020F0502020204030204" pitchFamily="34" charset="0"/>
        </a:defRPr>
      </a:lvl1pPr>
      <a:lvl2pPr algn="ctr" rtl="0" eaLnBrk="0" fontAlgn="base" hangingPunct="0">
        <a:spcBef>
          <a:spcPct val="0"/>
        </a:spcBef>
        <a:spcAft>
          <a:spcPct val="0"/>
        </a:spcAft>
        <a:defRPr sz="4359">
          <a:solidFill>
            <a:srgbClr val="000000"/>
          </a:solidFill>
          <a:latin typeface="Calibri" charset="0"/>
          <a:ea typeface="MS PGothic" panose="020B0600070205080204" pitchFamily="34" charset="-128"/>
          <a:cs typeface="Calibri" charset="0"/>
          <a:sym typeface="Calibri" panose="020F0502020204030204" pitchFamily="34" charset="0"/>
        </a:defRPr>
      </a:lvl2pPr>
      <a:lvl3pPr algn="ctr" rtl="0" eaLnBrk="0" fontAlgn="base" hangingPunct="0">
        <a:spcBef>
          <a:spcPct val="0"/>
        </a:spcBef>
        <a:spcAft>
          <a:spcPct val="0"/>
        </a:spcAft>
        <a:defRPr sz="4359">
          <a:solidFill>
            <a:srgbClr val="000000"/>
          </a:solidFill>
          <a:latin typeface="Calibri" charset="0"/>
          <a:ea typeface="MS PGothic" panose="020B0600070205080204" pitchFamily="34" charset="-128"/>
          <a:cs typeface="Calibri" charset="0"/>
          <a:sym typeface="Calibri" panose="020F0502020204030204" pitchFamily="34" charset="0"/>
        </a:defRPr>
      </a:lvl3pPr>
      <a:lvl4pPr algn="ctr" rtl="0" eaLnBrk="0" fontAlgn="base" hangingPunct="0">
        <a:spcBef>
          <a:spcPct val="0"/>
        </a:spcBef>
        <a:spcAft>
          <a:spcPct val="0"/>
        </a:spcAft>
        <a:defRPr sz="4359">
          <a:solidFill>
            <a:srgbClr val="000000"/>
          </a:solidFill>
          <a:latin typeface="Calibri" charset="0"/>
          <a:ea typeface="MS PGothic" panose="020B0600070205080204" pitchFamily="34" charset="-128"/>
          <a:cs typeface="Calibri" charset="0"/>
          <a:sym typeface="Calibri" panose="020F0502020204030204" pitchFamily="34" charset="0"/>
        </a:defRPr>
      </a:lvl4pPr>
      <a:lvl5pPr algn="ctr" rtl="0" eaLnBrk="0" fontAlgn="base" hangingPunct="0">
        <a:spcBef>
          <a:spcPct val="0"/>
        </a:spcBef>
        <a:spcAft>
          <a:spcPct val="0"/>
        </a:spcAft>
        <a:defRPr sz="4359">
          <a:solidFill>
            <a:srgbClr val="000000"/>
          </a:solidFill>
          <a:latin typeface="Calibri" charset="0"/>
          <a:ea typeface="MS PGothic" panose="020B0600070205080204" pitchFamily="34" charset="-128"/>
          <a:cs typeface="Calibri" charset="0"/>
          <a:sym typeface="Calibri" panose="020F0502020204030204" pitchFamily="34" charset="0"/>
        </a:defRPr>
      </a:lvl5pPr>
      <a:lvl6pPr marL="321457" algn="ctr" rtl="0" fontAlgn="base" hangingPunct="0">
        <a:spcBef>
          <a:spcPct val="0"/>
        </a:spcBef>
        <a:spcAft>
          <a:spcPct val="0"/>
        </a:spcAft>
        <a:defRPr sz="4359">
          <a:solidFill>
            <a:srgbClr val="000000"/>
          </a:solidFill>
          <a:latin typeface="Calibri" charset="0"/>
          <a:ea typeface="ＭＳ Ｐゴシック" charset="0"/>
          <a:cs typeface="Calibri" charset="0"/>
          <a:sym typeface="Calibri" charset="0"/>
        </a:defRPr>
      </a:lvl6pPr>
      <a:lvl7pPr marL="642915" algn="ctr" rtl="0" fontAlgn="base" hangingPunct="0">
        <a:spcBef>
          <a:spcPct val="0"/>
        </a:spcBef>
        <a:spcAft>
          <a:spcPct val="0"/>
        </a:spcAft>
        <a:defRPr sz="4359">
          <a:solidFill>
            <a:srgbClr val="000000"/>
          </a:solidFill>
          <a:latin typeface="Calibri" charset="0"/>
          <a:ea typeface="ＭＳ Ｐゴシック" charset="0"/>
          <a:cs typeface="Calibri" charset="0"/>
          <a:sym typeface="Calibri" charset="0"/>
        </a:defRPr>
      </a:lvl7pPr>
      <a:lvl8pPr marL="964372" algn="ctr" rtl="0" fontAlgn="base" hangingPunct="0">
        <a:spcBef>
          <a:spcPct val="0"/>
        </a:spcBef>
        <a:spcAft>
          <a:spcPct val="0"/>
        </a:spcAft>
        <a:defRPr sz="4359">
          <a:solidFill>
            <a:srgbClr val="000000"/>
          </a:solidFill>
          <a:latin typeface="Calibri" charset="0"/>
          <a:ea typeface="ＭＳ Ｐゴシック" charset="0"/>
          <a:cs typeface="Calibri" charset="0"/>
          <a:sym typeface="Calibri" charset="0"/>
        </a:defRPr>
      </a:lvl8pPr>
      <a:lvl9pPr marL="1285829" algn="ctr" rtl="0" fontAlgn="base" hangingPunct="0">
        <a:spcBef>
          <a:spcPct val="0"/>
        </a:spcBef>
        <a:spcAft>
          <a:spcPct val="0"/>
        </a:spcAft>
        <a:defRPr sz="4359">
          <a:solidFill>
            <a:srgbClr val="000000"/>
          </a:solidFill>
          <a:latin typeface="Calibri" charset="0"/>
          <a:ea typeface="ＭＳ Ｐゴシック" charset="0"/>
          <a:cs typeface="Calibri" charset="0"/>
          <a:sym typeface="Calibri" charset="0"/>
        </a:defRPr>
      </a:lvl9pPr>
    </p:titleStyle>
    <p:bodyStyle>
      <a:lvl1pPr marL="331503" indent="-331503" algn="l" rtl="0" eaLnBrk="0" fontAlgn="base" hangingPunct="0">
        <a:spcBef>
          <a:spcPts val="492"/>
        </a:spcBef>
        <a:spcAft>
          <a:spcPct val="0"/>
        </a:spcAft>
        <a:buSzPct val="100000"/>
        <a:buFont typeface="Arial" panose="020B0604020202020204" pitchFamily="34" charset="0"/>
        <a:buChar char="•"/>
        <a:defRPr sz="3094">
          <a:solidFill>
            <a:srgbClr val="000000"/>
          </a:solidFill>
          <a:latin typeface="+mn-lt"/>
          <a:ea typeface="MS PGothic" panose="020B0600070205080204" pitchFamily="34" charset="-128"/>
          <a:cs typeface="+mn-cs"/>
          <a:sym typeface="Calibri" panose="020F0502020204030204" pitchFamily="34" charset="0"/>
        </a:defRPr>
      </a:lvl1pPr>
      <a:lvl2pPr marL="636218" indent="-314760" algn="l" rtl="0" eaLnBrk="0" fontAlgn="base" hangingPunct="0">
        <a:spcBef>
          <a:spcPts val="492"/>
        </a:spcBef>
        <a:spcAft>
          <a:spcPct val="0"/>
        </a:spcAft>
        <a:buSzPct val="100000"/>
        <a:buFont typeface="Arial" panose="020B0604020202020204" pitchFamily="34" charset="0"/>
        <a:buChar char="–"/>
        <a:defRPr sz="3094">
          <a:solidFill>
            <a:srgbClr val="000000"/>
          </a:solidFill>
          <a:latin typeface="+mn-lt"/>
          <a:ea typeface="Calibri" charset="0"/>
          <a:cs typeface="+mn-cs"/>
          <a:sym typeface="Calibri" panose="020F0502020204030204" pitchFamily="34" charset="0"/>
        </a:defRPr>
      </a:lvl2pPr>
      <a:lvl3pPr marL="937584" indent="-294669" algn="l" rtl="0" eaLnBrk="0" fontAlgn="base" hangingPunct="0">
        <a:spcBef>
          <a:spcPts val="492"/>
        </a:spcBef>
        <a:spcAft>
          <a:spcPct val="0"/>
        </a:spcAft>
        <a:buSzPct val="100000"/>
        <a:buFont typeface="Arial" panose="020B0604020202020204" pitchFamily="34" charset="0"/>
        <a:buChar char="•"/>
        <a:defRPr sz="3094">
          <a:solidFill>
            <a:srgbClr val="000000"/>
          </a:solidFill>
          <a:latin typeface="+mn-lt"/>
          <a:ea typeface="Calibri" charset="0"/>
          <a:cs typeface="+mn-cs"/>
          <a:sym typeface="Calibri" panose="020F0502020204030204" pitchFamily="34" charset="0"/>
        </a:defRPr>
      </a:lvl3pPr>
      <a:lvl4pPr marL="1317082" indent="-352710" algn="l" rtl="0" eaLnBrk="0" fontAlgn="base" hangingPunct="0">
        <a:spcBef>
          <a:spcPts val="492"/>
        </a:spcBef>
        <a:spcAft>
          <a:spcPct val="0"/>
        </a:spcAft>
        <a:buSzPct val="100000"/>
        <a:buFont typeface="Arial" panose="020B0604020202020204" pitchFamily="34" charset="0"/>
        <a:buChar char="–"/>
        <a:defRPr sz="3094">
          <a:solidFill>
            <a:srgbClr val="000000"/>
          </a:solidFill>
          <a:latin typeface="+mn-lt"/>
          <a:ea typeface="Calibri" charset="0"/>
          <a:cs typeface="+mn-cs"/>
          <a:sym typeface="Calibri" panose="020F0502020204030204" pitchFamily="34" charset="0"/>
        </a:defRPr>
      </a:lvl4pPr>
      <a:lvl5pPr marL="1638539" indent="-352710" algn="l" rtl="0" eaLnBrk="0" fontAlgn="base" hangingPunct="0">
        <a:spcBef>
          <a:spcPts val="492"/>
        </a:spcBef>
        <a:spcAft>
          <a:spcPct val="0"/>
        </a:spcAft>
        <a:buSzPct val="100000"/>
        <a:buFont typeface="Arial" panose="020B0604020202020204" pitchFamily="34" charset="0"/>
        <a:buChar char="»"/>
        <a:defRPr sz="3094">
          <a:solidFill>
            <a:srgbClr val="000000"/>
          </a:solidFill>
          <a:latin typeface="+mn-lt"/>
          <a:ea typeface="Calibri" charset="0"/>
          <a:cs typeface="+mn-cs"/>
          <a:sym typeface="Calibri" panose="020F0502020204030204" pitchFamily="34" charset="0"/>
        </a:defRPr>
      </a:lvl5pPr>
      <a:lvl6pPr marL="1959997" indent="-352710" algn="l" rtl="0" fontAlgn="base" hangingPunct="0">
        <a:spcBef>
          <a:spcPts val="492"/>
        </a:spcBef>
        <a:spcAft>
          <a:spcPct val="0"/>
        </a:spcAft>
        <a:buSzPct val="100000"/>
        <a:buFont typeface="Arial" charset="0"/>
        <a:buChar char="»"/>
        <a:defRPr sz="3094">
          <a:solidFill>
            <a:srgbClr val="000000"/>
          </a:solidFill>
          <a:latin typeface="+mn-lt"/>
          <a:ea typeface="Calibri" charset="0"/>
          <a:cs typeface="+mn-cs"/>
          <a:sym typeface="Calibri" charset="0"/>
        </a:defRPr>
      </a:lvl6pPr>
      <a:lvl7pPr marL="2281454" indent="-352710" algn="l" rtl="0" fontAlgn="base" hangingPunct="0">
        <a:spcBef>
          <a:spcPts val="492"/>
        </a:spcBef>
        <a:spcAft>
          <a:spcPct val="0"/>
        </a:spcAft>
        <a:buSzPct val="100000"/>
        <a:buFont typeface="Arial" charset="0"/>
        <a:buChar char="»"/>
        <a:defRPr sz="3094">
          <a:solidFill>
            <a:srgbClr val="000000"/>
          </a:solidFill>
          <a:latin typeface="+mn-lt"/>
          <a:ea typeface="Calibri" charset="0"/>
          <a:cs typeface="+mn-cs"/>
          <a:sym typeface="Calibri" charset="0"/>
        </a:defRPr>
      </a:lvl7pPr>
      <a:lvl8pPr marL="2602911" indent="-352710" algn="l" rtl="0" fontAlgn="base" hangingPunct="0">
        <a:spcBef>
          <a:spcPts val="492"/>
        </a:spcBef>
        <a:spcAft>
          <a:spcPct val="0"/>
        </a:spcAft>
        <a:buSzPct val="100000"/>
        <a:buFont typeface="Arial" charset="0"/>
        <a:buChar char="»"/>
        <a:defRPr sz="3094">
          <a:solidFill>
            <a:srgbClr val="000000"/>
          </a:solidFill>
          <a:latin typeface="+mn-lt"/>
          <a:ea typeface="Calibri" charset="0"/>
          <a:cs typeface="+mn-cs"/>
          <a:sym typeface="Calibri" charset="0"/>
        </a:defRPr>
      </a:lvl8pPr>
      <a:lvl9pPr marL="2924369" indent="-352710" algn="l" rtl="0" fontAlgn="base" hangingPunct="0">
        <a:spcBef>
          <a:spcPts val="492"/>
        </a:spcBef>
        <a:spcAft>
          <a:spcPct val="0"/>
        </a:spcAft>
        <a:buSzPct val="100000"/>
        <a:buFont typeface="Arial" charset="0"/>
        <a:buChar char="»"/>
        <a:defRPr sz="3094">
          <a:solidFill>
            <a:srgbClr val="000000"/>
          </a:solidFill>
          <a:latin typeface="+mn-lt"/>
          <a:ea typeface="Calibri" charset="0"/>
          <a:cs typeface="+mn-cs"/>
          <a:sym typeface="Calibri" charset="0"/>
        </a:defRPr>
      </a:lvl9pPr>
    </p:bodyStyle>
    <p:other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4.xml"/><Relationship Id="rId1" Type="http://schemas.openxmlformats.org/officeDocument/2006/relationships/tags" Target="../tags/tag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4.xml"/><Relationship Id="rId7" Type="http://schemas.openxmlformats.org/officeDocument/2006/relationships/image" Target="../media/image1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0.xml"/><Relationship Id="rId5" Type="http://schemas.openxmlformats.org/officeDocument/2006/relationships/slideLayout" Target="../slideLayouts/slideLayout24.xml"/><Relationship Id="rId10" Type="http://schemas.openxmlformats.org/officeDocument/2006/relationships/image" Target="../media/image18.png"/><Relationship Id="rId4" Type="http://schemas.openxmlformats.org/officeDocument/2006/relationships/tags" Target="../tags/tag5.xml"/><Relationship Id="rId9"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bcs.mit.edu/people/adelson/publications/acrobat/elements91.pdf" TargetMode="External"/><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hyperlink" Target="http://research.microsoft.com/MSRSIGGRAPH/96/Lumigraph.htm" TargetMode="External"/><Relationship Id="rId5" Type="http://schemas.openxmlformats.org/officeDocument/2006/relationships/hyperlink" Target="http://graphics.stanford.edu/papers/light" TargetMode="External"/><Relationship Id="rId4" Type="http://schemas.openxmlformats.org/officeDocument/2006/relationships/hyperlink" Target="http://www.cs.unc.edu/~mcmillan/plenoptic.html"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hyperlink" Target="http://www.sandlotscience.com/Contrast/Checker_Board_2.htm" TargetMode="External"/><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4.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hyperlink" Target="http://www.cs.brown.edu/exploratories/freeSoftware/repository/edu/brown/cs/exploratories/applets/spectrum/metamers_guide.html" TargetMode="External"/><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3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45.xml"/><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0.xml"/><Relationship Id="rId1" Type="http://schemas.openxmlformats.org/officeDocument/2006/relationships/slideLayout" Target="../slideLayouts/slideLayout35.xml"/><Relationship Id="rId4" Type="http://schemas.openxmlformats.org/officeDocument/2006/relationships/image" Target="../media/image47.jpeg"/></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6.jpeg"/><Relationship Id="rId1" Type="http://schemas.openxmlformats.org/officeDocument/2006/relationships/slideLayout" Target="../slideLayouts/slideLayout35.xml"/><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7.jpe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6.jpeg"/><Relationship Id="rId1" Type="http://schemas.openxmlformats.org/officeDocument/2006/relationships/slideLayout" Target="../slideLayouts/slideLayout35.xml"/><Relationship Id="rId5" Type="http://schemas.openxmlformats.org/officeDocument/2006/relationships/image" Target="../media/image51.png"/><Relationship Id="rId4" Type="http://schemas.openxmlformats.org/officeDocument/2006/relationships/image" Target="../media/image49.png"/></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7.png"/><Relationship Id="rId1" Type="http://schemas.openxmlformats.org/officeDocument/2006/relationships/slideLayout" Target="../slideLayouts/slideLayout35.xml"/><Relationship Id="rId4" Type="http://schemas.openxmlformats.org/officeDocument/2006/relationships/image" Target="../media/image53.png"/></Relationships>
</file>

<file path=ppt/slides/_rels/slide5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35.xml"/><Relationship Id="rId5" Type="http://schemas.openxmlformats.org/officeDocument/2006/relationships/image" Target="../media/image56.png"/><Relationship Id="rId4" Type="http://schemas.openxmlformats.org/officeDocument/2006/relationships/image" Target="../media/image52.png"/></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24.xml"/><Relationship Id="rId4" Type="http://schemas.openxmlformats.org/officeDocument/2006/relationships/image" Target="../media/image58.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6670" y="1741709"/>
            <a:ext cx="8679600" cy="1469571"/>
          </a:xfrm>
        </p:spPr>
        <p:txBody>
          <a:bodyPr>
            <a:normAutofit/>
          </a:bodyPr>
          <a:lstStyle/>
          <a:p>
            <a:pPr algn="l"/>
            <a:r>
              <a:rPr lang="en-US" sz="3200" dirty="0"/>
              <a:t>Light &amp; Perception</a:t>
            </a:r>
          </a:p>
        </p:txBody>
      </p:sp>
      <p:sp>
        <p:nvSpPr>
          <p:cNvPr id="6" name="Title 1"/>
          <p:cNvSpPr txBox="1">
            <a:spLocks/>
          </p:cNvSpPr>
          <p:nvPr/>
        </p:nvSpPr>
        <p:spPr>
          <a:xfrm>
            <a:off x="-328550" y="-164275"/>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CS5670: Computer Vision</a:t>
            </a:r>
          </a:p>
        </p:txBody>
      </p:sp>
      <p:sp>
        <p:nvSpPr>
          <p:cNvPr id="7" name="Subtitle 2"/>
          <p:cNvSpPr txBox="1">
            <a:spLocks/>
          </p:cNvSpPr>
          <p:nvPr/>
        </p:nvSpPr>
        <p:spPr>
          <a:xfrm>
            <a:off x="-328550" y="826325"/>
            <a:ext cx="4876800" cy="1752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a:ln>
                  <a:noFill/>
                </a:ln>
                <a:solidFill>
                  <a:schemeClr val="tx1"/>
                </a:solidFill>
                <a:effectLst/>
                <a:uLnTx/>
                <a:uFillTx/>
                <a:latin typeface="+mn-lt"/>
                <a:ea typeface="+mn-ea"/>
                <a:cs typeface="+mn-cs"/>
              </a:rPr>
              <a:t>Noah Snavely</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7"/>
          <p:cNvSpPr/>
          <p:nvPr/>
        </p:nvSpPr>
        <p:spPr>
          <a:xfrm>
            <a:off x="0" y="1600200"/>
            <a:ext cx="9144000" cy="457200"/>
          </a:xfrm>
          <a:prstGeom prst="rect">
            <a:avLst/>
          </a:prstGeom>
          <a:solidFill>
            <a:schemeClr val="bg1">
              <a:lumMod val="65000"/>
            </a:schemeClr>
          </a:solidFill>
          <a:ln>
            <a:noFill/>
          </a:ln>
          <a:effectLst>
            <a:outerShdw blurRad="1016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7"/>
          <p:cNvPicPr>
            <a:picLocks noChangeAspect="1" noChangeArrowheads="1"/>
          </p:cNvPicPr>
          <p:nvPr/>
        </p:nvPicPr>
        <p:blipFill>
          <a:blip r:embed="rId2" cstate="print"/>
          <a:srcRect/>
          <a:stretch>
            <a:fillRect/>
          </a:stretch>
        </p:blipFill>
        <p:spPr bwMode="auto">
          <a:xfrm>
            <a:off x="2873376" y="2956604"/>
            <a:ext cx="3222624" cy="3633562"/>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lstStyle/>
          <a:p>
            <a:r>
              <a:rPr lang="en-US"/>
              <a:t>Light</a:t>
            </a:r>
          </a:p>
        </p:txBody>
      </p:sp>
      <p:sp>
        <p:nvSpPr>
          <p:cNvPr id="436228" name="Rectangle 4"/>
          <p:cNvSpPr>
            <a:spLocks noChangeArrowheads="1"/>
          </p:cNvSpPr>
          <p:nvPr/>
        </p:nvSpPr>
        <p:spPr bwMode="auto">
          <a:xfrm>
            <a:off x="2133600" y="4297363"/>
            <a:ext cx="4738688" cy="274637"/>
          </a:xfrm>
          <a:prstGeom prst="rect">
            <a:avLst/>
          </a:prstGeom>
          <a:noFill/>
          <a:ln w="9525">
            <a:noFill/>
            <a:miter lim="800000"/>
            <a:headEnd/>
            <a:tailEnd/>
          </a:ln>
          <a:effectLst/>
        </p:spPr>
        <p:txBody>
          <a:bodyPr>
            <a:spAutoFit/>
          </a:bodyPr>
          <a:lstStyle/>
          <a:p>
            <a:pPr algn="ctr" eaLnBrk="0" fontAlgn="base" hangingPunct="0">
              <a:spcBef>
                <a:spcPct val="0"/>
              </a:spcBef>
              <a:spcAft>
                <a:spcPct val="0"/>
              </a:spcAft>
            </a:pPr>
            <a:r>
              <a:rPr lang="en-US" sz="1200">
                <a:solidFill>
                  <a:srgbClr val="000000"/>
                </a:solidFill>
              </a:rPr>
              <a:t>by Ted Adelson</a:t>
            </a:r>
          </a:p>
        </p:txBody>
      </p:sp>
      <p:pic>
        <p:nvPicPr>
          <p:cNvPr id="436229" name="Picture 5" descr="checkershadow"/>
          <p:cNvPicPr>
            <a:picLocks noChangeAspect="1" noChangeArrowheads="1"/>
          </p:cNvPicPr>
          <p:nvPr/>
        </p:nvPicPr>
        <p:blipFill>
          <a:blip r:embed="rId3" cstate="print"/>
          <a:srcRect/>
          <a:stretch>
            <a:fillRect/>
          </a:stretch>
        </p:blipFill>
        <p:spPr bwMode="auto">
          <a:xfrm>
            <a:off x="2362200" y="1219200"/>
            <a:ext cx="4057650" cy="2606675"/>
          </a:xfrm>
          <a:prstGeom prst="rect">
            <a:avLst/>
          </a:prstGeom>
          <a:noFill/>
        </p:spPr>
      </p:pic>
      <p:grpSp>
        <p:nvGrpSpPr>
          <p:cNvPr id="2" name="Group 6"/>
          <p:cNvGrpSpPr>
            <a:grpSpLocks/>
          </p:cNvGrpSpPr>
          <p:nvPr/>
        </p:nvGrpSpPr>
        <p:grpSpPr bwMode="auto">
          <a:xfrm>
            <a:off x="3886200" y="2337253"/>
            <a:ext cx="1143000" cy="1298575"/>
            <a:chOff x="3792" y="2145"/>
            <a:chExt cx="720" cy="818"/>
          </a:xfrm>
        </p:grpSpPr>
        <p:sp>
          <p:nvSpPr>
            <p:cNvPr id="436231" name="Rectangle 7"/>
            <p:cNvSpPr>
              <a:spLocks noChangeArrowheads="1"/>
            </p:cNvSpPr>
            <p:nvPr/>
          </p:nvSpPr>
          <p:spPr bwMode="auto">
            <a:xfrm>
              <a:off x="3792" y="2208"/>
              <a:ext cx="288" cy="720"/>
            </a:xfrm>
            <a:prstGeom prst="rect">
              <a:avLst/>
            </a:prstGeom>
            <a:solidFill>
              <a:schemeClr val="bg1"/>
            </a:solidFill>
            <a:ln w="9525">
              <a:noFill/>
              <a:miter lim="800000"/>
              <a:headEnd/>
              <a:tailEnd/>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436232" name="Rectangle 8"/>
            <p:cNvSpPr>
              <a:spLocks noChangeArrowheads="1"/>
            </p:cNvSpPr>
            <p:nvPr/>
          </p:nvSpPr>
          <p:spPr bwMode="auto">
            <a:xfrm>
              <a:off x="4224" y="2208"/>
              <a:ext cx="288" cy="720"/>
            </a:xfrm>
            <a:prstGeom prst="rect">
              <a:avLst/>
            </a:prstGeom>
            <a:solidFill>
              <a:schemeClr val="bg1"/>
            </a:solidFill>
            <a:ln w="9525">
              <a:noFill/>
              <a:miter lim="800000"/>
              <a:headEnd/>
              <a:tailEnd/>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436233" name="Rectangle 9"/>
            <p:cNvSpPr>
              <a:spLocks noChangeArrowheads="1"/>
            </p:cNvSpPr>
            <p:nvPr/>
          </p:nvSpPr>
          <p:spPr bwMode="auto">
            <a:xfrm>
              <a:off x="3792" y="2613"/>
              <a:ext cx="720" cy="350"/>
            </a:xfrm>
            <a:prstGeom prst="rect">
              <a:avLst/>
            </a:prstGeom>
            <a:solidFill>
              <a:schemeClr val="bg1"/>
            </a:solidFill>
            <a:ln w="9525">
              <a:noFill/>
              <a:miter lim="800000"/>
              <a:headEnd/>
              <a:tailEnd/>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436234" name="Rectangle 10"/>
            <p:cNvSpPr>
              <a:spLocks noChangeArrowheads="1"/>
            </p:cNvSpPr>
            <p:nvPr/>
          </p:nvSpPr>
          <p:spPr bwMode="auto">
            <a:xfrm>
              <a:off x="3792" y="2145"/>
              <a:ext cx="720" cy="336"/>
            </a:xfrm>
            <a:prstGeom prst="rect">
              <a:avLst/>
            </a:prstGeom>
            <a:solidFill>
              <a:schemeClr val="bg1"/>
            </a:solidFill>
            <a:ln w="9525">
              <a:noFill/>
              <a:miter lim="800000"/>
              <a:headEnd/>
              <a:tailEnd/>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grpSp>
      <p:sp>
        <p:nvSpPr>
          <p:cNvPr id="12" name="Rectangle 15"/>
          <p:cNvSpPr txBox="1">
            <a:spLocks noChangeArrowheads="1"/>
          </p:cNvSpPr>
          <p:nvPr/>
        </p:nvSpPr>
        <p:spPr bwMode="auto">
          <a:xfrm>
            <a:off x="685800" y="5181600"/>
            <a:ext cx="7772400" cy="144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0" cap="none" spc="0" normalizeH="0" baseline="0" noProof="0">
                <a:ln>
                  <a:noFill/>
                </a:ln>
                <a:solidFill>
                  <a:schemeClr val="tx1"/>
                </a:solidFill>
                <a:effectLst/>
                <a:uLnTx/>
                <a:uFillTx/>
                <a:latin typeface="+mn-lt"/>
                <a:ea typeface="+mn-ea"/>
                <a:cs typeface="+mn-cs"/>
              </a:rPr>
              <a:t>Readings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a:ln>
                  <a:noFill/>
                </a:ln>
                <a:solidFill>
                  <a:schemeClr val="tx1"/>
                </a:solidFill>
                <a:effectLst/>
                <a:uLnTx/>
                <a:uFillTx/>
                <a:latin typeface="+mn-lt"/>
              </a:rPr>
              <a:t>Szeliski, 2.2, 2.3.2</a:t>
            </a:r>
            <a:endParaRPr kumimoji="0" lang="en-US" sz="2000" b="0" i="0" u="none" strike="noStrike" kern="0" cap="none" spc="0" normalizeH="0" baseline="0" noProof="0" dirty="0">
              <a:ln>
                <a:noFill/>
              </a:ln>
              <a:solidFill>
                <a:schemeClr val="tx1"/>
              </a:solidFill>
              <a:effectLst/>
              <a:uLnTx/>
              <a:uFillTx/>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p:txBody>
          <a:bodyPr/>
          <a:lstStyle/>
          <a:p>
            <a:r>
              <a:rPr lang="en-US"/>
              <a:t>Properties of light</a:t>
            </a:r>
          </a:p>
        </p:txBody>
      </p:sp>
      <p:sp>
        <p:nvSpPr>
          <p:cNvPr id="380931" name="Rectangle 3"/>
          <p:cNvSpPr>
            <a:spLocks noGrp="1" noChangeArrowheads="1"/>
          </p:cNvSpPr>
          <p:nvPr>
            <p:ph type="body" idx="1"/>
          </p:nvPr>
        </p:nvSpPr>
        <p:spPr/>
        <p:txBody>
          <a:bodyPr/>
          <a:lstStyle/>
          <a:p>
            <a:r>
              <a:rPr lang="en-US"/>
              <a:t>Today</a:t>
            </a:r>
          </a:p>
          <a:p>
            <a:pPr lvl="1"/>
            <a:r>
              <a:rPr lang="en-US"/>
              <a:t>What is light?</a:t>
            </a:r>
          </a:p>
          <a:p>
            <a:pPr lvl="1"/>
            <a:r>
              <a:rPr lang="en-US"/>
              <a:t>How do we measure it?</a:t>
            </a:r>
          </a:p>
          <a:p>
            <a:pPr lvl="1"/>
            <a:r>
              <a:rPr lang="en-US"/>
              <a:t>How does light propagate?</a:t>
            </a:r>
          </a:p>
          <a:p>
            <a:pPr lvl="1"/>
            <a:r>
              <a:rPr lang="en-US"/>
              <a:t>How does light interact with matter?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p:txBody>
          <a:bodyPr/>
          <a:lstStyle/>
          <a:p>
            <a:r>
              <a:rPr lang="en-US"/>
              <a:t>Radiometry</a:t>
            </a:r>
          </a:p>
        </p:txBody>
      </p:sp>
      <p:sp>
        <p:nvSpPr>
          <p:cNvPr id="457731" name="Rectangle 3"/>
          <p:cNvSpPr>
            <a:spLocks noGrp="1" noChangeArrowheads="1"/>
          </p:cNvSpPr>
          <p:nvPr>
            <p:ph type="body" idx="1"/>
          </p:nvPr>
        </p:nvSpPr>
        <p:spPr/>
        <p:txBody>
          <a:bodyPr/>
          <a:lstStyle/>
          <a:p>
            <a:r>
              <a:rPr lang="en-US" dirty="0"/>
              <a:t>What determines the brightness of a pixel?</a:t>
            </a:r>
          </a:p>
        </p:txBody>
      </p:sp>
      <p:pic>
        <p:nvPicPr>
          <p:cNvPr id="673794" name="Picture 2"/>
          <p:cNvPicPr>
            <a:picLocks noChangeAspect="1" noChangeArrowheads="1"/>
          </p:cNvPicPr>
          <p:nvPr/>
        </p:nvPicPr>
        <p:blipFill>
          <a:blip r:embed="rId3" cstate="print"/>
          <a:srcRect/>
          <a:stretch>
            <a:fillRect/>
          </a:stretch>
        </p:blipFill>
        <p:spPr bwMode="auto">
          <a:xfrm>
            <a:off x="1502228" y="1923143"/>
            <a:ext cx="5921828" cy="3947886"/>
          </a:xfrm>
          <a:prstGeom prst="rect">
            <a:avLst/>
          </a:prstGeom>
          <a:noFill/>
          <a:ln w="9525">
            <a:noFill/>
            <a:miter lim="800000"/>
            <a:headEnd/>
            <a:tailEnd/>
          </a:ln>
        </p:spPr>
      </p:pic>
      <p:pic>
        <p:nvPicPr>
          <p:cNvPr id="13" name="Picture 2"/>
          <p:cNvPicPr>
            <a:picLocks noChangeAspect="1" noChangeArrowheads="1"/>
          </p:cNvPicPr>
          <p:nvPr/>
        </p:nvPicPr>
        <p:blipFill>
          <a:blip r:embed="rId4" cstate="print"/>
          <a:srcRect/>
          <a:stretch>
            <a:fillRect/>
          </a:stretch>
        </p:blipFill>
        <p:spPr bwMode="auto">
          <a:xfrm>
            <a:off x="1408113" y="1550988"/>
            <a:ext cx="6491287" cy="4868862"/>
          </a:xfrm>
          <a:prstGeom prst="rect">
            <a:avLst/>
          </a:prstGeom>
          <a:noFill/>
          <a:ln w="9525">
            <a:noFill/>
            <a:miter lim="800000"/>
            <a:headEnd/>
            <a:tailEnd/>
          </a:ln>
        </p:spPr>
      </p:pic>
      <p:sp>
        <p:nvSpPr>
          <p:cNvPr id="14" name="Oval 13"/>
          <p:cNvSpPr/>
          <p:nvPr/>
        </p:nvSpPr>
        <p:spPr bwMode="auto">
          <a:xfrm>
            <a:off x="2841171" y="1992086"/>
            <a:ext cx="903515" cy="587828"/>
          </a:xfrm>
          <a:prstGeom prst="ellipse">
            <a:avLst/>
          </a:prstGeom>
          <a:noFill/>
          <a:ln w="889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5" name="TextBox 14"/>
          <p:cNvSpPr txBox="1"/>
          <p:nvPr/>
        </p:nvSpPr>
        <p:spPr>
          <a:xfrm>
            <a:off x="3744677" y="1883222"/>
            <a:ext cx="2531462" cy="369332"/>
          </a:xfrm>
          <a:prstGeom prst="rect">
            <a:avLst/>
          </a:prstGeom>
          <a:noFill/>
          <a:effectLst>
            <a:outerShdw blurRad="25400" algn="ctr" rotWithShape="0">
              <a:prstClr val="black"/>
            </a:outerShdw>
          </a:effectLst>
        </p:spPr>
        <p:txBody>
          <a:bodyPr wrap="none" rtlCol="0">
            <a:spAutoFit/>
          </a:bodyPr>
          <a:lstStyle/>
          <a:p>
            <a:r>
              <a:rPr lang="en-US" dirty="0">
                <a:solidFill>
                  <a:srgbClr val="800000"/>
                </a:solidFill>
              </a:rPr>
              <a:t>Light source properties</a:t>
            </a:r>
          </a:p>
        </p:txBody>
      </p:sp>
      <p:sp>
        <p:nvSpPr>
          <p:cNvPr id="16" name="Oval 15"/>
          <p:cNvSpPr/>
          <p:nvPr/>
        </p:nvSpPr>
        <p:spPr bwMode="auto">
          <a:xfrm>
            <a:off x="6259285" y="4746172"/>
            <a:ext cx="903515" cy="587828"/>
          </a:xfrm>
          <a:prstGeom prst="ellipse">
            <a:avLst/>
          </a:prstGeom>
          <a:noFill/>
          <a:ln w="88900" cap="flat" cmpd="sng" algn="ctr">
            <a:solidFill>
              <a:srgbClr val="3333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 name="Oval 16"/>
          <p:cNvSpPr/>
          <p:nvPr/>
        </p:nvSpPr>
        <p:spPr bwMode="auto">
          <a:xfrm>
            <a:off x="6498771" y="1926772"/>
            <a:ext cx="903515" cy="587828"/>
          </a:xfrm>
          <a:prstGeom prst="ellipse">
            <a:avLst/>
          </a:prstGeom>
          <a:noFill/>
          <a:ln w="88900" cap="flat" cmpd="sng" algn="ctr">
            <a:solidFill>
              <a:srgbClr val="3333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8" name="TextBox 17"/>
          <p:cNvSpPr txBox="1"/>
          <p:nvPr/>
        </p:nvSpPr>
        <p:spPr>
          <a:xfrm>
            <a:off x="5780314" y="2536371"/>
            <a:ext cx="2069797" cy="369332"/>
          </a:xfrm>
          <a:prstGeom prst="rect">
            <a:avLst/>
          </a:prstGeom>
          <a:noFill/>
        </p:spPr>
        <p:txBody>
          <a:bodyPr wrap="none" rtlCol="0">
            <a:spAutoFit/>
          </a:bodyPr>
          <a:lstStyle/>
          <a:p>
            <a:r>
              <a:rPr lang="en-US" dirty="0">
                <a:solidFill>
                  <a:srgbClr val="000099"/>
                </a:solidFill>
              </a:rPr>
              <a:t>Surface properties</a:t>
            </a:r>
          </a:p>
        </p:txBody>
      </p:sp>
      <p:sp>
        <p:nvSpPr>
          <p:cNvPr id="19" name="TextBox 18"/>
          <p:cNvSpPr txBox="1"/>
          <p:nvPr/>
        </p:nvSpPr>
        <p:spPr>
          <a:xfrm>
            <a:off x="5453744" y="4321627"/>
            <a:ext cx="2069797" cy="369332"/>
          </a:xfrm>
          <a:prstGeom prst="rect">
            <a:avLst/>
          </a:prstGeom>
          <a:noFill/>
        </p:spPr>
        <p:txBody>
          <a:bodyPr wrap="none" rtlCol="0">
            <a:spAutoFit/>
          </a:bodyPr>
          <a:lstStyle/>
          <a:p>
            <a:r>
              <a:rPr lang="en-US" dirty="0">
                <a:solidFill>
                  <a:srgbClr val="000099"/>
                </a:solidFill>
              </a:rPr>
              <a:t>Surface properties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7" grpId="0" animBg="1"/>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p:txBody>
          <a:bodyPr/>
          <a:lstStyle/>
          <a:p>
            <a:r>
              <a:rPr lang="en-US"/>
              <a:t>Radiometry</a:t>
            </a:r>
          </a:p>
        </p:txBody>
      </p:sp>
      <p:sp>
        <p:nvSpPr>
          <p:cNvPr id="457731" name="Rectangle 3"/>
          <p:cNvSpPr>
            <a:spLocks noGrp="1" noChangeArrowheads="1"/>
          </p:cNvSpPr>
          <p:nvPr>
            <p:ph type="body" idx="1"/>
          </p:nvPr>
        </p:nvSpPr>
        <p:spPr/>
        <p:txBody>
          <a:bodyPr/>
          <a:lstStyle/>
          <a:p>
            <a:r>
              <a:rPr lang="en-US" dirty="0"/>
              <a:t>What determines the brightness of a pixel?</a:t>
            </a:r>
          </a:p>
        </p:txBody>
      </p:sp>
      <p:pic>
        <p:nvPicPr>
          <p:cNvPr id="673794" name="Picture 2"/>
          <p:cNvPicPr>
            <a:picLocks noChangeAspect="1" noChangeArrowheads="1"/>
          </p:cNvPicPr>
          <p:nvPr/>
        </p:nvPicPr>
        <p:blipFill>
          <a:blip r:embed="rId3" cstate="print"/>
          <a:srcRect/>
          <a:stretch>
            <a:fillRect/>
          </a:stretch>
        </p:blipFill>
        <p:spPr bwMode="auto">
          <a:xfrm>
            <a:off x="1502228" y="1923143"/>
            <a:ext cx="5921828" cy="394788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p:txBody>
          <a:bodyPr/>
          <a:lstStyle/>
          <a:p>
            <a:r>
              <a:rPr lang="en-US"/>
              <a:t>Radiometry</a:t>
            </a:r>
          </a:p>
        </p:txBody>
      </p:sp>
      <p:sp>
        <p:nvSpPr>
          <p:cNvPr id="457731" name="Rectangle 3"/>
          <p:cNvSpPr>
            <a:spLocks noGrp="1" noChangeArrowheads="1"/>
          </p:cNvSpPr>
          <p:nvPr>
            <p:ph type="body" idx="1"/>
          </p:nvPr>
        </p:nvSpPr>
        <p:spPr/>
        <p:txBody>
          <a:bodyPr/>
          <a:lstStyle/>
          <a:p>
            <a:r>
              <a:rPr lang="en-US"/>
              <a:t>What determines the brightness of an image pixel?</a:t>
            </a:r>
          </a:p>
        </p:txBody>
      </p:sp>
      <p:pic>
        <p:nvPicPr>
          <p:cNvPr id="457732" name="Picture 4"/>
          <p:cNvPicPr>
            <a:picLocks noChangeAspect="1" noChangeArrowheads="1"/>
          </p:cNvPicPr>
          <p:nvPr/>
        </p:nvPicPr>
        <p:blipFill>
          <a:blip r:embed="rId3" cstate="print"/>
          <a:srcRect/>
          <a:stretch>
            <a:fillRect/>
          </a:stretch>
        </p:blipFill>
        <p:spPr bwMode="auto">
          <a:xfrm>
            <a:off x="1143000" y="1898650"/>
            <a:ext cx="7086600" cy="4578350"/>
          </a:xfrm>
          <a:prstGeom prst="rect">
            <a:avLst/>
          </a:prstGeom>
          <a:noFill/>
          <a:ln w="9525">
            <a:noFill/>
            <a:miter lim="800000"/>
            <a:headEnd/>
            <a:tailEnd/>
          </a:ln>
          <a:effectLst/>
        </p:spPr>
      </p:pic>
      <p:sp>
        <p:nvSpPr>
          <p:cNvPr id="457733" name="Text Box 5"/>
          <p:cNvSpPr txBox="1">
            <a:spLocks noChangeArrowheads="1"/>
          </p:cNvSpPr>
          <p:nvPr/>
        </p:nvSpPr>
        <p:spPr bwMode="auto">
          <a:xfrm>
            <a:off x="5693228" y="1643743"/>
            <a:ext cx="1846263" cy="822325"/>
          </a:xfrm>
          <a:prstGeom prst="rect">
            <a:avLst/>
          </a:prstGeom>
          <a:noFill/>
          <a:ln w="9525">
            <a:noFill/>
            <a:miter lim="800000"/>
            <a:headEnd/>
            <a:tailEnd/>
          </a:ln>
          <a:effectLst/>
        </p:spPr>
        <p:txBody>
          <a:bodyPr wrap="none">
            <a:spAutoFit/>
          </a:bodyPr>
          <a:lstStyle/>
          <a:p>
            <a:pPr algn="ctr"/>
            <a:r>
              <a:rPr lang="en-US" dirty="0">
                <a:solidFill>
                  <a:srgbClr val="FF0000"/>
                </a:solidFill>
              </a:rPr>
              <a:t>Light source</a:t>
            </a:r>
            <a:br>
              <a:rPr lang="en-US" dirty="0">
                <a:solidFill>
                  <a:srgbClr val="FF0000"/>
                </a:solidFill>
              </a:rPr>
            </a:br>
            <a:r>
              <a:rPr lang="en-US" dirty="0">
                <a:solidFill>
                  <a:srgbClr val="FF0000"/>
                </a:solidFill>
              </a:rPr>
              <a:t>properties</a:t>
            </a:r>
          </a:p>
        </p:txBody>
      </p:sp>
      <p:sp>
        <p:nvSpPr>
          <p:cNvPr id="457735" name="Text Box 7"/>
          <p:cNvSpPr txBox="1">
            <a:spLocks noChangeArrowheads="1"/>
          </p:cNvSpPr>
          <p:nvPr/>
        </p:nvSpPr>
        <p:spPr bwMode="auto">
          <a:xfrm>
            <a:off x="4963886" y="3559628"/>
            <a:ext cx="1319213" cy="822325"/>
          </a:xfrm>
          <a:prstGeom prst="rect">
            <a:avLst/>
          </a:prstGeom>
          <a:noFill/>
          <a:ln w="9525">
            <a:noFill/>
            <a:miter lim="800000"/>
            <a:headEnd/>
            <a:tailEnd/>
          </a:ln>
          <a:effectLst/>
        </p:spPr>
        <p:txBody>
          <a:bodyPr wrap="none">
            <a:spAutoFit/>
          </a:bodyPr>
          <a:lstStyle/>
          <a:p>
            <a:pPr algn="ctr"/>
            <a:r>
              <a:rPr lang="en-US" dirty="0">
                <a:solidFill>
                  <a:schemeClr val="accent1"/>
                </a:solidFill>
              </a:rPr>
              <a:t>Surface </a:t>
            </a:r>
            <a:br>
              <a:rPr lang="en-US" dirty="0">
                <a:solidFill>
                  <a:schemeClr val="accent1"/>
                </a:solidFill>
              </a:rPr>
            </a:br>
            <a:r>
              <a:rPr lang="en-US" dirty="0">
                <a:solidFill>
                  <a:schemeClr val="accent1"/>
                </a:solidFill>
              </a:rPr>
              <a:t>shape</a:t>
            </a:r>
          </a:p>
        </p:txBody>
      </p:sp>
      <p:sp>
        <p:nvSpPr>
          <p:cNvPr id="457736" name="Text Box 8"/>
          <p:cNvSpPr txBox="1">
            <a:spLocks noChangeArrowheads="1"/>
          </p:cNvSpPr>
          <p:nvPr/>
        </p:nvSpPr>
        <p:spPr bwMode="auto">
          <a:xfrm>
            <a:off x="5951538" y="5578475"/>
            <a:ext cx="2811462" cy="822325"/>
          </a:xfrm>
          <a:prstGeom prst="rect">
            <a:avLst/>
          </a:prstGeom>
          <a:noFill/>
          <a:ln w="9525">
            <a:noFill/>
            <a:miter lim="800000"/>
            <a:headEnd/>
            <a:tailEnd/>
          </a:ln>
          <a:effectLst/>
        </p:spPr>
        <p:txBody>
          <a:bodyPr wrap="none">
            <a:spAutoFit/>
          </a:bodyPr>
          <a:lstStyle/>
          <a:p>
            <a:pPr algn="ctr"/>
            <a:r>
              <a:rPr lang="en-US" dirty="0">
                <a:solidFill>
                  <a:schemeClr val="accent1"/>
                </a:solidFill>
              </a:rPr>
              <a:t>Surface reflectance</a:t>
            </a:r>
            <a:br>
              <a:rPr lang="en-US" dirty="0">
                <a:solidFill>
                  <a:schemeClr val="accent1"/>
                </a:solidFill>
              </a:rPr>
            </a:br>
            <a:r>
              <a:rPr lang="en-US" dirty="0">
                <a:solidFill>
                  <a:schemeClr val="accent1"/>
                </a:solidFill>
              </a:rPr>
              <a:t>properties</a:t>
            </a:r>
          </a:p>
        </p:txBody>
      </p:sp>
      <p:sp>
        <p:nvSpPr>
          <p:cNvPr id="457737" name="Text Box 9"/>
          <p:cNvSpPr txBox="1">
            <a:spLocks noChangeArrowheads="1"/>
          </p:cNvSpPr>
          <p:nvPr/>
        </p:nvSpPr>
        <p:spPr bwMode="auto">
          <a:xfrm>
            <a:off x="4057650" y="6019800"/>
            <a:ext cx="1047750" cy="457200"/>
          </a:xfrm>
          <a:prstGeom prst="rect">
            <a:avLst/>
          </a:prstGeom>
          <a:noFill/>
          <a:ln w="9525">
            <a:noFill/>
            <a:miter lim="800000"/>
            <a:headEnd/>
            <a:tailEnd/>
          </a:ln>
          <a:effectLst/>
        </p:spPr>
        <p:txBody>
          <a:bodyPr wrap="none">
            <a:spAutoFit/>
          </a:bodyPr>
          <a:lstStyle/>
          <a:p>
            <a:r>
              <a:rPr lang="en-US">
                <a:solidFill>
                  <a:srgbClr val="CC00CC"/>
                </a:solidFill>
              </a:rPr>
              <a:t>Optics</a:t>
            </a:r>
          </a:p>
        </p:txBody>
      </p:sp>
      <p:sp>
        <p:nvSpPr>
          <p:cNvPr id="457738" name="Text Box 10"/>
          <p:cNvSpPr txBox="1">
            <a:spLocks noChangeArrowheads="1"/>
          </p:cNvSpPr>
          <p:nvPr/>
        </p:nvSpPr>
        <p:spPr bwMode="auto">
          <a:xfrm>
            <a:off x="533400" y="3048000"/>
            <a:ext cx="3184525" cy="457200"/>
          </a:xfrm>
          <a:prstGeom prst="rect">
            <a:avLst/>
          </a:prstGeom>
          <a:noFill/>
          <a:ln w="9525">
            <a:noFill/>
            <a:miter lim="800000"/>
            <a:headEnd/>
            <a:tailEnd/>
          </a:ln>
          <a:effectLst/>
        </p:spPr>
        <p:txBody>
          <a:bodyPr wrap="none">
            <a:spAutoFit/>
          </a:bodyPr>
          <a:lstStyle/>
          <a:p>
            <a:r>
              <a:rPr lang="en-US">
                <a:solidFill>
                  <a:schemeClr val="folHlink"/>
                </a:solidFill>
              </a:rPr>
              <a:t>Sensor characteristics</a:t>
            </a:r>
          </a:p>
        </p:txBody>
      </p:sp>
      <p:sp>
        <p:nvSpPr>
          <p:cNvPr id="457739" name="Text Box 11"/>
          <p:cNvSpPr txBox="1">
            <a:spLocks noChangeArrowheads="1"/>
          </p:cNvSpPr>
          <p:nvPr/>
        </p:nvSpPr>
        <p:spPr bwMode="auto">
          <a:xfrm>
            <a:off x="7543800" y="6583363"/>
            <a:ext cx="1409700" cy="274637"/>
          </a:xfrm>
          <a:prstGeom prst="rect">
            <a:avLst/>
          </a:prstGeom>
          <a:noFill/>
          <a:ln w="9525">
            <a:noFill/>
            <a:miter lim="800000"/>
            <a:headEnd/>
            <a:tailEnd/>
          </a:ln>
          <a:effectLst/>
        </p:spPr>
        <p:txBody>
          <a:bodyPr wrap="none">
            <a:spAutoFit/>
          </a:bodyPr>
          <a:lstStyle/>
          <a:p>
            <a:r>
              <a:rPr lang="en-US" sz="1200"/>
              <a:t>Slide by L. Fei-Fei</a:t>
            </a:r>
          </a:p>
        </p:txBody>
      </p:sp>
      <p:sp>
        <p:nvSpPr>
          <p:cNvPr id="457740" name="Text Box 12"/>
          <p:cNvSpPr txBox="1">
            <a:spLocks noChangeArrowheads="1"/>
          </p:cNvSpPr>
          <p:nvPr/>
        </p:nvSpPr>
        <p:spPr bwMode="auto">
          <a:xfrm>
            <a:off x="3124200" y="3733800"/>
            <a:ext cx="1473200" cy="457200"/>
          </a:xfrm>
          <a:prstGeom prst="rect">
            <a:avLst/>
          </a:prstGeom>
          <a:noFill/>
          <a:ln w="9525">
            <a:noFill/>
            <a:miter lim="800000"/>
            <a:headEnd/>
            <a:tailEnd/>
          </a:ln>
          <a:effectLst/>
        </p:spPr>
        <p:txBody>
          <a:bodyPr wrap="none">
            <a:spAutoFit/>
          </a:bodyPr>
          <a:lstStyle/>
          <a:p>
            <a:r>
              <a:rPr lang="en-US">
                <a:solidFill>
                  <a:srgbClr val="CC0000"/>
                </a:solidFill>
              </a:rPr>
              <a:t>Exposure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7733"/>
                                        </p:tgtEl>
                                        <p:attrNameLst>
                                          <p:attrName>style.visibility</p:attrName>
                                        </p:attrNameLst>
                                      </p:cBhvr>
                                      <p:to>
                                        <p:strVal val="visible"/>
                                      </p:to>
                                    </p:set>
                                    <p:animEffect transition="in" filter="fade">
                                      <p:cBhvr>
                                        <p:cTn id="7" dur="500"/>
                                        <p:tgtEl>
                                          <p:spTgt spid="4577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7736"/>
                                        </p:tgtEl>
                                        <p:attrNameLst>
                                          <p:attrName>style.visibility</p:attrName>
                                        </p:attrNameLst>
                                      </p:cBhvr>
                                      <p:to>
                                        <p:strVal val="visible"/>
                                      </p:to>
                                    </p:set>
                                    <p:animEffect transition="in" filter="fade">
                                      <p:cBhvr>
                                        <p:cTn id="12" dur="500"/>
                                        <p:tgtEl>
                                          <p:spTgt spid="4577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7735"/>
                                        </p:tgtEl>
                                        <p:attrNameLst>
                                          <p:attrName>style.visibility</p:attrName>
                                        </p:attrNameLst>
                                      </p:cBhvr>
                                      <p:to>
                                        <p:strVal val="visible"/>
                                      </p:to>
                                    </p:set>
                                    <p:animEffect transition="in" filter="fade">
                                      <p:cBhvr>
                                        <p:cTn id="17" dur="500"/>
                                        <p:tgtEl>
                                          <p:spTgt spid="4577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57737"/>
                                        </p:tgtEl>
                                        <p:attrNameLst>
                                          <p:attrName>style.visibility</p:attrName>
                                        </p:attrNameLst>
                                      </p:cBhvr>
                                      <p:to>
                                        <p:strVal val="visible"/>
                                      </p:to>
                                    </p:set>
                                    <p:animEffect transition="in" filter="fade">
                                      <p:cBhvr>
                                        <p:cTn id="22" dur="500"/>
                                        <p:tgtEl>
                                          <p:spTgt spid="4577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57740"/>
                                        </p:tgtEl>
                                        <p:attrNameLst>
                                          <p:attrName>style.visibility</p:attrName>
                                        </p:attrNameLst>
                                      </p:cBhvr>
                                      <p:to>
                                        <p:strVal val="visible"/>
                                      </p:to>
                                    </p:set>
                                    <p:animEffect transition="in" filter="fade">
                                      <p:cBhvr>
                                        <p:cTn id="27" dur="500"/>
                                        <p:tgtEl>
                                          <p:spTgt spid="45774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57738"/>
                                        </p:tgtEl>
                                        <p:attrNameLst>
                                          <p:attrName>style.visibility</p:attrName>
                                        </p:attrNameLst>
                                      </p:cBhvr>
                                      <p:to>
                                        <p:strVal val="visible"/>
                                      </p:to>
                                    </p:set>
                                    <p:animEffect transition="in" filter="fade">
                                      <p:cBhvr>
                                        <p:cTn id="32" dur="500"/>
                                        <p:tgtEl>
                                          <p:spTgt spid="457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3" grpId="0"/>
      <p:bldP spid="457735" grpId="0"/>
      <p:bldP spid="457736" grpId="0"/>
      <p:bldP spid="457737" grpId="0"/>
      <p:bldP spid="457738" grpId="0"/>
      <p:bldP spid="4577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p:txBody>
          <a:bodyPr/>
          <a:lstStyle/>
          <a:p>
            <a:r>
              <a:rPr lang="en-US"/>
              <a:t>What is light?</a:t>
            </a:r>
          </a:p>
        </p:txBody>
      </p:sp>
      <p:grpSp>
        <p:nvGrpSpPr>
          <p:cNvPr id="2" name="Group 11"/>
          <p:cNvGrpSpPr>
            <a:grpSpLocks/>
          </p:cNvGrpSpPr>
          <p:nvPr/>
        </p:nvGrpSpPr>
        <p:grpSpPr bwMode="auto">
          <a:xfrm>
            <a:off x="2171700" y="2184400"/>
            <a:ext cx="3924300" cy="635000"/>
            <a:chOff x="1080" y="1536"/>
            <a:chExt cx="1608" cy="260"/>
          </a:xfrm>
        </p:grpSpPr>
        <p:grpSp>
          <p:nvGrpSpPr>
            <p:cNvPr id="3" name="Group 4"/>
            <p:cNvGrpSpPr>
              <a:grpSpLocks/>
            </p:cNvGrpSpPr>
            <p:nvPr/>
          </p:nvGrpSpPr>
          <p:grpSpPr bwMode="auto">
            <a:xfrm rot="-17435669">
              <a:off x="1154" y="1462"/>
              <a:ext cx="260" cy="408"/>
              <a:chOff x="3979" y="3269"/>
              <a:chExt cx="260" cy="408"/>
            </a:xfrm>
          </p:grpSpPr>
          <p:sp>
            <p:nvSpPr>
              <p:cNvPr id="382981" name="Freeform 5"/>
              <p:cNvSpPr>
                <a:spLocks/>
              </p:cNvSpPr>
              <p:nvPr/>
            </p:nvSpPr>
            <p:spPr bwMode="auto">
              <a:xfrm>
                <a:off x="3984" y="3371"/>
                <a:ext cx="180" cy="306"/>
              </a:xfrm>
              <a:custGeom>
                <a:avLst/>
                <a:gdLst/>
                <a:ahLst/>
                <a:cxnLst>
                  <a:cxn ang="0">
                    <a:pos x="16" y="305"/>
                  </a:cxn>
                  <a:cxn ang="0">
                    <a:pos x="0" y="22"/>
                  </a:cxn>
                  <a:cxn ang="0">
                    <a:pos x="9" y="13"/>
                  </a:cxn>
                  <a:cxn ang="0">
                    <a:pos x="15" y="14"/>
                  </a:cxn>
                  <a:cxn ang="0">
                    <a:pos x="21" y="13"/>
                  </a:cxn>
                  <a:cxn ang="0">
                    <a:pos x="22" y="10"/>
                  </a:cxn>
                  <a:cxn ang="0">
                    <a:pos x="27" y="11"/>
                  </a:cxn>
                  <a:cxn ang="0">
                    <a:pos x="31" y="7"/>
                  </a:cxn>
                  <a:cxn ang="0">
                    <a:pos x="37" y="9"/>
                  </a:cxn>
                  <a:cxn ang="0">
                    <a:pos x="41" y="6"/>
                  </a:cxn>
                  <a:cxn ang="0">
                    <a:pos x="46" y="5"/>
                  </a:cxn>
                  <a:cxn ang="0">
                    <a:pos x="52" y="3"/>
                  </a:cxn>
                  <a:cxn ang="0">
                    <a:pos x="57" y="4"/>
                  </a:cxn>
                  <a:cxn ang="0">
                    <a:pos x="62" y="3"/>
                  </a:cxn>
                  <a:cxn ang="0">
                    <a:pos x="66" y="0"/>
                  </a:cxn>
                  <a:cxn ang="0">
                    <a:pos x="74" y="0"/>
                  </a:cxn>
                  <a:cxn ang="0">
                    <a:pos x="80" y="1"/>
                  </a:cxn>
                  <a:cxn ang="0">
                    <a:pos x="83" y="1"/>
                  </a:cxn>
                  <a:cxn ang="0">
                    <a:pos x="86" y="3"/>
                  </a:cxn>
                  <a:cxn ang="0">
                    <a:pos x="92" y="4"/>
                  </a:cxn>
                  <a:cxn ang="0">
                    <a:pos x="98" y="7"/>
                  </a:cxn>
                  <a:cxn ang="0">
                    <a:pos x="103" y="7"/>
                  </a:cxn>
                  <a:cxn ang="0">
                    <a:pos x="111" y="10"/>
                  </a:cxn>
                  <a:cxn ang="0">
                    <a:pos x="115" y="12"/>
                  </a:cxn>
                  <a:cxn ang="0">
                    <a:pos x="121" y="11"/>
                  </a:cxn>
                  <a:cxn ang="0">
                    <a:pos x="125" y="16"/>
                  </a:cxn>
                  <a:cxn ang="0">
                    <a:pos x="131" y="17"/>
                  </a:cxn>
                  <a:cxn ang="0">
                    <a:pos x="135" y="19"/>
                  </a:cxn>
                  <a:cxn ang="0">
                    <a:pos x="140" y="21"/>
                  </a:cxn>
                  <a:cxn ang="0">
                    <a:pos x="142" y="24"/>
                  </a:cxn>
                  <a:cxn ang="0">
                    <a:pos x="146" y="27"/>
                  </a:cxn>
                  <a:cxn ang="0">
                    <a:pos x="151" y="31"/>
                  </a:cxn>
                  <a:cxn ang="0">
                    <a:pos x="153" y="35"/>
                  </a:cxn>
                  <a:cxn ang="0">
                    <a:pos x="156" y="36"/>
                  </a:cxn>
                  <a:cxn ang="0">
                    <a:pos x="160" y="41"/>
                  </a:cxn>
                  <a:cxn ang="0">
                    <a:pos x="163" y="44"/>
                  </a:cxn>
                  <a:cxn ang="0">
                    <a:pos x="168" y="46"/>
                  </a:cxn>
                  <a:cxn ang="0">
                    <a:pos x="172" y="50"/>
                  </a:cxn>
                  <a:cxn ang="0">
                    <a:pos x="176" y="53"/>
                  </a:cxn>
                  <a:cxn ang="0">
                    <a:pos x="178" y="55"/>
                  </a:cxn>
                  <a:cxn ang="0">
                    <a:pos x="182" y="59"/>
                  </a:cxn>
                  <a:cxn ang="0">
                    <a:pos x="185" y="62"/>
                  </a:cxn>
                  <a:cxn ang="0">
                    <a:pos x="186" y="67"/>
                  </a:cxn>
                  <a:cxn ang="0">
                    <a:pos x="189" y="73"/>
                  </a:cxn>
                  <a:cxn ang="0">
                    <a:pos x="192" y="76"/>
                  </a:cxn>
                  <a:cxn ang="0">
                    <a:pos x="196" y="80"/>
                  </a:cxn>
                  <a:cxn ang="0">
                    <a:pos x="198" y="84"/>
                  </a:cxn>
                  <a:cxn ang="0">
                    <a:pos x="200" y="90"/>
                  </a:cxn>
                  <a:cxn ang="0">
                    <a:pos x="201" y="99"/>
                  </a:cxn>
                  <a:cxn ang="0">
                    <a:pos x="16" y="305"/>
                  </a:cxn>
                </a:cxnLst>
                <a:rect l="0" t="0" r="r" b="b"/>
                <a:pathLst>
                  <a:path w="202" h="306">
                    <a:moveTo>
                      <a:pt x="16" y="305"/>
                    </a:moveTo>
                    <a:lnTo>
                      <a:pt x="0" y="22"/>
                    </a:lnTo>
                    <a:lnTo>
                      <a:pt x="9" y="13"/>
                    </a:lnTo>
                    <a:lnTo>
                      <a:pt x="15" y="14"/>
                    </a:lnTo>
                    <a:lnTo>
                      <a:pt x="21" y="13"/>
                    </a:lnTo>
                    <a:lnTo>
                      <a:pt x="22" y="10"/>
                    </a:lnTo>
                    <a:lnTo>
                      <a:pt x="27" y="11"/>
                    </a:lnTo>
                    <a:lnTo>
                      <a:pt x="31" y="7"/>
                    </a:lnTo>
                    <a:lnTo>
                      <a:pt x="37" y="9"/>
                    </a:lnTo>
                    <a:lnTo>
                      <a:pt x="41" y="6"/>
                    </a:lnTo>
                    <a:lnTo>
                      <a:pt x="46" y="5"/>
                    </a:lnTo>
                    <a:lnTo>
                      <a:pt x="52" y="3"/>
                    </a:lnTo>
                    <a:lnTo>
                      <a:pt x="57" y="4"/>
                    </a:lnTo>
                    <a:lnTo>
                      <a:pt x="62" y="3"/>
                    </a:lnTo>
                    <a:lnTo>
                      <a:pt x="66" y="0"/>
                    </a:lnTo>
                    <a:lnTo>
                      <a:pt x="74" y="0"/>
                    </a:lnTo>
                    <a:lnTo>
                      <a:pt x="80" y="1"/>
                    </a:lnTo>
                    <a:lnTo>
                      <a:pt x="83" y="1"/>
                    </a:lnTo>
                    <a:lnTo>
                      <a:pt x="86" y="3"/>
                    </a:lnTo>
                    <a:lnTo>
                      <a:pt x="92" y="4"/>
                    </a:lnTo>
                    <a:lnTo>
                      <a:pt x="98" y="7"/>
                    </a:lnTo>
                    <a:lnTo>
                      <a:pt x="103" y="7"/>
                    </a:lnTo>
                    <a:lnTo>
                      <a:pt x="111" y="10"/>
                    </a:lnTo>
                    <a:lnTo>
                      <a:pt x="115" y="12"/>
                    </a:lnTo>
                    <a:lnTo>
                      <a:pt x="121" y="11"/>
                    </a:lnTo>
                    <a:lnTo>
                      <a:pt x="125" y="16"/>
                    </a:lnTo>
                    <a:lnTo>
                      <a:pt x="131" y="17"/>
                    </a:lnTo>
                    <a:lnTo>
                      <a:pt x="135" y="19"/>
                    </a:lnTo>
                    <a:lnTo>
                      <a:pt x="140" y="21"/>
                    </a:lnTo>
                    <a:lnTo>
                      <a:pt x="142" y="24"/>
                    </a:lnTo>
                    <a:lnTo>
                      <a:pt x="146" y="27"/>
                    </a:lnTo>
                    <a:lnTo>
                      <a:pt x="151" y="31"/>
                    </a:lnTo>
                    <a:lnTo>
                      <a:pt x="153" y="35"/>
                    </a:lnTo>
                    <a:lnTo>
                      <a:pt x="156" y="36"/>
                    </a:lnTo>
                    <a:lnTo>
                      <a:pt x="160" y="41"/>
                    </a:lnTo>
                    <a:lnTo>
                      <a:pt x="163" y="44"/>
                    </a:lnTo>
                    <a:lnTo>
                      <a:pt x="168" y="46"/>
                    </a:lnTo>
                    <a:lnTo>
                      <a:pt x="172" y="50"/>
                    </a:lnTo>
                    <a:lnTo>
                      <a:pt x="176" y="53"/>
                    </a:lnTo>
                    <a:lnTo>
                      <a:pt x="178" y="55"/>
                    </a:lnTo>
                    <a:lnTo>
                      <a:pt x="182" y="59"/>
                    </a:lnTo>
                    <a:lnTo>
                      <a:pt x="185" y="62"/>
                    </a:lnTo>
                    <a:lnTo>
                      <a:pt x="186" y="67"/>
                    </a:lnTo>
                    <a:lnTo>
                      <a:pt x="189" y="73"/>
                    </a:lnTo>
                    <a:lnTo>
                      <a:pt x="192" y="76"/>
                    </a:lnTo>
                    <a:lnTo>
                      <a:pt x="196" y="80"/>
                    </a:lnTo>
                    <a:lnTo>
                      <a:pt x="198" y="84"/>
                    </a:lnTo>
                    <a:lnTo>
                      <a:pt x="200" y="90"/>
                    </a:lnTo>
                    <a:lnTo>
                      <a:pt x="201" y="99"/>
                    </a:lnTo>
                    <a:lnTo>
                      <a:pt x="16" y="305"/>
                    </a:lnTo>
                  </a:path>
                </a:pathLst>
              </a:custGeom>
              <a:solidFill>
                <a:schemeClr val="bg1"/>
              </a:solidFill>
              <a:ln w="9525" cap="rnd">
                <a:noFill/>
                <a:round/>
                <a:headEnd/>
                <a:tailEn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2982" name="Arc 6"/>
              <p:cNvSpPr>
                <a:spLocks/>
              </p:cNvSpPr>
              <p:nvPr/>
            </p:nvSpPr>
            <p:spPr bwMode="auto">
              <a:xfrm rot="20220000">
                <a:off x="4011" y="3348"/>
                <a:ext cx="132" cy="149"/>
              </a:xfrm>
              <a:custGeom>
                <a:avLst/>
                <a:gdLst>
                  <a:gd name="G0" fmla="+- 145 0 0"/>
                  <a:gd name="G1" fmla="+- 21600 0 0"/>
                  <a:gd name="G2" fmla="+- 21600 0 0"/>
                  <a:gd name="T0" fmla="*/ 0 w 21745"/>
                  <a:gd name="T1" fmla="*/ 0 h 21600"/>
                  <a:gd name="T2" fmla="*/ 21745 w 21745"/>
                  <a:gd name="T3" fmla="*/ 21600 h 21600"/>
                  <a:gd name="T4" fmla="*/ 145 w 21745"/>
                  <a:gd name="T5" fmla="*/ 21600 h 21600"/>
                </a:gdLst>
                <a:ahLst/>
                <a:cxnLst>
                  <a:cxn ang="0">
                    <a:pos x="T0" y="T1"/>
                  </a:cxn>
                  <a:cxn ang="0">
                    <a:pos x="T2" y="T3"/>
                  </a:cxn>
                  <a:cxn ang="0">
                    <a:pos x="T4" y="T5"/>
                  </a:cxn>
                </a:cxnLst>
                <a:rect l="0" t="0" r="r" b="b"/>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solidFill>
                <a:schemeClr val="bg1"/>
              </a:solidFill>
              <a:ln w="25400" cap="rnd">
                <a:solidFill>
                  <a:schemeClr val="tx1"/>
                </a:solidFill>
                <a:round/>
                <a:headEnd type="none" w="sm" len="sm"/>
                <a:tailEnd type="none" w="sm" len="sm"/>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2983" name="Line 7"/>
              <p:cNvSpPr>
                <a:spLocks noChangeShapeType="1"/>
              </p:cNvSpPr>
              <p:nvPr/>
            </p:nvSpPr>
            <p:spPr bwMode="auto">
              <a:xfrm>
                <a:off x="3979" y="3269"/>
                <a:ext cx="20" cy="407"/>
              </a:xfrm>
              <a:prstGeom prst="line">
                <a:avLst/>
              </a:prstGeom>
              <a:noFill/>
              <a:ln w="25400">
                <a:solidFill>
                  <a:schemeClr val="tx1"/>
                </a:solidFill>
                <a:round/>
                <a:headEnd type="none" w="sm" len="sm"/>
                <a:tailEnd type="none" w="sm" len="sm"/>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2984" name="Oval 8"/>
              <p:cNvSpPr>
                <a:spLocks noChangeArrowheads="1"/>
              </p:cNvSpPr>
              <p:nvPr/>
            </p:nvSpPr>
            <p:spPr bwMode="auto">
              <a:xfrm rot="17640000">
                <a:off x="4047" y="3351"/>
                <a:ext cx="71" cy="111"/>
              </a:xfrm>
              <a:prstGeom prst="ellipse">
                <a:avLst/>
              </a:prstGeom>
              <a:solidFill>
                <a:schemeClr val="tx1"/>
              </a:solidFill>
              <a:ln w="12700">
                <a:solidFill>
                  <a:schemeClr val="tx1"/>
                </a:solidFill>
                <a:round/>
                <a:headEnd/>
                <a:tailEnd/>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2985" name="Line 9"/>
              <p:cNvSpPr>
                <a:spLocks noChangeShapeType="1"/>
              </p:cNvSpPr>
              <p:nvPr/>
            </p:nvSpPr>
            <p:spPr bwMode="auto">
              <a:xfrm flipV="1">
                <a:off x="3999" y="3376"/>
                <a:ext cx="240" cy="300"/>
              </a:xfrm>
              <a:prstGeom prst="line">
                <a:avLst/>
              </a:prstGeom>
              <a:noFill/>
              <a:ln w="25400">
                <a:solidFill>
                  <a:schemeClr val="tx1"/>
                </a:solidFill>
                <a:round/>
                <a:headEnd type="none" w="sm" len="sm"/>
                <a:tailEnd type="none" w="sm" len="sm"/>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grpSp>
        <p:sp>
          <p:nvSpPr>
            <p:cNvPr id="382986" name="Line 10"/>
            <p:cNvSpPr>
              <a:spLocks noChangeShapeType="1"/>
            </p:cNvSpPr>
            <p:nvPr/>
          </p:nvSpPr>
          <p:spPr bwMode="auto">
            <a:xfrm flipH="1">
              <a:off x="1632" y="1632"/>
              <a:ext cx="1056" cy="0"/>
            </a:xfrm>
            <a:prstGeom prst="line">
              <a:avLst/>
            </a:prstGeom>
            <a:noFill/>
            <a:ln w="9525">
              <a:solidFill>
                <a:schemeClr val="tx1"/>
              </a:solidFill>
              <a:round/>
              <a:headEnd/>
              <a:tailEnd type="triangle" w="med" len="me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grpSp>
      <p:sp>
        <p:nvSpPr>
          <p:cNvPr id="382989" name="Rectangle 13"/>
          <p:cNvSpPr>
            <a:spLocks noChangeArrowheads="1"/>
          </p:cNvSpPr>
          <p:nvPr/>
        </p:nvSpPr>
        <p:spPr bwMode="auto">
          <a:xfrm>
            <a:off x="685800" y="914400"/>
            <a:ext cx="8153400" cy="609600"/>
          </a:xfrm>
          <a:prstGeom prst="rect">
            <a:avLst/>
          </a:prstGeom>
          <a:noFill/>
          <a:ln w="9525">
            <a:noFill/>
            <a:miter lim="800000"/>
            <a:headEnd/>
            <a:tailEnd/>
          </a:ln>
          <a:effectLst/>
        </p:spPr>
        <p:txBody>
          <a:bodyPr/>
          <a:lstStyle/>
          <a:p>
            <a:pPr marL="342900" indent="-342900" eaLnBrk="0" fontAlgn="base" hangingPunct="0">
              <a:spcBef>
                <a:spcPct val="20000"/>
              </a:spcBef>
              <a:spcAft>
                <a:spcPct val="0"/>
              </a:spcAft>
            </a:pPr>
            <a:r>
              <a:rPr lang="en-US" sz="2000">
                <a:solidFill>
                  <a:srgbClr val="000000"/>
                </a:solidFill>
              </a:rPr>
              <a:t>Electromagnetic radiation (EMR) moving along rays in space</a:t>
            </a:r>
          </a:p>
          <a:p>
            <a:pPr marL="742950" lvl="1" indent="-285750" eaLnBrk="0" fontAlgn="base" hangingPunct="0">
              <a:spcBef>
                <a:spcPct val="20000"/>
              </a:spcBef>
              <a:spcAft>
                <a:spcPct val="0"/>
              </a:spcAft>
              <a:buFontTx/>
              <a:buChar char="•"/>
            </a:pPr>
            <a:r>
              <a:rPr lang="en-US">
                <a:solidFill>
                  <a:srgbClr val="000000"/>
                </a:solidFill>
              </a:rPr>
              <a:t>R(</a:t>
            </a:r>
            <a:r>
              <a:rPr lang="en-US">
                <a:solidFill>
                  <a:srgbClr val="000000"/>
                </a:solidFill>
                <a:latin typeface="Symbol" pitchFamily="18" charset="2"/>
                <a:cs typeface="Arial" charset="0"/>
              </a:rPr>
              <a:t>l</a:t>
            </a:r>
            <a:r>
              <a:rPr lang="en-US">
                <a:solidFill>
                  <a:srgbClr val="000000"/>
                </a:solidFill>
                <a:cs typeface="Arial" charset="0"/>
              </a:rPr>
              <a:t>) is EMR, measured in units of power (watts)</a:t>
            </a:r>
          </a:p>
          <a:p>
            <a:pPr marL="1143000" lvl="2" indent="-228600" eaLnBrk="0" fontAlgn="base" hangingPunct="0">
              <a:spcBef>
                <a:spcPct val="20000"/>
              </a:spcBef>
              <a:spcAft>
                <a:spcPct val="0"/>
              </a:spcAft>
              <a:buFontTx/>
              <a:buChar char="–"/>
            </a:pPr>
            <a:r>
              <a:rPr lang="en-US" sz="1600">
                <a:solidFill>
                  <a:srgbClr val="000000"/>
                </a:solidFill>
              </a:rPr>
              <a:t> </a:t>
            </a:r>
            <a:r>
              <a:rPr lang="en-US" sz="1600">
                <a:solidFill>
                  <a:srgbClr val="000000"/>
                </a:solidFill>
                <a:latin typeface="Symbol" pitchFamily="18" charset="2"/>
              </a:rPr>
              <a:t>l</a:t>
            </a:r>
            <a:r>
              <a:rPr lang="en-US" sz="1600">
                <a:solidFill>
                  <a:srgbClr val="000000"/>
                </a:solidFill>
              </a:rPr>
              <a:t> is wavelength</a:t>
            </a:r>
          </a:p>
        </p:txBody>
      </p:sp>
      <p:sp>
        <p:nvSpPr>
          <p:cNvPr id="382990" name="Rectangle 14"/>
          <p:cNvSpPr>
            <a:spLocks noChangeArrowheads="1"/>
          </p:cNvSpPr>
          <p:nvPr/>
        </p:nvSpPr>
        <p:spPr bwMode="auto">
          <a:xfrm>
            <a:off x="685800" y="2917825"/>
            <a:ext cx="7772400" cy="1524000"/>
          </a:xfrm>
          <a:prstGeom prst="rect">
            <a:avLst/>
          </a:prstGeom>
          <a:noFill/>
          <a:ln w="9525">
            <a:noFill/>
            <a:miter lim="800000"/>
            <a:headEnd/>
            <a:tailEnd/>
          </a:ln>
          <a:effectLst/>
        </p:spPr>
        <p:txBody>
          <a:bodyPr/>
          <a:lstStyle/>
          <a:p>
            <a:pPr marL="342900" indent="-342900" eaLnBrk="0" fontAlgn="base" hangingPunct="0">
              <a:lnSpc>
                <a:spcPct val="90000"/>
              </a:lnSpc>
              <a:spcBef>
                <a:spcPct val="20000"/>
              </a:spcBef>
              <a:spcAft>
                <a:spcPct val="0"/>
              </a:spcAft>
            </a:pPr>
            <a:r>
              <a:rPr lang="en-US" sz="2000" dirty="0">
                <a:solidFill>
                  <a:srgbClr val="000000"/>
                </a:solidFill>
              </a:rPr>
              <a:t>Light field</a:t>
            </a:r>
          </a:p>
          <a:p>
            <a:pPr marL="742950" lvl="1" indent="-285750" eaLnBrk="0" fontAlgn="base" hangingPunct="0">
              <a:lnSpc>
                <a:spcPct val="90000"/>
              </a:lnSpc>
              <a:spcBef>
                <a:spcPct val="20000"/>
              </a:spcBef>
              <a:spcAft>
                <a:spcPct val="0"/>
              </a:spcAft>
              <a:buFontTx/>
              <a:buChar char="•"/>
            </a:pPr>
            <a:r>
              <a:rPr lang="en-US" dirty="0">
                <a:solidFill>
                  <a:srgbClr val="000000"/>
                </a:solidFill>
              </a:rPr>
              <a:t>We can describe all of the light in the scene by specifying the radiation (or </a:t>
            </a:r>
            <a:r>
              <a:rPr lang="en-US" b="1" dirty="0">
                <a:solidFill>
                  <a:srgbClr val="000000"/>
                </a:solidFill>
              </a:rPr>
              <a:t>“radiance”</a:t>
            </a:r>
            <a:r>
              <a:rPr lang="en-US" dirty="0">
                <a:solidFill>
                  <a:srgbClr val="000000"/>
                </a:solidFill>
              </a:rPr>
              <a:t> along all light rays) arriving at every point in space and from every direction</a:t>
            </a:r>
          </a:p>
          <a:p>
            <a:pPr marL="742950" lvl="1" indent="-285750" eaLnBrk="0" fontAlgn="base" hangingPunct="0">
              <a:lnSpc>
                <a:spcPct val="90000"/>
              </a:lnSpc>
              <a:spcBef>
                <a:spcPct val="20000"/>
              </a:spcBef>
              <a:spcAft>
                <a:spcPct val="0"/>
              </a:spcAft>
            </a:pPr>
            <a:endParaRPr lang="en-US" dirty="0">
              <a:solidFill>
                <a:srgbClr val="000000"/>
              </a:solidFill>
            </a:endParaRPr>
          </a:p>
        </p:txBody>
      </p:sp>
      <p:pic>
        <p:nvPicPr>
          <p:cNvPr id="382992" name="Picture 16" descr="Edittex"/>
          <p:cNvPicPr>
            <a:picLocks noChangeAspect="1" noChangeArrowheads="1"/>
          </p:cNvPicPr>
          <p:nvPr>
            <p:custDataLst>
              <p:tags r:id="rId1"/>
            </p:custDataLst>
          </p:nvPr>
        </p:nvPicPr>
        <p:blipFill>
          <a:blip r:embed="rId4" cstate="print"/>
          <a:srcRect/>
          <a:stretch>
            <a:fillRect/>
          </a:stretch>
        </p:blipFill>
        <p:spPr bwMode="auto">
          <a:xfrm>
            <a:off x="3111500" y="5965825"/>
            <a:ext cx="2527300" cy="282575"/>
          </a:xfrm>
          <a:prstGeom prst="rect">
            <a:avLst/>
          </a:prstGeom>
          <a:noFill/>
          <a:ln w="9525">
            <a:noFill/>
            <a:miter lim="800000"/>
            <a:headEnd/>
            <a:tailEnd/>
          </a:ln>
          <a:effectLst/>
        </p:spPr>
      </p:pic>
      <p:grpSp>
        <p:nvGrpSpPr>
          <p:cNvPr id="25" name="Group 24"/>
          <p:cNvGrpSpPr/>
          <p:nvPr/>
        </p:nvGrpSpPr>
        <p:grpSpPr>
          <a:xfrm>
            <a:off x="2819400" y="4289425"/>
            <a:ext cx="2635250" cy="1295400"/>
            <a:chOff x="2819400" y="4289425"/>
            <a:chExt cx="2635250" cy="1295400"/>
          </a:xfrm>
        </p:grpSpPr>
        <p:sp>
          <p:nvSpPr>
            <p:cNvPr id="382998" name="Oval 22"/>
            <p:cNvSpPr>
              <a:spLocks noChangeArrowheads="1"/>
            </p:cNvSpPr>
            <p:nvPr/>
          </p:nvSpPr>
          <p:spPr bwMode="auto">
            <a:xfrm>
              <a:off x="3352800" y="4943475"/>
              <a:ext cx="76200" cy="76200"/>
            </a:xfrm>
            <a:prstGeom prst="ellipse">
              <a:avLst/>
            </a:prstGeom>
            <a:solidFill>
              <a:schemeClr val="accent1"/>
            </a:solidFill>
            <a:ln w="9525">
              <a:solidFill>
                <a:schemeClr val="tx1"/>
              </a:solidFill>
              <a:round/>
              <a:headEnd/>
              <a:tailEnd/>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2999" name="Line 23"/>
            <p:cNvSpPr>
              <a:spLocks noChangeShapeType="1"/>
            </p:cNvSpPr>
            <p:nvPr/>
          </p:nvSpPr>
          <p:spPr bwMode="auto">
            <a:xfrm flipH="1">
              <a:off x="3473450" y="4365625"/>
              <a:ext cx="533400" cy="533400"/>
            </a:xfrm>
            <a:prstGeom prst="line">
              <a:avLst/>
            </a:prstGeom>
            <a:noFill/>
            <a:ln w="9525">
              <a:solidFill>
                <a:schemeClr val="tx1"/>
              </a:solidFill>
              <a:round/>
              <a:headEnd/>
              <a:tailEnd type="triangle" w="med" len="me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3001" name="Line 25"/>
            <p:cNvSpPr>
              <a:spLocks noChangeShapeType="1"/>
            </p:cNvSpPr>
            <p:nvPr/>
          </p:nvSpPr>
          <p:spPr bwMode="auto">
            <a:xfrm flipH="1">
              <a:off x="3473450" y="4975225"/>
              <a:ext cx="685800" cy="0"/>
            </a:xfrm>
            <a:prstGeom prst="line">
              <a:avLst/>
            </a:prstGeom>
            <a:noFill/>
            <a:ln w="9525">
              <a:solidFill>
                <a:schemeClr val="tx1"/>
              </a:solidFill>
              <a:round/>
              <a:headEnd/>
              <a:tailEnd type="triangle" w="med" len="me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3008" name="Line 32"/>
            <p:cNvSpPr>
              <a:spLocks noChangeShapeType="1"/>
            </p:cNvSpPr>
            <p:nvPr/>
          </p:nvSpPr>
          <p:spPr bwMode="auto">
            <a:xfrm flipH="1" flipV="1">
              <a:off x="4235450" y="4594225"/>
              <a:ext cx="381000" cy="685800"/>
            </a:xfrm>
            <a:prstGeom prst="line">
              <a:avLst/>
            </a:prstGeom>
            <a:noFill/>
            <a:ln w="9525">
              <a:solidFill>
                <a:schemeClr val="tx1"/>
              </a:solidFill>
              <a:round/>
              <a:headEnd/>
              <a:tailEnd type="triangle" w="med" len="me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3010" name="Line 34"/>
            <p:cNvSpPr>
              <a:spLocks noChangeShapeType="1"/>
            </p:cNvSpPr>
            <p:nvPr/>
          </p:nvSpPr>
          <p:spPr bwMode="auto">
            <a:xfrm flipV="1">
              <a:off x="4845050" y="4441825"/>
              <a:ext cx="609600" cy="533400"/>
            </a:xfrm>
            <a:prstGeom prst="line">
              <a:avLst/>
            </a:prstGeom>
            <a:noFill/>
            <a:ln w="9525">
              <a:solidFill>
                <a:schemeClr val="tx1"/>
              </a:solidFill>
              <a:round/>
              <a:headEnd/>
              <a:tailEnd type="triangle" w="med" len="me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3011" name="Line 35"/>
            <p:cNvSpPr>
              <a:spLocks noChangeShapeType="1"/>
            </p:cNvSpPr>
            <p:nvPr/>
          </p:nvSpPr>
          <p:spPr bwMode="auto">
            <a:xfrm flipV="1">
              <a:off x="4768850" y="4289425"/>
              <a:ext cx="76200" cy="609600"/>
            </a:xfrm>
            <a:prstGeom prst="line">
              <a:avLst/>
            </a:prstGeom>
            <a:noFill/>
            <a:ln w="9525">
              <a:solidFill>
                <a:schemeClr val="tx1"/>
              </a:solidFill>
              <a:round/>
              <a:headEnd/>
              <a:tailEnd type="triangle" w="med" len="me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3012" name="Line 36"/>
            <p:cNvSpPr>
              <a:spLocks noChangeShapeType="1"/>
            </p:cNvSpPr>
            <p:nvPr/>
          </p:nvSpPr>
          <p:spPr bwMode="auto">
            <a:xfrm flipH="1" flipV="1">
              <a:off x="4387850" y="4365625"/>
              <a:ext cx="304800" cy="457200"/>
            </a:xfrm>
            <a:prstGeom prst="line">
              <a:avLst/>
            </a:prstGeom>
            <a:noFill/>
            <a:ln w="9525">
              <a:solidFill>
                <a:schemeClr val="tx1"/>
              </a:solidFill>
              <a:round/>
              <a:headEnd/>
              <a:tailEnd type="triangle" w="med" len="me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3013" name="Line 37"/>
            <p:cNvSpPr>
              <a:spLocks noChangeShapeType="1"/>
            </p:cNvSpPr>
            <p:nvPr/>
          </p:nvSpPr>
          <p:spPr bwMode="auto">
            <a:xfrm flipH="1">
              <a:off x="4083050" y="5051425"/>
              <a:ext cx="685800" cy="228600"/>
            </a:xfrm>
            <a:prstGeom prst="line">
              <a:avLst/>
            </a:prstGeom>
            <a:noFill/>
            <a:ln w="9525">
              <a:solidFill>
                <a:schemeClr val="tx1"/>
              </a:solidFill>
              <a:round/>
              <a:headEnd/>
              <a:tailEnd type="triangle" w="med" len="me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3014" name="Line 38"/>
            <p:cNvSpPr>
              <a:spLocks noChangeShapeType="1"/>
            </p:cNvSpPr>
            <p:nvPr/>
          </p:nvSpPr>
          <p:spPr bwMode="auto">
            <a:xfrm flipH="1">
              <a:off x="4616450" y="5356225"/>
              <a:ext cx="685800" cy="228600"/>
            </a:xfrm>
            <a:prstGeom prst="line">
              <a:avLst/>
            </a:prstGeom>
            <a:noFill/>
            <a:ln w="9525">
              <a:solidFill>
                <a:schemeClr val="tx1"/>
              </a:solidFill>
              <a:round/>
              <a:headEnd/>
              <a:tailEnd type="triangle" w="med" len="me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3015" name="Line 39"/>
            <p:cNvSpPr>
              <a:spLocks noChangeShapeType="1"/>
            </p:cNvSpPr>
            <p:nvPr/>
          </p:nvSpPr>
          <p:spPr bwMode="auto">
            <a:xfrm>
              <a:off x="4921250" y="5127625"/>
              <a:ext cx="457200" cy="457200"/>
            </a:xfrm>
            <a:prstGeom prst="line">
              <a:avLst/>
            </a:prstGeom>
            <a:noFill/>
            <a:ln w="9525">
              <a:solidFill>
                <a:schemeClr val="tx1"/>
              </a:solidFill>
              <a:round/>
              <a:headEnd/>
              <a:tailEnd type="triangle" w="med" len="me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3016" name="Line 40"/>
            <p:cNvSpPr>
              <a:spLocks noChangeShapeType="1"/>
            </p:cNvSpPr>
            <p:nvPr/>
          </p:nvSpPr>
          <p:spPr bwMode="auto">
            <a:xfrm flipV="1">
              <a:off x="2819400" y="5051425"/>
              <a:ext cx="457200" cy="381000"/>
            </a:xfrm>
            <a:prstGeom prst="line">
              <a:avLst/>
            </a:prstGeom>
            <a:noFill/>
            <a:ln w="9525">
              <a:solidFill>
                <a:schemeClr val="tx1"/>
              </a:solidFill>
              <a:round/>
              <a:headEnd/>
              <a:tailEnd type="triangle" w="med" len="me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2990"/>
                                        </p:tgtEl>
                                        <p:attrNameLst>
                                          <p:attrName>style.visibility</p:attrName>
                                        </p:attrNameLst>
                                      </p:cBhvr>
                                      <p:to>
                                        <p:strVal val="visible"/>
                                      </p:to>
                                    </p:set>
                                    <p:animEffect transition="in" filter="fade">
                                      <p:cBhvr>
                                        <p:cTn id="7" dur="500"/>
                                        <p:tgtEl>
                                          <p:spTgt spid="382990"/>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82992"/>
                                        </p:tgtEl>
                                        <p:attrNameLst>
                                          <p:attrName>style.visibility</p:attrName>
                                        </p:attrNameLst>
                                      </p:cBhvr>
                                      <p:to>
                                        <p:strVal val="visible"/>
                                      </p:to>
                                    </p:set>
                                    <p:animEffect transition="in" filter="fade">
                                      <p:cBhvr>
                                        <p:cTn id="15" dur="500"/>
                                        <p:tgtEl>
                                          <p:spTgt spid="382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90"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p:txBody>
          <a:bodyPr/>
          <a:lstStyle/>
          <a:p>
            <a:endParaRPr lang="en-US"/>
          </a:p>
        </p:txBody>
      </p:sp>
      <p:sp>
        <p:nvSpPr>
          <p:cNvPr id="431107" name="Rectangle 3"/>
          <p:cNvSpPr>
            <a:spLocks noGrp="1" noChangeArrowheads="1"/>
          </p:cNvSpPr>
          <p:nvPr>
            <p:ph type="body" idx="1"/>
          </p:nvPr>
        </p:nvSpPr>
        <p:spPr/>
        <p:txBody>
          <a:bodyPr/>
          <a:lstStyle/>
          <a:p>
            <a:endParaRPr lang="en-US"/>
          </a:p>
        </p:txBody>
      </p:sp>
      <p:pic>
        <p:nvPicPr>
          <p:cNvPr id="431109" name="Picture 5" descr="slide002"/>
          <p:cNvPicPr>
            <a:picLocks noChangeAspect="1" noChangeArrowheads="1"/>
          </p:cNvPicPr>
          <p:nvPr/>
        </p:nvPicPr>
        <p:blipFill>
          <a:blip r:embed="rId3" cstate="print"/>
          <a:srcRect/>
          <a:stretch>
            <a:fillRect/>
          </a:stretch>
        </p:blipFill>
        <p:spPr bwMode="auto">
          <a:xfrm>
            <a:off x="381000" y="0"/>
            <a:ext cx="8115300" cy="682466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lstStyle/>
          <a:p>
            <a:r>
              <a:rPr lang="en-US"/>
              <a:t>The light field</a:t>
            </a:r>
          </a:p>
        </p:txBody>
      </p:sp>
      <p:sp>
        <p:nvSpPr>
          <p:cNvPr id="385027" name="Rectangle 3"/>
          <p:cNvSpPr>
            <a:spLocks noGrp="1" noChangeArrowheads="1"/>
          </p:cNvSpPr>
          <p:nvPr>
            <p:ph type="body" idx="1"/>
          </p:nvPr>
        </p:nvSpPr>
        <p:spPr>
          <a:xfrm>
            <a:off x="685800" y="914400"/>
            <a:ext cx="7772400" cy="2133600"/>
          </a:xfrm>
        </p:spPr>
        <p:txBody>
          <a:bodyPr/>
          <a:lstStyle/>
          <a:p>
            <a:endParaRPr lang="en-US" dirty="0"/>
          </a:p>
          <a:p>
            <a:pPr lvl="1"/>
            <a:r>
              <a:rPr lang="en-US" sz="1800" dirty="0"/>
              <a:t>Known as the </a:t>
            </a:r>
            <a:r>
              <a:rPr lang="en-US" sz="1800" b="1" dirty="0" err="1"/>
              <a:t>plenoptic</a:t>
            </a:r>
            <a:r>
              <a:rPr lang="en-US" sz="1800" b="1" dirty="0"/>
              <a:t> function</a:t>
            </a:r>
          </a:p>
          <a:p>
            <a:pPr lvl="1"/>
            <a:r>
              <a:rPr lang="en-US" sz="1800" dirty="0"/>
              <a:t>If you know </a:t>
            </a:r>
            <a:r>
              <a:rPr lang="en-US" sz="1800" i="1" dirty="0"/>
              <a:t>R</a:t>
            </a:r>
            <a:r>
              <a:rPr lang="en-US" sz="1800" dirty="0"/>
              <a:t>, you can predict how the scene would appear from any viewpoint.</a:t>
            </a:r>
          </a:p>
          <a:p>
            <a:pPr lvl="1">
              <a:buFontTx/>
              <a:buNone/>
            </a:pPr>
            <a:endParaRPr lang="en-US" sz="1800" dirty="0"/>
          </a:p>
        </p:txBody>
      </p:sp>
      <p:pic>
        <p:nvPicPr>
          <p:cNvPr id="385028" name="Picture 4" descr="Edittex"/>
          <p:cNvPicPr>
            <a:picLocks noChangeAspect="1" noChangeArrowheads="1"/>
          </p:cNvPicPr>
          <p:nvPr>
            <p:custDataLst>
              <p:tags r:id="rId1"/>
            </p:custDataLst>
          </p:nvPr>
        </p:nvPicPr>
        <p:blipFill>
          <a:blip r:embed="rId7" cstate="print"/>
          <a:srcRect/>
          <a:stretch>
            <a:fillRect/>
          </a:stretch>
        </p:blipFill>
        <p:spPr bwMode="auto">
          <a:xfrm>
            <a:off x="762000" y="1066800"/>
            <a:ext cx="2527300" cy="282575"/>
          </a:xfrm>
          <a:prstGeom prst="rect">
            <a:avLst/>
          </a:prstGeom>
          <a:noFill/>
          <a:ln w="9525">
            <a:noFill/>
            <a:miter lim="800000"/>
            <a:headEnd/>
            <a:tailEnd/>
          </a:ln>
          <a:effectLst/>
        </p:spPr>
      </p:pic>
      <p:sp>
        <p:nvSpPr>
          <p:cNvPr id="385029" name="Rectangle 5"/>
          <p:cNvSpPr>
            <a:spLocks noChangeArrowheads="1"/>
          </p:cNvSpPr>
          <p:nvPr/>
        </p:nvSpPr>
        <p:spPr bwMode="auto">
          <a:xfrm>
            <a:off x="685800" y="2819400"/>
            <a:ext cx="7772400" cy="2133600"/>
          </a:xfrm>
          <a:prstGeom prst="rect">
            <a:avLst/>
          </a:prstGeom>
          <a:noFill/>
          <a:ln w="9525">
            <a:noFill/>
            <a:miter lim="800000"/>
            <a:headEnd/>
            <a:tailEnd/>
          </a:ln>
          <a:effectLst/>
        </p:spPr>
        <p:txBody>
          <a:bodyPr/>
          <a:lstStyle/>
          <a:p>
            <a:pPr marL="342900" indent="-342900" eaLnBrk="0" fontAlgn="base" hangingPunct="0">
              <a:spcBef>
                <a:spcPct val="20000"/>
              </a:spcBef>
              <a:spcAft>
                <a:spcPct val="0"/>
              </a:spcAft>
            </a:pPr>
            <a:r>
              <a:rPr lang="en-US" sz="2000" dirty="0">
                <a:solidFill>
                  <a:srgbClr val="000000"/>
                </a:solidFill>
              </a:rPr>
              <a:t>The </a:t>
            </a:r>
            <a:r>
              <a:rPr lang="en-US" sz="2000" b="1" dirty="0">
                <a:solidFill>
                  <a:srgbClr val="000000"/>
                </a:solidFill>
              </a:rPr>
              <a:t>light field</a:t>
            </a:r>
          </a:p>
          <a:p>
            <a:pPr marL="742950" lvl="1" indent="-285750" eaLnBrk="0" fontAlgn="base" hangingPunct="0">
              <a:spcBef>
                <a:spcPct val="20000"/>
              </a:spcBef>
              <a:spcAft>
                <a:spcPct val="0"/>
              </a:spcAft>
              <a:buFontTx/>
              <a:buChar char="•"/>
            </a:pPr>
            <a:r>
              <a:rPr lang="en-US" dirty="0">
                <a:solidFill>
                  <a:srgbClr val="000000"/>
                </a:solidFill>
              </a:rPr>
              <a:t>Assume radiance does not change along a ray</a:t>
            </a:r>
          </a:p>
          <a:p>
            <a:pPr marL="1143000" lvl="2" indent="-228600" eaLnBrk="0" fontAlgn="base" hangingPunct="0">
              <a:spcBef>
                <a:spcPct val="20000"/>
              </a:spcBef>
              <a:spcAft>
                <a:spcPct val="0"/>
              </a:spcAft>
              <a:buFontTx/>
              <a:buChar char="–"/>
            </a:pPr>
            <a:r>
              <a:rPr lang="en-US" sz="1600" dirty="0">
                <a:solidFill>
                  <a:srgbClr val="000000"/>
                </a:solidFill>
              </a:rPr>
              <a:t>what does this assume about the world?</a:t>
            </a:r>
          </a:p>
          <a:p>
            <a:pPr marL="742950" lvl="1" indent="-285750" eaLnBrk="0" fontAlgn="base" hangingPunct="0">
              <a:spcBef>
                <a:spcPct val="20000"/>
              </a:spcBef>
              <a:spcAft>
                <a:spcPct val="0"/>
              </a:spcAft>
              <a:buFontTx/>
              <a:buChar char="•"/>
            </a:pPr>
            <a:r>
              <a:rPr lang="en-US" dirty="0">
                <a:solidFill>
                  <a:srgbClr val="000000"/>
                </a:solidFill>
              </a:rPr>
              <a:t>Parameterize rays by intersection with two planes:</a:t>
            </a:r>
          </a:p>
          <a:p>
            <a:pPr marL="742950" lvl="1" indent="-285750" eaLnBrk="0" fontAlgn="base" hangingPunct="0">
              <a:spcBef>
                <a:spcPct val="20000"/>
              </a:spcBef>
              <a:spcAft>
                <a:spcPct val="0"/>
              </a:spcAft>
              <a:buFontTx/>
              <a:buChar char="•"/>
            </a:pPr>
            <a:endParaRPr lang="en-US" dirty="0">
              <a:solidFill>
                <a:srgbClr val="000000"/>
              </a:solidFill>
            </a:endParaRPr>
          </a:p>
          <a:p>
            <a:pPr marL="742950" lvl="1" indent="-285750" eaLnBrk="0" fontAlgn="base" hangingPunct="0">
              <a:spcBef>
                <a:spcPct val="20000"/>
              </a:spcBef>
              <a:spcAft>
                <a:spcPct val="0"/>
              </a:spcAft>
              <a:buFontTx/>
              <a:buChar char="•"/>
            </a:pPr>
            <a:endParaRPr lang="en-US" dirty="0">
              <a:solidFill>
                <a:srgbClr val="000000"/>
              </a:solidFill>
            </a:endParaRPr>
          </a:p>
          <a:p>
            <a:pPr marL="742950" lvl="1" indent="-285750" eaLnBrk="0" fontAlgn="base" hangingPunct="0">
              <a:spcBef>
                <a:spcPct val="20000"/>
              </a:spcBef>
              <a:spcAft>
                <a:spcPct val="0"/>
              </a:spcAft>
              <a:buFontTx/>
              <a:buChar char="•"/>
            </a:pPr>
            <a:endParaRPr lang="en-US" dirty="0">
              <a:solidFill>
                <a:srgbClr val="000000"/>
              </a:solidFill>
            </a:endParaRPr>
          </a:p>
          <a:p>
            <a:pPr marL="742950" lvl="1" indent="-285750" eaLnBrk="0" fontAlgn="base" hangingPunct="0">
              <a:spcBef>
                <a:spcPct val="20000"/>
              </a:spcBef>
              <a:spcAft>
                <a:spcPct val="0"/>
              </a:spcAft>
              <a:buFontTx/>
              <a:buChar char="•"/>
            </a:pPr>
            <a:endParaRPr lang="en-US" dirty="0">
              <a:solidFill>
                <a:srgbClr val="000000"/>
              </a:solidFill>
            </a:endParaRPr>
          </a:p>
          <a:p>
            <a:pPr marL="742950" lvl="1" indent="-285750" eaLnBrk="0" fontAlgn="base" hangingPunct="0">
              <a:spcBef>
                <a:spcPct val="20000"/>
              </a:spcBef>
              <a:spcAft>
                <a:spcPct val="0"/>
              </a:spcAft>
              <a:buFontTx/>
              <a:buChar char="•"/>
            </a:pPr>
            <a:endParaRPr lang="en-US" dirty="0">
              <a:solidFill>
                <a:srgbClr val="000000"/>
              </a:solidFill>
            </a:endParaRPr>
          </a:p>
          <a:p>
            <a:pPr marL="742950" lvl="1" indent="-285750" eaLnBrk="0" fontAlgn="base" hangingPunct="0">
              <a:spcBef>
                <a:spcPct val="20000"/>
              </a:spcBef>
              <a:spcAft>
                <a:spcPct val="0"/>
              </a:spcAft>
              <a:buFontTx/>
              <a:buChar char="•"/>
            </a:pPr>
            <a:r>
              <a:rPr lang="en-US" dirty="0">
                <a:solidFill>
                  <a:srgbClr val="000000"/>
                </a:solidFill>
              </a:rPr>
              <a:t>Usually drop </a:t>
            </a:r>
            <a:r>
              <a:rPr lang="en-US" dirty="0">
                <a:solidFill>
                  <a:srgbClr val="000000"/>
                </a:solidFill>
                <a:latin typeface="Symbol" pitchFamily="18" charset="2"/>
              </a:rPr>
              <a:t>l</a:t>
            </a:r>
            <a:r>
              <a:rPr lang="en-US" dirty="0">
                <a:solidFill>
                  <a:srgbClr val="000000"/>
                </a:solidFill>
              </a:rPr>
              <a:t> and time parameters</a:t>
            </a:r>
          </a:p>
          <a:p>
            <a:pPr marL="742950" lvl="1" indent="-285750" eaLnBrk="0" fontAlgn="base" hangingPunct="0">
              <a:spcBef>
                <a:spcPct val="20000"/>
              </a:spcBef>
              <a:spcAft>
                <a:spcPct val="0"/>
              </a:spcAft>
              <a:buFontTx/>
              <a:buChar char="•"/>
            </a:pPr>
            <a:r>
              <a:rPr lang="en-US" dirty="0">
                <a:solidFill>
                  <a:srgbClr val="000000"/>
                </a:solidFill>
              </a:rPr>
              <a:t>How could you capture a light field?</a:t>
            </a:r>
          </a:p>
        </p:txBody>
      </p:sp>
      <p:grpSp>
        <p:nvGrpSpPr>
          <p:cNvPr id="4" name="Group 32"/>
          <p:cNvGrpSpPr>
            <a:grpSpLocks/>
          </p:cNvGrpSpPr>
          <p:nvPr/>
        </p:nvGrpSpPr>
        <p:grpSpPr bwMode="auto">
          <a:xfrm>
            <a:off x="2438400" y="4191000"/>
            <a:ext cx="3810000" cy="1587500"/>
            <a:chOff x="1296" y="2400"/>
            <a:chExt cx="2880" cy="1200"/>
          </a:xfrm>
        </p:grpSpPr>
        <p:sp>
          <p:nvSpPr>
            <p:cNvPr id="385030" name="Line 6"/>
            <p:cNvSpPr>
              <a:spLocks noChangeShapeType="1"/>
            </p:cNvSpPr>
            <p:nvPr/>
          </p:nvSpPr>
          <p:spPr bwMode="auto">
            <a:xfrm>
              <a:off x="1872" y="2400"/>
              <a:ext cx="0" cy="816"/>
            </a:xfrm>
            <a:prstGeom prst="line">
              <a:avLst/>
            </a:prstGeom>
            <a:noFill/>
            <a:ln w="9525">
              <a:solidFill>
                <a:schemeClr val="tx1"/>
              </a:solidFill>
              <a:round/>
              <a:headEnd/>
              <a:tailEn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5031" name="Line 7"/>
            <p:cNvSpPr>
              <a:spLocks noChangeShapeType="1"/>
            </p:cNvSpPr>
            <p:nvPr/>
          </p:nvSpPr>
          <p:spPr bwMode="auto">
            <a:xfrm>
              <a:off x="1872" y="2400"/>
              <a:ext cx="768" cy="384"/>
            </a:xfrm>
            <a:prstGeom prst="line">
              <a:avLst/>
            </a:prstGeom>
            <a:noFill/>
            <a:ln w="9525">
              <a:solidFill>
                <a:schemeClr val="tx1"/>
              </a:solidFill>
              <a:round/>
              <a:headEnd/>
              <a:tailEn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5032" name="Line 8"/>
            <p:cNvSpPr>
              <a:spLocks noChangeShapeType="1"/>
            </p:cNvSpPr>
            <p:nvPr/>
          </p:nvSpPr>
          <p:spPr bwMode="auto">
            <a:xfrm>
              <a:off x="2640" y="2784"/>
              <a:ext cx="0" cy="816"/>
            </a:xfrm>
            <a:prstGeom prst="line">
              <a:avLst/>
            </a:prstGeom>
            <a:noFill/>
            <a:ln w="9525">
              <a:solidFill>
                <a:schemeClr val="tx1"/>
              </a:solidFill>
              <a:round/>
              <a:headEnd/>
              <a:tailEn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5033" name="Line 9"/>
            <p:cNvSpPr>
              <a:spLocks noChangeShapeType="1"/>
            </p:cNvSpPr>
            <p:nvPr/>
          </p:nvSpPr>
          <p:spPr bwMode="auto">
            <a:xfrm>
              <a:off x="1872" y="3216"/>
              <a:ext cx="768" cy="384"/>
            </a:xfrm>
            <a:prstGeom prst="line">
              <a:avLst/>
            </a:prstGeom>
            <a:noFill/>
            <a:ln w="9525">
              <a:solidFill>
                <a:schemeClr val="tx1"/>
              </a:solidFill>
              <a:round/>
              <a:headEnd/>
              <a:tailEn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5034" name="Line 10"/>
            <p:cNvSpPr>
              <a:spLocks noChangeShapeType="1"/>
            </p:cNvSpPr>
            <p:nvPr/>
          </p:nvSpPr>
          <p:spPr bwMode="auto">
            <a:xfrm>
              <a:off x="2976" y="2400"/>
              <a:ext cx="0" cy="816"/>
            </a:xfrm>
            <a:prstGeom prst="line">
              <a:avLst/>
            </a:prstGeom>
            <a:noFill/>
            <a:ln w="9525">
              <a:solidFill>
                <a:schemeClr val="tx1"/>
              </a:solidFill>
              <a:round/>
              <a:headEnd/>
              <a:tailEn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5035" name="Line 11"/>
            <p:cNvSpPr>
              <a:spLocks noChangeShapeType="1"/>
            </p:cNvSpPr>
            <p:nvPr/>
          </p:nvSpPr>
          <p:spPr bwMode="auto">
            <a:xfrm>
              <a:off x="2976" y="2400"/>
              <a:ext cx="768" cy="384"/>
            </a:xfrm>
            <a:prstGeom prst="line">
              <a:avLst/>
            </a:prstGeom>
            <a:noFill/>
            <a:ln w="9525">
              <a:solidFill>
                <a:schemeClr val="tx1"/>
              </a:solidFill>
              <a:round/>
              <a:headEnd/>
              <a:tailEn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5036" name="Line 12"/>
            <p:cNvSpPr>
              <a:spLocks noChangeShapeType="1"/>
            </p:cNvSpPr>
            <p:nvPr/>
          </p:nvSpPr>
          <p:spPr bwMode="auto">
            <a:xfrm>
              <a:off x="3744" y="2784"/>
              <a:ext cx="0" cy="816"/>
            </a:xfrm>
            <a:prstGeom prst="line">
              <a:avLst/>
            </a:prstGeom>
            <a:noFill/>
            <a:ln w="9525">
              <a:solidFill>
                <a:schemeClr val="tx1"/>
              </a:solidFill>
              <a:round/>
              <a:headEnd/>
              <a:tailEn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5037" name="Line 13"/>
            <p:cNvSpPr>
              <a:spLocks noChangeShapeType="1"/>
            </p:cNvSpPr>
            <p:nvPr/>
          </p:nvSpPr>
          <p:spPr bwMode="auto">
            <a:xfrm>
              <a:off x="2976" y="3216"/>
              <a:ext cx="768" cy="384"/>
            </a:xfrm>
            <a:prstGeom prst="line">
              <a:avLst/>
            </a:prstGeom>
            <a:noFill/>
            <a:ln w="9525">
              <a:solidFill>
                <a:schemeClr val="tx1"/>
              </a:solidFill>
              <a:round/>
              <a:headEnd/>
              <a:tailEn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5039" name="Line 15"/>
            <p:cNvSpPr>
              <a:spLocks noChangeShapeType="1"/>
            </p:cNvSpPr>
            <p:nvPr/>
          </p:nvSpPr>
          <p:spPr bwMode="auto">
            <a:xfrm>
              <a:off x="1296" y="2688"/>
              <a:ext cx="720" cy="144"/>
            </a:xfrm>
            <a:prstGeom prst="line">
              <a:avLst/>
            </a:prstGeom>
            <a:noFill/>
            <a:ln w="19050">
              <a:solidFill>
                <a:schemeClr val="tx1"/>
              </a:solidFill>
              <a:round/>
              <a:headEnd/>
              <a:tailEn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5040" name="Line 16"/>
            <p:cNvSpPr>
              <a:spLocks noChangeShapeType="1"/>
            </p:cNvSpPr>
            <p:nvPr/>
          </p:nvSpPr>
          <p:spPr bwMode="auto">
            <a:xfrm>
              <a:off x="2640" y="2955"/>
              <a:ext cx="768" cy="144"/>
            </a:xfrm>
            <a:prstGeom prst="line">
              <a:avLst/>
            </a:prstGeom>
            <a:noFill/>
            <a:ln w="19050">
              <a:solidFill>
                <a:schemeClr val="tx1"/>
              </a:solidFill>
              <a:round/>
              <a:headEnd/>
              <a:tailEn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5041" name="Line 17"/>
            <p:cNvSpPr>
              <a:spLocks noChangeShapeType="1"/>
            </p:cNvSpPr>
            <p:nvPr/>
          </p:nvSpPr>
          <p:spPr bwMode="auto">
            <a:xfrm>
              <a:off x="3744" y="3168"/>
              <a:ext cx="432" cy="88"/>
            </a:xfrm>
            <a:prstGeom prst="line">
              <a:avLst/>
            </a:prstGeom>
            <a:noFill/>
            <a:ln w="19050">
              <a:solidFill>
                <a:schemeClr val="tx1"/>
              </a:solidFill>
              <a:round/>
              <a:headEnd/>
              <a:tailEnd type="triangle" w="med" len="me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5043" name="Oval 19"/>
            <p:cNvSpPr>
              <a:spLocks noChangeArrowheads="1"/>
            </p:cNvSpPr>
            <p:nvPr/>
          </p:nvSpPr>
          <p:spPr bwMode="auto">
            <a:xfrm>
              <a:off x="1995" y="2805"/>
              <a:ext cx="48" cy="48"/>
            </a:xfrm>
            <a:prstGeom prst="ellipse">
              <a:avLst/>
            </a:prstGeom>
            <a:solidFill>
              <a:schemeClr val="tx1"/>
            </a:solidFill>
            <a:ln w="9525">
              <a:solidFill>
                <a:schemeClr val="tx1"/>
              </a:solidFill>
              <a:round/>
              <a:headEnd/>
              <a:tailEnd/>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5044" name="Oval 20"/>
            <p:cNvSpPr>
              <a:spLocks noChangeArrowheads="1"/>
            </p:cNvSpPr>
            <p:nvPr/>
          </p:nvSpPr>
          <p:spPr bwMode="auto">
            <a:xfrm>
              <a:off x="3388" y="3072"/>
              <a:ext cx="48" cy="48"/>
            </a:xfrm>
            <a:prstGeom prst="ellipse">
              <a:avLst/>
            </a:prstGeom>
            <a:solidFill>
              <a:schemeClr val="tx1"/>
            </a:solidFill>
            <a:ln w="9525">
              <a:solidFill>
                <a:schemeClr val="tx1"/>
              </a:solidFill>
              <a:round/>
              <a:headEnd/>
              <a:tailEnd/>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pic>
          <p:nvPicPr>
            <p:cNvPr id="385047" name="Picture 23" descr="Edittex"/>
            <p:cNvPicPr>
              <a:picLocks noChangeAspect="1" noChangeArrowheads="1"/>
            </p:cNvPicPr>
            <p:nvPr>
              <p:custDataLst>
                <p:tags r:id="rId3"/>
              </p:custDataLst>
            </p:nvPr>
          </p:nvPicPr>
          <p:blipFill>
            <a:blip r:embed="rId8" cstate="print"/>
            <a:srcRect/>
            <a:stretch>
              <a:fillRect/>
            </a:stretch>
          </p:blipFill>
          <p:spPr bwMode="auto">
            <a:xfrm>
              <a:off x="1914" y="2894"/>
              <a:ext cx="369" cy="150"/>
            </a:xfrm>
            <a:prstGeom prst="rect">
              <a:avLst/>
            </a:prstGeom>
            <a:noFill/>
            <a:ln w="9525">
              <a:noFill/>
              <a:miter lim="800000"/>
              <a:headEnd/>
              <a:tailEnd/>
            </a:ln>
            <a:effectLst/>
          </p:spPr>
        </p:pic>
        <p:pic>
          <p:nvPicPr>
            <p:cNvPr id="385049" name="Picture 25" descr="Edittex"/>
            <p:cNvPicPr>
              <a:picLocks noChangeAspect="1" noChangeArrowheads="1"/>
            </p:cNvPicPr>
            <p:nvPr>
              <p:custDataLst>
                <p:tags r:id="rId4"/>
              </p:custDataLst>
            </p:nvPr>
          </p:nvPicPr>
          <p:blipFill>
            <a:blip r:embed="rId9" cstate="print"/>
            <a:srcRect/>
            <a:stretch>
              <a:fillRect/>
            </a:stretch>
          </p:blipFill>
          <p:spPr bwMode="auto">
            <a:xfrm>
              <a:off x="3253" y="3159"/>
              <a:ext cx="324" cy="150"/>
            </a:xfrm>
            <a:prstGeom prst="rect">
              <a:avLst/>
            </a:prstGeom>
            <a:noFill/>
            <a:ln w="9525">
              <a:noFill/>
              <a:miter lim="800000"/>
              <a:headEnd/>
              <a:tailEnd/>
            </a:ln>
            <a:effectLst/>
          </p:spPr>
        </p:pic>
      </p:grpSp>
      <p:pic>
        <p:nvPicPr>
          <p:cNvPr id="385053" name="Picture 29" descr="Edittex"/>
          <p:cNvPicPr>
            <a:picLocks noChangeAspect="1" noChangeArrowheads="1"/>
          </p:cNvPicPr>
          <p:nvPr>
            <p:custDataLst>
              <p:tags r:id="rId2"/>
            </p:custDataLst>
          </p:nvPr>
        </p:nvPicPr>
        <p:blipFill>
          <a:blip r:embed="rId10" cstate="print"/>
          <a:srcRect/>
          <a:stretch>
            <a:fillRect/>
          </a:stretch>
        </p:blipFill>
        <p:spPr bwMode="auto">
          <a:xfrm>
            <a:off x="2590800" y="2895600"/>
            <a:ext cx="1431925" cy="282575"/>
          </a:xfrm>
          <a:prstGeom prst="rect">
            <a:avLst/>
          </a:prstGeom>
          <a:noFill/>
          <a:ln w="9525">
            <a:noFill/>
            <a:miter lim="800000"/>
            <a:headEnd/>
            <a:tailEnd/>
          </a:ln>
          <a:effectLst/>
        </p:spPr>
      </p:pic>
      <p:grpSp>
        <p:nvGrpSpPr>
          <p:cNvPr id="5" name="Group 36"/>
          <p:cNvGrpSpPr>
            <a:grpSpLocks/>
          </p:cNvGrpSpPr>
          <p:nvPr/>
        </p:nvGrpSpPr>
        <p:grpSpPr bwMode="auto">
          <a:xfrm>
            <a:off x="3886200" y="2787650"/>
            <a:ext cx="4143375" cy="336550"/>
            <a:chOff x="2448" y="1756"/>
            <a:chExt cx="2610" cy="212"/>
          </a:xfrm>
        </p:grpSpPr>
        <p:sp>
          <p:nvSpPr>
            <p:cNvPr id="385058" name="Text Box 34"/>
            <p:cNvSpPr txBox="1">
              <a:spLocks noChangeArrowheads="1"/>
            </p:cNvSpPr>
            <p:nvPr/>
          </p:nvSpPr>
          <p:spPr bwMode="auto">
            <a:xfrm>
              <a:off x="2880" y="1756"/>
              <a:ext cx="2178" cy="212"/>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sz="1600">
                  <a:solidFill>
                    <a:srgbClr val="000000"/>
                  </a:solidFill>
                </a:rPr>
                <a:t>t is </a:t>
              </a:r>
              <a:r>
                <a:rPr lang="en-US" sz="1600" i="1">
                  <a:solidFill>
                    <a:srgbClr val="000000"/>
                  </a:solidFill>
                </a:rPr>
                <a:t>not</a:t>
              </a:r>
              <a:r>
                <a:rPr lang="en-US" sz="1600">
                  <a:solidFill>
                    <a:srgbClr val="000000"/>
                  </a:solidFill>
                </a:rPr>
                <a:t> time (different from above t !)</a:t>
              </a:r>
            </a:p>
          </p:txBody>
        </p:sp>
        <p:sp>
          <p:nvSpPr>
            <p:cNvPr id="385059" name="Line 35"/>
            <p:cNvSpPr>
              <a:spLocks noChangeShapeType="1"/>
            </p:cNvSpPr>
            <p:nvPr/>
          </p:nvSpPr>
          <p:spPr bwMode="auto">
            <a:xfrm flipH="1">
              <a:off x="2448" y="1872"/>
              <a:ext cx="480" cy="48"/>
            </a:xfrm>
            <a:prstGeom prst="line">
              <a:avLst/>
            </a:prstGeom>
            <a:noFill/>
            <a:ln w="12700">
              <a:solidFill>
                <a:schemeClr val="tx1"/>
              </a:solidFill>
              <a:round/>
              <a:headEnd/>
              <a:tailEnd type="triangle" w="med" len="me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5053"/>
                                        </p:tgtEl>
                                        <p:attrNameLst>
                                          <p:attrName>style.visibility</p:attrName>
                                        </p:attrNameLst>
                                      </p:cBhvr>
                                      <p:to>
                                        <p:strVal val="visible"/>
                                      </p:to>
                                    </p:set>
                                    <p:animEffect transition="in" filter="fade">
                                      <p:cBhvr>
                                        <p:cTn id="7" dur="500"/>
                                        <p:tgtEl>
                                          <p:spTgt spid="38505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5029">
                                            <p:txEl>
                                              <p:pRg st="0" end="0"/>
                                            </p:txEl>
                                          </p:spTgt>
                                        </p:tgtEl>
                                        <p:attrNameLst>
                                          <p:attrName>style.visibility</p:attrName>
                                        </p:attrNameLst>
                                      </p:cBhvr>
                                      <p:to>
                                        <p:strVal val="visible"/>
                                      </p:to>
                                    </p:set>
                                    <p:animEffect transition="in" filter="fade">
                                      <p:cBhvr>
                                        <p:cTn id="13" dur="500"/>
                                        <p:tgtEl>
                                          <p:spTgt spid="385029">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5029">
                                            <p:txEl>
                                              <p:pRg st="1" end="1"/>
                                            </p:txEl>
                                          </p:spTgt>
                                        </p:tgtEl>
                                        <p:attrNameLst>
                                          <p:attrName>style.visibility</p:attrName>
                                        </p:attrNameLst>
                                      </p:cBhvr>
                                      <p:to>
                                        <p:strVal val="visible"/>
                                      </p:to>
                                    </p:set>
                                    <p:animEffect transition="in" filter="fade">
                                      <p:cBhvr>
                                        <p:cTn id="16" dur="500"/>
                                        <p:tgtEl>
                                          <p:spTgt spid="385029">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5029">
                                            <p:txEl>
                                              <p:pRg st="2" end="2"/>
                                            </p:txEl>
                                          </p:spTgt>
                                        </p:tgtEl>
                                        <p:attrNameLst>
                                          <p:attrName>style.visibility</p:attrName>
                                        </p:attrNameLst>
                                      </p:cBhvr>
                                      <p:to>
                                        <p:strVal val="visible"/>
                                      </p:to>
                                    </p:set>
                                    <p:animEffect transition="in" filter="fade">
                                      <p:cBhvr>
                                        <p:cTn id="19" dur="500"/>
                                        <p:tgtEl>
                                          <p:spTgt spid="385029">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85029">
                                            <p:txEl>
                                              <p:pRg st="3" end="3"/>
                                            </p:txEl>
                                          </p:spTgt>
                                        </p:tgtEl>
                                        <p:attrNameLst>
                                          <p:attrName>style.visibility</p:attrName>
                                        </p:attrNameLst>
                                      </p:cBhvr>
                                      <p:to>
                                        <p:strVal val="visible"/>
                                      </p:to>
                                    </p:set>
                                    <p:animEffect transition="in" filter="fade">
                                      <p:cBhvr>
                                        <p:cTn id="24" dur="500"/>
                                        <p:tgtEl>
                                          <p:spTgt spid="385029">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85029">
                                            <p:txEl>
                                              <p:pRg st="9" end="9"/>
                                            </p:txEl>
                                          </p:spTgt>
                                        </p:tgtEl>
                                        <p:attrNameLst>
                                          <p:attrName>style.visibility</p:attrName>
                                        </p:attrNameLst>
                                      </p:cBhvr>
                                      <p:to>
                                        <p:strVal val="visible"/>
                                      </p:to>
                                    </p:set>
                                    <p:animEffect transition="in" filter="fade">
                                      <p:cBhvr>
                                        <p:cTn id="34" dur="500"/>
                                        <p:tgtEl>
                                          <p:spTgt spid="385029">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85029">
                                            <p:txEl>
                                              <p:pRg st="10" end="10"/>
                                            </p:txEl>
                                          </p:spTgt>
                                        </p:tgtEl>
                                        <p:attrNameLst>
                                          <p:attrName>style.visibility</p:attrName>
                                        </p:attrNameLst>
                                      </p:cBhvr>
                                      <p:to>
                                        <p:strVal val="visible"/>
                                      </p:to>
                                    </p:set>
                                    <p:animEffect transition="in" filter="fade">
                                      <p:cBhvr>
                                        <p:cTn id="37" dur="500"/>
                                        <p:tgtEl>
                                          <p:spTgt spid="38502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9" grpId="0" uiExpand="1" build="allAtOnce"/>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p:txBody>
          <a:bodyPr/>
          <a:lstStyle/>
          <a:p>
            <a:r>
              <a:rPr lang="en-US" dirty="0"/>
              <a:t>Capturing light fields</a:t>
            </a:r>
          </a:p>
        </p:txBody>
      </p:sp>
      <p:pic>
        <p:nvPicPr>
          <p:cNvPr id="407557" name="Picture 5" descr="gantry-w-bunny"/>
          <p:cNvPicPr>
            <a:picLocks noChangeAspect="1" noChangeArrowheads="1"/>
          </p:cNvPicPr>
          <p:nvPr/>
        </p:nvPicPr>
        <p:blipFill>
          <a:blip r:embed="rId3" cstate="print"/>
          <a:srcRect/>
          <a:stretch>
            <a:fillRect/>
          </a:stretch>
        </p:blipFill>
        <p:spPr bwMode="auto">
          <a:xfrm>
            <a:off x="380996" y="990600"/>
            <a:ext cx="3429000" cy="5638800"/>
          </a:xfrm>
          <a:prstGeom prst="rect">
            <a:avLst/>
          </a:prstGeom>
          <a:noFill/>
        </p:spPr>
      </p:pic>
      <p:sp>
        <p:nvSpPr>
          <p:cNvPr id="4" name="TextBox 3"/>
          <p:cNvSpPr txBox="1"/>
          <p:nvPr/>
        </p:nvSpPr>
        <p:spPr>
          <a:xfrm>
            <a:off x="380997" y="1001486"/>
            <a:ext cx="3018775" cy="307777"/>
          </a:xfrm>
          <a:prstGeom prst="rect">
            <a:avLst/>
          </a:prstGeom>
          <a:noFill/>
        </p:spPr>
        <p:txBody>
          <a:bodyPr wrap="none" rtlCol="0">
            <a:spAutoFit/>
          </a:bodyPr>
          <a:lstStyle/>
          <a:p>
            <a:r>
              <a:rPr lang="en-US" sz="1400" b="1" dirty="0">
                <a:solidFill>
                  <a:schemeClr val="bg1"/>
                </a:solidFill>
              </a:rPr>
              <a:t>Stanford/Cornell spherical gantry</a:t>
            </a:r>
          </a:p>
        </p:txBody>
      </p:sp>
      <p:pic>
        <p:nvPicPr>
          <p:cNvPr id="680962" name="Picture 2"/>
          <p:cNvPicPr>
            <a:picLocks noChangeAspect="1" noChangeArrowheads="1"/>
          </p:cNvPicPr>
          <p:nvPr/>
        </p:nvPicPr>
        <p:blipFill>
          <a:blip r:embed="rId4" cstate="print"/>
          <a:srcRect/>
          <a:stretch>
            <a:fillRect/>
          </a:stretch>
        </p:blipFill>
        <p:spPr bwMode="auto">
          <a:xfrm>
            <a:off x="5170713" y="1182459"/>
            <a:ext cx="2645230" cy="1873705"/>
          </a:xfrm>
          <a:prstGeom prst="rect">
            <a:avLst/>
          </a:prstGeom>
          <a:noFill/>
          <a:ln w="9525">
            <a:noFill/>
            <a:miter lim="800000"/>
            <a:headEnd/>
            <a:tailEnd/>
          </a:ln>
        </p:spPr>
      </p:pic>
      <p:sp>
        <p:nvSpPr>
          <p:cNvPr id="6" name="TextBox 5"/>
          <p:cNvSpPr txBox="1"/>
          <p:nvPr/>
        </p:nvSpPr>
        <p:spPr>
          <a:xfrm>
            <a:off x="5018308" y="3080650"/>
            <a:ext cx="3108608" cy="369332"/>
          </a:xfrm>
          <a:prstGeom prst="rect">
            <a:avLst/>
          </a:prstGeom>
          <a:noFill/>
        </p:spPr>
        <p:txBody>
          <a:bodyPr wrap="none" rtlCol="0">
            <a:spAutoFit/>
          </a:bodyPr>
          <a:lstStyle/>
          <a:p>
            <a:r>
              <a:rPr lang="en-US" dirty="0"/>
              <a:t>Stanford Multi-Camera Array</a:t>
            </a:r>
          </a:p>
        </p:txBody>
      </p:sp>
      <p:pic>
        <p:nvPicPr>
          <p:cNvPr id="680963" name="Picture 3"/>
          <p:cNvPicPr>
            <a:picLocks noChangeAspect="1" noChangeArrowheads="1"/>
          </p:cNvPicPr>
          <p:nvPr/>
        </p:nvPicPr>
        <p:blipFill>
          <a:blip r:embed="rId5" cstate="print"/>
          <a:srcRect/>
          <a:stretch>
            <a:fillRect/>
          </a:stretch>
        </p:blipFill>
        <p:spPr bwMode="auto">
          <a:xfrm>
            <a:off x="4680857" y="3559628"/>
            <a:ext cx="1762125" cy="2819400"/>
          </a:xfrm>
          <a:prstGeom prst="rect">
            <a:avLst/>
          </a:prstGeom>
          <a:noFill/>
          <a:ln w="9525">
            <a:noFill/>
            <a:miter lim="800000"/>
            <a:headEnd/>
            <a:tailEnd/>
          </a:ln>
        </p:spPr>
      </p:pic>
      <p:sp>
        <p:nvSpPr>
          <p:cNvPr id="8" name="Rectangle 7"/>
          <p:cNvSpPr/>
          <p:nvPr/>
        </p:nvSpPr>
        <p:spPr>
          <a:xfrm>
            <a:off x="4148050" y="6335877"/>
            <a:ext cx="2710999" cy="369332"/>
          </a:xfrm>
          <a:prstGeom prst="rect">
            <a:avLst/>
          </a:prstGeom>
        </p:spPr>
        <p:txBody>
          <a:bodyPr wrap="none">
            <a:spAutoFit/>
          </a:bodyPr>
          <a:lstStyle/>
          <a:p>
            <a:r>
              <a:rPr lang="en-US" dirty="0"/>
              <a:t>Lego </a:t>
            </a:r>
            <a:r>
              <a:rPr lang="en-US" dirty="0" err="1"/>
              <a:t>Mindstorms</a:t>
            </a:r>
            <a:r>
              <a:rPr lang="en-US" dirty="0"/>
              <a:t> Gantry</a:t>
            </a:r>
          </a:p>
        </p:txBody>
      </p:sp>
      <p:pic>
        <p:nvPicPr>
          <p:cNvPr id="680964" name="Picture 4"/>
          <p:cNvPicPr>
            <a:picLocks noChangeAspect="1" noChangeArrowheads="1"/>
          </p:cNvPicPr>
          <p:nvPr/>
        </p:nvPicPr>
        <p:blipFill>
          <a:blip r:embed="rId6" cstate="print"/>
          <a:srcRect/>
          <a:stretch>
            <a:fillRect/>
          </a:stretch>
        </p:blipFill>
        <p:spPr bwMode="auto">
          <a:xfrm>
            <a:off x="6877051" y="4137933"/>
            <a:ext cx="1982727" cy="1315810"/>
          </a:xfrm>
          <a:prstGeom prst="rect">
            <a:avLst/>
          </a:prstGeom>
          <a:noFill/>
          <a:ln w="9525">
            <a:noFill/>
            <a:miter lim="800000"/>
            <a:headEnd/>
            <a:tailEnd/>
          </a:ln>
        </p:spPr>
      </p:pic>
      <p:sp>
        <p:nvSpPr>
          <p:cNvPr id="10" name="Rectangle 9"/>
          <p:cNvSpPr/>
          <p:nvPr/>
        </p:nvSpPr>
        <p:spPr>
          <a:xfrm>
            <a:off x="6716037" y="5497675"/>
            <a:ext cx="2353529" cy="307777"/>
          </a:xfrm>
          <a:prstGeom prst="rect">
            <a:avLst/>
          </a:prstGeom>
        </p:spPr>
        <p:txBody>
          <a:bodyPr wrap="none">
            <a:spAutoFit/>
          </a:bodyPr>
          <a:lstStyle/>
          <a:p>
            <a:r>
              <a:rPr lang="en-US" sz="1400" dirty="0"/>
              <a:t>Handheld light field camera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0962"/>
                                        </p:tgtEl>
                                        <p:attrNameLst>
                                          <p:attrName>style.visibility</p:attrName>
                                        </p:attrNameLst>
                                      </p:cBhvr>
                                      <p:to>
                                        <p:strVal val="visible"/>
                                      </p:to>
                                    </p:set>
                                    <p:animEffect transition="in" filter="fade">
                                      <p:cBhvr>
                                        <p:cTn id="7" dur="500"/>
                                        <p:tgtEl>
                                          <p:spTgt spid="6809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80963"/>
                                        </p:tgtEl>
                                        <p:attrNameLst>
                                          <p:attrName>style.visibility</p:attrName>
                                        </p:attrNameLst>
                                      </p:cBhvr>
                                      <p:to>
                                        <p:strVal val="visible"/>
                                      </p:to>
                                    </p:set>
                                    <p:animEffect transition="in" filter="fade">
                                      <p:cBhvr>
                                        <p:cTn id="15" dur="500"/>
                                        <p:tgtEl>
                                          <p:spTgt spid="68096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80964"/>
                                        </p:tgtEl>
                                        <p:attrNameLst>
                                          <p:attrName>style.visibility</p:attrName>
                                        </p:attrNameLst>
                                      </p:cBhvr>
                                      <p:to>
                                        <p:strVal val="visible"/>
                                      </p:to>
                                    </p:set>
                                    <p:animEffect transition="in" filter="fade">
                                      <p:cBhvr>
                                        <p:cTn id="23" dur="500"/>
                                        <p:tgtEl>
                                          <p:spTgt spid="68096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Light field example</a:t>
            </a:r>
          </a:p>
        </p:txBody>
      </p:sp>
      <p:pic>
        <p:nvPicPr>
          <p:cNvPr id="678915" name="Picture 3"/>
          <p:cNvPicPr>
            <a:picLocks noChangeAspect="1" noChangeArrowheads="1"/>
          </p:cNvPicPr>
          <p:nvPr/>
        </p:nvPicPr>
        <p:blipFill>
          <a:blip r:embed="rId2" cstate="print"/>
          <a:srcRect/>
          <a:stretch>
            <a:fillRect/>
          </a:stretch>
        </p:blipFill>
        <p:spPr bwMode="auto">
          <a:xfrm>
            <a:off x="1571247" y="1108756"/>
            <a:ext cx="5869292" cy="544444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p:txBody>
          <a:bodyPr/>
          <a:lstStyle/>
          <a:p>
            <a:r>
              <a:rPr lang="en-US" dirty="0"/>
              <a:t>Quiz on Tuesday</a:t>
            </a:r>
          </a:p>
          <a:p>
            <a:r>
              <a:rPr lang="en-US" dirty="0"/>
              <a:t>Project 3 </a:t>
            </a:r>
          </a:p>
          <a:p>
            <a:pPr lvl="1"/>
            <a:r>
              <a:rPr lang="en-US" dirty="0"/>
              <a:t>code due Monday, April 17, by 11:59pm</a:t>
            </a:r>
          </a:p>
          <a:p>
            <a:pPr lvl="1"/>
            <a:r>
              <a:rPr lang="en-US" dirty="0"/>
              <a:t>artifact due Wednesday, April 19, by 11:59pm</a:t>
            </a:r>
          </a:p>
          <a:p>
            <a:pPr marL="457200" lvl="1" indent="0">
              <a:buNone/>
            </a:pPr>
            <a:endParaRPr lang="en-US" dirty="0"/>
          </a:p>
        </p:txBody>
      </p:sp>
    </p:spTree>
    <p:extLst>
      <p:ext uri="{BB962C8B-B14F-4D97-AF65-F5344CB8AC3E}">
        <p14:creationId xmlns:p14="http://schemas.microsoft.com/office/powerpoint/2010/main" val="838603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r>
              <a:rPr lang="en-US"/>
              <a:t>More info on light fields</a:t>
            </a:r>
          </a:p>
        </p:txBody>
      </p:sp>
      <p:sp>
        <p:nvSpPr>
          <p:cNvPr id="405507" name="Rectangle 3"/>
          <p:cNvSpPr>
            <a:spLocks noGrp="1" noChangeArrowheads="1"/>
          </p:cNvSpPr>
          <p:nvPr>
            <p:ph type="body" idx="1"/>
          </p:nvPr>
        </p:nvSpPr>
        <p:spPr/>
        <p:txBody>
          <a:bodyPr/>
          <a:lstStyle/>
          <a:p>
            <a:r>
              <a:rPr lang="en-US" sz="2000"/>
              <a:t>If you’re interested to read more:</a:t>
            </a:r>
          </a:p>
          <a:p>
            <a:endParaRPr lang="en-US" sz="2000"/>
          </a:p>
          <a:p>
            <a:r>
              <a:rPr lang="en-US" sz="2000"/>
              <a:t>The plenoptic function</a:t>
            </a:r>
          </a:p>
          <a:p>
            <a:pPr lvl="1"/>
            <a:r>
              <a:rPr lang="en-US" sz="1400" b="1"/>
              <a:t>Original reference:</a:t>
            </a:r>
            <a:r>
              <a:rPr lang="en-US" sz="1400"/>
              <a:t>  E. Adelson and J. Bergen, "</a:t>
            </a:r>
            <a:r>
              <a:rPr lang="en-US" sz="1400">
                <a:hlinkClick r:id="rId3"/>
              </a:rPr>
              <a:t>The Plenoptic Function and the Elements of Early Vision</a:t>
            </a:r>
            <a:r>
              <a:rPr lang="en-US" sz="1400"/>
              <a:t>," in M. Landy and J. A. Movshon, (eds) Computational Models of Visual Processing, MIT Press 1991.</a:t>
            </a:r>
          </a:p>
          <a:p>
            <a:pPr lvl="1"/>
            <a:r>
              <a:rPr lang="en-US" sz="1400"/>
              <a:t>L. McMillan and G. Bishop, “</a:t>
            </a:r>
            <a:r>
              <a:rPr lang="en-US" sz="1400">
                <a:hlinkClick r:id="rId4"/>
              </a:rPr>
              <a:t>Plenoptic Modeling: An Image-Based Rendering System</a:t>
            </a:r>
            <a:r>
              <a:rPr lang="en-US" sz="1400"/>
              <a:t>”, Proc. SIGGRAPH, 1995, pp. 39-46.</a:t>
            </a:r>
          </a:p>
          <a:p>
            <a:pPr lvl="1"/>
            <a:endParaRPr lang="en-US" sz="1400"/>
          </a:p>
          <a:p>
            <a:r>
              <a:rPr lang="en-US" sz="2000"/>
              <a:t>The light field</a:t>
            </a:r>
          </a:p>
          <a:p>
            <a:pPr lvl="1"/>
            <a:r>
              <a:rPr lang="en-US" sz="1400"/>
              <a:t>M. Levoy and P. Hanrahan, “</a:t>
            </a:r>
            <a:r>
              <a:rPr lang="en-US" sz="1400">
                <a:hlinkClick r:id="rId5"/>
              </a:rPr>
              <a:t>Light Field Rendering</a:t>
            </a:r>
            <a:r>
              <a:rPr lang="en-US" sz="1400"/>
              <a:t>”, Proc SIGGRAPH 96, pp. 31-42.</a:t>
            </a:r>
          </a:p>
          <a:p>
            <a:pPr lvl="1"/>
            <a:r>
              <a:rPr lang="en-US" sz="1400"/>
              <a:t>S. J. Gortler, R. Grzeszczuk, R. Szeliski, and M. F. Cohen, "</a:t>
            </a:r>
            <a:r>
              <a:rPr lang="en-US" sz="1400">
                <a:hlinkClick r:id="rId6"/>
              </a:rPr>
              <a:t>The lumigraph</a:t>
            </a:r>
            <a:r>
              <a:rPr lang="en-US" sz="1400"/>
              <a:t>," in Proc. SIGGRAPH, 1996, pp. 43-54.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p:txBody>
          <a:bodyPr/>
          <a:lstStyle/>
          <a:p>
            <a:r>
              <a:rPr lang="en-US" dirty="0"/>
              <a:t>Color perception</a:t>
            </a:r>
          </a:p>
        </p:txBody>
      </p:sp>
      <p:grpSp>
        <p:nvGrpSpPr>
          <p:cNvPr id="2" name="Group 3"/>
          <p:cNvGrpSpPr>
            <a:grpSpLocks/>
          </p:cNvGrpSpPr>
          <p:nvPr/>
        </p:nvGrpSpPr>
        <p:grpSpPr bwMode="auto">
          <a:xfrm>
            <a:off x="2171700" y="2184400"/>
            <a:ext cx="3924300" cy="635000"/>
            <a:chOff x="1080" y="1536"/>
            <a:chExt cx="1608" cy="260"/>
          </a:xfrm>
        </p:grpSpPr>
        <p:grpSp>
          <p:nvGrpSpPr>
            <p:cNvPr id="3" name="Group 4"/>
            <p:cNvGrpSpPr>
              <a:grpSpLocks/>
            </p:cNvGrpSpPr>
            <p:nvPr/>
          </p:nvGrpSpPr>
          <p:grpSpPr bwMode="auto">
            <a:xfrm rot="-17435669">
              <a:off x="1154" y="1462"/>
              <a:ext cx="260" cy="408"/>
              <a:chOff x="3979" y="3269"/>
              <a:chExt cx="260" cy="408"/>
            </a:xfrm>
          </p:grpSpPr>
          <p:sp>
            <p:nvSpPr>
              <p:cNvPr id="408581" name="Freeform 5"/>
              <p:cNvSpPr>
                <a:spLocks/>
              </p:cNvSpPr>
              <p:nvPr/>
            </p:nvSpPr>
            <p:spPr bwMode="auto">
              <a:xfrm>
                <a:off x="3984" y="3371"/>
                <a:ext cx="180" cy="306"/>
              </a:xfrm>
              <a:custGeom>
                <a:avLst/>
                <a:gdLst/>
                <a:ahLst/>
                <a:cxnLst>
                  <a:cxn ang="0">
                    <a:pos x="16" y="305"/>
                  </a:cxn>
                  <a:cxn ang="0">
                    <a:pos x="0" y="22"/>
                  </a:cxn>
                  <a:cxn ang="0">
                    <a:pos x="9" y="13"/>
                  </a:cxn>
                  <a:cxn ang="0">
                    <a:pos x="15" y="14"/>
                  </a:cxn>
                  <a:cxn ang="0">
                    <a:pos x="21" y="13"/>
                  </a:cxn>
                  <a:cxn ang="0">
                    <a:pos x="22" y="10"/>
                  </a:cxn>
                  <a:cxn ang="0">
                    <a:pos x="27" y="11"/>
                  </a:cxn>
                  <a:cxn ang="0">
                    <a:pos x="31" y="7"/>
                  </a:cxn>
                  <a:cxn ang="0">
                    <a:pos x="37" y="9"/>
                  </a:cxn>
                  <a:cxn ang="0">
                    <a:pos x="41" y="6"/>
                  </a:cxn>
                  <a:cxn ang="0">
                    <a:pos x="46" y="5"/>
                  </a:cxn>
                  <a:cxn ang="0">
                    <a:pos x="52" y="3"/>
                  </a:cxn>
                  <a:cxn ang="0">
                    <a:pos x="57" y="4"/>
                  </a:cxn>
                  <a:cxn ang="0">
                    <a:pos x="62" y="3"/>
                  </a:cxn>
                  <a:cxn ang="0">
                    <a:pos x="66" y="0"/>
                  </a:cxn>
                  <a:cxn ang="0">
                    <a:pos x="74" y="0"/>
                  </a:cxn>
                  <a:cxn ang="0">
                    <a:pos x="80" y="1"/>
                  </a:cxn>
                  <a:cxn ang="0">
                    <a:pos x="83" y="1"/>
                  </a:cxn>
                  <a:cxn ang="0">
                    <a:pos x="86" y="3"/>
                  </a:cxn>
                  <a:cxn ang="0">
                    <a:pos x="92" y="4"/>
                  </a:cxn>
                  <a:cxn ang="0">
                    <a:pos x="98" y="7"/>
                  </a:cxn>
                  <a:cxn ang="0">
                    <a:pos x="103" y="7"/>
                  </a:cxn>
                  <a:cxn ang="0">
                    <a:pos x="111" y="10"/>
                  </a:cxn>
                  <a:cxn ang="0">
                    <a:pos x="115" y="12"/>
                  </a:cxn>
                  <a:cxn ang="0">
                    <a:pos x="121" y="11"/>
                  </a:cxn>
                  <a:cxn ang="0">
                    <a:pos x="125" y="16"/>
                  </a:cxn>
                  <a:cxn ang="0">
                    <a:pos x="131" y="17"/>
                  </a:cxn>
                  <a:cxn ang="0">
                    <a:pos x="135" y="19"/>
                  </a:cxn>
                  <a:cxn ang="0">
                    <a:pos x="140" y="21"/>
                  </a:cxn>
                  <a:cxn ang="0">
                    <a:pos x="142" y="24"/>
                  </a:cxn>
                  <a:cxn ang="0">
                    <a:pos x="146" y="27"/>
                  </a:cxn>
                  <a:cxn ang="0">
                    <a:pos x="151" y="31"/>
                  </a:cxn>
                  <a:cxn ang="0">
                    <a:pos x="153" y="35"/>
                  </a:cxn>
                  <a:cxn ang="0">
                    <a:pos x="156" y="36"/>
                  </a:cxn>
                  <a:cxn ang="0">
                    <a:pos x="160" y="41"/>
                  </a:cxn>
                  <a:cxn ang="0">
                    <a:pos x="163" y="44"/>
                  </a:cxn>
                  <a:cxn ang="0">
                    <a:pos x="168" y="46"/>
                  </a:cxn>
                  <a:cxn ang="0">
                    <a:pos x="172" y="50"/>
                  </a:cxn>
                  <a:cxn ang="0">
                    <a:pos x="176" y="53"/>
                  </a:cxn>
                  <a:cxn ang="0">
                    <a:pos x="178" y="55"/>
                  </a:cxn>
                  <a:cxn ang="0">
                    <a:pos x="182" y="59"/>
                  </a:cxn>
                  <a:cxn ang="0">
                    <a:pos x="185" y="62"/>
                  </a:cxn>
                  <a:cxn ang="0">
                    <a:pos x="186" y="67"/>
                  </a:cxn>
                  <a:cxn ang="0">
                    <a:pos x="189" y="73"/>
                  </a:cxn>
                  <a:cxn ang="0">
                    <a:pos x="192" y="76"/>
                  </a:cxn>
                  <a:cxn ang="0">
                    <a:pos x="196" y="80"/>
                  </a:cxn>
                  <a:cxn ang="0">
                    <a:pos x="198" y="84"/>
                  </a:cxn>
                  <a:cxn ang="0">
                    <a:pos x="200" y="90"/>
                  </a:cxn>
                  <a:cxn ang="0">
                    <a:pos x="201" y="99"/>
                  </a:cxn>
                  <a:cxn ang="0">
                    <a:pos x="16" y="305"/>
                  </a:cxn>
                </a:cxnLst>
                <a:rect l="0" t="0" r="r" b="b"/>
                <a:pathLst>
                  <a:path w="202" h="306">
                    <a:moveTo>
                      <a:pt x="16" y="305"/>
                    </a:moveTo>
                    <a:lnTo>
                      <a:pt x="0" y="22"/>
                    </a:lnTo>
                    <a:lnTo>
                      <a:pt x="9" y="13"/>
                    </a:lnTo>
                    <a:lnTo>
                      <a:pt x="15" y="14"/>
                    </a:lnTo>
                    <a:lnTo>
                      <a:pt x="21" y="13"/>
                    </a:lnTo>
                    <a:lnTo>
                      <a:pt x="22" y="10"/>
                    </a:lnTo>
                    <a:lnTo>
                      <a:pt x="27" y="11"/>
                    </a:lnTo>
                    <a:lnTo>
                      <a:pt x="31" y="7"/>
                    </a:lnTo>
                    <a:lnTo>
                      <a:pt x="37" y="9"/>
                    </a:lnTo>
                    <a:lnTo>
                      <a:pt x="41" y="6"/>
                    </a:lnTo>
                    <a:lnTo>
                      <a:pt x="46" y="5"/>
                    </a:lnTo>
                    <a:lnTo>
                      <a:pt x="52" y="3"/>
                    </a:lnTo>
                    <a:lnTo>
                      <a:pt x="57" y="4"/>
                    </a:lnTo>
                    <a:lnTo>
                      <a:pt x="62" y="3"/>
                    </a:lnTo>
                    <a:lnTo>
                      <a:pt x="66" y="0"/>
                    </a:lnTo>
                    <a:lnTo>
                      <a:pt x="74" y="0"/>
                    </a:lnTo>
                    <a:lnTo>
                      <a:pt x="80" y="1"/>
                    </a:lnTo>
                    <a:lnTo>
                      <a:pt x="83" y="1"/>
                    </a:lnTo>
                    <a:lnTo>
                      <a:pt x="86" y="3"/>
                    </a:lnTo>
                    <a:lnTo>
                      <a:pt x="92" y="4"/>
                    </a:lnTo>
                    <a:lnTo>
                      <a:pt x="98" y="7"/>
                    </a:lnTo>
                    <a:lnTo>
                      <a:pt x="103" y="7"/>
                    </a:lnTo>
                    <a:lnTo>
                      <a:pt x="111" y="10"/>
                    </a:lnTo>
                    <a:lnTo>
                      <a:pt x="115" y="12"/>
                    </a:lnTo>
                    <a:lnTo>
                      <a:pt x="121" y="11"/>
                    </a:lnTo>
                    <a:lnTo>
                      <a:pt x="125" y="16"/>
                    </a:lnTo>
                    <a:lnTo>
                      <a:pt x="131" y="17"/>
                    </a:lnTo>
                    <a:lnTo>
                      <a:pt x="135" y="19"/>
                    </a:lnTo>
                    <a:lnTo>
                      <a:pt x="140" y="21"/>
                    </a:lnTo>
                    <a:lnTo>
                      <a:pt x="142" y="24"/>
                    </a:lnTo>
                    <a:lnTo>
                      <a:pt x="146" y="27"/>
                    </a:lnTo>
                    <a:lnTo>
                      <a:pt x="151" y="31"/>
                    </a:lnTo>
                    <a:lnTo>
                      <a:pt x="153" y="35"/>
                    </a:lnTo>
                    <a:lnTo>
                      <a:pt x="156" y="36"/>
                    </a:lnTo>
                    <a:lnTo>
                      <a:pt x="160" y="41"/>
                    </a:lnTo>
                    <a:lnTo>
                      <a:pt x="163" y="44"/>
                    </a:lnTo>
                    <a:lnTo>
                      <a:pt x="168" y="46"/>
                    </a:lnTo>
                    <a:lnTo>
                      <a:pt x="172" y="50"/>
                    </a:lnTo>
                    <a:lnTo>
                      <a:pt x="176" y="53"/>
                    </a:lnTo>
                    <a:lnTo>
                      <a:pt x="178" y="55"/>
                    </a:lnTo>
                    <a:lnTo>
                      <a:pt x="182" y="59"/>
                    </a:lnTo>
                    <a:lnTo>
                      <a:pt x="185" y="62"/>
                    </a:lnTo>
                    <a:lnTo>
                      <a:pt x="186" y="67"/>
                    </a:lnTo>
                    <a:lnTo>
                      <a:pt x="189" y="73"/>
                    </a:lnTo>
                    <a:lnTo>
                      <a:pt x="192" y="76"/>
                    </a:lnTo>
                    <a:lnTo>
                      <a:pt x="196" y="80"/>
                    </a:lnTo>
                    <a:lnTo>
                      <a:pt x="198" y="84"/>
                    </a:lnTo>
                    <a:lnTo>
                      <a:pt x="200" y="90"/>
                    </a:lnTo>
                    <a:lnTo>
                      <a:pt x="201" y="99"/>
                    </a:lnTo>
                    <a:lnTo>
                      <a:pt x="16" y="305"/>
                    </a:lnTo>
                  </a:path>
                </a:pathLst>
              </a:custGeom>
              <a:solidFill>
                <a:schemeClr val="bg1"/>
              </a:solidFill>
              <a:ln w="9525" cap="rnd">
                <a:noFill/>
                <a:round/>
                <a:headEnd/>
                <a:tailEn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408582" name="Arc 6"/>
              <p:cNvSpPr>
                <a:spLocks/>
              </p:cNvSpPr>
              <p:nvPr/>
            </p:nvSpPr>
            <p:spPr bwMode="auto">
              <a:xfrm rot="20220000">
                <a:off x="4011" y="3348"/>
                <a:ext cx="132" cy="149"/>
              </a:xfrm>
              <a:custGeom>
                <a:avLst/>
                <a:gdLst>
                  <a:gd name="G0" fmla="+- 145 0 0"/>
                  <a:gd name="G1" fmla="+- 21600 0 0"/>
                  <a:gd name="G2" fmla="+- 21600 0 0"/>
                  <a:gd name="T0" fmla="*/ 0 w 21745"/>
                  <a:gd name="T1" fmla="*/ 0 h 21600"/>
                  <a:gd name="T2" fmla="*/ 21745 w 21745"/>
                  <a:gd name="T3" fmla="*/ 21600 h 21600"/>
                  <a:gd name="T4" fmla="*/ 145 w 21745"/>
                  <a:gd name="T5" fmla="*/ 21600 h 21600"/>
                </a:gdLst>
                <a:ahLst/>
                <a:cxnLst>
                  <a:cxn ang="0">
                    <a:pos x="T0" y="T1"/>
                  </a:cxn>
                  <a:cxn ang="0">
                    <a:pos x="T2" y="T3"/>
                  </a:cxn>
                  <a:cxn ang="0">
                    <a:pos x="T4" y="T5"/>
                  </a:cxn>
                </a:cxnLst>
                <a:rect l="0" t="0" r="r" b="b"/>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solidFill>
                <a:schemeClr val="bg1"/>
              </a:solidFill>
              <a:ln w="25400" cap="rnd">
                <a:solidFill>
                  <a:schemeClr val="tx1"/>
                </a:solidFill>
                <a:round/>
                <a:headEnd type="none" w="sm" len="sm"/>
                <a:tailEnd type="none" w="sm" len="sm"/>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408583" name="Line 7"/>
              <p:cNvSpPr>
                <a:spLocks noChangeShapeType="1"/>
              </p:cNvSpPr>
              <p:nvPr/>
            </p:nvSpPr>
            <p:spPr bwMode="auto">
              <a:xfrm>
                <a:off x="3979" y="3269"/>
                <a:ext cx="20" cy="407"/>
              </a:xfrm>
              <a:prstGeom prst="line">
                <a:avLst/>
              </a:prstGeom>
              <a:noFill/>
              <a:ln w="25400">
                <a:solidFill>
                  <a:schemeClr val="tx1"/>
                </a:solidFill>
                <a:round/>
                <a:headEnd type="none" w="sm" len="sm"/>
                <a:tailEnd type="none" w="sm" len="sm"/>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408584" name="Oval 8"/>
              <p:cNvSpPr>
                <a:spLocks noChangeArrowheads="1"/>
              </p:cNvSpPr>
              <p:nvPr/>
            </p:nvSpPr>
            <p:spPr bwMode="auto">
              <a:xfrm rot="17640000">
                <a:off x="4047" y="3351"/>
                <a:ext cx="71" cy="111"/>
              </a:xfrm>
              <a:prstGeom prst="ellipse">
                <a:avLst/>
              </a:prstGeom>
              <a:solidFill>
                <a:schemeClr val="tx1"/>
              </a:solidFill>
              <a:ln w="12700">
                <a:solidFill>
                  <a:schemeClr val="tx1"/>
                </a:solidFill>
                <a:round/>
                <a:headEnd/>
                <a:tailEnd/>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408585" name="Line 9"/>
              <p:cNvSpPr>
                <a:spLocks noChangeShapeType="1"/>
              </p:cNvSpPr>
              <p:nvPr/>
            </p:nvSpPr>
            <p:spPr bwMode="auto">
              <a:xfrm flipV="1">
                <a:off x="3999" y="3376"/>
                <a:ext cx="240" cy="300"/>
              </a:xfrm>
              <a:prstGeom prst="line">
                <a:avLst/>
              </a:prstGeom>
              <a:noFill/>
              <a:ln w="25400">
                <a:solidFill>
                  <a:schemeClr val="tx1"/>
                </a:solidFill>
                <a:round/>
                <a:headEnd type="none" w="sm" len="sm"/>
                <a:tailEnd type="none" w="sm" len="sm"/>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grpSp>
        <p:sp>
          <p:nvSpPr>
            <p:cNvPr id="408586" name="Line 10"/>
            <p:cNvSpPr>
              <a:spLocks noChangeShapeType="1"/>
            </p:cNvSpPr>
            <p:nvPr/>
          </p:nvSpPr>
          <p:spPr bwMode="auto">
            <a:xfrm flipH="1">
              <a:off x="1632" y="1632"/>
              <a:ext cx="1056" cy="0"/>
            </a:xfrm>
            <a:prstGeom prst="line">
              <a:avLst/>
            </a:prstGeom>
            <a:noFill/>
            <a:ln w="9525">
              <a:solidFill>
                <a:schemeClr val="tx1"/>
              </a:solidFill>
              <a:round/>
              <a:headEnd/>
              <a:tailEnd type="triangle" w="med" len="me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grpSp>
      <p:sp>
        <p:nvSpPr>
          <p:cNvPr id="408587" name="Rectangle 11"/>
          <p:cNvSpPr>
            <a:spLocks noChangeArrowheads="1"/>
          </p:cNvSpPr>
          <p:nvPr/>
        </p:nvSpPr>
        <p:spPr bwMode="auto">
          <a:xfrm>
            <a:off x="685800" y="914400"/>
            <a:ext cx="8153400" cy="609600"/>
          </a:xfrm>
          <a:prstGeom prst="rect">
            <a:avLst/>
          </a:prstGeom>
          <a:noFill/>
          <a:ln w="9525">
            <a:noFill/>
            <a:miter lim="800000"/>
            <a:headEnd/>
            <a:tailEnd/>
          </a:ln>
          <a:effectLst/>
        </p:spPr>
        <p:txBody>
          <a:bodyPr/>
          <a:lstStyle/>
          <a:p>
            <a:pPr marL="342900" indent="-342900" eaLnBrk="0" fontAlgn="base" hangingPunct="0">
              <a:spcBef>
                <a:spcPct val="20000"/>
              </a:spcBef>
              <a:spcAft>
                <a:spcPct val="0"/>
              </a:spcAft>
            </a:pPr>
            <a:r>
              <a:rPr lang="en-US" sz="2000">
                <a:solidFill>
                  <a:srgbClr val="000000"/>
                </a:solidFill>
              </a:rPr>
              <a:t>Electromagnetic radiation (EMR) moving along rays in space</a:t>
            </a:r>
          </a:p>
          <a:p>
            <a:pPr marL="742950" lvl="1" indent="-285750" eaLnBrk="0" fontAlgn="base" hangingPunct="0">
              <a:spcBef>
                <a:spcPct val="20000"/>
              </a:spcBef>
              <a:spcAft>
                <a:spcPct val="0"/>
              </a:spcAft>
              <a:buFontTx/>
              <a:buChar char="•"/>
            </a:pPr>
            <a:r>
              <a:rPr lang="en-US">
                <a:solidFill>
                  <a:srgbClr val="000000"/>
                </a:solidFill>
              </a:rPr>
              <a:t>R(</a:t>
            </a:r>
            <a:r>
              <a:rPr lang="en-US">
                <a:solidFill>
                  <a:srgbClr val="000000"/>
                </a:solidFill>
                <a:latin typeface="Symbol" pitchFamily="18" charset="2"/>
                <a:cs typeface="Arial" charset="0"/>
              </a:rPr>
              <a:t>l</a:t>
            </a:r>
            <a:r>
              <a:rPr lang="en-US">
                <a:solidFill>
                  <a:srgbClr val="000000"/>
                </a:solidFill>
                <a:cs typeface="Arial" charset="0"/>
              </a:rPr>
              <a:t>) is EMR, measured in units of power (watts)</a:t>
            </a:r>
          </a:p>
          <a:p>
            <a:pPr marL="1143000" lvl="2" indent="-228600" eaLnBrk="0" fontAlgn="base" hangingPunct="0">
              <a:spcBef>
                <a:spcPct val="20000"/>
              </a:spcBef>
              <a:spcAft>
                <a:spcPct val="0"/>
              </a:spcAft>
              <a:buFontTx/>
              <a:buChar char="–"/>
            </a:pPr>
            <a:r>
              <a:rPr lang="en-US" sz="1600">
                <a:solidFill>
                  <a:srgbClr val="000000"/>
                </a:solidFill>
              </a:rPr>
              <a:t> </a:t>
            </a:r>
            <a:r>
              <a:rPr lang="en-US" sz="1600">
                <a:solidFill>
                  <a:srgbClr val="000000"/>
                </a:solidFill>
                <a:latin typeface="Symbol" pitchFamily="18" charset="2"/>
              </a:rPr>
              <a:t>l</a:t>
            </a:r>
            <a:r>
              <a:rPr lang="en-US" sz="1600">
                <a:solidFill>
                  <a:srgbClr val="000000"/>
                </a:solidFill>
              </a:rPr>
              <a:t> is wavelength</a:t>
            </a:r>
          </a:p>
        </p:txBody>
      </p:sp>
      <p:sp>
        <p:nvSpPr>
          <p:cNvPr id="408588" name="Rectangle 12"/>
          <p:cNvSpPr>
            <a:spLocks noChangeArrowheads="1"/>
          </p:cNvSpPr>
          <p:nvPr/>
        </p:nvSpPr>
        <p:spPr bwMode="auto">
          <a:xfrm>
            <a:off x="685800" y="2917825"/>
            <a:ext cx="7772400" cy="1524000"/>
          </a:xfrm>
          <a:prstGeom prst="rect">
            <a:avLst/>
          </a:prstGeom>
          <a:noFill/>
          <a:ln w="9525">
            <a:noFill/>
            <a:miter lim="800000"/>
            <a:headEnd/>
            <a:tailEnd/>
          </a:ln>
          <a:effectLst/>
        </p:spPr>
        <p:txBody>
          <a:bodyPr/>
          <a:lstStyle/>
          <a:p>
            <a:pPr marL="342900" indent="-342900" eaLnBrk="0" fontAlgn="base" hangingPunct="0">
              <a:lnSpc>
                <a:spcPct val="90000"/>
              </a:lnSpc>
              <a:spcBef>
                <a:spcPct val="20000"/>
              </a:spcBef>
              <a:spcAft>
                <a:spcPct val="0"/>
              </a:spcAft>
            </a:pPr>
            <a:r>
              <a:rPr lang="en-US" sz="2000">
                <a:solidFill>
                  <a:srgbClr val="000000"/>
                </a:solidFill>
              </a:rPr>
              <a:t>Perceiving light</a:t>
            </a:r>
          </a:p>
          <a:p>
            <a:pPr marL="742950" lvl="1" indent="-285750" eaLnBrk="0" fontAlgn="base" hangingPunct="0">
              <a:lnSpc>
                <a:spcPct val="90000"/>
              </a:lnSpc>
              <a:spcBef>
                <a:spcPct val="20000"/>
              </a:spcBef>
              <a:spcAft>
                <a:spcPct val="0"/>
              </a:spcAft>
              <a:buFontTx/>
              <a:buChar char="•"/>
            </a:pPr>
            <a:r>
              <a:rPr lang="en-US">
                <a:solidFill>
                  <a:srgbClr val="000000"/>
                </a:solidFill>
              </a:rPr>
              <a:t>How do we convert radiation into “color”?</a:t>
            </a:r>
          </a:p>
          <a:p>
            <a:pPr marL="742950" lvl="1" indent="-285750" eaLnBrk="0" fontAlgn="base" hangingPunct="0">
              <a:lnSpc>
                <a:spcPct val="90000"/>
              </a:lnSpc>
              <a:spcBef>
                <a:spcPct val="20000"/>
              </a:spcBef>
              <a:spcAft>
                <a:spcPct val="0"/>
              </a:spcAft>
              <a:buFontTx/>
              <a:buChar char="•"/>
            </a:pPr>
            <a:r>
              <a:rPr lang="en-US">
                <a:solidFill>
                  <a:srgbClr val="000000"/>
                </a:solidFill>
              </a:rPr>
              <a:t>What part of the spectrum do we see?</a:t>
            </a:r>
          </a:p>
          <a:p>
            <a:pPr marL="742950" lvl="1" indent="-285750" eaLnBrk="0" fontAlgn="base" hangingPunct="0">
              <a:lnSpc>
                <a:spcPct val="90000"/>
              </a:lnSpc>
              <a:spcBef>
                <a:spcPct val="20000"/>
              </a:spcBef>
              <a:spcAft>
                <a:spcPct val="0"/>
              </a:spcAft>
            </a:pPr>
            <a:endParaRPr lang="en-US">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p:txBody>
          <a:bodyPr/>
          <a:lstStyle/>
          <a:p>
            <a:r>
              <a:rPr lang="en-US" dirty="0"/>
              <a:t>Visible light</a:t>
            </a:r>
          </a:p>
        </p:txBody>
      </p:sp>
      <p:sp>
        <p:nvSpPr>
          <p:cNvPr id="381958" name="Rectangle 6"/>
          <p:cNvSpPr>
            <a:spLocks noGrp="1" noChangeArrowheads="1"/>
          </p:cNvSpPr>
          <p:nvPr>
            <p:ph type="body" idx="1"/>
          </p:nvPr>
        </p:nvSpPr>
        <p:spPr>
          <a:xfrm>
            <a:off x="685800" y="914400"/>
            <a:ext cx="3298371" cy="1371600"/>
          </a:xfrm>
          <a:noFill/>
          <a:ln/>
        </p:spPr>
        <p:txBody>
          <a:bodyPr/>
          <a:lstStyle/>
          <a:p>
            <a:r>
              <a:rPr lang="en-US" sz="2000" dirty="0"/>
              <a:t>We “see” electromagnetic radiation in a range of wavelengths</a:t>
            </a:r>
          </a:p>
        </p:txBody>
      </p:sp>
      <p:pic>
        <p:nvPicPr>
          <p:cNvPr id="668675" name="Picture 3"/>
          <p:cNvPicPr>
            <a:picLocks noChangeAspect="1" noChangeArrowheads="1"/>
          </p:cNvPicPr>
          <p:nvPr/>
        </p:nvPicPr>
        <p:blipFill>
          <a:blip r:embed="rId3" cstate="print"/>
          <a:srcRect/>
          <a:stretch>
            <a:fillRect/>
          </a:stretch>
        </p:blipFill>
        <p:spPr bwMode="auto">
          <a:xfrm>
            <a:off x="4245431" y="-1"/>
            <a:ext cx="4539342" cy="7217499"/>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p:txBody>
          <a:bodyPr/>
          <a:lstStyle/>
          <a:p>
            <a:r>
              <a:rPr lang="en-US"/>
              <a:t>Light spectrum</a:t>
            </a:r>
          </a:p>
        </p:txBody>
      </p:sp>
      <p:sp>
        <p:nvSpPr>
          <p:cNvPr id="384003" name="Rectangle 3"/>
          <p:cNvSpPr>
            <a:spLocks noGrp="1" noChangeArrowheads="1"/>
          </p:cNvSpPr>
          <p:nvPr>
            <p:ph type="body" idx="1"/>
          </p:nvPr>
        </p:nvSpPr>
        <p:spPr>
          <a:xfrm>
            <a:off x="685800" y="914400"/>
            <a:ext cx="7772400" cy="990600"/>
          </a:xfrm>
        </p:spPr>
        <p:txBody>
          <a:bodyPr/>
          <a:lstStyle/>
          <a:p>
            <a:r>
              <a:rPr lang="en-US" sz="2000"/>
              <a:t>The appearance of light depends on its power </a:t>
            </a:r>
            <a:r>
              <a:rPr lang="en-US" sz="2000" b="1"/>
              <a:t>spectrum</a:t>
            </a:r>
          </a:p>
          <a:p>
            <a:pPr lvl="1"/>
            <a:r>
              <a:rPr lang="en-US" sz="1800"/>
              <a:t>How much power (or energy) at each wavelength</a:t>
            </a:r>
          </a:p>
        </p:txBody>
      </p:sp>
      <p:pic>
        <p:nvPicPr>
          <p:cNvPr id="384004" name="Picture 4" descr="wandell-4-4"/>
          <p:cNvPicPr>
            <a:picLocks noChangeAspect="1" noChangeArrowheads="1"/>
          </p:cNvPicPr>
          <p:nvPr/>
        </p:nvPicPr>
        <p:blipFill>
          <a:blip r:embed="rId3" cstate="print"/>
          <a:srcRect/>
          <a:stretch>
            <a:fillRect/>
          </a:stretch>
        </p:blipFill>
        <p:spPr bwMode="auto">
          <a:xfrm>
            <a:off x="239450" y="1676402"/>
            <a:ext cx="4883393" cy="2338603"/>
          </a:xfrm>
          <a:prstGeom prst="rect">
            <a:avLst/>
          </a:prstGeom>
          <a:noFill/>
        </p:spPr>
      </p:pic>
      <p:sp>
        <p:nvSpPr>
          <p:cNvPr id="384005" name="Text Box 5"/>
          <p:cNvSpPr txBox="1">
            <a:spLocks noChangeArrowheads="1"/>
          </p:cNvSpPr>
          <p:nvPr/>
        </p:nvSpPr>
        <p:spPr bwMode="auto">
          <a:xfrm>
            <a:off x="1175861" y="3947709"/>
            <a:ext cx="979755" cy="369332"/>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dirty="0">
                <a:solidFill>
                  <a:srgbClr val="000000"/>
                </a:solidFill>
              </a:rPr>
              <a:t>daylight</a:t>
            </a:r>
          </a:p>
        </p:txBody>
      </p:sp>
      <p:sp>
        <p:nvSpPr>
          <p:cNvPr id="384006" name="Text Box 6"/>
          <p:cNvSpPr txBox="1">
            <a:spLocks noChangeArrowheads="1"/>
          </p:cNvSpPr>
          <p:nvPr/>
        </p:nvSpPr>
        <p:spPr bwMode="auto">
          <a:xfrm>
            <a:off x="3479323" y="3947709"/>
            <a:ext cx="1569660" cy="369332"/>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dirty="0">
                <a:solidFill>
                  <a:srgbClr val="000000"/>
                </a:solidFill>
              </a:rPr>
              <a:t>tungsten bulb</a:t>
            </a:r>
          </a:p>
        </p:txBody>
      </p:sp>
      <p:sp>
        <p:nvSpPr>
          <p:cNvPr id="384007" name="Rectangle 7"/>
          <p:cNvSpPr>
            <a:spLocks noChangeArrowheads="1"/>
          </p:cNvSpPr>
          <p:nvPr/>
        </p:nvSpPr>
        <p:spPr bwMode="auto">
          <a:xfrm>
            <a:off x="685800" y="4876800"/>
            <a:ext cx="7772400" cy="1676400"/>
          </a:xfrm>
          <a:prstGeom prst="rect">
            <a:avLst/>
          </a:prstGeom>
          <a:noFill/>
          <a:ln w="9525">
            <a:noFill/>
            <a:miter lim="800000"/>
            <a:headEnd/>
            <a:tailEnd/>
          </a:ln>
          <a:effectLst/>
        </p:spPr>
        <p:txBody>
          <a:bodyPr/>
          <a:lstStyle/>
          <a:p>
            <a:pPr marL="342900" indent="-342900" eaLnBrk="0" fontAlgn="base" hangingPunct="0">
              <a:spcBef>
                <a:spcPct val="20000"/>
              </a:spcBef>
              <a:spcAft>
                <a:spcPct val="0"/>
              </a:spcAft>
            </a:pPr>
            <a:r>
              <a:rPr lang="en-US" sz="2000" dirty="0">
                <a:solidFill>
                  <a:srgbClr val="000000"/>
                </a:solidFill>
              </a:rPr>
              <a:t>Our visual system converts a light spectrum into “color”</a:t>
            </a:r>
          </a:p>
          <a:p>
            <a:pPr marL="742950" lvl="1" indent="-285750" eaLnBrk="0" fontAlgn="base" hangingPunct="0">
              <a:spcBef>
                <a:spcPct val="20000"/>
              </a:spcBef>
              <a:spcAft>
                <a:spcPct val="0"/>
              </a:spcAft>
              <a:buFontTx/>
              <a:buChar char="•"/>
            </a:pPr>
            <a:r>
              <a:rPr lang="en-US" dirty="0">
                <a:solidFill>
                  <a:srgbClr val="000000"/>
                </a:solidFill>
              </a:rPr>
              <a:t>This is a rather complex transformation</a:t>
            </a:r>
          </a:p>
        </p:txBody>
      </p:sp>
      <p:pic>
        <p:nvPicPr>
          <p:cNvPr id="679938" name="Picture 2"/>
          <p:cNvPicPr>
            <a:picLocks noChangeAspect="1" noChangeArrowheads="1"/>
          </p:cNvPicPr>
          <p:nvPr/>
        </p:nvPicPr>
        <p:blipFill>
          <a:blip r:embed="rId4" cstate="print"/>
          <a:srcRect/>
          <a:stretch>
            <a:fillRect/>
          </a:stretch>
        </p:blipFill>
        <p:spPr bwMode="auto">
          <a:xfrm>
            <a:off x="5368514" y="1722764"/>
            <a:ext cx="3659290" cy="2307574"/>
          </a:xfrm>
          <a:prstGeom prst="rect">
            <a:avLst/>
          </a:prstGeom>
          <a:noFill/>
          <a:ln w="9525">
            <a:noFill/>
            <a:miter lim="800000"/>
            <a:headEnd/>
            <a:tailEnd/>
          </a:ln>
        </p:spPr>
      </p:pic>
      <p:sp>
        <p:nvSpPr>
          <p:cNvPr id="9" name="Text Box 6"/>
          <p:cNvSpPr txBox="1">
            <a:spLocks noChangeArrowheads="1"/>
          </p:cNvSpPr>
          <p:nvPr/>
        </p:nvSpPr>
        <p:spPr bwMode="auto">
          <a:xfrm>
            <a:off x="6374918" y="4002136"/>
            <a:ext cx="1813317" cy="369332"/>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dirty="0">
                <a:solidFill>
                  <a:srgbClr val="000000"/>
                </a:solidFill>
              </a:rPr>
              <a:t>fluorescent bulb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4007">
                                            <p:txEl>
                                              <p:pRg st="0" end="0"/>
                                            </p:txEl>
                                          </p:spTgt>
                                        </p:tgtEl>
                                        <p:attrNameLst>
                                          <p:attrName>style.visibility</p:attrName>
                                        </p:attrNameLst>
                                      </p:cBhvr>
                                      <p:to>
                                        <p:strVal val="visible"/>
                                      </p:to>
                                    </p:set>
                                    <p:animEffect transition="in" filter="fade">
                                      <p:cBhvr>
                                        <p:cTn id="7" dur="500"/>
                                        <p:tgtEl>
                                          <p:spTgt spid="38400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4007">
                                            <p:txEl>
                                              <p:pRg st="1" end="1"/>
                                            </p:txEl>
                                          </p:spTgt>
                                        </p:tgtEl>
                                        <p:attrNameLst>
                                          <p:attrName>style.visibility</p:attrName>
                                        </p:attrNameLst>
                                      </p:cBhvr>
                                      <p:to>
                                        <p:strVal val="visible"/>
                                      </p:to>
                                    </p:set>
                                    <p:animEffect transition="in" filter="fade">
                                      <p:cBhvr>
                                        <p:cTn id="10" dur="500"/>
                                        <p:tgtEl>
                                          <p:spTgt spid="3840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7" grpId="0" uiExpand="1"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p:txBody>
          <a:bodyPr/>
          <a:lstStyle/>
          <a:p>
            <a:r>
              <a:rPr lang="en-US"/>
              <a:t>The human visual system</a:t>
            </a:r>
          </a:p>
        </p:txBody>
      </p:sp>
      <p:sp>
        <p:nvSpPr>
          <p:cNvPr id="386051" name="Rectangle 3"/>
          <p:cNvSpPr>
            <a:spLocks noGrp="1" noChangeArrowheads="1"/>
          </p:cNvSpPr>
          <p:nvPr>
            <p:ph type="body" idx="1"/>
          </p:nvPr>
        </p:nvSpPr>
        <p:spPr>
          <a:xfrm>
            <a:off x="685800" y="4953000"/>
            <a:ext cx="8001000" cy="838200"/>
          </a:xfrm>
        </p:spPr>
        <p:txBody>
          <a:bodyPr/>
          <a:lstStyle/>
          <a:p>
            <a:r>
              <a:rPr lang="en-US"/>
              <a:t>Color perception</a:t>
            </a:r>
          </a:p>
          <a:p>
            <a:pPr lvl="1"/>
            <a:r>
              <a:rPr lang="en-US"/>
              <a:t>Light hits the retina, which contains photosensitive cells</a:t>
            </a:r>
          </a:p>
          <a:p>
            <a:pPr lvl="1"/>
            <a:endParaRPr lang="en-US"/>
          </a:p>
        </p:txBody>
      </p:sp>
      <p:pic>
        <p:nvPicPr>
          <p:cNvPr id="386052" name="Picture 4" descr="neweye"/>
          <p:cNvPicPr>
            <a:picLocks noChangeAspect="1" noChangeArrowheads="1"/>
          </p:cNvPicPr>
          <p:nvPr/>
        </p:nvPicPr>
        <p:blipFill>
          <a:blip r:embed="rId3" cstate="print"/>
          <a:srcRect/>
          <a:stretch>
            <a:fillRect/>
          </a:stretch>
        </p:blipFill>
        <p:spPr bwMode="auto">
          <a:xfrm>
            <a:off x="1981200" y="914400"/>
            <a:ext cx="4495800" cy="3933825"/>
          </a:xfrm>
          <a:prstGeom prst="rect">
            <a:avLst/>
          </a:prstGeom>
          <a:noFill/>
        </p:spPr>
      </p:pic>
      <p:sp>
        <p:nvSpPr>
          <p:cNvPr id="386053" name="Rectangle 5"/>
          <p:cNvSpPr>
            <a:spLocks noChangeArrowheads="1"/>
          </p:cNvSpPr>
          <p:nvPr/>
        </p:nvSpPr>
        <p:spPr bwMode="auto">
          <a:xfrm>
            <a:off x="685800" y="5715000"/>
            <a:ext cx="8001000" cy="381000"/>
          </a:xfrm>
          <a:prstGeom prst="rect">
            <a:avLst/>
          </a:prstGeom>
          <a:noFill/>
          <a:ln w="9525">
            <a:noFill/>
            <a:miter lim="800000"/>
            <a:headEnd/>
            <a:tailEnd/>
          </a:ln>
          <a:effectLst/>
        </p:spPr>
        <p:txBody>
          <a:bodyPr/>
          <a:lstStyle/>
          <a:p>
            <a:pPr marL="1143000" lvl="2" indent="-228600" eaLnBrk="0" fontAlgn="base" hangingPunct="0">
              <a:spcBef>
                <a:spcPct val="20000"/>
              </a:spcBef>
              <a:spcAft>
                <a:spcPct val="0"/>
              </a:spcAft>
              <a:buFontTx/>
              <a:buChar char="–"/>
            </a:pPr>
            <a:r>
              <a:rPr lang="en-US">
                <a:solidFill>
                  <a:srgbClr val="000000"/>
                </a:solidFill>
              </a:rPr>
              <a:t>rods and cones</a:t>
            </a:r>
          </a:p>
          <a:p>
            <a:pPr marL="742950" lvl="1" indent="-285750" eaLnBrk="0" fontAlgn="base" hangingPunct="0">
              <a:spcBef>
                <a:spcPct val="20000"/>
              </a:spcBef>
              <a:spcAft>
                <a:spcPct val="0"/>
              </a:spcAft>
              <a:buFontTx/>
              <a:buChar char="•"/>
            </a:pPr>
            <a:endParaRPr lang="en-US" sz="2000">
              <a:solidFill>
                <a:srgbClr val="000000"/>
              </a:solidFill>
            </a:endParaRPr>
          </a:p>
        </p:txBody>
      </p:sp>
      <p:sp>
        <p:nvSpPr>
          <p:cNvPr id="386054" name="Rectangle 6"/>
          <p:cNvSpPr>
            <a:spLocks noChangeArrowheads="1"/>
          </p:cNvSpPr>
          <p:nvPr/>
        </p:nvSpPr>
        <p:spPr bwMode="auto">
          <a:xfrm>
            <a:off x="685800" y="6096000"/>
            <a:ext cx="8001000" cy="533400"/>
          </a:xfrm>
          <a:prstGeom prst="rect">
            <a:avLst/>
          </a:prstGeom>
          <a:noFill/>
          <a:ln w="9525">
            <a:noFill/>
            <a:miter lim="800000"/>
            <a:headEnd/>
            <a:tailEnd/>
          </a:ln>
          <a:effectLst/>
        </p:spPr>
        <p:txBody>
          <a:bodyPr/>
          <a:lstStyle/>
          <a:p>
            <a:pPr marL="742950" lvl="1" indent="-285750" eaLnBrk="0" fontAlgn="base" hangingPunct="0">
              <a:spcBef>
                <a:spcPct val="20000"/>
              </a:spcBef>
              <a:spcAft>
                <a:spcPct val="0"/>
              </a:spcAft>
              <a:buFontTx/>
              <a:buChar char="•"/>
            </a:pPr>
            <a:r>
              <a:rPr lang="en-US" sz="2000">
                <a:solidFill>
                  <a:srgbClr val="000000"/>
                </a:solidFill>
              </a:rPr>
              <a:t>These cells convert the spectrum into a few discrete values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p:txBody>
          <a:bodyPr/>
          <a:lstStyle/>
          <a:p>
            <a:r>
              <a:rPr lang="en-US"/>
              <a:t>Density of rods and cones</a:t>
            </a:r>
          </a:p>
        </p:txBody>
      </p:sp>
      <p:sp>
        <p:nvSpPr>
          <p:cNvPr id="387075" name="Rectangle 3"/>
          <p:cNvSpPr>
            <a:spLocks noGrp="1" noChangeArrowheads="1"/>
          </p:cNvSpPr>
          <p:nvPr>
            <p:ph type="body" idx="1"/>
          </p:nvPr>
        </p:nvSpPr>
        <p:spPr>
          <a:xfrm>
            <a:off x="685800" y="5257800"/>
            <a:ext cx="7772400" cy="1447800"/>
          </a:xfrm>
        </p:spPr>
        <p:txBody>
          <a:bodyPr/>
          <a:lstStyle/>
          <a:p>
            <a:pPr>
              <a:lnSpc>
                <a:spcPct val="90000"/>
              </a:lnSpc>
            </a:pPr>
            <a:r>
              <a:rPr lang="en-US" sz="2000"/>
              <a:t>Rods and cones are </a:t>
            </a:r>
            <a:r>
              <a:rPr lang="en-US" sz="2000" i="1"/>
              <a:t>non-uniformly</a:t>
            </a:r>
            <a:r>
              <a:rPr lang="en-US" sz="2000"/>
              <a:t> distributed on the retina</a:t>
            </a:r>
          </a:p>
          <a:p>
            <a:pPr lvl="1">
              <a:lnSpc>
                <a:spcPct val="90000"/>
              </a:lnSpc>
            </a:pPr>
            <a:r>
              <a:rPr lang="en-US" sz="1600"/>
              <a:t>Rods responsible for intensity, cones responsible for color</a:t>
            </a:r>
          </a:p>
          <a:p>
            <a:pPr lvl="1">
              <a:lnSpc>
                <a:spcPct val="90000"/>
              </a:lnSpc>
            </a:pPr>
            <a:r>
              <a:rPr lang="en-US" sz="1600" b="1"/>
              <a:t>Fovea</a:t>
            </a:r>
            <a:r>
              <a:rPr lang="en-US" sz="1600"/>
              <a:t> - Small region (1 or 2°) at the center of the visual field containing the highest density of cones (and no rods).</a:t>
            </a:r>
          </a:p>
          <a:p>
            <a:pPr lvl="1">
              <a:lnSpc>
                <a:spcPct val="90000"/>
              </a:lnSpc>
            </a:pPr>
            <a:r>
              <a:rPr lang="en-US" sz="1400"/>
              <a:t>Less visual acuity in the periphery—many rods wired to the same neuron</a:t>
            </a:r>
          </a:p>
        </p:txBody>
      </p:sp>
      <p:pic>
        <p:nvPicPr>
          <p:cNvPr id="387077" name="Picture 5" descr="receptordensity"/>
          <p:cNvPicPr>
            <a:picLocks noChangeAspect="1" noChangeArrowheads="1"/>
          </p:cNvPicPr>
          <p:nvPr/>
        </p:nvPicPr>
        <p:blipFill>
          <a:blip r:embed="rId3" cstate="print"/>
          <a:srcRect/>
          <a:stretch>
            <a:fillRect/>
          </a:stretch>
        </p:blipFill>
        <p:spPr bwMode="auto">
          <a:xfrm>
            <a:off x="2058988" y="982663"/>
            <a:ext cx="4418012" cy="420687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p:txBody>
          <a:bodyPr/>
          <a:lstStyle/>
          <a:p>
            <a:r>
              <a:rPr lang="en-US"/>
              <a:t>Demonstrations of visual acuity</a:t>
            </a:r>
          </a:p>
        </p:txBody>
      </p:sp>
      <p:pic>
        <p:nvPicPr>
          <p:cNvPr id="389123" name="Picture 3" descr="legibility"/>
          <p:cNvPicPr>
            <a:picLocks noChangeAspect="1" noChangeArrowheads="1"/>
          </p:cNvPicPr>
          <p:nvPr/>
        </p:nvPicPr>
        <p:blipFill>
          <a:blip r:embed="rId3" cstate="print"/>
          <a:srcRect/>
          <a:stretch>
            <a:fillRect/>
          </a:stretch>
        </p:blipFill>
        <p:spPr bwMode="auto">
          <a:xfrm>
            <a:off x="2133600" y="1066800"/>
            <a:ext cx="4922838" cy="5105400"/>
          </a:xfrm>
          <a:prstGeom prst="rect">
            <a:avLst/>
          </a:prstGeom>
          <a:noFill/>
        </p:spPr>
      </p:pic>
      <p:sp>
        <p:nvSpPr>
          <p:cNvPr id="389124" name="Rectangle 4"/>
          <p:cNvSpPr>
            <a:spLocks noChangeArrowheads="1"/>
          </p:cNvSpPr>
          <p:nvPr/>
        </p:nvSpPr>
        <p:spPr bwMode="auto">
          <a:xfrm>
            <a:off x="1790700" y="6172200"/>
            <a:ext cx="5829300" cy="533400"/>
          </a:xfrm>
          <a:prstGeom prst="rect">
            <a:avLst/>
          </a:prstGeom>
          <a:noFill/>
          <a:ln w="9525">
            <a:noFill/>
            <a:miter lim="800000"/>
            <a:headEnd/>
            <a:tailEnd/>
          </a:ln>
          <a:effectLst/>
        </p:spPr>
        <p:txBody>
          <a:bodyPr/>
          <a:lstStyle/>
          <a:p>
            <a:pPr algn="ctr" eaLnBrk="0" fontAlgn="base" hangingPunct="0">
              <a:lnSpc>
                <a:spcPct val="90000"/>
              </a:lnSpc>
              <a:spcBef>
                <a:spcPct val="20000"/>
              </a:spcBef>
              <a:spcAft>
                <a:spcPct val="0"/>
              </a:spcAft>
              <a:tabLst>
                <a:tab pos="573088" algn="l"/>
              </a:tabLst>
            </a:pPr>
            <a:r>
              <a:rPr lang="en-US" sz="1600" i="1">
                <a:solidFill>
                  <a:srgbClr val="000000"/>
                </a:solidFill>
              </a:rPr>
              <a:t>With one eye shut, at the right distance, all of these letters should appear equally legible (Glassner, 1.7).</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r>
              <a:rPr lang="en-US"/>
              <a:t>Demonstrations of visual acuity</a:t>
            </a:r>
          </a:p>
        </p:txBody>
      </p:sp>
      <p:sp>
        <p:nvSpPr>
          <p:cNvPr id="391172" name="Rectangle 4"/>
          <p:cNvSpPr>
            <a:spLocks noChangeArrowheads="1"/>
          </p:cNvSpPr>
          <p:nvPr/>
        </p:nvSpPr>
        <p:spPr bwMode="auto">
          <a:xfrm>
            <a:off x="1371600" y="5791200"/>
            <a:ext cx="6134100" cy="685800"/>
          </a:xfrm>
          <a:prstGeom prst="rect">
            <a:avLst/>
          </a:prstGeom>
          <a:noFill/>
          <a:ln w="9525">
            <a:noFill/>
            <a:miter lim="800000"/>
            <a:headEnd/>
            <a:tailEnd/>
          </a:ln>
          <a:effectLst/>
        </p:spPr>
        <p:txBody>
          <a:bodyPr/>
          <a:lstStyle/>
          <a:p>
            <a:pPr algn="ctr" eaLnBrk="0" fontAlgn="base" hangingPunct="0">
              <a:lnSpc>
                <a:spcPct val="90000"/>
              </a:lnSpc>
              <a:spcBef>
                <a:spcPct val="20000"/>
              </a:spcBef>
              <a:spcAft>
                <a:spcPct val="0"/>
              </a:spcAft>
              <a:tabLst>
                <a:tab pos="573088" algn="l"/>
              </a:tabLst>
            </a:pPr>
            <a:r>
              <a:rPr lang="en-US" sz="1600" i="1">
                <a:solidFill>
                  <a:srgbClr val="000000"/>
                </a:solidFill>
              </a:rPr>
              <a:t>With left eye shut, look at the cross on the left.  At the right distance, the circle on the right should disappear (Glassner, 1.8).</a:t>
            </a:r>
          </a:p>
        </p:txBody>
      </p:sp>
      <p:grpSp>
        <p:nvGrpSpPr>
          <p:cNvPr id="2" name="Group 5"/>
          <p:cNvGrpSpPr>
            <a:grpSpLocks/>
          </p:cNvGrpSpPr>
          <p:nvPr/>
        </p:nvGrpSpPr>
        <p:grpSpPr bwMode="auto">
          <a:xfrm>
            <a:off x="1981200" y="3352800"/>
            <a:ext cx="304800" cy="304800"/>
            <a:chOff x="96" y="5424"/>
            <a:chExt cx="192" cy="192"/>
          </a:xfrm>
        </p:grpSpPr>
        <p:sp>
          <p:nvSpPr>
            <p:cNvPr id="391174" name="Line 6"/>
            <p:cNvSpPr>
              <a:spLocks noChangeShapeType="1"/>
            </p:cNvSpPr>
            <p:nvPr/>
          </p:nvSpPr>
          <p:spPr bwMode="auto">
            <a:xfrm>
              <a:off x="192" y="5424"/>
              <a:ext cx="0" cy="192"/>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91175" name="Line 7"/>
            <p:cNvSpPr>
              <a:spLocks noChangeShapeType="1"/>
            </p:cNvSpPr>
            <p:nvPr/>
          </p:nvSpPr>
          <p:spPr bwMode="auto">
            <a:xfrm>
              <a:off x="96" y="5520"/>
              <a:ext cx="192"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grpSp>
      <p:sp>
        <p:nvSpPr>
          <p:cNvPr id="391176" name="Oval 8"/>
          <p:cNvSpPr>
            <a:spLocks noChangeArrowheads="1"/>
          </p:cNvSpPr>
          <p:nvPr/>
        </p:nvSpPr>
        <p:spPr bwMode="auto">
          <a:xfrm>
            <a:off x="6400800" y="3390900"/>
            <a:ext cx="228600" cy="228600"/>
          </a:xfrm>
          <a:prstGeom prst="ellipse">
            <a:avLst/>
          </a:prstGeom>
          <a:solidFill>
            <a:schemeClr val="tx2"/>
          </a:solidFill>
          <a:ln w="9525">
            <a:solidFill>
              <a:schemeClr val="tx1"/>
            </a:solidFill>
            <a:round/>
            <a:headEnd/>
            <a:tailEnd/>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lstStyle/>
          <a:p>
            <a:r>
              <a:rPr lang="en-US"/>
              <a:t>Brightness contrast and constancy</a:t>
            </a:r>
          </a:p>
        </p:txBody>
      </p:sp>
      <p:sp>
        <p:nvSpPr>
          <p:cNvPr id="392195" name="Rectangle 3"/>
          <p:cNvSpPr>
            <a:spLocks noGrp="1" noChangeArrowheads="1"/>
          </p:cNvSpPr>
          <p:nvPr>
            <p:ph type="body" idx="1"/>
          </p:nvPr>
        </p:nvSpPr>
        <p:spPr/>
        <p:txBody>
          <a:bodyPr/>
          <a:lstStyle/>
          <a:p>
            <a:r>
              <a:rPr lang="en-US" sz="2000" dirty="0"/>
              <a:t>The apparent brightness depends on the surrounding region </a:t>
            </a:r>
          </a:p>
          <a:p>
            <a:pPr lvl="1"/>
            <a:r>
              <a:rPr lang="en-US" sz="1800" b="1" dirty="0"/>
              <a:t>brightness contrast</a:t>
            </a:r>
            <a:r>
              <a:rPr lang="en-US" sz="1800" dirty="0"/>
              <a:t>:  a constant colored region seems lighter or darker depending on the surrounding intensity:</a:t>
            </a:r>
          </a:p>
          <a:p>
            <a:pPr lvl="1"/>
            <a:endParaRPr lang="en-US" sz="1800" dirty="0"/>
          </a:p>
          <a:p>
            <a:pPr lvl="1"/>
            <a:endParaRPr lang="en-US" dirty="0"/>
          </a:p>
          <a:p>
            <a:pPr lvl="1"/>
            <a:endParaRPr lang="en-US" dirty="0"/>
          </a:p>
          <a:p>
            <a:pPr lvl="1"/>
            <a:endParaRPr lang="en-US" dirty="0"/>
          </a:p>
          <a:p>
            <a:pPr lvl="1"/>
            <a:endParaRPr lang="en-US" dirty="0"/>
          </a:p>
          <a:p>
            <a:pPr lvl="1"/>
            <a:endParaRPr lang="en-US" dirty="0"/>
          </a:p>
          <a:p>
            <a:pPr lvl="2"/>
            <a:r>
              <a:rPr lang="en-US" sz="1600" dirty="0">
                <a:hlinkClick r:id="rId3"/>
              </a:rPr>
              <a:t>http://www.sandlotscience.com/Contrast/Checker_Board_2.htm</a:t>
            </a:r>
            <a:r>
              <a:rPr lang="en-US" sz="1600" dirty="0"/>
              <a:t>  </a:t>
            </a:r>
          </a:p>
          <a:p>
            <a:pPr lvl="2"/>
            <a:endParaRPr lang="en-US" sz="1600" dirty="0"/>
          </a:p>
          <a:p>
            <a:pPr lvl="1"/>
            <a:r>
              <a:rPr lang="en-US" sz="1800" b="1" dirty="0"/>
              <a:t>brightness constancy</a:t>
            </a:r>
            <a:r>
              <a:rPr lang="en-US" sz="1800" dirty="0"/>
              <a:t>:  a surface looks the same under widely varying lighting conditions.</a:t>
            </a:r>
          </a:p>
          <a:p>
            <a:pPr lvl="1"/>
            <a:endParaRPr lang="en-US" sz="1800" dirty="0"/>
          </a:p>
          <a:p>
            <a:pPr lvl="1"/>
            <a:endParaRPr lang="en-US" sz="1800" dirty="0"/>
          </a:p>
        </p:txBody>
      </p:sp>
      <p:pic>
        <p:nvPicPr>
          <p:cNvPr id="392196" name="Picture 4" descr="lightnesscontrast"/>
          <p:cNvPicPr>
            <a:picLocks noChangeAspect="1" noChangeArrowheads="1"/>
          </p:cNvPicPr>
          <p:nvPr/>
        </p:nvPicPr>
        <p:blipFill>
          <a:blip r:embed="rId4" cstate="print"/>
          <a:srcRect/>
          <a:stretch>
            <a:fillRect/>
          </a:stretch>
        </p:blipFill>
        <p:spPr bwMode="auto">
          <a:xfrm>
            <a:off x="1830388" y="2286000"/>
            <a:ext cx="5484812" cy="13716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lstStyle/>
          <a:p>
            <a:r>
              <a:rPr lang="en-US"/>
              <a:t>Light response is nonlinear</a:t>
            </a:r>
          </a:p>
        </p:txBody>
      </p:sp>
      <p:sp>
        <p:nvSpPr>
          <p:cNvPr id="393219" name="Rectangle 3"/>
          <p:cNvSpPr>
            <a:spLocks noGrp="1" noChangeArrowheads="1"/>
          </p:cNvSpPr>
          <p:nvPr>
            <p:ph type="body" idx="1"/>
          </p:nvPr>
        </p:nvSpPr>
        <p:spPr/>
        <p:txBody>
          <a:bodyPr/>
          <a:lstStyle/>
          <a:p>
            <a:r>
              <a:rPr lang="en-US" dirty="0"/>
              <a:t>Our visual system has a large </a:t>
            </a:r>
            <a:r>
              <a:rPr lang="en-US" i="1" dirty="0"/>
              <a:t>dynamic range</a:t>
            </a:r>
          </a:p>
          <a:p>
            <a:pPr lvl="1"/>
            <a:r>
              <a:rPr lang="en-US" dirty="0"/>
              <a:t>We can resolve both light and dark things at the same time</a:t>
            </a:r>
          </a:p>
          <a:p>
            <a:pPr lvl="1"/>
            <a:r>
              <a:rPr lang="en-US" dirty="0"/>
              <a:t>One mechanism for achieving this is that we sense light intensity on a </a:t>
            </a:r>
            <a:r>
              <a:rPr lang="en-US" i="1" dirty="0"/>
              <a:t>logarithmic scale</a:t>
            </a:r>
          </a:p>
          <a:p>
            <a:pPr lvl="2"/>
            <a:r>
              <a:rPr lang="en-US" dirty="0"/>
              <a:t>an exponential intensity ramp will be seen as a linear ramp </a:t>
            </a:r>
          </a:p>
          <a:p>
            <a:pPr lvl="1"/>
            <a:r>
              <a:rPr lang="en-US" dirty="0"/>
              <a:t>Another mechanism is </a:t>
            </a:r>
            <a:r>
              <a:rPr lang="en-US" i="1" dirty="0"/>
              <a:t>adaptation</a:t>
            </a:r>
          </a:p>
          <a:p>
            <a:pPr lvl="2"/>
            <a:r>
              <a:rPr lang="en-US" dirty="0"/>
              <a:t>rods and cones adapt to be more sensitive in low light, less sensitive in bright light.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3219">
                                            <p:txEl>
                                              <p:pRg st="2" end="2"/>
                                            </p:txEl>
                                          </p:spTgt>
                                        </p:tgtEl>
                                        <p:attrNameLst>
                                          <p:attrName>style.visibility</p:attrName>
                                        </p:attrNameLst>
                                      </p:cBhvr>
                                      <p:to>
                                        <p:strVal val="visible"/>
                                      </p:to>
                                    </p:set>
                                    <p:animEffect transition="in" filter="fade">
                                      <p:cBhvr>
                                        <p:cTn id="7" dur="500"/>
                                        <p:tgtEl>
                                          <p:spTgt spid="393219">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93219">
                                            <p:txEl>
                                              <p:pRg st="3" end="3"/>
                                            </p:txEl>
                                          </p:spTgt>
                                        </p:tgtEl>
                                        <p:attrNameLst>
                                          <p:attrName>style.visibility</p:attrName>
                                        </p:attrNameLst>
                                      </p:cBhvr>
                                      <p:to>
                                        <p:strVal val="visible"/>
                                      </p:to>
                                    </p:set>
                                    <p:animEffect transition="in" filter="fade">
                                      <p:cBhvr>
                                        <p:cTn id="10" dur="500"/>
                                        <p:tgtEl>
                                          <p:spTgt spid="393219">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93219">
                                            <p:txEl>
                                              <p:pRg st="4" end="4"/>
                                            </p:txEl>
                                          </p:spTgt>
                                        </p:tgtEl>
                                        <p:attrNameLst>
                                          <p:attrName>style.visibility</p:attrName>
                                        </p:attrNameLst>
                                      </p:cBhvr>
                                      <p:to>
                                        <p:strVal val="visible"/>
                                      </p:to>
                                    </p:set>
                                    <p:animEffect transition="in" filter="fade">
                                      <p:cBhvr>
                                        <p:cTn id="15" dur="500"/>
                                        <p:tgtEl>
                                          <p:spTgt spid="393219">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93219">
                                            <p:txEl>
                                              <p:pRg st="5" end="5"/>
                                            </p:txEl>
                                          </p:spTgt>
                                        </p:tgtEl>
                                        <p:attrNameLst>
                                          <p:attrName>style.visibility</p:attrName>
                                        </p:attrNameLst>
                                      </p:cBhvr>
                                      <p:to>
                                        <p:strVal val="visible"/>
                                      </p:to>
                                    </p:set>
                                    <p:animEffect transition="in" filter="fade">
                                      <p:cBhvr>
                                        <p:cTn id="18" dur="500"/>
                                        <p:tgtEl>
                                          <p:spTgt spid="393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12"/>
            <a:ext cx="8229600" cy="1143000"/>
          </a:xfrm>
        </p:spPr>
        <p:txBody>
          <a:bodyPr>
            <a:noAutofit/>
          </a:bodyPr>
          <a:lstStyle/>
          <a:p>
            <a:r>
              <a:rPr lang="en-US" sz="3600" dirty="0"/>
              <a:t>Can we determine shape from lighting?</a:t>
            </a:r>
          </a:p>
        </p:txBody>
      </p:sp>
      <p:sp>
        <p:nvSpPr>
          <p:cNvPr id="7" name="Content Placeholder 6"/>
          <p:cNvSpPr>
            <a:spLocks noGrp="1"/>
          </p:cNvSpPr>
          <p:nvPr>
            <p:ph idx="1"/>
          </p:nvPr>
        </p:nvSpPr>
        <p:spPr>
          <a:xfrm>
            <a:off x="685800" y="4843600"/>
            <a:ext cx="7772400" cy="2014400"/>
          </a:xfrm>
        </p:spPr>
        <p:txBody>
          <a:bodyPr>
            <a:normAutofit fontScale="85000" lnSpcReduction="10000"/>
          </a:bodyPr>
          <a:lstStyle/>
          <a:p>
            <a:pPr>
              <a:buFont typeface="Arial" panose="020B0604020202020204" pitchFamily="34" charset="0"/>
              <a:buChar char="•"/>
            </a:pPr>
            <a:r>
              <a:rPr lang="en-US" dirty="0"/>
              <a:t>Are these spheres?</a:t>
            </a:r>
          </a:p>
          <a:p>
            <a:pPr lvl="1">
              <a:buFont typeface="Arial" panose="020B0604020202020204" pitchFamily="34" charset="0"/>
              <a:buChar char="•"/>
            </a:pPr>
            <a:r>
              <a:rPr lang="en-US" dirty="0"/>
              <a:t>Or just flat discs painted with varying albedo?</a:t>
            </a:r>
          </a:p>
          <a:p>
            <a:pPr lvl="1">
              <a:buFont typeface="Arial" panose="020B0604020202020204" pitchFamily="34" charset="0"/>
              <a:buChar char="•"/>
            </a:pPr>
            <a:r>
              <a:rPr lang="en-US" dirty="0"/>
              <a:t>There is ambiguity between </a:t>
            </a:r>
            <a:r>
              <a:rPr lang="en-US" i="1" dirty="0"/>
              <a:t>shading</a:t>
            </a:r>
            <a:r>
              <a:rPr lang="en-US" dirty="0"/>
              <a:t> and </a:t>
            </a:r>
            <a:r>
              <a:rPr lang="en-US" i="1" dirty="0"/>
              <a:t>reflectance</a:t>
            </a:r>
          </a:p>
          <a:p>
            <a:pPr lvl="1">
              <a:buFont typeface="Arial" panose="020B0604020202020204" pitchFamily="34" charset="0"/>
              <a:buChar char="•"/>
            </a:pPr>
            <a:r>
              <a:rPr lang="en-US" dirty="0"/>
              <a:t>But still, as humans we can understand the shapes of these objects</a:t>
            </a:r>
          </a:p>
        </p:txBody>
      </p:sp>
      <p:pic>
        <p:nvPicPr>
          <p:cNvPr id="859138" name="Picture 2" descr="http://mmack.files.wordpress.com/2009/12/diffuse_sphe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8819" y="1116955"/>
            <a:ext cx="4857750" cy="335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51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p:txBody>
          <a:bodyPr/>
          <a:lstStyle/>
          <a:p>
            <a:r>
              <a:rPr lang="en-US"/>
              <a:t>Visual dynamic range</a:t>
            </a:r>
          </a:p>
        </p:txBody>
      </p:sp>
      <p:pic>
        <p:nvPicPr>
          <p:cNvPr id="406533" name="Picture 5"/>
          <p:cNvPicPr>
            <a:picLocks noChangeAspect="1" noChangeArrowheads="1"/>
          </p:cNvPicPr>
          <p:nvPr/>
        </p:nvPicPr>
        <p:blipFill>
          <a:blip r:embed="rId3" cstate="print"/>
          <a:srcRect/>
          <a:stretch>
            <a:fillRect/>
          </a:stretch>
        </p:blipFill>
        <p:spPr bwMode="auto">
          <a:xfrm>
            <a:off x="0" y="876300"/>
            <a:ext cx="6019800" cy="5981700"/>
          </a:xfrm>
          <a:prstGeom prst="rect">
            <a:avLst/>
          </a:prstGeom>
          <a:noFill/>
          <a:ln w="9525">
            <a:noFill/>
            <a:miter lim="800000"/>
            <a:headEnd/>
            <a:tailEnd/>
          </a:ln>
          <a:effectLst/>
        </p:spPr>
      </p:pic>
      <p:sp>
        <p:nvSpPr>
          <p:cNvPr id="2" name="Rectangle 1"/>
          <p:cNvSpPr/>
          <p:nvPr/>
        </p:nvSpPr>
        <p:spPr>
          <a:xfrm>
            <a:off x="5042779" y="1407441"/>
            <a:ext cx="3838669" cy="1569660"/>
          </a:xfrm>
          <a:prstGeom prst="rect">
            <a:avLst/>
          </a:prstGeom>
        </p:spPr>
        <p:txBody>
          <a:bodyPr wrap="square">
            <a:spAutoFit/>
          </a:bodyPr>
          <a:lstStyle/>
          <a:p>
            <a:r>
              <a:rPr lang="en-US" sz="2400" dirty="0"/>
              <a:t>A piece of white paper can be 1,000,000,000 times brighter in outdoor sunlight than in a moonless night.</a:t>
            </a:r>
          </a:p>
        </p:txBody>
      </p:sp>
      <p:sp>
        <p:nvSpPr>
          <p:cNvPr id="3" name="Rectangle 2"/>
          <p:cNvSpPr/>
          <p:nvPr/>
        </p:nvSpPr>
        <p:spPr>
          <a:xfrm>
            <a:off x="5042779" y="3429000"/>
            <a:ext cx="3938259" cy="1569660"/>
          </a:xfrm>
          <a:prstGeom prst="rect">
            <a:avLst/>
          </a:prstGeom>
        </p:spPr>
        <p:txBody>
          <a:bodyPr wrap="square">
            <a:spAutoFit/>
          </a:bodyPr>
          <a:lstStyle/>
          <a:p>
            <a:r>
              <a:rPr lang="en-US" sz="2400" dirty="0"/>
              <a:t>BUT in a given lighting condition, light ranges over only about two orders of </a:t>
            </a:r>
          </a:p>
          <a:p>
            <a:r>
              <a:rPr lang="en-US" sz="2400" dirty="0"/>
              <a:t>magnitude.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dynamic range</a:t>
            </a:r>
          </a:p>
        </p:txBody>
      </p:sp>
      <p:pic>
        <p:nvPicPr>
          <p:cNvPr id="67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838" y="1057040"/>
            <a:ext cx="7579988" cy="760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3172" y="1831793"/>
            <a:ext cx="774449" cy="530031"/>
          </a:xfrm>
          <a:prstGeom prst="rect">
            <a:avLst/>
          </a:prstGeom>
          <a:noFill/>
        </p:spPr>
        <p:txBody>
          <a:bodyPr wrap="square" rtlCol="0">
            <a:spAutoFit/>
          </a:bodyPr>
          <a:lstStyle/>
          <a:p>
            <a:pPr algn="ctr"/>
            <a:r>
              <a:rPr lang="en-US" sz="1600" dirty="0"/>
              <a:t>Dark night</a:t>
            </a:r>
          </a:p>
        </p:txBody>
      </p:sp>
      <p:sp>
        <p:nvSpPr>
          <p:cNvPr id="6" name="TextBox 5"/>
          <p:cNvSpPr txBox="1"/>
          <p:nvPr/>
        </p:nvSpPr>
        <p:spPr>
          <a:xfrm>
            <a:off x="2221858" y="1831793"/>
            <a:ext cx="1118973" cy="530031"/>
          </a:xfrm>
          <a:prstGeom prst="rect">
            <a:avLst/>
          </a:prstGeom>
          <a:noFill/>
        </p:spPr>
        <p:txBody>
          <a:bodyPr wrap="square" rtlCol="0">
            <a:spAutoFit/>
          </a:bodyPr>
          <a:lstStyle/>
          <a:p>
            <a:pPr algn="ctr"/>
            <a:r>
              <a:rPr lang="en-US" sz="1600" dirty="0"/>
              <a:t>Indoor lighting</a:t>
            </a:r>
          </a:p>
        </p:txBody>
      </p:sp>
      <p:sp>
        <p:nvSpPr>
          <p:cNvPr id="7" name="TextBox 6"/>
          <p:cNvSpPr txBox="1"/>
          <p:nvPr/>
        </p:nvSpPr>
        <p:spPr>
          <a:xfrm>
            <a:off x="6049280" y="1812909"/>
            <a:ext cx="826305" cy="530031"/>
          </a:xfrm>
          <a:prstGeom prst="rect">
            <a:avLst/>
          </a:prstGeom>
          <a:noFill/>
        </p:spPr>
        <p:txBody>
          <a:bodyPr wrap="square" rtlCol="0">
            <a:spAutoFit/>
          </a:bodyPr>
          <a:lstStyle/>
          <a:p>
            <a:pPr algn="ctr"/>
            <a:r>
              <a:rPr lang="en-US" sz="1600" dirty="0"/>
              <a:t>Ithaca day</a:t>
            </a:r>
          </a:p>
        </p:txBody>
      </p:sp>
      <p:sp>
        <p:nvSpPr>
          <p:cNvPr id="8" name="TextBox 7"/>
          <p:cNvSpPr txBox="1"/>
          <p:nvPr/>
        </p:nvSpPr>
        <p:spPr>
          <a:xfrm>
            <a:off x="7665845" y="1817066"/>
            <a:ext cx="826305" cy="530031"/>
          </a:xfrm>
          <a:prstGeom prst="rect">
            <a:avLst/>
          </a:prstGeom>
          <a:noFill/>
        </p:spPr>
        <p:txBody>
          <a:bodyPr wrap="square" rtlCol="0">
            <a:spAutoFit/>
          </a:bodyPr>
          <a:lstStyle/>
          <a:p>
            <a:pPr algn="ctr"/>
            <a:r>
              <a:rPr lang="en-US" sz="1600" dirty="0"/>
              <a:t>Sunny day</a:t>
            </a:r>
          </a:p>
        </p:txBody>
      </p:sp>
      <p:sp>
        <p:nvSpPr>
          <p:cNvPr id="9" name="Rectangle 8"/>
          <p:cNvSpPr/>
          <p:nvPr/>
        </p:nvSpPr>
        <p:spPr>
          <a:xfrm>
            <a:off x="856108" y="2528403"/>
            <a:ext cx="7500796" cy="584775"/>
          </a:xfrm>
          <a:prstGeom prst="rect">
            <a:avLst/>
          </a:prstGeom>
        </p:spPr>
        <p:txBody>
          <a:bodyPr wrap="square">
            <a:spAutoFit/>
          </a:bodyPr>
          <a:lstStyle/>
          <a:p>
            <a:r>
              <a:rPr lang="en-US" sz="1600" dirty="0"/>
              <a:t>If we were sensitive to this whole range all the time, we wouldn’t be able to </a:t>
            </a:r>
          </a:p>
          <a:p>
            <a:r>
              <a:rPr lang="en-US" sz="1600" dirty="0"/>
              <a:t>discriminate lightness levels in a typical scene. </a:t>
            </a:r>
          </a:p>
        </p:txBody>
      </p:sp>
      <p:sp>
        <p:nvSpPr>
          <p:cNvPr id="10" name="Rectangle 9"/>
          <p:cNvSpPr/>
          <p:nvPr/>
        </p:nvSpPr>
        <p:spPr>
          <a:xfrm>
            <a:off x="876483" y="3088369"/>
            <a:ext cx="7278986" cy="584775"/>
          </a:xfrm>
          <a:prstGeom prst="rect">
            <a:avLst/>
          </a:prstGeom>
        </p:spPr>
        <p:txBody>
          <a:bodyPr wrap="square">
            <a:spAutoFit/>
          </a:bodyPr>
          <a:lstStyle/>
          <a:p>
            <a:r>
              <a:rPr lang="en-US" sz="1600" dirty="0"/>
              <a:t>The visual system solves this problem by restricting the ‘dynamic range’ of its </a:t>
            </a:r>
          </a:p>
          <a:p>
            <a:r>
              <a:rPr lang="en-US" sz="1600" dirty="0"/>
              <a:t>response to match the current overall or ‘ambient’ light level.</a:t>
            </a:r>
          </a:p>
        </p:txBody>
      </p:sp>
      <p:grpSp>
        <p:nvGrpSpPr>
          <p:cNvPr id="11" name="Group 10"/>
          <p:cNvGrpSpPr/>
          <p:nvPr/>
        </p:nvGrpSpPr>
        <p:grpSpPr>
          <a:xfrm>
            <a:off x="615530" y="3913555"/>
            <a:ext cx="7888978" cy="1350128"/>
            <a:chOff x="615530" y="3913555"/>
            <a:chExt cx="7888978" cy="1350128"/>
          </a:xfrm>
        </p:grpSpPr>
        <p:pic>
          <p:nvPicPr>
            <p:cNvPr id="67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862" y="3913555"/>
              <a:ext cx="7771288" cy="805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615530" y="4733652"/>
              <a:ext cx="774449" cy="530031"/>
            </a:xfrm>
            <a:prstGeom prst="rect">
              <a:avLst/>
            </a:prstGeom>
            <a:noFill/>
          </p:spPr>
          <p:txBody>
            <a:bodyPr wrap="square" rtlCol="0">
              <a:spAutoFit/>
            </a:bodyPr>
            <a:lstStyle/>
            <a:p>
              <a:pPr algn="ctr"/>
              <a:r>
                <a:rPr lang="en-US" sz="1600" dirty="0"/>
                <a:t>Dark night</a:t>
              </a:r>
            </a:p>
          </p:txBody>
        </p:sp>
        <p:sp>
          <p:nvSpPr>
            <p:cNvPr id="16" name="TextBox 15"/>
            <p:cNvSpPr txBox="1"/>
            <p:nvPr/>
          </p:nvSpPr>
          <p:spPr>
            <a:xfrm>
              <a:off x="2221858" y="4714768"/>
              <a:ext cx="1118973" cy="530031"/>
            </a:xfrm>
            <a:prstGeom prst="rect">
              <a:avLst/>
            </a:prstGeom>
            <a:noFill/>
          </p:spPr>
          <p:txBody>
            <a:bodyPr wrap="square" rtlCol="0">
              <a:spAutoFit/>
            </a:bodyPr>
            <a:lstStyle/>
            <a:p>
              <a:pPr algn="ctr"/>
              <a:r>
                <a:rPr lang="en-US" sz="1600" dirty="0"/>
                <a:t>Indoor lighting</a:t>
              </a:r>
            </a:p>
          </p:txBody>
        </p:sp>
        <p:sp>
          <p:nvSpPr>
            <p:cNvPr id="17" name="TextBox 16"/>
            <p:cNvSpPr txBox="1"/>
            <p:nvPr/>
          </p:nvSpPr>
          <p:spPr>
            <a:xfrm>
              <a:off x="6061638" y="4714768"/>
              <a:ext cx="826305" cy="530031"/>
            </a:xfrm>
            <a:prstGeom prst="rect">
              <a:avLst/>
            </a:prstGeom>
            <a:noFill/>
          </p:spPr>
          <p:txBody>
            <a:bodyPr wrap="square" rtlCol="0">
              <a:spAutoFit/>
            </a:bodyPr>
            <a:lstStyle/>
            <a:p>
              <a:pPr algn="ctr"/>
              <a:r>
                <a:rPr lang="en-US" sz="1600" dirty="0"/>
                <a:t>Ithaca day</a:t>
              </a:r>
            </a:p>
          </p:txBody>
        </p:sp>
        <p:sp>
          <p:nvSpPr>
            <p:cNvPr id="18" name="TextBox 17"/>
            <p:cNvSpPr txBox="1"/>
            <p:nvPr/>
          </p:nvSpPr>
          <p:spPr>
            <a:xfrm>
              <a:off x="7678203" y="4718925"/>
              <a:ext cx="826305" cy="530031"/>
            </a:xfrm>
            <a:prstGeom prst="rect">
              <a:avLst/>
            </a:prstGeom>
            <a:noFill/>
          </p:spPr>
          <p:txBody>
            <a:bodyPr wrap="square" rtlCol="0">
              <a:spAutoFit/>
            </a:bodyPr>
            <a:lstStyle/>
            <a:p>
              <a:pPr algn="ctr"/>
              <a:r>
                <a:rPr lang="en-US" sz="1600" dirty="0"/>
                <a:t>Sunny day</a:t>
              </a:r>
            </a:p>
          </p:txBody>
        </p:sp>
      </p:grpSp>
      <p:grpSp>
        <p:nvGrpSpPr>
          <p:cNvPr id="12" name="Group 11"/>
          <p:cNvGrpSpPr/>
          <p:nvPr/>
        </p:nvGrpSpPr>
        <p:grpSpPr>
          <a:xfrm>
            <a:off x="652484" y="5455600"/>
            <a:ext cx="7888978" cy="1241922"/>
            <a:chOff x="652484" y="5455600"/>
            <a:chExt cx="7888978" cy="1241922"/>
          </a:xfrm>
        </p:grpSpPr>
        <p:pic>
          <p:nvPicPr>
            <p:cNvPr id="6737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838" y="5455600"/>
              <a:ext cx="7752312" cy="808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652484" y="6167491"/>
              <a:ext cx="774449" cy="530031"/>
            </a:xfrm>
            <a:prstGeom prst="rect">
              <a:avLst/>
            </a:prstGeom>
            <a:noFill/>
          </p:spPr>
          <p:txBody>
            <a:bodyPr wrap="square" rtlCol="0">
              <a:spAutoFit/>
            </a:bodyPr>
            <a:lstStyle/>
            <a:p>
              <a:pPr algn="ctr"/>
              <a:r>
                <a:rPr lang="en-US" sz="1600" dirty="0"/>
                <a:t>Dark night</a:t>
              </a:r>
            </a:p>
          </p:txBody>
        </p:sp>
        <p:sp>
          <p:nvSpPr>
            <p:cNvPr id="20" name="TextBox 19"/>
            <p:cNvSpPr txBox="1"/>
            <p:nvPr/>
          </p:nvSpPr>
          <p:spPr>
            <a:xfrm>
              <a:off x="2221858" y="6166778"/>
              <a:ext cx="1118973" cy="530031"/>
            </a:xfrm>
            <a:prstGeom prst="rect">
              <a:avLst/>
            </a:prstGeom>
            <a:noFill/>
          </p:spPr>
          <p:txBody>
            <a:bodyPr wrap="square" rtlCol="0">
              <a:spAutoFit/>
            </a:bodyPr>
            <a:lstStyle/>
            <a:p>
              <a:pPr algn="ctr"/>
              <a:r>
                <a:rPr lang="en-US" sz="1600" dirty="0"/>
                <a:t>Indoor lighting</a:t>
              </a:r>
            </a:p>
          </p:txBody>
        </p:sp>
        <p:sp>
          <p:nvSpPr>
            <p:cNvPr id="21" name="TextBox 20"/>
            <p:cNvSpPr txBox="1"/>
            <p:nvPr/>
          </p:nvSpPr>
          <p:spPr>
            <a:xfrm>
              <a:off x="6098592" y="6148607"/>
              <a:ext cx="826305" cy="530031"/>
            </a:xfrm>
            <a:prstGeom prst="rect">
              <a:avLst/>
            </a:prstGeom>
            <a:noFill/>
          </p:spPr>
          <p:txBody>
            <a:bodyPr wrap="square" rtlCol="0">
              <a:spAutoFit/>
            </a:bodyPr>
            <a:lstStyle/>
            <a:p>
              <a:pPr algn="ctr"/>
              <a:r>
                <a:rPr lang="en-US" sz="1600" dirty="0"/>
                <a:t>Ithaca day</a:t>
              </a:r>
            </a:p>
          </p:txBody>
        </p:sp>
        <p:sp>
          <p:nvSpPr>
            <p:cNvPr id="22" name="TextBox 21"/>
            <p:cNvSpPr txBox="1"/>
            <p:nvPr/>
          </p:nvSpPr>
          <p:spPr>
            <a:xfrm>
              <a:off x="7715157" y="6152764"/>
              <a:ext cx="826305" cy="530031"/>
            </a:xfrm>
            <a:prstGeom prst="rect">
              <a:avLst/>
            </a:prstGeom>
            <a:noFill/>
          </p:spPr>
          <p:txBody>
            <a:bodyPr wrap="square" rtlCol="0">
              <a:spAutoFit/>
            </a:bodyPr>
            <a:lstStyle/>
            <a:p>
              <a:pPr algn="ctr"/>
              <a:r>
                <a:rPr lang="en-US" sz="1600" dirty="0"/>
                <a:t>Sunny day</a:t>
              </a:r>
            </a:p>
          </p:txBody>
        </p:sp>
      </p:grpSp>
    </p:spTree>
    <p:extLst>
      <p:ext uri="{BB962C8B-B14F-4D97-AF65-F5344CB8AC3E}">
        <p14:creationId xmlns:p14="http://schemas.microsoft.com/office/powerpoint/2010/main" val="29602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p:txBody>
          <a:bodyPr/>
          <a:lstStyle/>
          <a:p>
            <a:r>
              <a:rPr lang="en-US"/>
              <a:t>Color perception</a:t>
            </a:r>
          </a:p>
        </p:txBody>
      </p:sp>
      <p:sp>
        <p:nvSpPr>
          <p:cNvPr id="394243" name="Rectangle 3"/>
          <p:cNvSpPr>
            <a:spLocks noGrp="1" noChangeArrowheads="1"/>
          </p:cNvSpPr>
          <p:nvPr>
            <p:ph type="body" idx="1"/>
          </p:nvPr>
        </p:nvSpPr>
        <p:spPr>
          <a:xfrm>
            <a:off x="685800" y="3657600"/>
            <a:ext cx="7772400" cy="2895600"/>
          </a:xfrm>
        </p:spPr>
        <p:txBody>
          <a:bodyPr/>
          <a:lstStyle/>
          <a:p>
            <a:r>
              <a:rPr lang="en-US" sz="2000" dirty="0"/>
              <a:t>Three types of cones</a:t>
            </a:r>
          </a:p>
          <a:p>
            <a:pPr lvl="1"/>
            <a:r>
              <a:rPr lang="en-US" sz="1800" dirty="0"/>
              <a:t>Each is sensitive in a different region of the spectrum</a:t>
            </a:r>
          </a:p>
          <a:p>
            <a:pPr lvl="2"/>
            <a:r>
              <a:rPr lang="en-US" sz="1600" dirty="0"/>
              <a:t>but regions overlap</a:t>
            </a:r>
          </a:p>
          <a:p>
            <a:pPr lvl="2"/>
            <a:r>
              <a:rPr lang="en-US" sz="1600" dirty="0"/>
              <a:t>Short (S) corresponds to blue</a:t>
            </a:r>
          </a:p>
          <a:p>
            <a:pPr lvl="2"/>
            <a:r>
              <a:rPr lang="en-US" sz="1600" dirty="0"/>
              <a:t>Medium (M) corresponds to green</a:t>
            </a:r>
          </a:p>
          <a:p>
            <a:pPr lvl="2"/>
            <a:r>
              <a:rPr lang="en-US" sz="1600" dirty="0"/>
              <a:t>Long (L) corresponds to red</a:t>
            </a:r>
          </a:p>
          <a:p>
            <a:pPr lvl="1"/>
            <a:r>
              <a:rPr lang="en-US" sz="1800" dirty="0"/>
              <a:t>Different sensitivities:  we are more sensitive to green than red</a:t>
            </a:r>
          </a:p>
          <a:p>
            <a:pPr lvl="2"/>
            <a:r>
              <a:rPr lang="en-US" sz="1600" dirty="0"/>
              <a:t>varies from person to person (and with age)</a:t>
            </a:r>
          </a:p>
          <a:p>
            <a:pPr lvl="1"/>
            <a:r>
              <a:rPr lang="en-US" sz="1800" dirty="0"/>
              <a:t>Colorblindness—deficiency in at least one type of cone</a:t>
            </a:r>
          </a:p>
        </p:txBody>
      </p:sp>
      <p:sp>
        <p:nvSpPr>
          <p:cNvPr id="394247" name="Text Box 7"/>
          <p:cNvSpPr txBox="1">
            <a:spLocks noChangeArrowheads="1"/>
          </p:cNvSpPr>
          <p:nvPr/>
        </p:nvSpPr>
        <p:spPr bwMode="auto">
          <a:xfrm>
            <a:off x="6026150" y="1676400"/>
            <a:ext cx="1936750" cy="366713"/>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a:solidFill>
                  <a:srgbClr val="000000"/>
                </a:solidFill>
              </a:rPr>
              <a:t>L response curve</a:t>
            </a:r>
          </a:p>
        </p:txBody>
      </p:sp>
      <p:sp>
        <p:nvSpPr>
          <p:cNvPr id="394248" name="Line 8"/>
          <p:cNvSpPr>
            <a:spLocks noChangeShapeType="1"/>
          </p:cNvSpPr>
          <p:nvPr/>
        </p:nvSpPr>
        <p:spPr bwMode="auto">
          <a:xfrm flipH="1">
            <a:off x="5181600" y="1905000"/>
            <a:ext cx="838200" cy="152400"/>
          </a:xfrm>
          <a:prstGeom prst="line">
            <a:avLst/>
          </a:prstGeom>
          <a:noFill/>
          <a:ln w="9525">
            <a:solidFill>
              <a:schemeClr val="tx1"/>
            </a:solidFill>
            <a:round/>
            <a:headEnd/>
            <a:tailEnd type="triangle" w="med" len="me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pic>
        <p:nvPicPr>
          <p:cNvPr id="786433" name="Picture 1"/>
          <p:cNvPicPr>
            <a:picLocks noChangeAspect="1" noChangeArrowheads="1"/>
          </p:cNvPicPr>
          <p:nvPr/>
        </p:nvPicPr>
        <p:blipFill>
          <a:blip r:embed="rId3" cstate="print"/>
          <a:srcRect/>
          <a:stretch>
            <a:fillRect/>
          </a:stretch>
        </p:blipFill>
        <p:spPr bwMode="auto">
          <a:xfrm>
            <a:off x="1933574" y="1091973"/>
            <a:ext cx="3139167" cy="237321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4243">
                                            <p:txEl>
                                              <p:pRg st="6" end="6"/>
                                            </p:txEl>
                                          </p:spTgt>
                                        </p:tgtEl>
                                        <p:attrNameLst>
                                          <p:attrName>style.visibility</p:attrName>
                                        </p:attrNameLst>
                                      </p:cBhvr>
                                      <p:to>
                                        <p:strVal val="visible"/>
                                      </p:to>
                                    </p:set>
                                    <p:animEffect transition="in" filter="fade">
                                      <p:cBhvr>
                                        <p:cTn id="7" dur="500"/>
                                        <p:tgtEl>
                                          <p:spTgt spid="39424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94243">
                                            <p:txEl>
                                              <p:pRg st="7" end="7"/>
                                            </p:txEl>
                                          </p:spTgt>
                                        </p:tgtEl>
                                        <p:attrNameLst>
                                          <p:attrName>style.visibility</p:attrName>
                                        </p:attrNameLst>
                                      </p:cBhvr>
                                      <p:to>
                                        <p:strVal val="visible"/>
                                      </p:to>
                                    </p:set>
                                    <p:animEffect transition="in" filter="fade">
                                      <p:cBhvr>
                                        <p:cTn id="10" dur="500"/>
                                        <p:tgtEl>
                                          <p:spTgt spid="394243">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94243">
                                            <p:txEl>
                                              <p:pRg st="8" end="8"/>
                                            </p:txEl>
                                          </p:spTgt>
                                        </p:tgtEl>
                                        <p:attrNameLst>
                                          <p:attrName>style.visibility</p:attrName>
                                        </p:attrNameLst>
                                      </p:cBhvr>
                                      <p:to>
                                        <p:strVal val="visible"/>
                                      </p:to>
                                    </p:set>
                                    <p:animEffect transition="in" filter="fade">
                                      <p:cBhvr>
                                        <p:cTn id="15" dur="500"/>
                                        <p:tgtEl>
                                          <p:spTgt spid="3942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p:txBody>
          <a:bodyPr/>
          <a:lstStyle/>
          <a:p>
            <a:r>
              <a:rPr lang="en-US"/>
              <a:t>Color perception</a:t>
            </a:r>
          </a:p>
        </p:txBody>
      </p:sp>
      <p:sp>
        <p:nvSpPr>
          <p:cNvPr id="395267" name="Rectangle 3"/>
          <p:cNvSpPr>
            <a:spLocks noGrp="1" noChangeArrowheads="1"/>
          </p:cNvSpPr>
          <p:nvPr>
            <p:ph type="body" idx="1"/>
          </p:nvPr>
        </p:nvSpPr>
        <p:spPr>
          <a:xfrm>
            <a:off x="685800" y="3581400"/>
            <a:ext cx="8153400" cy="1905000"/>
          </a:xfrm>
        </p:spPr>
        <p:txBody>
          <a:bodyPr/>
          <a:lstStyle/>
          <a:p>
            <a:r>
              <a:rPr lang="en-US" dirty="0"/>
              <a:t>Rods and cones act as filters on the spectrum</a:t>
            </a:r>
          </a:p>
          <a:p>
            <a:pPr lvl="1"/>
            <a:r>
              <a:rPr lang="en-US" dirty="0"/>
              <a:t>To get the output of a filter, multiply its response curve by the spectrum, integrate over all wavelengths</a:t>
            </a:r>
          </a:p>
          <a:p>
            <a:pPr lvl="2"/>
            <a:r>
              <a:rPr lang="en-US" dirty="0"/>
              <a:t>Each cone yields one number</a:t>
            </a:r>
          </a:p>
          <a:p>
            <a:pPr lvl="1"/>
            <a:r>
              <a:rPr lang="en-US" dirty="0"/>
              <a:t>Q:  How can we represent an entire spectrum with 3 numbers?</a:t>
            </a:r>
          </a:p>
        </p:txBody>
      </p:sp>
      <p:sp>
        <p:nvSpPr>
          <p:cNvPr id="395269" name="Line 5"/>
          <p:cNvSpPr>
            <a:spLocks noChangeShapeType="1"/>
          </p:cNvSpPr>
          <p:nvPr/>
        </p:nvSpPr>
        <p:spPr bwMode="auto">
          <a:xfrm>
            <a:off x="1828800" y="1770063"/>
            <a:ext cx="1588" cy="1446212"/>
          </a:xfrm>
          <a:prstGeom prst="line">
            <a:avLst/>
          </a:prstGeom>
          <a:noFill/>
          <a:ln w="12700">
            <a:solidFill>
              <a:srgbClr val="000000"/>
            </a:solidFill>
            <a:round/>
            <a:headEnd/>
            <a:tailEnd/>
          </a:ln>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95270" name="Line 6"/>
          <p:cNvSpPr>
            <a:spLocks noChangeShapeType="1"/>
          </p:cNvSpPr>
          <p:nvPr/>
        </p:nvSpPr>
        <p:spPr bwMode="auto">
          <a:xfrm>
            <a:off x="1828800" y="3216275"/>
            <a:ext cx="4572000" cy="1588"/>
          </a:xfrm>
          <a:prstGeom prst="line">
            <a:avLst/>
          </a:prstGeom>
          <a:noFill/>
          <a:ln w="12700">
            <a:solidFill>
              <a:srgbClr val="000000"/>
            </a:solidFill>
            <a:round/>
            <a:headEnd/>
            <a:tailEnd/>
          </a:ln>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95271" name="Freeform 7"/>
          <p:cNvSpPr>
            <a:spLocks/>
          </p:cNvSpPr>
          <p:nvPr/>
        </p:nvSpPr>
        <p:spPr bwMode="auto">
          <a:xfrm>
            <a:off x="1841500" y="1979613"/>
            <a:ext cx="4572000" cy="1216025"/>
          </a:xfrm>
          <a:custGeom>
            <a:avLst/>
            <a:gdLst/>
            <a:ahLst/>
            <a:cxnLst>
              <a:cxn ang="0">
                <a:pos x="80" y="693"/>
              </a:cxn>
              <a:cxn ang="0">
                <a:pos x="159" y="641"/>
              </a:cxn>
              <a:cxn ang="0">
                <a:pos x="199" y="588"/>
              </a:cxn>
              <a:cxn ang="0">
                <a:pos x="239" y="535"/>
              </a:cxn>
              <a:cxn ang="0">
                <a:pos x="279" y="469"/>
              </a:cxn>
              <a:cxn ang="0">
                <a:pos x="335" y="390"/>
              </a:cxn>
              <a:cxn ang="0">
                <a:pos x="399" y="396"/>
              </a:cxn>
              <a:cxn ang="0">
                <a:pos x="431" y="436"/>
              </a:cxn>
              <a:cxn ang="0">
                <a:pos x="487" y="482"/>
              </a:cxn>
              <a:cxn ang="0">
                <a:pos x="526" y="542"/>
              </a:cxn>
              <a:cxn ang="0">
                <a:pos x="582" y="575"/>
              </a:cxn>
              <a:cxn ang="0">
                <a:pos x="638" y="535"/>
              </a:cxn>
              <a:cxn ang="0">
                <a:pos x="678" y="475"/>
              </a:cxn>
              <a:cxn ang="0">
                <a:pos x="718" y="409"/>
              </a:cxn>
              <a:cxn ang="0">
                <a:pos x="766" y="343"/>
              </a:cxn>
              <a:cxn ang="0">
                <a:pos x="806" y="304"/>
              </a:cxn>
              <a:cxn ang="0">
                <a:pos x="846" y="310"/>
              </a:cxn>
              <a:cxn ang="0">
                <a:pos x="997" y="277"/>
              </a:cxn>
              <a:cxn ang="0">
                <a:pos x="1021" y="218"/>
              </a:cxn>
              <a:cxn ang="0">
                <a:pos x="1069" y="152"/>
              </a:cxn>
              <a:cxn ang="0">
                <a:pos x="1117" y="93"/>
              </a:cxn>
              <a:cxn ang="0">
                <a:pos x="1181" y="40"/>
              </a:cxn>
              <a:cxn ang="0">
                <a:pos x="1245" y="7"/>
              </a:cxn>
              <a:cxn ang="0">
                <a:pos x="1316" y="20"/>
              </a:cxn>
              <a:cxn ang="0">
                <a:pos x="1428" y="126"/>
              </a:cxn>
              <a:cxn ang="0">
                <a:pos x="1508" y="185"/>
              </a:cxn>
              <a:cxn ang="0">
                <a:pos x="1580" y="218"/>
              </a:cxn>
              <a:cxn ang="0">
                <a:pos x="1651" y="231"/>
              </a:cxn>
              <a:cxn ang="0">
                <a:pos x="1691" y="198"/>
              </a:cxn>
              <a:cxn ang="0">
                <a:pos x="1731" y="178"/>
              </a:cxn>
              <a:cxn ang="0">
                <a:pos x="1779" y="211"/>
              </a:cxn>
              <a:cxn ang="0">
                <a:pos x="1827" y="271"/>
              </a:cxn>
              <a:cxn ang="0">
                <a:pos x="1883" y="363"/>
              </a:cxn>
              <a:cxn ang="0">
                <a:pos x="1955" y="370"/>
              </a:cxn>
              <a:cxn ang="0">
                <a:pos x="2186" y="337"/>
              </a:cxn>
              <a:cxn ang="0">
                <a:pos x="2242" y="436"/>
              </a:cxn>
              <a:cxn ang="0">
                <a:pos x="2306" y="495"/>
              </a:cxn>
              <a:cxn ang="0">
                <a:pos x="2377" y="442"/>
              </a:cxn>
              <a:cxn ang="0">
                <a:pos x="2417" y="343"/>
              </a:cxn>
              <a:cxn ang="0">
                <a:pos x="2465" y="284"/>
              </a:cxn>
              <a:cxn ang="0">
                <a:pos x="2513" y="337"/>
              </a:cxn>
              <a:cxn ang="0">
                <a:pos x="2593" y="436"/>
              </a:cxn>
              <a:cxn ang="0">
                <a:pos x="2657" y="469"/>
              </a:cxn>
              <a:cxn ang="0">
                <a:pos x="2673" y="442"/>
              </a:cxn>
              <a:cxn ang="0">
                <a:pos x="2728" y="423"/>
              </a:cxn>
              <a:cxn ang="0">
                <a:pos x="2768" y="482"/>
              </a:cxn>
              <a:cxn ang="0">
                <a:pos x="2808" y="568"/>
              </a:cxn>
              <a:cxn ang="0">
                <a:pos x="2840" y="660"/>
              </a:cxn>
              <a:cxn ang="0">
                <a:pos x="2872" y="740"/>
              </a:cxn>
            </a:cxnLst>
            <a:rect l="0" t="0" r="r" b="b"/>
            <a:pathLst>
              <a:path w="2880" h="766">
                <a:moveTo>
                  <a:pt x="0" y="700"/>
                </a:moveTo>
                <a:lnTo>
                  <a:pt x="32" y="707"/>
                </a:lnTo>
                <a:lnTo>
                  <a:pt x="56" y="707"/>
                </a:lnTo>
                <a:lnTo>
                  <a:pt x="80" y="693"/>
                </a:lnTo>
                <a:lnTo>
                  <a:pt x="104" y="687"/>
                </a:lnTo>
                <a:lnTo>
                  <a:pt x="128" y="667"/>
                </a:lnTo>
                <a:lnTo>
                  <a:pt x="152" y="647"/>
                </a:lnTo>
                <a:lnTo>
                  <a:pt x="159" y="641"/>
                </a:lnTo>
                <a:lnTo>
                  <a:pt x="175" y="627"/>
                </a:lnTo>
                <a:lnTo>
                  <a:pt x="183" y="614"/>
                </a:lnTo>
                <a:lnTo>
                  <a:pt x="191" y="601"/>
                </a:lnTo>
                <a:lnTo>
                  <a:pt x="199" y="588"/>
                </a:lnTo>
                <a:lnTo>
                  <a:pt x="207" y="575"/>
                </a:lnTo>
                <a:lnTo>
                  <a:pt x="223" y="561"/>
                </a:lnTo>
                <a:lnTo>
                  <a:pt x="231" y="548"/>
                </a:lnTo>
                <a:lnTo>
                  <a:pt x="239" y="535"/>
                </a:lnTo>
                <a:lnTo>
                  <a:pt x="247" y="522"/>
                </a:lnTo>
                <a:lnTo>
                  <a:pt x="255" y="508"/>
                </a:lnTo>
                <a:lnTo>
                  <a:pt x="263" y="495"/>
                </a:lnTo>
                <a:lnTo>
                  <a:pt x="279" y="469"/>
                </a:lnTo>
                <a:lnTo>
                  <a:pt x="295" y="442"/>
                </a:lnTo>
                <a:lnTo>
                  <a:pt x="311" y="423"/>
                </a:lnTo>
                <a:lnTo>
                  <a:pt x="327" y="409"/>
                </a:lnTo>
                <a:lnTo>
                  <a:pt x="335" y="390"/>
                </a:lnTo>
                <a:lnTo>
                  <a:pt x="351" y="383"/>
                </a:lnTo>
                <a:lnTo>
                  <a:pt x="367" y="383"/>
                </a:lnTo>
                <a:lnTo>
                  <a:pt x="383" y="383"/>
                </a:lnTo>
                <a:lnTo>
                  <a:pt x="399" y="396"/>
                </a:lnTo>
                <a:lnTo>
                  <a:pt x="407" y="403"/>
                </a:lnTo>
                <a:lnTo>
                  <a:pt x="415" y="409"/>
                </a:lnTo>
                <a:lnTo>
                  <a:pt x="423" y="423"/>
                </a:lnTo>
                <a:lnTo>
                  <a:pt x="431" y="436"/>
                </a:lnTo>
                <a:lnTo>
                  <a:pt x="439" y="449"/>
                </a:lnTo>
                <a:lnTo>
                  <a:pt x="447" y="469"/>
                </a:lnTo>
                <a:lnTo>
                  <a:pt x="471" y="469"/>
                </a:lnTo>
                <a:lnTo>
                  <a:pt x="487" y="482"/>
                </a:lnTo>
                <a:lnTo>
                  <a:pt x="495" y="495"/>
                </a:lnTo>
                <a:lnTo>
                  <a:pt x="511" y="508"/>
                </a:lnTo>
                <a:lnTo>
                  <a:pt x="519" y="528"/>
                </a:lnTo>
                <a:lnTo>
                  <a:pt x="526" y="542"/>
                </a:lnTo>
                <a:lnTo>
                  <a:pt x="542" y="555"/>
                </a:lnTo>
                <a:lnTo>
                  <a:pt x="550" y="568"/>
                </a:lnTo>
                <a:lnTo>
                  <a:pt x="566" y="575"/>
                </a:lnTo>
                <a:lnTo>
                  <a:pt x="582" y="575"/>
                </a:lnTo>
                <a:lnTo>
                  <a:pt x="598" y="575"/>
                </a:lnTo>
                <a:lnTo>
                  <a:pt x="622" y="555"/>
                </a:lnTo>
                <a:lnTo>
                  <a:pt x="630" y="548"/>
                </a:lnTo>
                <a:lnTo>
                  <a:pt x="638" y="535"/>
                </a:lnTo>
                <a:lnTo>
                  <a:pt x="654" y="522"/>
                </a:lnTo>
                <a:lnTo>
                  <a:pt x="662" y="508"/>
                </a:lnTo>
                <a:lnTo>
                  <a:pt x="670" y="495"/>
                </a:lnTo>
                <a:lnTo>
                  <a:pt x="678" y="475"/>
                </a:lnTo>
                <a:lnTo>
                  <a:pt x="694" y="462"/>
                </a:lnTo>
                <a:lnTo>
                  <a:pt x="702" y="442"/>
                </a:lnTo>
                <a:lnTo>
                  <a:pt x="710" y="423"/>
                </a:lnTo>
                <a:lnTo>
                  <a:pt x="718" y="409"/>
                </a:lnTo>
                <a:lnTo>
                  <a:pt x="734" y="390"/>
                </a:lnTo>
                <a:lnTo>
                  <a:pt x="742" y="376"/>
                </a:lnTo>
                <a:lnTo>
                  <a:pt x="750" y="357"/>
                </a:lnTo>
                <a:lnTo>
                  <a:pt x="766" y="343"/>
                </a:lnTo>
                <a:lnTo>
                  <a:pt x="774" y="330"/>
                </a:lnTo>
                <a:lnTo>
                  <a:pt x="782" y="317"/>
                </a:lnTo>
                <a:lnTo>
                  <a:pt x="798" y="310"/>
                </a:lnTo>
                <a:lnTo>
                  <a:pt x="806" y="304"/>
                </a:lnTo>
                <a:lnTo>
                  <a:pt x="814" y="297"/>
                </a:lnTo>
                <a:lnTo>
                  <a:pt x="830" y="297"/>
                </a:lnTo>
                <a:lnTo>
                  <a:pt x="838" y="304"/>
                </a:lnTo>
                <a:lnTo>
                  <a:pt x="846" y="310"/>
                </a:lnTo>
                <a:lnTo>
                  <a:pt x="862" y="317"/>
                </a:lnTo>
                <a:lnTo>
                  <a:pt x="870" y="337"/>
                </a:lnTo>
                <a:lnTo>
                  <a:pt x="989" y="291"/>
                </a:lnTo>
                <a:lnTo>
                  <a:pt x="997" y="277"/>
                </a:lnTo>
                <a:lnTo>
                  <a:pt x="997" y="264"/>
                </a:lnTo>
                <a:lnTo>
                  <a:pt x="1005" y="251"/>
                </a:lnTo>
                <a:lnTo>
                  <a:pt x="1013" y="231"/>
                </a:lnTo>
                <a:lnTo>
                  <a:pt x="1021" y="218"/>
                </a:lnTo>
                <a:lnTo>
                  <a:pt x="1037" y="198"/>
                </a:lnTo>
                <a:lnTo>
                  <a:pt x="1045" y="185"/>
                </a:lnTo>
                <a:lnTo>
                  <a:pt x="1053" y="165"/>
                </a:lnTo>
                <a:lnTo>
                  <a:pt x="1069" y="152"/>
                </a:lnTo>
                <a:lnTo>
                  <a:pt x="1077" y="139"/>
                </a:lnTo>
                <a:lnTo>
                  <a:pt x="1093" y="119"/>
                </a:lnTo>
                <a:lnTo>
                  <a:pt x="1109" y="106"/>
                </a:lnTo>
                <a:lnTo>
                  <a:pt x="1117" y="93"/>
                </a:lnTo>
                <a:lnTo>
                  <a:pt x="1133" y="79"/>
                </a:lnTo>
                <a:lnTo>
                  <a:pt x="1149" y="66"/>
                </a:lnTo>
                <a:lnTo>
                  <a:pt x="1165" y="53"/>
                </a:lnTo>
                <a:lnTo>
                  <a:pt x="1181" y="40"/>
                </a:lnTo>
                <a:lnTo>
                  <a:pt x="1197" y="33"/>
                </a:lnTo>
                <a:lnTo>
                  <a:pt x="1213" y="20"/>
                </a:lnTo>
                <a:lnTo>
                  <a:pt x="1229" y="13"/>
                </a:lnTo>
                <a:lnTo>
                  <a:pt x="1245" y="7"/>
                </a:lnTo>
                <a:lnTo>
                  <a:pt x="1260" y="0"/>
                </a:lnTo>
                <a:lnTo>
                  <a:pt x="1276" y="0"/>
                </a:lnTo>
                <a:lnTo>
                  <a:pt x="1292" y="0"/>
                </a:lnTo>
                <a:lnTo>
                  <a:pt x="1316" y="20"/>
                </a:lnTo>
                <a:lnTo>
                  <a:pt x="1348" y="46"/>
                </a:lnTo>
                <a:lnTo>
                  <a:pt x="1372" y="73"/>
                </a:lnTo>
                <a:lnTo>
                  <a:pt x="1404" y="99"/>
                </a:lnTo>
                <a:lnTo>
                  <a:pt x="1428" y="126"/>
                </a:lnTo>
                <a:lnTo>
                  <a:pt x="1460" y="152"/>
                </a:lnTo>
                <a:lnTo>
                  <a:pt x="1476" y="165"/>
                </a:lnTo>
                <a:lnTo>
                  <a:pt x="1492" y="172"/>
                </a:lnTo>
                <a:lnTo>
                  <a:pt x="1508" y="185"/>
                </a:lnTo>
                <a:lnTo>
                  <a:pt x="1524" y="198"/>
                </a:lnTo>
                <a:lnTo>
                  <a:pt x="1540" y="205"/>
                </a:lnTo>
                <a:lnTo>
                  <a:pt x="1556" y="211"/>
                </a:lnTo>
                <a:lnTo>
                  <a:pt x="1580" y="218"/>
                </a:lnTo>
                <a:lnTo>
                  <a:pt x="1596" y="225"/>
                </a:lnTo>
                <a:lnTo>
                  <a:pt x="1612" y="231"/>
                </a:lnTo>
                <a:lnTo>
                  <a:pt x="1627" y="231"/>
                </a:lnTo>
                <a:lnTo>
                  <a:pt x="1651" y="231"/>
                </a:lnTo>
                <a:lnTo>
                  <a:pt x="1667" y="231"/>
                </a:lnTo>
                <a:lnTo>
                  <a:pt x="1675" y="218"/>
                </a:lnTo>
                <a:lnTo>
                  <a:pt x="1683" y="205"/>
                </a:lnTo>
                <a:lnTo>
                  <a:pt x="1691" y="198"/>
                </a:lnTo>
                <a:lnTo>
                  <a:pt x="1699" y="192"/>
                </a:lnTo>
                <a:lnTo>
                  <a:pt x="1707" y="185"/>
                </a:lnTo>
                <a:lnTo>
                  <a:pt x="1715" y="185"/>
                </a:lnTo>
                <a:lnTo>
                  <a:pt x="1731" y="178"/>
                </a:lnTo>
                <a:lnTo>
                  <a:pt x="1739" y="178"/>
                </a:lnTo>
                <a:lnTo>
                  <a:pt x="1755" y="185"/>
                </a:lnTo>
                <a:lnTo>
                  <a:pt x="1771" y="198"/>
                </a:lnTo>
                <a:lnTo>
                  <a:pt x="1779" y="211"/>
                </a:lnTo>
                <a:lnTo>
                  <a:pt x="1795" y="225"/>
                </a:lnTo>
                <a:lnTo>
                  <a:pt x="1803" y="238"/>
                </a:lnTo>
                <a:lnTo>
                  <a:pt x="1819" y="258"/>
                </a:lnTo>
                <a:lnTo>
                  <a:pt x="1827" y="271"/>
                </a:lnTo>
                <a:lnTo>
                  <a:pt x="1835" y="297"/>
                </a:lnTo>
                <a:lnTo>
                  <a:pt x="1851" y="330"/>
                </a:lnTo>
                <a:lnTo>
                  <a:pt x="1875" y="350"/>
                </a:lnTo>
                <a:lnTo>
                  <a:pt x="1883" y="363"/>
                </a:lnTo>
                <a:lnTo>
                  <a:pt x="1899" y="370"/>
                </a:lnTo>
                <a:lnTo>
                  <a:pt x="1915" y="370"/>
                </a:lnTo>
                <a:lnTo>
                  <a:pt x="1931" y="370"/>
                </a:lnTo>
                <a:lnTo>
                  <a:pt x="1955" y="370"/>
                </a:lnTo>
                <a:lnTo>
                  <a:pt x="1971" y="357"/>
                </a:lnTo>
                <a:lnTo>
                  <a:pt x="2154" y="304"/>
                </a:lnTo>
                <a:lnTo>
                  <a:pt x="2170" y="317"/>
                </a:lnTo>
                <a:lnTo>
                  <a:pt x="2186" y="337"/>
                </a:lnTo>
                <a:lnTo>
                  <a:pt x="2202" y="357"/>
                </a:lnTo>
                <a:lnTo>
                  <a:pt x="2210" y="383"/>
                </a:lnTo>
                <a:lnTo>
                  <a:pt x="2226" y="409"/>
                </a:lnTo>
                <a:lnTo>
                  <a:pt x="2242" y="436"/>
                </a:lnTo>
                <a:lnTo>
                  <a:pt x="2258" y="462"/>
                </a:lnTo>
                <a:lnTo>
                  <a:pt x="2274" y="482"/>
                </a:lnTo>
                <a:lnTo>
                  <a:pt x="2290" y="489"/>
                </a:lnTo>
                <a:lnTo>
                  <a:pt x="2306" y="495"/>
                </a:lnTo>
                <a:lnTo>
                  <a:pt x="2330" y="495"/>
                </a:lnTo>
                <a:lnTo>
                  <a:pt x="2353" y="475"/>
                </a:lnTo>
                <a:lnTo>
                  <a:pt x="2361" y="469"/>
                </a:lnTo>
                <a:lnTo>
                  <a:pt x="2377" y="442"/>
                </a:lnTo>
                <a:lnTo>
                  <a:pt x="2385" y="423"/>
                </a:lnTo>
                <a:lnTo>
                  <a:pt x="2393" y="396"/>
                </a:lnTo>
                <a:lnTo>
                  <a:pt x="2401" y="370"/>
                </a:lnTo>
                <a:lnTo>
                  <a:pt x="2417" y="343"/>
                </a:lnTo>
                <a:lnTo>
                  <a:pt x="2425" y="317"/>
                </a:lnTo>
                <a:lnTo>
                  <a:pt x="2441" y="297"/>
                </a:lnTo>
                <a:lnTo>
                  <a:pt x="2449" y="291"/>
                </a:lnTo>
                <a:lnTo>
                  <a:pt x="2465" y="284"/>
                </a:lnTo>
                <a:lnTo>
                  <a:pt x="2481" y="284"/>
                </a:lnTo>
                <a:lnTo>
                  <a:pt x="2497" y="310"/>
                </a:lnTo>
                <a:lnTo>
                  <a:pt x="2505" y="317"/>
                </a:lnTo>
                <a:lnTo>
                  <a:pt x="2513" y="337"/>
                </a:lnTo>
                <a:lnTo>
                  <a:pt x="2537" y="363"/>
                </a:lnTo>
                <a:lnTo>
                  <a:pt x="2553" y="383"/>
                </a:lnTo>
                <a:lnTo>
                  <a:pt x="2569" y="409"/>
                </a:lnTo>
                <a:lnTo>
                  <a:pt x="2593" y="436"/>
                </a:lnTo>
                <a:lnTo>
                  <a:pt x="2609" y="456"/>
                </a:lnTo>
                <a:lnTo>
                  <a:pt x="2633" y="469"/>
                </a:lnTo>
                <a:lnTo>
                  <a:pt x="2649" y="469"/>
                </a:lnTo>
                <a:lnTo>
                  <a:pt x="2657" y="469"/>
                </a:lnTo>
                <a:lnTo>
                  <a:pt x="2657" y="469"/>
                </a:lnTo>
                <a:lnTo>
                  <a:pt x="2665" y="462"/>
                </a:lnTo>
                <a:lnTo>
                  <a:pt x="2665" y="456"/>
                </a:lnTo>
                <a:lnTo>
                  <a:pt x="2673" y="442"/>
                </a:lnTo>
                <a:lnTo>
                  <a:pt x="2673" y="423"/>
                </a:lnTo>
                <a:lnTo>
                  <a:pt x="2689" y="403"/>
                </a:lnTo>
                <a:lnTo>
                  <a:pt x="2705" y="403"/>
                </a:lnTo>
                <a:lnTo>
                  <a:pt x="2728" y="423"/>
                </a:lnTo>
                <a:lnTo>
                  <a:pt x="2736" y="436"/>
                </a:lnTo>
                <a:lnTo>
                  <a:pt x="2744" y="449"/>
                </a:lnTo>
                <a:lnTo>
                  <a:pt x="2760" y="469"/>
                </a:lnTo>
                <a:lnTo>
                  <a:pt x="2768" y="482"/>
                </a:lnTo>
                <a:lnTo>
                  <a:pt x="2776" y="502"/>
                </a:lnTo>
                <a:lnTo>
                  <a:pt x="2792" y="528"/>
                </a:lnTo>
                <a:lnTo>
                  <a:pt x="2800" y="548"/>
                </a:lnTo>
                <a:lnTo>
                  <a:pt x="2808" y="568"/>
                </a:lnTo>
                <a:lnTo>
                  <a:pt x="2816" y="594"/>
                </a:lnTo>
                <a:lnTo>
                  <a:pt x="2824" y="614"/>
                </a:lnTo>
                <a:lnTo>
                  <a:pt x="2832" y="641"/>
                </a:lnTo>
                <a:lnTo>
                  <a:pt x="2840" y="660"/>
                </a:lnTo>
                <a:lnTo>
                  <a:pt x="2848" y="680"/>
                </a:lnTo>
                <a:lnTo>
                  <a:pt x="2856" y="700"/>
                </a:lnTo>
                <a:lnTo>
                  <a:pt x="2864" y="720"/>
                </a:lnTo>
                <a:lnTo>
                  <a:pt x="2872" y="740"/>
                </a:lnTo>
                <a:lnTo>
                  <a:pt x="2880" y="753"/>
                </a:lnTo>
                <a:lnTo>
                  <a:pt x="2880" y="766"/>
                </a:lnTo>
              </a:path>
            </a:pathLst>
          </a:custGeom>
          <a:noFill/>
          <a:ln w="28575" cmpd="sng">
            <a:solidFill>
              <a:srgbClr val="000000"/>
            </a:solidFill>
            <a:prstDash val="solid"/>
            <a:round/>
            <a:headEnd/>
            <a:tailEnd/>
          </a:ln>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grpSp>
        <p:nvGrpSpPr>
          <p:cNvPr id="2" name="Group 8"/>
          <p:cNvGrpSpPr>
            <a:grpSpLocks/>
          </p:cNvGrpSpPr>
          <p:nvPr/>
        </p:nvGrpSpPr>
        <p:grpSpPr bwMode="auto">
          <a:xfrm>
            <a:off x="1828800" y="1941513"/>
            <a:ext cx="2595563" cy="1274762"/>
            <a:chOff x="1444" y="3060"/>
            <a:chExt cx="1635" cy="803"/>
          </a:xfrm>
        </p:grpSpPr>
        <p:sp>
          <p:nvSpPr>
            <p:cNvPr id="395273" name="Freeform 9"/>
            <p:cNvSpPr>
              <a:spLocks/>
            </p:cNvSpPr>
            <p:nvPr/>
          </p:nvSpPr>
          <p:spPr bwMode="auto">
            <a:xfrm>
              <a:off x="1444" y="3361"/>
              <a:ext cx="1635" cy="502"/>
            </a:xfrm>
            <a:custGeom>
              <a:avLst/>
              <a:gdLst/>
              <a:ahLst/>
              <a:cxnLst>
                <a:cxn ang="0">
                  <a:pos x="24" y="496"/>
                </a:cxn>
                <a:cxn ang="0">
                  <a:pos x="56" y="482"/>
                </a:cxn>
                <a:cxn ang="0">
                  <a:pos x="96" y="469"/>
                </a:cxn>
                <a:cxn ang="0">
                  <a:pos x="128" y="443"/>
                </a:cxn>
                <a:cxn ang="0">
                  <a:pos x="167" y="423"/>
                </a:cxn>
                <a:cxn ang="0">
                  <a:pos x="199" y="390"/>
                </a:cxn>
                <a:cxn ang="0">
                  <a:pos x="223" y="364"/>
                </a:cxn>
                <a:cxn ang="0">
                  <a:pos x="255" y="324"/>
                </a:cxn>
                <a:cxn ang="0">
                  <a:pos x="287" y="291"/>
                </a:cxn>
                <a:cxn ang="0">
                  <a:pos x="311" y="258"/>
                </a:cxn>
                <a:cxn ang="0">
                  <a:pos x="335" y="218"/>
                </a:cxn>
                <a:cxn ang="0">
                  <a:pos x="367" y="185"/>
                </a:cxn>
                <a:cxn ang="0">
                  <a:pos x="391" y="152"/>
                </a:cxn>
                <a:cxn ang="0">
                  <a:pos x="415" y="119"/>
                </a:cxn>
                <a:cxn ang="0">
                  <a:pos x="447" y="86"/>
                </a:cxn>
                <a:cxn ang="0">
                  <a:pos x="487" y="47"/>
                </a:cxn>
                <a:cxn ang="0">
                  <a:pos x="534" y="14"/>
                </a:cxn>
                <a:cxn ang="0">
                  <a:pos x="598" y="0"/>
                </a:cxn>
                <a:cxn ang="0">
                  <a:pos x="638" y="14"/>
                </a:cxn>
                <a:cxn ang="0">
                  <a:pos x="678" y="33"/>
                </a:cxn>
                <a:cxn ang="0">
                  <a:pos x="710" y="53"/>
                </a:cxn>
                <a:cxn ang="0">
                  <a:pos x="750" y="99"/>
                </a:cxn>
                <a:cxn ang="0">
                  <a:pos x="806" y="146"/>
                </a:cxn>
                <a:cxn ang="0">
                  <a:pos x="854" y="198"/>
                </a:cxn>
                <a:cxn ang="0">
                  <a:pos x="901" y="238"/>
                </a:cxn>
                <a:cxn ang="0">
                  <a:pos x="949" y="278"/>
                </a:cxn>
                <a:cxn ang="0">
                  <a:pos x="997" y="317"/>
                </a:cxn>
                <a:cxn ang="0">
                  <a:pos x="1053" y="357"/>
                </a:cxn>
                <a:cxn ang="0">
                  <a:pos x="1101" y="383"/>
                </a:cxn>
                <a:cxn ang="0">
                  <a:pos x="1157" y="410"/>
                </a:cxn>
                <a:cxn ang="0">
                  <a:pos x="1205" y="430"/>
                </a:cxn>
                <a:cxn ang="0">
                  <a:pos x="1237" y="436"/>
                </a:cxn>
                <a:cxn ang="0">
                  <a:pos x="1268" y="449"/>
                </a:cxn>
                <a:cxn ang="0">
                  <a:pos x="1300" y="456"/>
                </a:cxn>
                <a:cxn ang="0">
                  <a:pos x="1340" y="463"/>
                </a:cxn>
                <a:cxn ang="0">
                  <a:pos x="1380" y="469"/>
                </a:cxn>
                <a:cxn ang="0">
                  <a:pos x="1420" y="469"/>
                </a:cxn>
                <a:cxn ang="0">
                  <a:pos x="1452" y="469"/>
                </a:cxn>
                <a:cxn ang="0">
                  <a:pos x="1492" y="476"/>
                </a:cxn>
                <a:cxn ang="0">
                  <a:pos x="1532" y="489"/>
                </a:cxn>
                <a:cxn ang="0">
                  <a:pos x="1572" y="496"/>
                </a:cxn>
                <a:cxn ang="0">
                  <a:pos x="1612" y="502"/>
                </a:cxn>
              </a:cxnLst>
              <a:rect l="0" t="0" r="r" b="b"/>
              <a:pathLst>
                <a:path w="1635" h="502">
                  <a:moveTo>
                    <a:pt x="0" y="496"/>
                  </a:moveTo>
                  <a:lnTo>
                    <a:pt x="24" y="496"/>
                  </a:lnTo>
                  <a:lnTo>
                    <a:pt x="40" y="489"/>
                  </a:lnTo>
                  <a:lnTo>
                    <a:pt x="56" y="482"/>
                  </a:lnTo>
                  <a:lnTo>
                    <a:pt x="80" y="476"/>
                  </a:lnTo>
                  <a:lnTo>
                    <a:pt x="96" y="469"/>
                  </a:lnTo>
                  <a:lnTo>
                    <a:pt x="112" y="456"/>
                  </a:lnTo>
                  <a:lnTo>
                    <a:pt x="128" y="443"/>
                  </a:lnTo>
                  <a:lnTo>
                    <a:pt x="152" y="436"/>
                  </a:lnTo>
                  <a:lnTo>
                    <a:pt x="167" y="423"/>
                  </a:lnTo>
                  <a:lnTo>
                    <a:pt x="183" y="410"/>
                  </a:lnTo>
                  <a:lnTo>
                    <a:pt x="199" y="390"/>
                  </a:lnTo>
                  <a:lnTo>
                    <a:pt x="207" y="377"/>
                  </a:lnTo>
                  <a:lnTo>
                    <a:pt x="223" y="364"/>
                  </a:lnTo>
                  <a:lnTo>
                    <a:pt x="239" y="344"/>
                  </a:lnTo>
                  <a:lnTo>
                    <a:pt x="255" y="324"/>
                  </a:lnTo>
                  <a:lnTo>
                    <a:pt x="271" y="311"/>
                  </a:lnTo>
                  <a:lnTo>
                    <a:pt x="287" y="291"/>
                  </a:lnTo>
                  <a:lnTo>
                    <a:pt x="295" y="271"/>
                  </a:lnTo>
                  <a:lnTo>
                    <a:pt x="311" y="258"/>
                  </a:lnTo>
                  <a:lnTo>
                    <a:pt x="327" y="238"/>
                  </a:lnTo>
                  <a:lnTo>
                    <a:pt x="335" y="218"/>
                  </a:lnTo>
                  <a:lnTo>
                    <a:pt x="351" y="198"/>
                  </a:lnTo>
                  <a:lnTo>
                    <a:pt x="367" y="185"/>
                  </a:lnTo>
                  <a:lnTo>
                    <a:pt x="375" y="165"/>
                  </a:lnTo>
                  <a:lnTo>
                    <a:pt x="391" y="152"/>
                  </a:lnTo>
                  <a:lnTo>
                    <a:pt x="407" y="132"/>
                  </a:lnTo>
                  <a:lnTo>
                    <a:pt x="415" y="119"/>
                  </a:lnTo>
                  <a:lnTo>
                    <a:pt x="431" y="99"/>
                  </a:lnTo>
                  <a:lnTo>
                    <a:pt x="447" y="86"/>
                  </a:lnTo>
                  <a:lnTo>
                    <a:pt x="455" y="73"/>
                  </a:lnTo>
                  <a:lnTo>
                    <a:pt x="487" y="47"/>
                  </a:lnTo>
                  <a:lnTo>
                    <a:pt x="511" y="27"/>
                  </a:lnTo>
                  <a:lnTo>
                    <a:pt x="534" y="14"/>
                  </a:lnTo>
                  <a:lnTo>
                    <a:pt x="566" y="7"/>
                  </a:lnTo>
                  <a:lnTo>
                    <a:pt x="598" y="0"/>
                  </a:lnTo>
                  <a:lnTo>
                    <a:pt x="630" y="7"/>
                  </a:lnTo>
                  <a:lnTo>
                    <a:pt x="638" y="14"/>
                  </a:lnTo>
                  <a:lnTo>
                    <a:pt x="654" y="20"/>
                  </a:lnTo>
                  <a:lnTo>
                    <a:pt x="678" y="33"/>
                  </a:lnTo>
                  <a:lnTo>
                    <a:pt x="694" y="40"/>
                  </a:lnTo>
                  <a:lnTo>
                    <a:pt x="710" y="53"/>
                  </a:lnTo>
                  <a:lnTo>
                    <a:pt x="726" y="73"/>
                  </a:lnTo>
                  <a:lnTo>
                    <a:pt x="750" y="99"/>
                  </a:lnTo>
                  <a:lnTo>
                    <a:pt x="774" y="126"/>
                  </a:lnTo>
                  <a:lnTo>
                    <a:pt x="806" y="146"/>
                  </a:lnTo>
                  <a:lnTo>
                    <a:pt x="830" y="172"/>
                  </a:lnTo>
                  <a:lnTo>
                    <a:pt x="854" y="198"/>
                  </a:lnTo>
                  <a:lnTo>
                    <a:pt x="878" y="218"/>
                  </a:lnTo>
                  <a:lnTo>
                    <a:pt x="901" y="238"/>
                  </a:lnTo>
                  <a:lnTo>
                    <a:pt x="925" y="258"/>
                  </a:lnTo>
                  <a:lnTo>
                    <a:pt x="949" y="278"/>
                  </a:lnTo>
                  <a:lnTo>
                    <a:pt x="973" y="298"/>
                  </a:lnTo>
                  <a:lnTo>
                    <a:pt x="997" y="317"/>
                  </a:lnTo>
                  <a:lnTo>
                    <a:pt x="1021" y="337"/>
                  </a:lnTo>
                  <a:lnTo>
                    <a:pt x="1053" y="357"/>
                  </a:lnTo>
                  <a:lnTo>
                    <a:pt x="1077" y="370"/>
                  </a:lnTo>
                  <a:lnTo>
                    <a:pt x="1101" y="383"/>
                  </a:lnTo>
                  <a:lnTo>
                    <a:pt x="1133" y="397"/>
                  </a:lnTo>
                  <a:lnTo>
                    <a:pt x="1157" y="410"/>
                  </a:lnTo>
                  <a:lnTo>
                    <a:pt x="1189" y="423"/>
                  </a:lnTo>
                  <a:lnTo>
                    <a:pt x="1205" y="430"/>
                  </a:lnTo>
                  <a:lnTo>
                    <a:pt x="1221" y="436"/>
                  </a:lnTo>
                  <a:lnTo>
                    <a:pt x="1237" y="436"/>
                  </a:lnTo>
                  <a:lnTo>
                    <a:pt x="1253" y="443"/>
                  </a:lnTo>
                  <a:lnTo>
                    <a:pt x="1268" y="449"/>
                  </a:lnTo>
                  <a:lnTo>
                    <a:pt x="1284" y="449"/>
                  </a:lnTo>
                  <a:lnTo>
                    <a:pt x="1300" y="456"/>
                  </a:lnTo>
                  <a:lnTo>
                    <a:pt x="1324" y="456"/>
                  </a:lnTo>
                  <a:lnTo>
                    <a:pt x="1340" y="463"/>
                  </a:lnTo>
                  <a:lnTo>
                    <a:pt x="1356" y="463"/>
                  </a:lnTo>
                  <a:lnTo>
                    <a:pt x="1380" y="469"/>
                  </a:lnTo>
                  <a:lnTo>
                    <a:pt x="1396" y="469"/>
                  </a:lnTo>
                  <a:lnTo>
                    <a:pt x="1420" y="469"/>
                  </a:lnTo>
                  <a:lnTo>
                    <a:pt x="1436" y="469"/>
                  </a:lnTo>
                  <a:lnTo>
                    <a:pt x="1452" y="469"/>
                  </a:lnTo>
                  <a:lnTo>
                    <a:pt x="1476" y="476"/>
                  </a:lnTo>
                  <a:lnTo>
                    <a:pt x="1492" y="476"/>
                  </a:lnTo>
                  <a:lnTo>
                    <a:pt x="1516" y="482"/>
                  </a:lnTo>
                  <a:lnTo>
                    <a:pt x="1532" y="489"/>
                  </a:lnTo>
                  <a:lnTo>
                    <a:pt x="1556" y="496"/>
                  </a:lnTo>
                  <a:lnTo>
                    <a:pt x="1572" y="496"/>
                  </a:lnTo>
                  <a:lnTo>
                    <a:pt x="1596" y="502"/>
                  </a:lnTo>
                  <a:lnTo>
                    <a:pt x="1612" y="502"/>
                  </a:lnTo>
                  <a:lnTo>
                    <a:pt x="1635" y="502"/>
                  </a:lnTo>
                </a:path>
              </a:pathLst>
            </a:custGeom>
            <a:noFill/>
            <a:ln w="50800">
              <a:solidFill>
                <a:srgbClr val="0000CC"/>
              </a:solidFill>
              <a:prstDash val="solid"/>
              <a:round/>
              <a:headEnd/>
              <a:tailEnd/>
            </a:ln>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95274" name="Rectangle 10"/>
            <p:cNvSpPr>
              <a:spLocks noChangeArrowheads="1"/>
            </p:cNvSpPr>
            <p:nvPr/>
          </p:nvSpPr>
          <p:spPr bwMode="auto">
            <a:xfrm>
              <a:off x="1956" y="3060"/>
              <a:ext cx="176" cy="179"/>
            </a:xfrm>
            <a:prstGeom prst="rect">
              <a:avLst/>
            </a:prstGeom>
            <a:noFill/>
            <a:ln w="12700">
              <a:noFill/>
              <a:miter lim="800000"/>
              <a:headEnd/>
              <a:tailEnd/>
            </a:ln>
            <a:effectLst/>
          </p:spPr>
          <p:txBody>
            <a:bodyPr wrap="none" lIns="63500" tIns="25400" rIns="63500" bIns="25400">
              <a:spAutoFit/>
            </a:bodyPr>
            <a:lstStyle/>
            <a:p>
              <a:pPr algn="ctr" eaLnBrk="0" fontAlgn="base" hangingPunct="0">
                <a:lnSpc>
                  <a:spcPct val="85000"/>
                </a:lnSpc>
                <a:spcBef>
                  <a:spcPct val="0"/>
                </a:spcBef>
                <a:spcAft>
                  <a:spcPct val="0"/>
                </a:spcAft>
              </a:pPr>
              <a:r>
                <a:rPr lang="en-US" b="1">
                  <a:solidFill>
                    <a:srgbClr val="0000CC"/>
                  </a:solidFill>
                </a:rPr>
                <a:t>S</a:t>
              </a:r>
            </a:p>
          </p:txBody>
        </p:sp>
      </p:grpSp>
      <p:grpSp>
        <p:nvGrpSpPr>
          <p:cNvPr id="3" name="Group 11"/>
          <p:cNvGrpSpPr>
            <a:grpSpLocks/>
          </p:cNvGrpSpPr>
          <p:nvPr/>
        </p:nvGrpSpPr>
        <p:grpSpPr bwMode="auto">
          <a:xfrm>
            <a:off x="1892300" y="990600"/>
            <a:ext cx="3482975" cy="2289175"/>
            <a:chOff x="1484" y="2461"/>
            <a:chExt cx="2194" cy="1442"/>
          </a:xfrm>
        </p:grpSpPr>
        <p:sp>
          <p:nvSpPr>
            <p:cNvPr id="395276" name="Freeform 12"/>
            <p:cNvSpPr>
              <a:spLocks/>
            </p:cNvSpPr>
            <p:nvPr/>
          </p:nvSpPr>
          <p:spPr bwMode="auto">
            <a:xfrm>
              <a:off x="1484" y="2721"/>
              <a:ext cx="2194" cy="1182"/>
            </a:xfrm>
            <a:custGeom>
              <a:avLst/>
              <a:gdLst/>
              <a:ahLst/>
              <a:cxnLst>
                <a:cxn ang="0">
                  <a:pos x="40" y="1136"/>
                </a:cxn>
                <a:cxn ang="0">
                  <a:pos x="104" y="1129"/>
                </a:cxn>
                <a:cxn ang="0">
                  <a:pos x="159" y="1122"/>
                </a:cxn>
                <a:cxn ang="0">
                  <a:pos x="223" y="1109"/>
                </a:cxn>
                <a:cxn ang="0">
                  <a:pos x="287" y="1103"/>
                </a:cxn>
                <a:cxn ang="0">
                  <a:pos x="343" y="1083"/>
                </a:cxn>
                <a:cxn ang="0">
                  <a:pos x="407" y="1070"/>
                </a:cxn>
                <a:cxn ang="0">
                  <a:pos x="463" y="1050"/>
                </a:cxn>
                <a:cxn ang="0">
                  <a:pos x="518" y="1030"/>
                </a:cxn>
                <a:cxn ang="0">
                  <a:pos x="574" y="1004"/>
                </a:cxn>
                <a:cxn ang="0">
                  <a:pos x="630" y="977"/>
                </a:cxn>
                <a:cxn ang="0">
                  <a:pos x="686" y="951"/>
                </a:cxn>
                <a:cxn ang="0">
                  <a:pos x="734" y="918"/>
                </a:cxn>
                <a:cxn ang="0">
                  <a:pos x="782" y="885"/>
                </a:cxn>
                <a:cxn ang="0">
                  <a:pos x="822" y="852"/>
                </a:cxn>
                <a:cxn ang="0">
                  <a:pos x="861" y="812"/>
                </a:cxn>
                <a:cxn ang="0">
                  <a:pos x="901" y="772"/>
                </a:cxn>
                <a:cxn ang="0">
                  <a:pos x="941" y="720"/>
                </a:cxn>
                <a:cxn ang="0">
                  <a:pos x="973" y="654"/>
                </a:cxn>
                <a:cxn ang="0">
                  <a:pos x="1013" y="588"/>
                </a:cxn>
                <a:cxn ang="0">
                  <a:pos x="1053" y="508"/>
                </a:cxn>
                <a:cxn ang="0">
                  <a:pos x="1093" y="436"/>
                </a:cxn>
                <a:cxn ang="0">
                  <a:pos x="1133" y="357"/>
                </a:cxn>
                <a:cxn ang="0">
                  <a:pos x="1165" y="284"/>
                </a:cxn>
                <a:cxn ang="0">
                  <a:pos x="1205" y="211"/>
                </a:cxn>
                <a:cxn ang="0">
                  <a:pos x="1236" y="145"/>
                </a:cxn>
                <a:cxn ang="0">
                  <a:pos x="1268" y="92"/>
                </a:cxn>
                <a:cxn ang="0">
                  <a:pos x="1300" y="46"/>
                </a:cxn>
                <a:cxn ang="0">
                  <a:pos x="1348" y="0"/>
                </a:cxn>
                <a:cxn ang="0">
                  <a:pos x="1388" y="7"/>
                </a:cxn>
                <a:cxn ang="0">
                  <a:pos x="1404" y="33"/>
                </a:cxn>
                <a:cxn ang="0">
                  <a:pos x="1428" y="79"/>
                </a:cxn>
                <a:cxn ang="0">
                  <a:pos x="1444" y="132"/>
                </a:cxn>
                <a:cxn ang="0">
                  <a:pos x="1460" y="185"/>
                </a:cxn>
                <a:cxn ang="0">
                  <a:pos x="1468" y="238"/>
                </a:cxn>
                <a:cxn ang="0">
                  <a:pos x="1484" y="291"/>
                </a:cxn>
                <a:cxn ang="0">
                  <a:pos x="1492" y="337"/>
                </a:cxn>
                <a:cxn ang="0">
                  <a:pos x="1500" y="390"/>
                </a:cxn>
                <a:cxn ang="0">
                  <a:pos x="1516" y="436"/>
                </a:cxn>
                <a:cxn ang="0">
                  <a:pos x="1524" y="489"/>
                </a:cxn>
                <a:cxn ang="0">
                  <a:pos x="1540" y="535"/>
                </a:cxn>
                <a:cxn ang="0">
                  <a:pos x="1556" y="581"/>
                </a:cxn>
                <a:cxn ang="0">
                  <a:pos x="1572" y="634"/>
                </a:cxn>
                <a:cxn ang="0">
                  <a:pos x="1595" y="680"/>
                </a:cxn>
                <a:cxn ang="0">
                  <a:pos x="1627" y="726"/>
                </a:cxn>
                <a:cxn ang="0">
                  <a:pos x="1659" y="772"/>
                </a:cxn>
                <a:cxn ang="0">
                  <a:pos x="1699" y="819"/>
                </a:cxn>
                <a:cxn ang="0">
                  <a:pos x="1755" y="871"/>
                </a:cxn>
                <a:cxn ang="0">
                  <a:pos x="1811" y="924"/>
                </a:cxn>
                <a:cxn ang="0">
                  <a:pos x="1859" y="977"/>
                </a:cxn>
                <a:cxn ang="0">
                  <a:pos x="1915" y="1023"/>
                </a:cxn>
                <a:cxn ang="0">
                  <a:pos x="1978" y="1070"/>
                </a:cxn>
                <a:cxn ang="0">
                  <a:pos x="2034" y="1109"/>
                </a:cxn>
                <a:cxn ang="0">
                  <a:pos x="2098" y="1149"/>
                </a:cxn>
                <a:cxn ang="0">
                  <a:pos x="2170" y="1175"/>
                </a:cxn>
              </a:cxnLst>
              <a:rect l="0" t="0" r="r" b="b"/>
              <a:pathLst>
                <a:path w="2194" h="1182">
                  <a:moveTo>
                    <a:pt x="0" y="1136"/>
                  </a:moveTo>
                  <a:lnTo>
                    <a:pt x="24" y="1136"/>
                  </a:lnTo>
                  <a:lnTo>
                    <a:pt x="40" y="1136"/>
                  </a:lnTo>
                  <a:lnTo>
                    <a:pt x="64" y="1129"/>
                  </a:lnTo>
                  <a:lnTo>
                    <a:pt x="80" y="1129"/>
                  </a:lnTo>
                  <a:lnTo>
                    <a:pt x="104" y="1129"/>
                  </a:lnTo>
                  <a:lnTo>
                    <a:pt x="120" y="1129"/>
                  </a:lnTo>
                  <a:lnTo>
                    <a:pt x="143" y="1122"/>
                  </a:lnTo>
                  <a:lnTo>
                    <a:pt x="159" y="1122"/>
                  </a:lnTo>
                  <a:lnTo>
                    <a:pt x="183" y="1116"/>
                  </a:lnTo>
                  <a:lnTo>
                    <a:pt x="199" y="1116"/>
                  </a:lnTo>
                  <a:lnTo>
                    <a:pt x="223" y="1109"/>
                  </a:lnTo>
                  <a:lnTo>
                    <a:pt x="247" y="1109"/>
                  </a:lnTo>
                  <a:lnTo>
                    <a:pt x="263" y="1103"/>
                  </a:lnTo>
                  <a:lnTo>
                    <a:pt x="287" y="1103"/>
                  </a:lnTo>
                  <a:lnTo>
                    <a:pt x="303" y="1096"/>
                  </a:lnTo>
                  <a:lnTo>
                    <a:pt x="327" y="1089"/>
                  </a:lnTo>
                  <a:lnTo>
                    <a:pt x="343" y="1083"/>
                  </a:lnTo>
                  <a:lnTo>
                    <a:pt x="367" y="1083"/>
                  </a:lnTo>
                  <a:lnTo>
                    <a:pt x="383" y="1076"/>
                  </a:lnTo>
                  <a:lnTo>
                    <a:pt x="407" y="1070"/>
                  </a:lnTo>
                  <a:lnTo>
                    <a:pt x="423" y="1063"/>
                  </a:lnTo>
                  <a:lnTo>
                    <a:pt x="447" y="1056"/>
                  </a:lnTo>
                  <a:lnTo>
                    <a:pt x="463" y="1050"/>
                  </a:lnTo>
                  <a:lnTo>
                    <a:pt x="487" y="1043"/>
                  </a:lnTo>
                  <a:lnTo>
                    <a:pt x="502" y="1037"/>
                  </a:lnTo>
                  <a:lnTo>
                    <a:pt x="518" y="1030"/>
                  </a:lnTo>
                  <a:lnTo>
                    <a:pt x="542" y="1023"/>
                  </a:lnTo>
                  <a:lnTo>
                    <a:pt x="558" y="1017"/>
                  </a:lnTo>
                  <a:lnTo>
                    <a:pt x="574" y="1004"/>
                  </a:lnTo>
                  <a:lnTo>
                    <a:pt x="598" y="997"/>
                  </a:lnTo>
                  <a:lnTo>
                    <a:pt x="614" y="990"/>
                  </a:lnTo>
                  <a:lnTo>
                    <a:pt x="630" y="977"/>
                  </a:lnTo>
                  <a:lnTo>
                    <a:pt x="646" y="971"/>
                  </a:lnTo>
                  <a:lnTo>
                    <a:pt x="670" y="964"/>
                  </a:lnTo>
                  <a:lnTo>
                    <a:pt x="686" y="951"/>
                  </a:lnTo>
                  <a:lnTo>
                    <a:pt x="702" y="944"/>
                  </a:lnTo>
                  <a:lnTo>
                    <a:pt x="718" y="931"/>
                  </a:lnTo>
                  <a:lnTo>
                    <a:pt x="734" y="918"/>
                  </a:lnTo>
                  <a:lnTo>
                    <a:pt x="750" y="911"/>
                  </a:lnTo>
                  <a:lnTo>
                    <a:pt x="766" y="898"/>
                  </a:lnTo>
                  <a:lnTo>
                    <a:pt x="782" y="885"/>
                  </a:lnTo>
                  <a:lnTo>
                    <a:pt x="798" y="878"/>
                  </a:lnTo>
                  <a:lnTo>
                    <a:pt x="814" y="865"/>
                  </a:lnTo>
                  <a:lnTo>
                    <a:pt x="822" y="852"/>
                  </a:lnTo>
                  <a:lnTo>
                    <a:pt x="838" y="838"/>
                  </a:lnTo>
                  <a:lnTo>
                    <a:pt x="854" y="825"/>
                  </a:lnTo>
                  <a:lnTo>
                    <a:pt x="861" y="812"/>
                  </a:lnTo>
                  <a:lnTo>
                    <a:pt x="877" y="799"/>
                  </a:lnTo>
                  <a:lnTo>
                    <a:pt x="885" y="786"/>
                  </a:lnTo>
                  <a:lnTo>
                    <a:pt x="901" y="772"/>
                  </a:lnTo>
                  <a:lnTo>
                    <a:pt x="917" y="753"/>
                  </a:lnTo>
                  <a:lnTo>
                    <a:pt x="925" y="739"/>
                  </a:lnTo>
                  <a:lnTo>
                    <a:pt x="941" y="720"/>
                  </a:lnTo>
                  <a:lnTo>
                    <a:pt x="949" y="700"/>
                  </a:lnTo>
                  <a:lnTo>
                    <a:pt x="965" y="680"/>
                  </a:lnTo>
                  <a:lnTo>
                    <a:pt x="973" y="654"/>
                  </a:lnTo>
                  <a:lnTo>
                    <a:pt x="989" y="634"/>
                  </a:lnTo>
                  <a:lnTo>
                    <a:pt x="1005" y="607"/>
                  </a:lnTo>
                  <a:lnTo>
                    <a:pt x="1013" y="588"/>
                  </a:lnTo>
                  <a:lnTo>
                    <a:pt x="1029" y="561"/>
                  </a:lnTo>
                  <a:lnTo>
                    <a:pt x="1037" y="535"/>
                  </a:lnTo>
                  <a:lnTo>
                    <a:pt x="1053" y="508"/>
                  </a:lnTo>
                  <a:lnTo>
                    <a:pt x="1069" y="489"/>
                  </a:lnTo>
                  <a:lnTo>
                    <a:pt x="1077" y="462"/>
                  </a:lnTo>
                  <a:lnTo>
                    <a:pt x="1093" y="436"/>
                  </a:lnTo>
                  <a:lnTo>
                    <a:pt x="1101" y="409"/>
                  </a:lnTo>
                  <a:lnTo>
                    <a:pt x="1117" y="383"/>
                  </a:lnTo>
                  <a:lnTo>
                    <a:pt x="1133" y="357"/>
                  </a:lnTo>
                  <a:lnTo>
                    <a:pt x="1141" y="330"/>
                  </a:lnTo>
                  <a:lnTo>
                    <a:pt x="1157" y="304"/>
                  </a:lnTo>
                  <a:lnTo>
                    <a:pt x="1165" y="284"/>
                  </a:lnTo>
                  <a:lnTo>
                    <a:pt x="1181" y="257"/>
                  </a:lnTo>
                  <a:lnTo>
                    <a:pt x="1189" y="231"/>
                  </a:lnTo>
                  <a:lnTo>
                    <a:pt x="1205" y="211"/>
                  </a:lnTo>
                  <a:lnTo>
                    <a:pt x="1213" y="191"/>
                  </a:lnTo>
                  <a:lnTo>
                    <a:pt x="1228" y="165"/>
                  </a:lnTo>
                  <a:lnTo>
                    <a:pt x="1236" y="145"/>
                  </a:lnTo>
                  <a:lnTo>
                    <a:pt x="1252" y="125"/>
                  </a:lnTo>
                  <a:lnTo>
                    <a:pt x="1260" y="106"/>
                  </a:lnTo>
                  <a:lnTo>
                    <a:pt x="1268" y="92"/>
                  </a:lnTo>
                  <a:lnTo>
                    <a:pt x="1284" y="73"/>
                  </a:lnTo>
                  <a:lnTo>
                    <a:pt x="1292" y="59"/>
                  </a:lnTo>
                  <a:lnTo>
                    <a:pt x="1300" y="46"/>
                  </a:lnTo>
                  <a:lnTo>
                    <a:pt x="1316" y="33"/>
                  </a:lnTo>
                  <a:lnTo>
                    <a:pt x="1332" y="13"/>
                  </a:lnTo>
                  <a:lnTo>
                    <a:pt x="1348" y="0"/>
                  </a:lnTo>
                  <a:lnTo>
                    <a:pt x="1364" y="0"/>
                  </a:lnTo>
                  <a:lnTo>
                    <a:pt x="1380" y="0"/>
                  </a:lnTo>
                  <a:lnTo>
                    <a:pt x="1388" y="7"/>
                  </a:lnTo>
                  <a:lnTo>
                    <a:pt x="1388" y="13"/>
                  </a:lnTo>
                  <a:lnTo>
                    <a:pt x="1396" y="20"/>
                  </a:lnTo>
                  <a:lnTo>
                    <a:pt x="1404" y="33"/>
                  </a:lnTo>
                  <a:lnTo>
                    <a:pt x="1412" y="46"/>
                  </a:lnTo>
                  <a:lnTo>
                    <a:pt x="1420" y="66"/>
                  </a:lnTo>
                  <a:lnTo>
                    <a:pt x="1428" y="79"/>
                  </a:lnTo>
                  <a:lnTo>
                    <a:pt x="1436" y="99"/>
                  </a:lnTo>
                  <a:lnTo>
                    <a:pt x="1436" y="119"/>
                  </a:lnTo>
                  <a:lnTo>
                    <a:pt x="1444" y="132"/>
                  </a:lnTo>
                  <a:lnTo>
                    <a:pt x="1452" y="152"/>
                  </a:lnTo>
                  <a:lnTo>
                    <a:pt x="1452" y="172"/>
                  </a:lnTo>
                  <a:lnTo>
                    <a:pt x="1460" y="185"/>
                  </a:lnTo>
                  <a:lnTo>
                    <a:pt x="1460" y="205"/>
                  </a:lnTo>
                  <a:lnTo>
                    <a:pt x="1468" y="218"/>
                  </a:lnTo>
                  <a:lnTo>
                    <a:pt x="1468" y="238"/>
                  </a:lnTo>
                  <a:lnTo>
                    <a:pt x="1476" y="251"/>
                  </a:lnTo>
                  <a:lnTo>
                    <a:pt x="1476" y="271"/>
                  </a:lnTo>
                  <a:lnTo>
                    <a:pt x="1484" y="291"/>
                  </a:lnTo>
                  <a:lnTo>
                    <a:pt x="1484" y="304"/>
                  </a:lnTo>
                  <a:lnTo>
                    <a:pt x="1492" y="324"/>
                  </a:lnTo>
                  <a:lnTo>
                    <a:pt x="1492" y="337"/>
                  </a:lnTo>
                  <a:lnTo>
                    <a:pt x="1492" y="357"/>
                  </a:lnTo>
                  <a:lnTo>
                    <a:pt x="1500" y="370"/>
                  </a:lnTo>
                  <a:lnTo>
                    <a:pt x="1500" y="390"/>
                  </a:lnTo>
                  <a:lnTo>
                    <a:pt x="1508" y="403"/>
                  </a:lnTo>
                  <a:lnTo>
                    <a:pt x="1508" y="423"/>
                  </a:lnTo>
                  <a:lnTo>
                    <a:pt x="1516" y="436"/>
                  </a:lnTo>
                  <a:lnTo>
                    <a:pt x="1516" y="456"/>
                  </a:lnTo>
                  <a:lnTo>
                    <a:pt x="1516" y="469"/>
                  </a:lnTo>
                  <a:lnTo>
                    <a:pt x="1524" y="489"/>
                  </a:lnTo>
                  <a:lnTo>
                    <a:pt x="1524" y="502"/>
                  </a:lnTo>
                  <a:lnTo>
                    <a:pt x="1532" y="522"/>
                  </a:lnTo>
                  <a:lnTo>
                    <a:pt x="1540" y="535"/>
                  </a:lnTo>
                  <a:lnTo>
                    <a:pt x="1540" y="548"/>
                  </a:lnTo>
                  <a:lnTo>
                    <a:pt x="1548" y="568"/>
                  </a:lnTo>
                  <a:lnTo>
                    <a:pt x="1556" y="581"/>
                  </a:lnTo>
                  <a:lnTo>
                    <a:pt x="1556" y="601"/>
                  </a:lnTo>
                  <a:lnTo>
                    <a:pt x="1564" y="614"/>
                  </a:lnTo>
                  <a:lnTo>
                    <a:pt x="1572" y="634"/>
                  </a:lnTo>
                  <a:lnTo>
                    <a:pt x="1580" y="647"/>
                  </a:lnTo>
                  <a:lnTo>
                    <a:pt x="1587" y="660"/>
                  </a:lnTo>
                  <a:lnTo>
                    <a:pt x="1595" y="680"/>
                  </a:lnTo>
                  <a:lnTo>
                    <a:pt x="1603" y="693"/>
                  </a:lnTo>
                  <a:lnTo>
                    <a:pt x="1611" y="706"/>
                  </a:lnTo>
                  <a:lnTo>
                    <a:pt x="1627" y="726"/>
                  </a:lnTo>
                  <a:lnTo>
                    <a:pt x="1635" y="739"/>
                  </a:lnTo>
                  <a:lnTo>
                    <a:pt x="1643" y="753"/>
                  </a:lnTo>
                  <a:lnTo>
                    <a:pt x="1659" y="772"/>
                  </a:lnTo>
                  <a:lnTo>
                    <a:pt x="1675" y="786"/>
                  </a:lnTo>
                  <a:lnTo>
                    <a:pt x="1683" y="799"/>
                  </a:lnTo>
                  <a:lnTo>
                    <a:pt x="1699" y="819"/>
                  </a:lnTo>
                  <a:lnTo>
                    <a:pt x="1715" y="832"/>
                  </a:lnTo>
                  <a:lnTo>
                    <a:pt x="1731" y="852"/>
                  </a:lnTo>
                  <a:lnTo>
                    <a:pt x="1755" y="871"/>
                  </a:lnTo>
                  <a:lnTo>
                    <a:pt x="1771" y="885"/>
                  </a:lnTo>
                  <a:lnTo>
                    <a:pt x="1787" y="905"/>
                  </a:lnTo>
                  <a:lnTo>
                    <a:pt x="1811" y="924"/>
                  </a:lnTo>
                  <a:lnTo>
                    <a:pt x="1827" y="938"/>
                  </a:lnTo>
                  <a:lnTo>
                    <a:pt x="1843" y="957"/>
                  </a:lnTo>
                  <a:lnTo>
                    <a:pt x="1859" y="977"/>
                  </a:lnTo>
                  <a:lnTo>
                    <a:pt x="1883" y="990"/>
                  </a:lnTo>
                  <a:lnTo>
                    <a:pt x="1899" y="1010"/>
                  </a:lnTo>
                  <a:lnTo>
                    <a:pt x="1915" y="1023"/>
                  </a:lnTo>
                  <a:lnTo>
                    <a:pt x="1939" y="1037"/>
                  </a:lnTo>
                  <a:lnTo>
                    <a:pt x="1954" y="1056"/>
                  </a:lnTo>
                  <a:lnTo>
                    <a:pt x="1978" y="1070"/>
                  </a:lnTo>
                  <a:lnTo>
                    <a:pt x="1994" y="1083"/>
                  </a:lnTo>
                  <a:lnTo>
                    <a:pt x="2018" y="1096"/>
                  </a:lnTo>
                  <a:lnTo>
                    <a:pt x="2034" y="1109"/>
                  </a:lnTo>
                  <a:lnTo>
                    <a:pt x="2058" y="1122"/>
                  </a:lnTo>
                  <a:lnTo>
                    <a:pt x="2074" y="1136"/>
                  </a:lnTo>
                  <a:lnTo>
                    <a:pt x="2098" y="1149"/>
                  </a:lnTo>
                  <a:lnTo>
                    <a:pt x="2122" y="1155"/>
                  </a:lnTo>
                  <a:lnTo>
                    <a:pt x="2146" y="1169"/>
                  </a:lnTo>
                  <a:lnTo>
                    <a:pt x="2170" y="1175"/>
                  </a:lnTo>
                  <a:lnTo>
                    <a:pt x="2194" y="1182"/>
                  </a:lnTo>
                </a:path>
              </a:pathLst>
            </a:custGeom>
            <a:noFill/>
            <a:ln w="50800">
              <a:solidFill>
                <a:srgbClr val="00CC00"/>
              </a:solidFill>
              <a:prstDash val="solid"/>
              <a:round/>
              <a:headEnd/>
              <a:tailEnd/>
            </a:ln>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95277" name="Rectangle 13"/>
            <p:cNvSpPr>
              <a:spLocks noChangeArrowheads="1"/>
            </p:cNvSpPr>
            <p:nvPr/>
          </p:nvSpPr>
          <p:spPr bwMode="auto">
            <a:xfrm>
              <a:off x="2784" y="2461"/>
              <a:ext cx="200" cy="179"/>
            </a:xfrm>
            <a:prstGeom prst="rect">
              <a:avLst/>
            </a:prstGeom>
            <a:noFill/>
            <a:ln w="12700">
              <a:noFill/>
              <a:miter lim="800000"/>
              <a:headEnd/>
              <a:tailEnd/>
            </a:ln>
            <a:effectLst/>
          </p:spPr>
          <p:txBody>
            <a:bodyPr wrap="none" lIns="63500" tIns="25400" rIns="63500" bIns="25400">
              <a:spAutoFit/>
            </a:bodyPr>
            <a:lstStyle/>
            <a:p>
              <a:pPr algn="ctr" eaLnBrk="0" fontAlgn="base" hangingPunct="0">
                <a:lnSpc>
                  <a:spcPct val="85000"/>
                </a:lnSpc>
                <a:spcBef>
                  <a:spcPct val="0"/>
                </a:spcBef>
                <a:spcAft>
                  <a:spcPct val="0"/>
                </a:spcAft>
              </a:pPr>
              <a:r>
                <a:rPr lang="en-US" b="1">
                  <a:solidFill>
                    <a:srgbClr val="00CC00"/>
                  </a:solidFill>
                </a:rPr>
                <a:t>M</a:t>
              </a:r>
            </a:p>
          </p:txBody>
        </p:sp>
      </p:grpSp>
      <p:grpSp>
        <p:nvGrpSpPr>
          <p:cNvPr id="4" name="Group 14"/>
          <p:cNvGrpSpPr>
            <a:grpSpLocks/>
          </p:cNvGrpSpPr>
          <p:nvPr/>
        </p:nvGrpSpPr>
        <p:grpSpPr bwMode="auto">
          <a:xfrm>
            <a:off x="2259013" y="990600"/>
            <a:ext cx="4040187" cy="2257425"/>
            <a:chOff x="1715" y="2461"/>
            <a:chExt cx="2545" cy="1422"/>
          </a:xfrm>
        </p:grpSpPr>
        <p:sp>
          <p:nvSpPr>
            <p:cNvPr id="395279" name="Freeform 15"/>
            <p:cNvSpPr>
              <a:spLocks/>
            </p:cNvSpPr>
            <p:nvPr/>
          </p:nvSpPr>
          <p:spPr bwMode="auto">
            <a:xfrm>
              <a:off x="1715" y="2784"/>
              <a:ext cx="2545" cy="1099"/>
            </a:xfrm>
            <a:custGeom>
              <a:avLst/>
              <a:gdLst/>
              <a:ahLst/>
              <a:cxnLst>
                <a:cxn ang="0">
                  <a:pos x="48" y="1162"/>
                </a:cxn>
                <a:cxn ang="0">
                  <a:pos x="112" y="1162"/>
                </a:cxn>
                <a:cxn ang="0">
                  <a:pos x="176" y="1162"/>
                </a:cxn>
                <a:cxn ang="0">
                  <a:pos x="240" y="1156"/>
                </a:cxn>
                <a:cxn ang="0">
                  <a:pos x="303" y="1149"/>
                </a:cxn>
                <a:cxn ang="0">
                  <a:pos x="367" y="1142"/>
                </a:cxn>
                <a:cxn ang="0">
                  <a:pos x="431" y="1129"/>
                </a:cxn>
                <a:cxn ang="0">
                  <a:pos x="487" y="1109"/>
                </a:cxn>
                <a:cxn ang="0">
                  <a:pos x="551" y="1096"/>
                </a:cxn>
                <a:cxn ang="0">
                  <a:pos x="607" y="1070"/>
                </a:cxn>
                <a:cxn ang="0">
                  <a:pos x="662" y="1050"/>
                </a:cxn>
                <a:cxn ang="0">
                  <a:pos x="718" y="1024"/>
                </a:cxn>
                <a:cxn ang="0">
                  <a:pos x="774" y="997"/>
                </a:cxn>
                <a:cxn ang="0">
                  <a:pos x="830" y="971"/>
                </a:cxn>
                <a:cxn ang="0">
                  <a:pos x="886" y="938"/>
                </a:cxn>
                <a:cxn ang="0">
                  <a:pos x="942" y="905"/>
                </a:cxn>
                <a:cxn ang="0">
                  <a:pos x="997" y="865"/>
                </a:cxn>
                <a:cxn ang="0">
                  <a:pos x="1045" y="806"/>
                </a:cxn>
                <a:cxn ang="0">
                  <a:pos x="1101" y="740"/>
                </a:cxn>
                <a:cxn ang="0">
                  <a:pos x="1133" y="687"/>
                </a:cxn>
                <a:cxn ang="0">
                  <a:pos x="1157" y="647"/>
                </a:cxn>
                <a:cxn ang="0">
                  <a:pos x="1181" y="608"/>
                </a:cxn>
                <a:cxn ang="0">
                  <a:pos x="1197" y="561"/>
                </a:cxn>
                <a:cxn ang="0">
                  <a:pos x="1221" y="515"/>
                </a:cxn>
                <a:cxn ang="0">
                  <a:pos x="1245" y="476"/>
                </a:cxn>
                <a:cxn ang="0">
                  <a:pos x="1261" y="429"/>
                </a:cxn>
                <a:cxn ang="0">
                  <a:pos x="1285" y="383"/>
                </a:cxn>
                <a:cxn ang="0">
                  <a:pos x="1301" y="344"/>
                </a:cxn>
                <a:cxn ang="0">
                  <a:pos x="1317" y="297"/>
                </a:cxn>
                <a:cxn ang="0">
                  <a:pos x="1333" y="258"/>
                </a:cxn>
                <a:cxn ang="0">
                  <a:pos x="1356" y="218"/>
                </a:cxn>
                <a:cxn ang="0">
                  <a:pos x="1380" y="159"/>
                </a:cxn>
                <a:cxn ang="0">
                  <a:pos x="1412" y="99"/>
                </a:cxn>
                <a:cxn ang="0">
                  <a:pos x="1444" y="46"/>
                </a:cxn>
                <a:cxn ang="0">
                  <a:pos x="1500" y="0"/>
                </a:cxn>
                <a:cxn ang="0">
                  <a:pos x="1532" y="13"/>
                </a:cxn>
                <a:cxn ang="0">
                  <a:pos x="1564" y="46"/>
                </a:cxn>
                <a:cxn ang="0">
                  <a:pos x="1596" y="112"/>
                </a:cxn>
                <a:cxn ang="0">
                  <a:pos x="1620" y="185"/>
                </a:cxn>
                <a:cxn ang="0">
                  <a:pos x="1652" y="258"/>
                </a:cxn>
                <a:cxn ang="0">
                  <a:pos x="1676" y="337"/>
                </a:cxn>
                <a:cxn ang="0">
                  <a:pos x="1700" y="416"/>
                </a:cxn>
                <a:cxn ang="0">
                  <a:pos x="1723" y="495"/>
                </a:cxn>
                <a:cxn ang="0">
                  <a:pos x="1747" y="575"/>
                </a:cxn>
                <a:cxn ang="0">
                  <a:pos x="1771" y="654"/>
                </a:cxn>
                <a:cxn ang="0">
                  <a:pos x="1803" y="726"/>
                </a:cxn>
                <a:cxn ang="0">
                  <a:pos x="1835" y="799"/>
                </a:cxn>
                <a:cxn ang="0">
                  <a:pos x="1875" y="865"/>
                </a:cxn>
                <a:cxn ang="0">
                  <a:pos x="1915" y="931"/>
                </a:cxn>
                <a:cxn ang="0">
                  <a:pos x="1963" y="991"/>
                </a:cxn>
                <a:cxn ang="0">
                  <a:pos x="2019" y="1043"/>
                </a:cxn>
                <a:cxn ang="0">
                  <a:pos x="2090" y="1090"/>
                </a:cxn>
                <a:cxn ang="0">
                  <a:pos x="2162" y="1129"/>
                </a:cxn>
                <a:cxn ang="0">
                  <a:pos x="2242" y="1162"/>
                </a:cxn>
                <a:cxn ang="0">
                  <a:pos x="2338" y="1162"/>
                </a:cxn>
                <a:cxn ang="0">
                  <a:pos x="2426" y="1162"/>
                </a:cxn>
                <a:cxn ang="0">
                  <a:pos x="2521" y="1169"/>
                </a:cxn>
              </a:cxnLst>
              <a:rect l="0" t="0" r="r" b="b"/>
              <a:pathLst>
                <a:path w="2545" h="1182">
                  <a:moveTo>
                    <a:pt x="0" y="1162"/>
                  </a:moveTo>
                  <a:lnTo>
                    <a:pt x="24" y="1162"/>
                  </a:lnTo>
                  <a:lnTo>
                    <a:pt x="48" y="1162"/>
                  </a:lnTo>
                  <a:lnTo>
                    <a:pt x="72" y="1162"/>
                  </a:lnTo>
                  <a:lnTo>
                    <a:pt x="88" y="1162"/>
                  </a:lnTo>
                  <a:lnTo>
                    <a:pt x="112" y="1162"/>
                  </a:lnTo>
                  <a:lnTo>
                    <a:pt x="136" y="1162"/>
                  </a:lnTo>
                  <a:lnTo>
                    <a:pt x="160" y="1162"/>
                  </a:lnTo>
                  <a:lnTo>
                    <a:pt x="176" y="1162"/>
                  </a:lnTo>
                  <a:lnTo>
                    <a:pt x="200" y="1162"/>
                  </a:lnTo>
                  <a:lnTo>
                    <a:pt x="224" y="1162"/>
                  </a:lnTo>
                  <a:lnTo>
                    <a:pt x="240" y="1156"/>
                  </a:lnTo>
                  <a:lnTo>
                    <a:pt x="263" y="1156"/>
                  </a:lnTo>
                  <a:lnTo>
                    <a:pt x="287" y="1156"/>
                  </a:lnTo>
                  <a:lnTo>
                    <a:pt x="303" y="1149"/>
                  </a:lnTo>
                  <a:lnTo>
                    <a:pt x="327" y="1149"/>
                  </a:lnTo>
                  <a:lnTo>
                    <a:pt x="351" y="1142"/>
                  </a:lnTo>
                  <a:lnTo>
                    <a:pt x="367" y="1142"/>
                  </a:lnTo>
                  <a:lnTo>
                    <a:pt x="391" y="1136"/>
                  </a:lnTo>
                  <a:lnTo>
                    <a:pt x="407" y="1129"/>
                  </a:lnTo>
                  <a:lnTo>
                    <a:pt x="431" y="1129"/>
                  </a:lnTo>
                  <a:lnTo>
                    <a:pt x="447" y="1123"/>
                  </a:lnTo>
                  <a:lnTo>
                    <a:pt x="471" y="1116"/>
                  </a:lnTo>
                  <a:lnTo>
                    <a:pt x="487" y="1109"/>
                  </a:lnTo>
                  <a:lnTo>
                    <a:pt x="511" y="1103"/>
                  </a:lnTo>
                  <a:lnTo>
                    <a:pt x="527" y="1096"/>
                  </a:lnTo>
                  <a:lnTo>
                    <a:pt x="551" y="1096"/>
                  </a:lnTo>
                  <a:lnTo>
                    <a:pt x="567" y="1090"/>
                  </a:lnTo>
                  <a:lnTo>
                    <a:pt x="591" y="1083"/>
                  </a:lnTo>
                  <a:lnTo>
                    <a:pt x="607" y="1070"/>
                  </a:lnTo>
                  <a:lnTo>
                    <a:pt x="623" y="1063"/>
                  </a:lnTo>
                  <a:lnTo>
                    <a:pt x="646" y="1057"/>
                  </a:lnTo>
                  <a:lnTo>
                    <a:pt x="662" y="1050"/>
                  </a:lnTo>
                  <a:lnTo>
                    <a:pt x="686" y="1043"/>
                  </a:lnTo>
                  <a:lnTo>
                    <a:pt x="702" y="1037"/>
                  </a:lnTo>
                  <a:lnTo>
                    <a:pt x="718" y="1024"/>
                  </a:lnTo>
                  <a:lnTo>
                    <a:pt x="742" y="1017"/>
                  </a:lnTo>
                  <a:lnTo>
                    <a:pt x="758" y="1010"/>
                  </a:lnTo>
                  <a:lnTo>
                    <a:pt x="774" y="997"/>
                  </a:lnTo>
                  <a:lnTo>
                    <a:pt x="798" y="991"/>
                  </a:lnTo>
                  <a:lnTo>
                    <a:pt x="814" y="977"/>
                  </a:lnTo>
                  <a:lnTo>
                    <a:pt x="830" y="971"/>
                  </a:lnTo>
                  <a:lnTo>
                    <a:pt x="846" y="958"/>
                  </a:lnTo>
                  <a:lnTo>
                    <a:pt x="870" y="951"/>
                  </a:lnTo>
                  <a:lnTo>
                    <a:pt x="886" y="938"/>
                  </a:lnTo>
                  <a:lnTo>
                    <a:pt x="902" y="925"/>
                  </a:lnTo>
                  <a:lnTo>
                    <a:pt x="918" y="918"/>
                  </a:lnTo>
                  <a:lnTo>
                    <a:pt x="942" y="905"/>
                  </a:lnTo>
                  <a:lnTo>
                    <a:pt x="958" y="891"/>
                  </a:lnTo>
                  <a:lnTo>
                    <a:pt x="974" y="878"/>
                  </a:lnTo>
                  <a:lnTo>
                    <a:pt x="997" y="865"/>
                  </a:lnTo>
                  <a:lnTo>
                    <a:pt x="1013" y="845"/>
                  </a:lnTo>
                  <a:lnTo>
                    <a:pt x="1029" y="825"/>
                  </a:lnTo>
                  <a:lnTo>
                    <a:pt x="1045" y="806"/>
                  </a:lnTo>
                  <a:lnTo>
                    <a:pt x="1069" y="786"/>
                  </a:lnTo>
                  <a:lnTo>
                    <a:pt x="1085" y="759"/>
                  </a:lnTo>
                  <a:lnTo>
                    <a:pt x="1101" y="740"/>
                  </a:lnTo>
                  <a:lnTo>
                    <a:pt x="1117" y="713"/>
                  </a:lnTo>
                  <a:lnTo>
                    <a:pt x="1125" y="700"/>
                  </a:lnTo>
                  <a:lnTo>
                    <a:pt x="1133" y="687"/>
                  </a:lnTo>
                  <a:lnTo>
                    <a:pt x="1141" y="674"/>
                  </a:lnTo>
                  <a:lnTo>
                    <a:pt x="1149" y="660"/>
                  </a:lnTo>
                  <a:lnTo>
                    <a:pt x="1157" y="647"/>
                  </a:lnTo>
                  <a:lnTo>
                    <a:pt x="1165" y="634"/>
                  </a:lnTo>
                  <a:lnTo>
                    <a:pt x="1173" y="621"/>
                  </a:lnTo>
                  <a:lnTo>
                    <a:pt x="1181" y="608"/>
                  </a:lnTo>
                  <a:lnTo>
                    <a:pt x="1189" y="588"/>
                  </a:lnTo>
                  <a:lnTo>
                    <a:pt x="1189" y="575"/>
                  </a:lnTo>
                  <a:lnTo>
                    <a:pt x="1197" y="561"/>
                  </a:lnTo>
                  <a:lnTo>
                    <a:pt x="1205" y="548"/>
                  </a:lnTo>
                  <a:lnTo>
                    <a:pt x="1213" y="535"/>
                  </a:lnTo>
                  <a:lnTo>
                    <a:pt x="1221" y="515"/>
                  </a:lnTo>
                  <a:lnTo>
                    <a:pt x="1229" y="502"/>
                  </a:lnTo>
                  <a:lnTo>
                    <a:pt x="1237" y="489"/>
                  </a:lnTo>
                  <a:lnTo>
                    <a:pt x="1245" y="476"/>
                  </a:lnTo>
                  <a:lnTo>
                    <a:pt x="1245" y="462"/>
                  </a:lnTo>
                  <a:lnTo>
                    <a:pt x="1253" y="443"/>
                  </a:lnTo>
                  <a:lnTo>
                    <a:pt x="1261" y="429"/>
                  </a:lnTo>
                  <a:lnTo>
                    <a:pt x="1269" y="416"/>
                  </a:lnTo>
                  <a:lnTo>
                    <a:pt x="1277" y="403"/>
                  </a:lnTo>
                  <a:lnTo>
                    <a:pt x="1285" y="383"/>
                  </a:lnTo>
                  <a:lnTo>
                    <a:pt x="1285" y="370"/>
                  </a:lnTo>
                  <a:lnTo>
                    <a:pt x="1293" y="357"/>
                  </a:lnTo>
                  <a:lnTo>
                    <a:pt x="1301" y="344"/>
                  </a:lnTo>
                  <a:lnTo>
                    <a:pt x="1309" y="330"/>
                  </a:lnTo>
                  <a:lnTo>
                    <a:pt x="1309" y="317"/>
                  </a:lnTo>
                  <a:lnTo>
                    <a:pt x="1317" y="297"/>
                  </a:lnTo>
                  <a:lnTo>
                    <a:pt x="1325" y="284"/>
                  </a:lnTo>
                  <a:lnTo>
                    <a:pt x="1333" y="271"/>
                  </a:lnTo>
                  <a:lnTo>
                    <a:pt x="1333" y="258"/>
                  </a:lnTo>
                  <a:lnTo>
                    <a:pt x="1341" y="244"/>
                  </a:lnTo>
                  <a:lnTo>
                    <a:pt x="1349" y="231"/>
                  </a:lnTo>
                  <a:lnTo>
                    <a:pt x="1356" y="218"/>
                  </a:lnTo>
                  <a:lnTo>
                    <a:pt x="1356" y="205"/>
                  </a:lnTo>
                  <a:lnTo>
                    <a:pt x="1372" y="185"/>
                  </a:lnTo>
                  <a:lnTo>
                    <a:pt x="1380" y="159"/>
                  </a:lnTo>
                  <a:lnTo>
                    <a:pt x="1396" y="139"/>
                  </a:lnTo>
                  <a:lnTo>
                    <a:pt x="1404" y="112"/>
                  </a:lnTo>
                  <a:lnTo>
                    <a:pt x="1412" y="99"/>
                  </a:lnTo>
                  <a:lnTo>
                    <a:pt x="1428" y="79"/>
                  </a:lnTo>
                  <a:lnTo>
                    <a:pt x="1436" y="60"/>
                  </a:lnTo>
                  <a:lnTo>
                    <a:pt x="1444" y="46"/>
                  </a:lnTo>
                  <a:lnTo>
                    <a:pt x="1460" y="33"/>
                  </a:lnTo>
                  <a:lnTo>
                    <a:pt x="1476" y="13"/>
                  </a:lnTo>
                  <a:lnTo>
                    <a:pt x="1500" y="0"/>
                  </a:lnTo>
                  <a:lnTo>
                    <a:pt x="1516" y="7"/>
                  </a:lnTo>
                  <a:lnTo>
                    <a:pt x="1524" y="7"/>
                  </a:lnTo>
                  <a:lnTo>
                    <a:pt x="1532" y="13"/>
                  </a:lnTo>
                  <a:lnTo>
                    <a:pt x="1540" y="20"/>
                  </a:lnTo>
                  <a:lnTo>
                    <a:pt x="1556" y="33"/>
                  </a:lnTo>
                  <a:lnTo>
                    <a:pt x="1564" y="46"/>
                  </a:lnTo>
                  <a:lnTo>
                    <a:pt x="1572" y="66"/>
                  </a:lnTo>
                  <a:lnTo>
                    <a:pt x="1580" y="86"/>
                  </a:lnTo>
                  <a:lnTo>
                    <a:pt x="1596" y="112"/>
                  </a:lnTo>
                  <a:lnTo>
                    <a:pt x="1604" y="139"/>
                  </a:lnTo>
                  <a:lnTo>
                    <a:pt x="1612" y="159"/>
                  </a:lnTo>
                  <a:lnTo>
                    <a:pt x="1620" y="185"/>
                  </a:lnTo>
                  <a:lnTo>
                    <a:pt x="1628" y="211"/>
                  </a:lnTo>
                  <a:lnTo>
                    <a:pt x="1636" y="238"/>
                  </a:lnTo>
                  <a:lnTo>
                    <a:pt x="1652" y="258"/>
                  </a:lnTo>
                  <a:lnTo>
                    <a:pt x="1660" y="284"/>
                  </a:lnTo>
                  <a:lnTo>
                    <a:pt x="1668" y="311"/>
                  </a:lnTo>
                  <a:lnTo>
                    <a:pt x="1676" y="337"/>
                  </a:lnTo>
                  <a:lnTo>
                    <a:pt x="1684" y="363"/>
                  </a:lnTo>
                  <a:lnTo>
                    <a:pt x="1692" y="390"/>
                  </a:lnTo>
                  <a:lnTo>
                    <a:pt x="1700" y="416"/>
                  </a:lnTo>
                  <a:lnTo>
                    <a:pt x="1708" y="443"/>
                  </a:lnTo>
                  <a:lnTo>
                    <a:pt x="1715" y="469"/>
                  </a:lnTo>
                  <a:lnTo>
                    <a:pt x="1723" y="495"/>
                  </a:lnTo>
                  <a:lnTo>
                    <a:pt x="1731" y="522"/>
                  </a:lnTo>
                  <a:lnTo>
                    <a:pt x="1739" y="548"/>
                  </a:lnTo>
                  <a:lnTo>
                    <a:pt x="1747" y="575"/>
                  </a:lnTo>
                  <a:lnTo>
                    <a:pt x="1755" y="601"/>
                  </a:lnTo>
                  <a:lnTo>
                    <a:pt x="1763" y="627"/>
                  </a:lnTo>
                  <a:lnTo>
                    <a:pt x="1771" y="654"/>
                  </a:lnTo>
                  <a:lnTo>
                    <a:pt x="1779" y="674"/>
                  </a:lnTo>
                  <a:lnTo>
                    <a:pt x="1795" y="700"/>
                  </a:lnTo>
                  <a:lnTo>
                    <a:pt x="1803" y="726"/>
                  </a:lnTo>
                  <a:lnTo>
                    <a:pt x="1811" y="753"/>
                  </a:lnTo>
                  <a:lnTo>
                    <a:pt x="1827" y="773"/>
                  </a:lnTo>
                  <a:lnTo>
                    <a:pt x="1835" y="799"/>
                  </a:lnTo>
                  <a:lnTo>
                    <a:pt x="1851" y="819"/>
                  </a:lnTo>
                  <a:lnTo>
                    <a:pt x="1859" y="845"/>
                  </a:lnTo>
                  <a:lnTo>
                    <a:pt x="1875" y="865"/>
                  </a:lnTo>
                  <a:lnTo>
                    <a:pt x="1891" y="891"/>
                  </a:lnTo>
                  <a:lnTo>
                    <a:pt x="1899" y="911"/>
                  </a:lnTo>
                  <a:lnTo>
                    <a:pt x="1915" y="931"/>
                  </a:lnTo>
                  <a:lnTo>
                    <a:pt x="1931" y="951"/>
                  </a:lnTo>
                  <a:lnTo>
                    <a:pt x="1947" y="971"/>
                  </a:lnTo>
                  <a:lnTo>
                    <a:pt x="1963" y="991"/>
                  </a:lnTo>
                  <a:lnTo>
                    <a:pt x="1987" y="1010"/>
                  </a:lnTo>
                  <a:lnTo>
                    <a:pt x="2003" y="1030"/>
                  </a:lnTo>
                  <a:lnTo>
                    <a:pt x="2019" y="1043"/>
                  </a:lnTo>
                  <a:lnTo>
                    <a:pt x="2043" y="1063"/>
                  </a:lnTo>
                  <a:lnTo>
                    <a:pt x="2067" y="1076"/>
                  </a:lnTo>
                  <a:lnTo>
                    <a:pt x="2090" y="1090"/>
                  </a:lnTo>
                  <a:lnTo>
                    <a:pt x="2106" y="1103"/>
                  </a:lnTo>
                  <a:lnTo>
                    <a:pt x="2130" y="1123"/>
                  </a:lnTo>
                  <a:lnTo>
                    <a:pt x="2162" y="1129"/>
                  </a:lnTo>
                  <a:lnTo>
                    <a:pt x="2186" y="1142"/>
                  </a:lnTo>
                  <a:lnTo>
                    <a:pt x="2218" y="1156"/>
                  </a:lnTo>
                  <a:lnTo>
                    <a:pt x="2242" y="1162"/>
                  </a:lnTo>
                  <a:lnTo>
                    <a:pt x="2274" y="1162"/>
                  </a:lnTo>
                  <a:lnTo>
                    <a:pt x="2306" y="1162"/>
                  </a:lnTo>
                  <a:lnTo>
                    <a:pt x="2338" y="1162"/>
                  </a:lnTo>
                  <a:lnTo>
                    <a:pt x="2370" y="1162"/>
                  </a:lnTo>
                  <a:lnTo>
                    <a:pt x="2394" y="1162"/>
                  </a:lnTo>
                  <a:lnTo>
                    <a:pt x="2426" y="1162"/>
                  </a:lnTo>
                  <a:lnTo>
                    <a:pt x="2457" y="1162"/>
                  </a:lnTo>
                  <a:lnTo>
                    <a:pt x="2489" y="1162"/>
                  </a:lnTo>
                  <a:lnTo>
                    <a:pt x="2521" y="1169"/>
                  </a:lnTo>
                  <a:lnTo>
                    <a:pt x="2545" y="1182"/>
                  </a:lnTo>
                </a:path>
              </a:pathLst>
            </a:custGeom>
            <a:noFill/>
            <a:ln w="50800">
              <a:solidFill>
                <a:srgbClr val="FF0000"/>
              </a:solidFill>
              <a:prstDash val="solid"/>
              <a:round/>
              <a:headEnd/>
              <a:tailEnd/>
            </a:ln>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95280" name="Rectangle 16"/>
            <p:cNvSpPr>
              <a:spLocks noChangeArrowheads="1"/>
            </p:cNvSpPr>
            <p:nvPr/>
          </p:nvSpPr>
          <p:spPr bwMode="auto">
            <a:xfrm>
              <a:off x="3152" y="2461"/>
              <a:ext cx="168" cy="179"/>
            </a:xfrm>
            <a:prstGeom prst="rect">
              <a:avLst/>
            </a:prstGeom>
            <a:noFill/>
            <a:ln w="12700">
              <a:noFill/>
              <a:miter lim="800000"/>
              <a:headEnd/>
              <a:tailEnd/>
            </a:ln>
            <a:effectLst/>
          </p:spPr>
          <p:txBody>
            <a:bodyPr wrap="none" lIns="63500" tIns="25400" rIns="63500" bIns="25400">
              <a:spAutoFit/>
            </a:bodyPr>
            <a:lstStyle/>
            <a:p>
              <a:pPr algn="ctr" eaLnBrk="0" fontAlgn="base" hangingPunct="0">
                <a:lnSpc>
                  <a:spcPct val="85000"/>
                </a:lnSpc>
                <a:spcBef>
                  <a:spcPct val="0"/>
                </a:spcBef>
                <a:spcAft>
                  <a:spcPct val="0"/>
                </a:spcAft>
              </a:pPr>
              <a:r>
                <a:rPr lang="en-US" b="1">
                  <a:solidFill>
                    <a:srgbClr val="FF0000"/>
                  </a:solidFill>
                </a:rPr>
                <a:t>L</a:t>
              </a:r>
            </a:p>
          </p:txBody>
        </p:sp>
      </p:grpSp>
      <p:sp>
        <p:nvSpPr>
          <p:cNvPr id="395281" name="Rectangle 17"/>
          <p:cNvSpPr>
            <a:spLocks noChangeArrowheads="1"/>
          </p:cNvSpPr>
          <p:nvPr/>
        </p:nvSpPr>
        <p:spPr bwMode="auto">
          <a:xfrm>
            <a:off x="6584950" y="3103563"/>
            <a:ext cx="1409700" cy="284162"/>
          </a:xfrm>
          <a:prstGeom prst="rect">
            <a:avLst/>
          </a:prstGeom>
          <a:noFill/>
          <a:ln w="12700">
            <a:noFill/>
            <a:miter lim="800000"/>
            <a:headEnd/>
            <a:tailEnd/>
          </a:ln>
          <a:effectLst/>
        </p:spPr>
        <p:txBody>
          <a:bodyPr wrap="none" lIns="63500" tIns="25400" rIns="63500" bIns="25400">
            <a:spAutoFit/>
          </a:bodyPr>
          <a:lstStyle/>
          <a:p>
            <a:pPr algn="ctr" eaLnBrk="0" fontAlgn="base" hangingPunct="0">
              <a:lnSpc>
                <a:spcPct val="85000"/>
              </a:lnSpc>
              <a:spcBef>
                <a:spcPct val="0"/>
              </a:spcBef>
              <a:spcAft>
                <a:spcPct val="0"/>
              </a:spcAft>
            </a:pPr>
            <a:r>
              <a:rPr lang="en-US" b="1">
                <a:solidFill>
                  <a:srgbClr val="000000"/>
                </a:solidFill>
              </a:rPr>
              <a:t>Wavelength</a:t>
            </a:r>
          </a:p>
        </p:txBody>
      </p:sp>
      <p:sp>
        <p:nvSpPr>
          <p:cNvPr id="395282" name="Rectangle 18"/>
          <p:cNvSpPr>
            <a:spLocks noChangeArrowheads="1"/>
          </p:cNvSpPr>
          <p:nvPr/>
        </p:nvSpPr>
        <p:spPr bwMode="auto">
          <a:xfrm>
            <a:off x="1835150" y="1433513"/>
            <a:ext cx="1320800" cy="284162"/>
          </a:xfrm>
          <a:prstGeom prst="rect">
            <a:avLst/>
          </a:prstGeom>
          <a:noFill/>
          <a:ln w="12700">
            <a:noFill/>
            <a:miter lim="800000"/>
            <a:headEnd/>
            <a:tailEnd/>
          </a:ln>
          <a:effectLst/>
        </p:spPr>
        <p:txBody>
          <a:bodyPr wrap="none" lIns="63500" tIns="25400" rIns="63500" bIns="25400">
            <a:spAutoFit/>
          </a:bodyPr>
          <a:lstStyle/>
          <a:p>
            <a:pPr algn="ctr" eaLnBrk="0" fontAlgn="base" hangingPunct="0">
              <a:lnSpc>
                <a:spcPct val="85000"/>
              </a:lnSpc>
              <a:spcBef>
                <a:spcPct val="0"/>
              </a:spcBef>
              <a:spcAft>
                <a:spcPct val="0"/>
              </a:spcAft>
            </a:pPr>
            <a:r>
              <a:rPr lang="en-US" b="1">
                <a:solidFill>
                  <a:srgbClr val="000000"/>
                </a:solidFill>
              </a:rPr>
              <a:t>Power        </a:t>
            </a:r>
          </a:p>
        </p:txBody>
      </p:sp>
      <p:sp>
        <p:nvSpPr>
          <p:cNvPr id="395283" name="Rectangle 19"/>
          <p:cNvSpPr>
            <a:spLocks noChangeArrowheads="1"/>
          </p:cNvSpPr>
          <p:nvPr/>
        </p:nvSpPr>
        <p:spPr bwMode="auto">
          <a:xfrm>
            <a:off x="685800" y="5410200"/>
            <a:ext cx="8229600" cy="1219200"/>
          </a:xfrm>
          <a:prstGeom prst="rect">
            <a:avLst/>
          </a:prstGeom>
          <a:noFill/>
          <a:ln w="9525">
            <a:noFill/>
            <a:miter lim="800000"/>
            <a:headEnd/>
            <a:tailEnd/>
          </a:ln>
          <a:effectLst/>
        </p:spPr>
        <p:txBody>
          <a:bodyPr/>
          <a:lstStyle/>
          <a:p>
            <a:pPr marL="742950" lvl="1" indent="-285750" eaLnBrk="0" fontAlgn="base" hangingPunct="0">
              <a:spcBef>
                <a:spcPct val="20000"/>
              </a:spcBef>
              <a:spcAft>
                <a:spcPct val="0"/>
              </a:spcAft>
              <a:buFontTx/>
              <a:buChar char="•"/>
            </a:pPr>
            <a:r>
              <a:rPr lang="en-US" sz="2000" dirty="0">
                <a:solidFill>
                  <a:srgbClr val="000000"/>
                </a:solidFill>
              </a:rPr>
              <a:t>A:  We can’t!  Most of the information is lost.</a:t>
            </a:r>
          </a:p>
          <a:p>
            <a:pPr marL="1143000" lvl="2" indent="-228600" eaLnBrk="0" fontAlgn="base" hangingPunct="0">
              <a:spcBef>
                <a:spcPct val="20000"/>
              </a:spcBef>
              <a:spcAft>
                <a:spcPct val="0"/>
              </a:spcAft>
              <a:buFontTx/>
              <a:buChar char="–"/>
            </a:pPr>
            <a:r>
              <a:rPr lang="en-US" dirty="0">
                <a:solidFill>
                  <a:srgbClr val="000000"/>
                </a:solidFill>
              </a:rPr>
              <a:t>As a result, two different spectra may appear indistinguishable</a:t>
            </a:r>
          </a:p>
          <a:p>
            <a:pPr marL="1600200" lvl="3" indent="-228600" eaLnBrk="0" fontAlgn="base" hangingPunct="0">
              <a:spcBef>
                <a:spcPct val="20000"/>
              </a:spcBef>
              <a:spcAft>
                <a:spcPct val="0"/>
              </a:spcAft>
              <a:buFontTx/>
              <a:buChar char="»"/>
            </a:pPr>
            <a:r>
              <a:rPr lang="en-US" sz="1600" dirty="0">
                <a:solidFill>
                  <a:srgbClr val="000000"/>
                </a:solidFill>
              </a:rPr>
              <a:t>such spectra are known as </a:t>
            </a:r>
            <a:r>
              <a:rPr lang="en-US" sz="1600" b="1" dirty="0" err="1">
                <a:solidFill>
                  <a:srgbClr val="000000"/>
                </a:solidFill>
              </a:rPr>
              <a:t>metamers</a:t>
            </a:r>
            <a:endParaRPr lang="en-US" sz="1600" b="1" dirty="0">
              <a:solidFill>
                <a:srgbClr val="000000"/>
              </a:solidFill>
            </a:endParaRPr>
          </a:p>
          <a:p>
            <a:pPr marL="1600200" lvl="3" indent="-228600" eaLnBrk="0" fontAlgn="base" hangingPunct="0">
              <a:spcBef>
                <a:spcPct val="20000"/>
              </a:spcBef>
              <a:spcAft>
                <a:spcPct val="0"/>
              </a:spcAft>
              <a:buFontTx/>
              <a:buChar char="»"/>
            </a:pPr>
            <a:r>
              <a:rPr lang="en-US" sz="1400" dirty="0">
                <a:solidFill>
                  <a:srgbClr val="000000"/>
                </a:solidFill>
                <a:hlinkClick r:id="rId3"/>
              </a:rPr>
              <a:t>http://www.cs.brown.edu/exploratories/freeSoftware/repository/edu/brown/cs/exploratories/applets/spectrum/metamers_guide.html</a:t>
            </a:r>
            <a:r>
              <a:rPr lang="en-US" sz="1400" dirty="0">
                <a:solidFill>
                  <a:srgbClr val="00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5267">
                                            <p:txEl>
                                              <p:pRg st="3" end="3"/>
                                            </p:txEl>
                                          </p:spTgt>
                                        </p:tgtEl>
                                        <p:attrNameLst>
                                          <p:attrName>style.visibility</p:attrName>
                                        </p:attrNameLst>
                                      </p:cBhvr>
                                      <p:to>
                                        <p:strVal val="visible"/>
                                      </p:to>
                                    </p:set>
                                    <p:animEffect transition="in" filter="fade">
                                      <p:cBhvr>
                                        <p:cTn id="22" dur="500"/>
                                        <p:tgtEl>
                                          <p:spTgt spid="3952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95283">
                                            <p:txEl>
                                              <p:pRg st="0" end="0"/>
                                            </p:txEl>
                                          </p:spTgt>
                                        </p:tgtEl>
                                        <p:attrNameLst>
                                          <p:attrName>style.visibility</p:attrName>
                                        </p:attrNameLst>
                                      </p:cBhvr>
                                      <p:to>
                                        <p:strVal val="visible"/>
                                      </p:to>
                                    </p:set>
                                    <p:animEffect transition="in" filter="fade">
                                      <p:cBhvr>
                                        <p:cTn id="27" dur="500"/>
                                        <p:tgtEl>
                                          <p:spTgt spid="395283">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95283">
                                            <p:txEl>
                                              <p:pRg st="1" end="1"/>
                                            </p:txEl>
                                          </p:spTgt>
                                        </p:tgtEl>
                                        <p:attrNameLst>
                                          <p:attrName>style.visibility</p:attrName>
                                        </p:attrNameLst>
                                      </p:cBhvr>
                                      <p:to>
                                        <p:strVal val="visible"/>
                                      </p:to>
                                    </p:set>
                                    <p:animEffect transition="in" filter="fade">
                                      <p:cBhvr>
                                        <p:cTn id="30" dur="500"/>
                                        <p:tgtEl>
                                          <p:spTgt spid="395283">
                                            <p:txEl>
                                              <p:pRg st="1" end="1"/>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95283">
                                            <p:txEl>
                                              <p:pRg st="2" end="2"/>
                                            </p:txEl>
                                          </p:spTgt>
                                        </p:tgtEl>
                                        <p:attrNameLst>
                                          <p:attrName>style.visibility</p:attrName>
                                        </p:attrNameLst>
                                      </p:cBhvr>
                                      <p:to>
                                        <p:strVal val="visible"/>
                                      </p:to>
                                    </p:set>
                                    <p:animEffect transition="in" filter="fade">
                                      <p:cBhvr>
                                        <p:cTn id="33" dur="500"/>
                                        <p:tgtEl>
                                          <p:spTgt spid="395283">
                                            <p:txEl>
                                              <p:pRg st="2" end="2"/>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95283">
                                            <p:txEl>
                                              <p:pRg st="3" end="3"/>
                                            </p:txEl>
                                          </p:spTgt>
                                        </p:tgtEl>
                                        <p:attrNameLst>
                                          <p:attrName>style.visibility</p:attrName>
                                        </p:attrNameLst>
                                      </p:cBhvr>
                                      <p:to>
                                        <p:strVal val="visible"/>
                                      </p:to>
                                    </p:set>
                                    <p:animEffect transition="in" filter="fade">
                                      <p:cBhvr>
                                        <p:cTn id="36" dur="500"/>
                                        <p:tgtEl>
                                          <p:spTgt spid="3952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83" grpId="0" uiExpand="1"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p:txBody>
          <a:bodyPr/>
          <a:lstStyle/>
          <a:p>
            <a:r>
              <a:rPr lang="en-US"/>
              <a:t>Perception summary</a:t>
            </a:r>
          </a:p>
        </p:txBody>
      </p:sp>
      <p:sp>
        <p:nvSpPr>
          <p:cNvPr id="396291" name="Rectangle 3"/>
          <p:cNvSpPr>
            <a:spLocks noGrp="1" noChangeArrowheads="1"/>
          </p:cNvSpPr>
          <p:nvPr>
            <p:ph type="body" idx="1"/>
          </p:nvPr>
        </p:nvSpPr>
        <p:spPr/>
        <p:txBody>
          <a:bodyPr/>
          <a:lstStyle/>
          <a:p>
            <a:r>
              <a:rPr lang="en-US" sz="2800" dirty="0"/>
              <a:t>The mapping from radiance to perceived color is quite complex!</a:t>
            </a:r>
          </a:p>
          <a:p>
            <a:pPr lvl="1"/>
            <a:r>
              <a:rPr lang="en-US" sz="2400" dirty="0"/>
              <a:t>We throw away most of the data</a:t>
            </a:r>
          </a:p>
          <a:p>
            <a:pPr lvl="1"/>
            <a:r>
              <a:rPr lang="en-US" sz="2400" dirty="0"/>
              <a:t>We apply a logarithm</a:t>
            </a:r>
          </a:p>
          <a:p>
            <a:pPr lvl="1"/>
            <a:r>
              <a:rPr lang="en-US" sz="2400" dirty="0"/>
              <a:t>Brightness affected by pupil size</a:t>
            </a:r>
          </a:p>
          <a:p>
            <a:pPr lvl="1"/>
            <a:r>
              <a:rPr lang="en-US" sz="2400" dirty="0"/>
              <a:t>Brightness contrast and constancy effects</a:t>
            </a:r>
          </a:p>
          <a:p>
            <a:pPr lvl="1"/>
            <a:endParaRPr lang="en-US" sz="2400" dirty="0"/>
          </a:p>
          <a:p>
            <a:pPr lvl="1"/>
            <a:endParaRPr lang="en-US" sz="2400" dirty="0"/>
          </a:p>
          <a:p>
            <a:r>
              <a:rPr lang="en-US" sz="2800" dirty="0"/>
              <a:t>The same is true for cameras</a:t>
            </a:r>
          </a:p>
          <a:p>
            <a:pPr lvl="1"/>
            <a:r>
              <a:rPr lang="en-US" sz="2400" dirty="0"/>
              <a:t>But we have tools to correct for these effects</a:t>
            </a:r>
          </a:p>
          <a:p>
            <a:pPr lvl="2"/>
            <a:r>
              <a:rPr lang="en-US" sz="2000" dirty="0"/>
              <a:t>(Computational Photography)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6291">
                                            <p:txEl>
                                              <p:pRg st="7" end="7"/>
                                            </p:txEl>
                                          </p:spTgt>
                                        </p:tgtEl>
                                        <p:attrNameLst>
                                          <p:attrName>style.visibility</p:attrName>
                                        </p:attrNameLst>
                                      </p:cBhvr>
                                      <p:to>
                                        <p:strVal val="visible"/>
                                      </p:to>
                                    </p:set>
                                    <p:animEffect transition="in" filter="fade">
                                      <p:cBhvr>
                                        <p:cTn id="7" dur="500"/>
                                        <p:tgtEl>
                                          <p:spTgt spid="396291">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96291">
                                            <p:txEl>
                                              <p:pRg st="8" end="8"/>
                                            </p:txEl>
                                          </p:spTgt>
                                        </p:tgtEl>
                                        <p:attrNameLst>
                                          <p:attrName>style.visibility</p:attrName>
                                        </p:attrNameLst>
                                      </p:cBhvr>
                                      <p:to>
                                        <p:strVal val="visible"/>
                                      </p:to>
                                    </p:set>
                                    <p:animEffect transition="in" filter="fade">
                                      <p:cBhvr>
                                        <p:cTn id="10" dur="500"/>
                                        <p:tgtEl>
                                          <p:spTgt spid="396291">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96291">
                                            <p:txEl>
                                              <p:pRg st="9" end="9"/>
                                            </p:txEl>
                                          </p:spTgt>
                                        </p:tgtEl>
                                        <p:attrNameLst>
                                          <p:attrName>style.visibility</p:attrName>
                                        </p:attrNameLst>
                                      </p:cBhvr>
                                      <p:to>
                                        <p:strVal val="visible"/>
                                      </p:to>
                                    </p:set>
                                    <p:animEffect transition="in" filter="fade">
                                      <p:cBhvr>
                                        <p:cTn id="13" dur="500"/>
                                        <p:tgtEl>
                                          <p:spTgt spid="39629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p:txBody>
          <a:bodyPr/>
          <a:lstStyle/>
          <a:p>
            <a:r>
              <a:rPr lang="en-US"/>
              <a:t>Light transport</a:t>
            </a:r>
          </a:p>
        </p:txBody>
      </p:sp>
      <p:sp>
        <p:nvSpPr>
          <p:cNvPr id="409603" name="Rectangle 3"/>
          <p:cNvSpPr>
            <a:spLocks noGrp="1" noChangeArrowheads="1"/>
          </p:cNvSpPr>
          <p:nvPr>
            <p:ph type="body" idx="1"/>
          </p:nvPr>
        </p:nvSpPr>
        <p:spPr/>
        <p:txBody>
          <a:bodyPr/>
          <a:lstStyle/>
          <a:p>
            <a:endParaRPr lang="en-US"/>
          </a:p>
        </p:txBody>
      </p:sp>
      <p:pic>
        <p:nvPicPr>
          <p:cNvPr id="409604" name="Picture 4" descr="percept"/>
          <p:cNvPicPr>
            <a:picLocks noChangeAspect="1" noChangeArrowheads="1"/>
          </p:cNvPicPr>
          <p:nvPr/>
        </p:nvPicPr>
        <p:blipFill>
          <a:blip r:embed="rId3" cstate="print"/>
          <a:srcRect/>
          <a:stretch>
            <a:fillRect/>
          </a:stretch>
        </p:blipFill>
        <p:spPr bwMode="auto">
          <a:xfrm>
            <a:off x="2139950" y="1606550"/>
            <a:ext cx="4876800" cy="36576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p:txBody>
          <a:bodyPr/>
          <a:lstStyle/>
          <a:p>
            <a:r>
              <a:rPr lang="en-US"/>
              <a:t>Light sources</a:t>
            </a:r>
          </a:p>
        </p:txBody>
      </p:sp>
      <p:sp>
        <p:nvSpPr>
          <p:cNvPr id="429059" name="Rectangle 3"/>
          <p:cNvSpPr>
            <a:spLocks noGrp="1" noChangeArrowheads="1"/>
          </p:cNvSpPr>
          <p:nvPr>
            <p:ph type="body" idx="1"/>
          </p:nvPr>
        </p:nvSpPr>
        <p:spPr/>
        <p:txBody>
          <a:bodyPr/>
          <a:lstStyle/>
          <a:p>
            <a:r>
              <a:rPr lang="en-US" dirty="0"/>
              <a:t>Basic types</a:t>
            </a:r>
          </a:p>
          <a:p>
            <a:pPr lvl="1"/>
            <a:r>
              <a:rPr lang="en-US" dirty="0"/>
              <a:t>point source</a:t>
            </a:r>
          </a:p>
          <a:p>
            <a:pPr lvl="1"/>
            <a:r>
              <a:rPr lang="en-US" dirty="0"/>
              <a:t>directional source</a:t>
            </a:r>
          </a:p>
          <a:p>
            <a:pPr lvl="2"/>
            <a:r>
              <a:rPr lang="en-US" dirty="0"/>
              <a:t>a point source that is infinitely far away</a:t>
            </a:r>
          </a:p>
          <a:p>
            <a:pPr lvl="1"/>
            <a:r>
              <a:rPr lang="en-US" dirty="0"/>
              <a:t>area source</a:t>
            </a:r>
          </a:p>
          <a:p>
            <a:pPr lvl="2"/>
            <a:r>
              <a:rPr lang="en-US" dirty="0"/>
              <a:t>a union of point sources</a:t>
            </a:r>
          </a:p>
          <a:p>
            <a:pPr lvl="2"/>
            <a:endParaRPr lang="en-US" dirty="0"/>
          </a:p>
          <a:p>
            <a:r>
              <a:rPr lang="en-US" dirty="0"/>
              <a:t>More generally</a:t>
            </a:r>
          </a:p>
          <a:p>
            <a:pPr lvl="1"/>
            <a:r>
              <a:rPr lang="en-US" dirty="0"/>
              <a:t>a light field can describe *any* distribution of light sources</a:t>
            </a:r>
          </a:p>
          <a:p>
            <a:pPr lvl="1"/>
            <a:endParaRPr lang="en-US" dirty="0"/>
          </a:p>
          <a:p>
            <a:r>
              <a:rPr lang="en-US" dirty="0"/>
              <a:t>What happens when light hits an object?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9059">
                                            <p:txEl>
                                              <p:pRg st="7" end="7"/>
                                            </p:txEl>
                                          </p:spTgt>
                                        </p:tgtEl>
                                        <p:attrNameLst>
                                          <p:attrName>style.visibility</p:attrName>
                                        </p:attrNameLst>
                                      </p:cBhvr>
                                      <p:to>
                                        <p:strVal val="visible"/>
                                      </p:to>
                                    </p:set>
                                    <p:animEffect transition="in" filter="fade">
                                      <p:cBhvr>
                                        <p:cTn id="7" dur="500"/>
                                        <p:tgtEl>
                                          <p:spTgt spid="429059">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29059">
                                            <p:txEl>
                                              <p:pRg st="8" end="8"/>
                                            </p:txEl>
                                          </p:spTgt>
                                        </p:tgtEl>
                                        <p:attrNameLst>
                                          <p:attrName>style.visibility</p:attrName>
                                        </p:attrNameLst>
                                      </p:cBhvr>
                                      <p:to>
                                        <p:strVal val="visible"/>
                                      </p:to>
                                    </p:set>
                                    <p:animEffect transition="in" filter="fade">
                                      <p:cBhvr>
                                        <p:cTn id="10" dur="500"/>
                                        <p:tgtEl>
                                          <p:spTgt spid="429059">
                                            <p:txEl>
                                              <p:pRg st="8" end="8"/>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9059">
                                            <p:txEl>
                                              <p:pRg st="10" end="10"/>
                                            </p:txEl>
                                          </p:spTgt>
                                        </p:tgtEl>
                                        <p:attrNameLst>
                                          <p:attrName>style.visibility</p:attrName>
                                        </p:attrNameLst>
                                      </p:cBhvr>
                                      <p:to>
                                        <p:strVal val="visible"/>
                                      </p:to>
                                    </p:set>
                                    <p:animEffect transition="in" filter="fade">
                                      <p:cBhvr>
                                        <p:cTn id="15" dur="500"/>
                                        <p:tgtEl>
                                          <p:spTgt spid="42905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456531" y="274588"/>
            <a:ext cx="8229823" cy="1143000"/>
          </a:xfrm>
        </p:spPr>
        <p:txBody>
          <a:bodyPr/>
          <a:lstStyle/>
          <a:p>
            <a:pPr eaLnBrk="1">
              <a:defRPr/>
            </a:pPr>
            <a:r>
              <a:rPr lang="en-US">
                <a:ea typeface="+mj-ea"/>
                <a:sym typeface="Calibri" charset="0"/>
              </a:rPr>
              <a:t>Modeling Image Formation</a:t>
            </a:r>
            <a:endParaRPr lang="en-US" sz="1266">
              <a:ea typeface="+mj-ea"/>
              <a:sym typeface="Calibri" charset="0"/>
            </a:endParaRPr>
          </a:p>
        </p:txBody>
      </p:sp>
      <p:sp>
        <p:nvSpPr>
          <p:cNvPr id="10242" name="Rectangle 2"/>
          <p:cNvSpPr>
            <a:spLocks/>
          </p:cNvSpPr>
          <p:nvPr/>
        </p:nvSpPr>
        <p:spPr bwMode="auto">
          <a:xfrm>
            <a:off x="232172" y="5131477"/>
            <a:ext cx="8411766" cy="46160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5719" tIns="35719" rIns="35719" bIns="35719" anchor="ctr">
            <a:spAutoFit/>
          </a:bodyPr>
          <a:lstStyle>
            <a:lvl1pPr eaLnBrk="0">
              <a:defRPr sz="3600">
                <a:solidFill>
                  <a:srgbClr val="000000"/>
                </a:solidFill>
                <a:latin typeface="Helvetica Light" charset="0"/>
                <a:ea typeface="MS PGothic" panose="020B0600070205080204" pitchFamily="34" charset="-128"/>
                <a:sym typeface="Helvetica Light" charset="0"/>
              </a:defRPr>
            </a:lvl1pPr>
            <a:lvl2pPr marL="742950" indent="-285750" eaLnBrk="0">
              <a:defRPr sz="3600">
                <a:solidFill>
                  <a:srgbClr val="000000"/>
                </a:solidFill>
                <a:latin typeface="Helvetica Light" charset="0"/>
                <a:ea typeface="MS PGothic" panose="020B0600070205080204" pitchFamily="34" charset="-128"/>
                <a:sym typeface="Helvetica Light" charset="0"/>
              </a:defRPr>
            </a:lvl2pPr>
            <a:lvl3pPr marL="1143000" indent="-228600" eaLnBrk="0">
              <a:defRPr sz="3600">
                <a:solidFill>
                  <a:srgbClr val="000000"/>
                </a:solidFill>
                <a:latin typeface="Helvetica Light" charset="0"/>
                <a:ea typeface="MS PGothic" panose="020B0600070205080204" pitchFamily="34" charset="-128"/>
                <a:sym typeface="Helvetica Light" charset="0"/>
              </a:defRPr>
            </a:lvl3pPr>
            <a:lvl4pPr marL="1600200" indent="-228600" eaLnBrk="0">
              <a:defRPr sz="3600">
                <a:solidFill>
                  <a:srgbClr val="000000"/>
                </a:solidFill>
                <a:latin typeface="Helvetica Light" charset="0"/>
                <a:ea typeface="MS PGothic" panose="020B0600070205080204" pitchFamily="34" charset="-128"/>
                <a:sym typeface="Helvetica Light" charset="0"/>
              </a:defRPr>
            </a:lvl4pPr>
            <a:lvl5pPr marL="2057400" indent="-228600" eaLnBrk="0">
              <a:defRPr sz="36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9pPr>
          </a:lstStyle>
          <a:p>
            <a:pPr defTabSz="410751" eaLnBrk="1" fontAlgn="base" hangingPunct="0">
              <a:spcBef>
                <a:spcPct val="0"/>
              </a:spcBef>
              <a:spcAft>
                <a:spcPct val="0"/>
              </a:spcAft>
            </a:pPr>
            <a:r>
              <a:rPr lang="en-US" altLang="en-US" sz="2531">
                <a:cs typeface="Calibri"/>
              </a:rPr>
              <a:t>Track a </a:t>
            </a:r>
            <a:r>
              <a:rPr lang="ja-JP" altLang="en-US" sz="2531">
                <a:latin typeface="Arial" panose="020B0604020202020204" pitchFamily="34" charset="0"/>
                <a:cs typeface="Calibri"/>
              </a:rPr>
              <a:t>“</a:t>
            </a:r>
            <a:r>
              <a:rPr lang="en-US" altLang="ja-JP" sz="2531">
                <a:cs typeface="Calibri"/>
              </a:rPr>
              <a:t>ray</a:t>
            </a:r>
            <a:r>
              <a:rPr lang="ja-JP" altLang="en-US" sz="2531">
                <a:latin typeface="Arial" panose="020B0604020202020204" pitchFamily="34" charset="0"/>
                <a:cs typeface="Calibri"/>
              </a:rPr>
              <a:t>”</a:t>
            </a:r>
            <a:r>
              <a:rPr lang="en-US" altLang="ja-JP" sz="2531">
                <a:cs typeface="Calibri"/>
              </a:rPr>
              <a:t> of light all the way from light source to the sensor</a:t>
            </a:r>
            <a:endParaRPr lang="en-US" altLang="en-US" sz="1266">
              <a:cs typeface="Calibri"/>
            </a:endParaRPr>
          </a:p>
        </p:txBody>
      </p:sp>
      <p:pic>
        <p:nvPicPr>
          <p:cNvPr id="10243" name="Picture 3" descr="shade_geom"/>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5842" y="1574974"/>
            <a:ext cx="2930054" cy="214089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0244" name="Rectangle 4"/>
          <p:cNvSpPr>
            <a:spLocks noGrp="1" noChangeArrowheads="1"/>
          </p:cNvSpPr>
          <p:nvPr>
            <p:ph type="body" idx="1"/>
          </p:nvPr>
        </p:nvSpPr>
        <p:spPr>
          <a:xfrm>
            <a:off x="3420071" y="1461121"/>
            <a:ext cx="5592217" cy="5257354"/>
          </a:xfrm>
        </p:spPr>
        <p:txBody>
          <a:bodyPr/>
          <a:lstStyle/>
          <a:p>
            <a:pPr marL="0" indent="0" eaLnBrk="1">
              <a:buSzTx/>
              <a:buNone/>
              <a:defRPr/>
            </a:pPr>
            <a:r>
              <a:rPr lang="en-US" dirty="0">
                <a:ea typeface="+mn-ea"/>
                <a:sym typeface="Calibri" charset="0"/>
              </a:rPr>
              <a:t>We need to reason about:</a:t>
            </a:r>
          </a:p>
          <a:p>
            <a:pPr marL="652961" lvl="1" indent="-331503" eaLnBrk="1">
              <a:buFont typeface="Arial" charset="0"/>
              <a:buChar char="•"/>
              <a:defRPr/>
            </a:pPr>
            <a:r>
              <a:rPr lang="en-US" sz="2531" dirty="0">
                <a:sym typeface="Calibri" charset="0"/>
              </a:rPr>
              <a:t>How light interacts with the scene</a:t>
            </a:r>
          </a:p>
          <a:p>
            <a:pPr marL="652961" lvl="1" indent="-331503" eaLnBrk="1">
              <a:buFont typeface="Arial" charset="0"/>
              <a:buChar char="•"/>
              <a:defRPr/>
            </a:pPr>
            <a:r>
              <a:rPr lang="en-US" sz="2531" dirty="0">
                <a:sym typeface="Calibri" charset="0"/>
              </a:rPr>
              <a:t>How a pixel value is related to light energy in the world</a:t>
            </a:r>
            <a:endParaRPr lang="en-US" sz="1266" dirty="0">
              <a:sym typeface="Calibri" charset="0"/>
            </a:endParaRPr>
          </a:p>
        </p:txBody>
      </p:sp>
    </p:spTree>
    <p:extLst>
      <p:ext uri="{BB962C8B-B14F-4D97-AF65-F5344CB8AC3E}">
        <p14:creationId xmlns:p14="http://schemas.microsoft.com/office/powerpoint/2010/main" val="23716461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456531" y="274588"/>
            <a:ext cx="8229823" cy="1143000"/>
          </a:xfrm>
        </p:spPr>
        <p:txBody>
          <a:bodyPr/>
          <a:lstStyle/>
          <a:p>
            <a:pPr eaLnBrk="1">
              <a:defRPr/>
            </a:pPr>
            <a:r>
              <a:rPr lang="en-US">
                <a:ea typeface="+mj-ea"/>
                <a:sym typeface="Calibri" charset="0"/>
              </a:rPr>
              <a:t>Directional Lighting</a:t>
            </a:r>
            <a:endParaRPr lang="en-US" sz="1266">
              <a:ea typeface="+mj-ea"/>
              <a:sym typeface="Calibri" charset="0"/>
            </a:endParaRPr>
          </a:p>
        </p:txBody>
      </p:sp>
      <p:sp>
        <p:nvSpPr>
          <p:cNvPr id="11266" name="Rectangle 2"/>
          <p:cNvSpPr>
            <a:spLocks noGrp="1" noChangeArrowheads="1"/>
          </p:cNvSpPr>
          <p:nvPr>
            <p:ph type="body" idx="1"/>
          </p:nvPr>
        </p:nvSpPr>
        <p:spPr>
          <a:xfrm>
            <a:off x="179710" y="4080868"/>
            <a:ext cx="8783464" cy="5258470"/>
          </a:xfrm>
        </p:spPr>
        <p:txBody>
          <a:bodyPr/>
          <a:lstStyle/>
          <a:p>
            <a:pPr marL="381731" indent="-381731" eaLnBrk="1">
              <a:buSzPct val="75000"/>
              <a:buFontTx/>
              <a:buChar char="•"/>
              <a:defRPr/>
            </a:pPr>
            <a:r>
              <a:rPr lang="en-US">
                <a:ea typeface="+mn-ea"/>
                <a:sym typeface="Calibri" charset="0"/>
              </a:rPr>
              <a:t>Key property: all rays are parallel</a:t>
            </a:r>
          </a:p>
          <a:p>
            <a:pPr marL="381731" indent="-381731" eaLnBrk="1">
              <a:buSzPct val="75000"/>
              <a:buFontTx/>
              <a:buChar char="•"/>
              <a:defRPr/>
            </a:pPr>
            <a:r>
              <a:rPr lang="en-US">
                <a:ea typeface="+mn-ea"/>
                <a:sym typeface="Calibri" charset="0"/>
              </a:rPr>
              <a:t>Equivalent to an infinitely distant point source</a:t>
            </a:r>
            <a:endParaRPr lang="en-US" sz="1266">
              <a:ea typeface="+mn-ea"/>
              <a:sym typeface="Calibri" charset="0"/>
            </a:endParaRPr>
          </a:p>
        </p:txBody>
      </p:sp>
      <p:pic>
        <p:nvPicPr>
          <p:cNvPr id="11267" name="Picture 3" descr="shade_geom"/>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5842" y="1574974"/>
            <a:ext cx="2930054" cy="214089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1268" name="AutoShape 4"/>
          <p:cNvSpPr>
            <a:spLocks/>
          </p:cNvSpPr>
          <p:nvPr/>
        </p:nvSpPr>
        <p:spPr bwMode="auto">
          <a:xfrm>
            <a:off x="177478" y="1437680"/>
            <a:ext cx="663029" cy="663029"/>
          </a:xfrm>
          <a:custGeom>
            <a:avLst/>
            <a:gdLst>
              <a:gd name="T0" fmla="*/ 471464 w 19679"/>
              <a:gd name="T1" fmla="*/ 517513 h 19679"/>
              <a:gd name="T2" fmla="*/ 471464 w 19679"/>
              <a:gd name="T3" fmla="*/ 517513 h 19679"/>
              <a:gd name="T4" fmla="*/ 471464 w 19679"/>
              <a:gd name="T5" fmla="*/ 517513 h 19679"/>
              <a:gd name="T6" fmla="*/ 471464 w 19679"/>
              <a:gd name="T7" fmla="*/ 51751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cmpd="sng">
            <a:solidFill>
              <a:srgbClr val="EC5D57"/>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defTabSz="410751" fontAlgn="base" hangingPunct="0">
              <a:spcBef>
                <a:spcPct val="0"/>
              </a:spcBef>
              <a:spcAft>
                <a:spcPct val="0"/>
              </a:spcAft>
            </a:pPr>
            <a:endParaRPr lang="en-US" sz="2531">
              <a:solidFill>
                <a:srgbClr val="000000"/>
              </a:solidFill>
              <a:latin typeface="Helvetica Light" charset="0"/>
              <a:ea typeface="MS PGothic" panose="020B0600070205080204" pitchFamily="34" charset="-128"/>
              <a:cs typeface="Calibri"/>
              <a:sym typeface="Helvetica Light" charset="0"/>
            </a:endParaRPr>
          </a:p>
        </p:txBody>
      </p:sp>
    </p:spTree>
    <p:extLst>
      <p:ext uri="{BB962C8B-B14F-4D97-AF65-F5344CB8AC3E}">
        <p14:creationId xmlns:p14="http://schemas.microsoft.com/office/powerpoint/2010/main" val="9246063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456531" y="274588"/>
            <a:ext cx="8229823" cy="1143000"/>
          </a:xfrm>
        </p:spPr>
        <p:txBody>
          <a:bodyPr/>
          <a:lstStyle/>
          <a:p>
            <a:pPr eaLnBrk="1">
              <a:defRPr/>
            </a:pPr>
            <a:r>
              <a:rPr lang="en-US">
                <a:ea typeface="+mj-ea"/>
                <a:sym typeface="Calibri" charset="0"/>
              </a:rPr>
              <a:t>Lambertian Reflectance</a:t>
            </a:r>
            <a:endParaRPr lang="en-US" sz="1266">
              <a:ea typeface="+mj-ea"/>
              <a:sym typeface="Calibri" charset="0"/>
            </a:endParaRPr>
          </a:p>
        </p:txBody>
      </p:sp>
      <p:pic>
        <p:nvPicPr>
          <p:cNvPr id="12290" name="Picture 2" descr="shade_geom"/>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5385" y="1417588"/>
            <a:ext cx="2928938" cy="214089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12291" name="Picture 3" descr="Diffuse_reflecti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81191" y="1545953"/>
            <a:ext cx="2330648" cy="18841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2292" name="AutoShape 4"/>
          <p:cNvSpPr>
            <a:spLocks/>
          </p:cNvSpPr>
          <p:nvPr/>
        </p:nvSpPr>
        <p:spPr bwMode="auto">
          <a:xfrm>
            <a:off x="1951137" y="2832944"/>
            <a:ext cx="663029" cy="664146"/>
          </a:xfrm>
          <a:custGeom>
            <a:avLst/>
            <a:gdLst>
              <a:gd name="T0" fmla="*/ 471464 w 19679"/>
              <a:gd name="T1" fmla="*/ 518384 h 19679"/>
              <a:gd name="T2" fmla="*/ 471464 w 19679"/>
              <a:gd name="T3" fmla="*/ 518384 h 19679"/>
              <a:gd name="T4" fmla="*/ 471464 w 19679"/>
              <a:gd name="T5" fmla="*/ 518384 h 19679"/>
              <a:gd name="T6" fmla="*/ 471464 w 19679"/>
              <a:gd name="T7" fmla="*/ 51838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cmpd="sng">
            <a:solidFill>
              <a:srgbClr val="EC5D57"/>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defTabSz="410751" fontAlgn="base" hangingPunct="0">
              <a:spcBef>
                <a:spcPct val="0"/>
              </a:spcBef>
              <a:spcAft>
                <a:spcPct val="0"/>
              </a:spcAft>
            </a:pPr>
            <a:endParaRPr lang="en-US" sz="2531">
              <a:solidFill>
                <a:srgbClr val="000000"/>
              </a:solidFill>
              <a:latin typeface="Helvetica Light" charset="0"/>
              <a:ea typeface="MS PGothic" panose="020B0600070205080204" pitchFamily="34" charset="-128"/>
              <a:cs typeface="Calibri"/>
              <a:sym typeface="Helvetica Light" charset="0"/>
            </a:endParaRPr>
          </a:p>
        </p:txBody>
      </p:sp>
      <p:pic>
        <p:nvPicPr>
          <p:cNvPr id="12293" name="Picture 5"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05560" y="4065240"/>
            <a:ext cx="2330648" cy="39402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2294" name="Rectangle 6"/>
          <p:cNvSpPr>
            <a:spLocks/>
          </p:cNvSpPr>
          <p:nvPr/>
        </p:nvSpPr>
        <p:spPr bwMode="auto">
          <a:xfrm>
            <a:off x="1771428" y="4794985"/>
            <a:ext cx="1314896" cy="8510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pPr algn="ctr" defTabSz="410751" fontAlgn="base" hangingPunct="0">
              <a:spcBef>
                <a:spcPct val="0"/>
              </a:spcBef>
              <a:spcAft>
                <a:spcPct val="0"/>
              </a:spcAft>
              <a:defRPr/>
            </a:pPr>
            <a:r>
              <a:rPr lang="en-US" sz="2531">
                <a:solidFill>
                  <a:srgbClr val="000000"/>
                </a:solidFill>
                <a:latin typeface="Helvetica Light" charset="0"/>
                <a:ea typeface="ＭＳ Ｐゴシック" charset="0"/>
                <a:cs typeface="Helvetica Light" charset="0"/>
                <a:sym typeface="Helvetica Light" charset="0"/>
              </a:rPr>
              <a:t>Image intensity</a:t>
            </a:r>
            <a:endParaRPr lang="en-US" sz="1266">
              <a:solidFill>
                <a:srgbClr val="000000"/>
              </a:solidFill>
              <a:latin typeface="Helvetica Light" charset="0"/>
              <a:ea typeface="ＭＳ Ｐゴシック" charset="0"/>
              <a:cs typeface="Helvetica Light" charset="0"/>
              <a:sym typeface="Helvetica Light" charset="0"/>
            </a:endParaRPr>
          </a:p>
        </p:txBody>
      </p:sp>
      <p:sp>
        <p:nvSpPr>
          <p:cNvPr id="12295" name="Rectangle 7"/>
          <p:cNvSpPr>
            <a:spLocks/>
          </p:cNvSpPr>
          <p:nvPr/>
        </p:nvSpPr>
        <p:spPr bwMode="auto">
          <a:xfrm>
            <a:off x="3829720" y="4822891"/>
            <a:ext cx="1542604" cy="8510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pPr algn="ctr" defTabSz="410751" fontAlgn="base" hangingPunct="0">
              <a:spcBef>
                <a:spcPct val="0"/>
              </a:spcBef>
              <a:spcAft>
                <a:spcPct val="0"/>
              </a:spcAft>
              <a:defRPr/>
            </a:pPr>
            <a:r>
              <a:rPr lang="en-US" sz="2531">
                <a:solidFill>
                  <a:srgbClr val="000000"/>
                </a:solidFill>
                <a:latin typeface="Helvetica Light" charset="0"/>
                <a:ea typeface="ＭＳ Ｐゴシック" charset="0"/>
                <a:cs typeface="Helvetica Light" charset="0"/>
                <a:sym typeface="Helvetica Light" charset="0"/>
              </a:rPr>
              <a:t>Surface normal</a:t>
            </a:r>
            <a:endParaRPr lang="en-US" sz="1266">
              <a:solidFill>
                <a:srgbClr val="000000"/>
              </a:solidFill>
              <a:latin typeface="Helvetica Light" charset="0"/>
              <a:ea typeface="ＭＳ Ｐゴシック" charset="0"/>
              <a:cs typeface="Helvetica Light" charset="0"/>
              <a:sym typeface="Helvetica Light" charset="0"/>
            </a:endParaRPr>
          </a:p>
        </p:txBody>
      </p:sp>
      <p:sp>
        <p:nvSpPr>
          <p:cNvPr id="12296" name="Rectangle 8"/>
          <p:cNvSpPr>
            <a:spLocks/>
          </p:cNvSpPr>
          <p:nvPr/>
        </p:nvSpPr>
        <p:spPr bwMode="auto">
          <a:xfrm>
            <a:off x="5828854" y="4822891"/>
            <a:ext cx="1542604" cy="8510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pPr algn="ctr" defTabSz="410751" fontAlgn="base" hangingPunct="0">
              <a:spcBef>
                <a:spcPct val="0"/>
              </a:spcBef>
              <a:spcAft>
                <a:spcPct val="0"/>
              </a:spcAft>
              <a:defRPr/>
            </a:pPr>
            <a:r>
              <a:rPr lang="en-US" sz="2531">
                <a:solidFill>
                  <a:srgbClr val="000000"/>
                </a:solidFill>
                <a:latin typeface="Helvetica Light" charset="0"/>
                <a:ea typeface="ＭＳ Ｐゴシック" charset="0"/>
                <a:cs typeface="Helvetica Light" charset="0"/>
                <a:sym typeface="Helvetica Light" charset="0"/>
              </a:rPr>
              <a:t>Light direction</a:t>
            </a:r>
            <a:endParaRPr lang="en-US" sz="1266">
              <a:solidFill>
                <a:srgbClr val="000000"/>
              </a:solidFill>
              <a:latin typeface="Helvetica Light" charset="0"/>
              <a:ea typeface="ＭＳ Ｐゴシック" charset="0"/>
              <a:cs typeface="Helvetica Light" charset="0"/>
              <a:sym typeface="Helvetica Light" charset="0"/>
            </a:endParaRPr>
          </a:p>
        </p:txBody>
      </p:sp>
      <p:pic>
        <p:nvPicPr>
          <p:cNvPr id="12297" name="Picture 9" descr="pasted-image.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73190" y="5155779"/>
            <a:ext cx="439787" cy="18417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12298" name="Picture 10" descr="pasted-image.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89067" y="5183684"/>
            <a:ext cx="128365" cy="1283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2299" name="Rectangle 11"/>
          <p:cNvSpPr>
            <a:spLocks/>
          </p:cNvSpPr>
          <p:nvPr/>
        </p:nvSpPr>
        <p:spPr bwMode="auto">
          <a:xfrm>
            <a:off x="1801565" y="5696884"/>
            <a:ext cx="1314896" cy="8510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pPr algn="ctr" defTabSz="410751" fontAlgn="base" hangingPunct="0">
              <a:spcBef>
                <a:spcPct val="0"/>
              </a:spcBef>
              <a:spcAft>
                <a:spcPct val="0"/>
              </a:spcAft>
              <a:defRPr/>
            </a:pPr>
            <a:r>
              <a:rPr lang="en-US" sz="2531">
                <a:solidFill>
                  <a:srgbClr val="000000"/>
                </a:solidFill>
                <a:latin typeface="Helvetica Light" charset="0"/>
                <a:ea typeface="ＭＳ Ｐゴシック" charset="0"/>
                <a:cs typeface="Helvetica Light" charset="0"/>
                <a:sym typeface="Helvetica Light" charset="0"/>
              </a:rPr>
              <a:t>Image intensity</a:t>
            </a:r>
            <a:endParaRPr lang="en-US" sz="1266">
              <a:solidFill>
                <a:srgbClr val="000000"/>
              </a:solidFill>
              <a:latin typeface="Helvetica Light" charset="0"/>
              <a:ea typeface="ＭＳ Ｐゴシック" charset="0"/>
              <a:cs typeface="Helvetica Light" charset="0"/>
              <a:sym typeface="Helvetica Light" charset="0"/>
            </a:endParaRPr>
          </a:p>
        </p:txBody>
      </p:sp>
      <p:pic>
        <p:nvPicPr>
          <p:cNvPr id="12300" name="Picture 12" descr="pasted-image.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51324" y="6048747"/>
            <a:ext cx="283518" cy="20091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2301" name="Rectangle 13"/>
          <p:cNvSpPr>
            <a:spLocks/>
          </p:cNvSpPr>
          <p:nvPr/>
        </p:nvSpPr>
        <p:spPr bwMode="auto">
          <a:xfrm>
            <a:off x="4299242" y="5891617"/>
            <a:ext cx="3713325" cy="46160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pPr algn="ctr" defTabSz="410751" fontAlgn="base" hangingPunct="0">
              <a:spcBef>
                <a:spcPct val="0"/>
              </a:spcBef>
              <a:spcAft>
                <a:spcPct val="0"/>
              </a:spcAft>
              <a:defRPr/>
            </a:pPr>
            <a:r>
              <a:rPr lang="en-US" sz="2531">
                <a:solidFill>
                  <a:srgbClr val="000000"/>
                </a:solidFill>
                <a:latin typeface="Helvetica Light" charset="0"/>
                <a:ea typeface="ＭＳ Ｐゴシック" charset="0"/>
                <a:cs typeface="Helvetica Light" charset="0"/>
                <a:sym typeface="Helvetica Light" charset="0"/>
              </a:rPr>
              <a:t>cos(angle between N and L)</a:t>
            </a:r>
            <a:endParaRPr lang="en-US" sz="1266">
              <a:solidFill>
                <a:srgbClr val="000000"/>
              </a:solidFill>
              <a:latin typeface="Helvetica Light" charset="0"/>
              <a:ea typeface="ＭＳ Ｐゴシック" charset="0"/>
              <a:cs typeface="Helvetica Light" charset="0"/>
              <a:sym typeface="Helvetica Light" charset="0"/>
            </a:endParaRPr>
          </a:p>
        </p:txBody>
      </p:sp>
    </p:spTree>
    <p:extLst>
      <p:ext uri="{BB962C8B-B14F-4D97-AF65-F5344CB8AC3E}">
        <p14:creationId xmlns:p14="http://schemas.microsoft.com/office/powerpoint/2010/main" val="3594545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pasted-im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917712" flipH="1">
            <a:off x="4310806" y="4451449"/>
            <a:ext cx="2009180" cy="2009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6146" name="Picture 2" descr="pasted-im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9401107" flipH="1">
            <a:off x="5982890" y="3848695"/>
            <a:ext cx="2009180" cy="2009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6147" name="Picture 3" descr="pasted-ima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57427" y="1814959"/>
            <a:ext cx="1785938" cy="1785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6148" name="Picture 4" descr="pasted-imag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2558" y="4602138"/>
            <a:ext cx="708794" cy="89408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6149" name="Rectangle 5"/>
          <p:cNvSpPr>
            <a:spLocks noGrp="1" noChangeArrowheads="1"/>
          </p:cNvSpPr>
          <p:nvPr>
            <p:ph type="title"/>
          </p:nvPr>
        </p:nvSpPr>
        <p:spPr>
          <a:xfrm>
            <a:off x="456531" y="274588"/>
            <a:ext cx="8229823" cy="1143000"/>
          </a:xfrm>
        </p:spPr>
        <p:txBody>
          <a:bodyPr/>
          <a:lstStyle/>
          <a:p>
            <a:pPr eaLnBrk="1">
              <a:defRPr/>
            </a:pPr>
            <a:r>
              <a:rPr lang="en-US" dirty="0">
                <a:ea typeface="+mj-ea"/>
                <a:sym typeface="Calibri" charset="0"/>
              </a:rPr>
              <a:t>What we know: Stereo</a:t>
            </a:r>
            <a:endParaRPr lang="en-US" sz="1266" dirty="0">
              <a:sym typeface="Calibri" charset="0"/>
            </a:endParaRPr>
          </a:p>
        </p:txBody>
      </p:sp>
      <p:sp>
        <p:nvSpPr>
          <p:cNvPr id="6150" name="Rectangle 6"/>
          <p:cNvSpPr>
            <a:spLocks/>
          </p:cNvSpPr>
          <p:nvPr/>
        </p:nvSpPr>
        <p:spPr bwMode="auto">
          <a:xfrm>
            <a:off x="307191" y="6221185"/>
            <a:ext cx="8396146" cy="56457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pPr algn="l">
              <a:defRPr/>
            </a:pPr>
            <a:r>
              <a:rPr lang="en-US" sz="3200" dirty="0">
                <a:ea typeface="ＭＳ Ｐゴシック" charset="0"/>
                <a:cs typeface="Helvetica Light" charset="0"/>
              </a:rPr>
              <a:t>Key Idea: use feature motion to understand shape</a:t>
            </a:r>
          </a:p>
        </p:txBody>
      </p:sp>
    </p:spTree>
    <p:extLst>
      <p:ext uri="{BB962C8B-B14F-4D97-AF65-F5344CB8AC3E}">
        <p14:creationId xmlns:p14="http://schemas.microsoft.com/office/powerpoint/2010/main" val="28792069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76" name="Shape 176"/>
          <p:cNvSpPr>
            <a:spLocks noChangeArrowheads="1"/>
          </p:cNvSpPr>
          <p:nvPr/>
        </p:nvSpPr>
        <p:spPr bwMode="auto">
          <a:xfrm>
            <a:off x="2853956" y="6481837"/>
            <a:ext cx="3415998" cy="2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799" tIns="50799" rIns="50799" bIns="50799">
            <a:spAutoFit/>
          </a:bodyPr>
          <a:lstStyle>
            <a:lvl1pPr eaLnBrk="0">
              <a:defRPr sz="3600">
                <a:solidFill>
                  <a:srgbClr val="000000"/>
                </a:solidFill>
                <a:latin typeface="Helvetica Light" charset="0"/>
                <a:ea typeface="MS PGothic" panose="020B0600070205080204" pitchFamily="34" charset="-128"/>
                <a:sym typeface="Helvetica Light" charset="0"/>
              </a:defRPr>
            </a:lvl1pPr>
            <a:lvl2pPr marL="742950" indent="-285750" eaLnBrk="0">
              <a:defRPr sz="3600">
                <a:solidFill>
                  <a:srgbClr val="000000"/>
                </a:solidFill>
                <a:latin typeface="Helvetica Light" charset="0"/>
                <a:ea typeface="MS PGothic" panose="020B0600070205080204" pitchFamily="34" charset="-128"/>
                <a:sym typeface="Helvetica Light" charset="0"/>
              </a:defRPr>
            </a:lvl2pPr>
            <a:lvl3pPr marL="1143000" indent="-228600" eaLnBrk="0">
              <a:defRPr sz="3600">
                <a:solidFill>
                  <a:srgbClr val="000000"/>
                </a:solidFill>
                <a:latin typeface="Helvetica Light" charset="0"/>
                <a:ea typeface="MS PGothic" panose="020B0600070205080204" pitchFamily="34" charset="-128"/>
                <a:sym typeface="Helvetica Light" charset="0"/>
              </a:defRPr>
            </a:lvl3pPr>
            <a:lvl4pPr marL="1600200" indent="-228600" eaLnBrk="0">
              <a:defRPr sz="3600">
                <a:solidFill>
                  <a:srgbClr val="000000"/>
                </a:solidFill>
                <a:latin typeface="Helvetica Light" charset="0"/>
                <a:ea typeface="MS PGothic" panose="020B0600070205080204" pitchFamily="34" charset="-128"/>
                <a:sym typeface="Helvetica Light" charset="0"/>
              </a:defRPr>
            </a:lvl4pPr>
            <a:lvl5pPr marL="2057400" indent="-228600" eaLnBrk="0">
              <a:defRPr sz="36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9pPr>
          </a:lstStyle>
          <a:p>
            <a:pPr algn="ctr" defTabSz="410751" eaLnBrk="1" fontAlgn="base" hangingPunct="0">
              <a:spcBef>
                <a:spcPct val="0"/>
              </a:spcBef>
              <a:spcAft>
                <a:spcPct val="0"/>
              </a:spcAft>
              <a:buClr>
                <a:srgbClr val="FFFC79"/>
              </a:buClr>
            </a:pPr>
            <a:r>
              <a:rPr lang="en-US" altLang="en-US" sz="1195">
                <a:solidFill>
                  <a:srgbClr val="53D5FD"/>
                </a:solidFill>
                <a:latin typeface="Times New Roman" panose="02020603050405020304" pitchFamily="18" charset="0"/>
                <a:cs typeface="Times New Roman" panose="02020603050405020304" pitchFamily="18" charset="0"/>
                <a:sym typeface="Times New Roman" panose="02020603050405020304" pitchFamily="18" charset="0"/>
              </a:rPr>
              <a:t>© Kavita Bala, Computer Science, Cornell University</a:t>
            </a:r>
          </a:p>
        </p:txBody>
      </p:sp>
      <p:sp>
        <p:nvSpPr>
          <p:cNvPr id="177" name="Shape 177"/>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a:lstStyle/>
          <a:p>
            <a:pPr>
              <a:defRPr/>
            </a:pPr>
            <a:r>
              <a:rPr dirty="0">
                <a:solidFill>
                  <a:schemeClr val="bg1"/>
                </a:solidFill>
                <a:ea typeface="+mj-ea"/>
                <a:sym typeface="Calibri" charset="0"/>
              </a:rPr>
              <a:t>Materials - Three Forms</a:t>
            </a:r>
          </a:p>
        </p:txBody>
      </p:sp>
      <p:pic>
        <p:nvPicPr>
          <p:cNvPr id="26628" name="box_assorted_hires.pn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82402" y="1987972"/>
            <a:ext cx="3666753" cy="366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nvGrpSpPr>
          <p:cNvPr id="198" name="Group 198"/>
          <p:cNvGrpSpPr>
            <a:grpSpLocks/>
          </p:cNvGrpSpPr>
          <p:nvPr/>
        </p:nvGrpSpPr>
        <p:grpSpPr bwMode="auto">
          <a:xfrm>
            <a:off x="3657824" y="1473398"/>
            <a:ext cx="5375672" cy="1340570"/>
            <a:chOff x="0" y="0"/>
            <a:chExt cx="5376069" cy="1340371"/>
          </a:xfrm>
        </p:grpSpPr>
        <p:grpSp>
          <p:nvGrpSpPr>
            <p:cNvPr id="26654" name="Group 185"/>
            <p:cNvGrpSpPr>
              <a:grpSpLocks/>
            </p:cNvGrpSpPr>
            <p:nvPr/>
          </p:nvGrpSpPr>
          <p:grpSpPr bwMode="auto">
            <a:xfrm>
              <a:off x="965200" y="246062"/>
              <a:ext cx="1479551" cy="741364"/>
              <a:chOff x="0" y="0"/>
              <a:chExt cx="1479550" cy="741362"/>
            </a:xfrm>
          </p:grpSpPr>
          <p:grpSp>
            <p:nvGrpSpPr>
              <p:cNvPr id="26667" name="Group 181"/>
              <p:cNvGrpSpPr>
                <a:grpSpLocks/>
              </p:cNvGrpSpPr>
              <p:nvPr/>
            </p:nvGrpSpPr>
            <p:grpSpPr bwMode="auto">
              <a:xfrm>
                <a:off x="0" y="0"/>
                <a:ext cx="740309" cy="741363"/>
                <a:chOff x="0" y="0"/>
                <a:chExt cx="740308" cy="741361"/>
              </a:xfrm>
            </p:grpSpPr>
            <p:sp>
              <p:nvSpPr>
                <p:cNvPr id="179" name="Shape 179"/>
                <p:cNvSpPr/>
                <p:nvPr/>
              </p:nvSpPr>
              <p:spPr>
                <a:xfrm>
                  <a:off x="394" y="-532"/>
                  <a:ext cx="738985" cy="74216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83"/>
                        <a:pt x="9666" y="17"/>
                        <a:pt x="21600" y="0"/>
                      </a:cubicBezTo>
                    </a:path>
                  </a:pathLst>
                </a:custGeom>
                <a:noFill/>
                <a:ln w="25400" cap="rnd">
                  <a:solidFill>
                    <a:srgbClr val="FFFFFF"/>
                  </a:solidFill>
                  <a:prstDash val="solid"/>
                  <a:round/>
                </a:ln>
                <a:effectLst/>
              </p:spPr>
              <p:txBody>
                <a:bodyPr lIns="35719" tIns="35719" rIns="35719" bIns="35719" anchor="ctr"/>
                <a:lstStyle/>
                <a:p>
                  <a:pPr algn="ctr" defTabSz="410751" fontAlgn="base" hangingPunct="0">
                    <a:spcBef>
                      <a:spcPct val="0"/>
                    </a:spcBef>
                    <a:spcAft>
                      <a:spcPct val="0"/>
                    </a:spcAft>
                    <a:defRPr/>
                  </a:pPr>
                  <a:endParaRPr sz="2531">
                    <a:solidFill>
                      <a:srgbClr val="FFFFFF">
                        <a:lumMod val="85000"/>
                      </a:srgbClr>
                    </a:solidFill>
                    <a:latin typeface="Helvetica Light" charset="0"/>
                    <a:ea typeface="ＭＳ Ｐゴシック" charset="0"/>
                    <a:cs typeface="ＭＳ Ｐゴシック" charset="0"/>
                    <a:sym typeface="Helvetica Light" charset="0"/>
                  </a:endParaRPr>
                </a:p>
              </p:txBody>
            </p:sp>
            <p:sp>
              <p:nvSpPr>
                <p:cNvPr id="180" name="Shape 180"/>
                <p:cNvSpPr/>
                <p:nvPr/>
              </p:nvSpPr>
              <p:spPr>
                <a:xfrm>
                  <a:off x="394" y="-532"/>
                  <a:ext cx="740101" cy="74216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83"/>
                        <a:pt x="9652" y="17"/>
                        <a:pt x="21569" y="0"/>
                      </a:cubicBezTo>
                      <a:lnTo>
                        <a:pt x="21600" y="21600"/>
                      </a:lnTo>
                      <a:close/>
                    </a:path>
                  </a:pathLst>
                </a:custGeom>
                <a:solidFill>
                  <a:srgbClr val="0081D9"/>
                </a:solidFill>
                <a:ln w="25400" cap="rnd">
                  <a:noFill/>
                  <a:round/>
                </a:ln>
                <a:effectLst/>
              </p:spPr>
              <p:txBody>
                <a:bodyPr lIns="35719" tIns="35719" rIns="35719" bIns="35719" anchor="ctr"/>
                <a:lstStyle/>
                <a:p>
                  <a:pPr algn="ctr" defTabSz="410751" fontAlgn="base" hangingPunct="0">
                    <a:spcBef>
                      <a:spcPct val="0"/>
                    </a:spcBef>
                    <a:spcAft>
                      <a:spcPct val="0"/>
                    </a:spcAft>
                    <a:defRPr/>
                  </a:pPr>
                  <a:endParaRPr sz="2531">
                    <a:solidFill>
                      <a:srgbClr val="FFFFFF">
                        <a:lumMod val="85000"/>
                      </a:srgbClr>
                    </a:solidFill>
                    <a:latin typeface="Helvetica Light" charset="0"/>
                    <a:ea typeface="ＭＳ Ｐゴシック" charset="0"/>
                    <a:cs typeface="ＭＳ Ｐゴシック" charset="0"/>
                    <a:sym typeface="Helvetica Light" charset="0"/>
                  </a:endParaRPr>
                </a:p>
              </p:txBody>
            </p:sp>
          </p:grpSp>
          <p:grpSp>
            <p:nvGrpSpPr>
              <p:cNvPr id="26668" name="Group 184"/>
              <p:cNvGrpSpPr>
                <a:grpSpLocks/>
              </p:cNvGrpSpPr>
              <p:nvPr/>
            </p:nvGrpSpPr>
            <p:grpSpPr bwMode="auto">
              <a:xfrm>
                <a:off x="739241" y="0"/>
                <a:ext cx="740310" cy="741363"/>
                <a:chOff x="0" y="0"/>
                <a:chExt cx="740308" cy="741362"/>
              </a:xfrm>
            </p:grpSpPr>
            <p:sp>
              <p:nvSpPr>
                <p:cNvPr id="182" name="Shape 182"/>
                <p:cNvSpPr/>
                <p:nvPr/>
              </p:nvSpPr>
              <p:spPr>
                <a:xfrm>
                  <a:off x="139" y="-532"/>
                  <a:ext cx="740101" cy="7421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path>
                  </a:pathLst>
                </a:custGeom>
                <a:noFill/>
                <a:ln w="25400" cap="rnd">
                  <a:solidFill>
                    <a:srgbClr val="FFFFFF"/>
                  </a:solidFill>
                  <a:prstDash val="solid"/>
                  <a:round/>
                </a:ln>
                <a:effectLst/>
              </p:spPr>
              <p:txBody>
                <a:bodyPr lIns="35719" tIns="35719" rIns="35719" bIns="35719" anchor="ctr"/>
                <a:lstStyle/>
                <a:p>
                  <a:pPr algn="ctr" defTabSz="410751" fontAlgn="base" hangingPunct="0">
                    <a:spcBef>
                      <a:spcPct val="0"/>
                    </a:spcBef>
                    <a:spcAft>
                      <a:spcPct val="0"/>
                    </a:spcAft>
                    <a:defRPr/>
                  </a:pPr>
                  <a:endParaRPr sz="2531">
                    <a:solidFill>
                      <a:srgbClr val="FFFFFF">
                        <a:lumMod val="85000"/>
                      </a:srgbClr>
                    </a:solidFill>
                    <a:latin typeface="Helvetica Light" charset="0"/>
                    <a:ea typeface="ＭＳ Ｐゴシック" charset="0"/>
                    <a:cs typeface="ＭＳ Ｐゴシック" charset="0"/>
                    <a:sym typeface="Helvetica Light" charset="0"/>
                  </a:endParaRPr>
                </a:p>
              </p:txBody>
            </p:sp>
            <p:sp>
              <p:nvSpPr>
                <p:cNvPr id="183" name="Shape 183"/>
                <p:cNvSpPr/>
                <p:nvPr/>
              </p:nvSpPr>
              <p:spPr>
                <a:xfrm>
                  <a:off x="139" y="-532"/>
                  <a:ext cx="740101" cy="7421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lnTo>
                        <a:pt x="0" y="21600"/>
                      </a:lnTo>
                      <a:close/>
                    </a:path>
                  </a:pathLst>
                </a:custGeom>
                <a:solidFill>
                  <a:srgbClr val="0081D9"/>
                </a:solidFill>
                <a:ln w="25400" cap="rnd">
                  <a:noFill/>
                  <a:round/>
                </a:ln>
                <a:effectLst/>
              </p:spPr>
              <p:txBody>
                <a:bodyPr lIns="35719" tIns="35719" rIns="35719" bIns="35719" anchor="ctr"/>
                <a:lstStyle/>
                <a:p>
                  <a:pPr algn="ctr" defTabSz="410751" fontAlgn="base" hangingPunct="0">
                    <a:spcBef>
                      <a:spcPct val="0"/>
                    </a:spcBef>
                    <a:spcAft>
                      <a:spcPct val="0"/>
                    </a:spcAft>
                    <a:defRPr/>
                  </a:pPr>
                  <a:endParaRPr sz="2531">
                    <a:solidFill>
                      <a:srgbClr val="FFFFFF">
                        <a:lumMod val="85000"/>
                      </a:srgbClr>
                    </a:solidFill>
                    <a:latin typeface="Helvetica Light" charset="0"/>
                    <a:ea typeface="ＭＳ Ｐゴシック" charset="0"/>
                    <a:cs typeface="ＭＳ Ｐゴシック" charset="0"/>
                    <a:sym typeface="Helvetica Light" charset="0"/>
                  </a:endParaRPr>
                </a:p>
              </p:txBody>
            </p:sp>
          </p:grpSp>
        </p:grpSp>
        <p:sp>
          <p:nvSpPr>
            <p:cNvPr id="186" name="Shape 186"/>
            <p:cNvSpPr>
              <a:spLocks noChangeArrowheads="1"/>
            </p:cNvSpPr>
            <p:nvPr/>
          </p:nvSpPr>
          <p:spPr bwMode="auto">
            <a:xfrm>
              <a:off x="2709244" y="241066"/>
              <a:ext cx="2666825" cy="617449"/>
            </a:xfrm>
            <a:prstGeom prst="rect">
              <a:avLst/>
            </a:prstGeom>
            <a:noFill/>
            <a:ln>
              <a:noFill/>
            </a:ln>
            <a:effectLst>
              <a:outerShdw dist="38100" dir="2700000"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5719" tIns="35719" rIns="35719" bIns="35719">
              <a:spAutoFit/>
            </a:bodyPr>
            <a:lstStyle/>
            <a:p>
              <a:pPr marL="27905" algn="ctr" defTabSz="410751" fontAlgn="base" hangingPunct="0">
                <a:lnSpc>
                  <a:spcPct val="90000"/>
                </a:lnSpc>
                <a:spcBef>
                  <a:spcPct val="0"/>
                </a:spcBef>
                <a:spcAft>
                  <a:spcPct val="0"/>
                </a:spcAft>
                <a:buClr>
                  <a:srgbClr val="FFFED5"/>
                </a:buClr>
                <a:defRPr/>
              </a:pPr>
              <a:r>
                <a:rPr lang="en-US" sz="1969" b="1">
                  <a:solidFill>
                    <a:srgbClr val="D9D9D9"/>
                  </a:solidFill>
                  <a:latin typeface="Trebuchet MS" charset="0"/>
                  <a:ea typeface="ＭＳ Ｐゴシック" charset="0"/>
                  <a:cs typeface="Trebuchet MS" charset="0"/>
                  <a:sym typeface="Trebuchet MS" charset="0"/>
                </a:rPr>
                <a:t>Ideal diffuse (Lambertian)</a:t>
              </a:r>
            </a:p>
          </p:txBody>
        </p:sp>
        <p:sp>
          <p:nvSpPr>
            <p:cNvPr id="187" name="Shape 187"/>
            <p:cNvSpPr/>
            <p:nvPr/>
          </p:nvSpPr>
          <p:spPr>
            <a:xfrm flipH="1" flipV="1">
              <a:off x="989036" y="823642"/>
              <a:ext cx="730056" cy="187496"/>
            </a:xfrm>
            <a:prstGeom prst="line">
              <a:avLst/>
            </a:prstGeom>
            <a:noFill/>
            <a:ln w="38100" cap="flat">
              <a:solidFill>
                <a:srgbClr val="FFFFFF"/>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sp>
          <p:nvSpPr>
            <p:cNvPr id="188" name="Shape 188"/>
            <p:cNvSpPr/>
            <p:nvPr/>
          </p:nvSpPr>
          <p:spPr>
            <a:xfrm flipH="1" flipV="1">
              <a:off x="1368576" y="320305"/>
              <a:ext cx="358330" cy="690832"/>
            </a:xfrm>
            <a:prstGeom prst="line">
              <a:avLst/>
            </a:prstGeom>
            <a:noFill/>
            <a:ln w="38100" cap="flat">
              <a:solidFill>
                <a:srgbClr val="FFFFFF"/>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sp>
          <p:nvSpPr>
            <p:cNvPr id="189" name="Shape 189"/>
            <p:cNvSpPr/>
            <p:nvPr/>
          </p:nvSpPr>
          <p:spPr>
            <a:xfrm flipV="1">
              <a:off x="1702347" y="260039"/>
              <a:ext cx="1117" cy="743286"/>
            </a:xfrm>
            <a:prstGeom prst="line">
              <a:avLst/>
            </a:prstGeom>
            <a:noFill/>
            <a:ln w="38100" cap="flat">
              <a:solidFill>
                <a:srgbClr val="FFFFFF"/>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sp>
          <p:nvSpPr>
            <p:cNvPr id="190" name="Shape 190"/>
            <p:cNvSpPr/>
            <p:nvPr/>
          </p:nvSpPr>
          <p:spPr>
            <a:xfrm flipV="1">
              <a:off x="1719092" y="328117"/>
              <a:ext cx="299167" cy="675208"/>
            </a:xfrm>
            <a:prstGeom prst="line">
              <a:avLst/>
            </a:prstGeom>
            <a:noFill/>
            <a:ln w="38100" cap="flat">
              <a:solidFill>
                <a:srgbClr val="FFFFFF"/>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sp>
          <p:nvSpPr>
            <p:cNvPr id="191" name="Shape 191"/>
            <p:cNvSpPr/>
            <p:nvPr/>
          </p:nvSpPr>
          <p:spPr>
            <a:xfrm flipV="1">
              <a:off x="1702347" y="525658"/>
              <a:ext cx="554798" cy="485479"/>
            </a:xfrm>
            <a:prstGeom prst="line">
              <a:avLst/>
            </a:prstGeom>
            <a:noFill/>
            <a:ln w="38100" cap="flat">
              <a:solidFill>
                <a:srgbClr val="FFFFFF"/>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sp>
          <p:nvSpPr>
            <p:cNvPr id="192" name="Shape 192"/>
            <p:cNvSpPr/>
            <p:nvPr/>
          </p:nvSpPr>
          <p:spPr>
            <a:xfrm flipV="1">
              <a:off x="1736953" y="792392"/>
              <a:ext cx="677590" cy="228790"/>
            </a:xfrm>
            <a:prstGeom prst="line">
              <a:avLst/>
            </a:prstGeom>
            <a:noFill/>
            <a:ln w="38100" cap="flat">
              <a:solidFill>
                <a:srgbClr val="FFFFFF"/>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sp>
          <p:nvSpPr>
            <p:cNvPr id="193" name="Shape 193"/>
            <p:cNvSpPr/>
            <p:nvPr/>
          </p:nvSpPr>
          <p:spPr>
            <a:xfrm>
              <a:off x="468843" y="0"/>
              <a:ext cx="1053781" cy="831454"/>
            </a:xfrm>
            <a:prstGeom prst="line">
              <a:avLst/>
            </a:prstGeom>
            <a:noFill/>
            <a:ln w="76200" cap="flat">
              <a:solidFill>
                <a:srgbClr val="FFFC79"/>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sp>
          <p:nvSpPr>
            <p:cNvPr id="194" name="Shape 194"/>
            <p:cNvSpPr/>
            <p:nvPr/>
          </p:nvSpPr>
          <p:spPr>
            <a:xfrm>
              <a:off x="707730" y="1003325"/>
              <a:ext cx="2190168" cy="3370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4218"/>
                  </a:lnTo>
                  <a:lnTo>
                    <a:pt x="21084" y="15722"/>
                  </a:lnTo>
                  <a:lnTo>
                    <a:pt x="20484" y="16747"/>
                  </a:lnTo>
                  <a:lnTo>
                    <a:pt x="19674" y="17294"/>
                  </a:lnTo>
                  <a:lnTo>
                    <a:pt x="18789" y="16268"/>
                  </a:lnTo>
                  <a:lnTo>
                    <a:pt x="18158" y="14765"/>
                  </a:lnTo>
                  <a:lnTo>
                    <a:pt x="17484" y="14218"/>
                  </a:lnTo>
                  <a:lnTo>
                    <a:pt x="16747" y="14970"/>
                  </a:lnTo>
                  <a:lnTo>
                    <a:pt x="16116" y="17020"/>
                  </a:lnTo>
                  <a:lnTo>
                    <a:pt x="15379" y="19071"/>
                  </a:lnTo>
                  <a:lnTo>
                    <a:pt x="14558" y="20096"/>
                  </a:lnTo>
                  <a:lnTo>
                    <a:pt x="13674" y="20301"/>
                  </a:lnTo>
                  <a:lnTo>
                    <a:pt x="12747" y="20096"/>
                  </a:lnTo>
                  <a:lnTo>
                    <a:pt x="11674" y="21600"/>
                  </a:lnTo>
                  <a:lnTo>
                    <a:pt x="10411" y="20848"/>
                  </a:lnTo>
                  <a:lnTo>
                    <a:pt x="9411" y="18046"/>
                  </a:lnTo>
                  <a:lnTo>
                    <a:pt x="8484" y="17772"/>
                  </a:lnTo>
                  <a:lnTo>
                    <a:pt x="7821" y="19344"/>
                  </a:lnTo>
                  <a:lnTo>
                    <a:pt x="7000" y="20848"/>
                  </a:lnTo>
                  <a:lnTo>
                    <a:pt x="6221" y="21600"/>
                  </a:lnTo>
                  <a:lnTo>
                    <a:pt x="5411" y="20848"/>
                  </a:lnTo>
                  <a:lnTo>
                    <a:pt x="4632" y="18797"/>
                  </a:lnTo>
                  <a:lnTo>
                    <a:pt x="3853" y="17020"/>
                  </a:lnTo>
                  <a:lnTo>
                    <a:pt x="3189" y="17294"/>
                  </a:lnTo>
                  <a:lnTo>
                    <a:pt x="2411" y="18797"/>
                  </a:lnTo>
                  <a:lnTo>
                    <a:pt x="1737" y="19071"/>
                  </a:lnTo>
                  <a:lnTo>
                    <a:pt x="1221" y="19071"/>
                  </a:lnTo>
                  <a:lnTo>
                    <a:pt x="484" y="18319"/>
                  </a:lnTo>
                  <a:lnTo>
                    <a:pt x="0" y="15995"/>
                  </a:lnTo>
                  <a:lnTo>
                    <a:pt x="0" y="0"/>
                  </a:lnTo>
                </a:path>
              </a:pathLst>
            </a:custGeom>
            <a:solidFill>
              <a:srgbClr val="009DA7"/>
            </a:solidFill>
            <a:ln w="12700" cap="flat">
              <a:noFill/>
              <a:round/>
            </a:ln>
            <a:effectLst/>
          </p:spPr>
          <p:txBody>
            <a:bodyPr lIns="35719" tIns="35719" rIns="35719" bIns="35719" anchor="ctr"/>
            <a:lstStyle/>
            <a:p>
              <a:pPr algn="ctr" defTabSz="410751" fontAlgn="base" hangingPunct="0">
                <a:spcBef>
                  <a:spcPct val="0"/>
                </a:spcBef>
                <a:spcAft>
                  <a:spcPct val="0"/>
                </a:spcAft>
                <a:defRPr/>
              </a:pPr>
              <a:endParaRPr sz="2531">
                <a:solidFill>
                  <a:srgbClr val="FFFFFF">
                    <a:lumMod val="85000"/>
                  </a:srgbClr>
                </a:solidFill>
                <a:latin typeface="Helvetica Light" charset="0"/>
                <a:ea typeface="ＭＳ Ｐゴシック" charset="0"/>
                <a:cs typeface="ＭＳ Ｐゴシック" charset="0"/>
                <a:sym typeface="Helvetica Light" charset="0"/>
              </a:endParaRPr>
            </a:p>
          </p:txBody>
        </p:sp>
        <p:sp>
          <p:nvSpPr>
            <p:cNvPr id="195" name="Shape 195"/>
            <p:cNvSpPr/>
            <p:nvPr/>
          </p:nvSpPr>
          <p:spPr>
            <a:xfrm>
              <a:off x="707730" y="1003325"/>
              <a:ext cx="2185702" cy="0"/>
            </a:xfrm>
            <a:prstGeom prst="line">
              <a:avLst/>
            </a:prstGeom>
            <a:noFill/>
            <a:ln w="50800" cap="rnd">
              <a:solidFill>
                <a:srgbClr val="FFFFFF"/>
              </a:solidFill>
              <a:prstDash val="solid"/>
              <a:round/>
            </a:ln>
            <a:effectLst/>
          </p:spPr>
          <p:txBody>
            <a:bodyPr lIns="35719" tIns="35719" rIns="35719" bIns="35719" anchor="ctr"/>
            <a:lstStyle/>
            <a:p>
              <a:pPr algn="ctr" defTabSz="410751" fontAlgn="base" hangingPunct="0">
                <a:spcBef>
                  <a:spcPct val="0"/>
                </a:spcBef>
                <a:spcAft>
                  <a:spcPct val="0"/>
                </a:spcAft>
                <a:defRPr/>
              </a:pPr>
              <a:endParaRPr sz="2531">
                <a:solidFill>
                  <a:srgbClr val="FFFFFF">
                    <a:lumMod val="85000"/>
                  </a:srgbClr>
                </a:solidFill>
                <a:latin typeface="Helvetica Light" charset="0"/>
                <a:ea typeface="ＭＳ Ｐゴシック" charset="0"/>
                <a:cs typeface="ＭＳ Ｐゴシック" charset="0"/>
                <a:sym typeface="Helvetica Light" charset="0"/>
              </a:endParaRPr>
            </a:p>
          </p:txBody>
        </p:sp>
        <p:sp>
          <p:nvSpPr>
            <p:cNvPr id="196" name="Shape 196"/>
            <p:cNvSpPr/>
            <p:nvPr/>
          </p:nvSpPr>
          <p:spPr>
            <a:xfrm>
              <a:off x="1627556" y="924086"/>
              <a:ext cx="146234" cy="146202"/>
            </a:xfrm>
            <a:prstGeom prst="ellipse">
              <a:avLst/>
            </a:prstGeom>
            <a:solidFill>
              <a:srgbClr val="FFFED5"/>
            </a:solidFill>
            <a:ln w="12700" cap="flat">
              <a:solidFill>
                <a:srgbClr val="FFFFFF"/>
              </a:solidFill>
              <a:prstDash val="solid"/>
              <a:round/>
            </a:ln>
            <a:effectLst/>
          </p:spPr>
          <p:txBody>
            <a:bodyPr lIns="35719" tIns="35719" rIns="35719" bIns="35719" anchor="ctr"/>
            <a:lstStyle/>
            <a:p>
              <a:pPr algn="ctr" defTabSz="410751" fontAlgn="base" hangingPunct="0">
                <a:spcBef>
                  <a:spcPct val="0"/>
                </a:spcBef>
                <a:spcAft>
                  <a:spcPct val="0"/>
                </a:spcAft>
                <a:defRPr/>
              </a:pPr>
              <a:endParaRPr sz="2531">
                <a:solidFill>
                  <a:srgbClr val="FFFFFF">
                    <a:lumMod val="85000"/>
                  </a:srgbClr>
                </a:solidFill>
                <a:latin typeface="Helvetica Light" charset="0"/>
                <a:ea typeface="ＭＳ Ｐゴシック" charset="0"/>
                <a:cs typeface="ＭＳ Ｐゴシック" charset="0"/>
                <a:sym typeface="Helvetica Light" charset="0"/>
              </a:endParaRPr>
            </a:p>
          </p:txBody>
        </p:sp>
        <p:sp>
          <p:nvSpPr>
            <p:cNvPr id="197" name="Shape 197"/>
            <p:cNvSpPr/>
            <p:nvPr/>
          </p:nvSpPr>
          <p:spPr>
            <a:xfrm flipV="1">
              <a:off x="0" y="562487"/>
              <a:ext cx="784754" cy="741054"/>
            </a:xfrm>
            <a:prstGeom prst="line">
              <a:avLst/>
            </a:prstGeom>
            <a:noFill/>
            <a:ln w="28575" cap="flat">
              <a:solidFill>
                <a:srgbClr val="FFFC79"/>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grpSp>
      <p:grpSp>
        <p:nvGrpSpPr>
          <p:cNvPr id="206" name="Group 206"/>
          <p:cNvGrpSpPr>
            <a:grpSpLocks/>
          </p:cNvGrpSpPr>
          <p:nvPr/>
        </p:nvGrpSpPr>
        <p:grpSpPr bwMode="auto">
          <a:xfrm>
            <a:off x="1379637" y="3451324"/>
            <a:ext cx="6875024" cy="1163092"/>
            <a:chOff x="0" y="0"/>
            <a:chExt cx="6875277" cy="1163638"/>
          </a:xfrm>
        </p:grpSpPr>
        <p:sp>
          <p:nvSpPr>
            <p:cNvPr id="199" name="Shape 199"/>
            <p:cNvSpPr>
              <a:spLocks noChangeArrowheads="1"/>
            </p:cNvSpPr>
            <p:nvPr/>
          </p:nvSpPr>
          <p:spPr bwMode="auto">
            <a:xfrm>
              <a:off x="5766277" y="0"/>
              <a:ext cx="1109000" cy="617831"/>
            </a:xfrm>
            <a:prstGeom prst="rect">
              <a:avLst/>
            </a:prstGeom>
            <a:noFill/>
            <a:ln>
              <a:noFill/>
            </a:ln>
            <a:effectLst>
              <a:outerShdw dist="38100" dir="2700000"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5719" tIns="35719" rIns="35719" bIns="35719">
              <a:spAutoFit/>
            </a:bodyPr>
            <a:lstStyle/>
            <a:p>
              <a:pPr marL="39066" algn="ctr" defTabSz="410751" fontAlgn="base" hangingPunct="0">
                <a:lnSpc>
                  <a:spcPct val="90000"/>
                </a:lnSpc>
                <a:spcBef>
                  <a:spcPct val="0"/>
                </a:spcBef>
                <a:spcAft>
                  <a:spcPct val="0"/>
                </a:spcAft>
                <a:buClr>
                  <a:srgbClr val="FFFED5"/>
                </a:buClr>
                <a:defRPr/>
              </a:pPr>
              <a:r>
                <a:rPr lang="en-US" sz="1969" b="1">
                  <a:solidFill>
                    <a:srgbClr val="D9D9D9"/>
                  </a:solidFill>
                  <a:latin typeface="Trebuchet MS" charset="0"/>
                  <a:ea typeface="ＭＳ Ｐゴシック" charset="0"/>
                  <a:cs typeface="Trebuchet MS" charset="0"/>
                  <a:sym typeface="Trebuchet MS" charset="0"/>
                </a:rPr>
                <a:t>Ideal</a:t>
              </a:r>
            </a:p>
            <a:p>
              <a:pPr marL="39066" algn="ctr" defTabSz="410751" fontAlgn="base" hangingPunct="0">
                <a:lnSpc>
                  <a:spcPct val="90000"/>
                </a:lnSpc>
                <a:spcBef>
                  <a:spcPct val="0"/>
                </a:spcBef>
                <a:spcAft>
                  <a:spcPct val="0"/>
                </a:spcAft>
                <a:buClr>
                  <a:srgbClr val="FFFED5"/>
                </a:buClr>
                <a:defRPr/>
              </a:pPr>
              <a:r>
                <a:rPr lang="en-US" sz="1969" b="1">
                  <a:solidFill>
                    <a:srgbClr val="D9D9D9"/>
                  </a:solidFill>
                  <a:latin typeface="Trebuchet MS" charset="0"/>
                  <a:ea typeface="ＭＳ Ｐゴシック" charset="0"/>
                  <a:cs typeface="Trebuchet MS" charset="0"/>
                  <a:sym typeface="Trebuchet MS" charset="0"/>
                </a:rPr>
                <a:t>specular</a:t>
              </a:r>
            </a:p>
          </p:txBody>
        </p:sp>
        <p:sp>
          <p:nvSpPr>
            <p:cNvPr id="200" name="Shape 200"/>
            <p:cNvSpPr/>
            <p:nvPr/>
          </p:nvSpPr>
          <p:spPr>
            <a:xfrm flipV="1">
              <a:off x="4000647" y="48020"/>
              <a:ext cx="579335" cy="466795"/>
            </a:xfrm>
            <a:prstGeom prst="line">
              <a:avLst/>
            </a:prstGeom>
            <a:noFill/>
            <a:ln w="38100" cap="flat">
              <a:solidFill>
                <a:srgbClr val="FFFFFF"/>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sp>
          <p:nvSpPr>
            <p:cNvPr id="201" name="Shape 201"/>
            <p:cNvSpPr/>
            <p:nvPr/>
          </p:nvSpPr>
          <p:spPr>
            <a:xfrm>
              <a:off x="3090902" y="527099"/>
              <a:ext cx="1945627" cy="2992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4218"/>
                  </a:lnTo>
                  <a:lnTo>
                    <a:pt x="21084" y="15722"/>
                  </a:lnTo>
                  <a:lnTo>
                    <a:pt x="20484" y="16747"/>
                  </a:lnTo>
                  <a:lnTo>
                    <a:pt x="19674" y="17294"/>
                  </a:lnTo>
                  <a:lnTo>
                    <a:pt x="18789" y="16268"/>
                  </a:lnTo>
                  <a:lnTo>
                    <a:pt x="18158" y="14765"/>
                  </a:lnTo>
                  <a:lnTo>
                    <a:pt x="17484" y="14218"/>
                  </a:lnTo>
                  <a:lnTo>
                    <a:pt x="16747" y="14970"/>
                  </a:lnTo>
                  <a:lnTo>
                    <a:pt x="16116" y="17020"/>
                  </a:lnTo>
                  <a:lnTo>
                    <a:pt x="15379" y="19071"/>
                  </a:lnTo>
                  <a:lnTo>
                    <a:pt x="14558" y="20096"/>
                  </a:lnTo>
                  <a:lnTo>
                    <a:pt x="13674" y="20301"/>
                  </a:lnTo>
                  <a:lnTo>
                    <a:pt x="12747" y="20096"/>
                  </a:lnTo>
                  <a:lnTo>
                    <a:pt x="11674" y="21600"/>
                  </a:lnTo>
                  <a:lnTo>
                    <a:pt x="10411" y="20848"/>
                  </a:lnTo>
                  <a:lnTo>
                    <a:pt x="9411" y="18046"/>
                  </a:lnTo>
                  <a:lnTo>
                    <a:pt x="8484" y="17772"/>
                  </a:lnTo>
                  <a:lnTo>
                    <a:pt x="7821" y="19344"/>
                  </a:lnTo>
                  <a:lnTo>
                    <a:pt x="7000" y="20848"/>
                  </a:lnTo>
                  <a:lnTo>
                    <a:pt x="6221" y="21600"/>
                  </a:lnTo>
                  <a:lnTo>
                    <a:pt x="5411" y="20848"/>
                  </a:lnTo>
                  <a:lnTo>
                    <a:pt x="4632" y="18797"/>
                  </a:lnTo>
                  <a:lnTo>
                    <a:pt x="3853" y="17020"/>
                  </a:lnTo>
                  <a:lnTo>
                    <a:pt x="3189" y="17294"/>
                  </a:lnTo>
                  <a:lnTo>
                    <a:pt x="2411" y="18797"/>
                  </a:lnTo>
                  <a:lnTo>
                    <a:pt x="1737" y="19071"/>
                  </a:lnTo>
                  <a:lnTo>
                    <a:pt x="1221" y="19071"/>
                  </a:lnTo>
                  <a:lnTo>
                    <a:pt x="484" y="18319"/>
                  </a:lnTo>
                  <a:lnTo>
                    <a:pt x="0" y="15995"/>
                  </a:lnTo>
                  <a:lnTo>
                    <a:pt x="0" y="0"/>
                  </a:lnTo>
                </a:path>
              </a:pathLst>
            </a:custGeom>
            <a:solidFill>
              <a:srgbClr val="009DA7"/>
            </a:solidFill>
            <a:ln w="12700" cap="flat">
              <a:noFill/>
              <a:round/>
            </a:ln>
            <a:effectLst/>
          </p:spPr>
          <p:txBody>
            <a:bodyPr lIns="35719" tIns="35719" rIns="35719" bIns="35719" anchor="ctr"/>
            <a:lstStyle/>
            <a:p>
              <a:pPr algn="ctr" defTabSz="410751" fontAlgn="base" hangingPunct="0">
                <a:spcBef>
                  <a:spcPct val="0"/>
                </a:spcBef>
                <a:spcAft>
                  <a:spcPct val="0"/>
                </a:spcAft>
                <a:defRPr/>
              </a:pPr>
              <a:endParaRPr sz="2531">
                <a:solidFill>
                  <a:srgbClr val="FFFFFF">
                    <a:lumMod val="85000"/>
                  </a:srgbClr>
                </a:solidFill>
                <a:latin typeface="Helvetica Light" charset="0"/>
                <a:ea typeface="ＭＳ Ｐゴシック" charset="0"/>
                <a:cs typeface="ＭＳ Ｐゴシック" charset="0"/>
                <a:sym typeface="Helvetica Light" charset="0"/>
              </a:endParaRPr>
            </a:p>
          </p:txBody>
        </p:sp>
        <p:sp>
          <p:nvSpPr>
            <p:cNvPr id="202" name="Shape 202"/>
            <p:cNvSpPr/>
            <p:nvPr/>
          </p:nvSpPr>
          <p:spPr>
            <a:xfrm>
              <a:off x="3090902" y="527099"/>
              <a:ext cx="1942278" cy="0"/>
            </a:xfrm>
            <a:prstGeom prst="line">
              <a:avLst/>
            </a:prstGeom>
            <a:noFill/>
            <a:ln w="50800" cap="rnd">
              <a:solidFill>
                <a:srgbClr val="FFFFFF"/>
              </a:solidFill>
              <a:prstDash val="solid"/>
              <a:round/>
            </a:ln>
            <a:effectLst/>
          </p:spPr>
          <p:txBody>
            <a:bodyPr lIns="35719" tIns="35719" rIns="35719" bIns="35719" anchor="ctr"/>
            <a:lstStyle/>
            <a:p>
              <a:pPr algn="ctr" defTabSz="410751" fontAlgn="base" hangingPunct="0">
                <a:spcBef>
                  <a:spcPct val="0"/>
                </a:spcBef>
                <a:spcAft>
                  <a:spcPct val="0"/>
                </a:spcAft>
                <a:defRPr/>
              </a:pPr>
              <a:endParaRPr sz="2531">
                <a:solidFill>
                  <a:srgbClr val="FFFFFF">
                    <a:lumMod val="85000"/>
                  </a:srgbClr>
                </a:solidFill>
                <a:latin typeface="Helvetica Light" charset="0"/>
                <a:ea typeface="ＭＳ Ｐゴシック" charset="0"/>
                <a:cs typeface="ＭＳ Ｐゴシック" charset="0"/>
                <a:sym typeface="Helvetica Light" charset="0"/>
              </a:endParaRPr>
            </a:p>
          </p:txBody>
        </p:sp>
        <p:sp>
          <p:nvSpPr>
            <p:cNvPr id="203" name="Shape 203"/>
            <p:cNvSpPr/>
            <p:nvPr/>
          </p:nvSpPr>
          <p:spPr>
            <a:xfrm>
              <a:off x="3345407" y="33502"/>
              <a:ext cx="526871" cy="398675"/>
            </a:xfrm>
            <a:prstGeom prst="line">
              <a:avLst/>
            </a:prstGeom>
            <a:noFill/>
            <a:ln w="76200" cap="flat">
              <a:solidFill>
                <a:srgbClr val="FFFC79"/>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sp>
          <p:nvSpPr>
            <p:cNvPr id="204" name="Shape 204"/>
            <p:cNvSpPr/>
            <p:nvPr/>
          </p:nvSpPr>
          <p:spPr>
            <a:xfrm>
              <a:off x="3941486" y="455628"/>
              <a:ext cx="130601" cy="130658"/>
            </a:xfrm>
            <a:prstGeom prst="ellipse">
              <a:avLst/>
            </a:prstGeom>
            <a:solidFill>
              <a:srgbClr val="FFFED5"/>
            </a:solidFill>
            <a:ln w="12700" cap="flat">
              <a:solidFill>
                <a:srgbClr val="FFFFFF"/>
              </a:solidFill>
              <a:prstDash val="solid"/>
              <a:round/>
            </a:ln>
            <a:effectLst/>
          </p:spPr>
          <p:txBody>
            <a:bodyPr lIns="35719" tIns="35719" rIns="35719" bIns="35719" anchor="ctr"/>
            <a:lstStyle/>
            <a:p>
              <a:pPr algn="ctr" defTabSz="410751" fontAlgn="base" hangingPunct="0">
                <a:spcBef>
                  <a:spcPct val="0"/>
                </a:spcBef>
                <a:spcAft>
                  <a:spcPct val="0"/>
                </a:spcAft>
                <a:defRPr/>
              </a:pPr>
              <a:endParaRPr sz="2531">
                <a:solidFill>
                  <a:srgbClr val="FFFFFF">
                    <a:lumMod val="85000"/>
                  </a:srgbClr>
                </a:solidFill>
                <a:latin typeface="Helvetica Light" charset="0"/>
                <a:ea typeface="ＭＳ Ｐゴシック" charset="0"/>
                <a:cs typeface="ＭＳ Ｐゴシック" charset="0"/>
                <a:sym typeface="Helvetica Light" charset="0"/>
              </a:endParaRPr>
            </a:p>
          </p:txBody>
        </p:sp>
        <p:sp>
          <p:nvSpPr>
            <p:cNvPr id="205" name="Shape 205"/>
            <p:cNvSpPr/>
            <p:nvPr/>
          </p:nvSpPr>
          <p:spPr>
            <a:xfrm flipV="1">
              <a:off x="0" y="234514"/>
              <a:ext cx="3076390" cy="929124"/>
            </a:xfrm>
            <a:prstGeom prst="line">
              <a:avLst/>
            </a:prstGeom>
            <a:noFill/>
            <a:ln w="28575" cap="flat">
              <a:solidFill>
                <a:srgbClr val="FFFC79"/>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grpSp>
      <p:grpSp>
        <p:nvGrpSpPr>
          <p:cNvPr id="222" name="Group 222"/>
          <p:cNvGrpSpPr>
            <a:grpSpLocks/>
          </p:cNvGrpSpPr>
          <p:nvPr/>
        </p:nvGrpSpPr>
        <p:grpSpPr bwMode="auto">
          <a:xfrm>
            <a:off x="1887513" y="4789661"/>
            <a:ext cx="7095753" cy="1329407"/>
            <a:chOff x="0" y="0"/>
            <a:chExt cx="7096125" cy="1329304"/>
          </a:xfrm>
        </p:grpSpPr>
        <p:sp>
          <p:nvSpPr>
            <p:cNvPr id="207" name="Shape 207"/>
            <p:cNvSpPr>
              <a:spLocks noChangeArrowheads="1"/>
            </p:cNvSpPr>
            <p:nvPr/>
          </p:nvSpPr>
          <p:spPr bwMode="auto">
            <a:xfrm>
              <a:off x="4530938" y="236618"/>
              <a:ext cx="2565187" cy="617493"/>
            </a:xfrm>
            <a:prstGeom prst="rect">
              <a:avLst/>
            </a:prstGeom>
            <a:noFill/>
            <a:ln>
              <a:noFill/>
            </a:ln>
            <a:effectLst>
              <a:outerShdw dist="38100" dir="2700000"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5719" tIns="35719" rIns="35719" bIns="35719">
              <a:spAutoFit/>
            </a:bodyPr>
            <a:lstStyle/>
            <a:p>
              <a:pPr marL="39066" algn="ctr" defTabSz="410751" fontAlgn="base" hangingPunct="0">
                <a:lnSpc>
                  <a:spcPct val="90000"/>
                </a:lnSpc>
                <a:spcBef>
                  <a:spcPct val="0"/>
                </a:spcBef>
                <a:spcAft>
                  <a:spcPct val="0"/>
                </a:spcAft>
                <a:buClr>
                  <a:srgbClr val="FFFED5"/>
                </a:buClr>
                <a:defRPr/>
              </a:pPr>
              <a:r>
                <a:rPr lang="en-US" sz="1969" b="1">
                  <a:solidFill>
                    <a:srgbClr val="D9D9D9"/>
                  </a:solidFill>
                  <a:latin typeface="Trebuchet MS" charset="0"/>
                  <a:ea typeface="ＭＳ Ｐゴシック" charset="0"/>
                  <a:cs typeface="Trebuchet MS" charset="0"/>
                  <a:sym typeface="Trebuchet MS" charset="0"/>
                </a:rPr>
                <a:t>Directional</a:t>
              </a:r>
            </a:p>
            <a:p>
              <a:pPr marL="39066" algn="ctr" defTabSz="410751" fontAlgn="base" hangingPunct="0">
                <a:lnSpc>
                  <a:spcPct val="90000"/>
                </a:lnSpc>
                <a:spcBef>
                  <a:spcPct val="0"/>
                </a:spcBef>
                <a:spcAft>
                  <a:spcPct val="0"/>
                </a:spcAft>
                <a:buClr>
                  <a:srgbClr val="FFFED5"/>
                </a:buClr>
                <a:defRPr/>
              </a:pPr>
              <a:r>
                <a:rPr lang="en-US" sz="1969" b="1">
                  <a:solidFill>
                    <a:srgbClr val="D9D9D9"/>
                  </a:solidFill>
                  <a:latin typeface="Trebuchet MS" charset="0"/>
                  <a:ea typeface="ＭＳ Ｐゴシック" charset="0"/>
                  <a:cs typeface="Trebuchet MS" charset="0"/>
                  <a:sym typeface="Trebuchet MS" charset="0"/>
                </a:rPr>
                <a:t>diffuse</a:t>
              </a:r>
            </a:p>
          </p:txBody>
        </p:sp>
        <p:sp>
          <p:nvSpPr>
            <p:cNvPr id="208" name="Shape 208"/>
            <p:cNvSpPr/>
            <p:nvPr/>
          </p:nvSpPr>
          <p:spPr>
            <a:xfrm>
              <a:off x="2711418" y="47993"/>
              <a:ext cx="1764822" cy="943126"/>
            </a:xfrm>
            <a:custGeom>
              <a:avLst/>
              <a:gdLst/>
              <a:ahLst/>
              <a:cxnLst>
                <a:cxn ang="0">
                  <a:pos x="wd2" y="hd2"/>
                </a:cxn>
                <a:cxn ang="5400000">
                  <a:pos x="wd2" y="hd2"/>
                </a:cxn>
                <a:cxn ang="10800000">
                  <a:pos x="wd2" y="hd2"/>
                </a:cxn>
                <a:cxn ang="16200000">
                  <a:pos x="wd2" y="hd2"/>
                </a:cxn>
              </a:cxnLst>
              <a:rect l="0" t="0" r="r" b="b"/>
              <a:pathLst>
                <a:path w="21600" h="21600" extrusionOk="0">
                  <a:moveTo>
                    <a:pt x="1039" y="21366"/>
                  </a:moveTo>
                  <a:lnTo>
                    <a:pt x="1039" y="20244"/>
                  </a:lnTo>
                  <a:lnTo>
                    <a:pt x="951" y="18468"/>
                  </a:lnTo>
                  <a:lnTo>
                    <a:pt x="826" y="17532"/>
                  </a:lnTo>
                  <a:lnTo>
                    <a:pt x="563" y="16177"/>
                  </a:lnTo>
                  <a:lnTo>
                    <a:pt x="250" y="14868"/>
                  </a:lnTo>
                  <a:lnTo>
                    <a:pt x="0" y="13044"/>
                  </a:lnTo>
                  <a:lnTo>
                    <a:pt x="188" y="11384"/>
                  </a:lnTo>
                  <a:lnTo>
                    <a:pt x="476" y="10800"/>
                  </a:lnTo>
                  <a:lnTo>
                    <a:pt x="1389" y="9444"/>
                  </a:lnTo>
                  <a:lnTo>
                    <a:pt x="2152" y="8790"/>
                  </a:lnTo>
                  <a:lnTo>
                    <a:pt x="2816" y="8439"/>
                  </a:lnTo>
                  <a:lnTo>
                    <a:pt x="3254" y="7901"/>
                  </a:lnTo>
                  <a:lnTo>
                    <a:pt x="3542" y="7317"/>
                  </a:lnTo>
                  <a:lnTo>
                    <a:pt x="3817" y="6616"/>
                  </a:lnTo>
                  <a:lnTo>
                    <a:pt x="4355" y="4255"/>
                  </a:lnTo>
                  <a:lnTo>
                    <a:pt x="4605" y="3296"/>
                  </a:lnTo>
                  <a:lnTo>
                    <a:pt x="5306" y="1823"/>
                  </a:lnTo>
                  <a:lnTo>
                    <a:pt x="5969" y="888"/>
                  </a:lnTo>
                  <a:lnTo>
                    <a:pt x="6795" y="187"/>
                  </a:lnTo>
                  <a:lnTo>
                    <a:pt x="7671" y="0"/>
                  </a:lnTo>
                  <a:lnTo>
                    <a:pt x="8272" y="234"/>
                  </a:lnTo>
                  <a:lnTo>
                    <a:pt x="8785" y="701"/>
                  </a:lnTo>
                  <a:lnTo>
                    <a:pt x="9436" y="1426"/>
                  </a:lnTo>
                  <a:lnTo>
                    <a:pt x="10199" y="2291"/>
                  </a:lnTo>
                  <a:lnTo>
                    <a:pt x="11301" y="2899"/>
                  </a:lnTo>
                  <a:lnTo>
                    <a:pt x="12164" y="3296"/>
                  </a:lnTo>
                  <a:lnTo>
                    <a:pt x="13140" y="3483"/>
                  </a:lnTo>
                  <a:lnTo>
                    <a:pt x="13991" y="3366"/>
                  </a:lnTo>
                  <a:lnTo>
                    <a:pt x="14880" y="2945"/>
                  </a:lnTo>
                  <a:lnTo>
                    <a:pt x="15731" y="2431"/>
                  </a:lnTo>
                  <a:lnTo>
                    <a:pt x="16544" y="2010"/>
                  </a:lnTo>
                  <a:lnTo>
                    <a:pt x="17595" y="1940"/>
                  </a:lnTo>
                  <a:lnTo>
                    <a:pt x="19235" y="2361"/>
                  </a:lnTo>
                  <a:lnTo>
                    <a:pt x="20023" y="3016"/>
                  </a:lnTo>
                  <a:lnTo>
                    <a:pt x="20774" y="4138"/>
                  </a:lnTo>
                  <a:lnTo>
                    <a:pt x="21375" y="5961"/>
                  </a:lnTo>
                  <a:lnTo>
                    <a:pt x="21600" y="8252"/>
                  </a:lnTo>
                  <a:lnTo>
                    <a:pt x="21500" y="10496"/>
                  </a:lnTo>
                  <a:lnTo>
                    <a:pt x="21162" y="13044"/>
                  </a:lnTo>
                  <a:lnTo>
                    <a:pt x="20649" y="14984"/>
                  </a:lnTo>
                  <a:lnTo>
                    <a:pt x="20048" y="16691"/>
                  </a:lnTo>
                  <a:lnTo>
                    <a:pt x="19610" y="17462"/>
                  </a:lnTo>
                  <a:lnTo>
                    <a:pt x="18984" y="18187"/>
                  </a:lnTo>
                  <a:lnTo>
                    <a:pt x="17808" y="19543"/>
                  </a:lnTo>
                  <a:lnTo>
                    <a:pt x="17308" y="20291"/>
                  </a:lnTo>
                  <a:lnTo>
                    <a:pt x="16895" y="21179"/>
                  </a:lnTo>
                  <a:lnTo>
                    <a:pt x="16732" y="21600"/>
                  </a:lnTo>
                </a:path>
              </a:pathLst>
            </a:custGeom>
            <a:solidFill>
              <a:srgbClr val="4D3F80"/>
            </a:solidFill>
            <a:ln w="25400" cap="rnd">
              <a:solidFill>
                <a:srgbClr val="FFFFFF"/>
              </a:solidFill>
              <a:prstDash val="solid"/>
              <a:round/>
            </a:ln>
            <a:effectLst/>
          </p:spPr>
          <p:txBody>
            <a:bodyPr lIns="35719" tIns="35719" rIns="35719" bIns="35719" anchor="ctr"/>
            <a:lstStyle/>
            <a:p>
              <a:pPr algn="ctr" defTabSz="410751" fontAlgn="base" hangingPunct="0">
                <a:spcBef>
                  <a:spcPct val="0"/>
                </a:spcBef>
                <a:spcAft>
                  <a:spcPct val="0"/>
                </a:spcAft>
                <a:defRPr/>
              </a:pPr>
              <a:endParaRPr sz="2531">
                <a:solidFill>
                  <a:srgbClr val="FFFFFF">
                    <a:lumMod val="85000"/>
                  </a:srgbClr>
                </a:solidFill>
                <a:latin typeface="Helvetica Light" charset="0"/>
                <a:ea typeface="ＭＳ Ｐゴシック" charset="0"/>
                <a:cs typeface="ＭＳ Ｐゴシック" charset="0"/>
                <a:sym typeface="Helvetica Light" charset="0"/>
              </a:endParaRPr>
            </a:p>
          </p:txBody>
        </p:sp>
        <p:sp>
          <p:nvSpPr>
            <p:cNvPr id="209" name="Shape 209"/>
            <p:cNvSpPr/>
            <p:nvPr/>
          </p:nvSpPr>
          <p:spPr>
            <a:xfrm flipH="1" flipV="1">
              <a:off x="2790674" y="808074"/>
              <a:ext cx="801482" cy="193089"/>
            </a:xfrm>
            <a:prstGeom prst="line">
              <a:avLst/>
            </a:prstGeom>
            <a:noFill/>
            <a:ln w="38100" cap="flat">
              <a:solidFill>
                <a:srgbClr val="FFFFFF"/>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sp>
          <p:nvSpPr>
            <p:cNvPr id="210" name="Shape 210"/>
            <p:cNvSpPr/>
            <p:nvPr/>
          </p:nvSpPr>
          <p:spPr>
            <a:xfrm flipH="1" flipV="1">
              <a:off x="3226019" y="82593"/>
              <a:ext cx="361671" cy="912990"/>
            </a:xfrm>
            <a:prstGeom prst="line">
              <a:avLst/>
            </a:prstGeom>
            <a:noFill/>
            <a:ln w="38100" cap="flat">
              <a:solidFill>
                <a:srgbClr val="FFFFFF"/>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sp>
          <p:nvSpPr>
            <p:cNvPr id="211" name="Shape 211"/>
            <p:cNvSpPr/>
            <p:nvPr/>
          </p:nvSpPr>
          <p:spPr>
            <a:xfrm flipV="1">
              <a:off x="3587690" y="169651"/>
              <a:ext cx="7814" cy="831512"/>
            </a:xfrm>
            <a:prstGeom prst="line">
              <a:avLst/>
            </a:prstGeom>
            <a:noFill/>
            <a:ln w="38100" cap="flat">
              <a:solidFill>
                <a:srgbClr val="FFFFFF"/>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sp>
          <p:nvSpPr>
            <p:cNvPr id="212" name="Shape 212"/>
            <p:cNvSpPr/>
            <p:nvPr/>
          </p:nvSpPr>
          <p:spPr>
            <a:xfrm flipV="1">
              <a:off x="3587690" y="169651"/>
              <a:ext cx="353857" cy="831512"/>
            </a:xfrm>
            <a:prstGeom prst="line">
              <a:avLst/>
            </a:prstGeom>
            <a:noFill/>
            <a:ln w="38100" cap="flat">
              <a:solidFill>
                <a:srgbClr val="FFFFFF"/>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sp>
          <p:nvSpPr>
            <p:cNvPr id="213" name="Shape 213"/>
            <p:cNvSpPr/>
            <p:nvPr/>
          </p:nvSpPr>
          <p:spPr>
            <a:xfrm flipV="1">
              <a:off x="3587690" y="184160"/>
              <a:ext cx="721110" cy="811423"/>
            </a:xfrm>
            <a:prstGeom prst="line">
              <a:avLst/>
            </a:prstGeom>
            <a:noFill/>
            <a:ln w="38100" cap="flat">
              <a:solidFill>
                <a:srgbClr val="FFFFFF"/>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sp>
          <p:nvSpPr>
            <p:cNvPr id="214" name="Shape 214"/>
            <p:cNvSpPr/>
            <p:nvPr/>
          </p:nvSpPr>
          <p:spPr>
            <a:xfrm flipV="1">
              <a:off x="3587690" y="380598"/>
              <a:ext cx="872923" cy="620565"/>
            </a:xfrm>
            <a:prstGeom prst="line">
              <a:avLst/>
            </a:prstGeom>
            <a:noFill/>
            <a:ln w="38100" cap="flat">
              <a:solidFill>
                <a:srgbClr val="FFFFFF"/>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sp>
          <p:nvSpPr>
            <p:cNvPr id="215" name="Shape 215"/>
            <p:cNvSpPr/>
            <p:nvPr/>
          </p:nvSpPr>
          <p:spPr>
            <a:xfrm flipV="1">
              <a:off x="3587690" y="798029"/>
              <a:ext cx="745668" cy="203135"/>
            </a:xfrm>
            <a:prstGeom prst="line">
              <a:avLst/>
            </a:prstGeom>
            <a:noFill/>
            <a:ln w="38100" cap="flat">
              <a:solidFill>
                <a:srgbClr val="FFFFFF"/>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sp>
          <p:nvSpPr>
            <p:cNvPr id="216" name="Shape 216"/>
            <p:cNvSpPr/>
            <p:nvPr/>
          </p:nvSpPr>
          <p:spPr>
            <a:xfrm>
              <a:off x="3507319" y="917454"/>
              <a:ext cx="142882" cy="141747"/>
            </a:xfrm>
            <a:prstGeom prst="ellipse">
              <a:avLst/>
            </a:prstGeom>
            <a:solidFill>
              <a:srgbClr val="FF955E"/>
            </a:solidFill>
            <a:ln w="12700" cap="flat">
              <a:solidFill>
                <a:srgbClr val="FFFFFF"/>
              </a:solidFill>
              <a:prstDash val="solid"/>
              <a:round/>
            </a:ln>
            <a:effectLst/>
          </p:spPr>
          <p:txBody>
            <a:bodyPr lIns="35719" tIns="35719" rIns="35719" bIns="35719" anchor="ctr"/>
            <a:lstStyle/>
            <a:p>
              <a:pPr algn="ctr" defTabSz="410751" fontAlgn="base" hangingPunct="0">
                <a:spcBef>
                  <a:spcPct val="0"/>
                </a:spcBef>
                <a:spcAft>
                  <a:spcPct val="0"/>
                </a:spcAft>
                <a:defRPr/>
              </a:pPr>
              <a:endParaRPr sz="2531">
                <a:solidFill>
                  <a:srgbClr val="FFFFFF">
                    <a:lumMod val="85000"/>
                  </a:srgbClr>
                </a:solidFill>
                <a:latin typeface="Helvetica Light" charset="0"/>
                <a:ea typeface="ＭＳ Ｐゴシック" charset="0"/>
                <a:cs typeface="ＭＳ Ｐゴシック" charset="0"/>
                <a:sym typeface="Helvetica Light" charset="0"/>
              </a:endParaRPr>
            </a:p>
          </p:txBody>
        </p:sp>
        <p:sp>
          <p:nvSpPr>
            <p:cNvPr id="217" name="Shape 217"/>
            <p:cNvSpPr/>
            <p:nvPr/>
          </p:nvSpPr>
          <p:spPr>
            <a:xfrm>
              <a:off x="2537280" y="1006744"/>
              <a:ext cx="2097471" cy="3225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4218"/>
                  </a:lnTo>
                  <a:lnTo>
                    <a:pt x="21084" y="15722"/>
                  </a:lnTo>
                  <a:lnTo>
                    <a:pt x="20484" y="16747"/>
                  </a:lnTo>
                  <a:lnTo>
                    <a:pt x="19674" y="17294"/>
                  </a:lnTo>
                  <a:lnTo>
                    <a:pt x="18789" y="16268"/>
                  </a:lnTo>
                  <a:lnTo>
                    <a:pt x="18158" y="14765"/>
                  </a:lnTo>
                  <a:lnTo>
                    <a:pt x="17484" y="14218"/>
                  </a:lnTo>
                  <a:lnTo>
                    <a:pt x="16747" y="14970"/>
                  </a:lnTo>
                  <a:lnTo>
                    <a:pt x="16116" y="17020"/>
                  </a:lnTo>
                  <a:lnTo>
                    <a:pt x="15379" y="19071"/>
                  </a:lnTo>
                  <a:lnTo>
                    <a:pt x="14558" y="20096"/>
                  </a:lnTo>
                  <a:lnTo>
                    <a:pt x="13674" y="20301"/>
                  </a:lnTo>
                  <a:lnTo>
                    <a:pt x="12747" y="20096"/>
                  </a:lnTo>
                  <a:lnTo>
                    <a:pt x="11674" y="21600"/>
                  </a:lnTo>
                  <a:lnTo>
                    <a:pt x="10411" y="20848"/>
                  </a:lnTo>
                  <a:lnTo>
                    <a:pt x="9411" y="18046"/>
                  </a:lnTo>
                  <a:lnTo>
                    <a:pt x="8484" y="17772"/>
                  </a:lnTo>
                  <a:lnTo>
                    <a:pt x="7821" y="19344"/>
                  </a:lnTo>
                  <a:lnTo>
                    <a:pt x="7000" y="20848"/>
                  </a:lnTo>
                  <a:lnTo>
                    <a:pt x="6221" y="21600"/>
                  </a:lnTo>
                  <a:lnTo>
                    <a:pt x="5411" y="20848"/>
                  </a:lnTo>
                  <a:lnTo>
                    <a:pt x="4632" y="18797"/>
                  </a:lnTo>
                  <a:lnTo>
                    <a:pt x="3853" y="17020"/>
                  </a:lnTo>
                  <a:lnTo>
                    <a:pt x="3189" y="17294"/>
                  </a:lnTo>
                  <a:lnTo>
                    <a:pt x="2411" y="18797"/>
                  </a:lnTo>
                  <a:lnTo>
                    <a:pt x="1737" y="19071"/>
                  </a:lnTo>
                  <a:lnTo>
                    <a:pt x="1221" y="19071"/>
                  </a:lnTo>
                  <a:lnTo>
                    <a:pt x="484" y="18319"/>
                  </a:lnTo>
                  <a:lnTo>
                    <a:pt x="0" y="15995"/>
                  </a:lnTo>
                  <a:lnTo>
                    <a:pt x="0" y="0"/>
                  </a:lnTo>
                </a:path>
              </a:pathLst>
            </a:custGeom>
            <a:solidFill>
              <a:srgbClr val="009DA7"/>
            </a:solidFill>
            <a:ln w="12700" cap="flat">
              <a:noFill/>
              <a:round/>
            </a:ln>
            <a:effectLst/>
          </p:spPr>
          <p:txBody>
            <a:bodyPr lIns="35719" tIns="35719" rIns="35719" bIns="35719" anchor="ctr"/>
            <a:lstStyle/>
            <a:p>
              <a:pPr algn="ctr" defTabSz="410751" fontAlgn="base" hangingPunct="0">
                <a:spcBef>
                  <a:spcPct val="0"/>
                </a:spcBef>
                <a:spcAft>
                  <a:spcPct val="0"/>
                </a:spcAft>
                <a:defRPr/>
              </a:pPr>
              <a:endParaRPr sz="2531">
                <a:solidFill>
                  <a:srgbClr val="FFFFFF">
                    <a:lumMod val="85000"/>
                  </a:srgbClr>
                </a:solidFill>
                <a:latin typeface="Helvetica Light" charset="0"/>
                <a:ea typeface="ＭＳ Ｐゴシック" charset="0"/>
                <a:cs typeface="ＭＳ Ｐゴシック" charset="0"/>
                <a:sym typeface="Helvetica Light" charset="0"/>
              </a:endParaRPr>
            </a:p>
          </p:txBody>
        </p:sp>
        <p:sp>
          <p:nvSpPr>
            <p:cNvPr id="218" name="Shape 218"/>
            <p:cNvSpPr/>
            <p:nvPr/>
          </p:nvSpPr>
          <p:spPr>
            <a:xfrm>
              <a:off x="2537280" y="1006744"/>
              <a:ext cx="2091889" cy="0"/>
            </a:xfrm>
            <a:prstGeom prst="line">
              <a:avLst/>
            </a:prstGeom>
            <a:noFill/>
            <a:ln w="50800" cap="rnd">
              <a:solidFill>
                <a:srgbClr val="FFFFFF"/>
              </a:solidFill>
              <a:prstDash val="solid"/>
              <a:round/>
            </a:ln>
            <a:effectLst/>
          </p:spPr>
          <p:txBody>
            <a:bodyPr lIns="35719" tIns="35719" rIns="35719" bIns="35719" anchor="ctr"/>
            <a:lstStyle/>
            <a:p>
              <a:pPr algn="ctr" defTabSz="410751" fontAlgn="base" hangingPunct="0">
                <a:spcBef>
                  <a:spcPct val="0"/>
                </a:spcBef>
                <a:spcAft>
                  <a:spcPct val="0"/>
                </a:spcAft>
                <a:defRPr/>
              </a:pPr>
              <a:endParaRPr sz="2531">
                <a:solidFill>
                  <a:srgbClr val="FFFFFF">
                    <a:lumMod val="85000"/>
                  </a:srgbClr>
                </a:solidFill>
                <a:latin typeface="Helvetica Light" charset="0"/>
                <a:ea typeface="ＭＳ Ｐゴシック" charset="0"/>
                <a:cs typeface="ＭＳ Ｐゴシック" charset="0"/>
                <a:sym typeface="Helvetica Light" charset="0"/>
              </a:endParaRPr>
            </a:p>
          </p:txBody>
        </p:sp>
        <p:sp>
          <p:nvSpPr>
            <p:cNvPr id="219" name="Shape 219"/>
            <p:cNvSpPr/>
            <p:nvPr/>
          </p:nvSpPr>
          <p:spPr>
            <a:xfrm>
              <a:off x="3511784" y="917454"/>
              <a:ext cx="140650" cy="141747"/>
            </a:xfrm>
            <a:prstGeom prst="ellipse">
              <a:avLst/>
            </a:prstGeom>
            <a:solidFill>
              <a:srgbClr val="FFFED5"/>
            </a:solidFill>
            <a:ln w="12700" cap="flat">
              <a:solidFill>
                <a:srgbClr val="FFFFFF"/>
              </a:solidFill>
              <a:prstDash val="solid"/>
              <a:round/>
            </a:ln>
            <a:effectLst/>
          </p:spPr>
          <p:txBody>
            <a:bodyPr lIns="35719" tIns="35719" rIns="35719" bIns="35719" anchor="ctr"/>
            <a:lstStyle/>
            <a:p>
              <a:pPr algn="ctr" defTabSz="410751" fontAlgn="base" hangingPunct="0">
                <a:spcBef>
                  <a:spcPct val="0"/>
                </a:spcBef>
                <a:spcAft>
                  <a:spcPct val="0"/>
                </a:spcAft>
                <a:defRPr/>
              </a:pPr>
              <a:endParaRPr sz="2531">
                <a:solidFill>
                  <a:srgbClr val="FFFFFF">
                    <a:lumMod val="85000"/>
                  </a:srgbClr>
                </a:solidFill>
                <a:latin typeface="Helvetica Light" charset="0"/>
                <a:ea typeface="ＭＳ Ｐゴシック" charset="0"/>
                <a:cs typeface="ＭＳ Ｐゴシック" charset="0"/>
                <a:sym typeface="Helvetica Light" charset="0"/>
              </a:endParaRPr>
            </a:p>
          </p:txBody>
        </p:sp>
        <p:sp>
          <p:nvSpPr>
            <p:cNvPr id="220" name="Shape 220"/>
            <p:cNvSpPr/>
            <p:nvPr/>
          </p:nvSpPr>
          <p:spPr>
            <a:xfrm>
              <a:off x="2328538" y="0"/>
              <a:ext cx="1010224" cy="796913"/>
            </a:xfrm>
            <a:prstGeom prst="line">
              <a:avLst/>
            </a:prstGeom>
            <a:noFill/>
            <a:ln w="76200" cap="flat">
              <a:solidFill>
                <a:srgbClr val="FFFC79"/>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sp>
          <p:nvSpPr>
            <p:cNvPr id="221" name="Shape 221"/>
            <p:cNvSpPr/>
            <p:nvPr/>
          </p:nvSpPr>
          <p:spPr>
            <a:xfrm>
              <a:off x="0" y="130586"/>
              <a:ext cx="2466956" cy="478818"/>
            </a:xfrm>
            <a:prstGeom prst="line">
              <a:avLst/>
            </a:prstGeom>
            <a:noFill/>
            <a:ln w="28575" cap="flat">
              <a:solidFill>
                <a:srgbClr val="FFFC79"/>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grpSp>
    </p:spTree>
    <p:extLst>
      <p:ext uri="{BB962C8B-B14F-4D97-AF65-F5344CB8AC3E}">
        <p14:creationId xmlns:p14="http://schemas.microsoft.com/office/powerpoint/2010/main" val="4061857146"/>
      </p:ext>
    </p:extLst>
  </p:cSld>
  <p:clrMapOvr>
    <a:masterClrMapping/>
  </p:clrMapOvr>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p:tmAbs val="0"/>
                                  </p:iterate>
                                  <p:childTnLst>
                                    <p:set>
                                      <p:cBhvr>
                                        <p:cTn id="6" fill="hold"/>
                                        <p:tgtEl>
                                          <p:spTgt spid="1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iterate>
                                    <p:tmAbs val="0"/>
                                  </p:iterate>
                                  <p:childTnLst>
                                    <p:set>
                                      <p:cBhvr>
                                        <p:cTn id="10" fill="hold"/>
                                        <p:tgtEl>
                                          <p:spTgt spid="20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p:tmAbs val="0"/>
                                  </p:iterate>
                                  <p:childTnLst>
                                    <p:set>
                                      <p:cBhvr>
                                        <p:cTn id="14" fill="hold"/>
                                        <p:tgtEl>
                                          <p:spTgt spid="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advAuto="0"/>
      <p:bldP spid="206" grpId="0" animBg="1" advAuto="0"/>
      <p:bldP spid="222" grpId="0" animBg="1" advAuto="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226" name="Shape 226"/>
          <p:cNvSpPr>
            <a:spLocks noChangeArrowheads="1"/>
          </p:cNvSpPr>
          <p:nvPr/>
        </p:nvSpPr>
        <p:spPr bwMode="auto">
          <a:xfrm>
            <a:off x="2853956" y="6481837"/>
            <a:ext cx="3415998" cy="2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799" tIns="50799" rIns="50799" bIns="50799">
            <a:spAutoFit/>
          </a:bodyPr>
          <a:lstStyle>
            <a:lvl1pPr eaLnBrk="0">
              <a:defRPr sz="3600">
                <a:solidFill>
                  <a:srgbClr val="000000"/>
                </a:solidFill>
                <a:latin typeface="Helvetica Light" charset="0"/>
                <a:ea typeface="MS PGothic" panose="020B0600070205080204" pitchFamily="34" charset="-128"/>
                <a:sym typeface="Helvetica Light" charset="0"/>
              </a:defRPr>
            </a:lvl1pPr>
            <a:lvl2pPr marL="742950" indent="-285750" eaLnBrk="0">
              <a:defRPr sz="3600">
                <a:solidFill>
                  <a:srgbClr val="000000"/>
                </a:solidFill>
                <a:latin typeface="Helvetica Light" charset="0"/>
                <a:ea typeface="MS PGothic" panose="020B0600070205080204" pitchFamily="34" charset="-128"/>
                <a:sym typeface="Helvetica Light" charset="0"/>
              </a:defRPr>
            </a:lvl2pPr>
            <a:lvl3pPr marL="1143000" indent="-228600" eaLnBrk="0">
              <a:defRPr sz="3600">
                <a:solidFill>
                  <a:srgbClr val="000000"/>
                </a:solidFill>
                <a:latin typeface="Helvetica Light" charset="0"/>
                <a:ea typeface="MS PGothic" panose="020B0600070205080204" pitchFamily="34" charset="-128"/>
                <a:sym typeface="Helvetica Light" charset="0"/>
              </a:defRPr>
            </a:lvl3pPr>
            <a:lvl4pPr marL="1600200" indent="-228600" eaLnBrk="0">
              <a:defRPr sz="3600">
                <a:solidFill>
                  <a:srgbClr val="000000"/>
                </a:solidFill>
                <a:latin typeface="Helvetica Light" charset="0"/>
                <a:ea typeface="MS PGothic" panose="020B0600070205080204" pitchFamily="34" charset="-128"/>
                <a:sym typeface="Helvetica Light" charset="0"/>
              </a:defRPr>
            </a:lvl4pPr>
            <a:lvl5pPr marL="2057400" indent="-228600" eaLnBrk="0">
              <a:defRPr sz="36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9pPr>
          </a:lstStyle>
          <a:p>
            <a:pPr algn="ctr" defTabSz="410751" eaLnBrk="1" fontAlgn="base" hangingPunct="0">
              <a:spcBef>
                <a:spcPct val="0"/>
              </a:spcBef>
              <a:spcAft>
                <a:spcPct val="0"/>
              </a:spcAft>
              <a:buClr>
                <a:srgbClr val="FFFC79"/>
              </a:buClr>
            </a:pPr>
            <a:r>
              <a:rPr lang="en-US" altLang="en-US" sz="1195">
                <a:solidFill>
                  <a:srgbClr val="53D5FD"/>
                </a:solidFill>
                <a:latin typeface="Times New Roman" panose="02020603050405020304" pitchFamily="18" charset="0"/>
                <a:cs typeface="Times New Roman" panose="02020603050405020304" pitchFamily="18" charset="0"/>
                <a:sym typeface="Times New Roman" panose="02020603050405020304" pitchFamily="18" charset="0"/>
              </a:rPr>
              <a:t>© Kavita Bala, Computer Science, Cornell University</a:t>
            </a:r>
          </a:p>
        </p:txBody>
      </p:sp>
      <p:pic>
        <p:nvPicPr>
          <p:cNvPr id="28675" name="threespheres.png"/>
          <p:cNvPicPr>
            <a:picLocks/>
          </p:cNvPicPr>
          <p:nvPr/>
        </p:nvPicPr>
        <p:blipFill>
          <a:blip r:embed="rId3">
            <a:extLst>
              <a:ext uri="{28A0092B-C50C-407E-A947-70E740481C1C}">
                <a14:useLocalDpi xmlns:a14="http://schemas.microsoft.com/office/drawing/2010/main" val="0"/>
              </a:ext>
            </a:extLst>
          </a:blip>
          <a:srcRect l="1498" t="17999" r="1498" b="14999"/>
          <a:stretch>
            <a:fillRect/>
          </a:stretch>
        </p:blipFill>
        <p:spPr bwMode="auto">
          <a:xfrm>
            <a:off x="860599" y="1798217"/>
            <a:ext cx="7421686" cy="2563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28" name="Shape 228"/>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a:lstStyle/>
          <a:p>
            <a:r>
              <a:rPr lang="en-US" altLang="en-US">
                <a:solidFill>
                  <a:schemeClr val="bg1"/>
                </a:solidFill>
              </a:rPr>
              <a:t>Reflectance—Three Forms</a:t>
            </a:r>
          </a:p>
        </p:txBody>
      </p:sp>
      <p:sp>
        <p:nvSpPr>
          <p:cNvPr id="229" name="Shape 229"/>
          <p:cNvSpPr>
            <a:spLocks noChangeArrowheads="1"/>
          </p:cNvSpPr>
          <p:nvPr/>
        </p:nvSpPr>
        <p:spPr bwMode="auto">
          <a:xfrm>
            <a:off x="820416" y="3992687"/>
            <a:ext cx="2666628" cy="803680"/>
          </a:xfrm>
          <a:prstGeom prst="rect">
            <a:avLst/>
          </a:prstGeom>
          <a:noFill/>
          <a:ln>
            <a:noFill/>
          </a:ln>
          <a:effectLst>
            <a:outerShdw dist="38100" dir="2700000"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799" tIns="50799" rIns="50799" bIns="50799">
            <a:spAutoFit/>
          </a:bodyPr>
          <a:lstStyle/>
          <a:p>
            <a:pPr marL="27905" algn="ctr" defTabSz="410751" fontAlgn="base" hangingPunct="0">
              <a:lnSpc>
                <a:spcPct val="90000"/>
              </a:lnSpc>
              <a:spcBef>
                <a:spcPct val="0"/>
              </a:spcBef>
              <a:spcAft>
                <a:spcPct val="0"/>
              </a:spcAft>
              <a:buClr>
                <a:srgbClr val="FFFFFF"/>
              </a:buClr>
              <a:defRPr/>
            </a:pPr>
            <a:r>
              <a:rPr lang="en-US" sz="2531">
                <a:solidFill>
                  <a:srgbClr val="FFFFFF"/>
                </a:solidFill>
                <a:latin typeface="Gill Sans" charset="0"/>
                <a:ea typeface="ＭＳ Ｐゴシック" charset="0"/>
                <a:cs typeface="Gill Sans" charset="0"/>
                <a:sym typeface="Gill Sans" charset="0"/>
              </a:rPr>
              <a:t>Ideal diffuse (Lambertian)</a:t>
            </a:r>
          </a:p>
        </p:txBody>
      </p:sp>
      <p:sp>
        <p:nvSpPr>
          <p:cNvPr id="230" name="Shape 230"/>
          <p:cNvSpPr>
            <a:spLocks noChangeArrowheads="1"/>
          </p:cNvSpPr>
          <p:nvPr/>
        </p:nvSpPr>
        <p:spPr bwMode="auto">
          <a:xfrm>
            <a:off x="5781973" y="3992687"/>
            <a:ext cx="2565053" cy="725838"/>
          </a:xfrm>
          <a:prstGeom prst="rect">
            <a:avLst/>
          </a:prstGeom>
          <a:noFill/>
          <a:ln>
            <a:noFill/>
          </a:ln>
          <a:effectLst>
            <a:outerShdw dist="38100" dir="2700000"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799" tIns="50799" rIns="50799" bIns="50799">
            <a:spAutoFit/>
          </a:bodyPr>
          <a:lstStyle/>
          <a:p>
            <a:pPr marL="39066" algn="ctr" defTabSz="410751" fontAlgn="base" hangingPunct="0">
              <a:lnSpc>
                <a:spcPct val="90000"/>
              </a:lnSpc>
              <a:spcBef>
                <a:spcPct val="0"/>
              </a:spcBef>
              <a:spcAft>
                <a:spcPct val="0"/>
              </a:spcAft>
              <a:buClr>
                <a:srgbClr val="FFFFFF"/>
              </a:buClr>
              <a:defRPr/>
            </a:pPr>
            <a:r>
              <a:rPr lang="en-US" sz="2250">
                <a:solidFill>
                  <a:srgbClr val="FFFFFF"/>
                </a:solidFill>
                <a:latin typeface="Gill Sans" charset="0"/>
                <a:ea typeface="ＭＳ Ｐゴシック" charset="0"/>
                <a:cs typeface="Gill Sans" charset="0"/>
                <a:sym typeface="Gill Sans" charset="0"/>
              </a:rPr>
              <a:t>Directional</a:t>
            </a:r>
          </a:p>
          <a:p>
            <a:pPr marL="39066" algn="ctr" defTabSz="410751" fontAlgn="base" hangingPunct="0">
              <a:lnSpc>
                <a:spcPct val="90000"/>
              </a:lnSpc>
              <a:spcBef>
                <a:spcPct val="0"/>
              </a:spcBef>
              <a:spcAft>
                <a:spcPct val="0"/>
              </a:spcAft>
              <a:buClr>
                <a:srgbClr val="FFFFFF"/>
              </a:buClr>
              <a:defRPr/>
            </a:pPr>
            <a:r>
              <a:rPr lang="en-US" sz="2250">
                <a:solidFill>
                  <a:srgbClr val="FFFFFF"/>
                </a:solidFill>
                <a:latin typeface="Gill Sans" charset="0"/>
                <a:ea typeface="ＭＳ Ｐゴシック" charset="0"/>
                <a:cs typeface="Gill Sans" charset="0"/>
                <a:sym typeface="Gill Sans" charset="0"/>
              </a:rPr>
              <a:t>diffuse</a:t>
            </a:r>
          </a:p>
        </p:txBody>
      </p:sp>
      <p:sp>
        <p:nvSpPr>
          <p:cNvPr id="231" name="Shape 231"/>
          <p:cNvSpPr>
            <a:spLocks noChangeArrowheads="1"/>
          </p:cNvSpPr>
          <p:nvPr/>
        </p:nvSpPr>
        <p:spPr bwMode="auto">
          <a:xfrm>
            <a:off x="4014917" y="3992687"/>
            <a:ext cx="1129794" cy="725838"/>
          </a:xfrm>
          <a:prstGeom prst="rect">
            <a:avLst/>
          </a:prstGeom>
          <a:noFill/>
          <a:ln>
            <a:noFill/>
          </a:ln>
          <a:effectLst>
            <a:outerShdw dist="38100" dir="2700000"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799" tIns="50799" rIns="50799" bIns="50799">
            <a:spAutoFit/>
          </a:bodyPr>
          <a:lstStyle/>
          <a:p>
            <a:pPr marL="39066" algn="ctr" defTabSz="410751" fontAlgn="base" hangingPunct="0">
              <a:lnSpc>
                <a:spcPct val="90000"/>
              </a:lnSpc>
              <a:spcBef>
                <a:spcPct val="0"/>
              </a:spcBef>
              <a:spcAft>
                <a:spcPct val="0"/>
              </a:spcAft>
              <a:buClr>
                <a:srgbClr val="FFFFFF"/>
              </a:buClr>
              <a:defRPr/>
            </a:pPr>
            <a:r>
              <a:rPr lang="en-US" sz="2250">
                <a:solidFill>
                  <a:srgbClr val="FFFFFF"/>
                </a:solidFill>
                <a:latin typeface="Gill Sans" charset="0"/>
                <a:ea typeface="ＭＳ Ｐゴシック" charset="0"/>
                <a:cs typeface="Gill Sans" charset="0"/>
                <a:sym typeface="Gill Sans" charset="0"/>
              </a:rPr>
              <a:t>Ideal</a:t>
            </a:r>
          </a:p>
          <a:p>
            <a:pPr marL="39066" algn="ctr" defTabSz="410751" fontAlgn="base" hangingPunct="0">
              <a:lnSpc>
                <a:spcPct val="90000"/>
              </a:lnSpc>
              <a:spcBef>
                <a:spcPct val="0"/>
              </a:spcBef>
              <a:spcAft>
                <a:spcPct val="0"/>
              </a:spcAft>
              <a:buClr>
                <a:srgbClr val="FFFFFF"/>
              </a:buClr>
              <a:defRPr/>
            </a:pPr>
            <a:r>
              <a:rPr lang="en-US" sz="2250">
                <a:solidFill>
                  <a:srgbClr val="FFFFFF"/>
                </a:solidFill>
                <a:latin typeface="Gill Sans" charset="0"/>
                <a:ea typeface="ＭＳ Ｐゴシック" charset="0"/>
                <a:cs typeface="Gill Sans" charset="0"/>
                <a:sym typeface="Gill Sans" charset="0"/>
              </a:rPr>
              <a:t>specular</a:t>
            </a:r>
          </a:p>
        </p:txBody>
      </p:sp>
      <p:grpSp>
        <p:nvGrpSpPr>
          <p:cNvPr id="28680" name="Group 249"/>
          <p:cNvGrpSpPr>
            <a:grpSpLocks/>
          </p:cNvGrpSpPr>
          <p:nvPr/>
        </p:nvGrpSpPr>
        <p:grpSpPr bwMode="auto">
          <a:xfrm>
            <a:off x="805904" y="5041926"/>
            <a:ext cx="2429992" cy="1340569"/>
            <a:chOff x="0" y="0"/>
            <a:chExt cx="2429395" cy="1340370"/>
          </a:xfrm>
        </p:grpSpPr>
        <p:grpSp>
          <p:nvGrpSpPr>
            <p:cNvPr id="28705" name="Group 238"/>
            <p:cNvGrpSpPr>
              <a:grpSpLocks/>
            </p:cNvGrpSpPr>
            <p:nvPr/>
          </p:nvGrpSpPr>
          <p:grpSpPr bwMode="auto">
            <a:xfrm>
              <a:off x="496887" y="246062"/>
              <a:ext cx="1479551" cy="741364"/>
              <a:chOff x="0" y="0"/>
              <a:chExt cx="1479550" cy="741362"/>
            </a:xfrm>
          </p:grpSpPr>
          <p:grpSp>
            <p:nvGrpSpPr>
              <p:cNvPr id="28716" name="Group 234"/>
              <p:cNvGrpSpPr>
                <a:grpSpLocks/>
              </p:cNvGrpSpPr>
              <p:nvPr/>
            </p:nvGrpSpPr>
            <p:grpSpPr bwMode="auto">
              <a:xfrm>
                <a:off x="0" y="0"/>
                <a:ext cx="740309" cy="741363"/>
                <a:chOff x="0" y="0"/>
                <a:chExt cx="740308" cy="741361"/>
              </a:xfrm>
            </p:grpSpPr>
            <p:sp>
              <p:nvSpPr>
                <p:cNvPr id="28720" name="Shape 232"/>
                <p:cNvSpPr>
                  <a:spLocks/>
                </p:cNvSpPr>
                <p:nvPr/>
              </p:nvSpPr>
              <p:spPr bwMode="auto">
                <a:xfrm>
                  <a:off x="0" y="0"/>
                  <a:ext cx="739246" cy="7413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21600"/>
                      </a:moveTo>
                      <a:cubicBezTo>
                        <a:pt x="0" y="9683"/>
                        <a:pt x="9666" y="17"/>
                        <a:pt x="21600" y="0"/>
                      </a:cubicBezTo>
                    </a:path>
                  </a:pathLst>
                </a:custGeom>
                <a:noFill/>
                <a:ln w="254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lIns="35719" tIns="35719" rIns="35719" bIns="35719" anchor="ctr"/>
                <a:lstStyle/>
                <a:p>
                  <a:pPr algn="ctr" defTabSz="410751" fontAlgn="base" hangingPunct="0">
                    <a:spcBef>
                      <a:spcPct val="0"/>
                    </a:spcBef>
                    <a:spcAft>
                      <a:spcPct val="0"/>
                    </a:spcAft>
                  </a:pPr>
                  <a:endParaRPr lang="en-US" sz="2531">
                    <a:solidFill>
                      <a:srgbClr val="000000"/>
                    </a:solidFill>
                    <a:latin typeface="Helvetica Light" charset="0"/>
                    <a:ea typeface="MS PGothic" panose="020B0600070205080204" pitchFamily="34" charset="-128"/>
                    <a:cs typeface="Calibri"/>
                    <a:sym typeface="Helvetica Light" charset="0"/>
                  </a:endParaRPr>
                </a:p>
              </p:txBody>
            </p:sp>
            <p:sp>
              <p:nvSpPr>
                <p:cNvPr id="28721" name="Shape 233"/>
                <p:cNvSpPr>
                  <a:spLocks/>
                </p:cNvSpPr>
                <p:nvPr/>
              </p:nvSpPr>
              <p:spPr bwMode="auto">
                <a:xfrm>
                  <a:off x="0" y="0"/>
                  <a:ext cx="740309" cy="7413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21600"/>
                      </a:moveTo>
                      <a:cubicBezTo>
                        <a:pt x="0" y="9683"/>
                        <a:pt x="9652" y="17"/>
                        <a:pt x="21569" y="0"/>
                      </a:cubicBezTo>
                      <a:lnTo>
                        <a:pt x="21600" y="21600"/>
                      </a:lnTo>
                      <a:lnTo>
                        <a:pt x="0" y="21600"/>
                      </a:lnTo>
                      <a:close/>
                    </a:path>
                  </a:pathLst>
                </a:custGeom>
                <a:solidFill>
                  <a:srgbClr val="0081D9"/>
                </a:solidFill>
                <a:ln>
                  <a:noFill/>
                </a:ln>
                <a:extLst>
                  <a:ext uri="{91240B29-F687-4F45-9708-019B960494DF}">
                    <a14:hiddenLine xmlns:a14="http://schemas.microsoft.com/office/drawing/2010/main" w="25400" cap="rnd">
                      <a:solidFill>
                        <a:srgbClr val="000000"/>
                      </a:solidFill>
                      <a:round/>
                      <a:headEnd/>
                      <a:tailEnd/>
                    </a14:hiddenLine>
                  </a:ext>
                </a:extLst>
              </p:spPr>
              <p:txBody>
                <a:bodyPr lIns="35719" tIns="35719" rIns="35719" bIns="35719" anchor="ctr"/>
                <a:lstStyle/>
                <a:p>
                  <a:pPr algn="ctr" defTabSz="410751" fontAlgn="base" hangingPunct="0">
                    <a:spcBef>
                      <a:spcPct val="0"/>
                    </a:spcBef>
                    <a:spcAft>
                      <a:spcPct val="0"/>
                    </a:spcAft>
                  </a:pPr>
                  <a:endParaRPr lang="en-US" sz="2531">
                    <a:solidFill>
                      <a:srgbClr val="000000"/>
                    </a:solidFill>
                    <a:latin typeface="Helvetica Light" charset="0"/>
                    <a:ea typeface="MS PGothic" panose="020B0600070205080204" pitchFamily="34" charset="-128"/>
                    <a:cs typeface="Calibri"/>
                    <a:sym typeface="Helvetica Light" charset="0"/>
                  </a:endParaRPr>
                </a:p>
              </p:txBody>
            </p:sp>
          </p:grpSp>
          <p:grpSp>
            <p:nvGrpSpPr>
              <p:cNvPr id="28717" name="Group 237"/>
              <p:cNvGrpSpPr>
                <a:grpSpLocks/>
              </p:cNvGrpSpPr>
              <p:nvPr/>
            </p:nvGrpSpPr>
            <p:grpSpPr bwMode="auto">
              <a:xfrm>
                <a:off x="739241" y="0"/>
                <a:ext cx="740310" cy="741363"/>
                <a:chOff x="0" y="0"/>
                <a:chExt cx="740308" cy="741362"/>
              </a:xfrm>
            </p:grpSpPr>
            <p:sp>
              <p:nvSpPr>
                <p:cNvPr id="28718" name="Shape 235"/>
                <p:cNvSpPr>
                  <a:spLocks/>
                </p:cNvSpPr>
                <p:nvPr/>
              </p:nvSpPr>
              <p:spPr bwMode="auto">
                <a:xfrm>
                  <a:off x="0" y="0"/>
                  <a:ext cx="740309" cy="7413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cubicBezTo>
                        <a:pt x="11929" y="0"/>
                        <a:pt x="21600" y="9671"/>
                        <a:pt x="21600" y="21600"/>
                      </a:cubicBezTo>
                    </a:path>
                  </a:pathLst>
                </a:custGeom>
                <a:noFill/>
                <a:ln w="254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lIns="35719" tIns="35719" rIns="35719" bIns="35719" anchor="ctr"/>
                <a:lstStyle/>
                <a:p>
                  <a:pPr algn="ctr" defTabSz="410751" fontAlgn="base" hangingPunct="0">
                    <a:spcBef>
                      <a:spcPct val="0"/>
                    </a:spcBef>
                    <a:spcAft>
                      <a:spcPct val="0"/>
                    </a:spcAft>
                  </a:pPr>
                  <a:endParaRPr lang="en-US" sz="2531">
                    <a:solidFill>
                      <a:srgbClr val="000000"/>
                    </a:solidFill>
                    <a:latin typeface="Helvetica Light" charset="0"/>
                    <a:ea typeface="MS PGothic" panose="020B0600070205080204" pitchFamily="34" charset="-128"/>
                    <a:cs typeface="Calibri"/>
                    <a:sym typeface="Helvetica Light" charset="0"/>
                  </a:endParaRPr>
                </a:p>
              </p:txBody>
            </p:sp>
            <p:sp>
              <p:nvSpPr>
                <p:cNvPr id="28719" name="Shape 236"/>
                <p:cNvSpPr>
                  <a:spLocks/>
                </p:cNvSpPr>
                <p:nvPr/>
              </p:nvSpPr>
              <p:spPr bwMode="auto">
                <a:xfrm>
                  <a:off x="0" y="0"/>
                  <a:ext cx="740309" cy="7413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cubicBezTo>
                        <a:pt x="11929" y="0"/>
                        <a:pt x="21600" y="9671"/>
                        <a:pt x="21600" y="21600"/>
                      </a:cubicBezTo>
                      <a:lnTo>
                        <a:pt x="0" y="21600"/>
                      </a:lnTo>
                      <a:lnTo>
                        <a:pt x="0" y="0"/>
                      </a:lnTo>
                      <a:close/>
                    </a:path>
                  </a:pathLst>
                </a:custGeom>
                <a:solidFill>
                  <a:srgbClr val="0081D9"/>
                </a:solidFill>
                <a:ln>
                  <a:noFill/>
                </a:ln>
                <a:extLst>
                  <a:ext uri="{91240B29-F687-4F45-9708-019B960494DF}">
                    <a14:hiddenLine xmlns:a14="http://schemas.microsoft.com/office/drawing/2010/main" w="25400" cap="rnd">
                      <a:solidFill>
                        <a:srgbClr val="000000"/>
                      </a:solidFill>
                      <a:round/>
                      <a:headEnd/>
                      <a:tailEnd/>
                    </a14:hiddenLine>
                  </a:ext>
                </a:extLst>
              </p:spPr>
              <p:txBody>
                <a:bodyPr lIns="35719" tIns="35719" rIns="35719" bIns="35719" anchor="ctr"/>
                <a:lstStyle/>
                <a:p>
                  <a:pPr algn="ctr" defTabSz="410751" fontAlgn="base" hangingPunct="0">
                    <a:spcBef>
                      <a:spcPct val="0"/>
                    </a:spcBef>
                    <a:spcAft>
                      <a:spcPct val="0"/>
                    </a:spcAft>
                  </a:pPr>
                  <a:endParaRPr lang="en-US" sz="2531">
                    <a:solidFill>
                      <a:srgbClr val="000000"/>
                    </a:solidFill>
                    <a:latin typeface="Helvetica Light" charset="0"/>
                    <a:ea typeface="MS PGothic" panose="020B0600070205080204" pitchFamily="34" charset="-128"/>
                    <a:cs typeface="Calibri"/>
                    <a:sym typeface="Helvetica Light" charset="0"/>
                  </a:endParaRPr>
                </a:p>
              </p:txBody>
            </p:sp>
          </p:grpSp>
        </p:grpSp>
        <p:sp>
          <p:nvSpPr>
            <p:cNvPr id="239" name="Shape 239"/>
            <p:cNvSpPr/>
            <p:nvPr/>
          </p:nvSpPr>
          <p:spPr>
            <a:xfrm flipH="1" flipV="1">
              <a:off x="521143" y="823641"/>
              <a:ext cx="729823" cy="187496"/>
            </a:xfrm>
            <a:prstGeom prst="line">
              <a:avLst/>
            </a:prstGeom>
            <a:noFill/>
            <a:ln w="38100" cap="flat">
              <a:solidFill>
                <a:srgbClr val="FFFFFF"/>
              </a:solidFill>
              <a:prstDash val="solid"/>
              <a:roun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240" name="Shape 240"/>
            <p:cNvSpPr/>
            <p:nvPr/>
          </p:nvSpPr>
          <p:spPr>
            <a:xfrm flipH="1" flipV="1">
              <a:off x="900561" y="320305"/>
              <a:ext cx="358215" cy="690832"/>
            </a:xfrm>
            <a:prstGeom prst="line">
              <a:avLst/>
            </a:prstGeom>
            <a:noFill/>
            <a:ln w="38100" cap="flat">
              <a:solidFill>
                <a:srgbClr val="FFFFFF"/>
              </a:solidFill>
              <a:prstDash val="solid"/>
              <a:roun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241" name="Shape 241"/>
            <p:cNvSpPr/>
            <p:nvPr/>
          </p:nvSpPr>
          <p:spPr>
            <a:xfrm flipV="1">
              <a:off x="1233111" y="260038"/>
              <a:ext cx="2232" cy="743286"/>
            </a:xfrm>
            <a:prstGeom prst="line">
              <a:avLst/>
            </a:prstGeom>
            <a:noFill/>
            <a:ln w="38100" cap="flat">
              <a:solidFill>
                <a:srgbClr val="FFFFFF"/>
              </a:solidFill>
              <a:prstDash val="solid"/>
              <a:roun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242" name="Shape 242"/>
            <p:cNvSpPr/>
            <p:nvPr/>
          </p:nvSpPr>
          <p:spPr>
            <a:xfrm flipV="1">
              <a:off x="1250966" y="328117"/>
              <a:ext cx="297955" cy="675207"/>
            </a:xfrm>
            <a:prstGeom prst="line">
              <a:avLst/>
            </a:prstGeom>
            <a:noFill/>
            <a:ln w="38100" cap="flat">
              <a:solidFill>
                <a:srgbClr val="FFFFFF"/>
              </a:solidFill>
              <a:prstDash val="solid"/>
              <a:roun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243" name="Shape 243"/>
            <p:cNvSpPr/>
            <p:nvPr/>
          </p:nvSpPr>
          <p:spPr>
            <a:xfrm flipV="1">
              <a:off x="1233111" y="525657"/>
              <a:ext cx="555737" cy="485480"/>
            </a:xfrm>
            <a:prstGeom prst="line">
              <a:avLst/>
            </a:prstGeom>
            <a:noFill/>
            <a:ln w="38100" cap="flat">
              <a:solidFill>
                <a:srgbClr val="FFFFFF"/>
              </a:solidFill>
              <a:prstDash val="solid"/>
              <a:roun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244" name="Shape 244"/>
            <p:cNvSpPr/>
            <p:nvPr/>
          </p:nvSpPr>
          <p:spPr>
            <a:xfrm flipV="1">
              <a:off x="1268821" y="792392"/>
              <a:ext cx="677373" cy="228789"/>
            </a:xfrm>
            <a:prstGeom prst="line">
              <a:avLst/>
            </a:prstGeom>
            <a:noFill/>
            <a:ln w="38100" cap="flat">
              <a:solidFill>
                <a:srgbClr val="FFFFFF"/>
              </a:solidFill>
              <a:prstDash val="solid"/>
              <a:roun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245" name="Shape 245"/>
            <p:cNvSpPr/>
            <p:nvPr/>
          </p:nvSpPr>
          <p:spPr>
            <a:xfrm>
              <a:off x="0" y="0"/>
              <a:ext cx="1054561" cy="831453"/>
            </a:xfrm>
            <a:prstGeom prst="line">
              <a:avLst/>
            </a:prstGeom>
            <a:noFill/>
            <a:ln w="76200" cap="flat">
              <a:solidFill>
                <a:srgbClr val="FFFFFF"/>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28713" name="Shape 246"/>
            <p:cNvSpPr>
              <a:spLocks/>
            </p:cNvSpPr>
            <p:nvPr/>
          </p:nvSpPr>
          <p:spPr bwMode="auto">
            <a:xfrm>
              <a:off x="239712" y="1003300"/>
              <a:ext cx="2189684" cy="33707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lnTo>
                    <a:pt x="21600" y="0"/>
                  </a:lnTo>
                  <a:lnTo>
                    <a:pt x="21600" y="14218"/>
                  </a:lnTo>
                  <a:lnTo>
                    <a:pt x="21084" y="15722"/>
                  </a:lnTo>
                  <a:lnTo>
                    <a:pt x="20484" y="16747"/>
                  </a:lnTo>
                  <a:lnTo>
                    <a:pt x="19674" y="17294"/>
                  </a:lnTo>
                  <a:lnTo>
                    <a:pt x="18789" y="16268"/>
                  </a:lnTo>
                  <a:lnTo>
                    <a:pt x="18158" y="14765"/>
                  </a:lnTo>
                  <a:lnTo>
                    <a:pt x="17484" y="14218"/>
                  </a:lnTo>
                  <a:lnTo>
                    <a:pt x="16747" y="14970"/>
                  </a:lnTo>
                  <a:lnTo>
                    <a:pt x="16116" y="17020"/>
                  </a:lnTo>
                  <a:lnTo>
                    <a:pt x="15379" y="19071"/>
                  </a:lnTo>
                  <a:lnTo>
                    <a:pt x="14558" y="20096"/>
                  </a:lnTo>
                  <a:lnTo>
                    <a:pt x="13674" y="20301"/>
                  </a:lnTo>
                  <a:lnTo>
                    <a:pt x="12747" y="20096"/>
                  </a:lnTo>
                  <a:lnTo>
                    <a:pt x="11674" y="21600"/>
                  </a:lnTo>
                  <a:lnTo>
                    <a:pt x="10411" y="20848"/>
                  </a:lnTo>
                  <a:lnTo>
                    <a:pt x="9411" y="18046"/>
                  </a:lnTo>
                  <a:lnTo>
                    <a:pt x="8484" y="17772"/>
                  </a:lnTo>
                  <a:lnTo>
                    <a:pt x="7821" y="19344"/>
                  </a:lnTo>
                  <a:lnTo>
                    <a:pt x="7000" y="20848"/>
                  </a:lnTo>
                  <a:lnTo>
                    <a:pt x="6221" y="21600"/>
                  </a:lnTo>
                  <a:lnTo>
                    <a:pt x="5411" y="20848"/>
                  </a:lnTo>
                  <a:lnTo>
                    <a:pt x="4632" y="18797"/>
                  </a:lnTo>
                  <a:lnTo>
                    <a:pt x="3853" y="17020"/>
                  </a:lnTo>
                  <a:lnTo>
                    <a:pt x="3189" y="17294"/>
                  </a:lnTo>
                  <a:lnTo>
                    <a:pt x="2411" y="18797"/>
                  </a:lnTo>
                  <a:lnTo>
                    <a:pt x="1737" y="19071"/>
                  </a:lnTo>
                  <a:lnTo>
                    <a:pt x="1221" y="19071"/>
                  </a:lnTo>
                  <a:lnTo>
                    <a:pt x="484" y="18319"/>
                  </a:lnTo>
                  <a:lnTo>
                    <a:pt x="0" y="15995"/>
                  </a:lnTo>
                  <a:lnTo>
                    <a:pt x="0" y="0"/>
                  </a:lnTo>
                </a:path>
              </a:pathLst>
            </a:custGeom>
            <a:solidFill>
              <a:srgbClr val="009DA7"/>
            </a:solidFill>
            <a:ln>
              <a:noFill/>
            </a:ln>
            <a:extLst>
              <a:ext uri="{91240B29-F687-4F45-9708-019B960494DF}">
                <a14:hiddenLine xmlns:a14="http://schemas.microsoft.com/office/drawing/2010/main" w="12700" cap="flat">
                  <a:solidFill>
                    <a:srgbClr val="000000"/>
                  </a:solidFill>
                  <a:round/>
                  <a:headEnd/>
                  <a:tailEnd/>
                </a14:hiddenLine>
              </a:ext>
            </a:extLst>
          </p:spPr>
          <p:txBody>
            <a:bodyPr lIns="35719" tIns="35719" rIns="35719" bIns="35719" anchor="ctr"/>
            <a:lstStyle/>
            <a:p>
              <a:pPr algn="ctr" defTabSz="410751" fontAlgn="base" hangingPunct="0">
                <a:spcBef>
                  <a:spcPct val="0"/>
                </a:spcBef>
                <a:spcAft>
                  <a:spcPct val="0"/>
                </a:spcAft>
              </a:pPr>
              <a:endParaRPr lang="en-US" sz="2531">
                <a:solidFill>
                  <a:srgbClr val="000000"/>
                </a:solidFill>
                <a:latin typeface="Helvetica Light" charset="0"/>
                <a:ea typeface="MS PGothic" panose="020B0600070205080204" pitchFamily="34" charset="-128"/>
                <a:cs typeface="Calibri"/>
                <a:sym typeface="Helvetica Light" charset="0"/>
              </a:endParaRPr>
            </a:p>
          </p:txBody>
        </p:sp>
        <p:sp>
          <p:nvSpPr>
            <p:cNvPr id="28714" name="Shape 247"/>
            <p:cNvSpPr>
              <a:spLocks noChangeShapeType="1"/>
            </p:cNvSpPr>
            <p:nvPr/>
          </p:nvSpPr>
          <p:spPr bwMode="auto">
            <a:xfrm>
              <a:off x="239712" y="1003300"/>
              <a:ext cx="2184922" cy="0"/>
            </a:xfrm>
            <a:prstGeom prst="line">
              <a:avLst/>
            </a:prstGeom>
            <a:noFill/>
            <a:ln w="50800" cap="rnd">
              <a:solidFill>
                <a:srgbClr val="FFFFFF"/>
              </a:solidFill>
              <a:round/>
              <a:headEnd/>
              <a:tailEnd/>
            </a:ln>
            <a:extLst>
              <a:ext uri="{909E8E84-426E-40DD-AFC4-6F175D3DCCD1}">
                <a14:hiddenFill xmlns:a14="http://schemas.microsoft.com/office/drawing/2010/main">
                  <a:noFill/>
                </a14:hiddenFill>
              </a:ext>
            </a:extLst>
          </p:spPr>
          <p:txBody>
            <a:bodyPr lIns="35719" tIns="35719" rIns="35719" bIns="35719" anchor="ctr"/>
            <a:lstStyle/>
            <a:p>
              <a:pPr algn="ctr" defTabSz="410751" fontAlgn="base" hangingPunct="0">
                <a:spcBef>
                  <a:spcPct val="0"/>
                </a:spcBef>
                <a:spcAft>
                  <a:spcPct val="0"/>
                </a:spcAft>
              </a:pPr>
              <a:endParaRPr lang="en-US" sz="2531">
                <a:solidFill>
                  <a:srgbClr val="000000"/>
                </a:solidFill>
                <a:latin typeface="Helvetica Light" charset="0"/>
                <a:ea typeface="MS PGothic" panose="020B0600070205080204" pitchFamily="34" charset="-128"/>
                <a:cs typeface="Calibri"/>
                <a:sym typeface="Helvetica Light" charset="0"/>
              </a:endParaRPr>
            </a:p>
          </p:txBody>
        </p:sp>
        <p:sp>
          <p:nvSpPr>
            <p:cNvPr id="28715" name="Shape 248"/>
            <p:cNvSpPr>
              <a:spLocks noChangeArrowheads="1"/>
            </p:cNvSpPr>
            <p:nvPr/>
          </p:nvSpPr>
          <p:spPr bwMode="auto">
            <a:xfrm>
              <a:off x="1158875" y="923925"/>
              <a:ext cx="146050" cy="146050"/>
            </a:xfrm>
            <a:prstGeom prst="ellipse">
              <a:avLst/>
            </a:prstGeom>
            <a:solidFill>
              <a:srgbClr val="FFFED5"/>
            </a:solidFill>
            <a:ln w="12700">
              <a:solidFill>
                <a:srgbClr val="FFFFFF"/>
              </a:solidFill>
              <a:round/>
              <a:headEnd/>
              <a:tailEnd/>
            </a:ln>
          </p:spPr>
          <p:txBody>
            <a:bodyPr lIns="35719" tIns="35719" rIns="35719" bIns="35719" anchor="ctr"/>
            <a:lstStyle>
              <a:lvl1pPr eaLnBrk="0">
                <a:defRPr sz="3600">
                  <a:solidFill>
                    <a:srgbClr val="000000"/>
                  </a:solidFill>
                  <a:latin typeface="Helvetica Light" charset="0"/>
                  <a:ea typeface="MS PGothic" panose="020B0600070205080204" pitchFamily="34" charset="-128"/>
                  <a:sym typeface="Helvetica Light" charset="0"/>
                </a:defRPr>
              </a:lvl1pPr>
              <a:lvl2pPr marL="742950" indent="-285750" eaLnBrk="0">
                <a:defRPr sz="3600">
                  <a:solidFill>
                    <a:srgbClr val="000000"/>
                  </a:solidFill>
                  <a:latin typeface="Helvetica Light" charset="0"/>
                  <a:ea typeface="MS PGothic" panose="020B0600070205080204" pitchFamily="34" charset="-128"/>
                  <a:sym typeface="Helvetica Light" charset="0"/>
                </a:defRPr>
              </a:lvl2pPr>
              <a:lvl3pPr marL="1143000" indent="-228600" eaLnBrk="0">
                <a:defRPr sz="3600">
                  <a:solidFill>
                    <a:srgbClr val="000000"/>
                  </a:solidFill>
                  <a:latin typeface="Helvetica Light" charset="0"/>
                  <a:ea typeface="MS PGothic" panose="020B0600070205080204" pitchFamily="34" charset="-128"/>
                  <a:sym typeface="Helvetica Light" charset="0"/>
                </a:defRPr>
              </a:lvl3pPr>
              <a:lvl4pPr marL="1600200" indent="-228600" eaLnBrk="0">
                <a:defRPr sz="3600">
                  <a:solidFill>
                    <a:srgbClr val="000000"/>
                  </a:solidFill>
                  <a:latin typeface="Helvetica Light" charset="0"/>
                  <a:ea typeface="MS PGothic" panose="020B0600070205080204" pitchFamily="34" charset="-128"/>
                  <a:sym typeface="Helvetica Light" charset="0"/>
                </a:defRPr>
              </a:lvl4pPr>
              <a:lvl5pPr marL="2057400" indent="-228600" eaLnBrk="0">
                <a:defRPr sz="36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9pPr>
            </a:lstStyle>
            <a:p>
              <a:pPr algn="ctr" defTabSz="410751" eaLnBrk="1" fontAlgn="base" hangingPunct="0">
                <a:spcBef>
                  <a:spcPct val="0"/>
                </a:spcBef>
                <a:spcAft>
                  <a:spcPct val="0"/>
                </a:spcAft>
              </a:pPr>
              <a:endParaRPr lang="en-US" altLang="en-US" sz="2531">
                <a:cs typeface="Calibri"/>
              </a:endParaRPr>
            </a:p>
          </p:txBody>
        </p:sp>
      </p:grpSp>
      <p:grpSp>
        <p:nvGrpSpPr>
          <p:cNvPr id="28681" name="Group 263"/>
          <p:cNvGrpSpPr>
            <a:grpSpLocks/>
          </p:cNvGrpSpPr>
          <p:nvPr/>
        </p:nvGrpSpPr>
        <p:grpSpPr bwMode="auto">
          <a:xfrm>
            <a:off x="5809879" y="5053087"/>
            <a:ext cx="2306092" cy="1329407"/>
            <a:chOff x="0" y="0"/>
            <a:chExt cx="2305614" cy="1329303"/>
          </a:xfrm>
        </p:grpSpPr>
        <p:sp>
          <p:nvSpPr>
            <p:cNvPr id="28692" name="Shape 250"/>
            <p:cNvSpPr>
              <a:spLocks/>
            </p:cNvSpPr>
            <p:nvPr/>
          </p:nvSpPr>
          <p:spPr bwMode="auto">
            <a:xfrm>
              <a:off x="382587" y="47625"/>
              <a:ext cx="1764279" cy="94354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39" y="21366"/>
                  </a:moveTo>
                  <a:lnTo>
                    <a:pt x="1039" y="20244"/>
                  </a:lnTo>
                  <a:lnTo>
                    <a:pt x="951" y="18468"/>
                  </a:lnTo>
                  <a:lnTo>
                    <a:pt x="826" y="17532"/>
                  </a:lnTo>
                  <a:lnTo>
                    <a:pt x="563" y="16177"/>
                  </a:lnTo>
                  <a:lnTo>
                    <a:pt x="250" y="14868"/>
                  </a:lnTo>
                  <a:lnTo>
                    <a:pt x="0" y="13044"/>
                  </a:lnTo>
                  <a:lnTo>
                    <a:pt x="188" y="11384"/>
                  </a:lnTo>
                  <a:lnTo>
                    <a:pt x="476" y="10800"/>
                  </a:lnTo>
                  <a:lnTo>
                    <a:pt x="1389" y="9444"/>
                  </a:lnTo>
                  <a:lnTo>
                    <a:pt x="2152" y="8790"/>
                  </a:lnTo>
                  <a:lnTo>
                    <a:pt x="2816" y="8439"/>
                  </a:lnTo>
                  <a:lnTo>
                    <a:pt x="3254" y="7901"/>
                  </a:lnTo>
                  <a:lnTo>
                    <a:pt x="3542" y="7317"/>
                  </a:lnTo>
                  <a:lnTo>
                    <a:pt x="3817" y="6616"/>
                  </a:lnTo>
                  <a:lnTo>
                    <a:pt x="4355" y="4255"/>
                  </a:lnTo>
                  <a:lnTo>
                    <a:pt x="4605" y="3296"/>
                  </a:lnTo>
                  <a:lnTo>
                    <a:pt x="5306" y="1823"/>
                  </a:lnTo>
                  <a:lnTo>
                    <a:pt x="5969" y="888"/>
                  </a:lnTo>
                  <a:lnTo>
                    <a:pt x="6795" y="187"/>
                  </a:lnTo>
                  <a:lnTo>
                    <a:pt x="7671" y="0"/>
                  </a:lnTo>
                  <a:lnTo>
                    <a:pt x="8272" y="234"/>
                  </a:lnTo>
                  <a:lnTo>
                    <a:pt x="8785" y="701"/>
                  </a:lnTo>
                  <a:lnTo>
                    <a:pt x="9436" y="1426"/>
                  </a:lnTo>
                  <a:lnTo>
                    <a:pt x="10199" y="2291"/>
                  </a:lnTo>
                  <a:lnTo>
                    <a:pt x="11301" y="2899"/>
                  </a:lnTo>
                  <a:lnTo>
                    <a:pt x="12164" y="3296"/>
                  </a:lnTo>
                  <a:lnTo>
                    <a:pt x="13140" y="3483"/>
                  </a:lnTo>
                  <a:lnTo>
                    <a:pt x="13991" y="3366"/>
                  </a:lnTo>
                  <a:lnTo>
                    <a:pt x="14880" y="2945"/>
                  </a:lnTo>
                  <a:lnTo>
                    <a:pt x="15731" y="2431"/>
                  </a:lnTo>
                  <a:lnTo>
                    <a:pt x="16544" y="2010"/>
                  </a:lnTo>
                  <a:lnTo>
                    <a:pt x="17595" y="1940"/>
                  </a:lnTo>
                  <a:lnTo>
                    <a:pt x="19235" y="2361"/>
                  </a:lnTo>
                  <a:lnTo>
                    <a:pt x="20023" y="3016"/>
                  </a:lnTo>
                  <a:lnTo>
                    <a:pt x="20774" y="4138"/>
                  </a:lnTo>
                  <a:lnTo>
                    <a:pt x="21375" y="5961"/>
                  </a:lnTo>
                  <a:lnTo>
                    <a:pt x="21600" y="8252"/>
                  </a:lnTo>
                  <a:lnTo>
                    <a:pt x="21500" y="10496"/>
                  </a:lnTo>
                  <a:lnTo>
                    <a:pt x="21162" y="13044"/>
                  </a:lnTo>
                  <a:lnTo>
                    <a:pt x="20649" y="14984"/>
                  </a:lnTo>
                  <a:lnTo>
                    <a:pt x="20048" y="16691"/>
                  </a:lnTo>
                  <a:lnTo>
                    <a:pt x="19610" y="17462"/>
                  </a:lnTo>
                  <a:lnTo>
                    <a:pt x="18984" y="18187"/>
                  </a:lnTo>
                  <a:lnTo>
                    <a:pt x="17808" y="19543"/>
                  </a:lnTo>
                  <a:lnTo>
                    <a:pt x="17308" y="20291"/>
                  </a:lnTo>
                  <a:lnTo>
                    <a:pt x="16895" y="21179"/>
                  </a:lnTo>
                  <a:lnTo>
                    <a:pt x="16732" y="21600"/>
                  </a:lnTo>
                </a:path>
              </a:pathLst>
            </a:custGeom>
            <a:solidFill>
              <a:srgbClr val="4D3F80"/>
            </a:solidFill>
            <a:ln w="25400" cap="rnd">
              <a:solidFill>
                <a:srgbClr val="FFFFFF"/>
              </a:solidFill>
              <a:prstDash val="solid"/>
              <a:round/>
              <a:headEnd/>
              <a:tailEnd/>
            </a:ln>
          </p:spPr>
          <p:txBody>
            <a:bodyPr lIns="35719" tIns="35719" rIns="35719" bIns="35719" anchor="ctr"/>
            <a:lstStyle/>
            <a:p>
              <a:pPr algn="ctr" defTabSz="410751" fontAlgn="base" hangingPunct="0">
                <a:spcBef>
                  <a:spcPct val="0"/>
                </a:spcBef>
                <a:spcAft>
                  <a:spcPct val="0"/>
                </a:spcAft>
              </a:pPr>
              <a:endParaRPr lang="en-US" sz="2531">
                <a:solidFill>
                  <a:srgbClr val="000000"/>
                </a:solidFill>
                <a:latin typeface="Helvetica Light" charset="0"/>
                <a:ea typeface="MS PGothic" panose="020B0600070205080204" pitchFamily="34" charset="-128"/>
                <a:cs typeface="Calibri"/>
                <a:sym typeface="Helvetica Light" charset="0"/>
              </a:endParaRPr>
            </a:p>
          </p:txBody>
        </p:sp>
        <p:sp>
          <p:nvSpPr>
            <p:cNvPr id="251" name="Shape 251"/>
            <p:cNvSpPr/>
            <p:nvPr/>
          </p:nvSpPr>
          <p:spPr>
            <a:xfrm flipH="1" flipV="1">
              <a:off x="462016" y="808074"/>
              <a:ext cx="801273" cy="193089"/>
            </a:xfrm>
            <a:prstGeom prst="line">
              <a:avLst/>
            </a:prstGeom>
            <a:noFill/>
            <a:ln w="38100" cap="flat">
              <a:solidFill>
                <a:srgbClr val="FFFFFF"/>
              </a:solidFill>
              <a:prstDash val="solid"/>
              <a:roun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252" name="Shape 252"/>
            <p:cNvSpPr/>
            <p:nvPr/>
          </p:nvSpPr>
          <p:spPr>
            <a:xfrm flipH="1" flipV="1">
              <a:off x="897248" y="82593"/>
              <a:ext cx="361577" cy="912989"/>
            </a:xfrm>
            <a:prstGeom prst="line">
              <a:avLst/>
            </a:prstGeom>
            <a:noFill/>
            <a:ln w="38100" cap="flat">
              <a:solidFill>
                <a:srgbClr val="FFFFFF"/>
              </a:solidFill>
              <a:prstDash val="solid"/>
              <a:roun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253" name="Shape 253"/>
            <p:cNvSpPr/>
            <p:nvPr/>
          </p:nvSpPr>
          <p:spPr>
            <a:xfrm flipV="1">
              <a:off x="1258825" y="169651"/>
              <a:ext cx="7812" cy="831512"/>
            </a:xfrm>
            <a:prstGeom prst="line">
              <a:avLst/>
            </a:prstGeom>
            <a:noFill/>
            <a:ln w="38100" cap="flat">
              <a:solidFill>
                <a:srgbClr val="FFFFFF"/>
              </a:solidFill>
              <a:prstDash val="solid"/>
              <a:roun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254" name="Shape 254"/>
            <p:cNvSpPr/>
            <p:nvPr/>
          </p:nvSpPr>
          <p:spPr>
            <a:xfrm flipV="1">
              <a:off x="1258825" y="169651"/>
              <a:ext cx="353765" cy="831512"/>
            </a:xfrm>
            <a:prstGeom prst="line">
              <a:avLst/>
            </a:prstGeom>
            <a:noFill/>
            <a:ln w="38100" cap="flat">
              <a:solidFill>
                <a:srgbClr val="FFFFFF"/>
              </a:solidFill>
              <a:prstDash val="solid"/>
              <a:roun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255" name="Shape 255"/>
            <p:cNvSpPr/>
            <p:nvPr/>
          </p:nvSpPr>
          <p:spPr>
            <a:xfrm flipV="1">
              <a:off x="1258825" y="184160"/>
              <a:ext cx="720923" cy="811422"/>
            </a:xfrm>
            <a:prstGeom prst="line">
              <a:avLst/>
            </a:prstGeom>
            <a:noFill/>
            <a:ln w="38100" cap="flat">
              <a:solidFill>
                <a:srgbClr val="FFFFFF"/>
              </a:solidFill>
              <a:prstDash val="solid"/>
              <a:roun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256" name="Shape 256"/>
            <p:cNvSpPr/>
            <p:nvPr/>
          </p:nvSpPr>
          <p:spPr>
            <a:xfrm flipV="1">
              <a:off x="1258825" y="380598"/>
              <a:ext cx="872696" cy="620565"/>
            </a:xfrm>
            <a:prstGeom prst="line">
              <a:avLst/>
            </a:prstGeom>
            <a:noFill/>
            <a:ln w="38100" cap="flat">
              <a:solidFill>
                <a:srgbClr val="FFFFFF"/>
              </a:solidFill>
              <a:prstDash val="solid"/>
              <a:roun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257" name="Shape 257"/>
            <p:cNvSpPr/>
            <p:nvPr/>
          </p:nvSpPr>
          <p:spPr>
            <a:xfrm flipV="1">
              <a:off x="1258825" y="798028"/>
              <a:ext cx="746590" cy="203135"/>
            </a:xfrm>
            <a:prstGeom prst="line">
              <a:avLst/>
            </a:prstGeom>
            <a:noFill/>
            <a:ln w="38100" cap="flat">
              <a:solidFill>
                <a:srgbClr val="FFFFFF"/>
              </a:solidFill>
              <a:prstDash val="solid"/>
              <a:roun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28700" name="Shape 258"/>
            <p:cNvSpPr>
              <a:spLocks noChangeArrowheads="1"/>
            </p:cNvSpPr>
            <p:nvPr/>
          </p:nvSpPr>
          <p:spPr bwMode="auto">
            <a:xfrm>
              <a:off x="1177925" y="917575"/>
              <a:ext cx="142875" cy="141288"/>
            </a:xfrm>
            <a:prstGeom prst="ellipse">
              <a:avLst/>
            </a:prstGeom>
            <a:solidFill>
              <a:srgbClr val="FF955E"/>
            </a:solidFill>
            <a:ln w="12700">
              <a:solidFill>
                <a:srgbClr val="FFFFFF"/>
              </a:solidFill>
              <a:round/>
              <a:headEnd/>
              <a:tailEnd/>
            </a:ln>
          </p:spPr>
          <p:txBody>
            <a:bodyPr lIns="35719" tIns="35719" rIns="35719" bIns="35719" anchor="ctr"/>
            <a:lstStyle>
              <a:lvl1pPr eaLnBrk="0">
                <a:defRPr sz="3600">
                  <a:solidFill>
                    <a:srgbClr val="000000"/>
                  </a:solidFill>
                  <a:latin typeface="Helvetica Light" charset="0"/>
                  <a:ea typeface="MS PGothic" panose="020B0600070205080204" pitchFamily="34" charset="-128"/>
                  <a:sym typeface="Helvetica Light" charset="0"/>
                </a:defRPr>
              </a:lvl1pPr>
              <a:lvl2pPr marL="742950" indent="-285750" eaLnBrk="0">
                <a:defRPr sz="3600">
                  <a:solidFill>
                    <a:srgbClr val="000000"/>
                  </a:solidFill>
                  <a:latin typeface="Helvetica Light" charset="0"/>
                  <a:ea typeface="MS PGothic" panose="020B0600070205080204" pitchFamily="34" charset="-128"/>
                  <a:sym typeface="Helvetica Light" charset="0"/>
                </a:defRPr>
              </a:lvl2pPr>
              <a:lvl3pPr marL="1143000" indent="-228600" eaLnBrk="0">
                <a:defRPr sz="3600">
                  <a:solidFill>
                    <a:srgbClr val="000000"/>
                  </a:solidFill>
                  <a:latin typeface="Helvetica Light" charset="0"/>
                  <a:ea typeface="MS PGothic" panose="020B0600070205080204" pitchFamily="34" charset="-128"/>
                  <a:sym typeface="Helvetica Light" charset="0"/>
                </a:defRPr>
              </a:lvl3pPr>
              <a:lvl4pPr marL="1600200" indent="-228600" eaLnBrk="0">
                <a:defRPr sz="3600">
                  <a:solidFill>
                    <a:srgbClr val="000000"/>
                  </a:solidFill>
                  <a:latin typeface="Helvetica Light" charset="0"/>
                  <a:ea typeface="MS PGothic" panose="020B0600070205080204" pitchFamily="34" charset="-128"/>
                  <a:sym typeface="Helvetica Light" charset="0"/>
                </a:defRPr>
              </a:lvl4pPr>
              <a:lvl5pPr marL="2057400" indent="-228600" eaLnBrk="0">
                <a:defRPr sz="36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9pPr>
            </a:lstStyle>
            <a:p>
              <a:pPr algn="ctr" defTabSz="410751" eaLnBrk="1" fontAlgn="base" hangingPunct="0">
                <a:spcBef>
                  <a:spcPct val="0"/>
                </a:spcBef>
                <a:spcAft>
                  <a:spcPct val="0"/>
                </a:spcAft>
              </a:pPr>
              <a:endParaRPr lang="en-US" altLang="en-US" sz="2531">
                <a:cs typeface="Calibri"/>
              </a:endParaRPr>
            </a:p>
          </p:txBody>
        </p:sp>
        <p:sp>
          <p:nvSpPr>
            <p:cNvPr id="28701" name="Shape 259"/>
            <p:cNvSpPr>
              <a:spLocks/>
            </p:cNvSpPr>
            <p:nvPr/>
          </p:nvSpPr>
          <p:spPr bwMode="auto">
            <a:xfrm>
              <a:off x="207962" y="1006475"/>
              <a:ext cx="2097653" cy="32282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lnTo>
                    <a:pt x="21600" y="0"/>
                  </a:lnTo>
                  <a:lnTo>
                    <a:pt x="21600" y="14218"/>
                  </a:lnTo>
                  <a:lnTo>
                    <a:pt x="21084" y="15722"/>
                  </a:lnTo>
                  <a:lnTo>
                    <a:pt x="20484" y="16747"/>
                  </a:lnTo>
                  <a:lnTo>
                    <a:pt x="19674" y="17294"/>
                  </a:lnTo>
                  <a:lnTo>
                    <a:pt x="18789" y="16268"/>
                  </a:lnTo>
                  <a:lnTo>
                    <a:pt x="18158" y="14765"/>
                  </a:lnTo>
                  <a:lnTo>
                    <a:pt x="17484" y="14218"/>
                  </a:lnTo>
                  <a:lnTo>
                    <a:pt x="16747" y="14970"/>
                  </a:lnTo>
                  <a:lnTo>
                    <a:pt x="16116" y="17020"/>
                  </a:lnTo>
                  <a:lnTo>
                    <a:pt x="15379" y="19071"/>
                  </a:lnTo>
                  <a:lnTo>
                    <a:pt x="14558" y="20096"/>
                  </a:lnTo>
                  <a:lnTo>
                    <a:pt x="13674" y="20301"/>
                  </a:lnTo>
                  <a:lnTo>
                    <a:pt x="12747" y="20096"/>
                  </a:lnTo>
                  <a:lnTo>
                    <a:pt x="11674" y="21600"/>
                  </a:lnTo>
                  <a:lnTo>
                    <a:pt x="10411" y="20848"/>
                  </a:lnTo>
                  <a:lnTo>
                    <a:pt x="9411" y="18046"/>
                  </a:lnTo>
                  <a:lnTo>
                    <a:pt x="8484" y="17772"/>
                  </a:lnTo>
                  <a:lnTo>
                    <a:pt x="7821" y="19344"/>
                  </a:lnTo>
                  <a:lnTo>
                    <a:pt x="7000" y="20848"/>
                  </a:lnTo>
                  <a:lnTo>
                    <a:pt x="6221" y="21600"/>
                  </a:lnTo>
                  <a:lnTo>
                    <a:pt x="5411" y="20848"/>
                  </a:lnTo>
                  <a:lnTo>
                    <a:pt x="4632" y="18797"/>
                  </a:lnTo>
                  <a:lnTo>
                    <a:pt x="3853" y="17020"/>
                  </a:lnTo>
                  <a:lnTo>
                    <a:pt x="3189" y="17294"/>
                  </a:lnTo>
                  <a:lnTo>
                    <a:pt x="2411" y="18797"/>
                  </a:lnTo>
                  <a:lnTo>
                    <a:pt x="1737" y="19071"/>
                  </a:lnTo>
                  <a:lnTo>
                    <a:pt x="1221" y="19071"/>
                  </a:lnTo>
                  <a:lnTo>
                    <a:pt x="484" y="18319"/>
                  </a:lnTo>
                  <a:lnTo>
                    <a:pt x="0" y="15995"/>
                  </a:lnTo>
                  <a:lnTo>
                    <a:pt x="0" y="0"/>
                  </a:lnTo>
                </a:path>
              </a:pathLst>
            </a:custGeom>
            <a:solidFill>
              <a:srgbClr val="009DA7"/>
            </a:solidFill>
            <a:ln>
              <a:noFill/>
            </a:ln>
            <a:extLst>
              <a:ext uri="{91240B29-F687-4F45-9708-019B960494DF}">
                <a14:hiddenLine xmlns:a14="http://schemas.microsoft.com/office/drawing/2010/main" w="12700" cap="flat">
                  <a:solidFill>
                    <a:srgbClr val="000000"/>
                  </a:solidFill>
                  <a:round/>
                  <a:headEnd/>
                  <a:tailEnd/>
                </a14:hiddenLine>
              </a:ext>
            </a:extLst>
          </p:spPr>
          <p:txBody>
            <a:bodyPr lIns="35719" tIns="35719" rIns="35719" bIns="35719" anchor="ctr"/>
            <a:lstStyle/>
            <a:p>
              <a:pPr algn="ctr" defTabSz="410751" fontAlgn="base" hangingPunct="0">
                <a:spcBef>
                  <a:spcPct val="0"/>
                </a:spcBef>
                <a:spcAft>
                  <a:spcPct val="0"/>
                </a:spcAft>
              </a:pPr>
              <a:endParaRPr lang="en-US" sz="2531">
                <a:solidFill>
                  <a:srgbClr val="000000"/>
                </a:solidFill>
                <a:latin typeface="Helvetica Light" charset="0"/>
                <a:ea typeface="MS PGothic" panose="020B0600070205080204" pitchFamily="34" charset="-128"/>
                <a:cs typeface="Calibri"/>
                <a:sym typeface="Helvetica Light" charset="0"/>
              </a:endParaRPr>
            </a:p>
          </p:txBody>
        </p:sp>
        <p:sp>
          <p:nvSpPr>
            <p:cNvPr id="28702" name="Shape 260"/>
            <p:cNvSpPr>
              <a:spLocks noChangeShapeType="1"/>
            </p:cNvSpPr>
            <p:nvPr/>
          </p:nvSpPr>
          <p:spPr bwMode="auto">
            <a:xfrm>
              <a:off x="207962" y="1006475"/>
              <a:ext cx="2092892" cy="0"/>
            </a:xfrm>
            <a:prstGeom prst="line">
              <a:avLst/>
            </a:prstGeom>
            <a:noFill/>
            <a:ln w="50800" cap="rnd">
              <a:solidFill>
                <a:srgbClr val="FFFFFF"/>
              </a:solidFill>
              <a:round/>
              <a:headEnd/>
              <a:tailEnd/>
            </a:ln>
            <a:extLst>
              <a:ext uri="{909E8E84-426E-40DD-AFC4-6F175D3DCCD1}">
                <a14:hiddenFill xmlns:a14="http://schemas.microsoft.com/office/drawing/2010/main">
                  <a:noFill/>
                </a14:hiddenFill>
              </a:ext>
            </a:extLst>
          </p:spPr>
          <p:txBody>
            <a:bodyPr lIns="35719" tIns="35719" rIns="35719" bIns="35719" anchor="ctr"/>
            <a:lstStyle/>
            <a:p>
              <a:pPr algn="ctr" defTabSz="410751" fontAlgn="base" hangingPunct="0">
                <a:spcBef>
                  <a:spcPct val="0"/>
                </a:spcBef>
                <a:spcAft>
                  <a:spcPct val="0"/>
                </a:spcAft>
              </a:pPr>
              <a:endParaRPr lang="en-US" sz="2531">
                <a:solidFill>
                  <a:srgbClr val="000000"/>
                </a:solidFill>
                <a:latin typeface="Helvetica Light" charset="0"/>
                <a:ea typeface="MS PGothic" panose="020B0600070205080204" pitchFamily="34" charset="-128"/>
                <a:cs typeface="Calibri"/>
                <a:sym typeface="Helvetica Light" charset="0"/>
              </a:endParaRPr>
            </a:p>
          </p:txBody>
        </p:sp>
        <p:sp>
          <p:nvSpPr>
            <p:cNvPr id="28703" name="Shape 261"/>
            <p:cNvSpPr>
              <a:spLocks noChangeArrowheads="1"/>
            </p:cNvSpPr>
            <p:nvPr/>
          </p:nvSpPr>
          <p:spPr bwMode="auto">
            <a:xfrm>
              <a:off x="1182687" y="917575"/>
              <a:ext cx="141288" cy="141288"/>
            </a:xfrm>
            <a:prstGeom prst="ellipse">
              <a:avLst/>
            </a:prstGeom>
            <a:solidFill>
              <a:srgbClr val="FFFED5"/>
            </a:solidFill>
            <a:ln w="12700">
              <a:solidFill>
                <a:srgbClr val="FFFFFF"/>
              </a:solidFill>
              <a:round/>
              <a:headEnd/>
              <a:tailEnd/>
            </a:ln>
          </p:spPr>
          <p:txBody>
            <a:bodyPr lIns="35719" tIns="35719" rIns="35719" bIns="35719" anchor="ctr"/>
            <a:lstStyle>
              <a:lvl1pPr eaLnBrk="0">
                <a:defRPr sz="3600">
                  <a:solidFill>
                    <a:srgbClr val="000000"/>
                  </a:solidFill>
                  <a:latin typeface="Helvetica Light" charset="0"/>
                  <a:ea typeface="MS PGothic" panose="020B0600070205080204" pitchFamily="34" charset="-128"/>
                  <a:sym typeface="Helvetica Light" charset="0"/>
                </a:defRPr>
              </a:lvl1pPr>
              <a:lvl2pPr marL="742950" indent="-285750" eaLnBrk="0">
                <a:defRPr sz="3600">
                  <a:solidFill>
                    <a:srgbClr val="000000"/>
                  </a:solidFill>
                  <a:latin typeface="Helvetica Light" charset="0"/>
                  <a:ea typeface="MS PGothic" panose="020B0600070205080204" pitchFamily="34" charset="-128"/>
                  <a:sym typeface="Helvetica Light" charset="0"/>
                </a:defRPr>
              </a:lvl2pPr>
              <a:lvl3pPr marL="1143000" indent="-228600" eaLnBrk="0">
                <a:defRPr sz="3600">
                  <a:solidFill>
                    <a:srgbClr val="000000"/>
                  </a:solidFill>
                  <a:latin typeface="Helvetica Light" charset="0"/>
                  <a:ea typeface="MS PGothic" panose="020B0600070205080204" pitchFamily="34" charset="-128"/>
                  <a:sym typeface="Helvetica Light" charset="0"/>
                </a:defRPr>
              </a:lvl3pPr>
              <a:lvl4pPr marL="1600200" indent="-228600" eaLnBrk="0">
                <a:defRPr sz="3600">
                  <a:solidFill>
                    <a:srgbClr val="000000"/>
                  </a:solidFill>
                  <a:latin typeface="Helvetica Light" charset="0"/>
                  <a:ea typeface="MS PGothic" panose="020B0600070205080204" pitchFamily="34" charset="-128"/>
                  <a:sym typeface="Helvetica Light" charset="0"/>
                </a:defRPr>
              </a:lvl4pPr>
              <a:lvl5pPr marL="2057400" indent="-228600" eaLnBrk="0">
                <a:defRPr sz="36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9pPr>
            </a:lstStyle>
            <a:p>
              <a:pPr algn="ctr" defTabSz="410751" eaLnBrk="1" fontAlgn="base" hangingPunct="0">
                <a:spcBef>
                  <a:spcPct val="0"/>
                </a:spcBef>
                <a:spcAft>
                  <a:spcPct val="0"/>
                </a:spcAft>
              </a:pPr>
              <a:endParaRPr lang="en-US" altLang="en-US" sz="2531">
                <a:cs typeface="Calibri"/>
              </a:endParaRPr>
            </a:p>
          </p:txBody>
        </p:sp>
        <p:sp>
          <p:nvSpPr>
            <p:cNvPr id="262" name="Shape 262"/>
            <p:cNvSpPr/>
            <p:nvPr/>
          </p:nvSpPr>
          <p:spPr>
            <a:xfrm>
              <a:off x="0" y="0"/>
              <a:ext cx="1009961" cy="796912"/>
            </a:xfrm>
            <a:prstGeom prst="line">
              <a:avLst/>
            </a:prstGeom>
            <a:noFill/>
            <a:ln w="76200" cap="flat">
              <a:solidFill>
                <a:srgbClr val="FFFFFF"/>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grpSp>
      <p:grpSp>
        <p:nvGrpSpPr>
          <p:cNvPr id="28682" name="Group 269"/>
          <p:cNvGrpSpPr>
            <a:grpSpLocks/>
          </p:cNvGrpSpPr>
          <p:nvPr/>
        </p:nvGrpSpPr>
        <p:grpSpPr bwMode="auto">
          <a:xfrm>
            <a:off x="3632151" y="5589985"/>
            <a:ext cx="1945556" cy="792510"/>
            <a:chOff x="0" y="0"/>
            <a:chExt cx="1945326" cy="792803"/>
          </a:xfrm>
        </p:grpSpPr>
        <p:sp>
          <p:nvSpPr>
            <p:cNvPr id="264" name="Shape 264"/>
            <p:cNvSpPr/>
            <p:nvPr/>
          </p:nvSpPr>
          <p:spPr>
            <a:xfrm flipV="1">
              <a:off x="909605" y="3350"/>
              <a:ext cx="503351" cy="477915"/>
            </a:xfrm>
            <a:prstGeom prst="line">
              <a:avLst/>
            </a:prstGeom>
            <a:noFill/>
            <a:ln w="38100" cap="flat">
              <a:solidFill>
                <a:srgbClr val="FFFFFF"/>
              </a:solidFill>
              <a:prstDash val="solid"/>
              <a:roun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28688" name="Shape 265"/>
            <p:cNvSpPr>
              <a:spLocks/>
            </p:cNvSpPr>
            <p:nvPr/>
          </p:nvSpPr>
          <p:spPr bwMode="auto">
            <a:xfrm>
              <a:off x="0" y="493712"/>
              <a:ext cx="1945327" cy="2990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lnTo>
                    <a:pt x="21600" y="0"/>
                  </a:lnTo>
                  <a:lnTo>
                    <a:pt x="21600" y="14218"/>
                  </a:lnTo>
                  <a:lnTo>
                    <a:pt x="21084" y="15722"/>
                  </a:lnTo>
                  <a:lnTo>
                    <a:pt x="20484" y="16747"/>
                  </a:lnTo>
                  <a:lnTo>
                    <a:pt x="19674" y="17294"/>
                  </a:lnTo>
                  <a:lnTo>
                    <a:pt x="18789" y="16268"/>
                  </a:lnTo>
                  <a:lnTo>
                    <a:pt x="18158" y="14765"/>
                  </a:lnTo>
                  <a:lnTo>
                    <a:pt x="17484" y="14218"/>
                  </a:lnTo>
                  <a:lnTo>
                    <a:pt x="16747" y="14970"/>
                  </a:lnTo>
                  <a:lnTo>
                    <a:pt x="16116" y="17020"/>
                  </a:lnTo>
                  <a:lnTo>
                    <a:pt x="15379" y="19071"/>
                  </a:lnTo>
                  <a:lnTo>
                    <a:pt x="14558" y="20096"/>
                  </a:lnTo>
                  <a:lnTo>
                    <a:pt x="13674" y="20301"/>
                  </a:lnTo>
                  <a:lnTo>
                    <a:pt x="12747" y="20096"/>
                  </a:lnTo>
                  <a:lnTo>
                    <a:pt x="11674" y="21600"/>
                  </a:lnTo>
                  <a:lnTo>
                    <a:pt x="10411" y="20848"/>
                  </a:lnTo>
                  <a:lnTo>
                    <a:pt x="9411" y="18046"/>
                  </a:lnTo>
                  <a:lnTo>
                    <a:pt x="8484" y="17772"/>
                  </a:lnTo>
                  <a:lnTo>
                    <a:pt x="7821" y="19344"/>
                  </a:lnTo>
                  <a:lnTo>
                    <a:pt x="7000" y="20848"/>
                  </a:lnTo>
                  <a:lnTo>
                    <a:pt x="6221" y="21600"/>
                  </a:lnTo>
                  <a:lnTo>
                    <a:pt x="5411" y="20848"/>
                  </a:lnTo>
                  <a:lnTo>
                    <a:pt x="4632" y="18797"/>
                  </a:lnTo>
                  <a:lnTo>
                    <a:pt x="3853" y="17020"/>
                  </a:lnTo>
                  <a:lnTo>
                    <a:pt x="3189" y="17294"/>
                  </a:lnTo>
                  <a:lnTo>
                    <a:pt x="2411" y="18797"/>
                  </a:lnTo>
                  <a:lnTo>
                    <a:pt x="1737" y="19071"/>
                  </a:lnTo>
                  <a:lnTo>
                    <a:pt x="1221" y="19071"/>
                  </a:lnTo>
                  <a:lnTo>
                    <a:pt x="484" y="18319"/>
                  </a:lnTo>
                  <a:lnTo>
                    <a:pt x="0" y="15995"/>
                  </a:lnTo>
                  <a:lnTo>
                    <a:pt x="0" y="0"/>
                  </a:lnTo>
                </a:path>
              </a:pathLst>
            </a:custGeom>
            <a:solidFill>
              <a:srgbClr val="009DA7"/>
            </a:solidFill>
            <a:ln>
              <a:noFill/>
            </a:ln>
            <a:extLst>
              <a:ext uri="{91240B29-F687-4F45-9708-019B960494DF}">
                <a14:hiddenLine xmlns:a14="http://schemas.microsoft.com/office/drawing/2010/main" w="12700" cap="flat">
                  <a:solidFill>
                    <a:srgbClr val="000000"/>
                  </a:solidFill>
                  <a:round/>
                  <a:headEnd/>
                  <a:tailEnd/>
                </a14:hiddenLine>
              </a:ext>
            </a:extLst>
          </p:spPr>
          <p:txBody>
            <a:bodyPr lIns="35719" tIns="35719" rIns="35719" bIns="35719" anchor="ctr"/>
            <a:lstStyle/>
            <a:p>
              <a:pPr algn="ctr" defTabSz="410751" fontAlgn="base" hangingPunct="0">
                <a:spcBef>
                  <a:spcPct val="0"/>
                </a:spcBef>
                <a:spcAft>
                  <a:spcPct val="0"/>
                </a:spcAft>
              </a:pPr>
              <a:endParaRPr lang="en-US" sz="2531">
                <a:solidFill>
                  <a:srgbClr val="000000"/>
                </a:solidFill>
                <a:latin typeface="Helvetica Light" charset="0"/>
                <a:ea typeface="MS PGothic" panose="020B0600070205080204" pitchFamily="34" charset="-128"/>
                <a:cs typeface="Calibri"/>
                <a:sym typeface="Helvetica Light" charset="0"/>
              </a:endParaRPr>
            </a:p>
          </p:txBody>
        </p:sp>
        <p:sp>
          <p:nvSpPr>
            <p:cNvPr id="28689" name="Shape 266"/>
            <p:cNvSpPr>
              <a:spLocks noChangeShapeType="1"/>
            </p:cNvSpPr>
            <p:nvPr/>
          </p:nvSpPr>
          <p:spPr bwMode="auto">
            <a:xfrm>
              <a:off x="0" y="493712"/>
              <a:ext cx="1942152" cy="1"/>
            </a:xfrm>
            <a:prstGeom prst="line">
              <a:avLst/>
            </a:prstGeom>
            <a:noFill/>
            <a:ln w="50800" cap="rnd">
              <a:solidFill>
                <a:srgbClr val="FFFFFF"/>
              </a:solidFill>
              <a:round/>
              <a:headEnd/>
              <a:tailEnd/>
            </a:ln>
            <a:extLst>
              <a:ext uri="{909E8E84-426E-40DD-AFC4-6F175D3DCCD1}">
                <a14:hiddenFill xmlns:a14="http://schemas.microsoft.com/office/drawing/2010/main">
                  <a:noFill/>
                </a14:hiddenFill>
              </a:ext>
            </a:extLst>
          </p:spPr>
          <p:txBody>
            <a:bodyPr lIns="35719" tIns="35719" rIns="35719" bIns="35719" anchor="ctr"/>
            <a:lstStyle/>
            <a:p>
              <a:pPr algn="ctr" defTabSz="410751" fontAlgn="base" hangingPunct="0">
                <a:spcBef>
                  <a:spcPct val="0"/>
                </a:spcBef>
                <a:spcAft>
                  <a:spcPct val="0"/>
                </a:spcAft>
              </a:pPr>
              <a:endParaRPr lang="en-US" sz="2531">
                <a:solidFill>
                  <a:srgbClr val="000000"/>
                </a:solidFill>
                <a:latin typeface="Helvetica Light" charset="0"/>
                <a:ea typeface="MS PGothic" panose="020B0600070205080204" pitchFamily="34" charset="-128"/>
                <a:cs typeface="Calibri"/>
                <a:sym typeface="Helvetica Light" charset="0"/>
              </a:endParaRPr>
            </a:p>
          </p:txBody>
        </p:sp>
        <p:sp>
          <p:nvSpPr>
            <p:cNvPr id="267" name="Shape 267"/>
            <p:cNvSpPr/>
            <p:nvPr/>
          </p:nvSpPr>
          <p:spPr>
            <a:xfrm>
              <a:off x="254466" y="0"/>
              <a:ext cx="526789" cy="398635"/>
            </a:xfrm>
            <a:prstGeom prst="line">
              <a:avLst/>
            </a:prstGeom>
            <a:noFill/>
            <a:ln w="76200" cap="flat">
              <a:solidFill>
                <a:srgbClr val="FFFFFF"/>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28691" name="Shape 268"/>
            <p:cNvSpPr>
              <a:spLocks noChangeArrowheads="1"/>
            </p:cNvSpPr>
            <p:nvPr/>
          </p:nvSpPr>
          <p:spPr bwMode="auto">
            <a:xfrm>
              <a:off x="850900" y="422275"/>
              <a:ext cx="130175" cy="130175"/>
            </a:xfrm>
            <a:prstGeom prst="ellipse">
              <a:avLst/>
            </a:prstGeom>
            <a:solidFill>
              <a:srgbClr val="FFFED5"/>
            </a:solidFill>
            <a:ln w="12700">
              <a:solidFill>
                <a:srgbClr val="FFFFFF"/>
              </a:solidFill>
              <a:round/>
              <a:headEnd/>
              <a:tailEnd/>
            </a:ln>
          </p:spPr>
          <p:txBody>
            <a:bodyPr lIns="35719" tIns="35719" rIns="35719" bIns="35719" anchor="ctr"/>
            <a:lstStyle>
              <a:lvl1pPr eaLnBrk="0">
                <a:defRPr sz="3600">
                  <a:solidFill>
                    <a:srgbClr val="000000"/>
                  </a:solidFill>
                  <a:latin typeface="Helvetica Light" charset="0"/>
                  <a:ea typeface="MS PGothic" panose="020B0600070205080204" pitchFamily="34" charset="-128"/>
                  <a:sym typeface="Helvetica Light" charset="0"/>
                </a:defRPr>
              </a:lvl1pPr>
              <a:lvl2pPr marL="742950" indent="-285750" eaLnBrk="0">
                <a:defRPr sz="3600">
                  <a:solidFill>
                    <a:srgbClr val="000000"/>
                  </a:solidFill>
                  <a:latin typeface="Helvetica Light" charset="0"/>
                  <a:ea typeface="MS PGothic" panose="020B0600070205080204" pitchFamily="34" charset="-128"/>
                  <a:sym typeface="Helvetica Light" charset="0"/>
                </a:defRPr>
              </a:lvl2pPr>
              <a:lvl3pPr marL="1143000" indent="-228600" eaLnBrk="0">
                <a:defRPr sz="3600">
                  <a:solidFill>
                    <a:srgbClr val="000000"/>
                  </a:solidFill>
                  <a:latin typeface="Helvetica Light" charset="0"/>
                  <a:ea typeface="MS PGothic" panose="020B0600070205080204" pitchFamily="34" charset="-128"/>
                  <a:sym typeface="Helvetica Light" charset="0"/>
                </a:defRPr>
              </a:lvl3pPr>
              <a:lvl4pPr marL="1600200" indent="-228600" eaLnBrk="0">
                <a:defRPr sz="3600">
                  <a:solidFill>
                    <a:srgbClr val="000000"/>
                  </a:solidFill>
                  <a:latin typeface="Helvetica Light" charset="0"/>
                  <a:ea typeface="MS PGothic" panose="020B0600070205080204" pitchFamily="34" charset="-128"/>
                  <a:sym typeface="Helvetica Light" charset="0"/>
                </a:defRPr>
              </a:lvl4pPr>
              <a:lvl5pPr marL="2057400" indent="-228600" eaLnBrk="0">
                <a:defRPr sz="36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9pPr>
            </a:lstStyle>
            <a:p>
              <a:pPr algn="ctr" defTabSz="410751" eaLnBrk="1" fontAlgn="base" hangingPunct="0">
                <a:spcBef>
                  <a:spcPct val="0"/>
                </a:spcBef>
                <a:spcAft>
                  <a:spcPct val="0"/>
                </a:spcAft>
              </a:pPr>
              <a:endParaRPr lang="en-US" altLang="en-US" sz="2531">
                <a:cs typeface="Calibri"/>
              </a:endParaRPr>
            </a:p>
          </p:txBody>
        </p:sp>
      </p:grpSp>
      <p:grpSp>
        <p:nvGrpSpPr>
          <p:cNvPr id="273" name="Group 273"/>
          <p:cNvGrpSpPr>
            <a:grpSpLocks/>
          </p:cNvGrpSpPr>
          <p:nvPr/>
        </p:nvGrpSpPr>
        <p:grpSpPr bwMode="auto">
          <a:xfrm>
            <a:off x="582662" y="331515"/>
            <a:ext cx="8103691" cy="1902023"/>
            <a:chOff x="0" y="0"/>
            <a:chExt cx="8104187" cy="1901825"/>
          </a:xfrm>
        </p:grpSpPr>
        <p:pic>
          <p:nvPicPr>
            <p:cNvPr id="28684" name="image.png"/>
            <p:cNvPicPr>
              <a:picLocks/>
            </p:cNvPicPr>
            <p:nvPr/>
          </p:nvPicPr>
          <p:blipFill>
            <a:blip r:embed="rId4">
              <a:extLst>
                <a:ext uri="{28A0092B-C50C-407E-A947-70E740481C1C}">
                  <a14:useLocalDpi xmlns:a14="http://schemas.microsoft.com/office/drawing/2010/main" val="0"/>
                </a:ext>
              </a:extLst>
            </a:blip>
            <a:srcRect l="51617" t="52737" b="5859"/>
            <a:stretch>
              <a:fillRect/>
            </a:stretch>
          </p:blipFill>
          <p:spPr bwMode="auto">
            <a:xfrm>
              <a:off x="2686050" y="0"/>
              <a:ext cx="27495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8685" name="image.png"/>
            <p:cNvPicPr>
              <a:picLocks/>
            </p:cNvPicPr>
            <p:nvPr/>
          </p:nvPicPr>
          <p:blipFill>
            <a:blip r:embed="rId4">
              <a:extLst>
                <a:ext uri="{28A0092B-C50C-407E-A947-70E740481C1C}">
                  <a14:useLocalDpi xmlns:a14="http://schemas.microsoft.com/office/drawing/2010/main" val="0"/>
                </a:ext>
              </a:extLst>
            </a:blip>
            <a:srcRect r="51617" b="55667"/>
            <a:stretch>
              <a:fillRect/>
            </a:stretch>
          </p:blipFill>
          <p:spPr bwMode="auto">
            <a:xfrm>
              <a:off x="0" y="0"/>
              <a:ext cx="2600325"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8686" name="image.png"/>
            <p:cNvPicPr>
              <a:picLocks/>
            </p:cNvPicPr>
            <p:nvPr/>
          </p:nvPicPr>
          <p:blipFill>
            <a:blip r:embed="rId4">
              <a:extLst>
                <a:ext uri="{28A0092B-C50C-407E-A947-70E740481C1C}">
                  <a14:useLocalDpi xmlns:a14="http://schemas.microsoft.com/office/drawing/2010/main" val="0"/>
                </a:ext>
              </a:extLst>
            </a:blip>
            <a:srcRect l="51617" b="55667"/>
            <a:stretch>
              <a:fillRect/>
            </a:stretch>
          </p:blipFill>
          <p:spPr bwMode="auto">
            <a:xfrm>
              <a:off x="5553075" y="0"/>
              <a:ext cx="2551113"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spTree>
    <p:extLst>
      <p:ext uri="{BB962C8B-B14F-4D97-AF65-F5344CB8AC3E}">
        <p14:creationId xmlns:p14="http://schemas.microsoft.com/office/powerpoint/2010/main" val="1722068424"/>
      </p:ext>
    </p:extLst>
  </p:cSld>
  <p:clrMapOvr>
    <a:masterClrMapping/>
  </p:clrMapOvr>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p:tmAbs val="0"/>
                                  </p:iterate>
                                  <p:childTnLst>
                                    <p:set>
                                      <p:cBhvr>
                                        <p:cTn id="6" fill="hold"/>
                                        <p:tgtEl>
                                          <p:spTgt spid="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0" animBg="1" advAuto="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308" name="Shape 308"/>
          <p:cNvSpPr>
            <a:spLocks noChangeArrowheads="1"/>
          </p:cNvSpPr>
          <p:nvPr/>
        </p:nvSpPr>
        <p:spPr bwMode="auto">
          <a:xfrm>
            <a:off x="2853956" y="6481837"/>
            <a:ext cx="3415998" cy="2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799" tIns="50799" rIns="50799" bIns="50799">
            <a:spAutoFit/>
          </a:bodyPr>
          <a:lstStyle>
            <a:lvl1pPr eaLnBrk="0">
              <a:defRPr sz="3600">
                <a:solidFill>
                  <a:srgbClr val="000000"/>
                </a:solidFill>
                <a:latin typeface="Helvetica Light" charset="0"/>
                <a:ea typeface="MS PGothic" panose="020B0600070205080204" pitchFamily="34" charset="-128"/>
                <a:sym typeface="Helvetica Light" charset="0"/>
              </a:defRPr>
            </a:lvl1pPr>
            <a:lvl2pPr marL="742950" indent="-285750" eaLnBrk="0">
              <a:defRPr sz="3600">
                <a:solidFill>
                  <a:srgbClr val="000000"/>
                </a:solidFill>
                <a:latin typeface="Helvetica Light" charset="0"/>
                <a:ea typeface="MS PGothic" panose="020B0600070205080204" pitchFamily="34" charset="-128"/>
                <a:sym typeface="Helvetica Light" charset="0"/>
              </a:defRPr>
            </a:lvl2pPr>
            <a:lvl3pPr marL="1143000" indent="-228600" eaLnBrk="0">
              <a:defRPr sz="3600">
                <a:solidFill>
                  <a:srgbClr val="000000"/>
                </a:solidFill>
                <a:latin typeface="Helvetica Light" charset="0"/>
                <a:ea typeface="MS PGothic" panose="020B0600070205080204" pitchFamily="34" charset="-128"/>
                <a:sym typeface="Helvetica Light" charset="0"/>
              </a:defRPr>
            </a:lvl3pPr>
            <a:lvl4pPr marL="1600200" indent="-228600" eaLnBrk="0">
              <a:defRPr sz="3600">
                <a:solidFill>
                  <a:srgbClr val="000000"/>
                </a:solidFill>
                <a:latin typeface="Helvetica Light" charset="0"/>
                <a:ea typeface="MS PGothic" panose="020B0600070205080204" pitchFamily="34" charset="-128"/>
                <a:sym typeface="Helvetica Light" charset="0"/>
              </a:defRPr>
            </a:lvl4pPr>
            <a:lvl5pPr marL="2057400" indent="-228600" eaLnBrk="0">
              <a:defRPr sz="36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9pPr>
          </a:lstStyle>
          <a:p>
            <a:pPr algn="ctr" defTabSz="410751" eaLnBrk="1" fontAlgn="base" hangingPunct="0">
              <a:spcBef>
                <a:spcPct val="0"/>
              </a:spcBef>
              <a:spcAft>
                <a:spcPct val="0"/>
              </a:spcAft>
              <a:buClr>
                <a:srgbClr val="FFFC79"/>
              </a:buClr>
            </a:pPr>
            <a:r>
              <a:rPr lang="en-US" altLang="en-US" sz="1195">
                <a:solidFill>
                  <a:srgbClr val="53D5FD"/>
                </a:solidFill>
                <a:latin typeface="Times New Roman" panose="02020603050405020304" pitchFamily="18" charset="0"/>
                <a:cs typeface="Times New Roman" panose="02020603050405020304" pitchFamily="18" charset="0"/>
                <a:sym typeface="Times New Roman" panose="02020603050405020304" pitchFamily="18" charset="0"/>
              </a:rPr>
              <a:t>© Kavita Bala, Computer Science, Cornell University</a:t>
            </a:r>
          </a:p>
        </p:txBody>
      </p:sp>
      <p:sp>
        <p:nvSpPr>
          <p:cNvPr id="309" name="Shape 309"/>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a:lstStyle/>
          <a:p>
            <a:pPr>
              <a:defRPr/>
            </a:pPr>
            <a:r>
              <a:rPr dirty="0">
                <a:solidFill>
                  <a:schemeClr val="bg1"/>
                </a:solidFill>
                <a:ea typeface="+mj-ea"/>
                <a:sym typeface="Calibri" charset="0"/>
              </a:rPr>
              <a:t>Ideal Diffuse Reflection</a:t>
            </a:r>
          </a:p>
        </p:txBody>
      </p:sp>
      <p:sp>
        <p:nvSpPr>
          <p:cNvPr id="310" name="Shape 310"/>
          <p:cNvSpPr>
            <a:spLocks noGrp="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a:lstStyle/>
          <a:p>
            <a:pPr marL="825003" indent="-326554">
              <a:buFont typeface="Arial" charset="0"/>
              <a:buChar char="•"/>
              <a:defRPr/>
            </a:pPr>
            <a:r>
              <a:rPr dirty="0">
                <a:solidFill>
                  <a:schemeClr val="bg1"/>
                </a:solidFill>
                <a:ea typeface="+mn-ea"/>
                <a:sym typeface="Calibri" charset="0"/>
              </a:rPr>
              <a:t>Characteristic of multiple scattering materials</a:t>
            </a:r>
          </a:p>
          <a:p>
            <a:pPr marL="825003" indent="-326554">
              <a:buFont typeface="Arial" charset="0"/>
              <a:buChar char="•"/>
              <a:defRPr/>
            </a:pPr>
            <a:r>
              <a:rPr dirty="0">
                <a:solidFill>
                  <a:schemeClr val="bg1"/>
                </a:solidFill>
                <a:ea typeface="+mn-ea"/>
                <a:sym typeface="Calibri" charset="0"/>
              </a:rPr>
              <a:t>An idealization but reasonable for matte surfaces</a:t>
            </a:r>
          </a:p>
          <a:p>
            <a:pPr marL="498449" indent="0">
              <a:buNone/>
              <a:defRPr/>
            </a:pPr>
            <a:endParaRPr dirty="0">
              <a:solidFill>
                <a:schemeClr val="bg1"/>
              </a:solidFill>
              <a:ea typeface="+mn-ea"/>
              <a:sym typeface="Calibri" charset="0"/>
            </a:endParaRPr>
          </a:p>
        </p:txBody>
      </p:sp>
      <p:pic>
        <p:nvPicPr>
          <p:cNvPr id="30725" name="threespheres.png"/>
          <p:cNvPicPr>
            <a:picLocks/>
          </p:cNvPicPr>
          <p:nvPr/>
        </p:nvPicPr>
        <p:blipFill>
          <a:blip r:embed="rId2">
            <a:extLst>
              <a:ext uri="{28A0092B-C50C-407E-A947-70E740481C1C}">
                <a14:useLocalDpi xmlns:a14="http://schemas.microsoft.com/office/drawing/2010/main" val="0"/>
              </a:ext>
            </a:extLst>
          </a:blip>
          <a:srcRect l="4498" t="14999" r="61501" b="17999"/>
          <a:stretch>
            <a:fillRect/>
          </a:stretch>
        </p:blipFill>
        <p:spPr bwMode="auto">
          <a:xfrm>
            <a:off x="3722564" y="4454798"/>
            <a:ext cx="1726778" cy="170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12" name="Shape 312"/>
          <p:cNvSpPr/>
          <p:nvPr/>
        </p:nvSpPr>
        <p:spPr>
          <a:xfrm flipH="1">
            <a:off x="4582047" y="4564187"/>
            <a:ext cx="3944689" cy="670842"/>
          </a:xfrm>
          <a:prstGeom prst="line">
            <a:avLst/>
          </a:prstGeom>
          <a:ln w="25400">
            <a:solidFill>
              <a:srgbClr val="FFFFFF"/>
            </a:solidFill>
          </a:ln>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313" name="Shape 313"/>
          <p:cNvSpPr/>
          <p:nvPr/>
        </p:nvSpPr>
        <p:spPr>
          <a:xfrm flipH="1" flipV="1">
            <a:off x="4582047" y="5364510"/>
            <a:ext cx="3944689" cy="1180951"/>
          </a:xfrm>
          <a:prstGeom prst="line">
            <a:avLst/>
          </a:prstGeom>
          <a:ln w="25400">
            <a:solidFill>
              <a:srgbClr val="FFFFFF"/>
            </a:solidFill>
          </a:ln>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30728" name="Shape 314"/>
          <p:cNvSpPr>
            <a:spLocks noChangeArrowheads="1"/>
          </p:cNvSpPr>
          <p:nvPr/>
        </p:nvSpPr>
        <p:spPr bwMode="auto">
          <a:xfrm>
            <a:off x="4449217" y="5235030"/>
            <a:ext cx="132829" cy="129480"/>
          </a:xfrm>
          <a:prstGeom prst="rect">
            <a:avLst/>
          </a:prstGeom>
          <a:noFill/>
          <a:ln w="6350">
            <a:solidFill>
              <a:srgbClr val="FFFFFF"/>
            </a:solidFill>
            <a:miter lim="400000"/>
            <a:headEnd/>
            <a:tailEnd/>
          </a:ln>
          <a:extLst>
            <a:ext uri="{909E8E84-426E-40DD-AFC4-6F175D3DCCD1}">
              <a14:hiddenFill xmlns:a14="http://schemas.microsoft.com/office/drawing/2010/main">
                <a:solidFill>
                  <a:srgbClr val="FFFFFF"/>
                </a:solidFill>
              </a14:hiddenFill>
            </a:ext>
          </a:extLst>
        </p:spPr>
        <p:txBody>
          <a:bodyPr lIns="50799" tIns="50799" rIns="50799" bIns="50799" anchor="ctr"/>
          <a:lstStyle>
            <a:lvl1pPr eaLnBrk="0">
              <a:defRPr sz="3600">
                <a:solidFill>
                  <a:srgbClr val="000000"/>
                </a:solidFill>
                <a:latin typeface="Helvetica Light" charset="0"/>
                <a:ea typeface="MS PGothic" panose="020B0600070205080204" pitchFamily="34" charset="-128"/>
                <a:sym typeface="Helvetica Light" charset="0"/>
              </a:defRPr>
            </a:lvl1pPr>
            <a:lvl2pPr marL="742950" indent="-285750" eaLnBrk="0">
              <a:defRPr sz="3600">
                <a:solidFill>
                  <a:srgbClr val="000000"/>
                </a:solidFill>
                <a:latin typeface="Helvetica Light" charset="0"/>
                <a:ea typeface="MS PGothic" panose="020B0600070205080204" pitchFamily="34" charset="-128"/>
                <a:sym typeface="Helvetica Light" charset="0"/>
              </a:defRPr>
            </a:lvl2pPr>
            <a:lvl3pPr marL="1143000" indent="-228600" eaLnBrk="0">
              <a:defRPr sz="3600">
                <a:solidFill>
                  <a:srgbClr val="000000"/>
                </a:solidFill>
                <a:latin typeface="Helvetica Light" charset="0"/>
                <a:ea typeface="MS PGothic" panose="020B0600070205080204" pitchFamily="34" charset="-128"/>
                <a:sym typeface="Helvetica Light" charset="0"/>
              </a:defRPr>
            </a:lvl3pPr>
            <a:lvl4pPr marL="1600200" indent="-228600" eaLnBrk="0">
              <a:defRPr sz="3600">
                <a:solidFill>
                  <a:srgbClr val="000000"/>
                </a:solidFill>
                <a:latin typeface="Helvetica Light" charset="0"/>
                <a:ea typeface="MS PGothic" panose="020B0600070205080204" pitchFamily="34" charset="-128"/>
                <a:sym typeface="Helvetica Light" charset="0"/>
              </a:defRPr>
            </a:lvl4pPr>
            <a:lvl5pPr marL="2057400" indent="-228600" eaLnBrk="0">
              <a:defRPr sz="36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9pPr>
          </a:lstStyle>
          <a:p>
            <a:pPr algn="ctr" defTabSz="410751" eaLnBrk="1" fontAlgn="base" hangingPunct="0">
              <a:spcBef>
                <a:spcPct val="0"/>
              </a:spcBef>
              <a:spcAft>
                <a:spcPct val="0"/>
              </a:spcAft>
            </a:pPr>
            <a:endParaRPr lang="en-US" altLang="en-US" sz="2531">
              <a:cs typeface="Calibri"/>
            </a:endParaRPr>
          </a:p>
        </p:txBody>
      </p:sp>
      <p:pic>
        <p:nvPicPr>
          <p:cNvPr id="30729" name="image.png"/>
          <p:cNvPicPr>
            <a:picLocks/>
          </p:cNvPicPr>
          <p:nvPr/>
        </p:nvPicPr>
        <p:blipFill>
          <a:blip r:embed="rId3">
            <a:extLst>
              <a:ext uri="{28A0092B-C50C-407E-A947-70E740481C1C}">
                <a14:useLocalDpi xmlns:a14="http://schemas.microsoft.com/office/drawing/2010/main" val="0"/>
              </a:ext>
            </a:extLst>
          </a:blip>
          <a:srcRect r="51617" b="55667"/>
          <a:stretch>
            <a:fillRect/>
          </a:stretch>
        </p:blipFill>
        <p:spPr bwMode="auto">
          <a:xfrm>
            <a:off x="5843365" y="4554141"/>
            <a:ext cx="2706811" cy="198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16" name="Shape 316"/>
          <p:cNvSpPr/>
          <p:nvPr/>
        </p:nvSpPr>
        <p:spPr>
          <a:xfrm flipV="1">
            <a:off x="4449217" y="4556374"/>
            <a:ext cx="1396380" cy="663029"/>
          </a:xfrm>
          <a:prstGeom prst="line">
            <a:avLst/>
          </a:prstGeom>
          <a:ln w="25400">
            <a:solidFill>
              <a:srgbClr val="FFFFFF"/>
            </a:solidFill>
          </a:ln>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317" name="Shape 317"/>
          <p:cNvSpPr/>
          <p:nvPr/>
        </p:nvSpPr>
        <p:spPr>
          <a:xfrm>
            <a:off x="4449217" y="5364510"/>
            <a:ext cx="1388566" cy="1166441"/>
          </a:xfrm>
          <a:prstGeom prst="line">
            <a:avLst/>
          </a:prstGeom>
          <a:ln w="25400">
            <a:solidFill>
              <a:srgbClr val="FFFFFF"/>
            </a:solidFill>
          </a:ln>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Tree>
    <p:extLst>
      <p:ext uri="{BB962C8B-B14F-4D97-AF65-F5344CB8AC3E}">
        <p14:creationId xmlns:p14="http://schemas.microsoft.com/office/powerpoint/2010/main" val="25552805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456531" y="274588"/>
            <a:ext cx="8229823" cy="1143000"/>
          </a:xfrm>
        </p:spPr>
        <p:txBody>
          <a:bodyPr/>
          <a:lstStyle/>
          <a:p>
            <a:pPr eaLnBrk="1">
              <a:defRPr/>
            </a:pPr>
            <a:r>
              <a:rPr lang="en-US">
                <a:ea typeface="+mj-ea"/>
                <a:sym typeface="Calibri" charset="0"/>
              </a:rPr>
              <a:t>Lambertian Reflectance</a:t>
            </a:r>
            <a:endParaRPr lang="en-US" sz="1266">
              <a:ea typeface="+mj-ea"/>
              <a:sym typeface="Calibri" charset="0"/>
            </a:endParaRPr>
          </a:p>
        </p:txBody>
      </p:sp>
      <p:sp>
        <p:nvSpPr>
          <p:cNvPr id="13314" name="Rectangle 2"/>
          <p:cNvSpPr>
            <a:spLocks/>
          </p:cNvSpPr>
          <p:nvPr/>
        </p:nvSpPr>
        <p:spPr bwMode="auto">
          <a:xfrm>
            <a:off x="498947" y="4065241"/>
            <a:ext cx="7922865" cy="15578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marL="296902" indent="-296902" defTabSz="410751" fontAlgn="base" hangingPunct="0">
              <a:spcBef>
                <a:spcPct val="0"/>
              </a:spcBef>
              <a:spcAft>
                <a:spcPct val="0"/>
              </a:spcAft>
              <a:buSzPct val="100000"/>
              <a:buFontTx/>
              <a:buAutoNum type="arabicPeriod"/>
              <a:defRPr/>
            </a:pPr>
            <a:r>
              <a:rPr lang="en-US" sz="2531">
                <a:solidFill>
                  <a:srgbClr val="000000"/>
                </a:solidFill>
                <a:latin typeface="Calibri" charset="0"/>
                <a:ea typeface="ＭＳ Ｐゴシック" charset="0"/>
                <a:cs typeface="Calibri"/>
                <a:sym typeface="Calibri" charset="0"/>
              </a:rPr>
              <a:t>Reflected energy is proportional to cosine of angle between L and N </a:t>
            </a:r>
            <a:r>
              <a:rPr lang="en-US" sz="2531" b="1">
                <a:solidFill>
                  <a:srgbClr val="000000"/>
                </a:solidFill>
                <a:latin typeface="Calibri" charset="0"/>
                <a:ea typeface="ＭＳ Ｐゴシック" charset="0"/>
                <a:cs typeface="Calibri"/>
                <a:sym typeface="Calibri" charset="0"/>
              </a:rPr>
              <a:t>(incoming)</a:t>
            </a:r>
            <a:endParaRPr lang="en-US" sz="2531">
              <a:solidFill>
                <a:srgbClr val="000000"/>
              </a:solidFill>
              <a:latin typeface="Calibri" charset="0"/>
              <a:ea typeface="ＭＳ Ｐゴシック" charset="0"/>
              <a:cs typeface="Calibri"/>
              <a:sym typeface="Calibri" charset="0"/>
            </a:endParaRPr>
          </a:p>
          <a:p>
            <a:pPr marL="296902" indent="-296902" defTabSz="410751" fontAlgn="base" hangingPunct="0">
              <a:spcBef>
                <a:spcPct val="0"/>
              </a:spcBef>
              <a:spcAft>
                <a:spcPct val="0"/>
              </a:spcAft>
              <a:defRPr/>
            </a:pPr>
            <a:endParaRPr lang="en-US" sz="2531">
              <a:solidFill>
                <a:srgbClr val="000000"/>
              </a:solidFill>
              <a:latin typeface="Calibri" charset="0"/>
              <a:ea typeface="ＭＳ Ｐゴシック" charset="0"/>
              <a:cs typeface="Calibri"/>
              <a:sym typeface="Calibri" charset="0"/>
            </a:endParaRPr>
          </a:p>
          <a:p>
            <a:pPr marL="296902" indent="-296902" defTabSz="410751" fontAlgn="base" hangingPunct="0">
              <a:spcBef>
                <a:spcPct val="0"/>
              </a:spcBef>
              <a:spcAft>
                <a:spcPct val="0"/>
              </a:spcAft>
              <a:buSzPct val="100000"/>
              <a:buFontTx/>
              <a:buAutoNum type="arabicPeriod" startAt="2"/>
              <a:defRPr/>
            </a:pPr>
            <a:r>
              <a:rPr lang="en-US" sz="2531">
                <a:solidFill>
                  <a:srgbClr val="000000"/>
                </a:solidFill>
                <a:latin typeface="Calibri" charset="0"/>
                <a:ea typeface="ＭＳ Ｐゴシック" charset="0"/>
                <a:cs typeface="Calibri"/>
                <a:sym typeface="Calibri" charset="0"/>
              </a:rPr>
              <a:t>Measured intensity is viewpoint-independent </a:t>
            </a:r>
            <a:r>
              <a:rPr lang="en-US" sz="2531" b="1">
                <a:solidFill>
                  <a:srgbClr val="000000"/>
                </a:solidFill>
                <a:latin typeface="Calibri" charset="0"/>
                <a:ea typeface="ＭＳ Ｐゴシック" charset="0"/>
                <a:cs typeface="Calibri"/>
                <a:sym typeface="Calibri" charset="0"/>
              </a:rPr>
              <a:t>(outgoing)</a:t>
            </a:r>
            <a:endParaRPr lang="en-US" sz="1266">
              <a:solidFill>
                <a:srgbClr val="000000"/>
              </a:solidFill>
              <a:latin typeface="Helvetica Light" charset="0"/>
              <a:ea typeface="ＭＳ Ｐゴシック" charset="0"/>
              <a:cs typeface="Helvetica Light" charset="0"/>
              <a:sym typeface="Helvetica Light" charset="0"/>
            </a:endParaRPr>
          </a:p>
        </p:txBody>
      </p:sp>
      <p:pic>
        <p:nvPicPr>
          <p:cNvPr id="13315" name="Picture 3" descr="shade_geom"/>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5385" y="1417588"/>
            <a:ext cx="2928938" cy="214089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13316" name="Picture 4" descr="Diffuse_reflecti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81191" y="1545953"/>
            <a:ext cx="2330648" cy="18841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3317" name="AutoShape 5"/>
          <p:cNvSpPr>
            <a:spLocks/>
          </p:cNvSpPr>
          <p:nvPr/>
        </p:nvSpPr>
        <p:spPr bwMode="auto">
          <a:xfrm>
            <a:off x="1951137" y="2832944"/>
            <a:ext cx="663029" cy="664146"/>
          </a:xfrm>
          <a:custGeom>
            <a:avLst/>
            <a:gdLst>
              <a:gd name="T0" fmla="*/ 471464 w 19679"/>
              <a:gd name="T1" fmla="*/ 518384 h 19679"/>
              <a:gd name="T2" fmla="*/ 471464 w 19679"/>
              <a:gd name="T3" fmla="*/ 518384 h 19679"/>
              <a:gd name="T4" fmla="*/ 471464 w 19679"/>
              <a:gd name="T5" fmla="*/ 518384 h 19679"/>
              <a:gd name="T6" fmla="*/ 471464 w 19679"/>
              <a:gd name="T7" fmla="*/ 51838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cmpd="sng">
            <a:solidFill>
              <a:srgbClr val="EC5D57"/>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defTabSz="410751" fontAlgn="base" hangingPunct="0">
              <a:spcBef>
                <a:spcPct val="0"/>
              </a:spcBef>
              <a:spcAft>
                <a:spcPct val="0"/>
              </a:spcAft>
            </a:pPr>
            <a:endParaRPr lang="en-US" sz="2531">
              <a:solidFill>
                <a:srgbClr val="000000"/>
              </a:solidFill>
              <a:latin typeface="Helvetica Light" charset="0"/>
              <a:ea typeface="MS PGothic" panose="020B0600070205080204" pitchFamily="34" charset="-128"/>
              <a:cs typeface="Calibri"/>
              <a:sym typeface="Helvetica Light" charset="0"/>
            </a:endParaRPr>
          </a:p>
        </p:txBody>
      </p:sp>
    </p:spTree>
    <p:extLst>
      <p:ext uri="{BB962C8B-B14F-4D97-AF65-F5344CB8AC3E}">
        <p14:creationId xmlns:p14="http://schemas.microsoft.com/office/powerpoint/2010/main" val="18128004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456531" y="274588"/>
            <a:ext cx="8229823" cy="1143000"/>
          </a:xfrm>
        </p:spPr>
        <p:txBody>
          <a:bodyPr/>
          <a:lstStyle/>
          <a:p>
            <a:pPr defTabSz="610546" eaLnBrk="1">
              <a:defRPr/>
            </a:pPr>
            <a:r>
              <a:rPr lang="en-US" sz="4078">
                <a:ea typeface="+mj-ea"/>
                <a:sym typeface="Calibri" charset="0"/>
              </a:rPr>
              <a:t>Lambertian Reflectance: Incoming</a:t>
            </a:r>
            <a:endParaRPr lang="en-US" sz="1266">
              <a:ea typeface="+mj-ea"/>
              <a:sym typeface="Calibri" charset="0"/>
            </a:endParaRPr>
          </a:p>
        </p:txBody>
      </p:sp>
      <p:grpSp>
        <p:nvGrpSpPr>
          <p:cNvPr id="34818" name="Group 2"/>
          <p:cNvGrpSpPr>
            <a:grpSpLocks/>
          </p:cNvGrpSpPr>
          <p:nvPr/>
        </p:nvGrpSpPr>
        <p:grpSpPr bwMode="auto">
          <a:xfrm>
            <a:off x="2752576" y="2386459"/>
            <a:ext cx="2925589" cy="3549551"/>
            <a:chOff x="-1" y="-67936"/>
            <a:chExt cx="4160030" cy="5048867"/>
          </a:xfrm>
        </p:grpSpPr>
        <p:grpSp>
          <p:nvGrpSpPr>
            <p:cNvPr id="34820" name="Group 3"/>
            <p:cNvGrpSpPr>
              <a:grpSpLocks/>
            </p:cNvGrpSpPr>
            <p:nvPr/>
          </p:nvGrpSpPr>
          <p:grpSpPr bwMode="auto">
            <a:xfrm>
              <a:off x="4160028" y="-67936"/>
              <a:ext cx="1" cy="5048867"/>
              <a:chOff x="-1" y="-1"/>
              <a:chExt cx="2" cy="5048867"/>
            </a:xfrm>
          </p:grpSpPr>
          <p:sp>
            <p:nvSpPr>
              <p:cNvPr id="2" name="Line 4"/>
              <p:cNvSpPr>
                <a:spLocks noChangeShapeType="1"/>
              </p:cNvSpPr>
              <p:nvPr/>
            </p:nvSpPr>
            <p:spPr bwMode="auto">
              <a:xfrm flipV="1">
                <a:off x="1" y="3361148"/>
                <a:ext cx="0" cy="1687718"/>
              </a:xfrm>
              <a:prstGeom prst="line">
                <a:avLst/>
              </a:prstGeom>
              <a:noFill/>
              <a:ln w="50800" cap="flat" cmpd="sng">
                <a:solidFill>
                  <a:srgbClr val="00000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4341" name="Line 5"/>
              <p:cNvSpPr>
                <a:spLocks noChangeShapeType="1"/>
              </p:cNvSpPr>
              <p:nvPr/>
            </p:nvSpPr>
            <p:spPr bwMode="auto">
              <a:xfrm flipV="1">
                <a:off x="1" y="1679779"/>
                <a:ext cx="0" cy="1689306"/>
              </a:xfrm>
              <a:prstGeom prst="line">
                <a:avLst/>
              </a:prstGeom>
              <a:noFill/>
              <a:ln w="50800" cap="flat" cmpd="sng">
                <a:solidFill>
                  <a:srgbClr val="51A7F9"/>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4342" name="Line 6"/>
              <p:cNvSpPr>
                <a:spLocks noChangeShapeType="1"/>
              </p:cNvSpPr>
              <p:nvPr/>
            </p:nvSpPr>
            <p:spPr bwMode="auto">
              <a:xfrm flipV="1">
                <a:off x="1" y="-1"/>
                <a:ext cx="0" cy="1687719"/>
              </a:xfrm>
              <a:prstGeom prst="line">
                <a:avLst/>
              </a:prstGeom>
              <a:noFill/>
              <a:ln w="50800" cap="flat" cmpd="sng">
                <a:solidFill>
                  <a:srgbClr val="00000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grpSp>
        <p:sp>
          <p:nvSpPr>
            <p:cNvPr id="14343" name="Line 7"/>
            <p:cNvSpPr>
              <a:spLocks noChangeShapeType="1"/>
            </p:cNvSpPr>
            <p:nvPr/>
          </p:nvSpPr>
          <p:spPr bwMode="auto">
            <a:xfrm>
              <a:off x="-1" y="2313605"/>
              <a:ext cx="4110827" cy="0"/>
            </a:xfrm>
            <a:prstGeom prst="line">
              <a:avLst/>
            </a:prstGeom>
            <a:noFill/>
            <a:ln w="25400" cap="flat" cmpd="sng">
              <a:solidFill>
                <a:srgbClr val="51A7F9"/>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4344" name="Line 8"/>
            <p:cNvSpPr>
              <a:spLocks noChangeShapeType="1"/>
            </p:cNvSpPr>
            <p:nvPr/>
          </p:nvSpPr>
          <p:spPr bwMode="auto">
            <a:xfrm>
              <a:off x="-1" y="2612092"/>
              <a:ext cx="4110827" cy="0"/>
            </a:xfrm>
            <a:prstGeom prst="line">
              <a:avLst/>
            </a:prstGeom>
            <a:noFill/>
            <a:ln w="25400" cap="flat" cmpd="sng">
              <a:solidFill>
                <a:srgbClr val="51A7F9"/>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4345" name="Line 9"/>
            <p:cNvSpPr>
              <a:spLocks noChangeShapeType="1"/>
            </p:cNvSpPr>
            <p:nvPr/>
          </p:nvSpPr>
          <p:spPr bwMode="auto">
            <a:xfrm>
              <a:off x="-1" y="1716632"/>
              <a:ext cx="4110827" cy="0"/>
            </a:xfrm>
            <a:prstGeom prst="line">
              <a:avLst/>
            </a:prstGeom>
            <a:noFill/>
            <a:ln w="25400" cap="flat" cmpd="sng">
              <a:solidFill>
                <a:srgbClr val="51A7F9"/>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4346" name="Line 10"/>
            <p:cNvSpPr>
              <a:spLocks noChangeShapeType="1"/>
            </p:cNvSpPr>
            <p:nvPr/>
          </p:nvSpPr>
          <p:spPr bwMode="auto">
            <a:xfrm>
              <a:off x="-1" y="2015119"/>
              <a:ext cx="4110827" cy="0"/>
            </a:xfrm>
            <a:prstGeom prst="line">
              <a:avLst/>
            </a:prstGeom>
            <a:noFill/>
            <a:ln w="25400" cap="flat" cmpd="sng">
              <a:solidFill>
                <a:srgbClr val="51A7F9"/>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4347" name="Line 11"/>
            <p:cNvSpPr>
              <a:spLocks noChangeShapeType="1"/>
            </p:cNvSpPr>
            <p:nvPr/>
          </p:nvSpPr>
          <p:spPr bwMode="auto">
            <a:xfrm>
              <a:off x="-1" y="3509139"/>
              <a:ext cx="4110827"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4348" name="Line 12"/>
            <p:cNvSpPr>
              <a:spLocks noChangeShapeType="1"/>
            </p:cNvSpPr>
            <p:nvPr/>
          </p:nvSpPr>
          <p:spPr bwMode="auto">
            <a:xfrm>
              <a:off x="-1" y="3807626"/>
              <a:ext cx="4110827"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4349" name="Line 13"/>
            <p:cNvSpPr>
              <a:spLocks noChangeShapeType="1"/>
            </p:cNvSpPr>
            <p:nvPr/>
          </p:nvSpPr>
          <p:spPr bwMode="auto">
            <a:xfrm>
              <a:off x="-1" y="2912166"/>
              <a:ext cx="4110827" cy="0"/>
            </a:xfrm>
            <a:prstGeom prst="line">
              <a:avLst/>
            </a:prstGeom>
            <a:noFill/>
            <a:ln w="25400" cap="flat" cmpd="sng">
              <a:solidFill>
                <a:srgbClr val="51A7F9"/>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4350" name="Line 14"/>
            <p:cNvSpPr>
              <a:spLocks noChangeShapeType="1"/>
            </p:cNvSpPr>
            <p:nvPr/>
          </p:nvSpPr>
          <p:spPr bwMode="auto">
            <a:xfrm>
              <a:off x="-1" y="3210653"/>
              <a:ext cx="4110827" cy="0"/>
            </a:xfrm>
            <a:prstGeom prst="line">
              <a:avLst/>
            </a:prstGeom>
            <a:noFill/>
            <a:ln w="25400" cap="flat" cmpd="sng">
              <a:solidFill>
                <a:srgbClr val="51A7F9"/>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4351" name="Line 15"/>
            <p:cNvSpPr>
              <a:spLocks noChangeShapeType="1"/>
            </p:cNvSpPr>
            <p:nvPr/>
          </p:nvSpPr>
          <p:spPr bwMode="auto">
            <a:xfrm>
              <a:off x="-1" y="1119659"/>
              <a:ext cx="4110827"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4352" name="Line 16"/>
            <p:cNvSpPr>
              <a:spLocks noChangeShapeType="1"/>
            </p:cNvSpPr>
            <p:nvPr/>
          </p:nvSpPr>
          <p:spPr bwMode="auto">
            <a:xfrm>
              <a:off x="-1" y="1418146"/>
              <a:ext cx="4110827"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grpSp>
      <p:sp>
        <p:nvSpPr>
          <p:cNvPr id="14353" name="Rectangle 17"/>
          <p:cNvSpPr>
            <a:spLocks/>
          </p:cNvSpPr>
          <p:nvPr/>
        </p:nvSpPr>
        <p:spPr bwMode="auto">
          <a:xfrm>
            <a:off x="510109" y="1297897"/>
            <a:ext cx="8122667" cy="8510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pPr marL="446469" indent="-446469" defTabSz="410751" fontAlgn="base" hangingPunct="0">
              <a:spcBef>
                <a:spcPct val="0"/>
              </a:spcBef>
              <a:spcAft>
                <a:spcPct val="0"/>
              </a:spcAft>
              <a:buSzPct val="100000"/>
              <a:buFontTx/>
              <a:buAutoNum type="arabicPeriod"/>
              <a:defRPr/>
            </a:pPr>
            <a:r>
              <a:rPr lang="en-US" sz="2531">
                <a:solidFill>
                  <a:srgbClr val="000000"/>
                </a:solidFill>
                <a:latin typeface="Calibri" charset="0"/>
                <a:ea typeface="ＭＳ Ｐゴシック" charset="0"/>
                <a:cs typeface="Calibri"/>
                <a:sym typeface="Calibri" charset="0"/>
              </a:rPr>
              <a:t>Reflected energy is proportional to cosine of angle between L and N</a:t>
            </a:r>
            <a:endParaRPr lang="en-US" sz="1266">
              <a:solidFill>
                <a:srgbClr val="000000"/>
              </a:solidFill>
              <a:latin typeface="Calibri" charset="0"/>
              <a:ea typeface="ＭＳ Ｐゴシック" charset="0"/>
              <a:cs typeface="Calibri"/>
              <a:sym typeface="Calibri" charset="0"/>
            </a:endParaRPr>
          </a:p>
        </p:txBody>
      </p:sp>
    </p:spTree>
    <p:extLst>
      <p:ext uri="{BB962C8B-B14F-4D97-AF65-F5344CB8AC3E}">
        <p14:creationId xmlns:p14="http://schemas.microsoft.com/office/powerpoint/2010/main" val="10915256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1" name="Group 1"/>
          <p:cNvGrpSpPr>
            <a:grpSpLocks/>
          </p:cNvGrpSpPr>
          <p:nvPr/>
        </p:nvGrpSpPr>
        <p:grpSpPr bwMode="auto">
          <a:xfrm>
            <a:off x="2750344" y="2801689"/>
            <a:ext cx="4066357" cy="2719090"/>
            <a:chOff x="-1" y="522669"/>
            <a:chExt cx="5782704" cy="3867657"/>
          </a:xfrm>
        </p:grpSpPr>
        <p:grpSp>
          <p:nvGrpSpPr>
            <p:cNvPr id="35844" name="Group 2"/>
            <p:cNvGrpSpPr>
              <a:grpSpLocks/>
            </p:cNvGrpSpPr>
            <p:nvPr/>
          </p:nvGrpSpPr>
          <p:grpSpPr bwMode="auto">
            <a:xfrm rot="2400000">
              <a:off x="4160028" y="-67936"/>
              <a:ext cx="1" cy="5048867"/>
              <a:chOff x="-1" y="-1"/>
              <a:chExt cx="2" cy="5048867"/>
            </a:xfrm>
          </p:grpSpPr>
          <p:sp>
            <p:nvSpPr>
              <p:cNvPr id="15363" name="Line 3"/>
              <p:cNvSpPr>
                <a:spLocks noChangeShapeType="1"/>
              </p:cNvSpPr>
              <p:nvPr/>
            </p:nvSpPr>
            <p:spPr bwMode="auto">
              <a:xfrm flipV="1">
                <a:off x="-1590" y="3361081"/>
                <a:ext cx="0" cy="1687733"/>
              </a:xfrm>
              <a:prstGeom prst="line">
                <a:avLst/>
              </a:prstGeom>
              <a:noFill/>
              <a:ln w="50800" cap="flat" cmpd="sng">
                <a:solidFill>
                  <a:srgbClr val="00000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2" name="Line 4"/>
              <p:cNvSpPr>
                <a:spLocks noChangeShapeType="1"/>
              </p:cNvSpPr>
              <p:nvPr/>
            </p:nvSpPr>
            <p:spPr bwMode="auto">
              <a:xfrm flipV="1">
                <a:off x="623" y="1679511"/>
                <a:ext cx="0" cy="1689322"/>
              </a:xfrm>
              <a:prstGeom prst="line">
                <a:avLst/>
              </a:prstGeom>
              <a:noFill/>
              <a:ln w="50800" cap="flat" cmpd="sng">
                <a:solidFill>
                  <a:srgbClr val="51A7F9"/>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5365" name="Line 5"/>
              <p:cNvSpPr>
                <a:spLocks noChangeShapeType="1"/>
              </p:cNvSpPr>
              <p:nvPr/>
            </p:nvSpPr>
            <p:spPr bwMode="auto">
              <a:xfrm flipV="1">
                <a:off x="-1637" y="-666"/>
                <a:ext cx="0" cy="1687733"/>
              </a:xfrm>
              <a:prstGeom prst="line">
                <a:avLst/>
              </a:prstGeom>
              <a:noFill/>
              <a:ln w="50800" cap="flat" cmpd="sng">
                <a:solidFill>
                  <a:srgbClr val="00000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grpSp>
        <p:sp>
          <p:nvSpPr>
            <p:cNvPr id="15366" name="Line 6"/>
            <p:cNvSpPr>
              <a:spLocks noChangeShapeType="1"/>
            </p:cNvSpPr>
            <p:nvPr/>
          </p:nvSpPr>
          <p:spPr bwMode="auto">
            <a:xfrm>
              <a:off x="-1" y="2313604"/>
              <a:ext cx="4230279" cy="0"/>
            </a:xfrm>
            <a:prstGeom prst="line">
              <a:avLst/>
            </a:prstGeom>
            <a:noFill/>
            <a:ln w="25400" cap="flat" cmpd="sng">
              <a:solidFill>
                <a:srgbClr val="51A7F9"/>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5367" name="Line 7"/>
            <p:cNvSpPr>
              <a:spLocks noChangeShapeType="1"/>
            </p:cNvSpPr>
            <p:nvPr/>
          </p:nvSpPr>
          <p:spPr bwMode="auto">
            <a:xfrm>
              <a:off x="-1" y="2612093"/>
              <a:ext cx="3979478" cy="0"/>
            </a:xfrm>
            <a:prstGeom prst="line">
              <a:avLst/>
            </a:prstGeom>
            <a:noFill/>
            <a:ln w="25400" cap="flat" cmpd="sng">
              <a:solidFill>
                <a:srgbClr val="51A7F9"/>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5368" name="Line 8"/>
            <p:cNvSpPr>
              <a:spLocks noChangeShapeType="1"/>
            </p:cNvSpPr>
            <p:nvPr/>
          </p:nvSpPr>
          <p:spPr bwMode="auto">
            <a:xfrm>
              <a:off x="-1" y="1716626"/>
              <a:ext cx="4739817"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5369" name="Line 9"/>
            <p:cNvSpPr>
              <a:spLocks noChangeShapeType="1"/>
            </p:cNvSpPr>
            <p:nvPr/>
          </p:nvSpPr>
          <p:spPr bwMode="auto">
            <a:xfrm>
              <a:off x="-1" y="2015115"/>
              <a:ext cx="4485841" cy="0"/>
            </a:xfrm>
            <a:prstGeom prst="line">
              <a:avLst/>
            </a:prstGeom>
            <a:noFill/>
            <a:ln w="25400" cap="flat" cmpd="sng">
              <a:solidFill>
                <a:srgbClr val="51A7F9"/>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5370" name="Line 10"/>
            <p:cNvSpPr>
              <a:spLocks noChangeShapeType="1"/>
            </p:cNvSpPr>
            <p:nvPr/>
          </p:nvSpPr>
          <p:spPr bwMode="auto">
            <a:xfrm>
              <a:off x="-1" y="3509148"/>
              <a:ext cx="3241362"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5371" name="Line 11"/>
            <p:cNvSpPr>
              <a:spLocks noChangeShapeType="1"/>
            </p:cNvSpPr>
            <p:nvPr/>
          </p:nvSpPr>
          <p:spPr bwMode="auto">
            <a:xfrm>
              <a:off x="-1" y="3807638"/>
              <a:ext cx="2981037"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5372" name="Line 12"/>
            <p:cNvSpPr>
              <a:spLocks noChangeShapeType="1"/>
            </p:cNvSpPr>
            <p:nvPr/>
          </p:nvSpPr>
          <p:spPr bwMode="auto">
            <a:xfrm>
              <a:off x="-1" y="2912170"/>
              <a:ext cx="3742963" cy="0"/>
            </a:xfrm>
            <a:prstGeom prst="line">
              <a:avLst/>
            </a:prstGeom>
            <a:noFill/>
            <a:ln w="25400" cap="flat" cmpd="sng">
              <a:solidFill>
                <a:srgbClr val="51A7F9"/>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5373" name="Line 13"/>
            <p:cNvSpPr>
              <a:spLocks noChangeShapeType="1"/>
            </p:cNvSpPr>
            <p:nvPr/>
          </p:nvSpPr>
          <p:spPr bwMode="auto">
            <a:xfrm>
              <a:off x="-1" y="3210659"/>
              <a:ext cx="3471527"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5374" name="Line 14"/>
            <p:cNvSpPr>
              <a:spLocks noChangeShapeType="1"/>
            </p:cNvSpPr>
            <p:nvPr/>
          </p:nvSpPr>
          <p:spPr bwMode="auto">
            <a:xfrm>
              <a:off x="-1" y="1119647"/>
              <a:ext cx="5212846"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5375" name="Line 15"/>
            <p:cNvSpPr>
              <a:spLocks noChangeShapeType="1"/>
            </p:cNvSpPr>
            <p:nvPr/>
          </p:nvSpPr>
          <p:spPr bwMode="auto">
            <a:xfrm>
              <a:off x="-1" y="1418136"/>
              <a:ext cx="4989031"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grpSp>
      <p:sp>
        <p:nvSpPr>
          <p:cNvPr id="15376" name="Rectangle 16"/>
          <p:cNvSpPr>
            <a:spLocks noGrp="1" noChangeArrowheads="1"/>
          </p:cNvSpPr>
          <p:nvPr>
            <p:ph type="title"/>
          </p:nvPr>
        </p:nvSpPr>
        <p:spPr>
          <a:xfrm>
            <a:off x="456531" y="274588"/>
            <a:ext cx="8229823" cy="1143000"/>
          </a:xfrm>
        </p:spPr>
        <p:txBody>
          <a:bodyPr/>
          <a:lstStyle/>
          <a:p>
            <a:pPr defTabSz="610546" eaLnBrk="1">
              <a:defRPr/>
            </a:pPr>
            <a:r>
              <a:rPr lang="en-US" sz="4078">
                <a:ea typeface="+mj-ea"/>
                <a:sym typeface="Calibri" charset="0"/>
              </a:rPr>
              <a:t>Lambertian Reflectance: Incoming</a:t>
            </a:r>
            <a:endParaRPr lang="en-US" sz="1266">
              <a:ea typeface="+mj-ea"/>
              <a:sym typeface="Calibri" charset="0"/>
            </a:endParaRPr>
          </a:p>
        </p:txBody>
      </p:sp>
      <p:sp>
        <p:nvSpPr>
          <p:cNvPr id="15377" name="Rectangle 17"/>
          <p:cNvSpPr>
            <a:spLocks/>
          </p:cNvSpPr>
          <p:nvPr/>
        </p:nvSpPr>
        <p:spPr bwMode="auto">
          <a:xfrm>
            <a:off x="510109" y="1297897"/>
            <a:ext cx="8122667" cy="8510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pPr marL="446469" indent="-446469" defTabSz="410751" fontAlgn="base" hangingPunct="0">
              <a:spcBef>
                <a:spcPct val="0"/>
              </a:spcBef>
              <a:spcAft>
                <a:spcPct val="0"/>
              </a:spcAft>
              <a:buSzPct val="100000"/>
              <a:buFontTx/>
              <a:buAutoNum type="arabicPeriod"/>
              <a:defRPr/>
            </a:pPr>
            <a:r>
              <a:rPr lang="en-US" sz="2531">
                <a:solidFill>
                  <a:srgbClr val="000000"/>
                </a:solidFill>
                <a:latin typeface="Calibri" charset="0"/>
                <a:ea typeface="ＭＳ Ｐゴシック" charset="0"/>
                <a:cs typeface="Calibri"/>
                <a:sym typeface="Calibri" charset="0"/>
              </a:rPr>
              <a:t>Reflected energy is proportional to cosine of angle between L and N</a:t>
            </a:r>
            <a:endParaRPr lang="en-US" sz="1266">
              <a:solidFill>
                <a:srgbClr val="000000"/>
              </a:solidFill>
              <a:latin typeface="Calibri" charset="0"/>
              <a:ea typeface="ＭＳ Ｐゴシック" charset="0"/>
              <a:cs typeface="Calibri"/>
              <a:sym typeface="Calibri" charset="0"/>
            </a:endParaRPr>
          </a:p>
        </p:txBody>
      </p:sp>
    </p:spTree>
    <p:extLst>
      <p:ext uri="{BB962C8B-B14F-4D97-AF65-F5344CB8AC3E}">
        <p14:creationId xmlns:p14="http://schemas.microsoft.com/office/powerpoint/2010/main" val="23047135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5" name="Group 1"/>
          <p:cNvGrpSpPr>
            <a:grpSpLocks/>
          </p:cNvGrpSpPr>
          <p:nvPr/>
        </p:nvGrpSpPr>
        <p:grpSpPr bwMode="auto">
          <a:xfrm>
            <a:off x="2764855" y="3215805"/>
            <a:ext cx="4617764" cy="1890861"/>
            <a:chOff x="-1" y="1119223"/>
            <a:chExt cx="6567424" cy="2688495"/>
          </a:xfrm>
        </p:grpSpPr>
        <p:grpSp>
          <p:nvGrpSpPr>
            <p:cNvPr id="36869" name="Group 2"/>
            <p:cNvGrpSpPr>
              <a:grpSpLocks/>
            </p:cNvGrpSpPr>
            <p:nvPr/>
          </p:nvGrpSpPr>
          <p:grpSpPr bwMode="auto">
            <a:xfrm rot="4200000">
              <a:off x="4160028" y="-67936"/>
              <a:ext cx="1" cy="5048867"/>
              <a:chOff x="-1" y="-1"/>
              <a:chExt cx="2" cy="5048867"/>
            </a:xfrm>
          </p:grpSpPr>
          <p:sp>
            <p:nvSpPr>
              <p:cNvPr id="16387" name="Line 3"/>
              <p:cNvSpPr>
                <a:spLocks noChangeShapeType="1"/>
              </p:cNvSpPr>
              <p:nvPr/>
            </p:nvSpPr>
            <p:spPr bwMode="auto">
              <a:xfrm flipV="1">
                <a:off x="-1732" y="3359677"/>
                <a:ext cx="0" cy="1689084"/>
              </a:xfrm>
              <a:prstGeom prst="line">
                <a:avLst/>
              </a:prstGeom>
              <a:noFill/>
              <a:ln w="50800" cap="flat" cmpd="sng">
                <a:solidFill>
                  <a:srgbClr val="00000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6388" name="Line 4"/>
              <p:cNvSpPr>
                <a:spLocks noChangeShapeType="1"/>
              </p:cNvSpPr>
              <p:nvPr/>
            </p:nvSpPr>
            <p:spPr bwMode="auto">
              <a:xfrm flipV="1">
                <a:off x="1155" y="1680921"/>
                <a:ext cx="0" cy="1687497"/>
              </a:xfrm>
              <a:prstGeom prst="line">
                <a:avLst/>
              </a:prstGeom>
              <a:noFill/>
              <a:ln w="50800" cap="flat" cmpd="sng">
                <a:solidFill>
                  <a:srgbClr val="51A7F9"/>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2" name="Line 5"/>
              <p:cNvSpPr>
                <a:spLocks noChangeShapeType="1"/>
              </p:cNvSpPr>
              <p:nvPr/>
            </p:nvSpPr>
            <p:spPr bwMode="auto">
              <a:xfrm flipV="1">
                <a:off x="-1648" y="-5525"/>
                <a:ext cx="0" cy="1689084"/>
              </a:xfrm>
              <a:prstGeom prst="line">
                <a:avLst/>
              </a:prstGeom>
              <a:noFill/>
              <a:ln w="50800" cap="flat" cmpd="sng">
                <a:solidFill>
                  <a:srgbClr val="00000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grpSp>
        <p:sp>
          <p:nvSpPr>
            <p:cNvPr id="16390" name="Line 6"/>
            <p:cNvSpPr>
              <a:spLocks noChangeShapeType="1"/>
            </p:cNvSpPr>
            <p:nvPr/>
          </p:nvSpPr>
          <p:spPr bwMode="auto">
            <a:xfrm>
              <a:off x="-1" y="2314286"/>
              <a:ext cx="4421145" cy="0"/>
            </a:xfrm>
            <a:prstGeom prst="line">
              <a:avLst/>
            </a:prstGeom>
            <a:noFill/>
            <a:ln w="25400" cap="flat" cmpd="sng">
              <a:solidFill>
                <a:srgbClr val="51A7F9"/>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6391" name="Line 7"/>
            <p:cNvSpPr>
              <a:spLocks noChangeShapeType="1"/>
            </p:cNvSpPr>
            <p:nvPr/>
          </p:nvSpPr>
          <p:spPr bwMode="auto">
            <a:xfrm>
              <a:off x="-1" y="2612654"/>
              <a:ext cx="3586128" cy="0"/>
            </a:xfrm>
            <a:prstGeom prst="line">
              <a:avLst/>
            </a:prstGeom>
            <a:noFill/>
            <a:ln w="25400" cap="flat" cmpd="sng">
              <a:solidFill>
                <a:srgbClr val="51A7F9"/>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6392" name="Line 8"/>
            <p:cNvSpPr>
              <a:spLocks noChangeShapeType="1"/>
            </p:cNvSpPr>
            <p:nvPr/>
          </p:nvSpPr>
          <p:spPr bwMode="auto">
            <a:xfrm>
              <a:off x="-1" y="1715961"/>
              <a:ext cx="6089592"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6393" name="Line 9"/>
            <p:cNvSpPr>
              <a:spLocks noChangeShapeType="1"/>
            </p:cNvSpPr>
            <p:nvPr/>
          </p:nvSpPr>
          <p:spPr bwMode="auto">
            <a:xfrm>
              <a:off x="-1" y="2015917"/>
              <a:ext cx="5230762"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6394" name="Line 10"/>
            <p:cNvSpPr>
              <a:spLocks noChangeShapeType="1"/>
            </p:cNvSpPr>
            <p:nvPr/>
          </p:nvSpPr>
          <p:spPr bwMode="auto">
            <a:xfrm>
              <a:off x="-1" y="3509349"/>
              <a:ext cx="1731945"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6395" name="Line 11"/>
            <p:cNvSpPr>
              <a:spLocks noChangeShapeType="1"/>
            </p:cNvSpPr>
            <p:nvPr/>
          </p:nvSpPr>
          <p:spPr bwMode="auto">
            <a:xfrm>
              <a:off x="-1" y="3807718"/>
              <a:ext cx="1706546"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6396" name="Line 12"/>
            <p:cNvSpPr>
              <a:spLocks noChangeShapeType="1"/>
            </p:cNvSpPr>
            <p:nvPr/>
          </p:nvSpPr>
          <p:spPr bwMode="auto">
            <a:xfrm>
              <a:off x="-1" y="2911023"/>
              <a:ext cx="2793973"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6397" name="Line 13"/>
            <p:cNvSpPr>
              <a:spLocks noChangeShapeType="1"/>
            </p:cNvSpPr>
            <p:nvPr/>
          </p:nvSpPr>
          <p:spPr bwMode="auto">
            <a:xfrm>
              <a:off x="-1" y="3210980"/>
              <a:ext cx="2039917"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6398" name="Line 14"/>
            <p:cNvSpPr>
              <a:spLocks noChangeShapeType="1"/>
            </p:cNvSpPr>
            <p:nvPr/>
          </p:nvSpPr>
          <p:spPr bwMode="auto">
            <a:xfrm>
              <a:off x="-1" y="1119223"/>
              <a:ext cx="6567424"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6399" name="Line 15"/>
            <p:cNvSpPr>
              <a:spLocks noChangeShapeType="1"/>
            </p:cNvSpPr>
            <p:nvPr/>
          </p:nvSpPr>
          <p:spPr bwMode="auto">
            <a:xfrm>
              <a:off x="-1" y="1417592"/>
              <a:ext cx="6553137"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grpSp>
      <p:sp>
        <p:nvSpPr>
          <p:cNvPr id="16400" name="Rectangle 16"/>
          <p:cNvSpPr>
            <a:spLocks noGrp="1" noChangeArrowheads="1"/>
          </p:cNvSpPr>
          <p:nvPr>
            <p:ph type="title"/>
          </p:nvPr>
        </p:nvSpPr>
        <p:spPr>
          <a:xfrm>
            <a:off x="456531" y="274588"/>
            <a:ext cx="8229823" cy="1143000"/>
          </a:xfrm>
        </p:spPr>
        <p:txBody>
          <a:bodyPr/>
          <a:lstStyle/>
          <a:p>
            <a:pPr defTabSz="610546" eaLnBrk="1">
              <a:defRPr/>
            </a:pPr>
            <a:r>
              <a:rPr lang="en-US" sz="4078">
                <a:ea typeface="+mj-ea"/>
                <a:sym typeface="Calibri" charset="0"/>
              </a:rPr>
              <a:t>Lambertian Reflectance: Incoming</a:t>
            </a:r>
            <a:endParaRPr lang="en-US" sz="1266">
              <a:ea typeface="+mj-ea"/>
              <a:sym typeface="Calibri" charset="0"/>
            </a:endParaRPr>
          </a:p>
        </p:txBody>
      </p:sp>
      <p:sp>
        <p:nvSpPr>
          <p:cNvPr id="16401" name="Rectangle 17"/>
          <p:cNvSpPr>
            <a:spLocks/>
          </p:cNvSpPr>
          <p:nvPr/>
        </p:nvSpPr>
        <p:spPr bwMode="auto">
          <a:xfrm>
            <a:off x="1344308" y="5428389"/>
            <a:ext cx="6454268" cy="46160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pPr algn="ctr" defTabSz="410751" fontAlgn="base" hangingPunct="0">
              <a:spcBef>
                <a:spcPct val="0"/>
              </a:spcBef>
              <a:spcAft>
                <a:spcPct val="0"/>
              </a:spcAft>
              <a:defRPr/>
            </a:pPr>
            <a:r>
              <a:rPr lang="en-US" sz="2531" dirty="0">
                <a:solidFill>
                  <a:srgbClr val="000000"/>
                </a:solidFill>
                <a:latin typeface="Helvetica Light" charset="0"/>
                <a:ea typeface="ＭＳ Ｐゴシック" charset="0"/>
                <a:cs typeface="Helvetica Light" charset="0"/>
                <a:sym typeface="Helvetica Light" charset="0"/>
              </a:rPr>
              <a:t>Light hitting surface is proportional to the </a:t>
            </a:r>
            <a:r>
              <a:rPr lang="en-US" sz="2531" b="1" dirty="0">
                <a:solidFill>
                  <a:srgbClr val="000000"/>
                </a:solidFill>
                <a:latin typeface="Helvetica Light" charset="0"/>
                <a:ea typeface="ＭＳ Ｐゴシック" charset="0"/>
                <a:cs typeface="Helvetica Light" charset="0"/>
                <a:sym typeface="Helvetica Light" charset="0"/>
              </a:rPr>
              <a:t>cosine</a:t>
            </a:r>
            <a:endParaRPr lang="en-US" sz="1266" b="1" dirty="0">
              <a:solidFill>
                <a:srgbClr val="000000"/>
              </a:solidFill>
              <a:latin typeface="Helvetica Light" charset="0"/>
              <a:ea typeface="ＭＳ Ｐゴシック" charset="0"/>
              <a:cs typeface="Helvetica Light" charset="0"/>
              <a:sym typeface="Helvetica Light" charset="0"/>
            </a:endParaRPr>
          </a:p>
        </p:txBody>
      </p:sp>
      <p:sp>
        <p:nvSpPr>
          <p:cNvPr id="16402" name="Rectangle 18"/>
          <p:cNvSpPr>
            <a:spLocks/>
          </p:cNvSpPr>
          <p:nvPr/>
        </p:nvSpPr>
        <p:spPr bwMode="auto">
          <a:xfrm>
            <a:off x="510109" y="1297897"/>
            <a:ext cx="8122667" cy="8510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pPr marL="446469" indent="-446469" defTabSz="410751" fontAlgn="base" hangingPunct="0">
              <a:spcBef>
                <a:spcPct val="0"/>
              </a:spcBef>
              <a:spcAft>
                <a:spcPct val="0"/>
              </a:spcAft>
              <a:buSzPct val="100000"/>
              <a:buFontTx/>
              <a:buAutoNum type="arabicPeriod"/>
              <a:defRPr/>
            </a:pPr>
            <a:r>
              <a:rPr lang="en-US" sz="2531">
                <a:solidFill>
                  <a:srgbClr val="000000"/>
                </a:solidFill>
                <a:latin typeface="Calibri" charset="0"/>
                <a:ea typeface="ＭＳ Ｐゴシック" charset="0"/>
                <a:cs typeface="Calibri"/>
                <a:sym typeface="Calibri" charset="0"/>
              </a:rPr>
              <a:t>Reflected energy is proportional to cosine of angle between L and N</a:t>
            </a:r>
            <a:endParaRPr lang="en-US" sz="1266">
              <a:solidFill>
                <a:srgbClr val="000000"/>
              </a:solidFill>
              <a:latin typeface="Calibri" charset="0"/>
              <a:ea typeface="ＭＳ Ｐゴシック" charset="0"/>
              <a:cs typeface="Calibri"/>
              <a:sym typeface="Calibri" charset="0"/>
            </a:endParaRPr>
          </a:p>
        </p:txBody>
      </p:sp>
    </p:spTree>
    <p:extLst>
      <p:ext uri="{BB962C8B-B14F-4D97-AF65-F5344CB8AC3E}">
        <p14:creationId xmlns:p14="http://schemas.microsoft.com/office/powerpoint/2010/main" val="6868013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456531" y="35719"/>
            <a:ext cx="8229823" cy="1143000"/>
          </a:xfrm>
        </p:spPr>
        <p:txBody>
          <a:bodyPr/>
          <a:lstStyle/>
          <a:p>
            <a:pPr defTabSz="610546" eaLnBrk="1">
              <a:defRPr/>
            </a:pPr>
            <a:r>
              <a:rPr lang="en-US" sz="4078" dirty="0" err="1">
                <a:ea typeface="+mj-ea"/>
                <a:sym typeface="Calibri" charset="0"/>
              </a:rPr>
              <a:t>Lambertian</a:t>
            </a:r>
            <a:r>
              <a:rPr lang="en-US" sz="4078" dirty="0">
                <a:ea typeface="+mj-ea"/>
                <a:sym typeface="Calibri" charset="0"/>
              </a:rPr>
              <a:t> Reflectance: Outgoing</a:t>
            </a:r>
            <a:endParaRPr lang="en-US" sz="1266" dirty="0">
              <a:ea typeface="+mj-ea"/>
              <a:sym typeface="Calibri" charset="0"/>
            </a:endParaRPr>
          </a:p>
        </p:txBody>
      </p:sp>
      <p:pic>
        <p:nvPicPr>
          <p:cNvPr id="17410" name="Picture 2" descr="imgr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623" y="2793876"/>
            <a:ext cx="4819799" cy="29010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7411" name="Rectangle 3"/>
          <p:cNvSpPr>
            <a:spLocks/>
          </p:cNvSpPr>
          <p:nvPr/>
        </p:nvSpPr>
        <p:spPr bwMode="auto">
          <a:xfrm>
            <a:off x="517922" y="909455"/>
            <a:ext cx="7081747" cy="8510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pPr marL="446469" indent="-446469" defTabSz="410751" fontAlgn="base" hangingPunct="0">
              <a:spcBef>
                <a:spcPct val="0"/>
              </a:spcBef>
              <a:spcAft>
                <a:spcPct val="0"/>
              </a:spcAft>
              <a:buSzPct val="100000"/>
              <a:buFontTx/>
              <a:buAutoNum type="arabicPeriod"/>
              <a:defRPr/>
            </a:pPr>
            <a:endParaRPr lang="en-US" sz="2531" dirty="0">
              <a:solidFill>
                <a:srgbClr val="000000"/>
              </a:solidFill>
              <a:latin typeface="Calibri" charset="0"/>
              <a:ea typeface="ＭＳ Ｐゴシック" charset="0"/>
              <a:cs typeface="Calibri"/>
              <a:sym typeface="Calibri" charset="0"/>
            </a:endParaRPr>
          </a:p>
          <a:p>
            <a:pPr marL="446469" indent="-446469" defTabSz="410751" fontAlgn="base" hangingPunct="0">
              <a:spcBef>
                <a:spcPct val="0"/>
              </a:spcBef>
              <a:spcAft>
                <a:spcPct val="0"/>
              </a:spcAft>
              <a:buSzPct val="100000"/>
              <a:buFontTx/>
              <a:buAutoNum type="arabicPeriod"/>
              <a:defRPr/>
            </a:pPr>
            <a:r>
              <a:rPr lang="en-US" sz="2531" dirty="0">
                <a:solidFill>
                  <a:srgbClr val="000000"/>
                </a:solidFill>
                <a:latin typeface="Calibri" charset="0"/>
                <a:ea typeface="ＭＳ Ｐゴシック" charset="0"/>
                <a:cs typeface="Calibri"/>
                <a:sym typeface="Calibri" charset="0"/>
              </a:rPr>
              <a:t>Radiance (what we see) is viewpoint-independent</a:t>
            </a:r>
            <a:endParaRPr lang="en-US" sz="1266" dirty="0">
              <a:solidFill>
                <a:srgbClr val="000000"/>
              </a:solidFill>
              <a:latin typeface="Helvetica Light" charset="0"/>
              <a:ea typeface="ＭＳ Ｐゴシック" charset="0"/>
              <a:cs typeface="Helvetica Light" charset="0"/>
              <a:sym typeface="Helvetica Light" charset="0"/>
            </a:endParaRPr>
          </a:p>
        </p:txBody>
      </p:sp>
    </p:spTree>
    <p:extLst>
      <p:ext uri="{BB962C8B-B14F-4D97-AF65-F5344CB8AC3E}">
        <p14:creationId xmlns:p14="http://schemas.microsoft.com/office/powerpoint/2010/main" val="38537147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456531" y="35719"/>
            <a:ext cx="8229823" cy="1143000"/>
          </a:xfrm>
        </p:spPr>
        <p:txBody>
          <a:bodyPr/>
          <a:lstStyle/>
          <a:p>
            <a:pPr defTabSz="610546" eaLnBrk="1">
              <a:defRPr/>
            </a:pPr>
            <a:r>
              <a:rPr lang="en-US" sz="4078" dirty="0" err="1">
                <a:ea typeface="+mj-ea"/>
                <a:sym typeface="Calibri" charset="0"/>
              </a:rPr>
              <a:t>Lambertian</a:t>
            </a:r>
            <a:r>
              <a:rPr lang="en-US" sz="4078" dirty="0">
                <a:ea typeface="+mj-ea"/>
                <a:sym typeface="Calibri" charset="0"/>
              </a:rPr>
              <a:t> Reflectance: Outgoing</a:t>
            </a:r>
            <a:endParaRPr lang="en-US" sz="1266" dirty="0">
              <a:ea typeface="+mj-ea"/>
              <a:sym typeface="Calibri" charset="0"/>
            </a:endParaRPr>
          </a:p>
        </p:txBody>
      </p:sp>
      <p:pic>
        <p:nvPicPr>
          <p:cNvPr id="18434" name="Picture 2" descr="imgr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623" y="2793876"/>
            <a:ext cx="4819799" cy="29010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8435" name="Line 3"/>
          <p:cNvSpPr>
            <a:spLocks noChangeShapeType="1"/>
          </p:cNvSpPr>
          <p:nvPr/>
        </p:nvSpPr>
        <p:spPr bwMode="auto">
          <a:xfrm>
            <a:off x="5706071" y="5064249"/>
            <a:ext cx="2145357" cy="0"/>
          </a:xfrm>
          <a:prstGeom prst="line">
            <a:avLst/>
          </a:prstGeom>
          <a:noFill/>
          <a:ln w="50800" cap="flat" cmpd="sng">
            <a:solidFill>
              <a:srgbClr val="00000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grpSp>
        <p:nvGrpSpPr>
          <p:cNvPr id="38916" name="Group 4"/>
          <p:cNvGrpSpPr>
            <a:grpSpLocks/>
          </p:cNvGrpSpPr>
          <p:nvPr/>
        </p:nvGrpSpPr>
        <p:grpSpPr bwMode="auto">
          <a:xfrm>
            <a:off x="6442770" y="2735834"/>
            <a:ext cx="671959" cy="2332881"/>
            <a:chOff x="-1" y="-1"/>
            <a:chExt cx="955036" cy="3318827"/>
          </a:xfrm>
        </p:grpSpPr>
        <p:pic>
          <p:nvPicPr>
            <p:cNvPr id="18437" name="Picture 5" descr="pasted-imag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a:off x="-1" y="-1"/>
              <a:ext cx="955036" cy="95436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8438" name="Line 6"/>
            <p:cNvSpPr>
              <a:spLocks noChangeShapeType="1"/>
            </p:cNvSpPr>
            <p:nvPr/>
          </p:nvSpPr>
          <p:spPr bwMode="auto">
            <a:xfrm flipV="1">
              <a:off x="215755" y="693935"/>
              <a:ext cx="228447" cy="2605835"/>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8439" name="Line 7"/>
            <p:cNvSpPr>
              <a:spLocks noChangeShapeType="1"/>
            </p:cNvSpPr>
            <p:nvPr/>
          </p:nvSpPr>
          <p:spPr bwMode="auto">
            <a:xfrm>
              <a:off x="464826" y="660588"/>
              <a:ext cx="230033" cy="2632830"/>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8440" name="Line 8"/>
            <p:cNvSpPr>
              <a:spLocks noChangeShapeType="1"/>
            </p:cNvSpPr>
            <p:nvPr/>
          </p:nvSpPr>
          <p:spPr bwMode="auto">
            <a:xfrm flipH="1">
              <a:off x="456893" y="684407"/>
              <a:ext cx="0" cy="2634419"/>
            </a:xfrm>
            <a:prstGeom prst="line">
              <a:avLst/>
            </a:prstGeom>
            <a:noFill/>
            <a:ln w="25400" cap="flat" cmpd="sng">
              <a:solidFill>
                <a:srgbClr val="0365C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grpSp>
      <p:sp>
        <p:nvSpPr>
          <p:cNvPr id="18441" name="Rectangle 9"/>
          <p:cNvSpPr>
            <a:spLocks/>
          </p:cNvSpPr>
          <p:nvPr/>
        </p:nvSpPr>
        <p:spPr bwMode="auto">
          <a:xfrm>
            <a:off x="517922" y="909455"/>
            <a:ext cx="7796686" cy="8510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pPr marL="446469" indent="-446469" defTabSz="410751" fontAlgn="base" hangingPunct="0">
              <a:spcBef>
                <a:spcPct val="0"/>
              </a:spcBef>
              <a:spcAft>
                <a:spcPct val="0"/>
              </a:spcAft>
              <a:buSzPct val="100000"/>
              <a:buFontTx/>
              <a:buAutoNum type="arabicPeriod"/>
              <a:defRPr/>
            </a:pPr>
            <a:endParaRPr lang="en-US" sz="2531" dirty="0">
              <a:solidFill>
                <a:srgbClr val="000000"/>
              </a:solidFill>
              <a:latin typeface="Calibri" charset="0"/>
              <a:ea typeface="ＭＳ Ｐゴシック" charset="0"/>
              <a:cs typeface="Calibri"/>
              <a:sym typeface="Calibri" charset="0"/>
            </a:endParaRPr>
          </a:p>
          <a:p>
            <a:pPr marL="446469" indent="-446469" defTabSz="410751" fontAlgn="base" hangingPunct="0">
              <a:spcBef>
                <a:spcPct val="0"/>
              </a:spcBef>
              <a:spcAft>
                <a:spcPct val="0"/>
              </a:spcAft>
              <a:buSzPct val="100000"/>
              <a:buFontTx/>
              <a:buAutoNum type="arabicPeriod"/>
              <a:defRPr/>
            </a:pPr>
            <a:r>
              <a:rPr lang="en-US" sz="2531" dirty="0">
                <a:solidFill>
                  <a:srgbClr val="000000"/>
                </a:solidFill>
                <a:latin typeface="Calibri" charset="0"/>
                <a:ea typeface="ＭＳ Ｐゴシック" charset="0"/>
                <a:cs typeface="Calibri"/>
                <a:sym typeface="Calibri" charset="0"/>
              </a:rPr>
              <a:t>Radiance (what the eye sees) is viewpoint-independent</a:t>
            </a:r>
            <a:endParaRPr lang="en-US" sz="1266" dirty="0">
              <a:solidFill>
                <a:srgbClr val="000000"/>
              </a:solidFill>
              <a:latin typeface="Helvetica Light" charset="0"/>
              <a:ea typeface="ＭＳ Ｐゴシック" charset="0"/>
              <a:cs typeface="Helvetica Light" charset="0"/>
              <a:sym typeface="Helvetica Light" charset="0"/>
            </a:endParaRPr>
          </a:p>
        </p:txBody>
      </p:sp>
    </p:spTree>
    <p:extLst>
      <p:ext uri="{BB962C8B-B14F-4D97-AF65-F5344CB8AC3E}">
        <p14:creationId xmlns:p14="http://schemas.microsoft.com/office/powerpoint/2010/main" val="36280840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456531" y="35719"/>
            <a:ext cx="8229823" cy="1143000"/>
          </a:xfrm>
        </p:spPr>
        <p:txBody>
          <a:bodyPr/>
          <a:lstStyle/>
          <a:p>
            <a:pPr defTabSz="610546" eaLnBrk="1">
              <a:defRPr/>
            </a:pPr>
            <a:r>
              <a:rPr lang="en-US" sz="4078" dirty="0" err="1">
                <a:ea typeface="+mj-ea"/>
                <a:sym typeface="Calibri" charset="0"/>
              </a:rPr>
              <a:t>Lambertian</a:t>
            </a:r>
            <a:r>
              <a:rPr lang="en-US" sz="4078" dirty="0">
                <a:ea typeface="+mj-ea"/>
                <a:sym typeface="Calibri" charset="0"/>
              </a:rPr>
              <a:t> Reflectance: Outgoing</a:t>
            </a:r>
            <a:endParaRPr lang="en-US" sz="1266" dirty="0">
              <a:ea typeface="+mj-ea"/>
              <a:sym typeface="Calibri" charset="0"/>
            </a:endParaRPr>
          </a:p>
        </p:txBody>
      </p:sp>
      <p:pic>
        <p:nvPicPr>
          <p:cNvPr id="19458" name="Picture 2" descr="imgr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623" y="2793876"/>
            <a:ext cx="4819799" cy="29010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9459" name="Line 3"/>
          <p:cNvSpPr>
            <a:spLocks noChangeShapeType="1"/>
          </p:cNvSpPr>
          <p:nvPr/>
        </p:nvSpPr>
        <p:spPr bwMode="auto">
          <a:xfrm>
            <a:off x="5706071" y="5064249"/>
            <a:ext cx="2145357" cy="0"/>
          </a:xfrm>
          <a:prstGeom prst="line">
            <a:avLst/>
          </a:prstGeom>
          <a:noFill/>
          <a:ln w="50800" cap="flat" cmpd="sng">
            <a:solidFill>
              <a:srgbClr val="00000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grpSp>
        <p:nvGrpSpPr>
          <p:cNvPr id="40964" name="Group 4"/>
          <p:cNvGrpSpPr>
            <a:grpSpLocks/>
          </p:cNvGrpSpPr>
          <p:nvPr/>
        </p:nvGrpSpPr>
        <p:grpSpPr bwMode="auto">
          <a:xfrm>
            <a:off x="6495232" y="3191248"/>
            <a:ext cx="2171030" cy="1885280"/>
            <a:chOff x="-1" y="0"/>
            <a:chExt cx="3088272" cy="2680823"/>
          </a:xfrm>
        </p:grpSpPr>
        <p:pic>
          <p:nvPicPr>
            <p:cNvPr id="19461" name="Picture 5" descr="pasted-im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500000" flipH="1">
              <a:off x="1935528" y="198403"/>
              <a:ext cx="954269" cy="95392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9462" name="Line 6"/>
            <p:cNvSpPr>
              <a:spLocks noChangeShapeType="1"/>
            </p:cNvSpPr>
            <p:nvPr/>
          </p:nvSpPr>
          <p:spPr bwMode="auto">
            <a:xfrm flipV="1">
              <a:off x="-1" y="804723"/>
              <a:ext cx="2235623" cy="1868165"/>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9463" name="Line 7"/>
            <p:cNvSpPr>
              <a:spLocks noChangeShapeType="1"/>
            </p:cNvSpPr>
            <p:nvPr/>
          </p:nvSpPr>
          <p:spPr bwMode="auto">
            <a:xfrm flipH="1">
              <a:off x="704983" y="795199"/>
              <a:ext cx="1568747" cy="1885624"/>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9464" name="Line 8"/>
            <p:cNvSpPr>
              <a:spLocks noChangeShapeType="1"/>
            </p:cNvSpPr>
            <p:nvPr/>
          </p:nvSpPr>
          <p:spPr bwMode="auto">
            <a:xfrm flipH="1">
              <a:off x="389010" y="806310"/>
              <a:ext cx="1862491" cy="1863402"/>
            </a:xfrm>
            <a:prstGeom prst="line">
              <a:avLst/>
            </a:prstGeom>
            <a:noFill/>
            <a:ln w="25400" cap="flat" cmpd="sng">
              <a:solidFill>
                <a:srgbClr val="0365C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grpSp>
      <p:sp>
        <p:nvSpPr>
          <p:cNvPr id="19465" name="Line 9"/>
          <p:cNvSpPr>
            <a:spLocks noChangeShapeType="1"/>
          </p:cNvSpPr>
          <p:nvPr/>
        </p:nvSpPr>
        <p:spPr bwMode="auto">
          <a:xfrm flipV="1">
            <a:off x="6778749" y="4163467"/>
            <a:ext cx="0" cy="900783"/>
          </a:xfrm>
          <a:prstGeom prst="line">
            <a:avLst/>
          </a:prstGeom>
          <a:noFill/>
          <a:ln w="127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9466" name="AutoShape 10"/>
          <p:cNvSpPr>
            <a:spLocks/>
          </p:cNvSpPr>
          <p:nvPr/>
        </p:nvSpPr>
        <p:spPr bwMode="auto">
          <a:xfrm>
            <a:off x="6785447" y="4457031"/>
            <a:ext cx="372814" cy="216545"/>
          </a:xfrm>
          <a:custGeom>
            <a:avLst/>
            <a:gdLst>
              <a:gd name="T0" fmla="*/ 265113 w 21600"/>
              <a:gd name="T1" fmla="*/ 153988 h 21600"/>
              <a:gd name="T2" fmla="*/ 265113 w 21600"/>
              <a:gd name="T3" fmla="*/ 153988 h 21600"/>
              <a:gd name="T4" fmla="*/ 265113 w 21600"/>
              <a:gd name="T5" fmla="*/ 153988 h 21600"/>
              <a:gd name="T6" fmla="*/ 265113 w 21600"/>
              <a:gd name="T7" fmla="*/ 1539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9261" y="248"/>
                  <a:pt x="16461" y="7448"/>
                  <a:pt x="21600" y="21600"/>
                </a:cubicBezTo>
              </a:path>
            </a:pathLst>
          </a:custGeom>
          <a:noFill/>
          <a:ln w="25400" cap="flat" cmpd="sng">
            <a:solidFill>
              <a:srgbClr val="000000"/>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lgn="ctr" defTabSz="410751" fontAlgn="base" hangingPunct="0">
              <a:spcBef>
                <a:spcPct val="0"/>
              </a:spcBef>
              <a:spcAft>
                <a:spcPct val="0"/>
              </a:spcAft>
            </a:pPr>
            <a:endParaRPr lang="en-US" sz="2531">
              <a:solidFill>
                <a:srgbClr val="000000"/>
              </a:solidFill>
              <a:latin typeface="Helvetica Light" charset="0"/>
              <a:ea typeface="MS PGothic" panose="020B0600070205080204" pitchFamily="34" charset="-128"/>
              <a:cs typeface="Calibri"/>
              <a:sym typeface="Helvetica Light" charset="0"/>
            </a:endParaRPr>
          </a:p>
        </p:txBody>
      </p:sp>
      <p:pic>
        <p:nvPicPr>
          <p:cNvPr id="19467" name="Picture 11" descr="latex-image-2.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12037" y="4271740"/>
            <a:ext cx="109389" cy="18417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9468" name="Rectangle 12"/>
          <p:cNvSpPr>
            <a:spLocks/>
          </p:cNvSpPr>
          <p:nvPr/>
        </p:nvSpPr>
        <p:spPr bwMode="auto">
          <a:xfrm>
            <a:off x="517922" y="909455"/>
            <a:ext cx="6499729" cy="8510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pPr marL="446469" indent="-446469" defTabSz="410751" fontAlgn="base" hangingPunct="0">
              <a:spcBef>
                <a:spcPct val="0"/>
              </a:spcBef>
              <a:spcAft>
                <a:spcPct val="0"/>
              </a:spcAft>
              <a:buSzPct val="100000"/>
              <a:buFontTx/>
              <a:buAutoNum type="arabicPeriod"/>
              <a:defRPr/>
            </a:pPr>
            <a:endParaRPr lang="en-US" sz="2531">
              <a:solidFill>
                <a:srgbClr val="000000"/>
              </a:solidFill>
              <a:latin typeface="Calibri" charset="0"/>
              <a:ea typeface="ＭＳ Ｐゴシック" charset="0"/>
              <a:cs typeface="Calibri"/>
              <a:sym typeface="Calibri" charset="0"/>
            </a:endParaRPr>
          </a:p>
          <a:p>
            <a:pPr marL="446469" indent="-446469" defTabSz="410751" fontAlgn="base" hangingPunct="0">
              <a:spcBef>
                <a:spcPct val="0"/>
              </a:spcBef>
              <a:spcAft>
                <a:spcPct val="0"/>
              </a:spcAft>
              <a:buSzPct val="100000"/>
              <a:buFontTx/>
              <a:buAutoNum type="arabicPeriod"/>
              <a:defRPr/>
            </a:pPr>
            <a:r>
              <a:rPr lang="en-US" sz="2531">
                <a:solidFill>
                  <a:srgbClr val="000000"/>
                </a:solidFill>
                <a:latin typeface="Calibri" charset="0"/>
                <a:ea typeface="ＭＳ Ｐゴシック" charset="0"/>
                <a:cs typeface="Calibri"/>
                <a:sym typeface="Calibri" charset="0"/>
              </a:rPr>
              <a:t>Measured intensity is viewpoint-independent</a:t>
            </a:r>
            <a:endParaRPr lang="en-US" sz="1266">
              <a:solidFill>
                <a:srgbClr val="000000"/>
              </a:solidFill>
              <a:latin typeface="Helvetica Light" charset="0"/>
              <a:ea typeface="ＭＳ Ｐゴシック" charset="0"/>
              <a:cs typeface="Helvetica Light" charset="0"/>
              <a:sym typeface="Helvetica Light" charset="0"/>
            </a:endParaRPr>
          </a:p>
        </p:txBody>
      </p:sp>
    </p:spTree>
    <p:extLst>
      <p:ext uri="{BB962C8B-B14F-4D97-AF65-F5344CB8AC3E}">
        <p14:creationId xmlns:p14="http://schemas.microsoft.com/office/powerpoint/2010/main" val="1256123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456531" y="274588"/>
            <a:ext cx="8229823" cy="1143000"/>
          </a:xfrm>
        </p:spPr>
        <p:txBody>
          <a:bodyPr/>
          <a:lstStyle/>
          <a:p>
            <a:pPr eaLnBrk="1">
              <a:defRPr/>
            </a:pPr>
            <a:r>
              <a:rPr lang="en-US" dirty="0">
                <a:ea typeface="+mj-ea"/>
                <a:sym typeface="Calibri" charset="0"/>
              </a:rPr>
              <a:t>Next: Photometric Stereo</a:t>
            </a:r>
            <a:endParaRPr lang="en-US" sz="1266" dirty="0">
              <a:sym typeface="Calibri" charset="0"/>
            </a:endParaRPr>
          </a:p>
        </p:txBody>
      </p:sp>
      <p:pic>
        <p:nvPicPr>
          <p:cNvPr id="7170" name="Picture 2" descr="pasted-ima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57427" y="1814959"/>
            <a:ext cx="1785938" cy="1785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7171" name="Picture 3" descr="pasted-imag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1558" y="5009555"/>
            <a:ext cx="708794" cy="89296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7172" name="Picture 4" descr="pasted-image.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7496" y="4602138"/>
            <a:ext cx="709910" cy="89408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7173" name="Picture 5" descr="pasted-imag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995378" flipH="1">
            <a:off x="882923" y="3900041"/>
            <a:ext cx="2009180" cy="2009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7174" name="Rectangle 6"/>
          <p:cNvSpPr>
            <a:spLocks/>
          </p:cNvSpPr>
          <p:nvPr/>
        </p:nvSpPr>
        <p:spPr bwMode="auto">
          <a:xfrm>
            <a:off x="334916" y="6227762"/>
            <a:ext cx="8493865" cy="56457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pPr algn="l">
              <a:defRPr/>
            </a:pPr>
            <a:r>
              <a:rPr lang="en-US" sz="3200" dirty="0">
                <a:ea typeface="ＭＳ Ｐゴシック" charset="0"/>
                <a:cs typeface="Helvetica Light" charset="0"/>
              </a:rPr>
              <a:t>Key Idea: use pixel brightness to understand shape</a:t>
            </a:r>
          </a:p>
        </p:txBody>
      </p:sp>
    </p:spTree>
    <p:extLst>
      <p:ext uri="{BB962C8B-B14F-4D97-AF65-F5344CB8AC3E}">
        <p14:creationId xmlns:p14="http://schemas.microsoft.com/office/powerpoint/2010/main" val="40932826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456531" y="274588"/>
            <a:ext cx="8229823" cy="1143000"/>
          </a:xfrm>
        </p:spPr>
        <p:txBody>
          <a:bodyPr/>
          <a:lstStyle/>
          <a:p>
            <a:pPr defTabSz="610546" eaLnBrk="1">
              <a:defRPr/>
            </a:pPr>
            <a:r>
              <a:rPr lang="en-US" sz="4078">
                <a:ea typeface="+mj-ea"/>
                <a:sym typeface="Calibri" charset="0"/>
              </a:rPr>
              <a:t>Lambertian Reflectance: Outgoing</a:t>
            </a:r>
            <a:endParaRPr lang="en-US" sz="1266">
              <a:ea typeface="+mj-ea"/>
              <a:sym typeface="Calibri" charset="0"/>
            </a:endParaRPr>
          </a:p>
        </p:txBody>
      </p:sp>
      <p:pic>
        <p:nvPicPr>
          <p:cNvPr id="20482" name="Picture 2" descr="imgr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623" y="2793876"/>
            <a:ext cx="4819799" cy="29010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0483" name="Line 3"/>
          <p:cNvSpPr>
            <a:spLocks noChangeShapeType="1"/>
          </p:cNvSpPr>
          <p:nvPr/>
        </p:nvSpPr>
        <p:spPr bwMode="auto">
          <a:xfrm>
            <a:off x="5706071" y="5064249"/>
            <a:ext cx="2145357" cy="0"/>
          </a:xfrm>
          <a:prstGeom prst="line">
            <a:avLst/>
          </a:prstGeom>
          <a:noFill/>
          <a:ln w="50800" cap="flat" cmpd="sng">
            <a:solidFill>
              <a:srgbClr val="00000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grpSp>
        <p:nvGrpSpPr>
          <p:cNvPr id="41988" name="Group 4"/>
          <p:cNvGrpSpPr>
            <a:grpSpLocks/>
          </p:cNvGrpSpPr>
          <p:nvPr/>
        </p:nvGrpSpPr>
        <p:grpSpPr bwMode="auto">
          <a:xfrm rot="3900000">
            <a:off x="7252023" y="3260453"/>
            <a:ext cx="671959" cy="2873127"/>
            <a:chOff x="-1" y="-1"/>
            <a:chExt cx="955036" cy="4086695"/>
          </a:xfrm>
        </p:grpSpPr>
        <p:pic>
          <p:nvPicPr>
            <p:cNvPr id="20485" name="Picture 5" descr="pasted-im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a:off x="-2283" y="20"/>
              <a:ext cx="955036" cy="95578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0486" name="Line 6"/>
            <p:cNvSpPr>
              <a:spLocks noChangeShapeType="1"/>
            </p:cNvSpPr>
            <p:nvPr/>
          </p:nvSpPr>
          <p:spPr bwMode="auto">
            <a:xfrm flipV="1">
              <a:off x="74724" y="713228"/>
              <a:ext cx="352189" cy="3392878"/>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20487" name="Line 7"/>
            <p:cNvSpPr>
              <a:spLocks noChangeShapeType="1"/>
            </p:cNvSpPr>
            <p:nvPr/>
          </p:nvSpPr>
          <p:spPr bwMode="auto">
            <a:xfrm>
              <a:off x="451775" y="660732"/>
              <a:ext cx="207824" cy="2200528"/>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20488" name="Line 8"/>
            <p:cNvSpPr>
              <a:spLocks noChangeShapeType="1"/>
            </p:cNvSpPr>
            <p:nvPr/>
          </p:nvSpPr>
          <p:spPr bwMode="auto">
            <a:xfrm flipH="1">
              <a:off x="442577" y="707430"/>
              <a:ext cx="0" cy="2633966"/>
            </a:xfrm>
            <a:prstGeom prst="line">
              <a:avLst/>
            </a:prstGeom>
            <a:noFill/>
            <a:ln w="25400" cap="flat" cmpd="sng">
              <a:solidFill>
                <a:srgbClr val="0365C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grpSp>
      <p:sp>
        <p:nvSpPr>
          <p:cNvPr id="20489" name="Line 9"/>
          <p:cNvSpPr>
            <a:spLocks noChangeShapeType="1"/>
          </p:cNvSpPr>
          <p:nvPr/>
        </p:nvSpPr>
        <p:spPr bwMode="auto">
          <a:xfrm flipV="1">
            <a:off x="6778749" y="4163467"/>
            <a:ext cx="0" cy="900783"/>
          </a:xfrm>
          <a:prstGeom prst="line">
            <a:avLst/>
          </a:prstGeom>
          <a:noFill/>
          <a:ln w="127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20490" name="AutoShape 10"/>
          <p:cNvSpPr>
            <a:spLocks/>
          </p:cNvSpPr>
          <p:nvPr/>
        </p:nvSpPr>
        <p:spPr bwMode="auto">
          <a:xfrm>
            <a:off x="6785447" y="4457031"/>
            <a:ext cx="541362" cy="335979"/>
          </a:xfrm>
          <a:custGeom>
            <a:avLst/>
            <a:gdLst>
              <a:gd name="T0" fmla="*/ 384969 w 21600"/>
              <a:gd name="T1" fmla="*/ 238919 h 21600"/>
              <a:gd name="T2" fmla="*/ 384969 w 21600"/>
              <a:gd name="T3" fmla="*/ 238919 h 21600"/>
              <a:gd name="T4" fmla="*/ 384969 w 21600"/>
              <a:gd name="T5" fmla="*/ 238919 h 21600"/>
              <a:gd name="T6" fmla="*/ 384969 w 21600"/>
              <a:gd name="T7" fmla="*/ 2389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8621" y="2704"/>
                  <a:pt x="15821" y="9904"/>
                  <a:pt x="21600" y="21600"/>
                </a:cubicBezTo>
              </a:path>
            </a:pathLst>
          </a:custGeom>
          <a:noFill/>
          <a:ln w="25400" cap="flat" cmpd="sng">
            <a:solidFill>
              <a:srgbClr val="000000"/>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lgn="ctr" defTabSz="410751" fontAlgn="base" hangingPunct="0">
              <a:spcBef>
                <a:spcPct val="0"/>
              </a:spcBef>
              <a:spcAft>
                <a:spcPct val="0"/>
              </a:spcAft>
            </a:pPr>
            <a:endParaRPr lang="en-US" sz="2531">
              <a:solidFill>
                <a:srgbClr val="000000"/>
              </a:solidFill>
              <a:latin typeface="Helvetica Light" charset="0"/>
              <a:ea typeface="MS PGothic" panose="020B0600070205080204" pitchFamily="34" charset="-128"/>
              <a:cs typeface="Calibri"/>
              <a:sym typeface="Helvetica Light" charset="0"/>
            </a:endParaRPr>
          </a:p>
        </p:txBody>
      </p:sp>
      <p:pic>
        <p:nvPicPr>
          <p:cNvPr id="20491" name="Picture 11" descr="latex-image-2.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19194" y="4347643"/>
            <a:ext cx="109389" cy="18417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0493" name="Rectangle 13"/>
          <p:cNvSpPr>
            <a:spLocks/>
          </p:cNvSpPr>
          <p:nvPr/>
        </p:nvSpPr>
        <p:spPr bwMode="auto">
          <a:xfrm>
            <a:off x="125016" y="5893895"/>
            <a:ext cx="3482578" cy="8510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pPr algn="ctr" defTabSz="410751" fontAlgn="base" hangingPunct="0">
              <a:spcBef>
                <a:spcPct val="0"/>
              </a:spcBef>
              <a:spcAft>
                <a:spcPct val="0"/>
              </a:spcAft>
              <a:defRPr/>
            </a:pPr>
            <a:r>
              <a:rPr lang="en-US" sz="2531" dirty="0">
                <a:solidFill>
                  <a:srgbClr val="000000"/>
                </a:solidFill>
                <a:latin typeface="Helvetica Light" charset="0"/>
                <a:ea typeface="ＭＳ Ｐゴシック" charset="0"/>
                <a:cs typeface="Helvetica Light" charset="0"/>
                <a:sym typeface="Helvetica Light" charset="0"/>
              </a:rPr>
              <a:t>Radiance </a:t>
            </a:r>
          </a:p>
          <a:p>
            <a:pPr algn="ctr" defTabSz="410751" fontAlgn="base" hangingPunct="0">
              <a:spcBef>
                <a:spcPct val="0"/>
              </a:spcBef>
              <a:spcAft>
                <a:spcPct val="0"/>
              </a:spcAft>
              <a:defRPr/>
            </a:pPr>
            <a:r>
              <a:rPr lang="en-US" sz="2531" dirty="0">
                <a:solidFill>
                  <a:srgbClr val="000000"/>
                </a:solidFill>
                <a:latin typeface="Helvetica Light" charset="0"/>
                <a:ea typeface="ＭＳ Ｐゴシック" charset="0"/>
                <a:cs typeface="Helvetica Light" charset="0"/>
                <a:sym typeface="Helvetica Light" charset="0"/>
              </a:rPr>
              <a:t>(what eye sees)</a:t>
            </a:r>
            <a:endParaRPr lang="en-US" sz="1266" dirty="0">
              <a:solidFill>
                <a:srgbClr val="000000"/>
              </a:solidFill>
              <a:latin typeface="Helvetica Light" charset="0"/>
              <a:ea typeface="ＭＳ Ｐゴシック" charset="0"/>
              <a:cs typeface="Helvetica Light" charset="0"/>
              <a:sym typeface="Helvetica Light" charset="0"/>
            </a:endParaRPr>
          </a:p>
        </p:txBody>
      </p:sp>
      <p:pic>
        <p:nvPicPr>
          <p:cNvPr id="20494" name="Picture 14" descr="pasted-image.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59336" y="5841132"/>
            <a:ext cx="2482453" cy="7411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0495" name="Line 15"/>
          <p:cNvSpPr>
            <a:spLocks noChangeShapeType="1"/>
          </p:cNvSpPr>
          <p:nvPr/>
        </p:nvSpPr>
        <p:spPr bwMode="auto">
          <a:xfrm>
            <a:off x="4104308" y="6132463"/>
            <a:ext cx="1638598" cy="438671"/>
          </a:xfrm>
          <a:prstGeom prst="line">
            <a:avLst/>
          </a:pr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5719" tIns="35719" rIns="35719" bIns="35719"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20496" name="Rectangle 16"/>
          <p:cNvSpPr>
            <a:spLocks/>
          </p:cNvSpPr>
          <p:nvPr/>
        </p:nvSpPr>
        <p:spPr bwMode="auto">
          <a:xfrm>
            <a:off x="517922" y="909455"/>
            <a:ext cx="6499729" cy="8510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pPr marL="446469" indent="-446469" defTabSz="410751" fontAlgn="base" hangingPunct="0">
              <a:spcBef>
                <a:spcPct val="0"/>
              </a:spcBef>
              <a:spcAft>
                <a:spcPct val="0"/>
              </a:spcAft>
              <a:buSzPct val="100000"/>
              <a:buFontTx/>
              <a:buAutoNum type="arabicPeriod"/>
              <a:defRPr/>
            </a:pPr>
            <a:endParaRPr lang="en-US" sz="2531">
              <a:solidFill>
                <a:srgbClr val="000000"/>
              </a:solidFill>
              <a:latin typeface="Calibri" charset="0"/>
              <a:ea typeface="ＭＳ Ｐゴシック" charset="0"/>
              <a:cs typeface="Calibri"/>
              <a:sym typeface="Calibri" charset="0"/>
            </a:endParaRPr>
          </a:p>
          <a:p>
            <a:pPr marL="446469" indent="-446469" defTabSz="410751" fontAlgn="base" hangingPunct="0">
              <a:spcBef>
                <a:spcPct val="0"/>
              </a:spcBef>
              <a:spcAft>
                <a:spcPct val="0"/>
              </a:spcAft>
              <a:buSzPct val="100000"/>
              <a:buFontTx/>
              <a:buAutoNum type="arabicPeriod"/>
              <a:defRPr/>
            </a:pPr>
            <a:r>
              <a:rPr lang="en-US" sz="2531">
                <a:solidFill>
                  <a:srgbClr val="000000"/>
                </a:solidFill>
                <a:latin typeface="Calibri" charset="0"/>
                <a:ea typeface="ＭＳ Ｐゴシック" charset="0"/>
                <a:cs typeface="Calibri"/>
                <a:sym typeface="Calibri" charset="0"/>
              </a:rPr>
              <a:t>Measured intensity is viewpoint-independent</a:t>
            </a:r>
            <a:endParaRPr lang="en-US" sz="1266">
              <a:solidFill>
                <a:srgbClr val="000000"/>
              </a:solidFill>
              <a:latin typeface="Helvetica Light" charset="0"/>
              <a:ea typeface="ＭＳ Ｐゴシック" charset="0"/>
              <a:cs typeface="Helvetica Light" charset="0"/>
              <a:sym typeface="Helvetica Light" charset="0"/>
            </a:endParaRPr>
          </a:p>
        </p:txBody>
      </p:sp>
      <p:sp>
        <p:nvSpPr>
          <p:cNvPr id="41996" name="TextBox 1"/>
          <p:cNvSpPr txBox="1">
            <a:spLocks noChangeArrowheads="1"/>
          </p:cNvSpPr>
          <p:nvPr/>
        </p:nvSpPr>
        <p:spPr bwMode="auto">
          <a:xfrm>
            <a:off x="6185040" y="5304235"/>
            <a:ext cx="1316900" cy="48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a:defRPr sz="3600">
                <a:solidFill>
                  <a:srgbClr val="000000"/>
                </a:solidFill>
                <a:latin typeface="Helvetica Light" charset="0"/>
                <a:ea typeface="MS PGothic" panose="020B0600070205080204" pitchFamily="34" charset="-128"/>
                <a:sym typeface="Helvetica Light" charset="0"/>
              </a:defRPr>
            </a:lvl1pPr>
            <a:lvl2pPr marL="742950" indent="-285750" eaLnBrk="0">
              <a:defRPr sz="3600">
                <a:solidFill>
                  <a:srgbClr val="000000"/>
                </a:solidFill>
                <a:latin typeface="Helvetica Light" charset="0"/>
                <a:ea typeface="MS PGothic" panose="020B0600070205080204" pitchFamily="34" charset="-128"/>
                <a:sym typeface="Helvetica Light" charset="0"/>
              </a:defRPr>
            </a:lvl2pPr>
            <a:lvl3pPr marL="1143000" indent="-228600" eaLnBrk="0">
              <a:defRPr sz="3600">
                <a:solidFill>
                  <a:srgbClr val="000000"/>
                </a:solidFill>
                <a:latin typeface="Helvetica Light" charset="0"/>
                <a:ea typeface="MS PGothic" panose="020B0600070205080204" pitchFamily="34" charset="-128"/>
                <a:sym typeface="Helvetica Light" charset="0"/>
              </a:defRPr>
            </a:lvl3pPr>
            <a:lvl4pPr marL="1600200" indent="-228600" eaLnBrk="0">
              <a:defRPr sz="3600">
                <a:solidFill>
                  <a:srgbClr val="000000"/>
                </a:solidFill>
                <a:latin typeface="Helvetica Light" charset="0"/>
                <a:ea typeface="MS PGothic" panose="020B0600070205080204" pitchFamily="34" charset="-128"/>
                <a:sym typeface="Helvetica Light" charset="0"/>
              </a:defRPr>
            </a:lvl4pPr>
            <a:lvl5pPr marL="2057400" indent="-228600" eaLnBrk="0">
              <a:defRPr sz="36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9pPr>
          </a:lstStyle>
          <a:p>
            <a:pPr algn="ctr" defTabSz="410751" eaLnBrk="1" fontAlgn="base" hangingPunct="0">
              <a:spcBef>
                <a:spcPct val="0"/>
              </a:spcBef>
              <a:spcAft>
                <a:spcPct val="0"/>
              </a:spcAft>
            </a:pPr>
            <a:r>
              <a:rPr lang="en-US" altLang="en-US" sz="2531">
                <a:cs typeface="Calibri"/>
              </a:rPr>
              <a:t>A cos (</a:t>
            </a:r>
            <a:r>
              <a:rPr lang="en-US" altLang="en-US" sz="2531">
                <a:latin typeface="Symbol" panose="05050102010706020507" pitchFamily="18" charset="2"/>
                <a:cs typeface="Calibri"/>
              </a:rPr>
              <a:t>q</a:t>
            </a:r>
            <a:r>
              <a:rPr lang="en-US" altLang="en-US" sz="2531">
                <a:cs typeface="Calibri"/>
              </a:rPr>
              <a:t>)</a:t>
            </a:r>
          </a:p>
        </p:txBody>
      </p:sp>
    </p:spTree>
    <p:extLst>
      <p:ext uri="{BB962C8B-B14F-4D97-AF65-F5344CB8AC3E}">
        <p14:creationId xmlns:p14="http://schemas.microsoft.com/office/powerpoint/2010/main" val="40662985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456531" y="274588"/>
            <a:ext cx="8229823" cy="1143000"/>
          </a:xfrm>
        </p:spPr>
        <p:txBody>
          <a:bodyPr/>
          <a:lstStyle/>
          <a:p>
            <a:pPr eaLnBrk="1">
              <a:defRPr/>
            </a:pPr>
            <a:r>
              <a:rPr lang="en-US">
                <a:ea typeface="+mj-ea"/>
                <a:sym typeface="Calibri" charset="0"/>
              </a:rPr>
              <a:t>Image Formation Model: Final</a:t>
            </a:r>
            <a:endParaRPr lang="en-US" sz="1266">
              <a:ea typeface="+mj-ea"/>
              <a:sym typeface="Calibri" charset="0"/>
            </a:endParaRPr>
          </a:p>
        </p:txBody>
      </p:sp>
      <p:pic>
        <p:nvPicPr>
          <p:cNvPr id="21506" name="Picture 2" descr="shade_geom"/>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5385" y="1417588"/>
            <a:ext cx="2928938" cy="214089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1507" name="Rectangle 3"/>
          <p:cNvSpPr>
            <a:spLocks/>
          </p:cNvSpPr>
          <p:nvPr/>
        </p:nvSpPr>
        <p:spPr bwMode="auto">
          <a:xfrm>
            <a:off x="483320" y="3783456"/>
            <a:ext cx="8476506" cy="266874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pPr marL="446469" indent="-446469" defTabSz="410751" fontAlgn="base" hangingPunct="0">
              <a:spcBef>
                <a:spcPct val="0"/>
              </a:spcBef>
              <a:spcAft>
                <a:spcPct val="0"/>
              </a:spcAft>
              <a:buSzPct val="100000"/>
              <a:buFontTx/>
              <a:buAutoNum type="arabicPeriod"/>
              <a:defRPr/>
            </a:pPr>
            <a:r>
              <a:rPr lang="en-US" sz="2531">
                <a:solidFill>
                  <a:srgbClr val="000000"/>
                </a:solidFill>
                <a:latin typeface="Calibri" charset="0"/>
                <a:ea typeface="ＭＳ Ｐゴシック" charset="0"/>
                <a:cs typeface="Calibri"/>
                <a:sym typeface="Calibri" charset="0"/>
              </a:rPr>
              <a:t>Diffuse albedo: what fraction of incoming light is reflected?</a:t>
            </a:r>
          </a:p>
          <a:p>
            <a:pPr marL="612778" lvl="1" indent="-300250" defTabSz="410751" fontAlgn="base" hangingPunct="0">
              <a:spcBef>
                <a:spcPct val="0"/>
              </a:spcBef>
              <a:spcAft>
                <a:spcPct val="0"/>
              </a:spcAft>
              <a:buSzPct val="75000"/>
              <a:buFontTx/>
              <a:buChar char="•"/>
              <a:defRPr/>
            </a:pPr>
            <a:r>
              <a:rPr lang="en-US" sz="2250">
                <a:solidFill>
                  <a:srgbClr val="000000"/>
                </a:solidFill>
                <a:latin typeface="Calibri" charset="0"/>
                <a:ea typeface="ＭＳ Ｐゴシック" charset="0"/>
                <a:cs typeface="Calibri"/>
                <a:sym typeface="Calibri" charset="0"/>
              </a:rPr>
              <a:t>Introduce scale factor </a:t>
            </a:r>
            <a:r>
              <a:rPr lang="en-US" sz="2531">
                <a:solidFill>
                  <a:srgbClr val="000000"/>
                </a:solidFill>
                <a:latin typeface="Calibri" charset="0"/>
                <a:ea typeface="ＭＳ Ｐゴシック" charset="0"/>
                <a:cs typeface="Calibri"/>
                <a:sym typeface="Calibri" charset="0"/>
              </a:rPr>
              <a:t> </a:t>
            </a:r>
          </a:p>
          <a:p>
            <a:pPr marL="446469" indent="-446469" defTabSz="410751" fontAlgn="base" hangingPunct="0">
              <a:spcBef>
                <a:spcPct val="0"/>
              </a:spcBef>
              <a:spcAft>
                <a:spcPct val="0"/>
              </a:spcAft>
              <a:buSzPct val="100000"/>
              <a:buFontTx/>
              <a:buAutoNum type="arabicPeriod" startAt="2"/>
              <a:defRPr/>
            </a:pPr>
            <a:r>
              <a:rPr lang="en-US" sz="2531">
                <a:solidFill>
                  <a:srgbClr val="000000"/>
                </a:solidFill>
                <a:latin typeface="Calibri" charset="0"/>
                <a:ea typeface="ＭＳ Ｐゴシック" charset="0"/>
                <a:cs typeface="Calibri"/>
                <a:sym typeface="Calibri" charset="0"/>
              </a:rPr>
              <a:t>Light intensity: how much light is arriving?</a:t>
            </a:r>
          </a:p>
          <a:p>
            <a:pPr marL="612778" lvl="1" indent="-300250" defTabSz="410751" fontAlgn="base" hangingPunct="0">
              <a:spcBef>
                <a:spcPct val="0"/>
              </a:spcBef>
              <a:spcAft>
                <a:spcPct val="0"/>
              </a:spcAft>
              <a:buSzPct val="75000"/>
              <a:buFontTx/>
              <a:buChar char="•"/>
              <a:defRPr/>
            </a:pPr>
            <a:r>
              <a:rPr lang="en-US" sz="2250">
                <a:solidFill>
                  <a:srgbClr val="000000"/>
                </a:solidFill>
                <a:latin typeface="Calibri" charset="0"/>
                <a:ea typeface="ＭＳ Ｐゴシック" charset="0"/>
                <a:cs typeface="Calibri"/>
                <a:sym typeface="Calibri" charset="0"/>
              </a:rPr>
              <a:t>Compensate with camera exposure (global scale factor)</a:t>
            </a:r>
          </a:p>
          <a:p>
            <a:pPr marL="446469" indent="-446469" defTabSz="410751" fontAlgn="base" hangingPunct="0">
              <a:spcBef>
                <a:spcPct val="0"/>
              </a:spcBef>
              <a:spcAft>
                <a:spcPct val="0"/>
              </a:spcAft>
              <a:buSzPct val="100000"/>
              <a:buFontTx/>
              <a:buAutoNum type="arabicPeriod" startAt="3"/>
              <a:defRPr/>
            </a:pPr>
            <a:r>
              <a:rPr lang="en-US" sz="2531">
                <a:solidFill>
                  <a:srgbClr val="000000"/>
                </a:solidFill>
                <a:latin typeface="Calibri" charset="0"/>
                <a:ea typeface="ＭＳ Ｐゴシック" charset="0"/>
                <a:cs typeface="Calibri"/>
                <a:sym typeface="Calibri" charset="0"/>
              </a:rPr>
              <a:t>Camera response function</a:t>
            </a:r>
          </a:p>
          <a:p>
            <a:pPr marL="612778" lvl="1" indent="-300250" defTabSz="410751" fontAlgn="base" hangingPunct="0">
              <a:spcBef>
                <a:spcPct val="0"/>
              </a:spcBef>
              <a:spcAft>
                <a:spcPct val="0"/>
              </a:spcAft>
              <a:buSzPct val="75000"/>
              <a:buFontTx/>
              <a:buChar char="•"/>
              <a:defRPr/>
            </a:pPr>
            <a:r>
              <a:rPr lang="en-US" sz="2250">
                <a:solidFill>
                  <a:srgbClr val="000000"/>
                </a:solidFill>
                <a:latin typeface="Calibri" charset="0"/>
                <a:ea typeface="ＭＳ Ｐゴシック" charset="0"/>
                <a:cs typeface="Calibri"/>
                <a:sym typeface="Calibri" charset="0"/>
              </a:rPr>
              <a:t>Assume pixel value is linearly proportional to incoming energy (perform radiometric calibration if not)</a:t>
            </a:r>
            <a:endParaRPr lang="en-US" sz="1266">
              <a:solidFill>
                <a:srgbClr val="000000"/>
              </a:solidFill>
              <a:latin typeface="Helvetica Light" charset="0"/>
              <a:ea typeface="ＭＳ Ｐゴシック" charset="0"/>
              <a:cs typeface="Helvetica Light" charset="0"/>
              <a:sym typeface="Helvetica Light" charset="0"/>
            </a:endParaRPr>
          </a:p>
        </p:txBody>
      </p:sp>
      <p:pic>
        <p:nvPicPr>
          <p:cNvPr id="21508" name="Picture 4"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14750" y="4321969"/>
            <a:ext cx="285750" cy="285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21509" name="Picture 5" descr="Edittex"/>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4752" y="2223493"/>
            <a:ext cx="3341936" cy="61949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7185712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150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15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150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50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1507">
                                            <p:txEl>
                                              <p:pRg st="5" end="5"/>
                                            </p:txEl>
                                          </p:spTgt>
                                        </p:tgtEl>
                                        <p:attrNameLst>
                                          <p:attrName>style.visibility</p:attrName>
                                        </p:attrNameLst>
                                      </p:cBhvr>
                                      <p:to>
                                        <p:strVal val="visible"/>
                                      </p:to>
                                    </p:set>
                                  </p:childTnLst>
                                </p:cTn>
                              </p:par>
                            </p:childTnLst>
                          </p:cTn>
                        </p:par>
                        <p:par>
                          <p:cTn id="21" fill="hold" nodeType="afterGroup">
                            <p:stCondLst>
                              <p:cond delay="500"/>
                            </p:stCondLst>
                            <p:childTnLst>
                              <p:par>
                                <p:cTn id="22" presetID="1" presetClass="entr" presetSubtype="0" fill="hold" nodeType="afterEffect">
                                  <p:stCondLst>
                                    <p:cond delay="0"/>
                                  </p:stCondLst>
                                  <p:childTnLst>
                                    <p:set>
                                      <p:cBhvr>
                                        <p:cTn id="23" dur="1" fill="hold">
                                          <p:stCondLst>
                                            <p:cond delay="499"/>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456531" y="274588"/>
            <a:ext cx="8229823" cy="636240"/>
          </a:xfrm>
        </p:spPr>
        <p:txBody>
          <a:bodyPr/>
          <a:lstStyle/>
          <a:p>
            <a:pPr defTabSz="590455" eaLnBrk="1">
              <a:defRPr/>
            </a:pPr>
            <a:r>
              <a:rPr lang="en-US" sz="4008" dirty="0">
                <a:ea typeface="+mj-ea"/>
                <a:sym typeface="Calibri" charset="0"/>
              </a:rPr>
              <a:t>A Single Image: Shape from Shading</a:t>
            </a:r>
            <a:endParaRPr lang="en-US" sz="1266" dirty="0">
              <a:ea typeface="+mj-ea"/>
              <a:sym typeface="Calibri" charset="0"/>
            </a:endParaRPr>
          </a:p>
        </p:txBody>
      </p:sp>
      <p:pic>
        <p:nvPicPr>
          <p:cNvPr id="22530" name="Picture 2" descr="Edittex"/>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7321" y="1457772"/>
            <a:ext cx="3343052" cy="61838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22531" name="Picture 3" descr="pasted-image.jpg"/>
          <p:cNvPicPr>
            <a:picLocks noChangeAspect="1"/>
          </p:cNvPicPr>
          <p:nvPr/>
        </p:nvPicPr>
        <p:blipFill>
          <a:blip r:embed="rId3">
            <a:extLst>
              <a:ext uri="{28A0092B-C50C-407E-A947-70E740481C1C}">
                <a14:useLocalDpi xmlns:a14="http://schemas.microsoft.com/office/drawing/2010/main" val="0"/>
              </a:ext>
            </a:extLst>
          </a:blip>
          <a:srcRect l="9596" t="7683" r="14838" b="5634"/>
          <a:stretch>
            <a:fillRect/>
          </a:stretch>
        </p:blipFill>
        <p:spPr bwMode="auto">
          <a:xfrm>
            <a:off x="145108" y="1211089"/>
            <a:ext cx="2908846" cy="28775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2532" name="Rectangle 4"/>
          <p:cNvSpPr>
            <a:spLocks/>
          </p:cNvSpPr>
          <p:nvPr/>
        </p:nvSpPr>
        <p:spPr bwMode="auto">
          <a:xfrm>
            <a:off x="3156644" y="2557240"/>
            <a:ext cx="6109023" cy="251017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defTabSz="410751" fontAlgn="base" hangingPunct="0">
              <a:spcBef>
                <a:spcPct val="0"/>
              </a:spcBef>
              <a:spcAft>
                <a:spcPct val="0"/>
              </a:spcAft>
              <a:defRPr/>
            </a:pPr>
            <a:r>
              <a:rPr lang="en-US" sz="2531" dirty="0">
                <a:solidFill>
                  <a:srgbClr val="000000"/>
                </a:solidFill>
                <a:latin typeface="Calibri" charset="0"/>
                <a:ea typeface="ＭＳ Ｐゴシック" charset="0"/>
                <a:cs typeface="Calibri"/>
                <a:sym typeface="Calibri" charset="0"/>
              </a:rPr>
              <a:t>Assume      is 1 for now.</a:t>
            </a:r>
          </a:p>
          <a:p>
            <a:pPr defTabSz="410751" fontAlgn="base" hangingPunct="0">
              <a:spcBef>
                <a:spcPct val="0"/>
              </a:spcBef>
              <a:spcAft>
                <a:spcPct val="0"/>
              </a:spcAft>
              <a:defRPr/>
            </a:pPr>
            <a:r>
              <a:rPr lang="en-US" sz="2531" dirty="0">
                <a:solidFill>
                  <a:srgbClr val="000000"/>
                </a:solidFill>
                <a:latin typeface="Calibri" charset="0"/>
                <a:ea typeface="ＭＳ Ｐゴシック" charset="0"/>
                <a:cs typeface="Calibri"/>
                <a:sym typeface="Calibri" charset="0"/>
              </a:rPr>
              <a:t>What can we measure from one image?</a:t>
            </a:r>
          </a:p>
          <a:p>
            <a:pPr marL="625056" lvl="1" indent="-312528" defTabSz="410751" fontAlgn="base" hangingPunct="0">
              <a:spcBef>
                <a:spcPct val="0"/>
              </a:spcBef>
              <a:spcAft>
                <a:spcPct val="0"/>
              </a:spcAft>
              <a:buSzPct val="75000"/>
              <a:buFontTx/>
              <a:buChar char="•"/>
              <a:defRPr/>
            </a:pPr>
            <a:r>
              <a:rPr lang="en-US" sz="2250" dirty="0">
                <a:solidFill>
                  <a:srgbClr val="000000"/>
                </a:solidFill>
                <a:latin typeface="Calibri" charset="0"/>
                <a:ea typeface="ＭＳ Ｐゴシック" charset="0"/>
                <a:cs typeface="Calibri"/>
                <a:sym typeface="Calibri" charset="0"/>
              </a:rPr>
              <a:t>                   is the angle between N and L</a:t>
            </a:r>
          </a:p>
          <a:p>
            <a:pPr marL="625056" lvl="1" indent="-312528" defTabSz="410751" fontAlgn="base" hangingPunct="0">
              <a:spcBef>
                <a:spcPct val="0"/>
              </a:spcBef>
              <a:spcAft>
                <a:spcPct val="0"/>
              </a:spcAft>
              <a:buSzPct val="75000"/>
              <a:buFontTx/>
              <a:buChar char="•"/>
              <a:defRPr/>
            </a:pPr>
            <a:r>
              <a:rPr lang="en-US" sz="2250" dirty="0">
                <a:solidFill>
                  <a:srgbClr val="000000"/>
                </a:solidFill>
                <a:latin typeface="Calibri" charset="0"/>
                <a:ea typeface="ＭＳ Ｐゴシック" charset="0"/>
                <a:cs typeface="Calibri"/>
                <a:sym typeface="Calibri" charset="0"/>
              </a:rPr>
              <a:t>Add assumptions:</a:t>
            </a:r>
          </a:p>
          <a:p>
            <a:pPr marL="937584" lvl="2" indent="-312528" defTabSz="410751" fontAlgn="base" hangingPunct="0">
              <a:spcBef>
                <a:spcPct val="0"/>
              </a:spcBef>
              <a:spcAft>
                <a:spcPct val="0"/>
              </a:spcAft>
              <a:buSzPct val="75000"/>
              <a:buFontTx/>
              <a:buChar char="•"/>
              <a:defRPr/>
            </a:pPr>
            <a:r>
              <a:rPr lang="en-US" sz="2250" dirty="0">
                <a:solidFill>
                  <a:srgbClr val="000000"/>
                </a:solidFill>
                <a:latin typeface="Calibri" charset="0"/>
                <a:ea typeface="ＭＳ Ｐゴシック" charset="0"/>
                <a:cs typeface="Calibri"/>
                <a:sym typeface="Calibri" charset="0"/>
              </a:rPr>
              <a:t>Constant albedo</a:t>
            </a:r>
          </a:p>
          <a:p>
            <a:pPr marL="937584" lvl="2" indent="-312528" defTabSz="410751" fontAlgn="base" hangingPunct="0">
              <a:spcBef>
                <a:spcPct val="0"/>
              </a:spcBef>
              <a:spcAft>
                <a:spcPct val="0"/>
              </a:spcAft>
              <a:buSzPct val="75000"/>
              <a:buFontTx/>
              <a:buChar char="•"/>
              <a:defRPr/>
            </a:pPr>
            <a:r>
              <a:rPr lang="en-US" sz="2250" dirty="0">
                <a:solidFill>
                  <a:srgbClr val="000000"/>
                </a:solidFill>
                <a:latin typeface="Calibri" charset="0"/>
                <a:ea typeface="ＭＳ Ｐゴシック" charset="0"/>
                <a:cs typeface="Calibri"/>
                <a:sym typeface="Calibri" charset="0"/>
              </a:rPr>
              <a:t>A few known </a:t>
            </a:r>
            <a:r>
              <a:rPr lang="en-US" sz="2250" dirty="0" err="1">
                <a:solidFill>
                  <a:srgbClr val="000000"/>
                </a:solidFill>
                <a:latin typeface="Calibri" charset="0"/>
                <a:ea typeface="ＭＳ Ｐゴシック" charset="0"/>
                <a:cs typeface="Calibri"/>
                <a:sym typeface="Calibri" charset="0"/>
              </a:rPr>
              <a:t>normals</a:t>
            </a:r>
            <a:r>
              <a:rPr lang="en-US" sz="2250" dirty="0">
                <a:solidFill>
                  <a:srgbClr val="000000"/>
                </a:solidFill>
                <a:latin typeface="Calibri" charset="0"/>
                <a:ea typeface="ＭＳ Ｐゴシック" charset="0"/>
                <a:cs typeface="Calibri"/>
                <a:sym typeface="Calibri" charset="0"/>
              </a:rPr>
              <a:t> (e.g. silhouettes)</a:t>
            </a:r>
          </a:p>
          <a:p>
            <a:pPr marL="937584" lvl="2" indent="-312528" defTabSz="410751" fontAlgn="base" hangingPunct="0">
              <a:spcBef>
                <a:spcPct val="0"/>
              </a:spcBef>
              <a:spcAft>
                <a:spcPct val="0"/>
              </a:spcAft>
              <a:buSzPct val="75000"/>
              <a:buFontTx/>
              <a:buChar char="•"/>
              <a:defRPr/>
            </a:pPr>
            <a:r>
              <a:rPr lang="en-US" sz="2250" dirty="0">
                <a:solidFill>
                  <a:srgbClr val="000000"/>
                </a:solidFill>
                <a:latin typeface="Calibri" charset="0"/>
                <a:ea typeface="ＭＳ Ｐゴシック" charset="0"/>
                <a:cs typeface="Calibri"/>
                <a:sym typeface="Calibri" charset="0"/>
              </a:rPr>
              <a:t>Smoothness of </a:t>
            </a:r>
            <a:r>
              <a:rPr lang="en-US" sz="2250" dirty="0" err="1">
                <a:solidFill>
                  <a:srgbClr val="000000"/>
                </a:solidFill>
                <a:latin typeface="Calibri" charset="0"/>
                <a:ea typeface="ＭＳ Ｐゴシック" charset="0"/>
                <a:cs typeface="Calibri"/>
                <a:sym typeface="Calibri" charset="0"/>
              </a:rPr>
              <a:t>normals</a:t>
            </a:r>
            <a:endParaRPr lang="en-US" sz="1266" dirty="0">
              <a:solidFill>
                <a:srgbClr val="000000"/>
              </a:solidFill>
              <a:latin typeface="Helvetica Light" charset="0"/>
              <a:ea typeface="ＭＳ Ｐゴシック" charset="0"/>
              <a:cs typeface="Helvetica Light" charset="0"/>
              <a:sym typeface="Helvetica Light" charset="0"/>
            </a:endParaRPr>
          </a:p>
        </p:txBody>
      </p:sp>
      <p:pic>
        <p:nvPicPr>
          <p:cNvPr id="22533" name="Picture 5"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50531" y="2647652"/>
            <a:ext cx="285750" cy="285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22534" name="Picture 6" descr="pasted-image.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87961" y="3321844"/>
            <a:ext cx="1151930" cy="36611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2535" name="Rectangle 7"/>
          <p:cNvSpPr>
            <a:spLocks/>
          </p:cNvSpPr>
          <p:nvPr/>
        </p:nvSpPr>
        <p:spPr bwMode="auto">
          <a:xfrm>
            <a:off x="121668" y="5424612"/>
            <a:ext cx="5330242" cy="116839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eaLnBrk="0">
              <a:defRPr sz="3600">
                <a:solidFill>
                  <a:srgbClr val="000000"/>
                </a:solidFill>
                <a:latin typeface="Helvetica Light" charset="0"/>
                <a:ea typeface="MS PGothic" panose="020B0600070205080204" pitchFamily="34" charset="-128"/>
                <a:sym typeface="Helvetica Light" charset="0"/>
              </a:defRPr>
            </a:lvl1pPr>
            <a:lvl2pPr marL="742950" indent="-285750" eaLnBrk="0">
              <a:defRPr sz="3600">
                <a:solidFill>
                  <a:srgbClr val="000000"/>
                </a:solidFill>
                <a:latin typeface="Helvetica Light" charset="0"/>
                <a:ea typeface="MS PGothic" panose="020B0600070205080204" pitchFamily="34" charset="-128"/>
                <a:sym typeface="Helvetica Light" charset="0"/>
              </a:defRPr>
            </a:lvl2pPr>
            <a:lvl3pPr marL="1143000" indent="-228600" eaLnBrk="0">
              <a:defRPr sz="3600">
                <a:solidFill>
                  <a:srgbClr val="000000"/>
                </a:solidFill>
                <a:latin typeface="Helvetica Light" charset="0"/>
                <a:ea typeface="MS PGothic" panose="020B0600070205080204" pitchFamily="34" charset="-128"/>
                <a:sym typeface="Helvetica Light" charset="0"/>
              </a:defRPr>
            </a:lvl3pPr>
            <a:lvl4pPr marL="1600200" indent="-228600" eaLnBrk="0">
              <a:defRPr sz="3600">
                <a:solidFill>
                  <a:srgbClr val="000000"/>
                </a:solidFill>
                <a:latin typeface="Helvetica Light" charset="0"/>
                <a:ea typeface="MS PGothic" panose="020B0600070205080204" pitchFamily="34" charset="-128"/>
                <a:sym typeface="Helvetica Light" charset="0"/>
              </a:defRPr>
            </a:lvl4pPr>
            <a:lvl5pPr marL="2057400" indent="-228600" eaLnBrk="0">
              <a:defRPr sz="36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9pPr>
          </a:lstStyle>
          <a:p>
            <a:pPr defTabSz="410751" eaLnBrk="1" fontAlgn="base" hangingPunct="0">
              <a:spcBef>
                <a:spcPct val="0"/>
              </a:spcBef>
              <a:spcAft>
                <a:spcPct val="0"/>
              </a:spcAft>
            </a:pPr>
            <a:r>
              <a:rPr lang="en-US" altLang="en-US" sz="2531" dirty="0">
                <a:latin typeface="Calibri" panose="020F0502020204030204" pitchFamily="34" charset="0"/>
                <a:cs typeface="Calibri"/>
                <a:sym typeface="Calibri" panose="020F0502020204030204" pitchFamily="34" charset="0"/>
              </a:rPr>
              <a:t>In practice, SFS </a:t>
            </a:r>
            <a:r>
              <a:rPr lang="en-US" altLang="en-US" sz="2531" dirty="0" err="1">
                <a:latin typeface="Calibri" panose="020F0502020204030204" pitchFamily="34" charset="0"/>
                <a:cs typeface="Calibri"/>
                <a:sym typeface="Calibri" panose="020F0502020204030204" pitchFamily="34" charset="0"/>
              </a:rPr>
              <a:t>doesn</a:t>
            </a:r>
            <a:r>
              <a:rPr lang="ja-JP" altLang="en-US" sz="2531" dirty="0">
                <a:latin typeface="Arial" panose="020B0604020202020204" pitchFamily="34" charset="0"/>
                <a:cs typeface="Calibri"/>
                <a:sym typeface="Calibri" panose="020F0502020204030204" pitchFamily="34" charset="0"/>
              </a:rPr>
              <a:t>’</a:t>
            </a:r>
            <a:r>
              <a:rPr lang="en-US" altLang="ja-JP" sz="2531" dirty="0">
                <a:latin typeface="Calibri" panose="020F0502020204030204" pitchFamily="34" charset="0"/>
                <a:cs typeface="Calibri"/>
                <a:sym typeface="Calibri" panose="020F0502020204030204" pitchFamily="34" charset="0"/>
              </a:rPr>
              <a:t>t work very well: </a:t>
            </a:r>
          </a:p>
          <a:p>
            <a:pPr defTabSz="410751" eaLnBrk="1" fontAlgn="base" hangingPunct="0">
              <a:spcBef>
                <a:spcPct val="0"/>
              </a:spcBef>
              <a:spcAft>
                <a:spcPct val="0"/>
              </a:spcAft>
            </a:pPr>
            <a:r>
              <a:rPr lang="en-US" altLang="en-US" sz="2531" dirty="0">
                <a:latin typeface="Calibri" panose="020F0502020204030204" pitchFamily="34" charset="0"/>
                <a:cs typeface="Calibri"/>
                <a:sym typeface="Calibri" panose="020F0502020204030204" pitchFamily="34" charset="0"/>
              </a:rPr>
              <a:t>assumptions are too restrictive, </a:t>
            </a:r>
          </a:p>
          <a:p>
            <a:pPr defTabSz="410751" eaLnBrk="1" fontAlgn="base" hangingPunct="0">
              <a:spcBef>
                <a:spcPct val="0"/>
              </a:spcBef>
              <a:spcAft>
                <a:spcPct val="0"/>
              </a:spcAft>
            </a:pPr>
            <a:r>
              <a:rPr lang="en-US" altLang="en-US" sz="2531" dirty="0">
                <a:latin typeface="Calibri" panose="020F0502020204030204" pitchFamily="34" charset="0"/>
                <a:cs typeface="Calibri"/>
                <a:sym typeface="Calibri" panose="020F0502020204030204" pitchFamily="34" charset="0"/>
              </a:rPr>
              <a:t>too much ambiguity in nontrivial scenes.</a:t>
            </a:r>
            <a:endParaRPr lang="en-US" altLang="en-US" sz="1266" dirty="0">
              <a:latin typeface="Calibri" panose="020F0502020204030204" pitchFamily="34" charset="0"/>
              <a:cs typeface="Calibri"/>
              <a:sym typeface="Calibri" panose="020F0502020204030204" pitchFamily="34" charset="0"/>
            </a:endParaRPr>
          </a:p>
        </p:txBody>
      </p:sp>
    </p:spTree>
    <p:extLst>
      <p:ext uri="{BB962C8B-B14F-4D97-AF65-F5344CB8AC3E}">
        <p14:creationId xmlns:p14="http://schemas.microsoft.com/office/powerpoint/2010/main" val="6578565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2"/>
          <p:cNvSpPr>
            <a:spLocks noGrp="1" noChangeArrowheads="1"/>
          </p:cNvSpPr>
          <p:nvPr>
            <p:ph type="title"/>
          </p:nvPr>
        </p:nvSpPr>
        <p:spPr>
          <a:xfrm>
            <a:off x="609600" y="76200"/>
            <a:ext cx="8229600" cy="838200"/>
          </a:xfrm>
        </p:spPr>
        <p:txBody>
          <a:bodyPr/>
          <a:lstStyle/>
          <a:p>
            <a:r>
              <a:rPr lang="en-US"/>
              <a:t>Application: Detecting composite photos</a:t>
            </a:r>
          </a:p>
        </p:txBody>
      </p:sp>
      <p:pic>
        <p:nvPicPr>
          <p:cNvPr id="724995" name="Picture 3"/>
          <p:cNvPicPr>
            <a:picLocks noChangeAspect="1" noChangeArrowheads="1"/>
          </p:cNvPicPr>
          <p:nvPr/>
        </p:nvPicPr>
        <p:blipFill>
          <a:blip r:embed="rId3" cstate="print"/>
          <a:srcRect/>
          <a:stretch>
            <a:fillRect/>
          </a:stretch>
        </p:blipFill>
        <p:spPr bwMode="auto">
          <a:xfrm>
            <a:off x="457200" y="2286000"/>
            <a:ext cx="4267200" cy="2843213"/>
          </a:xfrm>
          <a:prstGeom prst="rect">
            <a:avLst/>
          </a:prstGeom>
          <a:noFill/>
          <a:ln w="19050">
            <a:noFill/>
            <a:miter lim="800000"/>
            <a:headEnd/>
            <a:tailEnd/>
          </a:ln>
          <a:effectLst/>
        </p:spPr>
      </p:pic>
      <p:pic>
        <p:nvPicPr>
          <p:cNvPr id="724996" name="Picture 4"/>
          <p:cNvPicPr>
            <a:picLocks noChangeAspect="1" noChangeArrowheads="1"/>
          </p:cNvPicPr>
          <p:nvPr/>
        </p:nvPicPr>
        <p:blipFill>
          <a:blip r:embed="rId4" cstate="print"/>
          <a:srcRect/>
          <a:stretch>
            <a:fillRect/>
          </a:stretch>
        </p:blipFill>
        <p:spPr bwMode="auto">
          <a:xfrm>
            <a:off x="5199063" y="1595438"/>
            <a:ext cx="3487737" cy="4348162"/>
          </a:xfrm>
          <a:prstGeom prst="rect">
            <a:avLst/>
          </a:prstGeom>
          <a:noFill/>
          <a:ln w="19050">
            <a:noFill/>
            <a:miter lim="800000"/>
            <a:headEnd/>
            <a:tailEnd/>
          </a:ln>
          <a:effectLst/>
        </p:spPr>
      </p:pic>
      <p:sp>
        <p:nvSpPr>
          <p:cNvPr id="724997" name="Text Box 5"/>
          <p:cNvSpPr txBox="1">
            <a:spLocks noChangeArrowheads="1"/>
          </p:cNvSpPr>
          <p:nvPr/>
        </p:nvSpPr>
        <p:spPr bwMode="auto">
          <a:xfrm>
            <a:off x="1846263" y="1676400"/>
            <a:ext cx="1546225" cy="457200"/>
          </a:xfrm>
          <a:prstGeom prst="rect">
            <a:avLst/>
          </a:prstGeom>
          <a:noFill/>
          <a:ln w="19050">
            <a:noFill/>
            <a:miter lim="800000"/>
            <a:headEnd/>
            <a:tailEnd/>
          </a:ln>
          <a:effectLst/>
        </p:spPr>
        <p:txBody>
          <a:bodyPr wrap="none">
            <a:spAutoFit/>
          </a:bodyPr>
          <a:lstStyle/>
          <a:p>
            <a:pPr algn="ctr" eaLnBrk="1" hangingPunct="1">
              <a:spcBef>
                <a:spcPct val="50000"/>
              </a:spcBef>
            </a:pPr>
            <a:r>
              <a:rPr lang="en-US">
                <a:latin typeface="Times New Roman" pitchFamily="18" charset="0"/>
              </a:rPr>
              <a:t>Fake photo</a:t>
            </a:r>
          </a:p>
        </p:txBody>
      </p:sp>
      <p:sp>
        <p:nvSpPr>
          <p:cNvPr id="724998" name="Text Box 6"/>
          <p:cNvSpPr txBox="1">
            <a:spLocks noChangeArrowheads="1"/>
          </p:cNvSpPr>
          <p:nvPr/>
        </p:nvSpPr>
        <p:spPr bwMode="auto">
          <a:xfrm>
            <a:off x="6132513" y="990600"/>
            <a:ext cx="1511300" cy="457200"/>
          </a:xfrm>
          <a:prstGeom prst="rect">
            <a:avLst/>
          </a:prstGeom>
          <a:noFill/>
          <a:ln w="19050">
            <a:noFill/>
            <a:miter lim="800000"/>
            <a:headEnd/>
            <a:tailEnd/>
          </a:ln>
          <a:effectLst/>
        </p:spPr>
        <p:txBody>
          <a:bodyPr wrap="none">
            <a:spAutoFit/>
          </a:bodyPr>
          <a:lstStyle/>
          <a:p>
            <a:pPr algn="ctr" eaLnBrk="1" hangingPunct="1">
              <a:spcBef>
                <a:spcPct val="50000"/>
              </a:spcBef>
            </a:pPr>
            <a:r>
              <a:rPr lang="en-US">
                <a:latin typeface="Times New Roman" pitchFamily="18" charset="0"/>
              </a:rPr>
              <a:t>Real photo</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91262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456531" y="274588"/>
            <a:ext cx="8229823" cy="1143000"/>
          </a:xfrm>
        </p:spPr>
        <p:txBody>
          <a:bodyPr/>
          <a:lstStyle/>
          <a:p>
            <a:pPr eaLnBrk="1">
              <a:defRPr/>
            </a:pPr>
            <a:r>
              <a:rPr lang="en-US" dirty="0">
                <a:ea typeface="+mj-ea"/>
                <a:sym typeface="Calibri" charset="0"/>
              </a:rPr>
              <a:t>Next: Photometric Stereo</a:t>
            </a:r>
            <a:endParaRPr lang="en-US" sz="1266" dirty="0">
              <a:sym typeface="Calibri" charset="0"/>
            </a:endParaRPr>
          </a:p>
        </p:txBody>
      </p:sp>
      <p:pic>
        <p:nvPicPr>
          <p:cNvPr id="8194" name="Picture 2" descr="pasted-im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57427" y="1814959"/>
            <a:ext cx="1785938" cy="1785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8195" name="Picture 3" descr="pasted-im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1558" y="5009555"/>
            <a:ext cx="708794" cy="89296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8196" name="Picture 4" descr="pasted-imag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7496" y="4602138"/>
            <a:ext cx="709910" cy="89408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8197" name="Picture 5" descr="pasted-imag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995378" flipH="1">
            <a:off x="882923" y="3900041"/>
            <a:ext cx="2009180" cy="2009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8198" name="Picture 6" descr="pasted-im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354" y="2636490"/>
            <a:ext cx="708794" cy="89296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9" name="Rectangle 6"/>
          <p:cNvSpPr>
            <a:spLocks/>
          </p:cNvSpPr>
          <p:nvPr/>
        </p:nvSpPr>
        <p:spPr bwMode="auto">
          <a:xfrm>
            <a:off x="334916" y="6227762"/>
            <a:ext cx="8493865" cy="56457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pPr algn="l">
              <a:defRPr/>
            </a:pPr>
            <a:r>
              <a:rPr lang="en-US" sz="3200" dirty="0">
                <a:ea typeface="ＭＳ Ｐゴシック" charset="0"/>
                <a:cs typeface="Helvetica Light" charset="0"/>
              </a:rPr>
              <a:t>Key Idea: use pixel brightness to understand shape</a:t>
            </a:r>
          </a:p>
        </p:txBody>
      </p:sp>
    </p:spTree>
    <p:extLst>
      <p:ext uri="{BB962C8B-B14F-4D97-AF65-F5344CB8AC3E}">
        <p14:creationId xmlns:p14="http://schemas.microsoft.com/office/powerpoint/2010/main" val="277195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456531" y="274588"/>
            <a:ext cx="8229823" cy="1143000"/>
          </a:xfrm>
        </p:spPr>
        <p:txBody>
          <a:bodyPr/>
          <a:lstStyle/>
          <a:p>
            <a:pPr eaLnBrk="1">
              <a:defRPr/>
            </a:pPr>
            <a:r>
              <a:rPr lang="en-US">
                <a:ea typeface="+mj-ea"/>
                <a:sym typeface="Calibri" charset="0"/>
              </a:rPr>
              <a:t>Photometric Stereo</a:t>
            </a:r>
            <a:endParaRPr lang="en-US" sz="1266">
              <a:sym typeface="Calibri" charset="0"/>
            </a:endParaRPr>
          </a:p>
        </p:txBody>
      </p:sp>
      <p:pic>
        <p:nvPicPr>
          <p:cNvPr id="9218" name="Picture 2" descr="buddha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5934" y="2052712"/>
            <a:ext cx="8491017" cy="27514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9219" name="Rectangle 3"/>
          <p:cNvSpPr>
            <a:spLocks/>
          </p:cNvSpPr>
          <p:nvPr/>
        </p:nvSpPr>
        <p:spPr bwMode="auto">
          <a:xfrm>
            <a:off x="569268" y="4874494"/>
            <a:ext cx="895438" cy="61157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45720" tIns="45720" rIns="45720" bIns="45720">
            <a:spAutoFit/>
          </a:bodyPr>
          <a:lstStyle/>
          <a:p>
            <a:pPr algn="ctr" defTabSz="642915">
              <a:defRPr/>
            </a:pPr>
            <a:r>
              <a:rPr lang="en-US" sz="1687" dirty="0">
                <a:latin typeface="Arial" charset="0"/>
                <a:ea typeface="ＭＳ Ｐゴシック" charset="0"/>
                <a:cs typeface="Arial" charset="0"/>
                <a:sym typeface="Arial" charset="0"/>
              </a:rPr>
              <a:t>Input</a:t>
            </a:r>
          </a:p>
          <a:p>
            <a:pPr algn="ctr" defTabSz="642915">
              <a:defRPr/>
            </a:pPr>
            <a:r>
              <a:rPr lang="en-US" sz="1687" dirty="0">
                <a:latin typeface="Arial" charset="0"/>
                <a:ea typeface="ＭＳ Ｐゴシック" charset="0"/>
                <a:cs typeface="Arial" charset="0"/>
                <a:sym typeface="Arial" charset="0"/>
              </a:rPr>
              <a:t>(1 of 12)</a:t>
            </a:r>
            <a:endParaRPr lang="en-US" sz="1266" dirty="0">
              <a:ea typeface="ＭＳ Ｐゴシック" charset="0"/>
              <a:cs typeface="Helvetica Light" charset="0"/>
            </a:endParaRPr>
          </a:p>
        </p:txBody>
      </p:sp>
      <p:sp>
        <p:nvSpPr>
          <p:cNvPr id="9220" name="Rectangle 4"/>
          <p:cNvSpPr>
            <a:spLocks/>
          </p:cNvSpPr>
          <p:nvPr/>
        </p:nvSpPr>
        <p:spPr bwMode="auto">
          <a:xfrm>
            <a:off x="1952253" y="4874494"/>
            <a:ext cx="1812727" cy="61157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45720" tIns="45720" rIns="45720" bIns="45720">
            <a:spAutoFit/>
          </a:bodyPr>
          <a:lstStyle/>
          <a:p>
            <a:pPr algn="ctr" defTabSz="642915">
              <a:defRPr/>
            </a:pPr>
            <a:r>
              <a:rPr lang="en-US" sz="1687">
                <a:latin typeface="Arial" charset="0"/>
                <a:ea typeface="ＭＳ Ｐゴシック" charset="0"/>
                <a:cs typeface="Arial" charset="0"/>
                <a:sym typeface="Arial" charset="0"/>
              </a:rPr>
              <a:t>Normals (RGB colormap)</a:t>
            </a:r>
            <a:endParaRPr lang="en-US" sz="1266">
              <a:latin typeface="Arial" charset="0"/>
              <a:ea typeface="ＭＳ Ｐゴシック" charset="0"/>
              <a:cs typeface="Arial" charset="0"/>
              <a:sym typeface="Arial" charset="0"/>
            </a:endParaRPr>
          </a:p>
        </p:txBody>
      </p:sp>
      <p:sp>
        <p:nvSpPr>
          <p:cNvPr id="9221" name="Rectangle 5"/>
          <p:cNvSpPr>
            <a:spLocks/>
          </p:cNvSpPr>
          <p:nvPr/>
        </p:nvSpPr>
        <p:spPr bwMode="auto">
          <a:xfrm>
            <a:off x="3802931" y="4876726"/>
            <a:ext cx="1793120" cy="35195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45720" tIns="45720" rIns="45720" bIns="45720">
            <a:spAutoFit/>
          </a:bodyPr>
          <a:lstStyle/>
          <a:p>
            <a:pPr algn="ctr" defTabSz="642915">
              <a:defRPr/>
            </a:pPr>
            <a:r>
              <a:rPr lang="en-US" sz="1687">
                <a:latin typeface="Arial" charset="0"/>
                <a:ea typeface="ＭＳ Ｐゴシック" charset="0"/>
                <a:cs typeface="Arial" charset="0"/>
                <a:sym typeface="Arial" charset="0"/>
              </a:rPr>
              <a:t>Normals (vectors)</a:t>
            </a:r>
            <a:endParaRPr lang="en-US" sz="1266">
              <a:latin typeface="Arial" charset="0"/>
              <a:ea typeface="ＭＳ Ｐゴシック" charset="0"/>
              <a:cs typeface="Arial" charset="0"/>
              <a:sym typeface="Arial" charset="0"/>
            </a:endParaRPr>
          </a:p>
        </p:txBody>
      </p:sp>
      <p:sp>
        <p:nvSpPr>
          <p:cNvPr id="9222" name="Rectangle 6"/>
          <p:cNvSpPr>
            <a:spLocks/>
          </p:cNvSpPr>
          <p:nvPr/>
        </p:nvSpPr>
        <p:spPr bwMode="auto">
          <a:xfrm>
            <a:off x="5960566" y="4876726"/>
            <a:ext cx="1172757" cy="61157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45720" tIns="45720" rIns="45720" bIns="45720">
            <a:spAutoFit/>
          </a:bodyPr>
          <a:lstStyle/>
          <a:p>
            <a:pPr algn="ctr" defTabSz="642915">
              <a:defRPr/>
            </a:pPr>
            <a:r>
              <a:rPr lang="en-US" sz="1687">
                <a:latin typeface="Arial" charset="0"/>
                <a:ea typeface="ＭＳ Ｐゴシック" charset="0"/>
                <a:cs typeface="Arial" charset="0"/>
                <a:sym typeface="Arial" charset="0"/>
              </a:rPr>
              <a:t>Shaded 3D</a:t>
            </a:r>
            <a:br>
              <a:rPr lang="en-US" sz="1687">
                <a:latin typeface="Arial" charset="0"/>
                <a:ea typeface="ＭＳ Ｐゴシック" charset="0"/>
                <a:cs typeface="Arial" charset="0"/>
                <a:sym typeface="Arial" charset="0"/>
              </a:rPr>
            </a:br>
            <a:r>
              <a:rPr lang="en-US" sz="1687">
                <a:latin typeface="Arial" charset="0"/>
                <a:ea typeface="ＭＳ Ｐゴシック" charset="0"/>
                <a:cs typeface="Arial" charset="0"/>
                <a:sym typeface="Arial" charset="0"/>
              </a:rPr>
              <a:t>rendering</a:t>
            </a:r>
            <a:endParaRPr lang="en-US" sz="1266">
              <a:ea typeface="ＭＳ Ｐゴシック" charset="0"/>
              <a:cs typeface="Helvetica Light" charset="0"/>
            </a:endParaRPr>
          </a:p>
        </p:txBody>
      </p:sp>
      <p:sp>
        <p:nvSpPr>
          <p:cNvPr id="9223" name="Rectangle 7"/>
          <p:cNvSpPr>
            <a:spLocks/>
          </p:cNvSpPr>
          <p:nvPr/>
        </p:nvSpPr>
        <p:spPr bwMode="auto">
          <a:xfrm>
            <a:off x="7442895" y="4876726"/>
            <a:ext cx="1254574" cy="61157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45720" tIns="45720" rIns="45720" bIns="45720">
            <a:spAutoFit/>
          </a:bodyPr>
          <a:lstStyle/>
          <a:p>
            <a:pPr algn="ctr" defTabSz="642915">
              <a:defRPr/>
            </a:pPr>
            <a:r>
              <a:rPr lang="en-US" sz="1687">
                <a:latin typeface="Arial" charset="0"/>
                <a:ea typeface="ＭＳ Ｐゴシック" charset="0"/>
                <a:cs typeface="Arial" charset="0"/>
                <a:sym typeface="Arial" charset="0"/>
              </a:rPr>
              <a:t>Textured 3D</a:t>
            </a:r>
            <a:br>
              <a:rPr lang="en-US" sz="1687">
                <a:latin typeface="Arial" charset="0"/>
                <a:ea typeface="ＭＳ Ｐゴシック" charset="0"/>
                <a:cs typeface="Arial" charset="0"/>
                <a:sym typeface="Arial" charset="0"/>
              </a:rPr>
            </a:br>
            <a:r>
              <a:rPr lang="en-US" sz="1687">
                <a:latin typeface="Arial" charset="0"/>
                <a:ea typeface="ＭＳ Ｐゴシック" charset="0"/>
                <a:cs typeface="Arial" charset="0"/>
                <a:sym typeface="Arial" charset="0"/>
              </a:rPr>
              <a:t>rendering</a:t>
            </a:r>
            <a:endParaRPr lang="en-US" sz="1266">
              <a:ea typeface="ＭＳ Ｐゴシック" charset="0"/>
              <a:cs typeface="Helvetica Light" charset="0"/>
            </a:endParaRPr>
          </a:p>
        </p:txBody>
      </p:sp>
      <p:sp>
        <p:nvSpPr>
          <p:cNvPr id="9224" name="Rectangle 8"/>
          <p:cNvSpPr>
            <a:spLocks/>
          </p:cNvSpPr>
          <p:nvPr/>
        </p:nvSpPr>
        <p:spPr bwMode="auto">
          <a:xfrm>
            <a:off x="3188576" y="1325091"/>
            <a:ext cx="2766848" cy="3799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pPr algn="ctr">
              <a:defRPr/>
            </a:pPr>
            <a:r>
              <a:rPr lang="en-US" sz="2000">
                <a:ea typeface="ＭＳ Ｐゴシック" charset="0"/>
                <a:cs typeface="Helvetica Light" charset="0"/>
              </a:rPr>
              <a:t>What results can you get?</a:t>
            </a:r>
          </a:p>
        </p:txBody>
      </p:sp>
    </p:spTree>
    <p:extLst>
      <p:ext uri="{BB962C8B-B14F-4D97-AF65-F5344CB8AC3E}">
        <p14:creationId xmlns:p14="http://schemas.microsoft.com/office/powerpoint/2010/main" val="3830836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1" descr="pasted-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973" y="50230"/>
            <a:ext cx="9008939" cy="675642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028063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r>
              <a:rPr lang="en-US"/>
              <a:t>Light</a:t>
            </a:r>
          </a:p>
        </p:txBody>
      </p:sp>
      <p:sp>
        <p:nvSpPr>
          <p:cNvPr id="254982" name="Rectangle 6"/>
          <p:cNvSpPr>
            <a:spLocks noChangeArrowheads="1"/>
          </p:cNvSpPr>
          <p:nvPr/>
        </p:nvSpPr>
        <p:spPr bwMode="auto">
          <a:xfrm>
            <a:off x="2133600" y="4297363"/>
            <a:ext cx="4738688" cy="274637"/>
          </a:xfrm>
          <a:prstGeom prst="rect">
            <a:avLst/>
          </a:prstGeom>
          <a:noFill/>
          <a:ln w="9525">
            <a:noFill/>
            <a:miter lim="800000"/>
            <a:headEnd/>
            <a:tailEnd/>
          </a:ln>
          <a:effectLst/>
        </p:spPr>
        <p:txBody>
          <a:bodyPr>
            <a:spAutoFit/>
          </a:bodyPr>
          <a:lstStyle/>
          <a:p>
            <a:pPr algn="ctr" eaLnBrk="0" fontAlgn="base" hangingPunct="0">
              <a:spcBef>
                <a:spcPct val="0"/>
              </a:spcBef>
              <a:spcAft>
                <a:spcPct val="0"/>
              </a:spcAft>
            </a:pPr>
            <a:r>
              <a:rPr lang="en-US" sz="1200">
                <a:solidFill>
                  <a:srgbClr val="000000"/>
                </a:solidFill>
              </a:rPr>
              <a:t>by Ted Adelson</a:t>
            </a:r>
          </a:p>
        </p:txBody>
      </p:sp>
      <p:pic>
        <p:nvPicPr>
          <p:cNvPr id="254983" name="Picture 7" descr="checkershadow"/>
          <p:cNvPicPr>
            <a:picLocks noChangeAspect="1" noChangeArrowheads="1"/>
          </p:cNvPicPr>
          <p:nvPr/>
        </p:nvPicPr>
        <p:blipFill>
          <a:blip r:embed="rId3" cstate="print"/>
          <a:srcRect/>
          <a:stretch>
            <a:fillRect/>
          </a:stretch>
        </p:blipFill>
        <p:spPr bwMode="auto">
          <a:xfrm>
            <a:off x="2362200" y="1219200"/>
            <a:ext cx="4057650" cy="2606675"/>
          </a:xfrm>
          <a:prstGeom prst="rect">
            <a:avLst/>
          </a:prstGeom>
          <a:noFill/>
        </p:spPr>
      </p:pic>
      <p:sp>
        <p:nvSpPr>
          <p:cNvPr id="254991" name="Rectangle 15"/>
          <p:cNvSpPr>
            <a:spLocks noGrp="1" noChangeArrowheads="1"/>
          </p:cNvSpPr>
          <p:nvPr>
            <p:ph type="body" idx="1"/>
          </p:nvPr>
        </p:nvSpPr>
        <p:spPr>
          <a:xfrm>
            <a:off x="685800" y="5181600"/>
            <a:ext cx="7772400" cy="1447800"/>
          </a:xfrm>
          <a:noFill/>
          <a:ln/>
        </p:spPr>
        <p:txBody>
          <a:bodyPr/>
          <a:lstStyle/>
          <a:p>
            <a:r>
              <a:rPr lang="en-US" dirty="0"/>
              <a:t>Readings</a:t>
            </a:r>
          </a:p>
          <a:p>
            <a:pPr lvl="1"/>
            <a:r>
              <a:rPr lang="en-US" dirty="0"/>
              <a:t>Szeliski, 2.2, 2.3.2</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R(X,Y,Z,\theta,\phi,\lambda,t)&#10;\]&#10;\end{document}&#10;"/>
  <p:tag name="EXTERNALNAME" val="Edittex"/>
  <p:tag name="BLEND" val="False"/>
  <p:tag name="TRANSPARENT" val="False"/>
  <p:tag name="BITMAPFORMAT" val="bmpmono"/>
  <p:tag name="DEBUGINTERACTIVE" val="True"/>
  <p:tag name="ORIGWIDTH" val="666.875"/>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R(X,Y,Z,\theta,\phi,\lambda,t)&#10;\]&#10;\end{document}&#10;"/>
  <p:tag name="EXTERNALNAME" val="Edittex"/>
  <p:tag name="BLEND" val="False"/>
  <p:tag name="TRANSPARENT" val="False"/>
  <p:tag name="BITMAPFORMAT" val="bmpmono"/>
  <p:tag name="DEBUGINTERACTIVE" val="True"/>
  <p:tag name="ORIGWIDTH" val="666.875"/>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R(u,v,s,t)&#10;\]&#10;\end{document}&#10;"/>
  <p:tag name="EXTERNALNAME" val="Edittex"/>
  <p:tag name="BLEND" val="False"/>
  <p:tag name="TRANSPARENT" val="False"/>
  <p:tag name="BITMAPFORMAT" val="bmpmono"/>
  <p:tag name="DEBUGINTERACTIVE" val="True"/>
  <p:tag name="ORIGWIDTH" val="378"/>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u,v)&#10;\]&#10;\end{document}&#10;"/>
  <p:tag name="EXTERNALNAME" val="Edittex"/>
  <p:tag name="BLEND" val="False"/>
  <p:tag name="TRANSPARENT" val="False"/>
  <p:tag name="BITMAPFORMAT" val="bmpmono"/>
  <p:tag name="DEBUGINTERACTIVE" val="True"/>
  <p:tag name="ORIGWIDTH" val="183.625"/>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s,t)&#10;\]&#10;\end{document}&#10;"/>
  <p:tag name="EXTERNALNAME" val="Edittex"/>
  <p:tag name="BLEND" val="False"/>
  <p:tag name="TRANSPARENT" val="False"/>
  <p:tag name="BITMAPFORMAT" val="bmpmono"/>
  <p:tag name="DEBUGINTERACTIVE" val="True"/>
  <p:tag name="ORIGWIDTH" val="161.125"/>
</p:tagLst>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2">
      <a:dk1>
        <a:srgbClr val="000000"/>
      </a:dk1>
      <a:lt1>
        <a:srgbClr val="FFFFFF"/>
      </a:lt1>
      <a:dk2>
        <a:srgbClr val="000000"/>
      </a:dk2>
      <a:lt2>
        <a:srgbClr val="FFFFFF"/>
      </a:lt2>
      <a:accent1>
        <a:srgbClr val="5D7CD5"/>
      </a:accent1>
      <a:accent2>
        <a:srgbClr val="20B43C"/>
      </a:accent2>
      <a:accent3>
        <a:srgbClr val="FFFFFF"/>
      </a:accent3>
      <a:accent4>
        <a:srgbClr val="000000"/>
      </a:accent4>
      <a:accent5>
        <a:srgbClr val="B6BFE7"/>
      </a:accent5>
      <a:accent6>
        <a:srgbClr val="1CA335"/>
      </a:accent6>
      <a:hlink>
        <a:srgbClr val="62BD19"/>
      </a:hlink>
      <a:folHlink>
        <a:srgbClr val="993399"/>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ustom Design 1">
        <a:dk1>
          <a:srgbClr val="000000"/>
        </a:dk1>
        <a:lt1>
          <a:srgbClr val="FFFFFF"/>
        </a:lt1>
        <a:dk2>
          <a:srgbClr val="FFFFFF"/>
        </a:dk2>
        <a:lt2>
          <a:srgbClr val="FFCC33"/>
        </a:lt2>
        <a:accent1>
          <a:srgbClr val="FF6633"/>
        </a:accent1>
        <a:accent2>
          <a:srgbClr val="B9D300"/>
        </a:accent2>
        <a:accent3>
          <a:srgbClr val="FFFFFF"/>
        </a:accent3>
        <a:accent4>
          <a:srgbClr val="000000"/>
        </a:accent4>
        <a:accent5>
          <a:srgbClr val="FFB8AD"/>
        </a:accent5>
        <a:accent6>
          <a:srgbClr val="A7BF00"/>
        </a:accent6>
        <a:hlink>
          <a:srgbClr val="62BD19"/>
        </a:hlink>
        <a:folHlink>
          <a:srgbClr val="993399"/>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FFFFFF"/>
        </a:lt2>
        <a:accent1>
          <a:srgbClr val="5D7CD5"/>
        </a:accent1>
        <a:accent2>
          <a:srgbClr val="20B43C"/>
        </a:accent2>
        <a:accent3>
          <a:srgbClr val="FFFFFF"/>
        </a:accent3>
        <a:accent4>
          <a:srgbClr val="000000"/>
        </a:accent4>
        <a:accent5>
          <a:srgbClr val="B6BFE7"/>
        </a:accent5>
        <a:accent6>
          <a:srgbClr val="1CA335"/>
        </a:accent6>
        <a:hlink>
          <a:srgbClr val="62BD19"/>
        </a:hlink>
        <a:folHlink>
          <a:srgbClr val="993399"/>
        </a:folHlink>
      </a:clrScheme>
      <a:clrMap bg1="lt1" tx1="dk1" bg2="lt2" tx2="dk2" accent1="accent1" accent2="accent2" accent3="accent3" accent4="accent4" accent5="accent5" accent6="accent6" hlink="hlink" folHlink="folHlink"/>
    </a:extraClrScheme>
    <a:extraClrScheme>
      <a:clrScheme name="Custom Design 3">
        <a:dk1>
          <a:srgbClr val="336699"/>
        </a:dk1>
        <a:lt1>
          <a:srgbClr val="FFFFFF"/>
        </a:lt1>
        <a:dk2>
          <a:srgbClr val="000000"/>
        </a:dk2>
        <a:lt2>
          <a:srgbClr val="F8F8F8"/>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osaic">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mosa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sai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sai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sai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sai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sai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sai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sai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Whit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White">
      <a:majorFont>
        <a:latin typeface="Calibri"/>
        <a:ea typeface="ＭＳ Ｐゴシック"/>
        <a:cs typeface="Calibri"/>
      </a:majorFont>
      <a:minorFont>
        <a:latin typeface="Calibri"/>
        <a:ea typeface="ＭＳ Ｐゴシック"/>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spAutoFit/>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spAutoFit/>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27920</TotalTime>
  <Words>1965</Words>
  <Application>Microsoft Office PowerPoint</Application>
  <PresentationFormat>On-screen Show (4:3)</PresentationFormat>
  <Paragraphs>332</Paragraphs>
  <Slides>54</Slides>
  <Notes>31</Notes>
  <HiddenSlides>9</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54</vt:i4>
      </vt:variant>
    </vt:vector>
  </HeadingPairs>
  <TitlesOfParts>
    <vt:vector size="68" baseType="lpstr">
      <vt:lpstr>ＭＳ Ｐゴシック</vt:lpstr>
      <vt:lpstr>ＭＳ Ｐゴシック</vt:lpstr>
      <vt:lpstr>Arial</vt:lpstr>
      <vt:lpstr>Calibri</vt:lpstr>
      <vt:lpstr>Gill Sans</vt:lpstr>
      <vt:lpstr>Helvetica</vt:lpstr>
      <vt:lpstr>Helvetica Light</vt:lpstr>
      <vt:lpstr>Symbol</vt:lpstr>
      <vt:lpstr>Times New Roman</vt:lpstr>
      <vt:lpstr>Trebuchet MS</vt:lpstr>
      <vt:lpstr>Office Theme</vt:lpstr>
      <vt:lpstr>Custom Design</vt:lpstr>
      <vt:lpstr>1_mosaic</vt:lpstr>
      <vt:lpstr>White</vt:lpstr>
      <vt:lpstr>Light &amp; Perception</vt:lpstr>
      <vt:lpstr>Announcements</vt:lpstr>
      <vt:lpstr>Can we determine shape from lighting?</vt:lpstr>
      <vt:lpstr>What we know: Stereo</vt:lpstr>
      <vt:lpstr>Next: Photometric Stereo</vt:lpstr>
      <vt:lpstr>Next: Photometric Stereo</vt:lpstr>
      <vt:lpstr>Photometric Stereo</vt:lpstr>
      <vt:lpstr>PowerPoint Presentation</vt:lpstr>
      <vt:lpstr>Light</vt:lpstr>
      <vt:lpstr>Light</vt:lpstr>
      <vt:lpstr>Properties of light</vt:lpstr>
      <vt:lpstr>Radiometry</vt:lpstr>
      <vt:lpstr>Radiometry</vt:lpstr>
      <vt:lpstr>Radiometry</vt:lpstr>
      <vt:lpstr>What is light?</vt:lpstr>
      <vt:lpstr>PowerPoint Presentation</vt:lpstr>
      <vt:lpstr>The light field</vt:lpstr>
      <vt:lpstr>Capturing light fields</vt:lpstr>
      <vt:lpstr>Light field example</vt:lpstr>
      <vt:lpstr>More info on light fields</vt:lpstr>
      <vt:lpstr>Color perception</vt:lpstr>
      <vt:lpstr>Visible light</vt:lpstr>
      <vt:lpstr>Light spectrum</vt:lpstr>
      <vt:lpstr>The human visual system</vt:lpstr>
      <vt:lpstr>Density of rods and cones</vt:lpstr>
      <vt:lpstr>Demonstrations of visual acuity</vt:lpstr>
      <vt:lpstr>Demonstrations of visual acuity</vt:lpstr>
      <vt:lpstr>Brightness contrast and constancy</vt:lpstr>
      <vt:lpstr>Light response is nonlinear</vt:lpstr>
      <vt:lpstr>Visual dynamic range</vt:lpstr>
      <vt:lpstr>Visual dynamic range</vt:lpstr>
      <vt:lpstr>Color perception</vt:lpstr>
      <vt:lpstr>Color perception</vt:lpstr>
      <vt:lpstr>Perception summary</vt:lpstr>
      <vt:lpstr>Light transport</vt:lpstr>
      <vt:lpstr>Light sources</vt:lpstr>
      <vt:lpstr>Modeling Image Formation</vt:lpstr>
      <vt:lpstr>Directional Lighting</vt:lpstr>
      <vt:lpstr>Lambertian Reflectance</vt:lpstr>
      <vt:lpstr>Materials - Three Forms</vt:lpstr>
      <vt:lpstr>Reflectance—Three Forms</vt:lpstr>
      <vt:lpstr>Ideal Diffuse Reflection</vt:lpstr>
      <vt:lpstr>Lambertian Reflectance</vt:lpstr>
      <vt:lpstr>Lambertian Reflectance: Incoming</vt:lpstr>
      <vt:lpstr>Lambertian Reflectance: Incoming</vt:lpstr>
      <vt:lpstr>Lambertian Reflectance: Incoming</vt:lpstr>
      <vt:lpstr>Lambertian Reflectance: Outgoing</vt:lpstr>
      <vt:lpstr>Lambertian Reflectance: Outgoing</vt:lpstr>
      <vt:lpstr>Lambertian Reflectance: Outgoing</vt:lpstr>
      <vt:lpstr>Lambertian Reflectance: Outgoing</vt:lpstr>
      <vt:lpstr>Image Formation Model: Final</vt:lpstr>
      <vt:lpstr>A Single Image: Shape from Shading</vt:lpstr>
      <vt:lpstr>Application: Detecting composite photos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Images and image filtering</dc:title>
  <dc:creator>Noah Snavely</dc:creator>
  <cp:lastModifiedBy>Noah Snavely</cp:lastModifiedBy>
  <cp:revision>1436</cp:revision>
  <dcterms:created xsi:type="dcterms:W3CDTF">2009-08-25T02:47:59Z</dcterms:created>
  <dcterms:modified xsi:type="dcterms:W3CDTF">2017-04-14T02:19:42Z</dcterms:modified>
</cp:coreProperties>
</file>