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678" r:id="rId3"/>
    <p:sldId id="749" r:id="rId4"/>
    <p:sldId id="797" r:id="rId5"/>
    <p:sldId id="810" r:id="rId6"/>
    <p:sldId id="811" r:id="rId7"/>
    <p:sldId id="812" r:id="rId8"/>
    <p:sldId id="813" r:id="rId9"/>
    <p:sldId id="814" r:id="rId10"/>
    <p:sldId id="815" r:id="rId11"/>
    <p:sldId id="816" r:id="rId12"/>
    <p:sldId id="817" r:id="rId13"/>
    <p:sldId id="818" r:id="rId14"/>
    <p:sldId id="819" r:id="rId15"/>
    <p:sldId id="820" r:id="rId16"/>
    <p:sldId id="821" r:id="rId17"/>
    <p:sldId id="825" r:id="rId18"/>
    <p:sldId id="751" r:id="rId19"/>
    <p:sldId id="752" r:id="rId20"/>
    <p:sldId id="753" r:id="rId21"/>
    <p:sldId id="822" r:id="rId22"/>
    <p:sldId id="823" r:id="rId23"/>
    <p:sldId id="754" r:id="rId24"/>
    <p:sldId id="824" r:id="rId25"/>
    <p:sldId id="755" r:id="rId26"/>
    <p:sldId id="756" r:id="rId27"/>
    <p:sldId id="757" r:id="rId28"/>
    <p:sldId id="758" r:id="rId29"/>
    <p:sldId id="798" r:id="rId30"/>
    <p:sldId id="799" r:id="rId31"/>
    <p:sldId id="800" r:id="rId32"/>
    <p:sldId id="801" r:id="rId33"/>
    <p:sldId id="802" r:id="rId34"/>
    <p:sldId id="803" r:id="rId35"/>
    <p:sldId id="804" r:id="rId36"/>
    <p:sldId id="805" r:id="rId37"/>
    <p:sldId id="806" r:id="rId38"/>
    <p:sldId id="807" r:id="rId39"/>
    <p:sldId id="808" r:id="rId40"/>
    <p:sldId id="759" r:id="rId41"/>
    <p:sldId id="761" r:id="rId42"/>
    <p:sldId id="809" r:id="rId43"/>
    <p:sldId id="762" r:id="rId44"/>
    <p:sldId id="763" r:id="rId45"/>
    <p:sldId id="764" r:id="rId46"/>
    <p:sldId id="765" r:id="rId47"/>
    <p:sldId id="766" r:id="rId48"/>
    <p:sldId id="767" r:id="rId49"/>
    <p:sldId id="768" r:id="rId50"/>
    <p:sldId id="769" r:id="rId51"/>
    <p:sldId id="770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6" autoAdjust="0"/>
    <p:restoredTop sz="84871" autoAdjust="0"/>
  </p:normalViewPr>
  <p:slideViewPr>
    <p:cSldViewPr>
      <p:cViewPr>
        <p:scale>
          <a:sx n="75" d="100"/>
          <a:sy n="75" d="100"/>
        </p:scale>
        <p:origin x="-96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47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5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Stereo is: Given</a:t>
            </a:r>
            <a:r>
              <a:rPr lang="en-US" baseline="0" dirty="0" smtClean="0"/>
              <a:t> two images from different viewpoints, how can we compute the depth for each pixel.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1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define the match cost?	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smaller window:  more detail, more noise</a:t>
            </a:r>
          </a:p>
          <a:p>
            <a:r>
              <a:rPr lang="en-US"/>
              <a:t>bigger window:  less noise, more detail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04D83-66F1-4C1E-BBD3-568980D41128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5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9172"/>
            <a:ext cx="5142177" cy="417938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2D1B-5674-44A4-8C45-1AA502E4A2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AA84-32C5-45AD-857C-E6D55B102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06C3-2475-40DF-AA76-2BE476C7A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8C55-A147-4B03-B6E1-2C8764E58D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5C56-4672-48FB-A4AF-60C40877DB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AB40-FBF8-4013-A7CF-A0F84ED8B4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BD68B-81BF-4AA5-8DE0-D3A7D1207E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83E9-829C-4482-B8DC-F0B2E1ED16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615B-6AE5-44AB-B0E9-49CDD352E1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66956-B3BB-48F0-836D-7ECF48E2FA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B7EFC-ECE9-4C4C-BF82-A0B53F2942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58655-9C51-498F-A883-7D3BA30CE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7E1ED3-A641-4BD0-8A95-71679F90519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hyperlink" Target="http://www.cs.chalmers.se/~een/sis/index-en.s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.sri.com/~luong/research/Meta3DViewer/EpipolarGeo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hyperlink" Target="http://www.middlebury.edu/stereo/" TargetMode="External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15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0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30.xml"/><Relationship Id="rId16" Type="http://schemas.openxmlformats.org/officeDocument/2006/relationships/hyperlink" Target="http://www.cs.washington.edu/education/courses/cse590ss/01wi/notes/papers/ScharsteinSzeliskiIJCV98.pdf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33.xml"/><Relationship Id="rId15" Type="http://schemas.openxmlformats.org/officeDocument/2006/relationships/hyperlink" Target="http://www.cs.cmu.edu/~ph/869/papers/kanade-okutomi.pdf" TargetMode="Externa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16.png"/><Relationship Id="rId4" Type="http://schemas.openxmlformats.org/officeDocument/2006/relationships/tags" Target="../tags/tag42.xml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8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.vml"/><Relationship Id="rId6" Type="http://schemas.openxmlformats.org/officeDocument/2006/relationships/tags" Target="../tags/tag49.xml"/><Relationship Id="rId11" Type="http://schemas.openxmlformats.org/officeDocument/2006/relationships/oleObject" Target="../embeddings/oleObject2.bin"/><Relationship Id="rId5" Type="http://schemas.openxmlformats.org/officeDocument/2006/relationships/tags" Target="../tags/tag48.xml"/><Relationship Id="rId10" Type="http://schemas.openxmlformats.org/officeDocument/2006/relationships/image" Target="../media/image17.png"/><Relationship Id="rId4" Type="http://schemas.openxmlformats.org/officeDocument/2006/relationships/tags" Target="../tags/tag47.xml"/><Relationship Id="rId9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9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hyperlink" Target="http://www.cs.cornell.edu/rdz/Papers/BVZ-iccv99.pdf" TargetMode="External"/><Relationship Id="rId2" Type="http://schemas.openxmlformats.org/officeDocument/2006/relationships/tags" Target="../tags/tag50.xml"/><Relationship Id="rId1" Type="http://schemas.openxmlformats.org/officeDocument/2006/relationships/vmlDrawing" Target="../drawings/vmlDrawing2.vml"/><Relationship Id="rId6" Type="http://schemas.openxmlformats.org/officeDocument/2006/relationships/tags" Target="../tags/tag54.xml"/><Relationship Id="rId11" Type="http://schemas.openxmlformats.org/officeDocument/2006/relationships/image" Target="../media/image17.png"/><Relationship Id="rId5" Type="http://schemas.openxmlformats.org/officeDocument/2006/relationships/tags" Target="../tags/tag53.xml"/><Relationship Id="rId10" Type="http://schemas.openxmlformats.org/officeDocument/2006/relationships/oleObject" Target="../embeddings/oleObject3.bin"/><Relationship Id="rId4" Type="http://schemas.openxmlformats.org/officeDocument/2006/relationships/tags" Target="../tags/tag52.xml"/><Relationship Id="rId9" Type="http://schemas.openxmlformats.org/officeDocument/2006/relationships/notesSlide" Target="../notesSlides/notesSlide11.xml"/><Relationship Id="rId14" Type="http://schemas.openxmlformats.org/officeDocument/2006/relationships/hyperlink" Target="http://www.middlebury.edu/stereo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3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60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vision.middlebury.edu/MRF/" TargetMode="External"/><Relationship Id="rId3" Type="http://schemas.openxmlformats.org/officeDocument/2006/relationships/tags" Target="../tags/tag67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4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1.png"/><Relationship Id="rId5" Type="http://schemas.openxmlformats.org/officeDocument/2006/relationships/tags" Target="../tags/tag69.xml"/><Relationship Id="rId10" Type="http://schemas.openxmlformats.org/officeDocument/2006/relationships/image" Target="../media/image40.png"/><Relationship Id="rId4" Type="http://schemas.openxmlformats.org/officeDocument/2006/relationships/tags" Target="../tags/tag68.xml"/><Relationship Id="rId9" Type="http://schemas.openxmlformats.org/officeDocument/2006/relationships/hyperlink" Target="http://www.cs.washington.edu/education/courses/577/04s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notesSlide" Target="../notesSlides/notesSlide16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slideLayout" Target="../slideLayouts/slideLayout13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c.ri.cmu.edu/projects/meteorobot/index.html" TargetMode="External"/><Relationship Id="rId3" Type="http://schemas.openxmlformats.org/officeDocument/2006/relationships/tags" Target="../tags/tag99.xml"/><Relationship Id="rId7" Type="http://schemas.openxmlformats.org/officeDocument/2006/relationships/image" Target="../media/image44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notesSlide" Target="../notesSlides/notesSlide19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46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slideLayout" Target="../slideLayouts/slideLayout13.xml"/><Relationship Id="rId30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3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3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tags" Target="../tags/tag13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7.xml"/><Relationship Id="rId10" Type="http://schemas.openxmlformats.org/officeDocument/2006/relationships/hyperlink" Target="http://graphics.stanford.edu/projects/mich/" TargetMode="External"/><Relationship Id="rId4" Type="http://schemas.openxmlformats.org/officeDocument/2006/relationships/tags" Target="../tags/tag136.xml"/><Relationship Id="rId9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50.jpe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51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52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53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70" y="1741709"/>
            <a:ext cx="8679600" cy="1469571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Stereo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5670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745" y="952500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Snavely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Zhengqi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0" y="6574716"/>
            <a:ext cx="2886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Single image stereogram, by </a:t>
            </a:r>
            <a:r>
              <a:rPr lang="en-US" sz="1200" dirty="0" err="1">
                <a:latin typeface="Arial" charset="0"/>
                <a:hlinkClick r:id="rId4"/>
              </a:rPr>
              <a:t>Niklas</a:t>
            </a:r>
            <a:r>
              <a:rPr lang="en-US" sz="1200" dirty="0">
                <a:latin typeface="Arial" charset="0"/>
                <a:hlinkClick r:id="rId4"/>
              </a:rPr>
              <a:t> </a:t>
            </a:r>
            <a:r>
              <a:rPr lang="en-US" sz="1200" dirty="0" err="1">
                <a:latin typeface="Arial" charset="0"/>
                <a:hlinkClick r:id="rId4"/>
              </a:rPr>
              <a:t>Een</a:t>
            </a:r>
            <a:endParaRPr lang="en-US" sz="1200" dirty="0">
              <a:latin typeface="Arial" charset="0"/>
            </a:endParaRPr>
          </a:p>
        </p:txBody>
      </p:sp>
      <p:pic>
        <p:nvPicPr>
          <p:cNvPr id="11" name="Picture 12" descr="http://www.cs.chalmers.se/~een/sis/color/shade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87126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3400" b="1" spc="-5" dirty="0"/>
              <a:t>Epipolar Constraint for</a:t>
            </a:r>
            <a:r>
              <a:rPr sz="3400" b="1" spc="-40" dirty="0"/>
              <a:t> </a:t>
            </a:r>
            <a:r>
              <a:rPr sz="3400" b="1" spc="-5" dirty="0"/>
              <a:t>Correspondence</a:t>
            </a:r>
            <a:endParaRPr sz="3400" b="1" dirty="0"/>
          </a:p>
        </p:txBody>
      </p:sp>
      <p:sp>
        <p:nvSpPr>
          <p:cNvPr id="3" name="object 3"/>
          <p:cNvSpPr/>
          <p:nvPr/>
        </p:nvSpPr>
        <p:spPr>
          <a:xfrm>
            <a:off x="2717475" y="2893617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7474" y="2893617"/>
            <a:ext cx="1375421" cy="152967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0"/>
                </a:moveTo>
                <a:lnTo>
                  <a:pt x="1371599" y="152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2895" y="3046584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7474" y="3734933"/>
            <a:ext cx="1375421" cy="152967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0"/>
                </a:moveTo>
                <a:lnTo>
                  <a:pt x="1371599" y="152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4956" y="3123067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4956" y="3123067"/>
            <a:ext cx="1375421" cy="152967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0"/>
                </a:moveTo>
                <a:lnTo>
                  <a:pt x="1371600" y="152399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0377" y="3276033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4956" y="3964383"/>
            <a:ext cx="1451833" cy="152967"/>
          </a:xfrm>
          <a:custGeom>
            <a:avLst/>
            <a:gdLst/>
            <a:ahLst/>
            <a:cxnLst/>
            <a:rect l="l" t="t" r="r" b="b"/>
            <a:pathLst>
              <a:path w="1447800" h="152400">
                <a:moveTo>
                  <a:pt x="0" y="0"/>
                </a:moveTo>
                <a:lnTo>
                  <a:pt x="1447800" y="152399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5797" y="1516918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199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5797" y="1516918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5413" y="1593401"/>
            <a:ext cx="4966797" cy="2523948"/>
          </a:xfrm>
          <a:custGeom>
            <a:avLst/>
            <a:gdLst/>
            <a:ahLst/>
            <a:cxnLst/>
            <a:rect l="l" t="t" r="r" b="b"/>
            <a:pathLst>
              <a:path w="4953000" h="2514600">
                <a:moveTo>
                  <a:pt x="4953000" y="0"/>
                </a:moveTo>
                <a:lnTo>
                  <a:pt x="0" y="251460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9307" y="1593402"/>
            <a:ext cx="3132903" cy="2676914"/>
          </a:xfrm>
          <a:custGeom>
            <a:avLst/>
            <a:gdLst/>
            <a:ahLst/>
            <a:cxnLst/>
            <a:rect l="l" t="t" r="r" b="b"/>
            <a:pathLst>
              <a:path w="3124200" h="2667000">
                <a:moveTo>
                  <a:pt x="3124200" y="0"/>
                </a:moveTo>
                <a:lnTo>
                  <a:pt x="0" y="266700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5413" y="4117349"/>
            <a:ext cx="1833894" cy="152967"/>
          </a:xfrm>
          <a:custGeom>
            <a:avLst/>
            <a:gdLst/>
            <a:ahLst/>
            <a:cxnLst/>
            <a:rect l="l" t="t" r="r" b="b"/>
            <a:pathLst>
              <a:path w="1828800" h="152400">
                <a:moveTo>
                  <a:pt x="0" y="0"/>
                </a:moveTo>
                <a:lnTo>
                  <a:pt x="1828799" y="15240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2890" y="3194960"/>
            <a:ext cx="3520057" cy="565976"/>
          </a:xfrm>
          <a:custGeom>
            <a:avLst/>
            <a:gdLst/>
            <a:ahLst/>
            <a:cxnLst/>
            <a:rect l="l" t="t" r="r" b="b"/>
            <a:pathLst>
              <a:path w="3510279" h="563879">
                <a:moveTo>
                  <a:pt x="3435456" y="521694"/>
                </a:moveTo>
                <a:lnTo>
                  <a:pt x="5333" y="0"/>
                </a:lnTo>
                <a:lnTo>
                  <a:pt x="1523" y="762"/>
                </a:lnTo>
                <a:lnTo>
                  <a:pt x="0" y="3810"/>
                </a:lnTo>
                <a:lnTo>
                  <a:pt x="762" y="7620"/>
                </a:lnTo>
                <a:lnTo>
                  <a:pt x="3809" y="9144"/>
                </a:lnTo>
                <a:lnTo>
                  <a:pt x="3433958" y="531486"/>
                </a:lnTo>
                <a:lnTo>
                  <a:pt x="3435456" y="521694"/>
                </a:lnTo>
                <a:close/>
              </a:path>
              <a:path w="3510279" h="563879">
                <a:moveTo>
                  <a:pt x="3451860" y="556547"/>
                </a:moveTo>
                <a:lnTo>
                  <a:pt x="3451860" y="528827"/>
                </a:lnTo>
                <a:lnTo>
                  <a:pt x="3449573" y="532637"/>
                </a:lnTo>
                <a:lnTo>
                  <a:pt x="3446525" y="533399"/>
                </a:lnTo>
                <a:lnTo>
                  <a:pt x="3433958" y="531486"/>
                </a:lnTo>
                <a:lnTo>
                  <a:pt x="3428999" y="563879"/>
                </a:lnTo>
                <a:lnTo>
                  <a:pt x="3451860" y="556547"/>
                </a:lnTo>
                <a:close/>
              </a:path>
              <a:path w="3510279" h="563879">
                <a:moveTo>
                  <a:pt x="3451860" y="528827"/>
                </a:moveTo>
                <a:lnTo>
                  <a:pt x="3451097" y="525779"/>
                </a:lnTo>
                <a:lnTo>
                  <a:pt x="3447288" y="523493"/>
                </a:lnTo>
                <a:lnTo>
                  <a:pt x="3435456" y="521694"/>
                </a:lnTo>
                <a:lnTo>
                  <a:pt x="3433958" y="531486"/>
                </a:lnTo>
                <a:lnTo>
                  <a:pt x="3446525" y="533399"/>
                </a:lnTo>
                <a:lnTo>
                  <a:pt x="3449573" y="532637"/>
                </a:lnTo>
                <a:lnTo>
                  <a:pt x="3451860" y="528827"/>
                </a:lnTo>
                <a:close/>
              </a:path>
              <a:path w="3510279" h="563879">
                <a:moveTo>
                  <a:pt x="3509771" y="537971"/>
                </a:moveTo>
                <a:lnTo>
                  <a:pt x="3440429" y="489203"/>
                </a:lnTo>
                <a:lnTo>
                  <a:pt x="3435456" y="521694"/>
                </a:lnTo>
                <a:lnTo>
                  <a:pt x="3447288" y="523493"/>
                </a:lnTo>
                <a:lnTo>
                  <a:pt x="3451097" y="525779"/>
                </a:lnTo>
                <a:lnTo>
                  <a:pt x="3451860" y="528827"/>
                </a:lnTo>
                <a:lnTo>
                  <a:pt x="3451860" y="556547"/>
                </a:lnTo>
                <a:lnTo>
                  <a:pt x="3509771" y="53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7474" y="3352517"/>
            <a:ext cx="3132903" cy="458900"/>
          </a:xfrm>
          <a:custGeom>
            <a:avLst/>
            <a:gdLst/>
            <a:ahLst/>
            <a:cxnLst/>
            <a:rect l="l" t="t" r="r" b="b"/>
            <a:pathLst>
              <a:path w="3124200" h="457200">
                <a:moveTo>
                  <a:pt x="0" y="0"/>
                </a:moveTo>
                <a:lnTo>
                  <a:pt x="3124199" y="45719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5413" y="3429000"/>
            <a:ext cx="993359" cy="688349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0" y="685800"/>
                </a:moveTo>
                <a:lnTo>
                  <a:pt x="9905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8772" y="3046584"/>
            <a:ext cx="534886" cy="382416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9073" y="2358234"/>
            <a:ext cx="1074866" cy="693448"/>
          </a:xfrm>
          <a:custGeom>
            <a:avLst/>
            <a:gdLst/>
            <a:ahLst/>
            <a:cxnLst/>
            <a:rect l="l" t="t" r="r" b="b"/>
            <a:pathLst>
              <a:path w="1071879" h="690880">
                <a:moveTo>
                  <a:pt x="1009765" y="44883"/>
                </a:moveTo>
                <a:lnTo>
                  <a:pt x="1004741" y="37069"/>
                </a:lnTo>
                <a:lnTo>
                  <a:pt x="2286" y="681989"/>
                </a:lnTo>
                <a:lnTo>
                  <a:pt x="0" y="685038"/>
                </a:lnTo>
                <a:lnTo>
                  <a:pt x="762" y="688086"/>
                </a:lnTo>
                <a:lnTo>
                  <a:pt x="3810" y="690372"/>
                </a:lnTo>
                <a:lnTo>
                  <a:pt x="6858" y="689610"/>
                </a:lnTo>
                <a:lnTo>
                  <a:pt x="1009765" y="44883"/>
                </a:lnTo>
                <a:close/>
              </a:path>
              <a:path w="1071879" h="690880">
                <a:moveTo>
                  <a:pt x="1071372" y="0"/>
                </a:moveTo>
                <a:lnTo>
                  <a:pt x="986790" y="9143"/>
                </a:lnTo>
                <a:lnTo>
                  <a:pt x="1004741" y="37069"/>
                </a:lnTo>
                <a:lnTo>
                  <a:pt x="1014984" y="30479"/>
                </a:lnTo>
                <a:lnTo>
                  <a:pt x="1018794" y="29717"/>
                </a:lnTo>
                <a:lnTo>
                  <a:pt x="1021842" y="32003"/>
                </a:lnTo>
                <a:lnTo>
                  <a:pt x="1022604" y="35051"/>
                </a:lnTo>
                <a:lnTo>
                  <a:pt x="1022604" y="64854"/>
                </a:lnTo>
                <a:lnTo>
                  <a:pt x="1027938" y="73151"/>
                </a:lnTo>
                <a:lnTo>
                  <a:pt x="1071372" y="0"/>
                </a:lnTo>
                <a:close/>
              </a:path>
              <a:path w="1071879" h="690880">
                <a:moveTo>
                  <a:pt x="1022604" y="35051"/>
                </a:moveTo>
                <a:lnTo>
                  <a:pt x="1021842" y="32003"/>
                </a:lnTo>
                <a:lnTo>
                  <a:pt x="1018794" y="29717"/>
                </a:lnTo>
                <a:lnTo>
                  <a:pt x="1014984" y="30479"/>
                </a:lnTo>
                <a:lnTo>
                  <a:pt x="1004741" y="37069"/>
                </a:lnTo>
                <a:lnTo>
                  <a:pt x="1009765" y="44883"/>
                </a:lnTo>
                <a:lnTo>
                  <a:pt x="1020318" y="38099"/>
                </a:lnTo>
                <a:lnTo>
                  <a:pt x="1022604" y="35051"/>
                </a:lnTo>
                <a:close/>
              </a:path>
              <a:path w="1071879" h="690880">
                <a:moveTo>
                  <a:pt x="1022604" y="64854"/>
                </a:moveTo>
                <a:lnTo>
                  <a:pt x="1022604" y="35051"/>
                </a:lnTo>
                <a:lnTo>
                  <a:pt x="1020318" y="38099"/>
                </a:lnTo>
                <a:lnTo>
                  <a:pt x="1009765" y="44883"/>
                </a:lnTo>
                <a:lnTo>
                  <a:pt x="1022604" y="64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1597" y="3429000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81597" y="3429000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0605" y="3581966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0605" y="3581966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72528" y="3658450"/>
            <a:ext cx="178295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90567" y="2664167"/>
            <a:ext cx="76412" cy="1152348"/>
          </a:xfrm>
          <a:custGeom>
            <a:avLst/>
            <a:gdLst/>
            <a:ahLst/>
            <a:cxnLst/>
            <a:rect l="l" t="t" r="r" b="b"/>
            <a:pathLst>
              <a:path w="76200" h="1148079">
                <a:moveTo>
                  <a:pt x="76200" y="76199"/>
                </a:moveTo>
                <a:lnTo>
                  <a:pt x="38100" y="0"/>
                </a:lnTo>
                <a:lnTo>
                  <a:pt x="0" y="76199"/>
                </a:lnTo>
                <a:lnTo>
                  <a:pt x="33527" y="76199"/>
                </a:lnTo>
                <a:lnTo>
                  <a:pt x="33527" y="63245"/>
                </a:lnTo>
                <a:lnTo>
                  <a:pt x="34289" y="60197"/>
                </a:lnTo>
                <a:lnTo>
                  <a:pt x="38100" y="58673"/>
                </a:lnTo>
                <a:lnTo>
                  <a:pt x="41148" y="60197"/>
                </a:lnTo>
                <a:lnTo>
                  <a:pt x="42672" y="63245"/>
                </a:lnTo>
                <a:lnTo>
                  <a:pt x="42672" y="76199"/>
                </a:lnTo>
                <a:lnTo>
                  <a:pt x="76200" y="76199"/>
                </a:lnTo>
                <a:close/>
              </a:path>
              <a:path w="76200" h="1148079">
                <a:moveTo>
                  <a:pt x="42672" y="76199"/>
                </a:moveTo>
                <a:lnTo>
                  <a:pt x="42672" y="63245"/>
                </a:lnTo>
                <a:lnTo>
                  <a:pt x="41148" y="60197"/>
                </a:lnTo>
                <a:lnTo>
                  <a:pt x="38100" y="58673"/>
                </a:lnTo>
                <a:lnTo>
                  <a:pt x="34289" y="60197"/>
                </a:lnTo>
                <a:lnTo>
                  <a:pt x="33527" y="63245"/>
                </a:lnTo>
                <a:lnTo>
                  <a:pt x="33527" y="76199"/>
                </a:lnTo>
                <a:lnTo>
                  <a:pt x="42672" y="76199"/>
                </a:lnTo>
                <a:close/>
              </a:path>
              <a:path w="76200" h="1148079">
                <a:moveTo>
                  <a:pt x="42672" y="1143000"/>
                </a:moveTo>
                <a:lnTo>
                  <a:pt x="42672" y="76199"/>
                </a:lnTo>
                <a:lnTo>
                  <a:pt x="33527" y="76199"/>
                </a:lnTo>
                <a:lnTo>
                  <a:pt x="33527" y="1143000"/>
                </a:lnTo>
                <a:lnTo>
                  <a:pt x="34289" y="1146048"/>
                </a:lnTo>
                <a:lnTo>
                  <a:pt x="38100" y="1147572"/>
                </a:lnTo>
                <a:lnTo>
                  <a:pt x="41148" y="1146048"/>
                </a:lnTo>
                <a:lnTo>
                  <a:pt x="42672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63213" y="2256257"/>
            <a:ext cx="28081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y1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42352" y="2700688"/>
            <a:ext cx="28081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y2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48048" y="2817134"/>
            <a:ext cx="76412" cy="1228831"/>
          </a:xfrm>
          <a:custGeom>
            <a:avLst/>
            <a:gdLst/>
            <a:ahLst/>
            <a:cxnLst/>
            <a:rect l="l" t="t" r="r" b="b"/>
            <a:pathLst>
              <a:path w="76200" h="12242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3246"/>
                </a:lnTo>
                <a:lnTo>
                  <a:pt x="34289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2" y="63246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1224279">
                <a:moveTo>
                  <a:pt x="42672" y="76200"/>
                </a:moveTo>
                <a:lnTo>
                  <a:pt x="42672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4289" y="60198"/>
                </a:lnTo>
                <a:lnTo>
                  <a:pt x="33527" y="63246"/>
                </a:lnTo>
                <a:lnTo>
                  <a:pt x="33527" y="76200"/>
                </a:lnTo>
                <a:lnTo>
                  <a:pt x="42672" y="76200"/>
                </a:lnTo>
                <a:close/>
              </a:path>
              <a:path w="76200" h="1224279">
                <a:moveTo>
                  <a:pt x="42672" y="1219200"/>
                </a:moveTo>
                <a:lnTo>
                  <a:pt x="42672" y="76200"/>
                </a:lnTo>
                <a:lnTo>
                  <a:pt x="33527" y="76200"/>
                </a:lnTo>
                <a:lnTo>
                  <a:pt x="33527" y="1219200"/>
                </a:lnTo>
                <a:lnTo>
                  <a:pt x="34289" y="1222248"/>
                </a:lnTo>
                <a:lnTo>
                  <a:pt x="38100" y="1223772"/>
                </a:lnTo>
                <a:lnTo>
                  <a:pt x="41148" y="1222248"/>
                </a:lnTo>
                <a:lnTo>
                  <a:pt x="42672" y="1219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69308" y="3581967"/>
            <a:ext cx="993359" cy="688349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0" y="685800"/>
                </a:moveTo>
                <a:lnTo>
                  <a:pt x="99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62667" y="3199550"/>
            <a:ext cx="534886" cy="382416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2967" y="2434717"/>
            <a:ext cx="998453" cy="769932"/>
          </a:xfrm>
          <a:custGeom>
            <a:avLst/>
            <a:gdLst/>
            <a:ahLst/>
            <a:cxnLst/>
            <a:rect l="l" t="t" r="r" b="b"/>
            <a:pathLst>
              <a:path w="995679" h="767080">
                <a:moveTo>
                  <a:pt x="937690" y="50544"/>
                </a:moveTo>
                <a:lnTo>
                  <a:pt x="931775" y="42786"/>
                </a:lnTo>
                <a:lnTo>
                  <a:pt x="1524" y="758189"/>
                </a:lnTo>
                <a:lnTo>
                  <a:pt x="0" y="761237"/>
                </a:lnTo>
                <a:lnTo>
                  <a:pt x="762" y="765047"/>
                </a:lnTo>
                <a:lnTo>
                  <a:pt x="3810" y="766571"/>
                </a:lnTo>
                <a:lnTo>
                  <a:pt x="7620" y="765809"/>
                </a:lnTo>
                <a:lnTo>
                  <a:pt x="937690" y="50544"/>
                </a:lnTo>
                <a:close/>
              </a:path>
              <a:path w="995679" h="767080">
                <a:moveTo>
                  <a:pt x="995172" y="0"/>
                </a:moveTo>
                <a:lnTo>
                  <a:pt x="911351" y="16001"/>
                </a:lnTo>
                <a:lnTo>
                  <a:pt x="931775" y="42786"/>
                </a:lnTo>
                <a:lnTo>
                  <a:pt x="941831" y="35051"/>
                </a:lnTo>
                <a:lnTo>
                  <a:pt x="945642" y="34289"/>
                </a:lnTo>
                <a:lnTo>
                  <a:pt x="948690" y="35813"/>
                </a:lnTo>
                <a:lnTo>
                  <a:pt x="949451" y="39623"/>
                </a:lnTo>
                <a:lnTo>
                  <a:pt x="949451" y="65969"/>
                </a:lnTo>
                <a:lnTo>
                  <a:pt x="957834" y="76961"/>
                </a:lnTo>
                <a:lnTo>
                  <a:pt x="995172" y="0"/>
                </a:lnTo>
                <a:close/>
              </a:path>
              <a:path w="995679" h="767080">
                <a:moveTo>
                  <a:pt x="949451" y="39623"/>
                </a:moveTo>
                <a:lnTo>
                  <a:pt x="948690" y="35813"/>
                </a:lnTo>
                <a:lnTo>
                  <a:pt x="945642" y="34289"/>
                </a:lnTo>
                <a:lnTo>
                  <a:pt x="941831" y="35051"/>
                </a:lnTo>
                <a:lnTo>
                  <a:pt x="931775" y="42786"/>
                </a:lnTo>
                <a:lnTo>
                  <a:pt x="937690" y="50544"/>
                </a:lnTo>
                <a:lnTo>
                  <a:pt x="947927" y="42671"/>
                </a:lnTo>
                <a:lnTo>
                  <a:pt x="949451" y="39623"/>
                </a:lnTo>
                <a:close/>
              </a:path>
              <a:path w="995679" h="767080">
                <a:moveTo>
                  <a:pt x="949451" y="65969"/>
                </a:moveTo>
                <a:lnTo>
                  <a:pt x="949451" y="39623"/>
                </a:lnTo>
                <a:lnTo>
                  <a:pt x="947927" y="42671"/>
                </a:lnTo>
                <a:lnTo>
                  <a:pt x="937690" y="50544"/>
                </a:lnTo>
                <a:lnTo>
                  <a:pt x="949451" y="65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97107" y="2179774"/>
            <a:ext cx="266169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z1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93442" y="4040866"/>
            <a:ext cx="38269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C1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09397" y="4117350"/>
            <a:ext cx="38269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C2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10388" y="4168339"/>
            <a:ext cx="15282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84909" y="3543725"/>
            <a:ext cx="268080" cy="2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>
                <a:latin typeface="Times New Roman"/>
                <a:cs typeface="Times New Roman"/>
              </a:rPr>
              <a:t>P1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83993" y="3696767"/>
            <a:ext cx="268080" cy="2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>
                <a:latin typeface="Times New Roman"/>
                <a:cs typeface="Times New Roman"/>
              </a:rPr>
              <a:t>P2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01765" y="2256180"/>
            <a:ext cx="1026470" cy="122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indent="305745"/>
            <a:r>
              <a:rPr sz="2000" spc="-5" dirty="0">
                <a:latin typeface="Times New Roman"/>
                <a:cs typeface="Times New Roman"/>
              </a:rPr>
              <a:t>z2</a:t>
            </a:r>
            <a:endParaRPr sz="2000">
              <a:latin typeface="Times New Roman"/>
              <a:cs typeface="Times New Roman"/>
            </a:endParaRPr>
          </a:p>
          <a:p>
            <a:pPr marL="12739" marR="5096">
              <a:spcBef>
                <a:spcPts val="1404"/>
              </a:spcBef>
            </a:pPr>
            <a:r>
              <a:rPr sz="2400" spc="-5" dirty="0">
                <a:solidFill>
                  <a:srgbClr val="00009A"/>
                </a:solidFill>
                <a:latin typeface="Times New Roman"/>
                <a:cs typeface="Times New Roman"/>
              </a:rPr>
              <a:t>epipolar  plane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34758" y="1247430"/>
            <a:ext cx="167470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73965" y="2587684"/>
            <a:ext cx="769217" cy="463999"/>
          </a:xfrm>
          <a:custGeom>
            <a:avLst/>
            <a:gdLst/>
            <a:ahLst/>
            <a:cxnLst/>
            <a:rect l="l" t="t" r="r" b="b"/>
            <a:pathLst>
              <a:path w="767079" h="462280">
                <a:moveTo>
                  <a:pt x="84582" y="6857"/>
                </a:moveTo>
                <a:lnTo>
                  <a:pt x="0" y="0"/>
                </a:lnTo>
                <a:lnTo>
                  <a:pt x="45720" y="71627"/>
                </a:lnTo>
                <a:lnTo>
                  <a:pt x="49529" y="65278"/>
                </a:lnTo>
                <a:lnTo>
                  <a:pt x="49529" y="33527"/>
                </a:lnTo>
                <a:lnTo>
                  <a:pt x="50291" y="30479"/>
                </a:lnTo>
                <a:lnTo>
                  <a:pt x="53339" y="28193"/>
                </a:lnTo>
                <a:lnTo>
                  <a:pt x="57150" y="28955"/>
                </a:lnTo>
                <a:lnTo>
                  <a:pt x="67570" y="35210"/>
                </a:lnTo>
                <a:lnTo>
                  <a:pt x="84582" y="6857"/>
                </a:lnTo>
                <a:close/>
              </a:path>
              <a:path w="767079" h="462280">
                <a:moveTo>
                  <a:pt x="67570" y="35210"/>
                </a:moveTo>
                <a:lnTo>
                  <a:pt x="57150" y="28955"/>
                </a:lnTo>
                <a:lnTo>
                  <a:pt x="53339" y="28193"/>
                </a:lnTo>
                <a:lnTo>
                  <a:pt x="50291" y="30479"/>
                </a:lnTo>
                <a:lnTo>
                  <a:pt x="49529" y="33527"/>
                </a:lnTo>
                <a:lnTo>
                  <a:pt x="51815" y="36575"/>
                </a:lnTo>
                <a:lnTo>
                  <a:pt x="62799" y="43161"/>
                </a:lnTo>
                <a:lnTo>
                  <a:pt x="67570" y="35210"/>
                </a:lnTo>
                <a:close/>
              </a:path>
              <a:path w="767079" h="462280">
                <a:moveTo>
                  <a:pt x="62799" y="43161"/>
                </a:moveTo>
                <a:lnTo>
                  <a:pt x="51815" y="36575"/>
                </a:lnTo>
                <a:lnTo>
                  <a:pt x="49529" y="33527"/>
                </a:lnTo>
                <a:lnTo>
                  <a:pt x="49529" y="65278"/>
                </a:lnTo>
                <a:lnTo>
                  <a:pt x="62799" y="43161"/>
                </a:lnTo>
                <a:close/>
              </a:path>
              <a:path w="767079" h="462280">
                <a:moveTo>
                  <a:pt x="766572" y="455675"/>
                </a:moveTo>
                <a:lnTo>
                  <a:pt x="764285" y="453389"/>
                </a:lnTo>
                <a:lnTo>
                  <a:pt x="67570" y="35210"/>
                </a:lnTo>
                <a:lnTo>
                  <a:pt x="62799" y="43161"/>
                </a:lnTo>
                <a:lnTo>
                  <a:pt x="759714" y="461009"/>
                </a:lnTo>
                <a:lnTo>
                  <a:pt x="762762" y="461771"/>
                </a:lnTo>
                <a:lnTo>
                  <a:pt x="765809" y="459485"/>
                </a:lnTo>
                <a:lnTo>
                  <a:pt x="766572" y="455675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8285" y="1093201"/>
            <a:ext cx="670453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3200" spc="-5" dirty="0">
                <a:latin typeface="Times New Roman"/>
                <a:cs typeface="Times New Roman"/>
              </a:rPr>
              <a:t>Epipolar plane </a:t>
            </a:r>
            <a:r>
              <a:rPr sz="3200" dirty="0">
                <a:latin typeface="Times New Roman"/>
                <a:cs typeface="Times New Roman"/>
              </a:rPr>
              <a:t>= </a:t>
            </a:r>
            <a:r>
              <a:rPr sz="3200" spc="-5" dirty="0">
                <a:latin typeface="Times New Roman"/>
                <a:cs typeface="Times New Roman"/>
              </a:rPr>
              <a:t>plane connecting C1, C2, and point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2808" y="4327360"/>
            <a:ext cx="7907395" cy="2221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0157"/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39" marR="321669"/>
            <a:r>
              <a:rPr lang="en-US" sz="2400" b="1" spc="-5" dirty="0" smtClean="0">
                <a:latin typeface="Times New Roman"/>
                <a:cs typeface="Times New Roman"/>
              </a:rPr>
              <a:t>*</a:t>
            </a:r>
            <a:r>
              <a:rPr sz="2400" b="1" spc="-5" dirty="0" err="1" smtClean="0">
                <a:latin typeface="Times New Roman"/>
                <a:cs typeface="Times New Roman"/>
              </a:rPr>
              <a:t>Epipolar</a:t>
            </a:r>
            <a:r>
              <a:rPr sz="2400" b="1" spc="-5" dirty="0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plane cuts through image planes forming an epipolar  line in each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plane</a:t>
            </a:r>
            <a:endParaRPr sz="2400" b="1" dirty="0">
              <a:latin typeface="Times New Roman"/>
              <a:cs typeface="Times New Roman"/>
            </a:endParaRPr>
          </a:p>
          <a:p>
            <a:pPr marL="12739">
              <a:lnSpc>
                <a:spcPts val="2884"/>
              </a:lnSpc>
            </a:pPr>
            <a:r>
              <a:rPr lang="en-US" sz="2400" b="1" spc="-5" dirty="0" smtClean="0">
                <a:latin typeface="Times New Roman"/>
                <a:cs typeface="Times New Roman"/>
              </a:rPr>
              <a:t>*</a:t>
            </a:r>
            <a:r>
              <a:rPr sz="2400" b="1" spc="-5" dirty="0" smtClean="0">
                <a:latin typeface="Times New Roman"/>
                <a:cs typeface="Times New Roman"/>
              </a:rPr>
              <a:t>Match </a:t>
            </a:r>
            <a:r>
              <a:rPr sz="2400" b="1" spc="-5" dirty="0">
                <a:latin typeface="Times New Roman"/>
                <a:cs typeface="Times New Roman"/>
              </a:rPr>
              <a:t>for P1 (or P2) in the other image must lie on epipolar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line</a:t>
            </a:r>
            <a:endParaRPr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988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97" y="304800"/>
            <a:ext cx="82296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3400" spc="-5" dirty="0"/>
              <a:t>Epipolar Constraint for</a:t>
            </a:r>
            <a:r>
              <a:rPr sz="3400" spc="-40" dirty="0"/>
              <a:t> </a:t>
            </a:r>
            <a:r>
              <a:rPr sz="3400" spc="-5" dirty="0"/>
              <a:t>Correspondence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2717475" y="3464182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7474" y="3464182"/>
            <a:ext cx="1375421" cy="152967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0"/>
                </a:moveTo>
                <a:lnTo>
                  <a:pt x="1371599" y="152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2895" y="3617149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7474" y="4305498"/>
            <a:ext cx="1375421" cy="152967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0"/>
                </a:moveTo>
                <a:lnTo>
                  <a:pt x="1371599" y="152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4956" y="3693632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4956" y="3693632"/>
            <a:ext cx="1375421" cy="152967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0"/>
                </a:moveTo>
                <a:lnTo>
                  <a:pt x="1371600" y="152399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0377" y="3846599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4956" y="4534948"/>
            <a:ext cx="1451833" cy="152967"/>
          </a:xfrm>
          <a:custGeom>
            <a:avLst/>
            <a:gdLst/>
            <a:ahLst/>
            <a:cxnLst/>
            <a:rect l="l" t="t" r="r" b="b"/>
            <a:pathLst>
              <a:path w="1447800" h="152400">
                <a:moveTo>
                  <a:pt x="0" y="0"/>
                </a:moveTo>
                <a:lnTo>
                  <a:pt x="1447800" y="152399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5797" y="2087482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199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5797" y="2087482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5413" y="2163966"/>
            <a:ext cx="4966797" cy="2523948"/>
          </a:xfrm>
          <a:custGeom>
            <a:avLst/>
            <a:gdLst/>
            <a:ahLst/>
            <a:cxnLst/>
            <a:rect l="l" t="t" r="r" b="b"/>
            <a:pathLst>
              <a:path w="4953000" h="2514600">
                <a:moveTo>
                  <a:pt x="4953000" y="0"/>
                </a:moveTo>
                <a:lnTo>
                  <a:pt x="0" y="251460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9308" y="2205268"/>
            <a:ext cx="3153916" cy="2636123"/>
          </a:xfrm>
          <a:custGeom>
            <a:avLst/>
            <a:gdLst/>
            <a:ahLst/>
            <a:cxnLst/>
            <a:rect l="l" t="t" r="r" b="b"/>
            <a:pathLst>
              <a:path w="3145154" h="2626360">
                <a:moveTo>
                  <a:pt x="3144774" y="0"/>
                </a:moveTo>
                <a:lnTo>
                  <a:pt x="0" y="2625852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5413" y="4687914"/>
            <a:ext cx="1833894" cy="152967"/>
          </a:xfrm>
          <a:custGeom>
            <a:avLst/>
            <a:gdLst/>
            <a:ahLst/>
            <a:cxnLst/>
            <a:rect l="l" t="t" r="r" b="b"/>
            <a:pathLst>
              <a:path w="1828800" h="152400">
                <a:moveTo>
                  <a:pt x="0" y="0"/>
                </a:moveTo>
                <a:lnTo>
                  <a:pt x="1828799" y="15240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2890" y="3765525"/>
            <a:ext cx="3520057" cy="565976"/>
          </a:xfrm>
          <a:custGeom>
            <a:avLst/>
            <a:gdLst/>
            <a:ahLst/>
            <a:cxnLst/>
            <a:rect l="l" t="t" r="r" b="b"/>
            <a:pathLst>
              <a:path w="3510279" h="563879">
                <a:moveTo>
                  <a:pt x="3435393" y="521684"/>
                </a:moveTo>
                <a:lnTo>
                  <a:pt x="5333" y="0"/>
                </a:lnTo>
                <a:lnTo>
                  <a:pt x="1523" y="762"/>
                </a:lnTo>
                <a:lnTo>
                  <a:pt x="0" y="3810"/>
                </a:lnTo>
                <a:lnTo>
                  <a:pt x="762" y="7620"/>
                </a:lnTo>
                <a:lnTo>
                  <a:pt x="3809" y="9144"/>
                </a:lnTo>
                <a:lnTo>
                  <a:pt x="3434021" y="530736"/>
                </a:lnTo>
                <a:lnTo>
                  <a:pt x="3435393" y="521684"/>
                </a:lnTo>
                <a:close/>
              </a:path>
              <a:path w="3510279" h="563879">
                <a:moveTo>
                  <a:pt x="3451860" y="556547"/>
                </a:moveTo>
                <a:lnTo>
                  <a:pt x="3451860" y="528827"/>
                </a:lnTo>
                <a:lnTo>
                  <a:pt x="3449573" y="531875"/>
                </a:lnTo>
                <a:lnTo>
                  <a:pt x="3446525" y="532637"/>
                </a:lnTo>
                <a:lnTo>
                  <a:pt x="3434021" y="530736"/>
                </a:lnTo>
                <a:lnTo>
                  <a:pt x="3428999" y="563879"/>
                </a:lnTo>
                <a:lnTo>
                  <a:pt x="3451860" y="556547"/>
                </a:lnTo>
                <a:close/>
              </a:path>
              <a:path w="3510279" h="563879">
                <a:moveTo>
                  <a:pt x="3451860" y="528827"/>
                </a:moveTo>
                <a:lnTo>
                  <a:pt x="3451097" y="525779"/>
                </a:lnTo>
                <a:lnTo>
                  <a:pt x="3447288" y="523493"/>
                </a:lnTo>
                <a:lnTo>
                  <a:pt x="3435393" y="521684"/>
                </a:lnTo>
                <a:lnTo>
                  <a:pt x="3434021" y="530736"/>
                </a:lnTo>
                <a:lnTo>
                  <a:pt x="3446525" y="532637"/>
                </a:lnTo>
                <a:lnTo>
                  <a:pt x="3449573" y="531875"/>
                </a:lnTo>
                <a:lnTo>
                  <a:pt x="3451860" y="528827"/>
                </a:lnTo>
                <a:close/>
              </a:path>
              <a:path w="3510279" h="563879">
                <a:moveTo>
                  <a:pt x="3509771" y="537971"/>
                </a:moveTo>
                <a:lnTo>
                  <a:pt x="3440429" y="488441"/>
                </a:lnTo>
                <a:lnTo>
                  <a:pt x="3435393" y="521684"/>
                </a:lnTo>
                <a:lnTo>
                  <a:pt x="3447288" y="523493"/>
                </a:lnTo>
                <a:lnTo>
                  <a:pt x="3451097" y="525779"/>
                </a:lnTo>
                <a:lnTo>
                  <a:pt x="3451860" y="528827"/>
                </a:lnTo>
                <a:lnTo>
                  <a:pt x="3451860" y="556547"/>
                </a:lnTo>
                <a:lnTo>
                  <a:pt x="3509771" y="53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7474" y="3923082"/>
            <a:ext cx="3132903" cy="458900"/>
          </a:xfrm>
          <a:custGeom>
            <a:avLst/>
            <a:gdLst/>
            <a:ahLst/>
            <a:cxnLst/>
            <a:rect l="l" t="t" r="r" b="b"/>
            <a:pathLst>
              <a:path w="3124200" h="457200">
                <a:moveTo>
                  <a:pt x="0" y="0"/>
                </a:moveTo>
                <a:lnTo>
                  <a:pt x="3124199" y="4571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5413" y="3999565"/>
            <a:ext cx="993359" cy="688349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0" y="685800"/>
                </a:moveTo>
                <a:lnTo>
                  <a:pt x="9905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1597" y="3999565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1597" y="3999565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0605" y="4152532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0605" y="4152532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0567" y="3234731"/>
            <a:ext cx="76412" cy="1152348"/>
          </a:xfrm>
          <a:custGeom>
            <a:avLst/>
            <a:gdLst/>
            <a:ahLst/>
            <a:cxnLst/>
            <a:rect l="l" t="t" r="r" b="b"/>
            <a:pathLst>
              <a:path w="76200" h="11480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3246"/>
                </a:lnTo>
                <a:lnTo>
                  <a:pt x="34289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2" y="63246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1148079">
                <a:moveTo>
                  <a:pt x="42672" y="76200"/>
                </a:moveTo>
                <a:lnTo>
                  <a:pt x="42672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4289" y="60198"/>
                </a:lnTo>
                <a:lnTo>
                  <a:pt x="33527" y="63246"/>
                </a:lnTo>
                <a:lnTo>
                  <a:pt x="33527" y="76200"/>
                </a:lnTo>
                <a:lnTo>
                  <a:pt x="42672" y="76200"/>
                </a:lnTo>
                <a:close/>
              </a:path>
              <a:path w="76200" h="1148079">
                <a:moveTo>
                  <a:pt x="42672" y="1143000"/>
                </a:moveTo>
                <a:lnTo>
                  <a:pt x="42672" y="76200"/>
                </a:lnTo>
                <a:lnTo>
                  <a:pt x="33527" y="76200"/>
                </a:lnTo>
                <a:lnTo>
                  <a:pt x="33527" y="1143000"/>
                </a:lnTo>
                <a:lnTo>
                  <a:pt x="34289" y="1146048"/>
                </a:lnTo>
                <a:lnTo>
                  <a:pt x="38100" y="1147572"/>
                </a:lnTo>
                <a:lnTo>
                  <a:pt x="41148" y="1146048"/>
                </a:lnTo>
                <a:lnTo>
                  <a:pt x="42672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8048" y="3387699"/>
            <a:ext cx="76412" cy="1228831"/>
          </a:xfrm>
          <a:custGeom>
            <a:avLst/>
            <a:gdLst/>
            <a:ahLst/>
            <a:cxnLst/>
            <a:rect l="l" t="t" r="r" b="b"/>
            <a:pathLst>
              <a:path w="76200" h="12242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3246"/>
                </a:lnTo>
                <a:lnTo>
                  <a:pt x="34289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2" y="63246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1224279">
                <a:moveTo>
                  <a:pt x="42672" y="76200"/>
                </a:moveTo>
                <a:lnTo>
                  <a:pt x="42672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4289" y="60198"/>
                </a:lnTo>
                <a:lnTo>
                  <a:pt x="33527" y="63246"/>
                </a:lnTo>
                <a:lnTo>
                  <a:pt x="33527" y="76200"/>
                </a:lnTo>
                <a:lnTo>
                  <a:pt x="42672" y="76200"/>
                </a:lnTo>
                <a:close/>
              </a:path>
              <a:path w="76200" h="1224279">
                <a:moveTo>
                  <a:pt x="42672" y="1219200"/>
                </a:moveTo>
                <a:lnTo>
                  <a:pt x="42672" y="76200"/>
                </a:lnTo>
                <a:lnTo>
                  <a:pt x="33527" y="76200"/>
                </a:lnTo>
                <a:lnTo>
                  <a:pt x="33527" y="1219200"/>
                </a:lnTo>
                <a:lnTo>
                  <a:pt x="34289" y="1222248"/>
                </a:lnTo>
                <a:lnTo>
                  <a:pt x="38100" y="1223772"/>
                </a:lnTo>
                <a:lnTo>
                  <a:pt x="41148" y="1222248"/>
                </a:lnTo>
                <a:lnTo>
                  <a:pt x="42672" y="1219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69308" y="4152532"/>
            <a:ext cx="993359" cy="688349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0" y="685800"/>
                </a:moveTo>
                <a:lnTo>
                  <a:pt x="99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93442" y="4611431"/>
            <a:ext cx="38269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C1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09397" y="4687915"/>
            <a:ext cx="38269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C2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0388" y="4738904"/>
            <a:ext cx="15282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4909" y="4114290"/>
            <a:ext cx="268080" cy="2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>
                <a:latin typeface="Times New Roman"/>
                <a:cs typeface="Times New Roman"/>
              </a:rPr>
              <a:t>P1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68671" y="5070331"/>
            <a:ext cx="1611025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solidFill>
                  <a:srgbClr val="00009A"/>
                </a:solidFill>
                <a:latin typeface="Times New Roman"/>
                <a:cs typeface="Times New Roman"/>
              </a:rPr>
              <a:t>Epipolar</a:t>
            </a:r>
            <a:r>
              <a:rPr sz="2400" spc="-105" dirty="0">
                <a:solidFill>
                  <a:srgbClr val="00009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9A"/>
                </a:solidFill>
                <a:latin typeface="Times New Roman"/>
                <a:cs typeface="Times New Roman"/>
              </a:rPr>
              <a:t>line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698" y="1093201"/>
            <a:ext cx="6971982" cy="104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/>
            <a:r>
              <a:rPr sz="2400" spc="-5" dirty="0">
                <a:latin typeface="Times New Roman"/>
                <a:cs typeface="Times New Roman"/>
              </a:rPr>
              <a:t>Match for P1 in the other image must lie on epipolar line  </a:t>
            </a:r>
            <a:r>
              <a:rPr sz="2400" b="1" spc="-5" dirty="0">
                <a:latin typeface="Times New Roman"/>
                <a:cs typeface="Times New Roman"/>
              </a:rPr>
              <a:t>So need search only along this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line</a:t>
            </a:r>
            <a:endParaRPr sz="2400" b="1" dirty="0">
              <a:latin typeface="Times New Roman"/>
              <a:cs typeface="Times New Roman"/>
            </a:endParaRPr>
          </a:p>
          <a:p>
            <a:pPr marR="29300" algn="r">
              <a:lnSpc>
                <a:spcPts val="2337"/>
              </a:lnSpc>
            </a:pPr>
            <a:r>
              <a:rPr sz="2000" spc="-5" dirty="0">
                <a:latin typeface="Times New Roman"/>
                <a:cs typeface="Times New Roman"/>
              </a:rPr>
              <a:t>P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89939" y="3429000"/>
            <a:ext cx="611298" cy="1376699"/>
          </a:xfrm>
          <a:custGeom>
            <a:avLst/>
            <a:gdLst/>
            <a:ahLst/>
            <a:cxnLst/>
            <a:rect l="l" t="t" r="r" b="b"/>
            <a:pathLst>
              <a:path w="609600" h="1371600">
                <a:moveTo>
                  <a:pt x="609600" y="0"/>
                </a:moveTo>
                <a:lnTo>
                  <a:pt x="0" y="137160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24824" y="3352517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24824" y="3352517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89939" y="2970100"/>
            <a:ext cx="1451833" cy="1835599"/>
          </a:xfrm>
          <a:custGeom>
            <a:avLst/>
            <a:gdLst/>
            <a:ahLst/>
            <a:cxnLst/>
            <a:rect l="l" t="t" r="r" b="b"/>
            <a:pathLst>
              <a:path w="1447800" h="1828800">
                <a:moveTo>
                  <a:pt x="1447800" y="0"/>
                </a:moveTo>
                <a:lnTo>
                  <a:pt x="0" y="182880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5359" y="2893617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5359" y="2893617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0" y="4133411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2000" y="4133411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95487" y="4117349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291" y="6012"/>
                </a:lnTo>
                <a:lnTo>
                  <a:pt x="22098" y="22383"/>
                </a:lnTo>
                <a:lnTo>
                  <a:pt x="5905" y="46612"/>
                </a:lnTo>
                <a:lnTo>
                  <a:pt x="0" y="76200"/>
                </a:lnTo>
                <a:lnTo>
                  <a:pt x="5905" y="105787"/>
                </a:lnTo>
                <a:lnTo>
                  <a:pt x="22097" y="130016"/>
                </a:lnTo>
                <a:lnTo>
                  <a:pt x="46291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95487" y="4117349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291" y="6012"/>
                </a:lnTo>
                <a:lnTo>
                  <a:pt x="22098" y="22383"/>
                </a:lnTo>
                <a:lnTo>
                  <a:pt x="5905" y="46612"/>
                </a:lnTo>
                <a:lnTo>
                  <a:pt x="0" y="76200"/>
                </a:lnTo>
                <a:lnTo>
                  <a:pt x="5905" y="105787"/>
                </a:lnTo>
                <a:lnTo>
                  <a:pt x="22097" y="130016"/>
                </a:lnTo>
                <a:lnTo>
                  <a:pt x="46291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78713" y="4265727"/>
            <a:ext cx="616392" cy="769932"/>
          </a:xfrm>
          <a:custGeom>
            <a:avLst/>
            <a:gdLst/>
            <a:ahLst/>
            <a:cxnLst/>
            <a:rect l="l" t="t" r="r" b="b"/>
            <a:pathLst>
              <a:path w="614679" h="767079">
                <a:moveTo>
                  <a:pt x="570432" y="704086"/>
                </a:moveTo>
                <a:lnTo>
                  <a:pt x="8382" y="1524"/>
                </a:lnTo>
                <a:lnTo>
                  <a:pt x="5334" y="0"/>
                </a:lnTo>
                <a:lnTo>
                  <a:pt x="1524" y="762"/>
                </a:lnTo>
                <a:lnTo>
                  <a:pt x="0" y="3810"/>
                </a:lnTo>
                <a:lnTo>
                  <a:pt x="762" y="7620"/>
                </a:lnTo>
                <a:lnTo>
                  <a:pt x="562755" y="710111"/>
                </a:lnTo>
                <a:lnTo>
                  <a:pt x="570432" y="704086"/>
                </a:lnTo>
                <a:close/>
              </a:path>
              <a:path w="614679" h="767079">
                <a:moveTo>
                  <a:pt x="579120" y="750420"/>
                </a:moveTo>
                <a:lnTo>
                  <a:pt x="579120" y="717803"/>
                </a:lnTo>
                <a:lnTo>
                  <a:pt x="577596" y="720851"/>
                </a:lnTo>
                <a:lnTo>
                  <a:pt x="573786" y="721613"/>
                </a:lnTo>
                <a:lnTo>
                  <a:pt x="570738" y="720089"/>
                </a:lnTo>
                <a:lnTo>
                  <a:pt x="562755" y="710111"/>
                </a:lnTo>
                <a:lnTo>
                  <a:pt x="536448" y="730757"/>
                </a:lnTo>
                <a:lnTo>
                  <a:pt x="579120" y="750420"/>
                </a:lnTo>
                <a:close/>
              </a:path>
              <a:path w="614679" h="767079">
                <a:moveTo>
                  <a:pt x="579120" y="717803"/>
                </a:moveTo>
                <a:lnTo>
                  <a:pt x="578358" y="713993"/>
                </a:lnTo>
                <a:lnTo>
                  <a:pt x="570432" y="704086"/>
                </a:lnTo>
                <a:lnTo>
                  <a:pt x="562755" y="710111"/>
                </a:lnTo>
                <a:lnTo>
                  <a:pt x="570738" y="720089"/>
                </a:lnTo>
                <a:lnTo>
                  <a:pt x="573786" y="721613"/>
                </a:lnTo>
                <a:lnTo>
                  <a:pt x="577596" y="720851"/>
                </a:lnTo>
                <a:lnTo>
                  <a:pt x="579120" y="717803"/>
                </a:lnTo>
                <a:close/>
              </a:path>
              <a:path w="614679" h="767079">
                <a:moveTo>
                  <a:pt x="614172" y="766571"/>
                </a:moveTo>
                <a:lnTo>
                  <a:pt x="596646" y="683513"/>
                </a:lnTo>
                <a:lnTo>
                  <a:pt x="570432" y="704086"/>
                </a:lnTo>
                <a:lnTo>
                  <a:pt x="578358" y="713993"/>
                </a:lnTo>
                <a:lnTo>
                  <a:pt x="579120" y="717803"/>
                </a:lnTo>
                <a:lnTo>
                  <a:pt x="579120" y="750420"/>
                </a:lnTo>
                <a:lnTo>
                  <a:pt x="614172" y="76657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83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62" y="1500967"/>
            <a:ext cx="7559719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 indent="745253"/>
            <a:r>
              <a:rPr b="1" spc="-5" dirty="0"/>
              <a:t>What if the optical axes of the </a:t>
            </a:r>
            <a:r>
              <a:rPr b="1" dirty="0"/>
              <a:t>2  </a:t>
            </a:r>
            <a:r>
              <a:rPr b="1" spc="-5" dirty="0"/>
              <a:t>cameras are not parallel to each</a:t>
            </a:r>
            <a:r>
              <a:rPr b="1" spc="-25" dirty="0"/>
              <a:t> </a:t>
            </a:r>
            <a:r>
              <a:rPr b="1" spc="-5" dirty="0"/>
              <a:t>other</a:t>
            </a:r>
            <a:r>
              <a:rPr b="1" spc="-5" dirty="0" smtClean="0"/>
              <a:t>?</a:t>
            </a:r>
            <a:r>
              <a:rPr lang="en-US" b="1" spc="-5" dirty="0"/>
              <a:t> Does </a:t>
            </a:r>
            <a:r>
              <a:rPr lang="en-US" b="1" spc="-5" dirty="0" err="1"/>
              <a:t>Epipolar</a:t>
            </a:r>
            <a:r>
              <a:rPr lang="en-US" b="1" spc="-5" dirty="0"/>
              <a:t> constraint still</a:t>
            </a:r>
            <a:r>
              <a:rPr lang="en-US" b="1" spc="-60" dirty="0"/>
              <a:t> </a:t>
            </a:r>
            <a:r>
              <a:rPr lang="en-US" b="1" spc="-5" dirty="0" smtClean="0"/>
              <a:t>holds 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39229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285" y="174127"/>
            <a:ext cx="5943600" cy="529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3400" b="1" spc="-5" dirty="0"/>
              <a:t>Epipolar constraint still</a:t>
            </a:r>
            <a:r>
              <a:rPr sz="3400" b="1" spc="-60" dirty="0"/>
              <a:t> </a:t>
            </a:r>
            <a:r>
              <a:rPr sz="3400" b="1" spc="-5" dirty="0"/>
              <a:t>holds…</a:t>
            </a:r>
            <a:endParaRPr sz="3400" b="1" dirty="0"/>
          </a:p>
        </p:txBody>
      </p:sp>
      <p:sp>
        <p:nvSpPr>
          <p:cNvPr id="3" name="object 3"/>
          <p:cNvSpPr/>
          <p:nvPr/>
        </p:nvSpPr>
        <p:spPr>
          <a:xfrm>
            <a:off x="2508869" y="1322650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199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8869" y="1322650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0624" y="1399134"/>
            <a:ext cx="1604657" cy="2294498"/>
          </a:xfrm>
          <a:custGeom>
            <a:avLst/>
            <a:gdLst/>
            <a:ahLst/>
            <a:cxnLst/>
            <a:rect l="l" t="t" r="r" b="b"/>
            <a:pathLst>
              <a:path w="1600200" h="2286000">
                <a:moveTo>
                  <a:pt x="0" y="2286000"/>
                </a:moveTo>
                <a:lnTo>
                  <a:pt x="1600199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5281" y="1399134"/>
            <a:ext cx="3591376" cy="2906364"/>
          </a:xfrm>
          <a:custGeom>
            <a:avLst/>
            <a:gdLst/>
            <a:ahLst/>
            <a:cxnLst/>
            <a:rect l="l" t="t" r="r" b="b"/>
            <a:pathLst>
              <a:path w="3581400" h="2895600">
                <a:moveTo>
                  <a:pt x="0" y="0"/>
                </a:moveTo>
                <a:lnTo>
                  <a:pt x="3581400" y="2895599"/>
                </a:lnTo>
              </a:path>
            </a:pathLst>
          </a:custGeom>
          <a:ln w="952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624" y="3693632"/>
            <a:ext cx="5196033" cy="611866"/>
          </a:xfrm>
          <a:custGeom>
            <a:avLst/>
            <a:gdLst/>
            <a:ahLst/>
            <a:cxnLst/>
            <a:rect l="l" t="t" r="r" b="b"/>
            <a:pathLst>
              <a:path w="5181600" h="609600">
                <a:moveTo>
                  <a:pt x="0" y="0"/>
                </a:moveTo>
                <a:lnTo>
                  <a:pt x="5181600" y="609599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7036" y="2546382"/>
            <a:ext cx="1528245" cy="535383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0"/>
                </a:moveTo>
                <a:lnTo>
                  <a:pt x="1524000" y="533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5281" y="3081765"/>
            <a:ext cx="0" cy="917799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7036" y="3464182"/>
            <a:ext cx="1528245" cy="535383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524000" y="5334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7036" y="2546382"/>
            <a:ext cx="0" cy="917799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8641" y="2775832"/>
            <a:ext cx="1757482" cy="535383"/>
          </a:xfrm>
          <a:custGeom>
            <a:avLst/>
            <a:gdLst/>
            <a:ahLst/>
            <a:cxnLst/>
            <a:rect l="l" t="t" r="r" b="b"/>
            <a:pathLst>
              <a:path w="1752600" h="533400">
                <a:moveTo>
                  <a:pt x="0" y="533400"/>
                </a:moveTo>
                <a:lnTo>
                  <a:pt x="175260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8641" y="3311216"/>
            <a:ext cx="0" cy="841316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8641" y="3693632"/>
            <a:ext cx="1757482" cy="4589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457200"/>
                </a:moveTo>
                <a:lnTo>
                  <a:pt x="175260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6123" y="2775832"/>
            <a:ext cx="0" cy="917799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9861" y="3234732"/>
            <a:ext cx="1375421" cy="611866"/>
          </a:xfrm>
          <a:custGeom>
            <a:avLst/>
            <a:gdLst/>
            <a:ahLst/>
            <a:cxnLst/>
            <a:rect l="l" t="t" r="r" b="b"/>
            <a:pathLst>
              <a:path w="1371600" h="609600">
                <a:moveTo>
                  <a:pt x="0" y="0"/>
                </a:moveTo>
                <a:lnTo>
                  <a:pt x="1371600" y="6096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1465" y="3158248"/>
            <a:ext cx="1069772" cy="841316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2450" y="3000693"/>
            <a:ext cx="1686164" cy="553229"/>
          </a:xfrm>
          <a:custGeom>
            <a:avLst/>
            <a:gdLst/>
            <a:ahLst/>
            <a:cxnLst/>
            <a:rect l="l" t="t" r="r" b="b"/>
            <a:pathLst>
              <a:path w="1681480" h="551179">
                <a:moveTo>
                  <a:pt x="1609874" y="510637"/>
                </a:moveTo>
                <a:lnTo>
                  <a:pt x="6096" y="0"/>
                </a:lnTo>
                <a:lnTo>
                  <a:pt x="2285" y="0"/>
                </a:lnTo>
                <a:lnTo>
                  <a:pt x="0" y="3048"/>
                </a:lnTo>
                <a:lnTo>
                  <a:pt x="0" y="6858"/>
                </a:lnTo>
                <a:lnTo>
                  <a:pt x="3047" y="9144"/>
                </a:lnTo>
                <a:lnTo>
                  <a:pt x="1607041" y="519608"/>
                </a:lnTo>
                <a:lnTo>
                  <a:pt x="1609874" y="510637"/>
                </a:lnTo>
                <a:close/>
              </a:path>
              <a:path w="1681480" h="551179">
                <a:moveTo>
                  <a:pt x="1625346" y="546568"/>
                </a:moveTo>
                <a:lnTo>
                  <a:pt x="1625346" y="519684"/>
                </a:lnTo>
                <a:lnTo>
                  <a:pt x="1622298" y="522732"/>
                </a:lnTo>
                <a:lnTo>
                  <a:pt x="1619250" y="523494"/>
                </a:lnTo>
                <a:lnTo>
                  <a:pt x="1607041" y="519608"/>
                </a:lnTo>
                <a:lnTo>
                  <a:pt x="1597152" y="550926"/>
                </a:lnTo>
                <a:lnTo>
                  <a:pt x="1625346" y="546568"/>
                </a:lnTo>
                <a:close/>
              </a:path>
              <a:path w="1681480" h="551179">
                <a:moveTo>
                  <a:pt x="1625346" y="519684"/>
                </a:moveTo>
                <a:lnTo>
                  <a:pt x="1624584" y="516636"/>
                </a:lnTo>
                <a:lnTo>
                  <a:pt x="1621536" y="514350"/>
                </a:lnTo>
                <a:lnTo>
                  <a:pt x="1609874" y="510637"/>
                </a:lnTo>
                <a:lnTo>
                  <a:pt x="1607041" y="519608"/>
                </a:lnTo>
                <a:lnTo>
                  <a:pt x="1619250" y="523494"/>
                </a:lnTo>
                <a:lnTo>
                  <a:pt x="1622298" y="522732"/>
                </a:lnTo>
                <a:lnTo>
                  <a:pt x="1625346" y="519684"/>
                </a:lnTo>
                <a:close/>
              </a:path>
              <a:path w="1681480" h="551179">
                <a:moveTo>
                  <a:pt x="1680972" y="537972"/>
                </a:moveTo>
                <a:lnTo>
                  <a:pt x="1620012" y="478536"/>
                </a:lnTo>
                <a:lnTo>
                  <a:pt x="1609874" y="510637"/>
                </a:lnTo>
                <a:lnTo>
                  <a:pt x="1621536" y="514350"/>
                </a:lnTo>
                <a:lnTo>
                  <a:pt x="1624584" y="516636"/>
                </a:lnTo>
                <a:lnTo>
                  <a:pt x="1625346" y="519684"/>
                </a:lnTo>
                <a:lnTo>
                  <a:pt x="1625346" y="546568"/>
                </a:lnTo>
                <a:lnTo>
                  <a:pt x="1680972" y="5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4056" y="3142951"/>
            <a:ext cx="2068225" cy="632262"/>
          </a:xfrm>
          <a:custGeom>
            <a:avLst/>
            <a:gdLst/>
            <a:ahLst/>
            <a:cxnLst/>
            <a:rect l="l" t="t" r="r" b="b"/>
            <a:pathLst>
              <a:path w="2062479" h="629920">
                <a:moveTo>
                  <a:pt x="1990116" y="41021"/>
                </a:moveTo>
                <a:lnTo>
                  <a:pt x="1987622" y="32470"/>
                </a:lnTo>
                <a:lnTo>
                  <a:pt x="3048" y="620268"/>
                </a:lnTo>
                <a:lnTo>
                  <a:pt x="762" y="622554"/>
                </a:lnTo>
                <a:lnTo>
                  <a:pt x="0" y="626364"/>
                </a:lnTo>
                <a:lnTo>
                  <a:pt x="2286" y="628650"/>
                </a:lnTo>
                <a:lnTo>
                  <a:pt x="6096" y="629412"/>
                </a:lnTo>
                <a:lnTo>
                  <a:pt x="1990116" y="41021"/>
                </a:lnTo>
                <a:close/>
              </a:path>
              <a:path w="2062479" h="629920">
                <a:moveTo>
                  <a:pt x="2061972" y="15239"/>
                </a:moveTo>
                <a:lnTo>
                  <a:pt x="1978152" y="0"/>
                </a:lnTo>
                <a:lnTo>
                  <a:pt x="1987622" y="32470"/>
                </a:lnTo>
                <a:lnTo>
                  <a:pt x="1999488" y="28955"/>
                </a:lnTo>
                <a:lnTo>
                  <a:pt x="2003298" y="28955"/>
                </a:lnTo>
                <a:lnTo>
                  <a:pt x="2005584" y="32003"/>
                </a:lnTo>
                <a:lnTo>
                  <a:pt x="2005584" y="67502"/>
                </a:lnTo>
                <a:lnTo>
                  <a:pt x="2061972" y="15239"/>
                </a:lnTo>
                <a:close/>
              </a:path>
              <a:path w="2062479" h="629920">
                <a:moveTo>
                  <a:pt x="2005584" y="35813"/>
                </a:moveTo>
                <a:lnTo>
                  <a:pt x="2005584" y="32003"/>
                </a:lnTo>
                <a:lnTo>
                  <a:pt x="2003298" y="28955"/>
                </a:lnTo>
                <a:lnTo>
                  <a:pt x="1999488" y="28955"/>
                </a:lnTo>
                <a:lnTo>
                  <a:pt x="1987622" y="32470"/>
                </a:lnTo>
                <a:lnTo>
                  <a:pt x="1990116" y="41021"/>
                </a:lnTo>
                <a:lnTo>
                  <a:pt x="2002536" y="37337"/>
                </a:lnTo>
                <a:lnTo>
                  <a:pt x="2005584" y="35813"/>
                </a:lnTo>
                <a:close/>
              </a:path>
              <a:path w="2062479" h="629920">
                <a:moveTo>
                  <a:pt x="2005584" y="67502"/>
                </a:moveTo>
                <a:lnTo>
                  <a:pt x="2005584" y="35813"/>
                </a:lnTo>
                <a:lnTo>
                  <a:pt x="2002536" y="37337"/>
                </a:lnTo>
                <a:lnTo>
                  <a:pt x="1990116" y="41021"/>
                </a:lnTo>
                <a:lnTo>
                  <a:pt x="1999488" y="73151"/>
                </a:lnTo>
                <a:lnTo>
                  <a:pt x="2005584" y="67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9365" y="2699348"/>
            <a:ext cx="76412" cy="1075865"/>
          </a:xfrm>
          <a:custGeom>
            <a:avLst/>
            <a:gdLst/>
            <a:ahLst/>
            <a:cxnLst/>
            <a:rect l="l" t="t" r="r" b="b"/>
            <a:pathLst>
              <a:path w="76200" h="10718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3246"/>
                </a:lnTo>
                <a:lnTo>
                  <a:pt x="35051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2" y="63246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1071879">
                <a:moveTo>
                  <a:pt x="42672" y="76200"/>
                </a:moveTo>
                <a:lnTo>
                  <a:pt x="42672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5051" y="60198"/>
                </a:lnTo>
                <a:lnTo>
                  <a:pt x="33527" y="63246"/>
                </a:lnTo>
                <a:lnTo>
                  <a:pt x="33527" y="76200"/>
                </a:lnTo>
                <a:lnTo>
                  <a:pt x="42672" y="76200"/>
                </a:lnTo>
                <a:close/>
              </a:path>
              <a:path w="76200" h="1071879">
                <a:moveTo>
                  <a:pt x="42672" y="1066800"/>
                </a:moveTo>
                <a:lnTo>
                  <a:pt x="42672" y="76200"/>
                </a:lnTo>
                <a:lnTo>
                  <a:pt x="33527" y="76200"/>
                </a:lnTo>
                <a:lnTo>
                  <a:pt x="33527" y="1066800"/>
                </a:lnTo>
                <a:lnTo>
                  <a:pt x="35051" y="1069848"/>
                </a:lnTo>
                <a:lnTo>
                  <a:pt x="38100" y="1071372"/>
                </a:lnTo>
                <a:lnTo>
                  <a:pt x="41148" y="1069848"/>
                </a:lnTo>
                <a:lnTo>
                  <a:pt x="42672" y="1066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8145" y="2928798"/>
            <a:ext cx="76412" cy="1152348"/>
          </a:xfrm>
          <a:custGeom>
            <a:avLst/>
            <a:gdLst/>
            <a:ahLst/>
            <a:cxnLst/>
            <a:rect l="l" t="t" r="r" b="b"/>
            <a:pathLst>
              <a:path w="76200" h="11480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3246"/>
                </a:lnTo>
                <a:lnTo>
                  <a:pt x="35051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2" y="63246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1148079">
                <a:moveTo>
                  <a:pt x="42672" y="76200"/>
                </a:moveTo>
                <a:lnTo>
                  <a:pt x="42672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5051" y="60198"/>
                </a:lnTo>
                <a:lnTo>
                  <a:pt x="33527" y="63246"/>
                </a:lnTo>
                <a:lnTo>
                  <a:pt x="33527" y="76200"/>
                </a:lnTo>
                <a:lnTo>
                  <a:pt x="42672" y="76200"/>
                </a:lnTo>
                <a:close/>
              </a:path>
              <a:path w="76200" h="1148079">
                <a:moveTo>
                  <a:pt x="42672" y="1143000"/>
                </a:moveTo>
                <a:lnTo>
                  <a:pt x="42672" y="76200"/>
                </a:lnTo>
                <a:lnTo>
                  <a:pt x="33527" y="76200"/>
                </a:lnTo>
                <a:lnTo>
                  <a:pt x="33527" y="1143000"/>
                </a:lnTo>
                <a:lnTo>
                  <a:pt x="35051" y="1146048"/>
                </a:lnTo>
                <a:lnTo>
                  <a:pt x="38100" y="1147572"/>
                </a:lnTo>
                <a:lnTo>
                  <a:pt x="41148" y="1146048"/>
                </a:lnTo>
                <a:lnTo>
                  <a:pt x="42672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9860" y="3158248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9860" y="3158248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4824" y="3081765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4824" y="3081765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54608" y="1016718"/>
            <a:ext cx="19548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4698" y="3043525"/>
            <a:ext cx="268080" cy="2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>
                <a:latin typeface="Times New Roman"/>
                <a:cs typeface="Times New Roman"/>
              </a:rPr>
              <a:t>P1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57296" y="2890481"/>
            <a:ext cx="268080" cy="2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>
                <a:latin typeface="Times New Roman"/>
                <a:cs typeface="Times New Roman"/>
              </a:rPr>
              <a:t>P2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61248" y="2444406"/>
            <a:ext cx="28081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y1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95091" y="2750288"/>
            <a:ext cx="28081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y2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01706" y="3362052"/>
            <a:ext cx="28081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x1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34532" y="2979763"/>
            <a:ext cx="28081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x2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53706" y="3349458"/>
            <a:ext cx="241972" cy="2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>
                <a:latin typeface="Times New Roman"/>
                <a:cs typeface="Times New Roman"/>
              </a:rPr>
              <a:t>e1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46075" y="3043601"/>
            <a:ext cx="241972" cy="2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>
                <a:latin typeface="Times New Roman"/>
                <a:cs typeface="Times New Roman"/>
              </a:rPr>
              <a:t>e2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92411" y="1134502"/>
            <a:ext cx="3171109" cy="74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/>
            <a:r>
              <a:rPr sz="2400" spc="-5" dirty="0">
                <a:latin typeface="Times New Roman"/>
                <a:cs typeface="Times New Roman"/>
              </a:rPr>
              <a:t>e1 and e2 are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epipolar  </a:t>
            </a:r>
            <a:r>
              <a:rPr sz="2400" dirty="0">
                <a:latin typeface="Times New Roman"/>
                <a:cs typeface="Times New Roman"/>
              </a:rPr>
              <a:t>lines </a:t>
            </a:r>
            <a:r>
              <a:rPr sz="2400" spc="-5" dirty="0">
                <a:latin typeface="Times New Roman"/>
                <a:cs typeface="Times New Roman"/>
              </a:rPr>
              <a:t>for point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5064" y="3617149"/>
            <a:ext cx="6316747" cy="1908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C1</a:t>
            </a:r>
            <a:endParaRPr sz="2400">
              <a:latin typeface="Times New Roman"/>
              <a:cs typeface="Times New Roman"/>
            </a:endParaRPr>
          </a:p>
          <a:p>
            <a:pPr marR="514034" algn="r">
              <a:spcBef>
                <a:spcPts val="1926"/>
              </a:spcBef>
            </a:pPr>
            <a:r>
              <a:rPr sz="2400" dirty="0">
                <a:latin typeface="Times New Roman"/>
                <a:cs typeface="Times New Roman"/>
              </a:rPr>
              <a:t>C2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65612">
              <a:spcBef>
                <a:spcPts val="1565"/>
              </a:spcBef>
            </a:pPr>
            <a:r>
              <a:rPr sz="2400" spc="-5" dirty="0">
                <a:latin typeface="Times New Roman"/>
                <a:cs typeface="Times New Roman"/>
              </a:rPr>
              <a:t>But the epipolar lines may no longer be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horizontal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3935" y="6451108"/>
            <a:ext cx="70630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1600" dirty="0">
                <a:latin typeface="Times New Roman"/>
                <a:cs typeface="Times New Roman"/>
              </a:rPr>
              <a:t>Java demo:  </a:t>
            </a:r>
            <a:r>
              <a:rPr sz="1600" u="sng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http://www.ai.sri.com/~luong/research/Meta3DViewer/EpipolarGeo.html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662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76"/>
            <a:r>
              <a:rPr sz="3400" spc="-5" dirty="0"/>
              <a:t>Example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751387" y="1134502"/>
            <a:ext cx="5043209" cy="3779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79969" y="1475617"/>
            <a:ext cx="2172655" cy="147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/>
            <a:r>
              <a:rPr sz="2400" spc="-5" dirty="0">
                <a:latin typeface="Times New Roman"/>
                <a:cs typeface="Times New Roman"/>
              </a:rPr>
              <a:t>Yellow </a:t>
            </a:r>
            <a:r>
              <a:rPr sz="2400" dirty="0">
                <a:latin typeface="Times New Roman"/>
                <a:cs typeface="Times New Roman"/>
              </a:rPr>
              <a:t>epipolar  lines for 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three  points </a:t>
            </a:r>
            <a:r>
              <a:rPr sz="2400" spc="-5" dirty="0">
                <a:latin typeface="Times New Roman"/>
                <a:cs typeface="Times New Roman"/>
              </a:rPr>
              <a:t>shown 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-5" dirty="0">
                <a:latin typeface="Times New Roman"/>
                <a:cs typeface="Times New Roman"/>
              </a:rPr>
              <a:t>the left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image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064" y="4922464"/>
            <a:ext cx="7208223" cy="1901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1645"/>
            <a:r>
              <a:rPr sz="1400" spc="-5" dirty="0">
                <a:latin typeface="Times New Roman"/>
                <a:cs typeface="Times New Roman"/>
              </a:rPr>
              <a:t>(from a slide by </a:t>
            </a:r>
            <a:r>
              <a:rPr sz="1400" dirty="0">
                <a:latin typeface="Times New Roman"/>
                <a:cs typeface="Times New Roman"/>
              </a:rPr>
              <a:t>Pascal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Fua)</a:t>
            </a: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39" marR="5096" algn="just">
              <a:lnSpc>
                <a:spcPct val="100699"/>
              </a:lnSpc>
            </a:pPr>
            <a:r>
              <a:rPr sz="2400" b="1" spc="-5" dirty="0">
                <a:latin typeface="Times New Roman"/>
                <a:cs typeface="Times New Roman"/>
              </a:rPr>
              <a:t>Given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point P1 in left image on epipolar line e1, can find  epipolar line e2 provided we know relative orientations of  cameras </a:t>
            </a:r>
            <a:r>
              <a:rPr sz="2400" b="1" spc="-5" dirty="0">
                <a:latin typeface="Symbol"/>
                <a:cs typeface="Symbol"/>
              </a:rPr>
              <a:t></a:t>
            </a:r>
            <a:r>
              <a:rPr sz="2400" b="1" spc="-5" dirty="0">
                <a:latin typeface="Times New Roman"/>
                <a:cs typeface="Times New Roman"/>
              </a:rPr>
              <a:t> Requires camera calibration (see lecture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5)</a:t>
            </a:r>
            <a:endParaRPr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412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469" y="675602"/>
            <a:ext cx="1222596" cy="84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5453" y="4040866"/>
            <a:ext cx="3260893" cy="1835599"/>
          </a:xfrm>
          <a:custGeom>
            <a:avLst/>
            <a:gdLst/>
            <a:ahLst/>
            <a:cxnLst/>
            <a:rect l="l" t="t" r="r" b="b"/>
            <a:pathLst>
              <a:path w="3251834" h="1828800">
                <a:moveTo>
                  <a:pt x="0" y="0"/>
                </a:moveTo>
                <a:lnTo>
                  <a:pt x="3251454" y="1828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9676" y="981535"/>
            <a:ext cx="1800782" cy="1778236"/>
          </a:xfrm>
          <a:custGeom>
            <a:avLst/>
            <a:gdLst/>
            <a:ahLst/>
            <a:cxnLst/>
            <a:rect l="l" t="t" r="r" b="b"/>
            <a:pathLst>
              <a:path w="1795779" h="1771650">
                <a:moveTo>
                  <a:pt x="0" y="1771650"/>
                </a:moveTo>
                <a:lnTo>
                  <a:pt x="179527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6681" y="1440435"/>
            <a:ext cx="1698899" cy="1606149"/>
          </a:xfrm>
          <a:custGeom>
            <a:avLst/>
            <a:gdLst/>
            <a:ahLst/>
            <a:cxnLst/>
            <a:rect l="l" t="t" r="r" b="b"/>
            <a:pathLst>
              <a:path w="1694179" h="1600200">
                <a:moveTo>
                  <a:pt x="1693926" y="1600199"/>
                </a:moveTo>
                <a:lnTo>
                  <a:pt x="1219962" y="685799"/>
                </a:lnTo>
                <a:lnTo>
                  <a:pt x="0" y="0"/>
                </a:lnTo>
                <a:lnTo>
                  <a:pt x="474725" y="914399"/>
                </a:lnTo>
                <a:lnTo>
                  <a:pt x="1693926" y="160019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6681" y="1440435"/>
            <a:ext cx="1698899" cy="1606149"/>
          </a:xfrm>
          <a:custGeom>
            <a:avLst/>
            <a:gdLst/>
            <a:ahLst/>
            <a:cxnLst/>
            <a:rect l="l" t="t" r="r" b="b"/>
            <a:pathLst>
              <a:path w="1694179" h="1600200">
                <a:moveTo>
                  <a:pt x="474725" y="914399"/>
                </a:moveTo>
                <a:lnTo>
                  <a:pt x="1693926" y="1600199"/>
                </a:lnTo>
                <a:lnTo>
                  <a:pt x="1219962" y="685799"/>
                </a:lnTo>
                <a:lnTo>
                  <a:pt x="0" y="0"/>
                </a:lnTo>
                <a:lnTo>
                  <a:pt x="474725" y="91439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9949" y="981535"/>
            <a:ext cx="67497" cy="2447465"/>
          </a:xfrm>
          <a:custGeom>
            <a:avLst/>
            <a:gdLst/>
            <a:ahLst/>
            <a:cxnLst/>
            <a:rect l="l" t="t" r="r" b="b"/>
            <a:pathLst>
              <a:path w="67309" h="2438400">
                <a:moveTo>
                  <a:pt x="67055" y="2438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0371" y="2740650"/>
            <a:ext cx="679432" cy="669229"/>
          </a:xfrm>
          <a:custGeom>
            <a:avLst/>
            <a:gdLst/>
            <a:ahLst/>
            <a:cxnLst/>
            <a:rect l="l" t="t" r="r" b="b"/>
            <a:pathLst>
              <a:path w="677545" h="666750">
                <a:moveTo>
                  <a:pt x="0" y="666750"/>
                </a:moveTo>
                <a:lnTo>
                  <a:pt x="67741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1431" y="2214446"/>
            <a:ext cx="1222596" cy="2007686"/>
          </a:xfrm>
          <a:custGeom>
            <a:avLst/>
            <a:gdLst/>
            <a:ahLst/>
            <a:cxnLst/>
            <a:rect l="l" t="t" r="r" b="b"/>
            <a:pathLst>
              <a:path w="1219200" h="2000250">
                <a:moveTo>
                  <a:pt x="1219200" y="2000250"/>
                </a:moveTo>
                <a:lnTo>
                  <a:pt x="1219200" y="657606"/>
                </a:lnTo>
                <a:lnTo>
                  <a:pt x="0" y="0"/>
                </a:lnTo>
                <a:lnTo>
                  <a:pt x="0" y="1314450"/>
                </a:lnTo>
                <a:lnTo>
                  <a:pt x="1219200" y="2000250"/>
                </a:lnTo>
                <a:close/>
              </a:path>
            </a:pathLst>
          </a:custGeom>
          <a:solidFill>
            <a:srgbClr val="FEBF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1431" y="2214446"/>
            <a:ext cx="1222596" cy="2007686"/>
          </a:xfrm>
          <a:custGeom>
            <a:avLst/>
            <a:gdLst/>
            <a:ahLst/>
            <a:cxnLst/>
            <a:rect l="l" t="t" r="r" b="b"/>
            <a:pathLst>
              <a:path w="1219200" h="2000250">
                <a:moveTo>
                  <a:pt x="0" y="1314450"/>
                </a:moveTo>
                <a:lnTo>
                  <a:pt x="1219200" y="2000250"/>
                </a:lnTo>
                <a:lnTo>
                  <a:pt x="1219200" y="657606"/>
                </a:lnTo>
                <a:lnTo>
                  <a:pt x="0" y="0"/>
                </a:lnTo>
                <a:lnTo>
                  <a:pt x="0" y="131445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2672" y="2740651"/>
            <a:ext cx="1561994" cy="1529665"/>
          </a:xfrm>
          <a:custGeom>
            <a:avLst/>
            <a:gdLst/>
            <a:ahLst/>
            <a:cxnLst/>
            <a:rect l="l" t="t" r="r" b="b"/>
            <a:pathLst>
              <a:path w="1557654" h="1524000">
                <a:moveTo>
                  <a:pt x="1557527" y="1203197"/>
                </a:moveTo>
                <a:lnTo>
                  <a:pt x="1557527" y="0"/>
                </a:lnTo>
                <a:lnTo>
                  <a:pt x="0" y="320801"/>
                </a:lnTo>
                <a:lnTo>
                  <a:pt x="0" y="1523999"/>
                </a:lnTo>
                <a:lnTo>
                  <a:pt x="1557527" y="1203197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2672" y="2740651"/>
            <a:ext cx="1561994" cy="1529665"/>
          </a:xfrm>
          <a:custGeom>
            <a:avLst/>
            <a:gdLst/>
            <a:ahLst/>
            <a:cxnLst/>
            <a:rect l="l" t="t" r="r" b="b"/>
            <a:pathLst>
              <a:path w="1557654" h="1524000">
                <a:moveTo>
                  <a:pt x="0" y="320801"/>
                </a:moveTo>
                <a:lnTo>
                  <a:pt x="0" y="1523999"/>
                </a:lnTo>
                <a:lnTo>
                  <a:pt x="1557527" y="1203197"/>
                </a:lnTo>
                <a:lnTo>
                  <a:pt x="1557527" y="0"/>
                </a:lnTo>
                <a:lnTo>
                  <a:pt x="0" y="320801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7192" y="3429000"/>
            <a:ext cx="35659" cy="1434061"/>
          </a:xfrm>
          <a:custGeom>
            <a:avLst/>
            <a:gdLst/>
            <a:ahLst/>
            <a:cxnLst/>
            <a:rect l="l" t="t" r="r" b="b"/>
            <a:pathLst>
              <a:path w="35559" h="1428750">
                <a:moveTo>
                  <a:pt x="35051" y="142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6693" y="3939142"/>
            <a:ext cx="1222596" cy="2007686"/>
          </a:xfrm>
          <a:custGeom>
            <a:avLst/>
            <a:gdLst/>
            <a:ahLst/>
            <a:cxnLst/>
            <a:rect l="l" t="t" r="r" b="b"/>
            <a:pathLst>
              <a:path w="1219200" h="2000250">
                <a:moveTo>
                  <a:pt x="1219200" y="2000250"/>
                </a:moveTo>
                <a:lnTo>
                  <a:pt x="1219200" y="656844"/>
                </a:lnTo>
                <a:lnTo>
                  <a:pt x="0" y="0"/>
                </a:lnTo>
                <a:lnTo>
                  <a:pt x="0" y="1314450"/>
                </a:lnTo>
                <a:lnTo>
                  <a:pt x="1219200" y="2000250"/>
                </a:lnTo>
                <a:close/>
              </a:path>
            </a:pathLst>
          </a:custGeom>
          <a:solidFill>
            <a:srgbClr val="FEBF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6693" y="3939142"/>
            <a:ext cx="1222596" cy="2007686"/>
          </a:xfrm>
          <a:custGeom>
            <a:avLst/>
            <a:gdLst/>
            <a:ahLst/>
            <a:cxnLst/>
            <a:rect l="l" t="t" r="r" b="b"/>
            <a:pathLst>
              <a:path w="1219200" h="2000250">
                <a:moveTo>
                  <a:pt x="0" y="1314450"/>
                </a:moveTo>
                <a:lnTo>
                  <a:pt x="1219200" y="2000250"/>
                </a:lnTo>
                <a:lnTo>
                  <a:pt x="1219200" y="656844"/>
                </a:lnTo>
                <a:lnTo>
                  <a:pt x="0" y="0"/>
                </a:lnTo>
                <a:lnTo>
                  <a:pt x="0" y="131445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25453" y="3409879"/>
            <a:ext cx="645047" cy="630987"/>
          </a:xfrm>
          <a:custGeom>
            <a:avLst/>
            <a:gdLst/>
            <a:ahLst/>
            <a:cxnLst/>
            <a:rect l="l" t="t" r="r" b="b"/>
            <a:pathLst>
              <a:path w="643254" h="628650">
                <a:moveTo>
                  <a:pt x="0" y="628650"/>
                </a:moveTo>
                <a:lnTo>
                  <a:pt x="6431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52342" y="4863062"/>
            <a:ext cx="33749" cy="1013403"/>
          </a:xfrm>
          <a:custGeom>
            <a:avLst/>
            <a:gdLst/>
            <a:ahLst/>
            <a:cxnLst/>
            <a:rect l="l" t="t" r="r" b="b"/>
            <a:pathLst>
              <a:path w="33654" h="1009650">
                <a:moveTo>
                  <a:pt x="33527" y="100965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0448" y="3396878"/>
            <a:ext cx="55398" cy="64373"/>
          </a:xfrm>
          <a:custGeom>
            <a:avLst/>
            <a:gdLst/>
            <a:ahLst/>
            <a:cxnLst/>
            <a:rect l="l" t="t" r="r" b="b"/>
            <a:pathLst>
              <a:path w="55245" h="64135">
                <a:moveTo>
                  <a:pt x="54864" y="32003"/>
                </a:moveTo>
                <a:lnTo>
                  <a:pt x="52720" y="19609"/>
                </a:lnTo>
                <a:lnTo>
                  <a:pt x="46862" y="9429"/>
                </a:lnTo>
                <a:lnTo>
                  <a:pt x="38147" y="2536"/>
                </a:lnTo>
                <a:lnTo>
                  <a:pt x="27431" y="0"/>
                </a:lnTo>
                <a:lnTo>
                  <a:pt x="16716" y="2536"/>
                </a:lnTo>
                <a:lnTo>
                  <a:pt x="8000" y="9429"/>
                </a:lnTo>
                <a:lnTo>
                  <a:pt x="2143" y="19609"/>
                </a:lnTo>
                <a:lnTo>
                  <a:pt x="0" y="32003"/>
                </a:lnTo>
                <a:lnTo>
                  <a:pt x="2143" y="44398"/>
                </a:lnTo>
                <a:lnTo>
                  <a:pt x="8000" y="54578"/>
                </a:lnTo>
                <a:lnTo>
                  <a:pt x="16716" y="61471"/>
                </a:lnTo>
                <a:lnTo>
                  <a:pt x="27431" y="64007"/>
                </a:lnTo>
                <a:lnTo>
                  <a:pt x="38147" y="61471"/>
                </a:lnTo>
                <a:lnTo>
                  <a:pt x="46862" y="54578"/>
                </a:lnTo>
                <a:lnTo>
                  <a:pt x="52720" y="44398"/>
                </a:lnTo>
                <a:lnTo>
                  <a:pt x="54864" y="32003"/>
                </a:lnTo>
                <a:close/>
              </a:path>
            </a:pathLst>
          </a:custGeom>
          <a:solidFill>
            <a:srgbClr val="037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90448" y="3396878"/>
            <a:ext cx="55398" cy="64373"/>
          </a:xfrm>
          <a:custGeom>
            <a:avLst/>
            <a:gdLst/>
            <a:ahLst/>
            <a:cxnLst/>
            <a:rect l="l" t="t" r="r" b="b"/>
            <a:pathLst>
              <a:path w="55245" h="64135">
                <a:moveTo>
                  <a:pt x="27431" y="0"/>
                </a:moveTo>
                <a:lnTo>
                  <a:pt x="16716" y="2536"/>
                </a:lnTo>
                <a:lnTo>
                  <a:pt x="8000" y="9429"/>
                </a:lnTo>
                <a:lnTo>
                  <a:pt x="2143" y="19609"/>
                </a:lnTo>
                <a:lnTo>
                  <a:pt x="0" y="32003"/>
                </a:lnTo>
                <a:lnTo>
                  <a:pt x="2143" y="44398"/>
                </a:lnTo>
                <a:lnTo>
                  <a:pt x="8000" y="54578"/>
                </a:lnTo>
                <a:lnTo>
                  <a:pt x="16716" y="61471"/>
                </a:lnTo>
                <a:lnTo>
                  <a:pt x="27431" y="64007"/>
                </a:lnTo>
                <a:lnTo>
                  <a:pt x="38147" y="61471"/>
                </a:lnTo>
                <a:lnTo>
                  <a:pt x="46862" y="54578"/>
                </a:lnTo>
                <a:lnTo>
                  <a:pt x="52720" y="44398"/>
                </a:lnTo>
                <a:lnTo>
                  <a:pt x="54864" y="32003"/>
                </a:lnTo>
                <a:lnTo>
                  <a:pt x="52720" y="19609"/>
                </a:lnTo>
                <a:lnTo>
                  <a:pt x="46862" y="9429"/>
                </a:lnTo>
                <a:lnTo>
                  <a:pt x="38147" y="2536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1404" y="2727648"/>
            <a:ext cx="57309" cy="64373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57150" y="32004"/>
                </a:moveTo>
                <a:lnTo>
                  <a:pt x="54875" y="19609"/>
                </a:lnTo>
                <a:lnTo>
                  <a:pt x="48672" y="9429"/>
                </a:lnTo>
                <a:lnTo>
                  <a:pt x="39469" y="2536"/>
                </a:lnTo>
                <a:lnTo>
                  <a:pt x="28194" y="0"/>
                </a:lnTo>
                <a:lnTo>
                  <a:pt x="17359" y="2536"/>
                </a:lnTo>
                <a:lnTo>
                  <a:pt x="8382" y="9429"/>
                </a:lnTo>
                <a:lnTo>
                  <a:pt x="2262" y="19609"/>
                </a:lnTo>
                <a:lnTo>
                  <a:pt x="0" y="32004"/>
                </a:lnTo>
                <a:lnTo>
                  <a:pt x="2262" y="44398"/>
                </a:lnTo>
                <a:lnTo>
                  <a:pt x="8382" y="54578"/>
                </a:lnTo>
                <a:lnTo>
                  <a:pt x="17359" y="61471"/>
                </a:lnTo>
                <a:lnTo>
                  <a:pt x="28194" y="64008"/>
                </a:lnTo>
                <a:lnTo>
                  <a:pt x="39469" y="61471"/>
                </a:lnTo>
                <a:lnTo>
                  <a:pt x="48672" y="54578"/>
                </a:lnTo>
                <a:lnTo>
                  <a:pt x="54875" y="44398"/>
                </a:lnTo>
                <a:lnTo>
                  <a:pt x="57150" y="32004"/>
                </a:lnTo>
                <a:close/>
              </a:path>
            </a:pathLst>
          </a:custGeom>
          <a:solidFill>
            <a:srgbClr val="037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21404" y="2727648"/>
            <a:ext cx="57309" cy="64373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28194" y="0"/>
                </a:moveTo>
                <a:lnTo>
                  <a:pt x="17359" y="2536"/>
                </a:lnTo>
                <a:lnTo>
                  <a:pt x="8382" y="9429"/>
                </a:lnTo>
                <a:lnTo>
                  <a:pt x="2262" y="19609"/>
                </a:lnTo>
                <a:lnTo>
                  <a:pt x="0" y="32004"/>
                </a:lnTo>
                <a:lnTo>
                  <a:pt x="2262" y="44398"/>
                </a:lnTo>
                <a:lnTo>
                  <a:pt x="8382" y="54578"/>
                </a:lnTo>
                <a:lnTo>
                  <a:pt x="17359" y="61471"/>
                </a:lnTo>
                <a:lnTo>
                  <a:pt x="28194" y="64008"/>
                </a:lnTo>
                <a:lnTo>
                  <a:pt x="39469" y="61471"/>
                </a:lnTo>
                <a:lnTo>
                  <a:pt x="48672" y="54578"/>
                </a:lnTo>
                <a:lnTo>
                  <a:pt x="54875" y="44398"/>
                </a:lnTo>
                <a:lnTo>
                  <a:pt x="57150" y="32004"/>
                </a:lnTo>
                <a:lnTo>
                  <a:pt x="54875" y="19609"/>
                </a:lnTo>
                <a:lnTo>
                  <a:pt x="48672" y="9429"/>
                </a:lnTo>
                <a:lnTo>
                  <a:pt x="39469" y="2536"/>
                </a:lnTo>
                <a:lnTo>
                  <a:pt x="28194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4787" y="3988092"/>
            <a:ext cx="163650" cy="276614"/>
          </a:xfrm>
          <a:custGeom>
            <a:avLst/>
            <a:gdLst/>
            <a:ahLst/>
            <a:cxnLst/>
            <a:rect l="l" t="t" r="r" b="b"/>
            <a:pathLst>
              <a:path w="163195" h="275589">
                <a:moveTo>
                  <a:pt x="0" y="0"/>
                </a:moveTo>
                <a:lnTo>
                  <a:pt x="762" y="0"/>
                </a:lnTo>
                <a:lnTo>
                  <a:pt x="1524" y="0"/>
                </a:lnTo>
                <a:lnTo>
                  <a:pt x="41707" y="13570"/>
                </a:lnTo>
                <a:lnTo>
                  <a:pt x="77247" y="35266"/>
                </a:lnTo>
                <a:lnTo>
                  <a:pt x="107501" y="63999"/>
                </a:lnTo>
                <a:lnTo>
                  <a:pt x="131825" y="98678"/>
                </a:lnTo>
                <a:lnTo>
                  <a:pt x="149578" y="138216"/>
                </a:lnTo>
                <a:lnTo>
                  <a:pt x="160115" y="181522"/>
                </a:lnTo>
                <a:lnTo>
                  <a:pt x="162794" y="227507"/>
                </a:lnTo>
                <a:lnTo>
                  <a:pt x="156972" y="27508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7078" y="3825948"/>
            <a:ext cx="304375" cy="553229"/>
          </a:xfrm>
          <a:custGeom>
            <a:avLst/>
            <a:gdLst/>
            <a:ahLst/>
            <a:cxnLst/>
            <a:rect l="l" t="t" r="r" b="b"/>
            <a:pathLst>
              <a:path w="303529" h="551179">
                <a:moveTo>
                  <a:pt x="303275" y="0"/>
                </a:moveTo>
                <a:lnTo>
                  <a:pt x="0" y="5509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29173" y="4022857"/>
            <a:ext cx="133721" cy="177824"/>
          </a:xfrm>
          <a:custGeom>
            <a:avLst/>
            <a:gdLst/>
            <a:ahLst/>
            <a:cxnLst/>
            <a:rect l="l" t="t" r="r" b="b"/>
            <a:pathLst>
              <a:path w="133350" h="177164">
                <a:moveTo>
                  <a:pt x="132969" y="130718"/>
                </a:moveTo>
                <a:lnTo>
                  <a:pt x="109727" y="62900"/>
                </a:lnTo>
                <a:lnTo>
                  <a:pt x="86391" y="31646"/>
                </a:lnTo>
                <a:lnTo>
                  <a:pt x="36004" y="0"/>
                </a:lnTo>
                <a:lnTo>
                  <a:pt x="15239" y="3464"/>
                </a:lnTo>
                <a:lnTo>
                  <a:pt x="2619" y="20300"/>
                </a:lnTo>
                <a:lnTo>
                  <a:pt x="0" y="46708"/>
                </a:lnTo>
                <a:lnTo>
                  <a:pt x="7096" y="79117"/>
                </a:lnTo>
                <a:lnTo>
                  <a:pt x="23622" y="113954"/>
                </a:lnTo>
                <a:lnTo>
                  <a:pt x="46839" y="145208"/>
                </a:lnTo>
                <a:lnTo>
                  <a:pt x="72199" y="166818"/>
                </a:lnTo>
                <a:lnTo>
                  <a:pt x="96702" y="176855"/>
                </a:lnTo>
                <a:lnTo>
                  <a:pt x="117348" y="173390"/>
                </a:lnTo>
                <a:lnTo>
                  <a:pt x="130087" y="156983"/>
                </a:lnTo>
                <a:lnTo>
                  <a:pt x="132969" y="130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9173" y="4022857"/>
            <a:ext cx="133721" cy="177824"/>
          </a:xfrm>
          <a:custGeom>
            <a:avLst/>
            <a:gdLst/>
            <a:ahLst/>
            <a:cxnLst/>
            <a:rect l="l" t="t" r="r" b="b"/>
            <a:pathLst>
              <a:path w="133350" h="177164">
                <a:moveTo>
                  <a:pt x="15239" y="3464"/>
                </a:moveTo>
                <a:lnTo>
                  <a:pt x="2619" y="20300"/>
                </a:lnTo>
                <a:lnTo>
                  <a:pt x="0" y="46708"/>
                </a:lnTo>
                <a:lnTo>
                  <a:pt x="7096" y="79117"/>
                </a:lnTo>
                <a:lnTo>
                  <a:pt x="23622" y="113954"/>
                </a:lnTo>
                <a:lnTo>
                  <a:pt x="46839" y="145208"/>
                </a:lnTo>
                <a:lnTo>
                  <a:pt x="72199" y="166818"/>
                </a:lnTo>
                <a:lnTo>
                  <a:pt x="96702" y="176855"/>
                </a:lnTo>
                <a:lnTo>
                  <a:pt x="117348" y="173390"/>
                </a:lnTo>
                <a:lnTo>
                  <a:pt x="130087" y="156983"/>
                </a:lnTo>
                <a:lnTo>
                  <a:pt x="132969" y="130718"/>
                </a:lnTo>
                <a:lnTo>
                  <a:pt x="126134" y="98167"/>
                </a:lnTo>
                <a:lnTo>
                  <a:pt x="109727" y="62900"/>
                </a:lnTo>
                <a:lnTo>
                  <a:pt x="86391" y="31646"/>
                </a:lnTo>
                <a:lnTo>
                  <a:pt x="60769" y="10036"/>
                </a:lnTo>
                <a:lnTo>
                  <a:pt x="36004" y="0"/>
                </a:lnTo>
                <a:lnTo>
                  <a:pt x="15239" y="34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078" y="4233603"/>
            <a:ext cx="557173" cy="145318"/>
          </a:xfrm>
          <a:custGeom>
            <a:avLst/>
            <a:gdLst/>
            <a:ahLst/>
            <a:cxnLst/>
            <a:rect l="l" t="t" r="r" b="b"/>
            <a:pathLst>
              <a:path w="555625" h="144779">
                <a:moveTo>
                  <a:pt x="0" y="144779"/>
                </a:moveTo>
                <a:lnTo>
                  <a:pt x="55549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5299" y="5823690"/>
            <a:ext cx="163650" cy="276614"/>
          </a:xfrm>
          <a:custGeom>
            <a:avLst/>
            <a:gdLst/>
            <a:ahLst/>
            <a:cxnLst/>
            <a:rect l="l" t="t" r="r" b="b"/>
            <a:pathLst>
              <a:path w="163195" h="275589">
                <a:moveTo>
                  <a:pt x="0" y="0"/>
                </a:moveTo>
                <a:lnTo>
                  <a:pt x="762" y="0"/>
                </a:lnTo>
                <a:lnTo>
                  <a:pt x="41197" y="13570"/>
                </a:lnTo>
                <a:lnTo>
                  <a:pt x="76926" y="35266"/>
                </a:lnTo>
                <a:lnTo>
                  <a:pt x="107315" y="63999"/>
                </a:lnTo>
                <a:lnTo>
                  <a:pt x="131730" y="98678"/>
                </a:lnTo>
                <a:lnTo>
                  <a:pt x="149538" y="138216"/>
                </a:lnTo>
                <a:lnTo>
                  <a:pt x="160103" y="181522"/>
                </a:lnTo>
                <a:lnTo>
                  <a:pt x="162792" y="227507"/>
                </a:lnTo>
                <a:lnTo>
                  <a:pt x="156972" y="275082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27590" y="5661547"/>
            <a:ext cx="304375" cy="553229"/>
          </a:xfrm>
          <a:custGeom>
            <a:avLst/>
            <a:gdLst/>
            <a:ahLst/>
            <a:cxnLst/>
            <a:rect l="l" t="t" r="r" b="b"/>
            <a:pathLst>
              <a:path w="303529" h="551179">
                <a:moveTo>
                  <a:pt x="303275" y="0"/>
                </a:moveTo>
                <a:lnTo>
                  <a:pt x="0" y="5509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89684" y="5858455"/>
            <a:ext cx="133085" cy="177824"/>
          </a:xfrm>
          <a:custGeom>
            <a:avLst/>
            <a:gdLst/>
            <a:ahLst/>
            <a:cxnLst/>
            <a:rect l="l" t="t" r="r" b="b"/>
            <a:pathLst>
              <a:path w="132715" h="177164">
                <a:moveTo>
                  <a:pt x="132587" y="130718"/>
                </a:moveTo>
                <a:lnTo>
                  <a:pt x="108965" y="62900"/>
                </a:lnTo>
                <a:lnTo>
                  <a:pt x="85748" y="31646"/>
                </a:lnTo>
                <a:lnTo>
                  <a:pt x="35885" y="0"/>
                </a:lnTo>
                <a:lnTo>
                  <a:pt x="15239" y="3464"/>
                </a:lnTo>
                <a:lnTo>
                  <a:pt x="2619" y="20300"/>
                </a:lnTo>
                <a:lnTo>
                  <a:pt x="0" y="46708"/>
                </a:lnTo>
                <a:lnTo>
                  <a:pt x="7096" y="79117"/>
                </a:lnTo>
                <a:lnTo>
                  <a:pt x="23622" y="113954"/>
                </a:lnTo>
                <a:lnTo>
                  <a:pt x="46839" y="145208"/>
                </a:lnTo>
                <a:lnTo>
                  <a:pt x="72199" y="166818"/>
                </a:lnTo>
                <a:lnTo>
                  <a:pt x="96702" y="176855"/>
                </a:lnTo>
                <a:lnTo>
                  <a:pt x="117348" y="173390"/>
                </a:lnTo>
                <a:lnTo>
                  <a:pt x="129968" y="156983"/>
                </a:lnTo>
                <a:lnTo>
                  <a:pt x="132587" y="130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9684" y="5858455"/>
            <a:ext cx="133085" cy="177824"/>
          </a:xfrm>
          <a:custGeom>
            <a:avLst/>
            <a:gdLst/>
            <a:ahLst/>
            <a:cxnLst/>
            <a:rect l="l" t="t" r="r" b="b"/>
            <a:pathLst>
              <a:path w="132715" h="177164">
                <a:moveTo>
                  <a:pt x="15239" y="3464"/>
                </a:moveTo>
                <a:lnTo>
                  <a:pt x="2619" y="20300"/>
                </a:lnTo>
                <a:lnTo>
                  <a:pt x="0" y="46708"/>
                </a:lnTo>
                <a:lnTo>
                  <a:pt x="7096" y="79117"/>
                </a:lnTo>
                <a:lnTo>
                  <a:pt x="23622" y="113954"/>
                </a:lnTo>
                <a:lnTo>
                  <a:pt x="46839" y="145208"/>
                </a:lnTo>
                <a:lnTo>
                  <a:pt x="72199" y="166818"/>
                </a:lnTo>
                <a:lnTo>
                  <a:pt x="96702" y="176855"/>
                </a:lnTo>
                <a:lnTo>
                  <a:pt x="117348" y="173390"/>
                </a:lnTo>
                <a:lnTo>
                  <a:pt x="129968" y="156983"/>
                </a:lnTo>
                <a:lnTo>
                  <a:pt x="132587" y="130718"/>
                </a:lnTo>
                <a:lnTo>
                  <a:pt x="125491" y="98167"/>
                </a:lnTo>
                <a:lnTo>
                  <a:pt x="108965" y="62900"/>
                </a:lnTo>
                <a:lnTo>
                  <a:pt x="85748" y="31646"/>
                </a:lnTo>
                <a:lnTo>
                  <a:pt x="60388" y="10036"/>
                </a:lnTo>
                <a:lnTo>
                  <a:pt x="35885" y="0"/>
                </a:lnTo>
                <a:lnTo>
                  <a:pt x="15239" y="34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7590" y="6069202"/>
            <a:ext cx="557173" cy="145318"/>
          </a:xfrm>
          <a:custGeom>
            <a:avLst/>
            <a:gdLst/>
            <a:ahLst/>
            <a:cxnLst/>
            <a:rect l="l" t="t" r="r" b="b"/>
            <a:pathLst>
              <a:path w="555625" h="144779">
                <a:moveTo>
                  <a:pt x="0" y="144779"/>
                </a:moveTo>
                <a:lnTo>
                  <a:pt x="55549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15627" y="8351"/>
            <a:ext cx="7766031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pc="-5" dirty="0"/>
              <a:t>Alternate approach: Stereo image</a:t>
            </a:r>
            <a:r>
              <a:rPr spc="-30" dirty="0"/>
              <a:t> </a:t>
            </a:r>
            <a:r>
              <a:rPr spc="-10" dirty="0"/>
              <a:t>rectification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3401" y="4755219"/>
            <a:ext cx="5778677" cy="1912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702" indent="-343963">
              <a:buChar char="•"/>
              <a:tabLst>
                <a:tab pos="356065" algn="l"/>
                <a:tab pos="356702" algn="l"/>
              </a:tabLst>
            </a:pPr>
            <a:r>
              <a:rPr spc="-5" dirty="0">
                <a:latin typeface="Arial"/>
                <a:cs typeface="Arial"/>
              </a:rPr>
              <a:t>Reproject image planes onto a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common</a:t>
            </a:r>
            <a:endParaRPr>
              <a:latin typeface="Arial"/>
              <a:cs typeface="Arial"/>
            </a:endParaRPr>
          </a:p>
          <a:p>
            <a:pPr marL="356702"/>
            <a:r>
              <a:rPr spc="-5" dirty="0">
                <a:latin typeface="Arial"/>
                <a:cs typeface="Arial"/>
              </a:rPr>
              <a:t>plane parallel to the line between optical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centers</a:t>
            </a:r>
            <a:endParaRPr>
              <a:latin typeface="Arial"/>
              <a:cs typeface="Arial"/>
            </a:endParaRPr>
          </a:p>
          <a:p>
            <a:pPr marL="356065" indent="-343326">
              <a:buChar char="•"/>
              <a:tabLst>
                <a:tab pos="356065" algn="l"/>
                <a:tab pos="356702" algn="l"/>
              </a:tabLst>
            </a:pPr>
            <a:r>
              <a:rPr spc="-5" dirty="0">
                <a:latin typeface="Arial"/>
                <a:cs typeface="Arial"/>
              </a:rPr>
              <a:t>Epipolar line is horizontal after this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transformation</a:t>
            </a:r>
            <a:endParaRPr>
              <a:latin typeface="Arial"/>
              <a:cs typeface="Arial"/>
            </a:endParaRPr>
          </a:p>
          <a:p>
            <a:pPr marL="356702" marR="332498" indent="-343963">
              <a:lnSpc>
                <a:spcPct val="79800"/>
              </a:lnSpc>
              <a:spcBef>
                <a:spcPts val="441"/>
              </a:spcBef>
              <a:buChar char="•"/>
              <a:tabLst>
                <a:tab pos="356065" algn="l"/>
                <a:tab pos="356702" algn="l"/>
              </a:tabLst>
            </a:pPr>
            <a:r>
              <a:rPr spc="-5" dirty="0">
                <a:latin typeface="Arial"/>
                <a:cs typeface="Arial"/>
              </a:rPr>
              <a:t>Two homographies (3x3 </a:t>
            </a:r>
            <a:r>
              <a:rPr dirty="0">
                <a:latin typeface="Arial"/>
                <a:cs typeface="Arial"/>
              </a:rPr>
              <a:t>transforms), </a:t>
            </a:r>
            <a:r>
              <a:rPr spc="-5" dirty="0">
                <a:latin typeface="Arial"/>
                <a:cs typeface="Arial"/>
              </a:rPr>
              <a:t>one </a:t>
            </a:r>
            <a:r>
              <a:rPr dirty="0">
                <a:latin typeface="Arial"/>
                <a:cs typeface="Arial"/>
              </a:rPr>
              <a:t>for </a:t>
            </a:r>
            <a:r>
              <a:rPr spc="-5" dirty="0">
                <a:latin typeface="Arial"/>
                <a:cs typeface="Arial"/>
              </a:rPr>
              <a:t>each  input image reprojection, is computed.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See:</a:t>
            </a:r>
            <a:endParaRPr>
              <a:latin typeface="Arial"/>
              <a:cs typeface="Arial"/>
            </a:endParaRPr>
          </a:p>
          <a:p>
            <a:pPr marL="356702" marR="5096" indent="-343963">
              <a:lnSpc>
                <a:spcPct val="79100"/>
              </a:lnSpc>
              <a:spcBef>
                <a:spcPts val="326"/>
              </a:spcBef>
              <a:buFont typeface="Segoe UI Symbol"/>
              <a:buChar char="➢"/>
              <a:tabLst>
                <a:tab pos="356065" algn="l"/>
                <a:tab pos="356702" algn="l"/>
              </a:tabLst>
            </a:pPr>
            <a:r>
              <a:rPr sz="1400" spc="-5" dirty="0">
                <a:latin typeface="Arial"/>
                <a:cs typeface="Arial"/>
                <a:hlinkClick r:id="rId3"/>
              </a:rPr>
              <a:t>C. Loop and Z. </a:t>
            </a:r>
            <a:r>
              <a:rPr sz="1400" spc="-10" dirty="0">
                <a:latin typeface="Arial"/>
                <a:cs typeface="Arial"/>
                <a:hlinkClick r:id="rId3"/>
              </a:rPr>
              <a:t>Zhang. </a:t>
            </a:r>
            <a:r>
              <a:rPr sz="1400" u="sng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Computing Rectifying Homographies for  Stereo </a:t>
            </a:r>
            <a:r>
              <a:rPr sz="1400" u="sng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Vision</a:t>
            </a:r>
            <a:r>
              <a:rPr sz="1400" spc="-5" dirty="0">
                <a:latin typeface="Arial"/>
                <a:cs typeface="Arial"/>
                <a:hlinkClick r:id="rId3"/>
              </a:rPr>
              <a:t>. IEEE Conf. </a:t>
            </a:r>
            <a:r>
              <a:rPr sz="1400" spc="-10" dirty="0">
                <a:latin typeface="Arial"/>
                <a:cs typeface="Arial"/>
                <a:hlinkClick r:id="rId3"/>
              </a:rPr>
              <a:t>Computer </a:t>
            </a:r>
            <a:r>
              <a:rPr sz="1400" spc="-5" dirty="0">
                <a:latin typeface="Arial"/>
                <a:cs typeface="Arial"/>
                <a:hlinkClick r:id="rId3"/>
              </a:rPr>
              <a:t>Vision and </a:t>
            </a:r>
            <a:r>
              <a:rPr sz="1400" spc="-10" dirty="0">
                <a:latin typeface="Arial"/>
                <a:cs typeface="Arial"/>
                <a:hlinkClick r:id="rId3"/>
              </a:rPr>
              <a:t>Pattern Recognition,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1999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53961" y="2883674"/>
            <a:ext cx="1898845" cy="1050370"/>
          </a:xfrm>
          <a:custGeom>
            <a:avLst/>
            <a:gdLst/>
            <a:ahLst/>
            <a:cxnLst/>
            <a:rect l="l" t="t" r="r" b="b"/>
            <a:pathLst>
              <a:path w="1893570" h="1046479">
                <a:moveTo>
                  <a:pt x="0" y="0"/>
                </a:moveTo>
                <a:lnTo>
                  <a:pt x="1893570" y="1046225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45556" y="4219072"/>
            <a:ext cx="1900117" cy="1050370"/>
          </a:xfrm>
          <a:custGeom>
            <a:avLst/>
            <a:gdLst/>
            <a:ahLst/>
            <a:cxnLst/>
            <a:rect l="l" t="t" r="r" b="b"/>
            <a:pathLst>
              <a:path w="1894840" h="1046479">
                <a:moveTo>
                  <a:pt x="0" y="0"/>
                </a:moveTo>
                <a:lnTo>
                  <a:pt x="1894331" y="1046225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1431" y="2934918"/>
            <a:ext cx="1213681" cy="671141"/>
          </a:xfrm>
          <a:custGeom>
            <a:avLst/>
            <a:gdLst/>
            <a:ahLst/>
            <a:cxnLst/>
            <a:rect l="l" t="t" r="r" b="b"/>
            <a:pathLst>
              <a:path w="1210310" h="668654">
                <a:moveTo>
                  <a:pt x="0" y="0"/>
                </a:moveTo>
                <a:lnTo>
                  <a:pt x="1210055" y="6682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62740" y="4687915"/>
            <a:ext cx="1213045" cy="671141"/>
          </a:xfrm>
          <a:custGeom>
            <a:avLst/>
            <a:gdLst/>
            <a:ahLst/>
            <a:cxnLst/>
            <a:rect l="l" t="t" r="r" b="b"/>
            <a:pathLst>
              <a:path w="1209675" h="668654">
                <a:moveTo>
                  <a:pt x="0" y="0"/>
                </a:moveTo>
                <a:lnTo>
                  <a:pt x="1209294" y="6682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53961" y="3623267"/>
            <a:ext cx="1898845" cy="1050370"/>
          </a:xfrm>
          <a:custGeom>
            <a:avLst/>
            <a:gdLst/>
            <a:ahLst/>
            <a:cxnLst/>
            <a:rect l="l" t="t" r="r" b="b"/>
            <a:pathLst>
              <a:path w="1893570" h="1046479">
                <a:moveTo>
                  <a:pt x="0" y="0"/>
                </a:moveTo>
                <a:lnTo>
                  <a:pt x="1893570" y="1046225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23304" y="4814878"/>
            <a:ext cx="57309" cy="64373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57150" y="32003"/>
                </a:moveTo>
                <a:lnTo>
                  <a:pt x="54994" y="19609"/>
                </a:lnTo>
                <a:lnTo>
                  <a:pt x="49053" y="9429"/>
                </a:lnTo>
                <a:lnTo>
                  <a:pt x="40112" y="2536"/>
                </a:lnTo>
                <a:lnTo>
                  <a:pt x="28955" y="0"/>
                </a:lnTo>
                <a:lnTo>
                  <a:pt x="17680" y="2536"/>
                </a:lnTo>
                <a:lnTo>
                  <a:pt x="8477" y="9429"/>
                </a:lnTo>
                <a:lnTo>
                  <a:pt x="2274" y="19609"/>
                </a:lnTo>
                <a:lnTo>
                  <a:pt x="0" y="32003"/>
                </a:lnTo>
                <a:lnTo>
                  <a:pt x="2274" y="44398"/>
                </a:lnTo>
                <a:lnTo>
                  <a:pt x="8477" y="54578"/>
                </a:lnTo>
                <a:lnTo>
                  <a:pt x="17680" y="61471"/>
                </a:lnTo>
                <a:lnTo>
                  <a:pt x="28955" y="64007"/>
                </a:lnTo>
                <a:lnTo>
                  <a:pt x="40112" y="61471"/>
                </a:lnTo>
                <a:lnTo>
                  <a:pt x="49053" y="54578"/>
                </a:lnTo>
                <a:lnTo>
                  <a:pt x="54994" y="44398"/>
                </a:lnTo>
                <a:lnTo>
                  <a:pt x="57150" y="32003"/>
                </a:lnTo>
                <a:close/>
              </a:path>
            </a:pathLst>
          </a:custGeom>
          <a:solidFill>
            <a:srgbClr val="037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23304" y="4814878"/>
            <a:ext cx="57309" cy="64373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28955" y="0"/>
                </a:moveTo>
                <a:lnTo>
                  <a:pt x="17680" y="2536"/>
                </a:lnTo>
                <a:lnTo>
                  <a:pt x="8477" y="9429"/>
                </a:lnTo>
                <a:lnTo>
                  <a:pt x="2274" y="19609"/>
                </a:lnTo>
                <a:lnTo>
                  <a:pt x="0" y="32003"/>
                </a:lnTo>
                <a:lnTo>
                  <a:pt x="2274" y="44398"/>
                </a:lnTo>
                <a:lnTo>
                  <a:pt x="8477" y="54578"/>
                </a:lnTo>
                <a:lnTo>
                  <a:pt x="17680" y="61471"/>
                </a:lnTo>
                <a:lnTo>
                  <a:pt x="28955" y="64007"/>
                </a:lnTo>
                <a:lnTo>
                  <a:pt x="40112" y="61471"/>
                </a:lnTo>
                <a:lnTo>
                  <a:pt x="49053" y="54578"/>
                </a:lnTo>
                <a:lnTo>
                  <a:pt x="54994" y="44398"/>
                </a:lnTo>
                <a:lnTo>
                  <a:pt x="57150" y="32003"/>
                </a:lnTo>
                <a:lnTo>
                  <a:pt x="54994" y="19609"/>
                </a:lnTo>
                <a:lnTo>
                  <a:pt x="49053" y="9429"/>
                </a:lnTo>
                <a:lnTo>
                  <a:pt x="40112" y="2536"/>
                </a:lnTo>
                <a:lnTo>
                  <a:pt x="28955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41334" y="3377757"/>
            <a:ext cx="57309" cy="64373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57150" y="32003"/>
                </a:moveTo>
                <a:lnTo>
                  <a:pt x="54887" y="19609"/>
                </a:lnTo>
                <a:lnTo>
                  <a:pt x="48767" y="9429"/>
                </a:lnTo>
                <a:lnTo>
                  <a:pt x="39790" y="2536"/>
                </a:lnTo>
                <a:lnTo>
                  <a:pt x="28955" y="0"/>
                </a:lnTo>
                <a:lnTo>
                  <a:pt x="17680" y="2536"/>
                </a:lnTo>
                <a:lnTo>
                  <a:pt x="8477" y="9429"/>
                </a:lnTo>
                <a:lnTo>
                  <a:pt x="2274" y="19609"/>
                </a:lnTo>
                <a:lnTo>
                  <a:pt x="0" y="32003"/>
                </a:lnTo>
                <a:lnTo>
                  <a:pt x="2274" y="44398"/>
                </a:lnTo>
                <a:lnTo>
                  <a:pt x="8477" y="54578"/>
                </a:lnTo>
                <a:lnTo>
                  <a:pt x="17680" y="61471"/>
                </a:lnTo>
                <a:lnTo>
                  <a:pt x="28955" y="64007"/>
                </a:lnTo>
                <a:lnTo>
                  <a:pt x="39790" y="61471"/>
                </a:lnTo>
                <a:lnTo>
                  <a:pt x="48768" y="54578"/>
                </a:lnTo>
                <a:lnTo>
                  <a:pt x="54887" y="44398"/>
                </a:lnTo>
                <a:lnTo>
                  <a:pt x="57150" y="32003"/>
                </a:lnTo>
                <a:close/>
              </a:path>
            </a:pathLst>
          </a:custGeom>
          <a:solidFill>
            <a:srgbClr val="037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41334" y="3377757"/>
            <a:ext cx="57309" cy="64373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28955" y="0"/>
                </a:moveTo>
                <a:lnTo>
                  <a:pt x="17680" y="2536"/>
                </a:lnTo>
                <a:lnTo>
                  <a:pt x="8477" y="9429"/>
                </a:lnTo>
                <a:lnTo>
                  <a:pt x="2274" y="19609"/>
                </a:lnTo>
                <a:lnTo>
                  <a:pt x="0" y="32003"/>
                </a:lnTo>
                <a:lnTo>
                  <a:pt x="2274" y="44398"/>
                </a:lnTo>
                <a:lnTo>
                  <a:pt x="8477" y="54578"/>
                </a:lnTo>
                <a:lnTo>
                  <a:pt x="17680" y="61471"/>
                </a:lnTo>
                <a:lnTo>
                  <a:pt x="28955" y="64007"/>
                </a:lnTo>
                <a:lnTo>
                  <a:pt x="39790" y="61471"/>
                </a:lnTo>
                <a:lnTo>
                  <a:pt x="48768" y="54578"/>
                </a:lnTo>
                <a:lnTo>
                  <a:pt x="54887" y="44398"/>
                </a:lnTo>
                <a:lnTo>
                  <a:pt x="57150" y="32003"/>
                </a:lnTo>
                <a:lnTo>
                  <a:pt x="54887" y="19609"/>
                </a:lnTo>
                <a:lnTo>
                  <a:pt x="48767" y="9429"/>
                </a:lnTo>
                <a:lnTo>
                  <a:pt x="39790" y="2536"/>
                </a:lnTo>
                <a:lnTo>
                  <a:pt x="28955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935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76200"/>
            <a:ext cx="7289800" cy="286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922" y="2848831"/>
            <a:ext cx="2970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 stereo pair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1" y="3476770"/>
            <a:ext cx="7162800" cy="30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5943600"/>
            <a:ext cx="274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After rectification</a:t>
            </a:r>
          </a:p>
        </p:txBody>
      </p:sp>
    </p:spTree>
    <p:extLst>
      <p:ext uri="{BB962C8B-B14F-4D97-AF65-F5344CB8AC3E}">
        <p14:creationId xmlns:p14="http://schemas.microsoft.com/office/powerpoint/2010/main" val="1940417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incoln_ful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7526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3962400"/>
            <a:ext cx="502920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36970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epipolar</a:t>
            </a:r>
            <a:r>
              <a:rPr lang="en-US" i="1" dirty="0"/>
              <a:t> lines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</a:p>
        </p:txBody>
      </p:sp>
      <p:sp>
        <p:nvSpPr>
          <p:cNvPr id="3" name="Oval 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834063" y="3886031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451225" y="3876506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91032" y="3974068"/>
            <a:ext cx="881973" cy="400110"/>
          </a:xfrm>
          <a:prstGeom prst="rect">
            <a:avLst/>
          </a:prstGeom>
          <a:noFill/>
          <a:effectLst>
            <a:outerShdw blurRad="1143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(x</a:t>
            </a:r>
            <a:r>
              <a:rPr lang="en-US" sz="2000" b="1" baseline="-25000" dirty="0">
                <a:solidFill>
                  <a:srgbClr val="FFFF00"/>
                </a:solidFill>
              </a:rPr>
              <a:t>1</a:t>
            </a:r>
            <a:r>
              <a:rPr lang="en-US" sz="2000" b="1" dirty="0">
                <a:solidFill>
                  <a:srgbClr val="FFFF00"/>
                </a:solidFill>
              </a:rPr>
              <a:t>, y</a:t>
            </a:r>
            <a:r>
              <a:rPr lang="en-US" sz="2000" b="1" baseline="-25000" dirty="0">
                <a:solidFill>
                  <a:srgbClr val="FFFF00"/>
                </a:solidFill>
              </a:rPr>
              <a:t>1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8827" y="3962400"/>
            <a:ext cx="881973" cy="400110"/>
          </a:xfrm>
          <a:prstGeom prst="rect">
            <a:avLst/>
          </a:prstGeom>
          <a:noFill/>
          <a:effectLst>
            <a:outerShdw blurRad="1143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(x</a:t>
            </a:r>
            <a:r>
              <a:rPr lang="en-US" sz="2000" b="1" baseline="-25000" dirty="0">
                <a:solidFill>
                  <a:srgbClr val="FFFF0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, y</a:t>
            </a:r>
            <a:r>
              <a:rPr lang="en-US" sz="2000" b="1" baseline="-25000" dirty="0">
                <a:solidFill>
                  <a:srgbClr val="FFFF00"/>
                </a:solidFill>
              </a:rPr>
              <a:t>1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45199" y="5791200"/>
            <a:ext cx="4672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-25000" dirty="0"/>
              <a:t>1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–x</a:t>
            </a:r>
            <a:r>
              <a:rPr lang="en-US" sz="2400" b="1" baseline="-25000" dirty="0" smtClean="0"/>
              <a:t>2</a:t>
            </a:r>
            <a:r>
              <a:rPr lang="en-US" sz="2400" b="1" baseline="-25000" dirty="0" smtClean="0"/>
              <a:t> </a:t>
            </a:r>
            <a:r>
              <a:rPr lang="en-US" sz="2400" b="1" dirty="0"/>
              <a:t>= the </a:t>
            </a:r>
            <a:r>
              <a:rPr lang="en-US" sz="2400" b="1" i="1" dirty="0"/>
              <a:t>disparity </a:t>
            </a:r>
            <a:r>
              <a:rPr lang="en-US" sz="2400" b="1" dirty="0"/>
              <a:t>of pixel (x</a:t>
            </a:r>
            <a:r>
              <a:rPr lang="en-US" sz="2400" b="1" baseline="-25000" dirty="0"/>
              <a:t>1</a:t>
            </a:r>
            <a:r>
              <a:rPr lang="en-US" sz="2400" b="1" dirty="0"/>
              <a:t>, y</a:t>
            </a:r>
            <a:r>
              <a:rPr lang="en-US" sz="2400" b="1" baseline="-25000" dirty="0"/>
              <a:t>1</a:t>
            </a:r>
            <a:r>
              <a:rPr lang="en-US" sz="2400" b="1" dirty="0"/>
              <a:t>)</a:t>
            </a:r>
          </a:p>
          <a:p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4800600"/>
            <a:ext cx="605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 images captured by a purely horizontal translating camera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rectified </a:t>
            </a:r>
            <a:r>
              <a:rPr lang="en-US" dirty="0"/>
              <a:t>stereo pair)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" grpId="0" animBg="1"/>
      <p:bldP spid="9" grpId="0" animBg="1"/>
      <p:bldP spid="15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Stereo matching algorithms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/>
              <a:t>Match Pixels in Conjugate Epipolar Lines</a:t>
            </a:r>
          </a:p>
          <a:p>
            <a:pPr lvl="1"/>
            <a:r>
              <a:rPr lang="en-US"/>
              <a:t>Assume brightness constancy</a:t>
            </a:r>
          </a:p>
          <a:p>
            <a:pPr lvl="1"/>
            <a:r>
              <a:rPr lang="en-US"/>
              <a:t>This is a tough problem</a:t>
            </a:r>
          </a:p>
          <a:p>
            <a:pPr lvl="1"/>
            <a:r>
              <a:rPr lang="en-US"/>
              <a:t>Numerous approaches</a:t>
            </a:r>
          </a:p>
          <a:p>
            <a:pPr lvl="2"/>
            <a:r>
              <a:rPr lang="en-US"/>
              <a:t>A good survey and evaluation:  </a:t>
            </a:r>
            <a:r>
              <a:rPr lang="en-US" sz="1400">
                <a:hlinkClick r:id="rId5"/>
              </a:rPr>
              <a:t>http://www.middlebury.edu/stereo/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Your basic stereo algorithm</a:t>
            </a:r>
          </a:p>
        </p:txBody>
      </p:sp>
      <p:pic>
        <p:nvPicPr>
          <p:cNvPr id="20483" name="Picture 3" descr="lincoln_full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5800" y="3124200"/>
            <a:ext cx="7772400" cy="1524000"/>
            <a:chOff x="432" y="1968"/>
            <a:chExt cx="4896" cy="960"/>
          </a:xfrm>
        </p:grpSpPr>
        <p:sp>
          <p:nvSpPr>
            <p:cNvPr id="20496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2" y="2640"/>
              <a:ext cx="489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For each </a:t>
              </a:r>
              <a:r>
                <a:rPr lang="en-US" sz="2000" dirty="0" err="1">
                  <a:solidFill>
                    <a:srgbClr val="000000"/>
                  </a:solidFill>
                </a:rPr>
                <a:t>epipolar</a:t>
              </a:r>
              <a:r>
                <a:rPr lang="en-US" sz="2000" dirty="0">
                  <a:solidFill>
                    <a:srgbClr val="000000"/>
                  </a:solidFill>
                </a:rPr>
                <a:t> line</a:t>
              </a:r>
            </a:p>
          </p:txBody>
        </p:sp>
        <p:sp>
          <p:nvSpPr>
            <p:cNvPr id="20497" name="Line 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296" y="1968"/>
              <a:ext cx="316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9527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34063" y="3090863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85800" y="3081338"/>
            <a:ext cx="7772400" cy="1947862"/>
            <a:chOff x="432" y="1941"/>
            <a:chExt cx="4896" cy="1227"/>
          </a:xfrm>
        </p:grpSpPr>
        <p:sp>
          <p:nvSpPr>
            <p:cNvPr id="20494" name="Oval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95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2" y="2880"/>
              <a:ext cx="4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	For each pixel in the left image</a:t>
              </a:r>
            </a:p>
          </p:txBody>
        </p:sp>
      </p:grpSp>
      <p:sp>
        <p:nvSpPr>
          <p:cNvPr id="39527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4953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19200" lvl="2" indent="-304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compare with every pixel on same </a:t>
            </a:r>
            <a:r>
              <a:rPr lang="en-US" dirty="0" err="1">
                <a:solidFill>
                  <a:srgbClr val="000000"/>
                </a:solidFill>
              </a:rPr>
              <a:t>epipolar</a:t>
            </a:r>
            <a:r>
              <a:rPr lang="en-US" dirty="0">
                <a:solidFill>
                  <a:srgbClr val="000000"/>
                </a:solidFill>
              </a:rPr>
              <a:t> line in right image</a:t>
            </a:r>
          </a:p>
        </p:txBody>
      </p:sp>
      <p:sp>
        <p:nvSpPr>
          <p:cNvPr id="39527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5334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19200" lvl="2" indent="-304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pick pixel with minimum match cost</a:t>
            </a:r>
          </a:p>
        </p:txBody>
      </p:sp>
      <p:grpSp>
        <p:nvGrpSpPr>
          <p:cNvPr id="4" name="Group 1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85800" y="2971800"/>
            <a:ext cx="8458200" cy="3200400"/>
            <a:chOff x="432" y="1872"/>
            <a:chExt cx="5328" cy="2016"/>
          </a:xfrm>
        </p:grpSpPr>
        <p:sp>
          <p:nvSpPr>
            <p:cNvPr id="20490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" y="3600"/>
              <a:ext cx="5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Improvement:  match </a:t>
              </a:r>
              <a:r>
                <a:rPr lang="en-US" sz="2000" b="1" i="1" dirty="0">
                  <a:solidFill>
                    <a:srgbClr val="000000"/>
                  </a:solidFill>
                </a:rPr>
                <a:t>windows</a:t>
              </a: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112" y="1872"/>
              <a:ext cx="1680" cy="192"/>
              <a:chOff x="2112" y="1872"/>
              <a:chExt cx="1680" cy="192"/>
            </a:xfrm>
          </p:grpSpPr>
          <p:sp>
            <p:nvSpPr>
              <p:cNvPr id="20492" name="Rectangle 1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12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Rectangle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00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1" grpId="0" animBg="1"/>
      <p:bldP spid="395275" grpId="0" build="p" autoUpdateAnimBg="0"/>
      <p:bldP spid="39527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 descr="X1125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57200"/>
            <a:ext cx="41735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9488" y="857250"/>
            <a:ext cx="4902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8500" y="6156325"/>
            <a:ext cx="527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</a:rPr>
              <a:t>Mark Twain at Pool Table", no date, UCR Museum of Photography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98" y="259789"/>
            <a:ext cx="8083780" cy="437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800" dirty="0"/>
              <a:t>Matching using Sum of Squared Differences</a:t>
            </a:r>
            <a:r>
              <a:rPr sz="2800" spc="-70" dirty="0"/>
              <a:t> </a:t>
            </a:r>
            <a:r>
              <a:rPr sz="2800" dirty="0"/>
              <a:t>(SSD)</a:t>
            </a:r>
          </a:p>
        </p:txBody>
      </p:sp>
      <p:sp>
        <p:nvSpPr>
          <p:cNvPr id="3" name="object 3"/>
          <p:cNvSpPr/>
          <p:nvPr/>
        </p:nvSpPr>
        <p:spPr>
          <a:xfrm>
            <a:off x="369326" y="981535"/>
            <a:ext cx="8405348" cy="5133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74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33690"/>
            <a:ext cx="77724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76"/>
            <a:r>
              <a:rPr spc="-5" dirty="0"/>
              <a:t>Stereo matching based on</a:t>
            </a:r>
            <a:r>
              <a:rPr spc="-50" dirty="0"/>
              <a:t> </a:t>
            </a:r>
            <a:r>
              <a:rPr spc="-5" dirty="0"/>
              <a:t>SSD</a:t>
            </a:r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673" y="1494738"/>
            <a:ext cx="7517438" cy="458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0396" y="4576249"/>
            <a:ext cx="3056490" cy="1223732"/>
          </a:xfrm>
          <a:custGeom>
            <a:avLst/>
            <a:gdLst/>
            <a:ahLst/>
            <a:cxnLst/>
            <a:rect l="l" t="t" r="r" b="b"/>
            <a:pathLst>
              <a:path w="3048000" h="1219200">
                <a:moveTo>
                  <a:pt x="0" y="0"/>
                </a:moveTo>
                <a:lnTo>
                  <a:pt x="0" y="1219200"/>
                </a:lnTo>
                <a:lnTo>
                  <a:pt x="3048000" y="1219200"/>
                </a:lnTo>
                <a:lnTo>
                  <a:pt x="304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429" y="5454277"/>
            <a:ext cx="916947" cy="22945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0" y="0"/>
                </a:moveTo>
                <a:lnTo>
                  <a:pt x="0" y="228600"/>
                </a:lnTo>
                <a:lnTo>
                  <a:pt x="914400" y="22860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2179" y="4611432"/>
            <a:ext cx="5145092" cy="152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79" algn="ctr"/>
            <a:r>
              <a:rPr sz="2400" spc="-5" dirty="0">
                <a:latin typeface="Times New Roman"/>
                <a:cs typeface="Times New Roman"/>
              </a:rPr>
              <a:t>SSD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R="5096" algn="r">
              <a:lnSpc>
                <a:spcPts val="2648"/>
              </a:lnSpc>
              <a:tabLst>
                <a:tab pos="1037622" algn="l"/>
              </a:tabLst>
            </a:pPr>
            <a:r>
              <a:rPr sz="3600" baseline="13888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min	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12739">
              <a:lnSpc>
                <a:spcPts val="2648"/>
              </a:lnSpc>
            </a:pPr>
            <a:r>
              <a:rPr sz="2400" spc="-5" dirty="0">
                <a:latin typeface="Times New Roman"/>
                <a:cs typeface="Times New Roman"/>
              </a:rPr>
              <a:t>Best matching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disparity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4362" y="5417565"/>
            <a:ext cx="769217" cy="463999"/>
          </a:xfrm>
          <a:custGeom>
            <a:avLst/>
            <a:gdLst/>
            <a:ahLst/>
            <a:cxnLst/>
            <a:rect l="l" t="t" r="r" b="b"/>
            <a:pathLst>
              <a:path w="767079" h="462279">
                <a:moveTo>
                  <a:pt x="703772" y="43161"/>
                </a:moveTo>
                <a:lnTo>
                  <a:pt x="699001" y="35210"/>
                </a:lnTo>
                <a:lnTo>
                  <a:pt x="2286" y="453389"/>
                </a:lnTo>
                <a:lnTo>
                  <a:pt x="0" y="455675"/>
                </a:lnTo>
                <a:lnTo>
                  <a:pt x="762" y="459486"/>
                </a:lnTo>
                <a:lnTo>
                  <a:pt x="3048" y="461772"/>
                </a:lnTo>
                <a:lnTo>
                  <a:pt x="6858" y="461010"/>
                </a:lnTo>
                <a:lnTo>
                  <a:pt x="703772" y="43161"/>
                </a:lnTo>
                <a:close/>
              </a:path>
              <a:path w="767079" h="462279">
                <a:moveTo>
                  <a:pt x="766571" y="0"/>
                </a:moveTo>
                <a:lnTo>
                  <a:pt x="681989" y="6858"/>
                </a:lnTo>
                <a:lnTo>
                  <a:pt x="699001" y="35210"/>
                </a:lnTo>
                <a:lnTo>
                  <a:pt x="709421" y="28955"/>
                </a:lnTo>
                <a:lnTo>
                  <a:pt x="713231" y="28194"/>
                </a:lnTo>
                <a:lnTo>
                  <a:pt x="716279" y="30479"/>
                </a:lnTo>
                <a:lnTo>
                  <a:pt x="717041" y="33527"/>
                </a:lnTo>
                <a:lnTo>
                  <a:pt x="717041" y="65278"/>
                </a:lnTo>
                <a:lnTo>
                  <a:pt x="720851" y="71627"/>
                </a:lnTo>
                <a:lnTo>
                  <a:pt x="766571" y="0"/>
                </a:lnTo>
                <a:close/>
              </a:path>
              <a:path w="767079" h="462279">
                <a:moveTo>
                  <a:pt x="717041" y="33527"/>
                </a:moveTo>
                <a:lnTo>
                  <a:pt x="716279" y="30479"/>
                </a:lnTo>
                <a:lnTo>
                  <a:pt x="713231" y="28194"/>
                </a:lnTo>
                <a:lnTo>
                  <a:pt x="709421" y="28955"/>
                </a:lnTo>
                <a:lnTo>
                  <a:pt x="699001" y="35210"/>
                </a:lnTo>
                <a:lnTo>
                  <a:pt x="703772" y="43161"/>
                </a:lnTo>
                <a:lnTo>
                  <a:pt x="714755" y="36575"/>
                </a:lnTo>
                <a:lnTo>
                  <a:pt x="717041" y="33527"/>
                </a:lnTo>
                <a:close/>
              </a:path>
              <a:path w="767079" h="462279">
                <a:moveTo>
                  <a:pt x="717041" y="65278"/>
                </a:moveTo>
                <a:lnTo>
                  <a:pt x="717041" y="33527"/>
                </a:lnTo>
                <a:lnTo>
                  <a:pt x="714755" y="36575"/>
                </a:lnTo>
                <a:lnTo>
                  <a:pt x="703772" y="43161"/>
                </a:lnTo>
                <a:lnTo>
                  <a:pt x="717041" y="65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3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Window size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419600"/>
            <a:ext cx="2590800" cy="2133600"/>
          </a:xfrm>
        </p:spPr>
        <p:txBody>
          <a:bodyPr/>
          <a:lstStyle/>
          <a:p>
            <a:pPr lvl="1"/>
            <a:r>
              <a:rPr lang="en-US" sz="1800" dirty="0"/>
              <a:t>Smaller window</a:t>
            </a:r>
          </a:p>
          <a:p>
            <a:pPr lvl="2">
              <a:buFont typeface="Times New Roman" pitchFamily="18" charset="0"/>
              <a:buChar char="+"/>
            </a:pPr>
            <a:r>
              <a:rPr lang="en-US" sz="1600" dirty="0"/>
              <a:t> </a:t>
            </a:r>
          </a:p>
          <a:p>
            <a:pPr lvl="2"/>
            <a:r>
              <a:rPr lang="en-US" sz="1600" dirty="0"/>
              <a:t> </a:t>
            </a:r>
          </a:p>
          <a:p>
            <a:pPr lvl="1"/>
            <a:r>
              <a:rPr lang="en-US" sz="1800" dirty="0"/>
              <a:t>Larger window</a:t>
            </a:r>
          </a:p>
          <a:p>
            <a:pPr lvl="2">
              <a:buFont typeface="Times New Roman" pitchFamily="18" charset="0"/>
              <a:buChar char="+"/>
            </a:pPr>
            <a:r>
              <a:rPr lang="en-US" sz="1600" dirty="0"/>
              <a:t> </a:t>
            </a:r>
          </a:p>
          <a:p>
            <a:pPr lvl="2"/>
            <a:r>
              <a:rPr lang="en-US" sz="1600" dirty="0"/>
              <a:t> </a:t>
            </a:r>
          </a:p>
        </p:txBody>
      </p:sp>
      <p:pic>
        <p:nvPicPr>
          <p:cNvPr id="60420" name="Picture 4" descr="sri2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1057275"/>
            <a:ext cx="2522538" cy="229552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52800" y="1012825"/>
            <a:ext cx="5562600" cy="2954338"/>
            <a:chOff x="2112" y="638"/>
            <a:chExt cx="3504" cy="1861"/>
          </a:xfrm>
        </p:grpSpPr>
        <p:pic>
          <p:nvPicPr>
            <p:cNvPr id="60422" name="Picture 6" descr="SSDWindowSize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12" y="638"/>
              <a:ext cx="3504" cy="1600"/>
            </a:xfrm>
            <a:prstGeom prst="rect">
              <a:avLst/>
            </a:prstGeom>
            <a:noFill/>
          </p:spPr>
        </p:pic>
        <p:sp>
          <p:nvSpPr>
            <p:cNvPr id="60423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40" y="2208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W = 3</a:t>
              </a:r>
            </a:p>
          </p:txBody>
        </p:sp>
        <p:sp>
          <p:nvSpPr>
            <p:cNvPr id="60424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95" y="2208"/>
              <a:ext cx="6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W =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</a:rPr>
                <a:t>21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04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4191000"/>
            <a:ext cx="502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Better results with </a:t>
            </a:r>
            <a:r>
              <a:rPr lang="en-US" sz="2400" i="1">
                <a:solidFill>
                  <a:srgbClr val="000000"/>
                </a:solidFill>
              </a:rPr>
              <a:t>adaptive window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T. Kanade and M. Okutomi,</a:t>
            </a:r>
            <a:r>
              <a:rPr lang="en-US" sz="1400" i="1">
                <a:solidFill>
                  <a:srgbClr val="000000"/>
                </a:solidFill>
              </a:rPr>
              <a:t> </a:t>
            </a:r>
            <a:r>
              <a:rPr lang="en-US" sz="1400" i="1">
                <a:solidFill>
                  <a:srgbClr val="000000"/>
                </a:solidFill>
                <a:hlinkClick r:id="rId15"/>
              </a:rPr>
              <a:t>A Stereo Matching Algorithm with an Adaptive Window: Theory and Experiment</a:t>
            </a:r>
            <a:r>
              <a:rPr lang="en-US" sz="1400">
                <a:solidFill>
                  <a:srgbClr val="000000"/>
                </a:solidFill>
              </a:rPr>
              <a:t>,, Proc. International Conference on Robotics and Automation, 1991. 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D. Scharstein and R. Szeliski. </a:t>
            </a:r>
            <a:r>
              <a:rPr lang="en-US" sz="1400">
                <a:solidFill>
                  <a:srgbClr val="000000"/>
                </a:solidFill>
                <a:hlinkClick r:id="rId16"/>
              </a:rPr>
              <a:t>Stereo matching with nonlinear diffusion</a:t>
            </a:r>
            <a:r>
              <a:rPr lang="en-US" sz="1400">
                <a:solidFill>
                  <a:srgbClr val="000000"/>
                </a:solidFill>
              </a:rPr>
              <a:t>. International Journal of Computer Vision, 28(2):155-174, July 1998 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60426" name="Picture 10" descr="sri2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1209675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042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4038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Effect of window size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33690"/>
            <a:ext cx="77724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76"/>
            <a:r>
              <a:rPr spc="-5" dirty="0"/>
              <a:t>Problems with window</a:t>
            </a:r>
            <a:r>
              <a:rPr spc="-65" dirty="0"/>
              <a:t> </a:t>
            </a:r>
            <a:r>
              <a:rPr spc="-5" dirty="0"/>
              <a:t>size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8821" y="5854285"/>
            <a:ext cx="3362139" cy="61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>
              <a:tabLst>
                <a:tab pos="305108" algn="l"/>
              </a:tabLst>
            </a:pPr>
            <a:r>
              <a:rPr dirty="0">
                <a:latin typeface="Times New Roman"/>
                <a:cs typeface="Times New Roman"/>
              </a:rPr>
              <a:t>+	</a:t>
            </a:r>
            <a:r>
              <a:rPr spc="-5" dirty="0">
                <a:latin typeface="Arial"/>
                <a:cs typeface="Arial"/>
              </a:rPr>
              <a:t>Robust to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noise</a:t>
            </a:r>
            <a:endParaRPr dirty="0">
              <a:latin typeface="Arial"/>
              <a:cs typeface="Arial"/>
            </a:endParaRPr>
          </a:p>
          <a:p>
            <a:pPr marL="12739">
              <a:spcBef>
                <a:spcPts val="435"/>
              </a:spcBef>
              <a:tabLst>
                <a:tab pos="305108" algn="l"/>
              </a:tabLst>
            </a:pPr>
            <a:r>
              <a:rPr spc="-5" dirty="0">
                <a:latin typeface="Arial"/>
                <a:cs typeface="Arial"/>
              </a:rPr>
              <a:t>–	Reduced precision, less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detail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6657" y="905053"/>
            <a:ext cx="2674429" cy="2549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49740" y="3387699"/>
            <a:ext cx="792140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W =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6118" y="6294063"/>
            <a:ext cx="94432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W =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2</a:t>
            </a:r>
            <a:r>
              <a:rPr lang="en-US" sz="2400" spc="-5" dirty="0" smtClean="0">
                <a:latin typeface="Times New Roman"/>
                <a:cs typeface="Times New Roman"/>
              </a:rPr>
              <a:t>1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150" y="1048840"/>
            <a:ext cx="5050850" cy="2303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9170" y="1044251"/>
            <a:ext cx="2538797" cy="2312982"/>
          </a:xfrm>
          <a:custGeom>
            <a:avLst/>
            <a:gdLst/>
            <a:ahLst/>
            <a:cxnLst/>
            <a:rect l="l" t="t" r="r" b="b"/>
            <a:pathLst>
              <a:path w="2531745" h="2304415">
                <a:moveTo>
                  <a:pt x="0" y="2304288"/>
                </a:moveTo>
                <a:lnTo>
                  <a:pt x="0" y="0"/>
                </a:lnTo>
                <a:lnTo>
                  <a:pt x="2531364" y="0"/>
                </a:lnTo>
                <a:lnTo>
                  <a:pt x="2531364" y="2304288"/>
                </a:lnTo>
                <a:lnTo>
                  <a:pt x="0" y="2304288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285" y="4076049"/>
            <a:ext cx="3961339" cy="1732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Arial"/>
                <a:cs typeface="Arial"/>
              </a:rPr>
              <a:t>Effect of </a:t>
            </a:r>
            <a:r>
              <a:rPr sz="2400" spc="-5" dirty="0">
                <a:latin typeface="Arial"/>
                <a:cs typeface="Arial"/>
              </a:rPr>
              <a:t>window size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</a:p>
          <a:p>
            <a:pPr marL="680919" indent="-285999">
              <a:spcBef>
                <a:spcPts val="155"/>
              </a:spcBef>
              <a:buChar char="•"/>
              <a:tabLst>
                <a:tab pos="680919" algn="l"/>
                <a:tab pos="681556" algn="l"/>
              </a:tabLst>
            </a:pPr>
            <a:r>
              <a:rPr sz="2000" spc="-5" dirty="0">
                <a:latin typeface="Arial"/>
                <a:cs typeface="Arial"/>
              </a:rPr>
              <a:t>Smaller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window</a:t>
            </a:r>
            <a:endParaRPr sz="2000" dirty="0">
              <a:latin typeface="Arial"/>
              <a:cs typeface="Arial"/>
            </a:endParaRPr>
          </a:p>
          <a:p>
            <a:pPr marL="852901">
              <a:spcBef>
                <a:spcPts val="440"/>
              </a:spcBef>
              <a:tabLst>
                <a:tab pos="1145906" algn="l"/>
              </a:tabLst>
            </a:pPr>
            <a:r>
              <a:rPr dirty="0">
                <a:latin typeface="Times New Roman"/>
                <a:cs typeface="Times New Roman"/>
              </a:rPr>
              <a:t>+	</a:t>
            </a:r>
            <a:r>
              <a:rPr spc="-5" dirty="0">
                <a:latin typeface="Arial"/>
                <a:cs typeface="Arial"/>
              </a:rPr>
              <a:t>Good precision, more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detail</a:t>
            </a:r>
            <a:endParaRPr dirty="0">
              <a:latin typeface="Arial"/>
              <a:cs typeface="Arial"/>
            </a:endParaRPr>
          </a:p>
          <a:p>
            <a:pPr marL="852901">
              <a:spcBef>
                <a:spcPts val="435"/>
              </a:spcBef>
              <a:tabLst>
                <a:tab pos="1145906" algn="l"/>
              </a:tabLst>
            </a:pPr>
            <a:r>
              <a:rPr spc="-5" dirty="0">
                <a:latin typeface="Arial"/>
                <a:cs typeface="Arial"/>
              </a:rPr>
              <a:t>–	Sensitive </a:t>
            </a:r>
            <a:r>
              <a:rPr dirty="0">
                <a:latin typeface="Arial"/>
                <a:cs typeface="Arial"/>
              </a:rPr>
              <a:t>to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noise</a:t>
            </a:r>
            <a:endParaRPr dirty="0">
              <a:latin typeface="Arial"/>
              <a:cs typeface="Arial"/>
            </a:endParaRPr>
          </a:p>
          <a:p>
            <a:pPr marL="680919" indent="-285999">
              <a:spcBef>
                <a:spcPts val="476"/>
              </a:spcBef>
              <a:buChar char="•"/>
              <a:tabLst>
                <a:tab pos="680919" algn="l"/>
                <a:tab pos="681556" algn="l"/>
              </a:tabLst>
            </a:pPr>
            <a:r>
              <a:rPr sz="2000" spc="-5" dirty="0">
                <a:latin typeface="Arial"/>
                <a:cs typeface="Arial"/>
              </a:rPr>
              <a:t>Larger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window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53070" y="3811417"/>
            <a:ext cx="2674429" cy="2549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7096" y="3352517"/>
            <a:ext cx="2028109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Input stereo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pair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8521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Stereo results</a:t>
            </a:r>
          </a:p>
        </p:txBody>
      </p:sp>
      <p:pic>
        <p:nvPicPr>
          <p:cNvPr id="22531" name="Picture 3" descr="tr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3163" y="2397124"/>
            <a:ext cx="36449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5500688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5500688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Scene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990600"/>
            <a:ext cx="8686800" cy="1143000"/>
          </a:xfrm>
        </p:spPr>
        <p:txBody>
          <a:bodyPr/>
          <a:lstStyle/>
          <a:p>
            <a:pPr lvl="1"/>
            <a:r>
              <a:rPr lang="en-US" dirty="0"/>
              <a:t>Data from University of Tsukuba</a:t>
            </a:r>
          </a:p>
          <a:p>
            <a:pPr lvl="1"/>
            <a:r>
              <a:rPr lang="en-US" dirty="0"/>
              <a:t>Similar results on other images without ground truth</a:t>
            </a:r>
          </a:p>
        </p:txBody>
      </p:sp>
      <p:pic>
        <p:nvPicPr>
          <p:cNvPr id="22535" name="Picture 7" descr="scene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863" y="2209800"/>
            <a:ext cx="40211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Results with window search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688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08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688" y="5334000"/>
            <a:ext cx="323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Window-based matching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(best window size)</a:t>
            </a:r>
          </a:p>
        </p:txBody>
      </p:sp>
      <p:graphicFrame>
        <p:nvGraphicFramePr>
          <p:cNvPr id="1027" name="Object 102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30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09" name="Image" r:id="rId11" imgW="4422167" imgH="3202259" progId="">
                  <p:embed/>
                </p:oleObj>
              </mc:Choice>
              <mc:Fallback>
                <p:oleObj name="Image" r:id="rId11" imgW="4422167" imgH="3202259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0425" y="53340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Better methods exist...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688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45" name="Image" r:id="rId10" imgW="4422167" imgH="3202259" progId="">
                  <p:embed/>
                </p:oleObj>
              </mc:Choice>
              <mc:Fallback>
                <p:oleObj name="Image" r:id="rId10" imgW="4422167" imgH="32022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34963" y="5334000"/>
            <a:ext cx="57451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State of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Art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method</a:t>
            </a:r>
          </a:p>
          <a:p>
            <a:pPr lvl="1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Boykov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et al.,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  <a:hlinkClick r:id="rId12"/>
              </a:rPr>
              <a:t>Fast Approximate Energy Minimization via Graph Cuts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, </a:t>
            </a:r>
          </a:p>
          <a:p>
            <a:pPr lvl="1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International Conference on Computer Vision, September 1999.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0425" y="53340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  <p:pic>
        <p:nvPicPr>
          <p:cNvPr id="2054" name="Picture 8"/>
          <p:cNvPicPr>
            <a:picLocks noGrp="1" noChangeAspect="1" noChangeArrowheads="1"/>
          </p:cNvPicPr>
          <p:nvPr>
            <p:ph idx="1"/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381000" y="1676400"/>
            <a:ext cx="4114800" cy="3194050"/>
          </a:xfrm>
          <a:noFill/>
        </p:spPr>
      </p:pic>
      <p:sp>
        <p:nvSpPr>
          <p:cNvPr id="205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7663" y="6337300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4"/>
              </a:rPr>
              <a:t>http://www.middlebury.edu/stereo/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Stereo as energy minimization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4038600"/>
            <a:ext cx="7772400" cy="2133600"/>
          </a:xfrm>
        </p:spPr>
        <p:txBody>
          <a:bodyPr/>
          <a:lstStyle/>
          <a:p>
            <a:r>
              <a:rPr lang="en-US" dirty="0"/>
              <a:t>What defines a good stereo correspondence?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Match quality</a:t>
            </a:r>
          </a:p>
          <a:p>
            <a:pPr marL="1314450" lvl="2" indent="-457200"/>
            <a:r>
              <a:rPr lang="en-US" dirty="0"/>
              <a:t>Want each pixel to find a good match in the other image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Smoothness</a:t>
            </a:r>
          </a:p>
          <a:p>
            <a:pPr marL="1314450" lvl="2" indent="-457200"/>
            <a:r>
              <a:rPr lang="en-US" dirty="0"/>
              <a:t>If two pixels are adjacent, they should (usually) move about the same amount </a:t>
            </a:r>
          </a:p>
        </p:txBody>
      </p:sp>
      <p:pic>
        <p:nvPicPr>
          <p:cNvPr id="23556" name="Picture 3" descr="lincoln_full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389313" y="3040063"/>
            <a:ext cx="152400" cy="1508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8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792788" y="3048000"/>
            <a:ext cx="150812" cy="1508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3559" name="Straight Arrow Connector 7"/>
          <p:cNvCxnSpPr>
            <a:cxnSpLocks noChangeShapeType="1"/>
            <a:endCxn id="23558" idx="2"/>
          </p:cNvCxnSpPr>
          <p:nvPr>
            <p:custDataLst>
              <p:tags r:id="rId6"/>
            </p:custDataLst>
          </p:nvPr>
        </p:nvCxnSpPr>
        <p:spPr bwMode="auto">
          <a:xfrm flipV="1">
            <a:off x="3581400" y="3124200"/>
            <a:ext cx="2211388" cy="635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23560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2895600"/>
            <a:ext cx="150813" cy="1508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1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2895600"/>
            <a:ext cx="150813" cy="1508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3562" name="Straight Arrow Connector 11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V="1">
            <a:off x="3443288" y="2971800"/>
            <a:ext cx="2209800" cy="7938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as energy minimization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0886" y="2144203"/>
            <a:ext cx="1132114" cy="61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426" y="3733800"/>
            <a:ext cx="6432466" cy="13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372263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disparit</a:t>
            </a:r>
            <a:r>
              <a:rPr lang="en-US" sz="3200" dirty="0"/>
              <a:t>y map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minimizes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energy function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pixel / window matching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4500" y="5335689"/>
            <a:ext cx="8486856" cy="836511"/>
            <a:chOff x="923844" y="5783850"/>
            <a:chExt cx="8486856" cy="83651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3844" y="5897991"/>
              <a:ext cx="2788840" cy="59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154213" y="5789364"/>
              <a:ext cx="5256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SSD distance </a:t>
              </a:r>
              <a:r>
                <a:rPr lang="en-US" sz="2400" dirty="0"/>
                <a:t>between windows </a:t>
              </a:r>
              <a:r>
                <a:rPr lang="en-US" sz="2400" i="1" dirty="0"/>
                <a:t>I</a:t>
              </a:r>
              <a:r>
                <a:rPr lang="en-US" sz="2400" dirty="0"/>
                <a:t>(</a:t>
              </a:r>
              <a:r>
                <a:rPr lang="en-US" sz="2400" i="1" dirty="0"/>
                <a:t>x</a:t>
              </a:r>
              <a:r>
                <a:rPr lang="en-US" sz="2400" dirty="0"/>
                <a:t>, </a:t>
              </a:r>
              <a:r>
                <a:rPr lang="en-US" sz="2400" i="1" dirty="0"/>
                <a:t>y</a:t>
              </a:r>
              <a:r>
                <a:rPr lang="en-US" sz="2400" dirty="0"/>
                <a:t>) and </a:t>
              </a:r>
              <a:r>
                <a:rPr lang="en-US" sz="2400" i="1" dirty="0"/>
                <a:t>J</a:t>
              </a:r>
              <a:r>
                <a:rPr lang="en-US" sz="2400" dirty="0"/>
                <a:t>(</a:t>
              </a:r>
              <a:r>
                <a:rPr lang="en-US" sz="2400" i="1" dirty="0"/>
                <a:t>x </a:t>
              </a:r>
              <a:r>
                <a:rPr lang="en-US" sz="2400" dirty="0"/>
                <a:t>+ </a:t>
              </a:r>
              <a:r>
                <a:rPr lang="en-US" sz="2400" i="1" dirty="0"/>
                <a:t>d</a:t>
              </a:r>
              <a:r>
                <a:rPr lang="en-US" sz="2400" dirty="0"/>
                <a:t>(</a:t>
              </a:r>
              <a:r>
                <a:rPr lang="en-US" sz="2400" i="1" dirty="0" err="1"/>
                <a:t>x</a:t>
              </a:r>
              <a:r>
                <a:rPr lang="en-US" sz="2400" dirty="0" err="1"/>
                <a:t>,</a:t>
              </a:r>
              <a:r>
                <a:rPr lang="en-US" sz="2400" i="1" dirty="0" err="1"/>
                <a:t>y</a:t>
              </a:r>
              <a:r>
                <a:rPr lang="en-US" sz="2400" dirty="0"/>
                <a:t>), </a:t>
              </a:r>
              <a:r>
                <a:rPr lang="en-US" sz="2400" i="1" dirty="0"/>
                <a:t>y</a:t>
              </a:r>
              <a:r>
                <a:rPr lang="en-US" sz="2400" dirty="0"/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6751" y="5783850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426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Stereo as energy minimization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887" y="2993790"/>
            <a:ext cx="7447300" cy="220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0800000" flipH="1">
            <a:off x="1086886" y="4189959"/>
            <a:ext cx="7447300" cy="14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C:\snavely\work\teaching\09Fa-CS6610\lectures\lec10\tsukub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6" y="1067480"/>
            <a:ext cx="1828800" cy="1371600"/>
          </a:xfrm>
          <a:prstGeom prst="rect">
            <a:avLst/>
          </a:prstGeom>
          <a:noFill/>
        </p:spPr>
      </p:pic>
      <p:pic>
        <p:nvPicPr>
          <p:cNvPr id="5127" name="Picture 7" descr="C:\snavely\work\teaching\09Fa-CS6610\lectures\lec10\tsukub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455" y="1066800"/>
            <a:ext cx="1828800" cy="1371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087195" y="2373480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x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i="1" dirty="0">
                <a:solidFill>
                  <a:prstClr val="black"/>
                </a:solidFill>
              </a:rPr>
              <a:t>y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10331" y="2373476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J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x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i="1" dirty="0">
                <a:solidFill>
                  <a:prstClr val="black"/>
                </a:solidFill>
              </a:rPr>
              <a:t>y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895" y="398417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141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83772" y="5105400"/>
            <a:ext cx="7750628" cy="1452265"/>
            <a:chOff x="783772" y="5105400"/>
            <a:chExt cx="7750628" cy="145226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1758" y="5498135"/>
              <a:ext cx="7452642" cy="6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274947" y="6096000"/>
              <a:ext cx="5259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C</a:t>
              </a:r>
              <a:r>
                <a:rPr lang="en-US" sz="2400" dirty="0"/>
                <a:t>(</a:t>
              </a:r>
              <a:r>
                <a:rPr lang="en-US" sz="2400" i="1" dirty="0"/>
                <a:t>x</a:t>
              </a:r>
              <a:r>
                <a:rPr lang="en-US" sz="2400" dirty="0"/>
                <a:t>, </a:t>
              </a:r>
              <a:r>
                <a:rPr lang="en-US" sz="2400" i="1" dirty="0"/>
                <a:t>y</a:t>
              </a:r>
              <a:r>
                <a:rPr lang="en-US" sz="2400" dirty="0"/>
                <a:t>, </a:t>
              </a:r>
              <a:r>
                <a:rPr lang="en-US" sz="2400" i="1" dirty="0"/>
                <a:t>d</a:t>
              </a:r>
              <a:r>
                <a:rPr lang="en-US" sz="2400" dirty="0"/>
                <a:t>); the </a:t>
              </a:r>
              <a:r>
                <a:rPr lang="en-US" sz="2400" i="1" dirty="0"/>
                <a:t>disparity space image</a:t>
              </a:r>
              <a:r>
                <a:rPr lang="en-US" sz="2400" dirty="0"/>
                <a:t> (DSI)</a:t>
              </a:r>
              <a:endParaRPr lang="en-US" sz="2400" i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25286" y="6270170"/>
              <a:ext cx="1295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06186" y="5851070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09800" y="60960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3772" y="51054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382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incoln_ful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9926" y="15240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83058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Given two images from different viewpoints</a:t>
            </a:r>
          </a:p>
          <a:p>
            <a:pPr lvl="1"/>
            <a:r>
              <a:rPr lang="en-US" dirty="0"/>
              <a:t>How can we compute the depth of each point in the image?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how much each pixel moves</a:t>
            </a:r>
            <a:r>
              <a:rPr lang="en-US" dirty="0"/>
              <a:t> between the two images</a:t>
            </a:r>
          </a:p>
        </p:txBody>
      </p:sp>
    </p:spTree>
    <p:extLst>
      <p:ext uri="{BB962C8B-B14F-4D97-AF65-F5344CB8AC3E}">
        <p14:creationId xmlns:p14="http://schemas.microsoft.com/office/powerpoint/2010/main" val="3207804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Stereo as energy minimization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31" y="3735213"/>
            <a:ext cx="7452642" cy="61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1050159" y="1230868"/>
            <a:ext cx="7447301" cy="2207715"/>
            <a:chOff x="793296" y="2790825"/>
            <a:chExt cx="7904164" cy="23431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297" y="2790825"/>
              <a:ext cx="7904163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rot="10800000" flipH="1">
              <a:off x="793296" y="4060374"/>
              <a:ext cx="7904163" cy="1588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47168" y="222125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141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88559" y="4507248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69459" y="4088148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073" y="43330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045" y="334247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073" y="4807803"/>
            <a:ext cx="849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 pixel / window matching: choose the minimum of each column in the DSI independently:</a:t>
            </a: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850" y="5715000"/>
            <a:ext cx="6305550" cy="9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796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as energy minimization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Better objective function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743" y="2689830"/>
            <a:ext cx="6643171" cy="72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3838520" y="2506818"/>
            <a:ext cx="7409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cs typeface="Times New Roman" pitchFamily="18" charset="0"/>
              </a:rPr>
              <a:t>{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603497" y="2506816"/>
            <a:ext cx="7409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cs typeface="Times New Roman" pitchFamily="18" charset="0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974" y="3787905"/>
            <a:ext cx="154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594" y="3777019"/>
            <a:ext cx="227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smoothness cost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197429" y="4539028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000" dirty="0"/>
              <a:t>Want each pixel to find a good match in the other image</a:t>
            </a:r>
          </a:p>
        </p:txBody>
      </p:sp>
      <p:cxnSp>
        <p:nvCxnSpPr>
          <p:cNvPr id="12" name="Straight Arrow Connector 11"/>
          <p:cNvCxnSpPr>
            <a:endCxn id="8" idx="2"/>
          </p:cNvCxnSpPr>
          <p:nvPr/>
        </p:nvCxnSpPr>
        <p:spPr>
          <a:xfrm flipV="1">
            <a:off x="3886200" y="4249570"/>
            <a:ext cx="412043" cy="289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36029" y="4549914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000" dirty="0"/>
              <a:t>Adjacent pixels should (usually) move about the same amount</a:t>
            </a:r>
          </a:p>
        </p:txBody>
      </p:sp>
      <p:cxnSp>
        <p:nvCxnSpPr>
          <p:cNvPr id="17" name="Straight Arrow Connector 16"/>
          <p:cNvCxnSpPr>
            <a:endCxn id="9" idx="2"/>
          </p:cNvCxnSpPr>
          <p:nvPr/>
        </p:nvCxnSpPr>
        <p:spPr>
          <a:xfrm rot="10800000">
            <a:off x="7079674" y="4238684"/>
            <a:ext cx="311726" cy="3003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61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Stereo as energy minimization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259" y="2209800"/>
            <a:ext cx="6080606" cy="12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3033"/>
            <a:ext cx="6643171" cy="72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0113" y="2329729"/>
            <a:ext cx="162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cost: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87" y="3784612"/>
            <a:ext cx="244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smoothness cost: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0000" y="5022054"/>
            <a:ext cx="1066800" cy="1066800"/>
            <a:chOff x="5715000" y="5181600"/>
            <a:chExt cx="1066800" cy="1066800"/>
          </a:xfrm>
        </p:grpSpPr>
        <p:sp>
          <p:nvSpPr>
            <p:cNvPr id="9" name="Oval 8"/>
            <p:cNvSpPr/>
            <p:nvPr/>
          </p:nvSpPr>
          <p:spPr>
            <a:xfrm>
              <a:off x="61722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722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722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150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294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9" idx="6"/>
              <a:endCxn id="13" idx="2"/>
            </p:cNvCxnSpPr>
            <p:nvPr/>
          </p:nvCxnSpPr>
          <p:spPr>
            <a:xfrm>
              <a:off x="6324600" y="57150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0"/>
              <a:endCxn id="10" idx="4"/>
            </p:cNvCxnSpPr>
            <p:nvPr/>
          </p:nvCxnSpPr>
          <p:spPr>
            <a:xfrm rot="5400000" flipH="1" flipV="1">
              <a:off x="6096000" y="5486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2"/>
              <a:endCxn id="12" idx="6"/>
            </p:cNvCxnSpPr>
            <p:nvPr/>
          </p:nvCxnSpPr>
          <p:spPr>
            <a:xfrm rot="10800000">
              <a:off x="5867400" y="57150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1" idx="0"/>
            </p:cNvCxnSpPr>
            <p:nvPr/>
          </p:nvCxnSpPr>
          <p:spPr>
            <a:xfrm rot="5400000">
              <a:off x="6096000" y="59436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86400" y="5022054"/>
            <a:ext cx="1066800" cy="1066800"/>
            <a:chOff x="7391400" y="5181600"/>
            <a:chExt cx="1066800" cy="1066800"/>
          </a:xfrm>
        </p:grpSpPr>
        <p:sp>
          <p:nvSpPr>
            <p:cNvPr id="18" name="Oval 17"/>
            <p:cNvSpPr/>
            <p:nvPr/>
          </p:nvSpPr>
          <p:spPr>
            <a:xfrm>
              <a:off x="78486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8486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8486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914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3058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18" idx="6"/>
              <a:endCxn id="22" idx="2"/>
            </p:cNvCxnSpPr>
            <p:nvPr/>
          </p:nvCxnSpPr>
          <p:spPr>
            <a:xfrm>
              <a:off x="8001000" y="57150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0"/>
              <a:endCxn id="19" idx="4"/>
            </p:cNvCxnSpPr>
            <p:nvPr/>
          </p:nvCxnSpPr>
          <p:spPr>
            <a:xfrm rot="5400000" flipH="1" flipV="1">
              <a:off x="7772400" y="5486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  <a:endCxn id="21" idx="6"/>
            </p:cNvCxnSpPr>
            <p:nvPr/>
          </p:nvCxnSpPr>
          <p:spPr>
            <a:xfrm rot="10800000">
              <a:off x="7543800" y="57150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4"/>
              <a:endCxn id="20" idx="0"/>
            </p:cNvCxnSpPr>
            <p:nvPr/>
          </p:nvCxnSpPr>
          <p:spPr>
            <a:xfrm rot="5400000">
              <a:off x="7772400" y="59436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3914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914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058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3058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30" idx="3"/>
            </p:cNvCxnSpPr>
            <p:nvPr/>
          </p:nvCxnSpPr>
          <p:spPr>
            <a:xfrm rot="5400000" flipH="1" flipV="1">
              <a:off x="7978682" y="5311682"/>
              <a:ext cx="349436" cy="3494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5"/>
              <a:endCxn id="29" idx="1"/>
            </p:cNvCxnSpPr>
            <p:nvPr/>
          </p:nvCxnSpPr>
          <p:spPr>
            <a:xfrm rot="16200000" flipH="1">
              <a:off x="7978682" y="5768882"/>
              <a:ext cx="349436" cy="3494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3"/>
              <a:endCxn id="28" idx="7"/>
            </p:cNvCxnSpPr>
            <p:nvPr/>
          </p:nvCxnSpPr>
          <p:spPr>
            <a:xfrm rot="5400000">
              <a:off x="7521482" y="5768882"/>
              <a:ext cx="349436" cy="3494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1"/>
              <a:endCxn id="27" idx="5"/>
            </p:cNvCxnSpPr>
            <p:nvPr/>
          </p:nvCxnSpPr>
          <p:spPr>
            <a:xfrm rot="16200000" flipV="1">
              <a:off x="7521482" y="5311682"/>
              <a:ext cx="349436" cy="3494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352800" y="612832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4-connected neighborhood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200" y="6135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8-connected neighborhood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1" y="3671852"/>
            <a:ext cx="4952999" cy="12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930" y="5400674"/>
            <a:ext cx="330774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613730" y="5400674"/>
            <a:ext cx="25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set of neighboring pixels</a:t>
            </a:r>
          </a:p>
        </p:txBody>
      </p:sp>
    </p:spTree>
    <p:extLst>
      <p:ext uri="{BB962C8B-B14F-4D97-AF65-F5344CB8AC3E}">
        <p14:creationId xmlns:p14="http://schemas.microsoft.com/office/powerpoint/2010/main" val="1203770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8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Smoothness cost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6" y="3352800"/>
            <a:ext cx="4596918" cy="71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5819776" cy="154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90600"/>
            <a:ext cx="6019800" cy="14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9800" y="6248400"/>
            <a:ext cx="2016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“Potts model”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0776" y="4038600"/>
            <a:ext cx="1580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distance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3201194"/>
            <a:ext cx="2514600" cy="1219994"/>
            <a:chOff x="6477000" y="3201194"/>
            <a:chExt cx="2514600" cy="121999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477000" y="4419600"/>
              <a:ext cx="251460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086600" y="3810000"/>
              <a:ext cx="121920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6629400" y="3352800"/>
              <a:ext cx="1066800" cy="106680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7696200" y="3352800"/>
              <a:ext cx="1066800" cy="106680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477000" y="5257800"/>
            <a:ext cx="2514600" cy="1220788"/>
            <a:chOff x="6477000" y="5257800"/>
            <a:chExt cx="2514600" cy="12207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477000" y="6476206"/>
              <a:ext cx="251460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7086600" y="5866606"/>
              <a:ext cx="121920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7163196" y="6019402"/>
              <a:ext cx="913606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315996" y="6019005"/>
              <a:ext cx="914401" cy="1592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772400" y="5562600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705600" y="5562600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620000" y="6477000"/>
              <a:ext cx="152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971800" y="2514600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do we choose </a:t>
            </a:r>
            <a:r>
              <a:rPr lang="en-US" sz="2400" b="1" i="1" dirty="0"/>
              <a:t>V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322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1"/>
            <a:ext cx="8229600" cy="1371600"/>
          </a:xfrm>
        </p:spPr>
        <p:txBody>
          <a:bodyPr/>
          <a:lstStyle/>
          <a:p>
            <a:r>
              <a:rPr lang="en-US" dirty="0"/>
              <a:t>Can minimize this independently per </a:t>
            </a:r>
            <a:r>
              <a:rPr lang="en-US" dirty="0" err="1"/>
              <a:t>scanline</a:t>
            </a:r>
            <a:r>
              <a:rPr lang="en-US" dirty="0"/>
              <a:t> using dynamic programming (DP)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643171" cy="72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04960"/>
            <a:ext cx="8556672" cy="56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52283"/>
            <a:ext cx="1524000" cy="4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79826" y="4252283"/>
            <a:ext cx="700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: minimum cost of solution such that </a:t>
            </a:r>
            <a:r>
              <a:rPr lang="en-US" sz="2400" b="1" i="1" dirty="0"/>
              <a:t>d</a:t>
            </a:r>
            <a:r>
              <a:rPr lang="en-US" sz="2400" b="1" dirty="0"/>
              <a:t>(</a:t>
            </a:r>
            <a:r>
              <a:rPr lang="en-US" sz="2400" b="1" i="1" dirty="0" err="1"/>
              <a:t>x</a:t>
            </a:r>
            <a:r>
              <a:rPr lang="en-US" sz="2400" b="1" dirty="0" err="1"/>
              <a:t>,</a:t>
            </a:r>
            <a:r>
              <a:rPr lang="en-US" sz="2400" b="1" i="1" dirty="0" err="1"/>
              <a:t>y</a:t>
            </a:r>
            <a:r>
              <a:rPr lang="en-US" sz="2400" b="1" dirty="0"/>
              <a:t>) = </a:t>
            </a:r>
            <a:r>
              <a:rPr lang="en-US" sz="2400" b="1" i="1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7434942" y="345077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77742" y="345077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92142" y="345077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6"/>
            <a:endCxn id="13" idx="2"/>
          </p:cNvCxnSpPr>
          <p:nvPr/>
        </p:nvCxnSpPr>
        <p:spPr>
          <a:xfrm>
            <a:off x="7587342" y="3526972"/>
            <a:ext cx="30480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  <a:endCxn id="12" idx="6"/>
          </p:cNvCxnSpPr>
          <p:nvPr/>
        </p:nvCxnSpPr>
        <p:spPr>
          <a:xfrm rot="10800000">
            <a:off x="7130142" y="3526972"/>
            <a:ext cx="30480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98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Finds “smooth” path through DPI from left to right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31" y="4180745"/>
            <a:ext cx="7452642" cy="61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050159" y="1676400"/>
            <a:ext cx="7447301" cy="2207715"/>
            <a:chOff x="793296" y="2790825"/>
            <a:chExt cx="7904164" cy="23431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297" y="2790825"/>
              <a:ext cx="7904163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rot="10800000" flipH="1">
              <a:off x="793296" y="4060374"/>
              <a:ext cx="7904163" cy="1588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7168" y="266678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141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88559" y="495278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69459" y="453368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3073" y="47786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045" y="37880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50447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-19284"/>
            <a:ext cx="8229600" cy="1143000"/>
          </a:xfrm>
        </p:spPr>
        <p:txBody>
          <a:bodyPr/>
          <a:lstStyle/>
          <a:p>
            <a:r>
              <a:rPr lang="en-US" dirty="0"/>
              <a:t>Dynamic Programming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4178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90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689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Can we apply this trick in 2D as well?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No: d</a:t>
            </a:r>
            <a:r>
              <a:rPr lang="en-US" i="1" baseline="-25000" dirty="0"/>
              <a:t>x</a:t>
            </a:r>
            <a:r>
              <a:rPr lang="en-US" baseline="-25000" dirty="0"/>
              <a:t>,</a:t>
            </a:r>
            <a:r>
              <a:rPr lang="en-US" i="1" baseline="-25000" dirty="0"/>
              <a:t>y</a:t>
            </a:r>
            <a:r>
              <a:rPr lang="en-US" baseline="-25000" dirty="0"/>
              <a:t>-1</a:t>
            </a:r>
            <a:r>
              <a:rPr lang="en-US" dirty="0"/>
              <a:t> and d</a:t>
            </a:r>
            <a:r>
              <a:rPr lang="en-US" i="1" baseline="-25000" dirty="0"/>
              <a:t>x</a:t>
            </a:r>
            <a:r>
              <a:rPr lang="en-US" baseline="-25000" dirty="0"/>
              <a:t>-1,</a:t>
            </a:r>
            <a:r>
              <a:rPr lang="en-US" i="1" baseline="-25000" dirty="0"/>
              <a:t>y</a:t>
            </a:r>
            <a:r>
              <a:rPr lang="en-US" dirty="0"/>
              <a:t> may depend on different values of d</a:t>
            </a:r>
            <a:r>
              <a:rPr lang="en-US" i="1" baseline="-25000" dirty="0"/>
              <a:t>x</a:t>
            </a:r>
            <a:r>
              <a:rPr lang="en-US" baseline="-25000" dirty="0"/>
              <a:t>-1,</a:t>
            </a:r>
            <a:r>
              <a:rPr lang="en-US" i="1" baseline="-25000" dirty="0"/>
              <a:t>y</a:t>
            </a:r>
            <a:r>
              <a:rPr lang="en-US" baseline="-25000" dirty="0"/>
              <a:t>-1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2200"/>
            <a:ext cx="2819400" cy="300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10678" y="6519446"/>
            <a:ext cx="2533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Slide credit: D. Huttenlocher</a:t>
            </a:r>
          </a:p>
        </p:txBody>
      </p:sp>
    </p:spTree>
    <p:extLst>
      <p:ext uri="{BB962C8B-B14F-4D97-AF65-F5344CB8AC3E}">
        <p14:creationId xmlns:p14="http://schemas.microsoft.com/office/powerpoint/2010/main" val="3818552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as a minimization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The 2D problem has many local minima</a:t>
            </a:r>
          </a:p>
          <a:p>
            <a:pPr lvl="1"/>
            <a:r>
              <a:rPr lang="en-US" dirty="0"/>
              <a:t>Gradient descent doesn’t work well</a:t>
            </a:r>
          </a:p>
          <a:p>
            <a:endParaRPr lang="en-US" dirty="0"/>
          </a:p>
          <a:p>
            <a:r>
              <a:rPr lang="en-US" dirty="0"/>
              <a:t>And a large search space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m </a:t>
            </a:r>
            <a:r>
              <a:rPr lang="en-US" dirty="0"/>
              <a:t>image w/ </a:t>
            </a:r>
            <a:r>
              <a:rPr lang="en-US" i="1" dirty="0"/>
              <a:t>k</a:t>
            </a:r>
            <a:r>
              <a:rPr lang="en-US" dirty="0"/>
              <a:t> disparities has </a:t>
            </a:r>
            <a:r>
              <a:rPr lang="en-US" i="1" dirty="0" err="1"/>
              <a:t>k</a:t>
            </a:r>
            <a:r>
              <a:rPr lang="en-US" i="1" baseline="30000" dirty="0" err="1"/>
              <a:t>nm</a:t>
            </a:r>
            <a:r>
              <a:rPr lang="en-US" i="1" dirty="0"/>
              <a:t> </a:t>
            </a:r>
            <a:r>
              <a:rPr lang="en-US" dirty="0"/>
              <a:t>possible solutions</a:t>
            </a:r>
          </a:p>
          <a:p>
            <a:pPr lvl="1"/>
            <a:r>
              <a:rPr lang="en-US" dirty="0"/>
              <a:t>Finding the global minimum is NP-hard in general</a:t>
            </a:r>
          </a:p>
          <a:p>
            <a:endParaRPr lang="en-US" dirty="0"/>
          </a:p>
          <a:p>
            <a:r>
              <a:rPr lang="en-US" dirty="0"/>
              <a:t>Good approximations exist… we’ll see this soon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90687"/>
            <a:ext cx="6643171" cy="72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695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Stereo as energy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r>
              <a:rPr lang="en-US" dirty="0"/>
              <a:t>Expressing this mathematically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Match quality</a:t>
            </a:r>
          </a:p>
          <a:p>
            <a:pPr marL="1314450" lvl="2" indent="-457200"/>
            <a:r>
              <a:rPr lang="en-US" dirty="0"/>
              <a:t>Want each pixel to find a good match in the other image</a:t>
            </a:r>
          </a:p>
          <a:p>
            <a:pPr marL="1314450" lvl="2" indent="-457200"/>
            <a:endParaRPr lang="en-US" dirty="0"/>
          </a:p>
          <a:p>
            <a:pPr marL="1314450" lvl="2" indent="-457200"/>
            <a:endParaRPr lang="en-US" dirty="0"/>
          </a:p>
          <a:p>
            <a:pPr marL="914400" lvl="1" indent="-457200">
              <a:buFontTx/>
              <a:buAutoNum type="arabicPeriod"/>
            </a:pPr>
            <a:r>
              <a:rPr lang="en-US" dirty="0"/>
              <a:t>Smoothness</a:t>
            </a:r>
          </a:p>
          <a:p>
            <a:pPr marL="1314450" lvl="2" indent="-457200"/>
            <a:r>
              <a:rPr lang="en-US" dirty="0"/>
              <a:t>If two pixels are adjacent, they should (usually) move about the same amount </a:t>
            </a:r>
          </a:p>
          <a:p>
            <a:pPr marL="1314450" lvl="2" indent="-457200"/>
            <a:endParaRPr lang="en-US" dirty="0"/>
          </a:p>
          <a:p>
            <a:endParaRPr lang="en-US" dirty="0"/>
          </a:p>
          <a:p>
            <a:r>
              <a:rPr lang="en-US" dirty="0"/>
              <a:t>We want to minimize</a:t>
            </a:r>
          </a:p>
          <a:p>
            <a:pPr marL="914400" lvl="1" indent="-457200"/>
            <a:r>
              <a:rPr lang="en-US" dirty="0"/>
              <a:t>This is a special type of energy function known as an </a:t>
            </a:r>
            <a:br>
              <a:rPr lang="en-US" dirty="0"/>
            </a:br>
            <a:r>
              <a:rPr lang="en-US" dirty="0"/>
              <a:t>MRF  (Markov Random Field)</a:t>
            </a:r>
          </a:p>
          <a:p>
            <a:pPr marL="1314450" lvl="2" indent="-457200"/>
            <a:r>
              <a:rPr lang="en-US" dirty="0"/>
              <a:t>Effective and fast algorithms have been recently developed:</a:t>
            </a:r>
          </a:p>
          <a:p>
            <a:pPr marL="1771650" lvl="3" indent="-457200"/>
            <a:r>
              <a:rPr lang="en-US" dirty="0"/>
              <a:t>Graph cuts, belief propagation….</a:t>
            </a:r>
          </a:p>
          <a:p>
            <a:pPr marL="1771650" lvl="3" indent="-457200"/>
            <a:r>
              <a:rPr lang="en-US" dirty="0"/>
              <a:t>for more details (and code):  </a:t>
            </a:r>
            <a:r>
              <a:rPr lang="en-US" dirty="0">
                <a:hlinkClick r:id="rId8"/>
              </a:rPr>
              <a:t>http://vision.middlebury.edu/MRF/</a:t>
            </a:r>
            <a:r>
              <a:rPr lang="en-US" dirty="0"/>
              <a:t> </a:t>
            </a:r>
          </a:p>
          <a:p>
            <a:pPr marL="1771650" lvl="3" indent="-457200"/>
            <a:r>
              <a:rPr lang="en-US" dirty="0"/>
              <a:t>Great </a:t>
            </a:r>
            <a:r>
              <a:rPr lang="en-US" dirty="0">
                <a:hlinkClick r:id="rId9"/>
              </a:rPr>
              <a:t>tutorials</a:t>
            </a:r>
            <a:r>
              <a:rPr lang="en-US" dirty="0"/>
              <a:t> available online (including video of talks)</a:t>
            </a:r>
          </a:p>
        </p:txBody>
      </p:sp>
      <p:pic>
        <p:nvPicPr>
          <p:cNvPr id="24580" name="Picture 2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2950" y="2160588"/>
            <a:ext cx="46450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3733800"/>
            <a:ext cx="4733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48100" y="4572000"/>
            <a:ext cx="4533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372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76"/>
            <a:r>
              <a:rPr spc="-5" dirty="0"/>
              <a:t>How do we get 3D from Stereo</a:t>
            </a:r>
            <a:r>
              <a:rPr spc="-45" dirty="0"/>
              <a:t> </a:t>
            </a:r>
            <a:r>
              <a:rPr spc="-10" dirty="0"/>
              <a:t>Images?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22999"/>
              </p:ext>
            </p:extLst>
          </p:nvPr>
        </p:nvGraphicFramePr>
        <p:xfrm>
          <a:off x="1828800" y="2438400"/>
          <a:ext cx="4661148" cy="182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123"/>
                <a:gridCol w="152825"/>
                <a:gridCol w="916946"/>
                <a:gridCol w="993359"/>
                <a:gridCol w="229237"/>
                <a:gridCol w="152825"/>
                <a:gridCol w="1451833"/>
              </a:tblGrid>
              <a:tr h="935425">
                <a:tc gridSpan="3"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34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1866">
                <a:tc gridSpan="3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724824" y="2052301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199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824" y="2052301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199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399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199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1111" y="4483704"/>
            <a:ext cx="7894023" cy="1823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5082">
              <a:tabLst>
                <a:tab pos="3988060" algn="l"/>
              </a:tabLst>
            </a:pPr>
            <a:r>
              <a:rPr sz="2400" spc="-5" dirty="0">
                <a:latin typeface="Times New Roman"/>
                <a:cs typeface="Times New Roman"/>
              </a:rPr>
              <a:t>left image	right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image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39">
              <a:lnSpc>
                <a:spcPts val="2884"/>
              </a:lnSpc>
            </a:pPr>
            <a:r>
              <a:rPr sz="2400" b="1" spc="-5" dirty="0">
                <a:latin typeface="Times New Roman"/>
                <a:cs typeface="Times New Roman"/>
              </a:rPr>
              <a:t>disparity: the difference in image location of the </a:t>
            </a:r>
            <a:r>
              <a:rPr sz="2400" b="1" i="1" spc="-5" dirty="0">
                <a:latin typeface="Times New Roman"/>
                <a:cs typeface="Times New Roman"/>
              </a:rPr>
              <a:t>same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3D</a:t>
            </a:r>
            <a:endParaRPr sz="2400" b="1" dirty="0">
              <a:latin typeface="Times New Roman"/>
              <a:cs typeface="Times New Roman"/>
            </a:endParaRPr>
          </a:p>
          <a:p>
            <a:pPr marL="12739">
              <a:lnSpc>
                <a:spcPts val="2884"/>
              </a:lnSpc>
            </a:pPr>
            <a:r>
              <a:rPr sz="2400" b="1" i="1" spc="-5" dirty="0">
                <a:latin typeface="Times New Roman"/>
                <a:cs typeface="Times New Roman"/>
              </a:rPr>
              <a:t>point </a:t>
            </a:r>
            <a:r>
              <a:rPr sz="2400" b="1" spc="-5" dirty="0">
                <a:latin typeface="Times New Roman"/>
                <a:cs typeface="Times New Roman"/>
              </a:rPr>
              <a:t>when projected under perspective to two different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cameras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0168" y="6019489"/>
            <a:ext cx="2214682" cy="40470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5033" rIns="0" bIns="0" rtlCol="0">
            <a:spAutoFit/>
          </a:bodyPr>
          <a:lstStyle/>
          <a:p>
            <a:pPr marL="91723">
              <a:spcBef>
                <a:spcPts val="276"/>
              </a:spcBef>
            </a:pPr>
            <a:r>
              <a:rPr sz="2400" b="1" dirty="0">
                <a:latin typeface="Times New Roman"/>
                <a:cs typeface="Times New Roman"/>
              </a:rPr>
              <a:t>d = </a:t>
            </a:r>
            <a:r>
              <a:rPr lang="en-US" sz="2400" b="1" spc="-5" dirty="0" err="1">
                <a:latin typeface="Times New Roman"/>
                <a:cs typeface="Times New Roman"/>
              </a:rPr>
              <a:t>xleft</a:t>
            </a:r>
            <a:r>
              <a:rPr lang="en-US" sz="2400" b="1" spc="-5" dirty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latin typeface="Times New Roman"/>
                <a:cs typeface="Times New Roman"/>
              </a:rPr>
              <a:t> -</a:t>
            </a:r>
            <a:r>
              <a:rPr lang="en-US" sz="2400" b="1" spc="-5" dirty="0" err="1" smtClean="0">
                <a:latin typeface="Times New Roman"/>
                <a:cs typeface="Times New Roman"/>
              </a:rPr>
              <a:t>xright</a:t>
            </a: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951" y="847690"/>
            <a:ext cx="812007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>
              <a:tabLst>
                <a:tab pos="5749278" algn="l"/>
              </a:tabLst>
            </a:pPr>
            <a:r>
              <a:rPr sz="2400" spc="-5" dirty="0">
                <a:latin typeface="Times New Roman"/>
                <a:cs typeface="Times New Roman"/>
              </a:rPr>
              <a:t>Perception of depth arises from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“disparity”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	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given 3D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point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your right and left retinal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image</a:t>
            </a:r>
            <a:r>
              <a:rPr lang="en-US" sz="2400" spc="-5" dirty="0" smtClean="0">
                <a:latin typeface="Times New Roman"/>
                <a:cs typeface="Times New Roman"/>
              </a:rPr>
              <a:t>s’</a:t>
            </a:r>
          </a:p>
          <a:p>
            <a:pPr marL="12739" marR="5096">
              <a:tabLst>
                <a:tab pos="5749278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                                                      </a:t>
            </a:r>
            <a:r>
              <a:rPr sz="2400" spc="-5" dirty="0" smtClean="0">
                <a:latin typeface="Times New Roman"/>
                <a:cs typeface="Times New Roman"/>
              </a:rPr>
              <a:t>3D</a:t>
            </a:r>
            <a:r>
              <a:rPr sz="2400" spc="-9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2270564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Depth from disparity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743200" y="1447800"/>
            <a:ext cx="3657600" cy="3048000"/>
            <a:chOff x="432" y="2208"/>
            <a:chExt cx="2304" cy="1920"/>
          </a:xfrm>
        </p:grpSpPr>
        <p:sp>
          <p:nvSpPr>
            <p:cNvPr id="25605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384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6" y="384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32" y="350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728" y="350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24" y="247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768" y="249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1344" y="249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748" y="350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3" y="3552"/>
              <a:ext cx="165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f</a:t>
              </a:r>
            </a:p>
          </p:txBody>
        </p:sp>
        <p:sp>
          <p:nvSpPr>
            <p:cNvPr id="25614" name="Oval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92" y="347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45" y="347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043" y="350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20" y="345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8" y="3216"/>
              <a:ext cx="204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x</a:t>
              </a:r>
            </a:p>
          </p:txBody>
        </p:sp>
        <p:sp>
          <p:nvSpPr>
            <p:cNvPr id="25619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872" y="345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Text Box 2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841" y="3216"/>
              <a:ext cx="24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x’</a:t>
              </a:r>
            </a:p>
          </p:txBody>
        </p:sp>
        <p:sp>
          <p:nvSpPr>
            <p:cNvPr id="25621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01" y="3811"/>
              <a:ext cx="772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baseline</a:t>
              </a:r>
            </a:p>
          </p:txBody>
        </p:sp>
        <p:sp>
          <p:nvSpPr>
            <p:cNvPr id="25622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496" y="249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Text Box 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532" y="2976"/>
              <a:ext cx="204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z</a:t>
              </a:r>
            </a:p>
          </p:txBody>
        </p:sp>
        <p:sp>
          <p:nvSpPr>
            <p:cNvPr id="25624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08" y="3859"/>
              <a:ext cx="48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C</a:t>
              </a:r>
              <a:endParaRPr lang="en-US" sz="2200" baseline="-25000">
                <a:latin typeface="Arial" charset="0"/>
              </a:endParaRPr>
            </a:p>
          </p:txBody>
        </p:sp>
        <p:sp>
          <p:nvSpPr>
            <p:cNvPr id="25625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24" y="3859"/>
              <a:ext cx="48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C’</a:t>
              </a:r>
              <a:endParaRPr lang="en-US" sz="2200" baseline="-25000">
                <a:latin typeface="Arial" charset="0"/>
              </a:endParaRPr>
            </a:p>
          </p:txBody>
        </p:sp>
        <p:sp>
          <p:nvSpPr>
            <p:cNvPr id="25626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04" y="2208"/>
              <a:ext cx="48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X</a:t>
              </a:r>
              <a:endParaRPr lang="en-US" sz="2200" baseline="-25000">
                <a:latin typeface="Arial" charset="0"/>
              </a:endParaRPr>
            </a:p>
          </p:txBody>
        </p:sp>
        <p:sp>
          <p:nvSpPr>
            <p:cNvPr id="25627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796" y="386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Text Box 2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016" y="3552"/>
              <a:ext cx="165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200">
                  <a:latin typeface="Arial" charset="0"/>
                </a:rPr>
                <a:t>f</a:t>
              </a:r>
            </a:p>
          </p:txBody>
        </p:sp>
      </p:grpSp>
      <p:pic>
        <p:nvPicPr>
          <p:cNvPr id="25604" name="Picture 4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28800" y="5257800"/>
            <a:ext cx="5789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6643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Real-time stereo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54102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Used for robot navigation (and other tasks)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Several software-based real-time stereo techniques have been developed (most based on simple discrete search)</a:t>
            </a:r>
          </a:p>
        </p:txBody>
      </p:sp>
      <p:pic>
        <p:nvPicPr>
          <p:cNvPr id="27652" name="Picture 5" descr="WINN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066800"/>
            <a:ext cx="483076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6450" y="4719638"/>
            <a:ext cx="5162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  <a:hlinkClick r:id="rId8"/>
              </a:rPr>
              <a:t>Nomad robot </a:t>
            </a:r>
            <a:r>
              <a:rPr lang="en-US" sz="1800" dirty="0">
                <a:latin typeface="Arial" charset="0"/>
              </a:rPr>
              <a:t>searches for meteorites in </a:t>
            </a:r>
            <a:r>
              <a:rPr lang="en-US" sz="1800" dirty="0" err="1">
                <a:latin typeface="Arial" charset="0"/>
              </a:rPr>
              <a:t>Antartica</a:t>
            </a:r>
            <a:endParaRPr lang="en-US" sz="1800" dirty="0">
              <a:latin typeface="Arial" charset="0"/>
            </a:endParaRPr>
          </a:p>
          <a:p>
            <a:pPr lvl="1"/>
            <a:r>
              <a:rPr lang="en-US" sz="1400" dirty="0">
                <a:latin typeface="Arial" charset="0"/>
                <a:hlinkClick r:id="rId8"/>
              </a:rPr>
              <a:t>http://www.frc.ri.cmu.edu/projects/meteorobot/index.html</a:t>
            </a:r>
            <a:endParaRPr lang="en-US" sz="1400" dirty="0">
              <a:latin typeface="Arial" charset="0"/>
            </a:endParaRPr>
          </a:p>
          <a:p>
            <a:pPr lvl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97180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Camera calibration errors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Poor image resolution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Occlusions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Violations of brightness constancy (specular reflections)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Large motions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Low-contrast image regions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Stereo reconstruction pipeline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914400"/>
            <a:ext cx="7772400" cy="2133600"/>
          </a:xfrm>
        </p:spPr>
        <p:txBody>
          <a:bodyPr/>
          <a:lstStyle/>
          <a:p>
            <a:r>
              <a:rPr lang="en-US"/>
              <a:t>Steps</a:t>
            </a:r>
          </a:p>
          <a:p>
            <a:pPr lvl="1"/>
            <a:r>
              <a:rPr lang="en-US"/>
              <a:t>Calibrate cameras</a:t>
            </a:r>
          </a:p>
          <a:p>
            <a:pPr lvl="1"/>
            <a:r>
              <a:rPr lang="en-US"/>
              <a:t>Rectify images</a:t>
            </a:r>
          </a:p>
          <a:p>
            <a:pPr lvl="1"/>
            <a:r>
              <a:rPr lang="en-US"/>
              <a:t>Compute disparity</a:t>
            </a:r>
          </a:p>
          <a:p>
            <a:pPr lvl="1"/>
            <a:r>
              <a:rPr lang="en-US"/>
              <a:t>Estimate depth</a:t>
            </a:r>
          </a:p>
        </p:txBody>
      </p:sp>
      <p:sp>
        <p:nvSpPr>
          <p:cNvPr id="2867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97180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What will cause errors?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uiExpand="1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Active stereo with structured light</a:t>
            </a: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066800"/>
          <a:ext cx="9142412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7" name="Photo Editor Photo" r:id="rId29" imgW="9142857" imgH="1714739" progId="">
                  <p:embed/>
                </p:oleObj>
              </mc:Choice>
              <mc:Fallback>
                <p:oleObj name="Photo Editor Photo" r:id="rId29" imgW="9142857" imgH="1714739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066800"/>
                        <a:ext cx="9142412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7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5638800"/>
            <a:ext cx="7772400" cy="990600"/>
          </a:xfrm>
        </p:spPr>
        <p:txBody>
          <a:bodyPr/>
          <a:lstStyle/>
          <a:p>
            <a:r>
              <a:rPr lang="en-US" dirty="0"/>
              <a:t>Project “structured” light patterns onto the object</a:t>
            </a:r>
          </a:p>
          <a:p>
            <a:pPr lvl="1"/>
            <a:r>
              <a:rPr lang="en-US" dirty="0"/>
              <a:t>simplifies the correspondence problem</a:t>
            </a:r>
          </a:p>
        </p:txBody>
      </p:sp>
      <p:grpSp>
        <p:nvGrpSpPr>
          <p:cNvPr id="2" name="Group 4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6200" y="3124200"/>
            <a:ext cx="3733800" cy="1936750"/>
            <a:chOff x="48" y="1968"/>
            <a:chExt cx="2352" cy="122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056" y="2208"/>
              <a:ext cx="144" cy="240"/>
              <a:chOff x="864" y="2064"/>
              <a:chExt cx="144" cy="240"/>
            </a:xfrm>
          </p:grpSpPr>
          <p:sp>
            <p:nvSpPr>
              <p:cNvPr id="3102" name="Rectangle 12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12" y="2160"/>
                <a:ext cx="96" cy="48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864" y="20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56" y="2736"/>
              <a:ext cx="144" cy="240"/>
              <a:chOff x="864" y="2064"/>
              <a:chExt cx="144" cy="240"/>
            </a:xfrm>
          </p:grpSpPr>
          <p:sp>
            <p:nvSpPr>
              <p:cNvPr id="3100" name="Rectangle 1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12" y="2160"/>
                <a:ext cx="96" cy="48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1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64" y="20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672" y="2496"/>
              <a:ext cx="445" cy="192"/>
              <a:chOff x="768" y="2448"/>
              <a:chExt cx="445" cy="192"/>
            </a:xfrm>
          </p:grpSpPr>
          <p:sp>
            <p:nvSpPr>
              <p:cNvPr id="3098" name="Rectangle 1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69" y="2524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768" y="2448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93" name="Picture 20" descr="Picture1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052" y="2064"/>
              <a:ext cx="34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" name="Text 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68" y="297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camera 2</a:t>
              </a:r>
            </a:p>
          </p:txBody>
        </p:sp>
        <p:sp>
          <p:nvSpPr>
            <p:cNvPr id="3095" name="Text Box 2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196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camera 1</a:t>
              </a:r>
            </a:p>
          </p:txBody>
        </p:sp>
        <p:sp>
          <p:nvSpPr>
            <p:cNvPr id="3096" name="Text Box 2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" y="2476"/>
              <a:ext cx="6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projector</a:t>
              </a:r>
            </a:p>
          </p:txBody>
        </p:sp>
        <p:sp>
          <p:nvSpPr>
            <p:cNvPr id="3097" name="Freeform 2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104" y="2160"/>
              <a:ext cx="960" cy="960"/>
            </a:xfrm>
            <a:custGeom>
              <a:avLst/>
              <a:gdLst>
                <a:gd name="T0" fmla="*/ 0 w 960"/>
                <a:gd name="T1" fmla="*/ 432 h 960"/>
                <a:gd name="T2" fmla="*/ 960 w 960"/>
                <a:gd name="T3" fmla="*/ 0 h 960"/>
                <a:gd name="T4" fmla="*/ 960 w 960"/>
                <a:gd name="T5" fmla="*/ 960 h 960"/>
                <a:gd name="T6" fmla="*/ 0 w 960"/>
                <a:gd name="T7" fmla="*/ 432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60"/>
                <a:gd name="T14" fmla="*/ 960 w 96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60">
                  <a:moveTo>
                    <a:pt x="0" y="432"/>
                  </a:moveTo>
                  <a:lnTo>
                    <a:pt x="960" y="0"/>
                  </a:lnTo>
                  <a:lnTo>
                    <a:pt x="960" y="96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00600" y="3124200"/>
            <a:ext cx="3733800" cy="1905000"/>
            <a:chOff x="3024" y="1968"/>
            <a:chExt cx="2352" cy="120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032" y="2208"/>
              <a:ext cx="144" cy="240"/>
              <a:chOff x="864" y="2064"/>
              <a:chExt cx="144" cy="240"/>
            </a:xfrm>
          </p:grpSpPr>
          <p:sp>
            <p:nvSpPr>
              <p:cNvPr id="3088" name="Rectangle 26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912" y="2160"/>
                <a:ext cx="96" cy="48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2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64" y="20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3648" y="2496"/>
              <a:ext cx="445" cy="192"/>
              <a:chOff x="768" y="2448"/>
              <a:chExt cx="445" cy="192"/>
            </a:xfrm>
          </p:grpSpPr>
          <p:sp>
            <p:nvSpPr>
              <p:cNvPr id="3086" name="Rectangle 32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69" y="2524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3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68" y="2448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82" name="Picture 34" descr="Picture1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028" y="2064"/>
              <a:ext cx="34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Text Box 3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196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camera 1</a:t>
              </a:r>
            </a:p>
          </p:txBody>
        </p:sp>
        <p:sp>
          <p:nvSpPr>
            <p:cNvPr id="3084" name="Text Box 3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24" y="2476"/>
              <a:ext cx="6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projector</a:t>
              </a:r>
            </a:p>
          </p:txBody>
        </p:sp>
        <p:sp>
          <p:nvSpPr>
            <p:cNvPr id="3085" name="Freeform 3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080" y="2160"/>
              <a:ext cx="960" cy="960"/>
            </a:xfrm>
            <a:custGeom>
              <a:avLst/>
              <a:gdLst>
                <a:gd name="T0" fmla="*/ 0 w 960"/>
                <a:gd name="T1" fmla="*/ 432 h 960"/>
                <a:gd name="T2" fmla="*/ 960 w 960"/>
                <a:gd name="T3" fmla="*/ 0 h 960"/>
                <a:gd name="T4" fmla="*/ 960 w 960"/>
                <a:gd name="T5" fmla="*/ 960 h 960"/>
                <a:gd name="T6" fmla="*/ 0 w 960"/>
                <a:gd name="T7" fmla="*/ 432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60"/>
                <a:gd name="T14" fmla="*/ 960 w 96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60">
                  <a:moveTo>
                    <a:pt x="0" y="432"/>
                  </a:moveTo>
                  <a:lnTo>
                    <a:pt x="960" y="0"/>
                  </a:lnTo>
                  <a:lnTo>
                    <a:pt x="960" y="96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Rectangle 4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2743200"/>
            <a:ext cx="2281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Li Zhang’s one-shot stereo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Active stereo with structured light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909763" y="1490663"/>
          <a:ext cx="532447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21" name="Photo Editor Photo" r:id="rId7" imgW="5323810" imgH="3877216" progId="">
                  <p:embed/>
                </p:oleObj>
              </mc:Choice>
              <mc:Fallback>
                <p:oleObj name="Photo Editor Photo" r:id="rId7" imgW="5323810" imgH="3877216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490663"/>
                        <a:ext cx="5324475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Laser scanning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51054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Optical triangulation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Project a single stripe of laser light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Scan it across the surface of the object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is a very precise version of structured light scanning</a:t>
            </a:r>
          </a:p>
        </p:txBody>
      </p:sp>
      <p:pic>
        <p:nvPicPr>
          <p:cNvPr id="29700" name="Picture 4" descr="cyber_triang_geom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295400"/>
            <a:ext cx="3917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scanner-head-and-david-head-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0763" y="1352550"/>
            <a:ext cx="39322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60950" y="3881438"/>
            <a:ext cx="3473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Digital Michelangelo Project</a:t>
            </a:r>
          </a:p>
          <a:p>
            <a:pPr algn="ctr"/>
            <a:r>
              <a:rPr lang="en-US" sz="1400">
                <a:latin typeface="Arial" charset="0"/>
                <a:hlinkClick r:id="rId10"/>
              </a:rPr>
              <a:t>http://graphics.stanford.edu/projects/mich/</a:t>
            </a:r>
            <a:endParaRPr lang="en-US" sz="1400">
              <a:latin typeface="Arial" charset="0"/>
            </a:endParaRPr>
          </a:p>
          <a:p>
            <a:pPr lvl="1" algn="ctr"/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sp>
        <p:nvSpPr>
          <p:cNvPr id="31748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9013" y="6099175"/>
            <a:ext cx="471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600" i="1">
                <a:latin typeface="Arial" charset="0"/>
              </a:rPr>
              <a:t>The Digital Michelangelo Project</a:t>
            </a:r>
            <a:r>
              <a:rPr lang="en-US" sz="1600">
                <a:latin typeface="Arial" charset="0"/>
              </a:rPr>
              <a:t>, Levoy et al.</a:t>
            </a:r>
          </a:p>
        </p:txBody>
      </p:sp>
      <p:pic>
        <p:nvPicPr>
          <p:cNvPr id="31749" name="Picture 6" descr="david-classic-leftlight-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5200" y="846138"/>
            <a:ext cx="47799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pic>
        <p:nvPicPr>
          <p:cNvPr id="32771" name="Picture 4" descr="david-righteye-and-hair-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2263" y="995363"/>
            <a:ext cx="6205537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9013" y="6099175"/>
            <a:ext cx="471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600" i="1">
                <a:latin typeface="Arial" charset="0"/>
              </a:rPr>
              <a:t>The Digital Michelangelo Project</a:t>
            </a:r>
            <a:r>
              <a:rPr lang="en-US" sz="1600">
                <a:latin typeface="Arial" charset="0"/>
              </a:rPr>
              <a:t>, Levoy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pic>
        <p:nvPicPr>
          <p:cNvPr id="33796" name="Picture 8" descr="david-eye-qtrmm-ss-annotat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8238" y="1657350"/>
            <a:ext cx="74723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59013" y="6099175"/>
            <a:ext cx="471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600" i="1">
                <a:latin typeface="Arial" charset="0"/>
              </a:rPr>
              <a:t>The Digital Michelangelo Project</a:t>
            </a:r>
            <a:r>
              <a:rPr lang="en-US" sz="1600">
                <a:latin typeface="Arial" charset="0"/>
              </a:rPr>
              <a:t>, Levoy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30694"/>
            <a:ext cx="8229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76"/>
            <a:r>
              <a:rPr sz="2800" dirty="0" smtClean="0"/>
              <a:t>Recall </a:t>
            </a:r>
            <a:r>
              <a:rPr lang="en-US" sz="2800" dirty="0" smtClean="0"/>
              <a:t>:</a:t>
            </a:r>
            <a:r>
              <a:rPr sz="2800" dirty="0" smtClean="0"/>
              <a:t>Perspective</a:t>
            </a:r>
            <a:r>
              <a:rPr sz="2800" spc="-40" dirty="0" smtClean="0"/>
              <a:t> </a:t>
            </a:r>
            <a:r>
              <a:rPr sz="2800" dirty="0"/>
              <a:t>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522151" y="1784610"/>
            <a:ext cx="3596469" cy="76483"/>
          </a:xfrm>
          <a:custGeom>
            <a:avLst/>
            <a:gdLst/>
            <a:ahLst/>
            <a:cxnLst/>
            <a:rect l="l" t="t" r="r" b="b"/>
            <a:pathLst>
              <a:path w="3586479" h="76200">
                <a:moveTo>
                  <a:pt x="76200" y="33527"/>
                </a:moveTo>
                <a:lnTo>
                  <a:pt x="76200" y="0"/>
                </a:lnTo>
                <a:lnTo>
                  <a:pt x="0" y="38100"/>
                </a:lnTo>
                <a:lnTo>
                  <a:pt x="58674" y="67437"/>
                </a:lnTo>
                <a:lnTo>
                  <a:pt x="58674" y="38100"/>
                </a:lnTo>
                <a:lnTo>
                  <a:pt x="60197" y="35051"/>
                </a:lnTo>
                <a:lnTo>
                  <a:pt x="63246" y="33527"/>
                </a:lnTo>
                <a:lnTo>
                  <a:pt x="76200" y="33527"/>
                </a:lnTo>
                <a:close/>
              </a:path>
              <a:path w="3586479" h="76200">
                <a:moveTo>
                  <a:pt x="3585972" y="38099"/>
                </a:moveTo>
                <a:lnTo>
                  <a:pt x="3584448" y="35051"/>
                </a:lnTo>
                <a:lnTo>
                  <a:pt x="3581400" y="33527"/>
                </a:lnTo>
                <a:lnTo>
                  <a:pt x="63246" y="33527"/>
                </a:lnTo>
                <a:lnTo>
                  <a:pt x="60197" y="35051"/>
                </a:lnTo>
                <a:lnTo>
                  <a:pt x="58674" y="38100"/>
                </a:lnTo>
                <a:lnTo>
                  <a:pt x="60197" y="41148"/>
                </a:lnTo>
                <a:lnTo>
                  <a:pt x="63246" y="42672"/>
                </a:lnTo>
                <a:lnTo>
                  <a:pt x="3581400" y="42671"/>
                </a:lnTo>
                <a:lnTo>
                  <a:pt x="3584448" y="41147"/>
                </a:lnTo>
                <a:lnTo>
                  <a:pt x="3585972" y="38099"/>
                </a:lnTo>
                <a:close/>
              </a:path>
              <a:path w="3586479" h="76200">
                <a:moveTo>
                  <a:pt x="76200" y="76200"/>
                </a:moveTo>
                <a:lnTo>
                  <a:pt x="76200" y="42672"/>
                </a:lnTo>
                <a:lnTo>
                  <a:pt x="63246" y="42672"/>
                </a:lnTo>
                <a:lnTo>
                  <a:pt x="60197" y="41148"/>
                </a:lnTo>
                <a:lnTo>
                  <a:pt x="58674" y="38100"/>
                </a:lnTo>
                <a:lnTo>
                  <a:pt x="58674" y="67437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978" y="4843941"/>
            <a:ext cx="3672881" cy="76483"/>
          </a:xfrm>
          <a:custGeom>
            <a:avLst/>
            <a:gdLst/>
            <a:ahLst/>
            <a:cxnLst/>
            <a:rect l="l" t="t" r="r" b="b"/>
            <a:pathLst>
              <a:path w="3662679" h="76200">
                <a:moveTo>
                  <a:pt x="3603497" y="38100"/>
                </a:moveTo>
                <a:lnTo>
                  <a:pt x="3601973" y="35051"/>
                </a:lnTo>
                <a:lnTo>
                  <a:pt x="3598925" y="33527"/>
                </a:lnTo>
                <a:lnTo>
                  <a:pt x="4571" y="33527"/>
                </a:lnTo>
                <a:lnTo>
                  <a:pt x="1524" y="35051"/>
                </a:lnTo>
                <a:lnTo>
                  <a:pt x="0" y="38100"/>
                </a:lnTo>
                <a:lnTo>
                  <a:pt x="1524" y="41148"/>
                </a:lnTo>
                <a:lnTo>
                  <a:pt x="4571" y="42672"/>
                </a:lnTo>
                <a:lnTo>
                  <a:pt x="3598925" y="42672"/>
                </a:lnTo>
                <a:lnTo>
                  <a:pt x="3601973" y="41148"/>
                </a:lnTo>
                <a:lnTo>
                  <a:pt x="3603497" y="38100"/>
                </a:lnTo>
                <a:close/>
              </a:path>
              <a:path w="3662679" h="76200">
                <a:moveTo>
                  <a:pt x="3662171" y="38100"/>
                </a:moveTo>
                <a:lnTo>
                  <a:pt x="3585971" y="0"/>
                </a:lnTo>
                <a:lnTo>
                  <a:pt x="3585971" y="33527"/>
                </a:lnTo>
                <a:lnTo>
                  <a:pt x="3598925" y="33527"/>
                </a:lnTo>
                <a:lnTo>
                  <a:pt x="3601973" y="35051"/>
                </a:lnTo>
                <a:lnTo>
                  <a:pt x="3603497" y="38100"/>
                </a:lnTo>
                <a:lnTo>
                  <a:pt x="3603497" y="67437"/>
                </a:lnTo>
                <a:lnTo>
                  <a:pt x="3662171" y="38100"/>
                </a:lnTo>
                <a:close/>
              </a:path>
              <a:path w="3662679" h="76200">
                <a:moveTo>
                  <a:pt x="3603497" y="67437"/>
                </a:moveTo>
                <a:lnTo>
                  <a:pt x="3603497" y="38100"/>
                </a:lnTo>
                <a:lnTo>
                  <a:pt x="3601973" y="41148"/>
                </a:lnTo>
                <a:lnTo>
                  <a:pt x="3598925" y="42672"/>
                </a:lnTo>
                <a:lnTo>
                  <a:pt x="3585971" y="42672"/>
                </a:lnTo>
                <a:lnTo>
                  <a:pt x="3585971" y="76200"/>
                </a:lnTo>
                <a:lnTo>
                  <a:pt x="3603497" y="67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9632" y="1822851"/>
            <a:ext cx="0" cy="3059331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150" y="3314275"/>
            <a:ext cx="3744201" cy="76483"/>
          </a:xfrm>
          <a:custGeom>
            <a:avLst/>
            <a:gdLst/>
            <a:ahLst/>
            <a:cxnLst/>
            <a:rect l="l" t="t" r="r" b="b"/>
            <a:pathLst>
              <a:path w="3733800" h="76200">
                <a:moveTo>
                  <a:pt x="3670554" y="44196"/>
                </a:moveTo>
                <a:lnTo>
                  <a:pt x="3670554" y="32004"/>
                </a:lnTo>
                <a:lnTo>
                  <a:pt x="0" y="32004"/>
                </a:lnTo>
                <a:lnTo>
                  <a:pt x="0" y="44196"/>
                </a:lnTo>
                <a:lnTo>
                  <a:pt x="3670554" y="44196"/>
                </a:lnTo>
                <a:close/>
              </a:path>
              <a:path w="3733800" h="76200">
                <a:moveTo>
                  <a:pt x="3733800" y="38100"/>
                </a:moveTo>
                <a:lnTo>
                  <a:pt x="3657600" y="0"/>
                </a:lnTo>
                <a:lnTo>
                  <a:pt x="3657600" y="32004"/>
                </a:lnTo>
                <a:lnTo>
                  <a:pt x="3670554" y="32004"/>
                </a:lnTo>
                <a:lnTo>
                  <a:pt x="3670554" y="69723"/>
                </a:lnTo>
                <a:lnTo>
                  <a:pt x="3733800" y="38100"/>
                </a:lnTo>
                <a:close/>
              </a:path>
              <a:path w="3733800" h="76200">
                <a:moveTo>
                  <a:pt x="3670554" y="69723"/>
                </a:moveTo>
                <a:lnTo>
                  <a:pt x="3670554" y="44196"/>
                </a:lnTo>
                <a:lnTo>
                  <a:pt x="3657600" y="44196"/>
                </a:lnTo>
                <a:lnTo>
                  <a:pt x="3657600" y="76200"/>
                </a:lnTo>
                <a:lnTo>
                  <a:pt x="3670554" y="69723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563" y="2587684"/>
            <a:ext cx="3514964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7571" y="1822851"/>
            <a:ext cx="1528245" cy="3059331"/>
          </a:xfrm>
          <a:custGeom>
            <a:avLst/>
            <a:gdLst/>
            <a:ahLst/>
            <a:cxnLst/>
            <a:rect l="l" t="t" r="r" b="b"/>
            <a:pathLst>
              <a:path w="1524000" h="3048000">
                <a:moveTo>
                  <a:pt x="0" y="0"/>
                </a:moveTo>
                <a:lnTo>
                  <a:pt x="1524000" y="3048000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59355" y="3312490"/>
            <a:ext cx="19930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x</a:t>
            </a:r>
            <a:r>
              <a:rPr sz="2000" baseline="-21367" dirty="0">
                <a:latin typeface="Times New Roman"/>
                <a:cs typeface="Times New Roman"/>
              </a:rPr>
              <a:t>i</a:t>
            </a:r>
            <a:endParaRPr sz="2000" baseline="-2136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97571" y="1822851"/>
            <a:ext cx="382061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9632" y="1822851"/>
            <a:ext cx="0" cy="764833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905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1426" y="2587684"/>
            <a:ext cx="76412" cy="2829881"/>
          </a:xfrm>
          <a:custGeom>
            <a:avLst/>
            <a:gdLst/>
            <a:ahLst/>
            <a:cxnLst/>
            <a:rect l="l" t="t" r="r" b="b"/>
            <a:pathLst>
              <a:path w="76200" h="2819400">
                <a:moveTo>
                  <a:pt x="76200" y="2743200"/>
                </a:moveTo>
                <a:lnTo>
                  <a:pt x="0" y="2743200"/>
                </a:lnTo>
                <a:lnTo>
                  <a:pt x="28193" y="2799588"/>
                </a:lnTo>
                <a:lnTo>
                  <a:pt x="28193" y="2756154"/>
                </a:lnTo>
                <a:lnTo>
                  <a:pt x="47243" y="2756154"/>
                </a:lnTo>
                <a:lnTo>
                  <a:pt x="47243" y="2801112"/>
                </a:lnTo>
                <a:lnTo>
                  <a:pt x="76200" y="2743200"/>
                </a:lnTo>
                <a:close/>
              </a:path>
              <a:path w="76200" h="2819400">
                <a:moveTo>
                  <a:pt x="47243" y="2743200"/>
                </a:moveTo>
                <a:lnTo>
                  <a:pt x="47243" y="0"/>
                </a:lnTo>
                <a:lnTo>
                  <a:pt x="28193" y="0"/>
                </a:lnTo>
                <a:lnTo>
                  <a:pt x="28193" y="2743200"/>
                </a:lnTo>
                <a:lnTo>
                  <a:pt x="47243" y="2743200"/>
                </a:lnTo>
                <a:close/>
              </a:path>
              <a:path w="76200" h="2819400">
                <a:moveTo>
                  <a:pt x="47243" y="2801112"/>
                </a:moveTo>
                <a:lnTo>
                  <a:pt x="47243" y="2756154"/>
                </a:lnTo>
                <a:lnTo>
                  <a:pt x="28193" y="2756154"/>
                </a:lnTo>
                <a:lnTo>
                  <a:pt x="28193" y="2799588"/>
                </a:lnTo>
                <a:lnTo>
                  <a:pt x="38100" y="2819400"/>
                </a:lnTo>
                <a:lnTo>
                  <a:pt x="47243" y="2801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9632" y="4882182"/>
            <a:ext cx="1146184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299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43414" y="2205267"/>
            <a:ext cx="246430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2621" y="3429000"/>
            <a:ext cx="161739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0198" y="1322651"/>
            <a:ext cx="3519421" cy="1296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876469"/>
            <a:r>
              <a:rPr sz="2400" spc="-5" dirty="0">
                <a:latin typeface="Times New Roman"/>
                <a:cs typeface="Times New Roman"/>
              </a:rPr>
              <a:t>This is </a:t>
            </a:r>
            <a:r>
              <a:rPr sz="2400" dirty="0">
                <a:latin typeface="Times New Roman"/>
                <a:cs typeface="Times New Roman"/>
              </a:rPr>
              <a:t>the axis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real image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plane.</a:t>
            </a:r>
            <a:endParaRPr sz="2400" dirty="0">
              <a:latin typeface="Times New Roman"/>
              <a:cs typeface="Times New Roman"/>
            </a:endParaRPr>
          </a:p>
          <a:p>
            <a:pPr marL="12739">
              <a:spcBef>
                <a:spcPts val="1449"/>
              </a:spcBef>
            </a:pPr>
            <a:r>
              <a:rPr sz="2400" spc="-5" dirty="0">
                <a:latin typeface="Times New Roman"/>
                <a:cs typeface="Times New Roman"/>
              </a:rPr>
              <a:t>O is the center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projection.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0197" y="2928800"/>
            <a:ext cx="3401619" cy="74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/>
            <a:r>
              <a:rPr sz="2400" spc="-5" dirty="0">
                <a:latin typeface="Times New Roman"/>
                <a:cs typeface="Times New Roman"/>
              </a:rPr>
              <a:t>This is </a:t>
            </a:r>
            <a:r>
              <a:rPr sz="2400" dirty="0">
                <a:latin typeface="Times New Roman"/>
                <a:cs typeface="Times New Roman"/>
              </a:rPr>
              <a:t>the axis of the 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front  image plane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we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3983" y="2587684"/>
            <a:ext cx="76412" cy="2294498"/>
          </a:xfrm>
          <a:custGeom>
            <a:avLst/>
            <a:gdLst/>
            <a:ahLst/>
            <a:cxnLst/>
            <a:rect l="l" t="t" r="r" b="b"/>
            <a:pathLst>
              <a:path w="76200" h="2286000">
                <a:moveTo>
                  <a:pt x="76200" y="0"/>
                </a:moveTo>
                <a:lnTo>
                  <a:pt x="61245" y="14978"/>
                </a:lnTo>
                <a:lnTo>
                  <a:pt x="49149" y="55816"/>
                </a:lnTo>
                <a:lnTo>
                  <a:pt x="41052" y="116371"/>
                </a:lnTo>
                <a:lnTo>
                  <a:pt x="38100" y="190500"/>
                </a:lnTo>
                <a:lnTo>
                  <a:pt x="38100" y="952500"/>
                </a:lnTo>
                <a:lnTo>
                  <a:pt x="35147" y="1026628"/>
                </a:lnTo>
                <a:lnTo>
                  <a:pt x="27051" y="1087183"/>
                </a:lnTo>
                <a:lnTo>
                  <a:pt x="14954" y="1128021"/>
                </a:lnTo>
                <a:lnTo>
                  <a:pt x="0" y="1143000"/>
                </a:lnTo>
                <a:lnTo>
                  <a:pt x="14954" y="1157978"/>
                </a:lnTo>
                <a:lnTo>
                  <a:pt x="27050" y="1198816"/>
                </a:lnTo>
                <a:lnTo>
                  <a:pt x="35147" y="1259371"/>
                </a:lnTo>
                <a:lnTo>
                  <a:pt x="38100" y="1333500"/>
                </a:lnTo>
                <a:lnTo>
                  <a:pt x="38100" y="2095500"/>
                </a:lnTo>
                <a:lnTo>
                  <a:pt x="41052" y="2169628"/>
                </a:lnTo>
                <a:lnTo>
                  <a:pt x="49148" y="2230183"/>
                </a:lnTo>
                <a:lnTo>
                  <a:pt x="61245" y="2271021"/>
                </a:lnTo>
                <a:lnTo>
                  <a:pt x="76200" y="2286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94241" y="4458465"/>
            <a:ext cx="178295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18184" y="4117350"/>
            <a:ext cx="1146184" cy="835580"/>
          </a:xfrm>
          <a:custGeom>
            <a:avLst/>
            <a:gdLst/>
            <a:ahLst/>
            <a:cxnLst/>
            <a:rect l="l" t="t" r="r" b="b"/>
            <a:pathLst>
              <a:path w="1143000" h="832485">
                <a:moveTo>
                  <a:pt x="0" y="0"/>
                </a:moveTo>
                <a:lnTo>
                  <a:pt x="0" y="832103"/>
                </a:lnTo>
                <a:lnTo>
                  <a:pt x="1143000" y="832103"/>
                </a:lnTo>
                <a:lnTo>
                  <a:pt x="1143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15074" y="4157120"/>
            <a:ext cx="89848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712768" algn="l"/>
                <a:tab pos="745253" algn="l"/>
              </a:tabLst>
            </a:pP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baseline="-20833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	</a:t>
            </a:r>
            <a:r>
              <a:rPr sz="2400" dirty="0" smtClean="0">
                <a:latin typeface="Times New Roman"/>
                <a:cs typeface="Times New Roman"/>
              </a:rPr>
              <a:t>x  f</a:t>
            </a:r>
            <a:r>
              <a:rPr sz="2400" dirty="0">
                <a:latin typeface="Times New Roman"/>
                <a:cs typeface="Times New Roman"/>
              </a:rPr>
              <a:t>	z</a:t>
            </a:r>
          </a:p>
        </p:txBody>
      </p:sp>
      <p:sp>
        <p:nvSpPr>
          <p:cNvPr id="22" name="object 22"/>
          <p:cNvSpPr/>
          <p:nvPr/>
        </p:nvSpPr>
        <p:spPr>
          <a:xfrm>
            <a:off x="5794596" y="4576249"/>
            <a:ext cx="305649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82306" y="4576249"/>
            <a:ext cx="305649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92705" y="4305498"/>
            <a:ext cx="17256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9"/>
              </a:lnSpc>
            </a:pP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5371" y="2179774"/>
            <a:ext cx="1232148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10" dirty="0">
                <a:latin typeface="Times New Roman"/>
                <a:cs typeface="Times New Roman"/>
              </a:rPr>
              <a:t>camera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lens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79632" y="2353645"/>
            <a:ext cx="463568" cy="234548"/>
          </a:xfrm>
          <a:custGeom>
            <a:avLst/>
            <a:gdLst/>
            <a:ahLst/>
            <a:cxnLst/>
            <a:rect l="l" t="t" r="r" b="b"/>
            <a:pathLst>
              <a:path w="462280" h="233680">
                <a:moveTo>
                  <a:pt x="65965" y="194844"/>
                </a:moveTo>
                <a:lnTo>
                  <a:pt x="51054" y="165354"/>
                </a:lnTo>
                <a:lnTo>
                  <a:pt x="0" y="233172"/>
                </a:lnTo>
                <a:lnTo>
                  <a:pt x="52577" y="233172"/>
                </a:lnTo>
                <a:lnTo>
                  <a:pt x="52577" y="203454"/>
                </a:lnTo>
                <a:lnTo>
                  <a:pt x="54863" y="200406"/>
                </a:lnTo>
                <a:lnTo>
                  <a:pt x="65965" y="194844"/>
                </a:lnTo>
                <a:close/>
              </a:path>
              <a:path w="462280" h="233680">
                <a:moveTo>
                  <a:pt x="70129" y="203081"/>
                </a:moveTo>
                <a:lnTo>
                  <a:pt x="65965" y="194844"/>
                </a:lnTo>
                <a:lnTo>
                  <a:pt x="54863" y="200406"/>
                </a:lnTo>
                <a:lnTo>
                  <a:pt x="52577" y="203454"/>
                </a:lnTo>
                <a:lnTo>
                  <a:pt x="52577" y="207264"/>
                </a:lnTo>
                <a:lnTo>
                  <a:pt x="54863" y="209550"/>
                </a:lnTo>
                <a:lnTo>
                  <a:pt x="58674" y="208788"/>
                </a:lnTo>
                <a:lnTo>
                  <a:pt x="70129" y="203081"/>
                </a:lnTo>
                <a:close/>
              </a:path>
              <a:path w="462280" h="233680">
                <a:moveTo>
                  <a:pt x="85343" y="233172"/>
                </a:moveTo>
                <a:lnTo>
                  <a:pt x="70129" y="203081"/>
                </a:lnTo>
                <a:lnTo>
                  <a:pt x="58674" y="208788"/>
                </a:lnTo>
                <a:lnTo>
                  <a:pt x="54863" y="209550"/>
                </a:lnTo>
                <a:lnTo>
                  <a:pt x="52577" y="207264"/>
                </a:lnTo>
                <a:lnTo>
                  <a:pt x="52577" y="233172"/>
                </a:lnTo>
                <a:lnTo>
                  <a:pt x="85343" y="233172"/>
                </a:lnTo>
                <a:close/>
              </a:path>
              <a:path w="462280" h="233680">
                <a:moveTo>
                  <a:pt x="461771" y="6095"/>
                </a:moveTo>
                <a:lnTo>
                  <a:pt x="461771" y="2285"/>
                </a:lnTo>
                <a:lnTo>
                  <a:pt x="458723" y="0"/>
                </a:lnTo>
                <a:lnTo>
                  <a:pt x="454913" y="0"/>
                </a:lnTo>
                <a:lnTo>
                  <a:pt x="65965" y="194844"/>
                </a:lnTo>
                <a:lnTo>
                  <a:pt x="70129" y="203081"/>
                </a:lnTo>
                <a:lnTo>
                  <a:pt x="459485" y="9143"/>
                </a:lnTo>
                <a:lnTo>
                  <a:pt x="46177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05540" y="4918639"/>
            <a:ext cx="1023286" cy="62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055" marR="5096" indent="-236952"/>
            <a:r>
              <a:rPr sz="2000" spc="-5" dirty="0">
                <a:latin typeface="Times New Roman"/>
                <a:cs typeface="Times New Roman"/>
              </a:rPr>
              <a:t>3D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object  point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9128" y="4534948"/>
            <a:ext cx="229874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5004" y="2852316"/>
            <a:ext cx="246430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1644" y="1475617"/>
            <a:ext cx="212681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49404" y="4805699"/>
            <a:ext cx="76412" cy="76483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73247" y="23145"/>
                </a:lnTo>
                <a:lnTo>
                  <a:pt x="65150" y="11049"/>
                </a:lnTo>
                <a:lnTo>
                  <a:pt x="53054" y="2952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9" y="65150"/>
                </a:lnTo>
                <a:lnTo>
                  <a:pt x="23145" y="73247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0" y="65150"/>
                </a:lnTo>
                <a:lnTo>
                  <a:pt x="73247" y="5305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9404" y="4805699"/>
            <a:ext cx="76412" cy="76483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9" y="65150"/>
                </a:lnTo>
                <a:lnTo>
                  <a:pt x="23145" y="73247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0" y="65150"/>
                </a:lnTo>
                <a:lnTo>
                  <a:pt x="73247" y="53054"/>
                </a:lnTo>
                <a:lnTo>
                  <a:pt x="76200" y="38100"/>
                </a:lnTo>
                <a:lnTo>
                  <a:pt x="73247" y="23145"/>
                </a:lnTo>
                <a:lnTo>
                  <a:pt x="65150" y="11049"/>
                </a:lnTo>
                <a:lnTo>
                  <a:pt x="53054" y="2952"/>
                </a:lnTo>
                <a:lnTo>
                  <a:pt x="381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7571" y="1822851"/>
            <a:ext cx="76412" cy="76483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73247" y="23145"/>
                </a:lnTo>
                <a:lnTo>
                  <a:pt x="65151" y="11049"/>
                </a:lnTo>
                <a:lnTo>
                  <a:pt x="53054" y="2952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8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8" y="65150"/>
                </a:lnTo>
                <a:lnTo>
                  <a:pt x="23145" y="73247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0" y="65151"/>
                </a:lnTo>
                <a:lnTo>
                  <a:pt x="73247" y="5305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7571" y="1822851"/>
            <a:ext cx="76412" cy="76483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145" y="2952"/>
                </a:lnTo>
                <a:lnTo>
                  <a:pt x="11049" y="11048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8" y="65150"/>
                </a:lnTo>
                <a:lnTo>
                  <a:pt x="23145" y="73247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0" y="65151"/>
                </a:lnTo>
                <a:lnTo>
                  <a:pt x="73247" y="53054"/>
                </a:lnTo>
                <a:lnTo>
                  <a:pt x="76200" y="38100"/>
                </a:lnTo>
                <a:lnTo>
                  <a:pt x="73247" y="23145"/>
                </a:lnTo>
                <a:lnTo>
                  <a:pt x="65151" y="11049"/>
                </a:lnTo>
                <a:lnTo>
                  <a:pt x="53054" y="2952"/>
                </a:lnTo>
                <a:lnTo>
                  <a:pt x="381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5281" y="3276034"/>
            <a:ext cx="76412" cy="76483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73247" y="23145"/>
                </a:lnTo>
                <a:lnTo>
                  <a:pt x="65151" y="11049"/>
                </a:lnTo>
                <a:lnTo>
                  <a:pt x="53054" y="2952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8" y="65150"/>
                </a:lnTo>
                <a:lnTo>
                  <a:pt x="23145" y="73247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0" y="65150"/>
                </a:lnTo>
                <a:lnTo>
                  <a:pt x="73247" y="5305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85281" y="3276034"/>
            <a:ext cx="76412" cy="76483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8" y="65150"/>
                </a:lnTo>
                <a:lnTo>
                  <a:pt x="23145" y="73247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0" y="65150"/>
                </a:lnTo>
                <a:lnTo>
                  <a:pt x="73247" y="53054"/>
                </a:lnTo>
                <a:lnTo>
                  <a:pt x="76200" y="38100"/>
                </a:lnTo>
                <a:lnTo>
                  <a:pt x="73247" y="23145"/>
                </a:lnTo>
                <a:lnTo>
                  <a:pt x="65151" y="11049"/>
                </a:lnTo>
                <a:lnTo>
                  <a:pt x="53054" y="2952"/>
                </a:lnTo>
                <a:lnTo>
                  <a:pt x="381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23477" y="2638673"/>
            <a:ext cx="1699535" cy="623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/>
            <a:r>
              <a:rPr sz="2000" spc="-5" dirty="0">
                <a:latin typeface="Times New Roman"/>
                <a:cs typeface="Times New Roman"/>
              </a:rPr>
              <a:t>image of point  B in front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image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61694" y="3194960"/>
            <a:ext cx="387155" cy="103252"/>
          </a:xfrm>
          <a:custGeom>
            <a:avLst/>
            <a:gdLst/>
            <a:ahLst/>
            <a:cxnLst/>
            <a:rect l="l" t="t" r="r" b="b"/>
            <a:pathLst>
              <a:path w="386080" h="102870">
                <a:moveTo>
                  <a:pt x="73838" y="61426"/>
                </a:moveTo>
                <a:lnTo>
                  <a:pt x="67056" y="28194"/>
                </a:lnTo>
                <a:lnTo>
                  <a:pt x="0" y="80772"/>
                </a:lnTo>
                <a:lnTo>
                  <a:pt x="57912" y="96322"/>
                </a:lnTo>
                <a:lnTo>
                  <a:pt x="57912" y="69342"/>
                </a:lnTo>
                <a:lnTo>
                  <a:pt x="58674" y="65532"/>
                </a:lnTo>
                <a:lnTo>
                  <a:pt x="60960" y="64008"/>
                </a:lnTo>
                <a:lnTo>
                  <a:pt x="73838" y="61426"/>
                </a:lnTo>
                <a:close/>
              </a:path>
              <a:path w="386080" h="102870">
                <a:moveTo>
                  <a:pt x="75719" y="70645"/>
                </a:moveTo>
                <a:lnTo>
                  <a:pt x="73838" y="61426"/>
                </a:lnTo>
                <a:lnTo>
                  <a:pt x="60960" y="64008"/>
                </a:lnTo>
                <a:lnTo>
                  <a:pt x="58674" y="65532"/>
                </a:lnTo>
                <a:lnTo>
                  <a:pt x="57912" y="69342"/>
                </a:lnTo>
                <a:lnTo>
                  <a:pt x="59436" y="72389"/>
                </a:lnTo>
                <a:lnTo>
                  <a:pt x="63245" y="73151"/>
                </a:lnTo>
                <a:lnTo>
                  <a:pt x="75719" y="70645"/>
                </a:lnTo>
                <a:close/>
              </a:path>
              <a:path w="386080" h="102870">
                <a:moveTo>
                  <a:pt x="82295" y="102870"/>
                </a:moveTo>
                <a:lnTo>
                  <a:pt x="75719" y="70645"/>
                </a:lnTo>
                <a:lnTo>
                  <a:pt x="63245" y="73151"/>
                </a:lnTo>
                <a:lnTo>
                  <a:pt x="59436" y="72389"/>
                </a:lnTo>
                <a:lnTo>
                  <a:pt x="57912" y="69342"/>
                </a:lnTo>
                <a:lnTo>
                  <a:pt x="57912" y="96322"/>
                </a:lnTo>
                <a:lnTo>
                  <a:pt x="82295" y="102870"/>
                </a:lnTo>
                <a:close/>
              </a:path>
              <a:path w="386080" h="102870">
                <a:moveTo>
                  <a:pt x="385571" y="3810"/>
                </a:moveTo>
                <a:lnTo>
                  <a:pt x="383285" y="762"/>
                </a:lnTo>
                <a:lnTo>
                  <a:pt x="380237" y="0"/>
                </a:lnTo>
                <a:lnTo>
                  <a:pt x="73838" y="61426"/>
                </a:lnTo>
                <a:lnTo>
                  <a:pt x="75719" y="70645"/>
                </a:lnTo>
                <a:lnTo>
                  <a:pt x="381761" y="9144"/>
                </a:lnTo>
                <a:lnTo>
                  <a:pt x="384809" y="6858"/>
                </a:lnTo>
                <a:lnTo>
                  <a:pt x="385571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90930" y="4882182"/>
            <a:ext cx="534886" cy="458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342900"/>
                </a:moveTo>
                <a:lnTo>
                  <a:pt x="533400" y="0"/>
                </a:lnTo>
                <a:lnTo>
                  <a:pt x="114300" y="0"/>
                </a:lnTo>
                <a:lnTo>
                  <a:pt x="0" y="114300"/>
                </a:lnTo>
                <a:lnTo>
                  <a:pt x="0" y="457200"/>
                </a:lnTo>
                <a:lnTo>
                  <a:pt x="419100" y="457200"/>
                </a:lnTo>
                <a:lnTo>
                  <a:pt x="533400" y="3429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0930" y="4882182"/>
            <a:ext cx="534886" cy="114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533400" y="0"/>
                </a:moveTo>
                <a:lnTo>
                  <a:pt x="114300" y="0"/>
                </a:lnTo>
                <a:lnTo>
                  <a:pt x="0" y="114300"/>
                </a:lnTo>
                <a:lnTo>
                  <a:pt x="419100" y="114300"/>
                </a:lnTo>
                <a:lnTo>
                  <a:pt x="533400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1198" y="4882182"/>
            <a:ext cx="114618" cy="4589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342900"/>
                </a:moveTo>
                <a:lnTo>
                  <a:pt x="114300" y="0"/>
                </a:lnTo>
                <a:lnTo>
                  <a:pt x="0" y="114300"/>
                </a:lnTo>
                <a:lnTo>
                  <a:pt x="0" y="457200"/>
                </a:lnTo>
                <a:lnTo>
                  <a:pt x="114300" y="34290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0930" y="4882182"/>
            <a:ext cx="534886" cy="458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114300" y="0"/>
                </a:moveTo>
                <a:lnTo>
                  <a:pt x="0" y="114300"/>
                </a:lnTo>
                <a:lnTo>
                  <a:pt x="0" y="457200"/>
                </a:lnTo>
                <a:lnTo>
                  <a:pt x="419100" y="457200"/>
                </a:lnTo>
                <a:lnTo>
                  <a:pt x="533400" y="342900"/>
                </a:lnTo>
                <a:lnTo>
                  <a:pt x="533400" y="0"/>
                </a:lnTo>
                <a:lnTo>
                  <a:pt x="1143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0930" y="4882182"/>
            <a:ext cx="534886" cy="114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300"/>
                </a:moveTo>
                <a:lnTo>
                  <a:pt x="419100" y="114300"/>
                </a:lnTo>
                <a:lnTo>
                  <a:pt x="533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11198" y="4996907"/>
            <a:ext cx="0" cy="344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56426" y="1155663"/>
            <a:ext cx="1090148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real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image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6426" y="1461545"/>
            <a:ext cx="548895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point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53630" y="2838141"/>
            <a:ext cx="110797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4266" y="5452748"/>
            <a:ext cx="8146183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9686"/>
            <a:r>
              <a:rPr sz="2400" dirty="0">
                <a:latin typeface="Times New Roman"/>
                <a:cs typeface="Times New Roman"/>
              </a:rPr>
              <a:t>Z</a:t>
            </a:r>
          </a:p>
          <a:p>
            <a:pPr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68770" y="5146814"/>
            <a:ext cx="287564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(from similar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triangles)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802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pic>
        <p:nvPicPr>
          <p:cNvPr id="34819" name="Picture 4" descr="david-eye-vrip-wireframe-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9563" y="1039813"/>
            <a:ext cx="60261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9013" y="6099175"/>
            <a:ext cx="471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600" i="1">
                <a:latin typeface="Arial" charset="0"/>
              </a:rPr>
              <a:t>The Digital Michelangelo Project</a:t>
            </a:r>
            <a:r>
              <a:rPr lang="en-US" sz="1600">
                <a:latin typeface="Arial" charset="0"/>
              </a:rPr>
              <a:t>, Levoy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190" y="143534"/>
            <a:ext cx="5513781" cy="529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3400" spc="-5" dirty="0"/>
              <a:t>Projection for Stereo</a:t>
            </a:r>
            <a:r>
              <a:rPr sz="3400" spc="-60" dirty="0"/>
              <a:t> </a:t>
            </a:r>
            <a:r>
              <a:rPr sz="3400" spc="-5" dirty="0"/>
              <a:t>Images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727189" y="1187020"/>
            <a:ext cx="7618939" cy="40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>
              <a:tabLst>
                <a:tab pos="2298182" algn="l"/>
              </a:tabLst>
            </a:pPr>
            <a:r>
              <a:rPr sz="2600" spc="-5" dirty="0">
                <a:latin typeface="Arial"/>
                <a:cs typeface="Arial"/>
              </a:rPr>
              <a:t>Simple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Model:	Optic axes of 2 cameras are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parallel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1459" y="2702409"/>
            <a:ext cx="5048303" cy="76483"/>
          </a:xfrm>
          <a:custGeom>
            <a:avLst/>
            <a:gdLst/>
            <a:ahLst/>
            <a:cxnLst/>
            <a:rect l="l" t="t" r="r" b="b"/>
            <a:pathLst>
              <a:path w="5034280" h="76200">
                <a:moveTo>
                  <a:pt x="4975098" y="38099"/>
                </a:moveTo>
                <a:lnTo>
                  <a:pt x="4973574" y="35051"/>
                </a:lnTo>
                <a:lnTo>
                  <a:pt x="4970526" y="33527"/>
                </a:lnTo>
                <a:lnTo>
                  <a:pt x="4572" y="33527"/>
                </a:lnTo>
                <a:lnTo>
                  <a:pt x="1524" y="35051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4970526" y="42671"/>
                </a:lnTo>
                <a:lnTo>
                  <a:pt x="4973574" y="41147"/>
                </a:lnTo>
                <a:lnTo>
                  <a:pt x="4975098" y="38099"/>
                </a:lnTo>
                <a:close/>
              </a:path>
              <a:path w="5034280" h="76200">
                <a:moveTo>
                  <a:pt x="5033772" y="38099"/>
                </a:moveTo>
                <a:lnTo>
                  <a:pt x="4957572" y="0"/>
                </a:lnTo>
                <a:lnTo>
                  <a:pt x="4957572" y="33527"/>
                </a:lnTo>
                <a:lnTo>
                  <a:pt x="4970526" y="33527"/>
                </a:lnTo>
                <a:lnTo>
                  <a:pt x="4973574" y="35051"/>
                </a:lnTo>
                <a:lnTo>
                  <a:pt x="4975098" y="38099"/>
                </a:lnTo>
                <a:lnTo>
                  <a:pt x="4975098" y="67436"/>
                </a:lnTo>
                <a:lnTo>
                  <a:pt x="5033772" y="38099"/>
                </a:lnTo>
                <a:close/>
              </a:path>
              <a:path w="5034280" h="76200">
                <a:moveTo>
                  <a:pt x="4975098" y="67436"/>
                </a:moveTo>
                <a:lnTo>
                  <a:pt x="4975098" y="38099"/>
                </a:lnTo>
                <a:lnTo>
                  <a:pt x="4973574" y="41147"/>
                </a:lnTo>
                <a:lnTo>
                  <a:pt x="4970526" y="42671"/>
                </a:lnTo>
                <a:lnTo>
                  <a:pt x="4957572" y="42671"/>
                </a:lnTo>
                <a:lnTo>
                  <a:pt x="4957572" y="76199"/>
                </a:lnTo>
                <a:lnTo>
                  <a:pt x="4975098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1459" y="3926141"/>
            <a:ext cx="5430364" cy="76483"/>
          </a:xfrm>
          <a:custGeom>
            <a:avLst/>
            <a:gdLst/>
            <a:ahLst/>
            <a:cxnLst/>
            <a:rect l="l" t="t" r="r" b="b"/>
            <a:pathLst>
              <a:path w="5415280" h="76200">
                <a:moveTo>
                  <a:pt x="5356098" y="38100"/>
                </a:moveTo>
                <a:lnTo>
                  <a:pt x="5354574" y="35051"/>
                </a:lnTo>
                <a:lnTo>
                  <a:pt x="5351526" y="33527"/>
                </a:lnTo>
                <a:lnTo>
                  <a:pt x="4572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5351526" y="42672"/>
                </a:lnTo>
                <a:lnTo>
                  <a:pt x="5354574" y="41148"/>
                </a:lnTo>
                <a:lnTo>
                  <a:pt x="5356098" y="38100"/>
                </a:lnTo>
                <a:close/>
              </a:path>
              <a:path w="5415280" h="76200">
                <a:moveTo>
                  <a:pt x="5414772" y="38100"/>
                </a:moveTo>
                <a:lnTo>
                  <a:pt x="5338572" y="0"/>
                </a:lnTo>
                <a:lnTo>
                  <a:pt x="5338572" y="33527"/>
                </a:lnTo>
                <a:lnTo>
                  <a:pt x="5351526" y="33527"/>
                </a:lnTo>
                <a:lnTo>
                  <a:pt x="5354574" y="35051"/>
                </a:lnTo>
                <a:lnTo>
                  <a:pt x="5356098" y="38100"/>
                </a:lnTo>
                <a:lnTo>
                  <a:pt x="5356098" y="67437"/>
                </a:lnTo>
                <a:lnTo>
                  <a:pt x="5414772" y="38100"/>
                </a:lnTo>
                <a:close/>
              </a:path>
              <a:path w="5415280" h="76200">
                <a:moveTo>
                  <a:pt x="5356098" y="67437"/>
                </a:moveTo>
                <a:lnTo>
                  <a:pt x="5356098" y="38100"/>
                </a:lnTo>
                <a:lnTo>
                  <a:pt x="5354574" y="41148"/>
                </a:lnTo>
                <a:lnTo>
                  <a:pt x="5351526" y="42672"/>
                </a:lnTo>
                <a:lnTo>
                  <a:pt x="5338572" y="42672"/>
                </a:lnTo>
                <a:lnTo>
                  <a:pt x="5338572" y="76200"/>
                </a:lnTo>
                <a:lnTo>
                  <a:pt x="5356098" y="67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3063" y="2806511"/>
            <a:ext cx="119394" cy="2497858"/>
          </a:xfrm>
          <a:custGeom>
            <a:avLst/>
            <a:gdLst/>
            <a:ahLst/>
            <a:cxnLst/>
            <a:rect l="l" t="t" r="r" b="b"/>
            <a:pathLst>
              <a:path w="85725" h="2743200">
                <a:moveTo>
                  <a:pt x="85344" y="2657094"/>
                </a:moveTo>
                <a:lnTo>
                  <a:pt x="0" y="2657094"/>
                </a:lnTo>
                <a:lnTo>
                  <a:pt x="28194" y="2713985"/>
                </a:lnTo>
                <a:lnTo>
                  <a:pt x="28194" y="2671572"/>
                </a:lnTo>
                <a:lnTo>
                  <a:pt x="57150" y="2671572"/>
                </a:lnTo>
                <a:lnTo>
                  <a:pt x="57150" y="2713985"/>
                </a:lnTo>
                <a:lnTo>
                  <a:pt x="85344" y="2657094"/>
                </a:lnTo>
                <a:close/>
              </a:path>
              <a:path w="85725" h="2743200">
                <a:moveTo>
                  <a:pt x="57150" y="2657094"/>
                </a:moveTo>
                <a:lnTo>
                  <a:pt x="57150" y="0"/>
                </a:lnTo>
                <a:lnTo>
                  <a:pt x="28194" y="0"/>
                </a:lnTo>
                <a:lnTo>
                  <a:pt x="28194" y="2657094"/>
                </a:lnTo>
                <a:lnTo>
                  <a:pt x="57150" y="2657094"/>
                </a:lnTo>
                <a:close/>
              </a:path>
              <a:path w="85725" h="2743200">
                <a:moveTo>
                  <a:pt x="57150" y="2713985"/>
                </a:moveTo>
                <a:lnTo>
                  <a:pt x="57150" y="2671572"/>
                </a:lnTo>
                <a:lnTo>
                  <a:pt x="28194" y="2671572"/>
                </a:lnTo>
                <a:lnTo>
                  <a:pt x="28194" y="2713985"/>
                </a:lnTo>
                <a:lnTo>
                  <a:pt x="42672" y="2743200"/>
                </a:lnTo>
                <a:lnTo>
                  <a:pt x="57150" y="2713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3604" y="4652732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3604" y="4652732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6045" y="2740651"/>
            <a:ext cx="4813972" cy="1988565"/>
          </a:xfrm>
          <a:custGeom>
            <a:avLst/>
            <a:gdLst/>
            <a:ahLst/>
            <a:cxnLst/>
            <a:rect l="l" t="t" r="r" b="b"/>
            <a:pathLst>
              <a:path w="4800600" h="1981200">
                <a:moveTo>
                  <a:pt x="0" y="0"/>
                </a:moveTo>
                <a:lnTo>
                  <a:pt x="4800600" y="1981199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6045" y="3964383"/>
            <a:ext cx="4813972" cy="764833"/>
          </a:xfrm>
          <a:custGeom>
            <a:avLst/>
            <a:gdLst/>
            <a:ahLst/>
            <a:cxnLst/>
            <a:rect l="l" t="t" r="r" b="b"/>
            <a:pathLst>
              <a:path w="4800600" h="762000">
                <a:moveTo>
                  <a:pt x="0" y="0"/>
                </a:moveTo>
                <a:lnTo>
                  <a:pt x="4800600" y="761999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9633" y="2396476"/>
            <a:ext cx="4890384" cy="76483"/>
          </a:xfrm>
          <a:custGeom>
            <a:avLst/>
            <a:gdLst/>
            <a:ahLst/>
            <a:cxnLst/>
            <a:rect l="l" t="t" r="r" b="b"/>
            <a:pathLst>
              <a:path w="4876800" h="76200">
                <a:moveTo>
                  <a:pt x="76200" y="33527"/>
                </a:moveTo>
                <a:lnTo>
                  <a:pt x="76200" y="0"/>
                </a:lnTo>
                <a:lnTo>
                  <a:pt x="0" y="38100"/>
                </a:lnTo>
                <a:lnTo>
                  <a:pt x="58674" y="67437"/>
                </a:lnTo>
                <a:lnTo>
                  <a:pt x="58674" y="38100"/>
                </a:lnTo>
                <a:lnTo>
                  <a:pt x="60198" y="35051"/>
                </a:lnTo>
                <a:lnTo>
                  <a:pt x="63245" y="33527"/>
                </a:lnTo>
                <a:lnTo>
                  <a:pt x="76200" y="33527"/>
                </a:lnTo>
                <a:close/>
              </a:path>
              <a:path w="4876800" h="76200">
                <a:moveTo>
                  <a:pt x="4818126" y="38099"/>
                </a:moveTo>
                <a:lnTo>
                  <a:pt x="4816602" y="35051"/>
                </a:lnTo>
                <a:lnTo>
                  <a:pt x="4813554" y="33527"/>
                </a:lnTo>
                <a:lnTo>
                  <a:pt x="63245" y="33527"/>
                </a:lnTo>
                <a:lnTo>
                  <a:pt x="60198" y="35051"/>
                </a:lnTo>
                <a:lnTo>
                  <a:pt x="58674" y="38100"/>
                </a:lnTo>
                <a:lnTo>
                  <a:pt x="60198" y="41148"/>
                </a:lnTo>
                <a:lnTo>
                  <a:pt x="63245" y="42672"/>
                </a:lnTo>
                <a:lnTo>
                  <a:pt x="4813554" y="42671"/>
                </a:lnTo>
                <a:lnTo>
                  <a:pt x="4816602" y="41147"/>
                </a:lnTo>
                <a:lnTo>
                  <a:pt x="4818126" y="38099"/>
                </a:lnTo>
                <a:close/>
              </a:path>
              <a:path w="4876800" h="76200">
                <a:moveTo>
                  <a:pt x="76200" y="76200"/>
                </a:moveTo>
                <a:lnTo>
                  <a:pt x="76200" y="42672"/>
                </a:lnTo>
                <a:lnTo>
                  <a:pt x="63245" y="42672"/>
                </a:lnTo>
                <a:lnTo>
                  <a:pt x="60198" y="41148"/>
                </a:lnTo>
                <a:lnTo>
                  <a:pt x="58674" y="38100"/>
                </a:lnTo>
                <a:lnTo>
                  <a:pt x="58674" y="67437"/>
                </a:lnTo>
                <a:lnTo>
                  <a:pt x="76200" y="76200"/>
                </a:lnTo>
                <a:close/>
              </a:path>
              <a:path w="4876800" h="76200">
                <a:moveTo>
                  <a:pt x="4876800" y="38099"/>
                </a:moveTo>
                <a:lnTo>
                  <a:pt x="4800600" y="0"/>
                </a:lnTo>
                <a:lnTo>
                  <a:pt x="4800600" y="33527"/>
                </a:lnTo>
                <a:lnTo>
                  <a:pt x="4813554" y="33527"/>
                </a:lnTo>
                <a:lnTo>
                  <a:pt x="4816602" y="35051"/>
                </a:lnTo>
                <a:lnTo>
                  <a:pt x="4818126" y="38099"/>
                </a:lnTo>
                <a:lnTo>
                  <a:pt x="4818126" y="67436"/>
                </a:lnTo>
                <a:lnTo>
                  <a:pt x="4876800" y="38099"/>
                </a:lnTo>
                <a:close/>
              </a:path>
              <a:path w="4876800" h="76200">
                <a:moveTo>
                  <a:pt x="4818126" y="67436"/>
                </a:moveTo>
                <a:lnTo>
                  <a:pt x="4818126" y="38099"/>
                </a:lnTo>
                <a:lnTo>
                  <a:pt x="4816602" y="41147"/>
                </a:lnTo>
                <a:lnTo>
                  <a:pt x="4813554" y="42671"/>
                </a:lnTo>
                <a:lnTo>
                  <a:pt x="4800600" y="42671"/>
                </a:lnTo>
                <a:lnTo>
                  <a:pt x="4800600" y="76199"/>
                </a:lnTo>
                <a:lnTo>
                  <a:pt x="4818126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25371" y="2409224"/>
            <a:ext cx="110797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5371" y="3556344"/>
            <a:ext cx="110797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79632" y="2664167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9632" y="3887899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5696" y="2469900"/>
            <a:ext cx="1337851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>
              <a:tabLst>
                <a:tab pos="1138263" algn="l"/>
              </a:tabLst>
            </a:pPr>
            <a:r>
              <a:rPr sz="2400" spc="-5" dirty="0">
                <a:latin typeface="Times New Roman"/>
                <a:cs typeface="Times New Roman"/>
              </a:rPr>
              <a:t>camer</a:t>
            </a:r>
            <a:r>
              <a:rPr sz="2400" dirty="0">
                <a:latin typeface="Times New Roman"/>
                <a:cs typeface="Times New Roman"/>
              </a:rPr>
              <a:t>a	L</a:t>
            </a:r>
          </a:p>
        </p:txBody>
      </p:sp>
      <p:sp>
        <p:nvSpPr>
          <p:cNvPr id="17" name="object 17"/>
          <p:cNvSpPr/>
          <p:nvPr/>
        </p:nvSpPr>
        <p:spPr>
          <a:xfrm>
            <a:off x="2356045" y="2740651"/>
            <a:ext cx="0" cy="1223732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4746" y="3309686"/>
            <a:ext cx="534886" cy="86044"/>
          </a:xfrm>
          <a:custGeom>
            <a:avLst/>
            <a:gdLst/>
            <a:ahLst/>
            <a:cxnLst/>
            <a:rect l="l" t="t" r="r" b="b"/>
            <a:pathLst>
              <a:path w="533400" h="85725">
                <a:moveTo>
                  <a:pt x="461772" y="57150"/>
                </a:moveTo>
                <a:lnTo>
                  <a:pt x="461772" y="28194"/>
                </a:lnTo>
                <a:lnTo>
                  <a:pt x="0" y="28194"/>
                </a:lnTo>
                <a:lnTo>
                  <a:pt x="0" y="57150"/>
                </a:lnTo>
                <a:lnTo>
                  <a:pt x="461772" y="57150"/>
                </a:lnTo>
                <a:close/>
              </a:path>
              <a:path w="533400" h="85725">
                <a:moveTo>
                  <a:pt x="533400" y="42672"/>
                </a:moveTo>
                <a:lnTo>
                  <a:pt x="447294" y="0"/>
                </a:lnTo>
                <a:lnTo>
                  <a:pt x="447294" y="28194"/>
                </a:lnTo>
                <a:lnTo>
                  <a:pt x="461772" y="28194"/>
                </a:lnTo>
                <a:lnTo>
                  <a:pt x="461772" y="78169"/>
                </a:lnTo>
                <a:lnTo>
                  <a:pt x="533400" y="42672"/>
                </a:lnTo>
                <a:close/>
              </a:path>
              <a:path w="533400" h="85725">
                <a:moveTo>
                  <a:pt x="461772" y="78169"/>
                </a:moveTo>
                <a:lnTo>
                  <a:pt x="461772" y="57150"/>
                </a:lnTo>
                <a:lnTo>
                  <a:pt x="447294" y="57150"/>
                </a:lnTo>
                <a:lnTo>
                  <a:pt x="447294" y="85344"/>
                </a:lnTo>
                <a:lnTo>
                  <a:pt x="461772" y="781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7355" y="3158249"/>
            <a:ext cx="1619303" cy="91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baseline</a:t>
            </a:r>
            <a:endParaRPr sz="2400" dirty="0">
              <a:latin typeface="Times New Roman"/>
              <a:cs typeface="Times New Roman"/>
            </a:endParaRPr>
          </a:p>
          <a:p>
            <a:pPr marL="332498">
              <a:spcBef>
                <a:spcPts val="1324"/>
              </a:spcBef>
              <a:tabLst>
                <a:tab pos="1402605" algn="l"/>
              </a:tabLst>
            </a:pPr>
            <a:r>
              <a:rPr sz="2400" spc="-5" dirty="0">
                <a:latin typeface="Times New Roman"/>
                <a:cs typeface="Times New Roman"/>
              </a:rPr>
              <a:t>camer</a:t>
            </a:r>
            <a:r>
              <a:rPr sz="2400" dirty="0">
                <a:latin typeface="Times New Roman"/>
                <a:cs typeface="Times New Roman"/>
              </a:rPr>
              <a:t>a	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19722" y="3123067"/>
            <a:ext cx="178295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solidFill>
                  <a:srgbClr val="00009A"/>
                </a:solidFill>
                <a:latin typeface="Times New Roman"/>
                <a:cs typeface="Times New Roman"/>
              </a:rPr>
              <a:t>b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0017" y="2740651"/>
            <a:ext cx="0" cy="1988565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19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78977" y="2546383"/>
            <a:ext cx="212681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dirty="0">
                <a:latin typeface="Times New Roman"/>
                <a:cs typeface="Times New Roman"/>
              </a:rPr>
              <a:t>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74802" y="4941687"/>
            <a:ext cx="246430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36669" y="2791640"/>
            <a:ext cx="222869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10" dirty="0">
                <a:latin typeface="Times New Roman"/>
                <a:cs typeface="Times New Roman"/>
              </a:rPr>
              <a:t>xl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9038" y="3847835"/>
            <a:ext cx="238788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xr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8298" y="2026807"/>
            <a:ext cx="138816" cy="31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z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23478" y="1858034"/>
            <a:ext cx="1626944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image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64576" y="5305899"/>
            <a:ext cx="1374147" cy="835580"/>
          </a:xfrm>
          <a:custGeom>
            <a:avLst/>
            <a:gdLst/>
            <a:ahLst/>
            <a:cxnLst/>
            <a:rect l="l" t="t" r="r" b="b"/>
            <a:pathLst>
              <a:path w="1370330" h="832485">
                <a:moveTo>
                  <a:pt x="0" y="0"/>
                </a:moveTo>
                <a:lnTo>
                  <a:pt x="0" y="832103"/>
                </a:lnTo>
                <a:lnTo>
                  <a:pt x="1370076" y="832103"/>
                </a:lnTo>
                <a:lnTo>
                  <a:pt x="137007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80624" y="5345670"/>
            <a:ext cx="305649" cy="73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895" indent="-81532"/>
            <a:r>
              <a:rPr sz="2400" u="sng" spc="35" dirty="0">
                <a:latin typeface="Times New Roman"/>
                <a:cs typeface="Times New Roman"/>
              </a:rPr>
              <a:t> </a:t>
            </a:r>
            <a:r>
              <a:rPr sz="2400" u="sng" dirty="0">
                <a:latin typeface="Times New Roman"/>
                <a:cs typeface="Times New Roman"/>
              </a:rPr>
              <a:t>z  </a:t>
            </a:r>
            <a:r>
              <a:rPr sz="2400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73983" y="5345670"/>
            <a:ext cx="305649" cy="73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00" indent="-29938"/>
            <a:r>
              <a:rPr sz="2400" u="sng" spc="-105" dirty="0">
                <a:latin typeface="Times New Roman"/>
                <a:cs typeface="Times New Roman"/>
              </a:rPr>
              <a:t> </a:t>
            </a:r>
            <a:r>
              <a:rPr sz="2400" u="sng" dirty="0">
                <a:latin typeface="Times New Roman"/>
                <a:cs typeface="Times New Roman"/>
              </a:rPr>
              <a:t>x  </a:t>
            </a:r>
            <a:r>
              <a:rPr sz="2400" spc="-5" dirty="0">
                <a:latin typeface="Times New Roman"/>
                <a:cs typeface="Times New Roman"/>
              </a:rPr>
              <a:t>xl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5510" y="5494048"/>
            <a:ext cx="17256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9"/>
              </a:lnSpc>
            </a:pP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14518" y="5264599"/>
            <a:ext cx="1577913" cy="835580"/>
          </a:xfrm>
          <a:custGeom>
            <a:avLst/>
            <a:gdLst/>
            <a:ahLst/>
            <a:cxnLst/>
            <a:rect l="l" t="t" r="r" b="b"/>
            <a:pathLst>
              <a:path w="1573529" h="832485">
                <a:moveTo>
                  <a:pt x="0" y="0"/>
                </a:moveTo>
                <a:lnTo>
                  <a:pt x="0" y="832103"/>
                </a:lnTo>
                <a:lnTo>
                  <a:pt x="1573530" y="832103"/>
                </a:lnTo>
                <a:lnTo>
                  <a:pt x="157352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11560" y="5304369"/>
            <a:ext cx="136269" cy="73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z  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90930" y="5723498"/>
            <a:ext cx="229237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4289" y="5723498"/>
            <a:ext cx="458474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25817" y="5494048"/>
            <a:ext cx="17256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9"/>
              </a:lnSpc>
            </a:pP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72992" y="2740651"/>
            <a:ext cx="0" cy="382416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72992" y="3964383"/>
            <a:ext cx="0" cy="152967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0017" y="3964383"/>
            <a:ext cx="0" cy="764833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96579" y="4040866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96579" y="4040866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85189" y="5264599"/>
            <a:ext cx="2392977" cy="835580"/>
          </a:xfrm>
          <a:custGeom>
            <a:avLst/>
            <a:gdLst/>
            <a:ahLst/>
            <a:cxnLst/>
            <a:rect l="l" t="t" r="r" b="b"/>
            <a:pathLst>
              <a:path w="2386329" h="832485">
                <a:moveTo>
                  <a:pt x="0" y="0"/>
                </a:moveTo>
                <a:lnTo>
                  <a:pt x="0" y="832104"/>
                </a:lnTo>
                <a:lnTo>
                  <a:pt x="2385822" y="832104"/>
                </a:lnTo>
                <a:lnTo>
                  <a:pt x="2385822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887132" y="5304369"/>
            <a:ext cx="1220049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84"/>
              </a:lnSpc>
              <a:tabLst>
                <a:tab pos="914050" algn="l"/>
              </a:tabLst>
            </a:pPr>
            <a:r>
              <a:rPr sz="2400" dirty="0">
                <a:latin typeface="Times New Roman"/>
                <a:cs typeface="Times New Roman"/>
              </a:rPr>
              <a:t>x-b	</a:t>
            </a:r>
            <a:r>
              <a:rPr sz="2400" u="sng" dirty="0">
                <a:latin typeface="Times New Roman"/>
                <a:cs typeface="Times New Roman"/>
              </a:rPr>
              <a:t>z</a:t>
            </a:r>
            <a:r>
              <a:rPr sz="2400" u="sng" spc="95" dirty="0"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  <a:p>
            <a:pPr marL="42677">
              <a:lnSpc>
                <a:spcPts val="2874"/>
              </a:lnSpc>
              <a:tabLst>
                <a:tab pos="994944" algn="l"/>
              </a:tabLst>
            </a:pPr>
            <a:r>
              <a:rPr sz="2400" spc="-5" dirty="0">
                <a:latin typeface="Times New Roman"/>
                <a:cs typeface="Times New Roman"/>
              </a:rPr>
              <a:t>xr	</a:t>
            </a:r>
            <a:r>
              <a:rPr sz="2400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18184" y="5304369"/>
            <a:ext cx="382061" cy="73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737" indent="-106374"/>
            <a:r>
              <a:rPr sz="2400" u="sng" dirty="0">
                <a:latin typeface="Times New Roman"/>
                <a:cs typeface="Times New Roman"/>
              </a:rPr>
              <a:t> </a:t>
            </a:r>
            <a:r>
              <a:rPr sz="2400" u="sng" spc="-105" dirty="0">
                <a:latin typeface="Times New Roman"/>
                <a:cs typeface="Times New Roman"/>
              </a:rPr>
              <a:t> </a:t>
            </a:r>
            <a:r>
              <a:rPr sz="2400" u="sng" dirty="0">
                <a:latin typeface="Times New Roman"/>
                <a:cs typeface="Times New Roman"/>
              </a:rPr>
              <a:t>y  </a:t>
            </a:r>
            <a:r>
              <a:rPr sz="2400" spc="-5" dirty="0">
                <a:latin typeface="Times New Roman"/>
                <a:cs typeface="Times New Roman"/>
              </a:rPr>
              <a:t>yl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87955" y="5304369"/>
            <a:ext cx="305649" cy="73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44" indent="-37581"/>
            <a:r>
              <a:rPr sz="2400" u="sng" spc="-105" dirty="0">
                <a:latin typeface="Times New Roman"/>
                <a:cs typeface="Times New Roman"/>
              </a:rPr>
              <a:t> </a:t>
            </a:r>
            <a:r>
              <a:rPr sz="2400" u="sng" dirty="0">
                <a:latin typeface="Times New Roman"/>
                <a:cs typeface="Times New Roman"/>
              </a:rPr>
              <a:t>y  </a:t>
            </a:r>
            <a:r>
              <a:rPr sz="2400" spc="-5" dirty="0">
                <a:latin typeface="Times New Roman"/>
                <a:cs typeface="Times New Roman"/>
              </a:rPr>
              <a:t>yr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36123" y="5452747"/>
            <a:ext cx="17256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9"/>
              </a:lnSpc>
            </a:pP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29483" y="5452747"/>
            <a:ext cx="17256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9"/>
              </a:lnSpc>
            </a:pP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10106" y="4168338"/>
            <a:ext cx="1592559" cy="1986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000" spc="-5" dirty="0">
                <a:latin typeface="Times New Roman"/>
                <a:cs typeface="Times New Roman"/>
              </a:rPr>
              <a:t>x-b</a:t>
            </a:r>
            <a:endParaRPr sz="2000" dirty="0">
              <a:latin typeface="Times New Roman"/>
              <a:cs typeface="Times New Roman"/>
            </a:endParaRPr>
          </a:p>
          <a:p>
            <a:pPr marL="89176">
              <a:spcBef>
                <a:spcPts val="1404"/>
              </a:spcBef>
            </a:pPr>
            <a:r>
              <a:rPr sz="2400" dirty="0">
                <a:latin typeface="Times New Roman"/>
                <a:cs typeface="Times New Roman"/>
              </a:rPr>
              <a:t>P=(x,z)</a:t>
            </a:r>
          </a:p>
          <a:p>
            <a:pPr marL="181536" marR="5096" indent="-637" algn="ctr">
              <a:spcBef>
                <a:spcPts val="1610"/>
              </a:spcBef>
            </a:pPr>
            <a:r>
              <a:rPr sz="2000" spc="-10" dirty="0">
                <a:latin typeface="Times New Roman"/>
                <a:cs typeface="Times New Roman"/>
              </a:rPr>
              <a:t>Y-axis is  perpendicular  </a:t>
            </a:r>
            <a:r>
              <a:rPr sz="2000" spc="-5" dirty="0">
                <a:latin typeface="Times New Roman"/>
                <a:cs typeface="Times New Roman"/>
              </a:rPr>
              <a:t>to 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page.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96579" y="3046583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6579" y="3046583"/>
            <a:ext cx="152825" cy="15296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6012" y="105787"/>
                </a:lnTo>
                <a:lnTo>
                  <a:pt x="22383" y="130016"/>
                </a:lnTo>
                <a:lnTo>
                  <a:pt x="46612" y="146387"/>
                </a:lnTo>
                <a:lnTo>
                  <a:pt x="76200" y="152400"/>
                </a:lnTo>
                <a:lnTo>
                  <a:pt x="105787" y="146387"/>
                </a:lnTo>
                <a:lnTo>
                  <a:pt x="130016" y="130016"/>
                </a:lnTo>
                <a:lnTo>
                  <a:pt x="146387" y="105787"/>
                </a:lnTo>
                <a:lnTo>
                  <a:pt x="152400" y="76200"/>
                </a:lnTo>
                <a:lnTo>
                  <a:pt x="146387" y="46612"/>
                </a:lnTo>
                <a:lnTo>
                  <a:pt x="130016" y="22383"/>
                </a:lnTo>
                <a:lnTo>
                  <a:pt x="105787" y="6012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077393" y="6217580"/>
            <a:ext cx="2875648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(from similar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triangles)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14"/>
          <p:cNvSpPr txBox="1"/>
          <p:nvPr/>
        </p:nvSpPr>
        <p:spPr>
          <a:xfrm>
            <a:off x="2105029" y="2690569"/>
            <a:ext cx="246430" cy="378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400" spc="-5" dirty="0">
                <a:latin typeface="Times New Roman"/>
                <a:cs typeface="Times New Roman"/>
              </a:rPr>
              <a:t>O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5742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840" y="228600"/>
            <a:ext cx="82296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76"/>
            <a:r>
              <a:rPr sz="3400" spc="-5" dirty="0"/>
              <a:t>3D from Stereo Images:</a:t>
            </a:r>
            <a:r>
              <a:rPr sz="3400" spc="-45" dirty="0"/>
              <a:t> </a:t>
            </a:r>
            <a:r>
              <a:rPr sz="3400" spc="-5" dirty="0"/>
              <a:t>Triangulation</a:t>
            </a:r>
            <a:endParaRPr sz="3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7021" y="820892"/>
            <a:ext cx="82296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614" marR="5096"/>
            <a:r>
              <a:rPr spc="-5" dirty="0"/>
              <a:t>For stereo cameras with parallel optical axes, focal length f,  baseline b, corresponding </a:t>
            </a:r>
            <a:r>
              <a:rPr dirty="0"/>
              <a:t>image </a:t>
            </a:r>
            <a:r>
              <a:rPr spc="-5" dirty="0"/>
              <a:t>points (xl,yl) and (xr,yr), </a:t>
            </a:r>
            <a:r>
              <a:rPr dirty="0"/>
              <a:t>the  </a:t>
            </a:r>
            <a:r>
              <a:rPr spc="-5" dirty="0"/>
              <a:t>location of the 3D point can be derived from previous </a:t>
            </a:r>
            <a:r>
              <a:rPr spc="-10" dirty="0"/>
              <a:t>slide’s  equations:</a:t>
            </a:r>
          </a:p>
        </p:txBody>
      </p:sp>
      <p:sp>
        <p:nvSpPr>
          <p:cNvPr id="4" name="object 4"/>
          <p:cNvSpPr/>
          <p:nvPr/>
        </p:nvSpPr>
        <p:spPr>
          <a:xfrm>
            <a:off x="445227" y="3435545"/>
            <a:ext cx="4212226" cy="1934389"/>
          </a:xfrm>
          <a:custGeom>
            <a:avLst/>
            <a:gdLst/>
            <a:ahLst/>
            <a:cxnLst/>
            <a:rect l="l" t="t" r="r" b="b"/>
            <a:pathLst>
              <a:path w="4200525" h="1927225">
                <a:moveTo>
                  <a:pt x="0" y="0"/>
                </a:moveTo>
                <a:lnTo>
                  <a:pt x="0" y="1927098"/>
                </a:lnTo>
                <a:lnTo>
                  <a:pt x="4200144" y="1927098"/>
                </a:lnTo>
                <a:lnTo>
                  <a:pt x="420014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0392" y="3454059"/>
            <a:ext cx="4342607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9"/>
              </a:lnSpc>
              <a:tabLst>
                <a:tab pos="917235" algn="l"/>
                <a:tab pos="1454199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Depth	</a:t>
            </a:r>
            <a:r>
              <a:rPr sz="2400" b="1" dirty="0">
                <a:latin typeface="Times New Roman"/>
                <a:cs typeface="Times New Roman"/>
              </a:rPr>
              <a:t>z</a:t>
            </a:r>
            <a:r>
              <a:rPr sz="2400" b="1" spc="-5" dirty="0">
                <a:latin typeface="Times New Roman"/>
                <a:cs typeface="Times New Roman"/>
              </a:rPr>
              <a:t> =	f*b </a:t>
            </a:r>
            <a:r>
              <a:rPr sz="2400" b="1" dirty="0">
                <a:latin typeface="Times New Roman"/>
                <a:cs typeface="Times New Roman"/>
              </a:rPr>
              <a:t>/ </a:t>
            </a:r>
            <a:r>
              <a:rPr sz="2400" b="1" spc="-5" dirty="0">
                <a:latin typeface="Times New Roman"/>
                <a:cs typeface="Times New Roman"/>
              </a:rPr>
              <a:t>(xl </a:t>
            </a: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b="1" spc="-5" dirty="0">
                <a:latin typeface="Times New Roman"/>
                <a:cs typeface="Times New Roman"/>
              </a:rPr>
              <a:t>xr) =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f*b/d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181" y="4069768"/>
            <a:ext cx="3034203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1419166" algn="l"/>
                <a:tab pos="1826189" algn="l"/>
              </a:tabLst>
            </a:pP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xl*z/f	or	</a:t>
            </a:r>
            <a:r>
              <a:rPr sz="2400" dirty="0">
                <a:latin typeface="Times New Roman"/>
                <a:cs typeface="Times New Roman"/>
              </a:rPr>
              <a:t>b +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xr*z/f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500" dirty="0">
              <a:latin typeface="Times New Roman"/>
              <a:cs typeface="Times New Roman"/>
            </a:endParaRPr>
          </a:p>
          <a:p>
            <a:pPr>
              <a:lnSpc>
                <a:spcPts val="2879"/>
              </a:lnSpc>
              <a:tabLst>
                <a:tab pos="1495602" algn="l"/>
                <a:tab pos="2056134" algn="l"/>
              </a:tabLst>
            </a:pP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yl*z/f	or	yr*z/f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7800" y="3330748"/>
            <a:ext cx="2619667" cy="14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/>
            <a:r>
              <a:rPr sz="2400" spc="-5" dirty="0">
                <a:solidFill>
                  <a:srgbClr val="00009A"/>
                </a:solidFill>
                <a:latin typeface="Times New Roman"/>
                <a:cs typeface="Times New Roman"/>
              </a:rPr>
              <a:t>This method of  determining </a:t>
            </a:r>
            <a:r>
              <a:rPr sz="2400" spc="-10" dirty="0">
                <a:solidFill>
                  <a:srgbClr val="00009A"/>
                </a:solidFill>
                <a:latin typeface="Times New Roman"/>
                <a:cs typeface="Times New Roman"/>
              </a:rPr>
              <a:t>depth  </a:t>
            </a:r>
            <a:r>
              <a:rPr sz="2400" spc="-5" dirty="0">
                <a:solidFill>
                  <a:srgbClr val="00009A"/>
                </a:solidFill>
                <a:latin typeface="Times New Roman"/>
                <a:cs typeface="Times New Roman"/>
              </a:rPr>
              <a:t>from disparity d </a:t>
            </a:r>
            <a:r>
              <a:rPr sz="2400" spc="-10" dirty="0">
                <a:solidFill>
                  <a:srgbClr val="00009A"/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rgbClr val="00009A"/>
                </a:solidFill>
                <a:latin typeface="Times New Roman"/>
                <a:cs typeface="Times New Roman"/>
              </a:rPr>
              <a:t>called</a:t>
            </a:r>
            <a:r>
              <a:rPr sz="2400" spc="-100" dirty="0">
                <a:solidFill>
                  <a:srgbClr val="00009A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9A"/>
                </a:solidFill>
                <a:latin typeface="Times New Roman"/>
                <a:cs typeface="Times New Roman"/>
              </a:rPr>
              <a:t>triangulation.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238" y="5586847"/>
            <a:ext cx="7958336" cy="439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/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Note that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depth is inversely proportional to</a:t>
            </a:r>
            <a:r>
              <a:rPr sz="2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disparity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485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2456" y="533400"/>
            <a:ext cx="5035143" cy="1934389"/>
          </a:xfrm>
          <a:custGeom>
            <a:avLst/>
            <a:gdLst/>
            <a:ahLst/>
            <a:cxnLst/>
            <a:rect l="l" t="t" r="r" b="b"/>
            <a:pathLst>
              <a:path w="4200525" h="1927225">
                <a:moveTo>
                  <a:pt x="0" y="0"/>
                </a:moveTo>
                <a:lnTo>
                  <a:pt x="0" y="1927098"/>
                </a:lnTo>
                <a:lnTo>
                  <a:pt x="4200144" y="1927097"/>
                </a:lnTo>
                <a:lnTo>
                  <a:pt x="420014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8610" y="533400"/>
            <a:ext cx="463419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9"/>
              </a:lnSpc>
              <a:tabLst>
                <a:tab pos="917235" algn="l"/>
                <a:tab pos="1454199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Depth	</a:t>
            </a:r>
            <a:r>
              <a:rPr sz="2400" b="1" dirty="0">
                <a:latin typeface="Times New Roman"/>
                <a:cs typeface="Times New Roman"/>
              </a:rPr>
              <a:t>z</a:t>
            </a:r>
            <a:r>
              <a:rPr sz="2400" b="1" spc="-5" dirty="0">
                <a:latin typeface="Times New Roman"/>
                <a:cs typeface="Times New Roman"/>
              </a:rPr>
              <a:t> =	f*b </a:t>
            </a:r>
            <a:r>
              <a:rPr sz="2400" b="1" dirty="0">
                <a:latin typeface="Times New Roman"/>
                <a:cs typeface="Times New Roman"/>
              </a:rPr>
              <a:t>/ </a:t>
            </a:r>
            <a:r>
              <a:rPr sz="2400" b="1" spc="-5" dirty="0">
                <a:latin typeface="Times New Roman"/>
                <a:cs typeface="Times New Roman"/>
              </a:rPr>
              <a:t>(xl </a:t>
            </a: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b="1" spc="-5" dirty="0">
                <a:latin typeface="Times New Roman"/>
                <a:cs typeface="Times New Roman"/>
              </a:rPr>
              <a:t>xr) =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f*b/d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508" y="1143000"/>
            <a:ext cx="7622123" cy="4854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66">
              <a:tabLst>
                <a:tab pos="4111632" algn="l"/>
                <a:tab pos="4519292" algn="l"/>
              </a:tabLst>
            </a:pP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xl*z/f	or	</a:t>
            </a:r>
            <a:r>
              <a:rPr sz="2400" dirty="0">
                <a:latin typeface="Times New Roman"/>
                <a:cs typeface="Times New Roman"/>
              </a:rPr>
              <a:t>b +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xr*z/f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692466">
              <a:tabLst>
                <a:tab pos="4188068" algn="l"/>
                <a:tab pos="4748600" algn="l"/>
              </a:tabLst>
            </a:pP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yl*z/f	or	yr*z/f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39">
              <a:spcBef>
                <a:spcPts val="1660"/>
              </a:spcBef>
            </a:pPr>
            <a:r>
              <a:rPr sz="3000" spc="-5" dirty="0">
                <a:latin typeface="Arial"/>
                <a:cs typeface="Arial"/>
              </a:rPr>
              <a:t>Two main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problems:</a:t>
            </a:r>
            <a:endParaRPr sz="3000" dirty="0">
              <a:latin typeface="Arial"/>
              <a:cs typeface="Arial"/>
            </a:endParaRPr>
          </a:p>
          <a:p>
            <a:pPr marL="438234" indent="-425495">
              <a:buAutoNum type="arabicPeriod"/>
              <a:tabLst>
                <a:tab pos="437597" algn="l"/>
              </a:tabLst>
            </a:pPr>
            <a:r>
              <a:rPr sz="3000" spc="-5" dirty="0">
                <a:latin typeface="Arial"/>
                <a:cs typeface="Arial"/>
              </a:rPr>
              <a:t>Need to know focal length f, baseline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</a:t>
            </a:r>
            <a:endParaRPr sz="3000" dirty="0">
              <a:latin typeface="Arial"/>
              <a:cs typeface="Arial"/>
            </a:endParaRPr>
          </a:p>
          <a:p>
            <a:pPr marL="929337">
              <a:spcBef>
                <a:spcPts val="602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use prior knowledge or camera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calibration</a:t>
            </a:r>
            <a:endParaRPr lang="en-US" sz="2400" spc="-5" dirty="0" smtClean="0">
              <a:latin typeface="Arial"/>
              <a:cs typeface="Arial"/>
            </a:endParaRPr>
          </a:p>
          <a:p>
            <a:pPr marL="929337">
              <a:spcBef>
                <a:spcPts val="602"/>
              </a:spcBef>
            </a:pPr>
            <a:r>
              <a:rPr lang="en-US" sz="2400" spc="-5" dirty="0">
                <a:latin typeface="Arial"/>
                <a:cs typeface="Arial"/>
              </a:rPr>
              <a:t>(http://</a:t>
            </a:r>
            <a:r>
              <a:rPr lang="en-US" sz="2400" spc="-5" dirty="0" smtClean="0">
                <a:latin typeface="Arial"/>
                <a:cs typeface="Arial"/>
              </a:rPr>
              <a:t>www.vision.caltech.edu/bouguetj/calib_doc)</a:t>
            </a:r>
            <a:endParaRPr sz="2400" dirty="0">
              <a:latin typeface="Arial"/>
              <a:cs typeface="Arial"/>
            </a:endParaRPr>
          </a:p>
          <a:p>
            <a:pPr marL="438234" marR="5096" indent="-425495">
              <a:lnSpc>
                <a:spcPct val="101200"/>
              </a:lnSpc>
              <a:spcBef>
                <a:spcPts val="75"/>
              </a:spcBef>
              <a:buAutoNum type="arabicPeriod" startAt="2"/>
              <a:tabLst>
                <a:tab pos="437597" algn="l"/>
              </a:tabLst>
            </a:pPr>
            <a:r>
              <a:rPr sz="3000" spc="-5" dirty="0">
                <a:latin typeface="Arial"/>
                <a:cs typeface="Arial"/>
              </a:rPr>
              <a:t>Need to find corresponding point (xr,yr) for  each </a:t>
            </a:r>
            <a:r>
              <a:rPr sz="3000" dirty="0">
                <a:latin typeface="Arial"/>
                <a:cs typeface="Arial"/>
              </a:rPr>
              <a:t>(xl,yl) </a:t>
            </a:r>
            <a:r>
              <a:rPr sz="3000" spc="-5" dirty="0">
                <a:latin typeface="Symbol"/>
                <a:cs typeface="Symbol"/>
              </a:rPr>
              <a:t>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Correspondence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problem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258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486" y="1501796"/>
            <a:ext cx="7386518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9" marR="5096"/>
            <a:r>
              <a:rPr lang="en-US" spc="-5" dirty="0" smtClean="0"/>
              <a:t>Q: </a:t>
            </a:r>
            <a:r>
              <a:rPr spc="-5" dirty="0" smtClean="0"/>
              <a:t>Given </a:t>
            </a:r>
            <a:r>
              <a:rPr spc="-5" dirty="0"/>
              <a:t>a point in the left image, do you </a:t>
            </a:r>
            <a:r>
              <a:rPr spc="-10" dirty="0"/>
              <a:t>need  </a:t>
            </a:r>
            <a:r>
              <a:rPr spc="-5" dirty="0"/>
              <a:t>to search the entire right image for the  corresponding</a:t>
            </a:r>
            <a:r>
              <a:rPr spc="-80" dirty="0"/>
              <a:t> </a:t>
            </a:r>
            <a:r>
              <a:rPr spc="-10" dirty="0"/>
              <a:t>point?</a:t>
            </a:r>
          </a:p>
        </p:txBody>
      </p:sp>
    </p:spTree>
    <p:extLst>
      <p:ext uri="{BB962C8B-B14F-4D97-AF65-F5344CB8AC3E}">
        <p14:creationId xmlns:p14="http://schemas.microsoft.com/office/powerpoint/2010/main" val="298585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begin{document}&#10;\[&#10;\mbox{\em matchCost} = \sum_{x,y} \|I(x,y) - J(x+d_{xy},y)\|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9"/>
  <p:tag name="PICTUREFILESIZE" val="11580"/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begin{document}&#10;\[&#10;\mbox{\em smoothnessCost} = \sum_{neighbor~pixels~p, q} |d_p - d_q|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3"/>
  <p:tag name="PICTUREFILESIZE" val="11850"/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begin{document}&#10;\em Energy = matchCost + smoothnessCost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093"/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isparity = x-x'= \frac{baseline * f}{z}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72"/>
  <p:tag name="BOXFONT" val="10"/>
  <p:tag name="BOXWRAP" val="False"/>
  <p:tag name="WORKAROUNDTRANSPARENCYBUG" val="False"/>
  <p:tag name="BITMAPFORMAT" val="bmpmono"/>
  <p:tag name="DEBUGINTERACTIVE" val="True"/>
  <p:tag name="ORIGWIDTH" val="286"/>
  <p:tag name="PICTUREFILESIZE" val="298062"/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12619</TotalTime>
  <Words>1527</Words>
  <Application>Microsoft Office PowerPoint</Application>
  <PresentationFormat>全屏显示(4:3)</PresentationFormat>
  <Paragraphs>362</Paragraphs>
  <Slides>50</Slides>
  <Notes>25</Notes>
  <HiddenSlides>5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54" baseType="lpstr">
      <vt:lpstr>Office Theme</vt:lpstr>
      <vt:lpstr>Blank Presentation</vt:lpstr>
      <vt:lpstr>Image</vt:lpstr>
      <vt:lpstr>Photo Editor Photo</vt:lpstr>
      <vt:lpstr>Stereo</vt:lpstr>
      <vt:lpstr>PowerPoint 演示文稿</vt:lpstr>
      <vt:lpstr>Stereo</vt:lpstr>
      <vt:lpstr>How do we get 3D from Stereo Images?</vt:lpstr>
      <vt:lpstr>Recall :Perspective Projection</vt:lpstr>
      <vt:lpstr>Projection for Stereo Images</vt:lpstr>
      <vt:lpstr>3D from Stereo Images: Triangulation</vt:lpstr>
      <vt:lpstr>Depth z = f*b / (xl - xr) = f*b/d</vt:lpstr>
      <vt:lpstr>Q: Given a point in the left image, do you need  to search the entire right image for the  corresponding point?</vt:lpstr>
      <vt:lpstr>Epipolar Constraint for Correspondence</vt:lpstr>
      <vt:lpstr>Epipolar Constraint for Correspondence</vt:lpstr>
      <vt:lpstr>What if the optical axes of the 2  cameras are not parallel to each other? Does Epipolar constraint still holds ?</vt:lpstr>
      <vt:lpstr>Epipolar constraint still holds…</vt:lpstr>
      <vt:lpstr>Example</vt:lpstr>
      <vt:lpstr>Alternate approach: Stereo image rectification</vt:lpstr>
      <vt:lpstr>PowerPoint 演示文稿</vt:lpstr>
      <vt:lpstr>Epipolar geometry</vt:lpstr>
      <vt:lpstr>Stereo matching algorithms</vt:lpstr>
      <vt:lpstr>Your basic stereo algorithm</vt:lpstr>
      <vt:lpstr>Matching using Sum of Squared Differences (SSD)</vt:lpstr>
      <vt:lpstr>Stereo matching based on SSD</vt:lpstr>
      <vt:lpstr>Window size</vt:lpstr>
      <vt:lpstr>Problems with window size</vt:lpstr>
      <vt:lpstr>Stereo results</vt:lpstr>
      <vt:lpstr>Results with window search</vt:lpstr>
      <vt:lpstr>Better methods exist...</vt:lpstr>
      <vt:lpstr>Stereo as energy minimization</vt:lpstr>
      <vt:lpstr>Stereo as energy minimization</vt:lpstr>
      <vt:lpstr>Stereo as energy minimization</vt:lpstr>
      <vt:lpstr>Stereo as energy minimization</vt:lpstr>
      <vt:lpstr>Stereo as energy minimization</vt:lpstr>
      <vt:lpstr>Stereo as energy minimization</vt:lpstr>
      <vt:lpstr>Smoothness cost</vt:lpstr>
      <vt:lpstr>Dynamic programming</vt:lpstr>
      <vt:lpstr>Dynamic programming</vt:lpstr>
      <vt:lpstr>Dynamic Programming</vt:lpstr>
      <vt:lpstr>Dynamic programming</vt:lpstr>
      <vt:lpstr>Stereo as a minimization problem</vt:lpstr>
      <vt:lpstr>Stereo as energy minimization</vt:lpstr>
      <vt:lpstr>Depth from disparity</vt:lpstr>
      <vt:lpstr>Questions?</vt:lpstr>
      <vt:lpstr>Real-time stereo</vt:lpstr>
      <vt:lpstr>Stereo reconstruction pipeline</vt:lpstr>
      <vt:lpstr>Active stereo with structured light</vt:lpstr>
      <vt:lpstr>Active stereo with structured light</vt:lpstr>
      <vt:lpstr>Laser scanning</vt:lpstr>
      <vt:lpstr>Laser scanned models</vt:lpstr>
      <vt:lpstr>Laser scanned models</vt:lpstr>
      <vt:lpstr>Laser scanned models</vt:lpstr>
      <vt:lpstr>Laser scanned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lixx2938</cp:lastModifiedBy>
  <cp:revision>825</cp:revision>
  <dcterms:created xsi:type="dcterms:W3CDTF">2009-08-25T02:47:59Z</dcterms:created>
  <dcterms:modified xsi:type="dcterms:W3CDTF">2017-03-23T16:48:45Z</dcterms:modified>
</cp:coreProperties>
</file>