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7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notesSlides/notesSlide9.xml" ContentType="application/vnd.openxmlformats-officedocument.presentationml.notesSlide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10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notesSlides/notesSlide11.xml" ContentType="application/vnd.openxmlformats-officedocument.presentationml.notesSlide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notesSlides/notesSlide12.xml" ContentType="application/vnd.openxmlformats-officedocument.presentationml.notesSlide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notesSlides/notesSlide13.xml" ContentType="application/vnd.openxmlformats-officedocument.presentationml.notesSlide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14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notesSlides/notesSlide15.xml" ContentType="application/vnd.openxmlformats-officedocument.presentationml.notesSlide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notesSlides/notesSlide16.xml" ContentType="application/vnd.openxmlformats-officedocument.presentationml.notesSlid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notesSlides/notesSlide17.xml" ContentType="application/vnd.openxmlformats-officedocument.presentationml.notesSlide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8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notesSlides/notesSlide19.xml" ContentType="application/vnd.openxmlformats-officedocument.presentationml.notesSlide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notesSlides/notesSlide20.xml" ContentType="application/vnd.openxmlformats-officedocument.presentationml.notesSlide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21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notesSlides/notesSlide22.xml" ContentType="application/vnd.openxmlformats-officedocument.presentationml.notesSlide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notesSlides/notesSlide23.xml" ContentType="application/vnd.openxmlformats-officedocument.presentationml.notesSlide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notesSlides/notesSlide24.xml" ContentType="application/vnd.openxmlformats-officedocument.presentationml.notesSlide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678" r:id="rId2"/>
    <p:sldId id="787" r:id="rId3"/>
    <p:sldId id="788" r:id="rId4"/>
    <p:sldId id="789" r:id="rId5"/>
    <p:sldId id="771" r:id="rId6"/>
    <p:sldId id="772" r:id="rId7"/>
    <p:sldId id="773" r:id="rId8"/>
    <p:sldId id="774" r:id="rId9"/>
    <p:sldId id="775" r:id="rId10"/>
    <p:sldId id="776" r:id="rId11"/>
    <p:sldId id="777" r:id="rId12"/>
    <p:sldId id="778" r:id="rId13"/>
    <p:sldId id="779" r:id="rId14"/>
    <p:sldId id="780" r:id="rId15"/>
    <p:sldId id="781" r:id="rId16"/>
    <p:sldId id="782" r:id="rId17"/>
    <p:sldId id="783" r:id="rId18"/>
    <p:sldId id="784" r:id="rId19"/>
    <p:sldId id="785" r:id="rId20"/>
    <p:sldId id="786" r:id="rId21"/>
    <p:sldId id="731" r:id="rId22"/>
    <p:sldId id="768" r:id="rId23"/>
    <p:sldId id="728" r:id="rId24"/>
    <p:sldId id="729" r:id="rId25"/>
    <p:sldId id="730" r:id="rId26"/>
    <p:sldId id="769" r:id="rId27"/>
    <p:sldId id="683" r:id="rId28"/>
    <p:sldId id="684" r:id="rId29"/>
    <p:sldId id="685" r:id="rId30"/>
    <p:sldId id="686" r:id="rId31"/>
    <p:sldId id="770" r:id="rId32"/>
    <p:sldId id="687" r:id="rId33"/>
    <p:sldId id="688" r:id="rId34"/>
    <p:sldId id="689" r:id="rId35"/>
    <p:sldId id="733" r:id="rId36"/>
    <p:sldId id="690" r:id="rId37"/>
    <p:sldId id="691" r:id="rId38"/>
    <p:sldId id="732" r:id="rId39"/>
    <p:sldId id="734" r:id="rId40"/>
    <p:sldId id="735" r:id="rId41"/>
    <p:sldId id="736" r:id="rId42"/>
    <p:sldId id="737" r:id="rId43"/>
    <p:sldId id="738" r:id="rId44"/>
    <p:sldId id="739" r:id="rId45"/>
    <p:sldId id="740" r:id="rId46"/>
    <p:sldId id="741" r:id="rId47"/>
    <p:sldId id="742" r:id="rId48"/>
    <p:sldId id="743" r:id="rId49"/>
    <p:sldId id="744" r:id="rId5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1" autoAdjust="0"/>
    <p:restoredTop sz="95299" autoAdjust="0"/>
  </p:normalViewPr>
  <p:slideViewPr>
    <p:cSldViewPr>
      <p:cViewPr varScale="1">
        <p:scale>
          <a:sx n="61" d="100"/>
          <a:sy n="61" d="100"/>
        </p:scale>
        <p:origin x="1123" y="4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10" Type="http://schemas.openxmlformats.org/officeDocument/2006/relationships/image" Target="../media/image38.emf"/><Relationship Id="rId4" Type="http://schemas.openxmlformats.org/officeDocument/2006/relationships/image" Target="../media/image32.wmf"/><Relationship Id="rId9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75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71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67BEF9A-3368-4738-8B13-A6F0F63504F5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211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74410-8756-4D08-97A6-C636B692CD64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4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AB5F81-3A4D-4333-BD6D-DB3A93E791FB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r>
              <a:rPr lang="en-US"/>
              <a:t>Preserved:  lines, incidence</a:t>
            </a:r>
          </a:p>
          <a:p>
            <a:r>
              <a:rPr lang="en-US"/>
              <a:t>Not preserved:  lengths, angles, parallelism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8001A2-E08A-4E91-83F9-A7CCEF6A3A75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BD0658-D0AF-4134-9D07-13ABA31FBB2A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E95479-A721-4C1E-889D-2E2D9A0A5BE7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to determine which lines in the scene vanish at a given pixel?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10E3F3-504D-42E1-9228-29467558AE43}" type="slidenum">
              <a:rPr lang="en-US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30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09F467-C67F-49E6-9624-5B8D03A48F72}" type="slidenum">
              <a:rPr lang="en-US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182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D5627A-5564-4684-8A51-C8119D231607}" type="slidenum">
              <a:rPr lang="en-US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49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8D0271-2653-464F-8F3A-13708C3F3CB9}" type="slidenum">
              <a:rPr lang="en-US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15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C8BD90-499B-4CE5-9078-BD2B7D42E0D6}" type="slidenum">
              <a:rPr lang="en-US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197D8C5-146C-4349-8F3D-F6B2B3C6FC85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A:  render as black</a:t>
            </a:r>
          </a:p>
        </p:txBody>
      </p:sp>
    </p:spTree>
    <p:extLst>
      <p:ext uri="{BB962C8B-B14F-4D97-AF65-F5344CB8AC3E}">
        <p14:creationId xmlns:p14="http://schemas.microsoft.com/office/powerpoint/2010/main" val="18738563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3D3D4D-7B55-4170-BF9E-A48AFDB89D81}" type="slidenum">
              <a:rPr lang="en-US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Is this parachuter higher or lower than the person taking this picture?</a:t>
            </a:r>
          </a:p>
          <a:p>
            <a:r>
              <a:rPr lang="en-US"/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41492488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69F0DD-E0CC-44FD-98BA-A8BA4DC26E56}" type="slidenum">
              <a:rPr lang="en-US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2427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69D405-34EB-4494-A984-FAC0CE2CED40}" type="slidenum">
              <a:rPr lang="en-US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482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DE7C43-3993-4119-945C-1ECE28CE64D6}" type="slidenum">
              <a:rPr lang="en-US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100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9CA2-2C92-4B53-974C-D6430709BC20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2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B5E2A4-C0BE-4CA1-B54B-97B92931C868}" type="slidenum">
              <a:rPr lang="en-US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6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How to handle motion? 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7F9177A-D98A-452A-8166-C800E4B72F8E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23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4B7C37-45CA-4BAD-A938-7922E85AE837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D622D6-FFC7-43C1-BDEF-FE23DE75416A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0377B2-6412-49CB-BF9B-4D0407EB62C2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DD9D8B-0D87-4D59-80BC-BA7ABBE399AF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homography!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CD9095-9FD6-45AD-8402-BDBD6E8FAE8F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7925" y="695325"/>
            <a:ext cx="4624388" cy="34686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770" y="4396116"/>
            <a:ext cx="5160433" cy="424086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885" tIns="45942" rIns="91885" bIns="45942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B65104-486D-4186-A250-9E49C9901040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-bcs.mit.edu/people/adelson/publications/abstracts/spline83.html" TargetMode="Externa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oleObject" Target="../embeddings/oleObject2.bin"/><Relationship Id="rId18" Type="http://schemas.openxmlformats.org/officeDocument/2006/relationships/image" Target="../media/image32.wmf"/><Relationship Id="rId26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33.wmf"/><Relationship Id="rId7" Type="http://schemas.openxmlformats.org/officeDocument/2006/relationships/image" Target="../media/image42.png"/><Relationship Id="rId12" Type="http://schemas.openxmlformats.org/officeDocument/2006/relationships/image" Target="../media/image29.wmf"/><Relationship Id="rId17" Type="http://schemas.openxmlformats.org/officeDocument/2006/relationships/oleObject" Target="../embeddings/oleObject4.bin"/><Relationship Id="rId25" Type="http://schemas.openxmlformats.org/officeDocument/2006/relationships/image" Target="../media/image48.png"/><Relationship Id="rId33" Type="http://schemas.openxmlformats.org/officeDocument/2006/relationships/image" Target="../media/image38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1.wmf"/><Relationship Id="rId20" Type="http://schemas.openxmlformats.org/officeDocument/2006/relationships/oleObject" Target="../embeddings/oleObject5.bin"/><Relationship Id="rId29" Type="http://schemas.openxmlformats.org/officeDocument/2006/relationships/image" Target="../media/image36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png"/><Relationship Id="rId11" Type="http://schemas.openxmlformats.org/officeDocument/2006/relationships/oleObject" Target="../embeddings/oleObject1.bin"/><Relationship Id="rId24" Type="http://schemas.openxmlformats.org/officeDocument/2006/relationships/image" Target="../media/image34.wmf"/><Relationship Id="rId32" Type="http://schemas.openxmlformats.org/officeDocument/2006/relationships/oleObject" Target="../embeddings/oleObject10.bin"/><Relationship Id="rId5" Type="http://schemas.openxmlformats.org/officeDocument/2006/relationships/image" Target="../media/image40.png"/><Relationship Id="rId15" Type="http://schemas.openxmlformats.org/officeDocument/2006/relationships/oleObject" Target="../embeddings/oleObject3.bin"/><Relationship Id="rId23" Type="http://schemas.openxmlformats.org/officeDocument/2006/relationships/oleObject" Target="../embeddings/oleObject6.bin"/><Relationship Id="rId28" Type="http://schemas.openxmlformats.org/officeDocument/2006/relationships/oleObject" Target="../embeddings/oleObject8.bin"/><Relationship Id="rId10" Type="http://schemas.openxmlformats.org/officeDocument/2006/relationships/image" Target="../media/image45.png"/><Relationship Id="rId19" Type="http://schemas.openxmlformats.org/officeDocument/2006/relationships/image" Target="../media/image46.png"/><Relationship Id="rId31" Type="http://schemas.openxmlformats.org/officeDocument/2006/relationships/image" Target="../media/image37.emf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30.wmf"/><Relationship Id="rId22" Type="http://schemas.openxmlformats.org/officeDocument/2006/relationships/image" Target="../media/image47.png"/><Relationship Id="rId27" Type="http://schemas.openxmlformats.org/officeDocument/2006/relationships/image" Target="../media/image35.wmf"/><Relationship Id="rId30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49.png"/><Relationship Id="rId4" Type="http://schemas.openxmlformats.org/officeDocument/2006/relationships/hyperlink" Target="http://ieeexplore.ieee.org/iel1/38/7531/00310740.pdf?isNumber=7531&amp;prod=JNL&amp;arnumber=310740&amp;arSt=83&amp;ared=87&amp;arAuthor=Blinn,+J.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research.microsoft.com/vision/cambridge/papers/perez_siggraph03.pdf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education/courses/cse590ss/01wi/projects/project1/students/dougz/siggraph-hires.html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blueMarble/Aland_ocean_ice_2048.jpg" TargetMode="External"/><Relationship Id="rId2" Type="http://schemas.openxmlformats.org/officeDocument/2006/relationships/hyperlink" Target="http://earthobservatory.nasa.gov/Newsroom/BlueMarbl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://earthobservatory.nasa.gov/NaturalHazards/view.php?id=87675&amp;src=twitter-nh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tags" Target="../tags/tag5.xml"/><Relationship Id="rId7" Type="http://schemas.openxmlformats.org/officeDocument/2006/relationships/hyperlink" Target="http://www.cs.cmu.edu/~ph/869/papers/zisser-mundy.pdf" TargetMode="Externa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6.xml"/><Relationship Id="rId9" Type="http://schemas.openxmlformats.org/officeDocument/2006/relationships/hyperlink" Target="http://www.illusionworks.com/html/ames_room.html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hyperlink" Target="http://en.wikipedia.org/wiki/Paolo_Uccello" TargetMode="External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9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oleObject" Target="../embeddings/oleObject11.bin"/><Relationship Id="rId2" Type="http://schemas.openxmlformats.org/officeDocument/2006/relationships/tags" Target="../tags/tag10.xml"/><Relationship Id="rId1" Type="http://schemas.openxmlformats.org/officeDocument/2006/relationships/vmlDrawing" Target="../drawings/vmlDrawing2.vml"/><Relationship Id="rId6" Type="http://schemas.openxmlformats.org/officeDocument/2006/relationships/tags" Target="../tags/tag14.xml"/><Relationship Id="rId11" Type="http://schemas.openxmlformats.org/officeDocument/2006/relationships/image" Target="../media/image61.png"/><Relationship Id="rId5" Type="http://schemas.openxmlformats.org/officeDocument/2006/relationships/tags" Target="../tags/tag13.xml"/><Relationship Id="rId10" Type="http://schemas.openxmlformats.org/officeDocument/2006/relationships/image" Target="../media/image60.png"/><Relationship Id="rId4" Type="http://schemas.openxmlformats.org/officeDocument/2006/relationships/tags" Target="../tags/tag12.xml"/><Relationship Id="rId9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9" Type="http://schemas.openxmlformats.org/officeDocument/2006/relationships/tags" Target="../tags/tag53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42" Type="http://schemas.openxmlformats.org/officeDocument/2006/relationships/tags" Target="../tags/tag56.xml"/><Relationship Id="rId47" Type="http://schemas.openxmlformats.org/officeDocument/2006/relationships/tags" Target="../tags/tag61.xml"/><Relationship Id="rId50" Type="http://schemas.openxmlformats.org/officeDocument/2006/relationships/tags" Target="../tags/tag64.xml"/><Relationship Id="rId55" Type="http://schemas.openxmlformats.org/officeDocument/2006/relationships/tags" Target="../tags/tag69.xml"/><Relationship Id="rId63" Type="http://schemas.openxmlformats.org/officeDocument/2006/relationships/tags" Target="../tags/tag77.xml"/><Relationship Id="rId68" Type="http://schemas.openxmlformats.org/officeDocument/2006/relationships/image" Target="../media/image62.png"/><Relationship Id="rId7" Type="http://schemas.openxmlformats.org/officeDocument/2006/relationships/tags" Target="../tags/tag21.xml"/><Relationship Id="rId71" Type="http://schemas.openxmlformats.org/officeDocument/2006/relationships/oleObject" Target="../embeddings/oleObject14.bin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9" Type="http://schemas.openxmlformats.org/officeDocument/2006/relationships/tags" Target="../tags/tag43.xml"/><Relationship Id="rId1" Type="http://schemas.openxmlformats.org/officeDocument/2006/relationships/vmlDrawing" Target="../drawings/vmlDrawing3.v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37" Type="http://schemas.openxmlformats.org/officeDocument/2006/relationships/tags" Target="../tags/tag51.xml"/><Relationship Id="rId40" Type="http://schemas.openxmlformats.org/officeDocument/2006/relationships/tags" Target="../tags/tag54.xml"/><Relationship Id="rId45" Type="http://schemas.openxmlformats.org/officeDocument/2006/relationships/tags" Target="../tags/tag59.xml"/><Relationship Id="rId53" Type="http://schemas.openxmlformats.org/officeDocument/2006/relationships/tags" Target="../tags/tag67.xml"/><Relationship Id="rId58" Type="http://schemas.openxmlformats.org/officeDocument/2006/relationships/tags" Target="../tags/tag72.xml"/><Relationship Id="rId66" Type="http://schemas.openxmlformats.org/officeDocument/2006/relationships/notesSlide" Target="../notesSlides/notesSlide7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tags" Target="../tags/tag50.xml"/><Relationship Id="rId49" Type="http://schemas.openxmlformats.org/officeDocument/2006/relationships/tags" Target="../tags/tag63.xml"/><Relationship Id="rId57" Type="http://schemas.openxmlformats.org/officeDocument/2006/relationships/tags" Target="../tags/tag71.xml"/><Relationship Id="rId61" Type="http://schemas.openxmlformats.org/officeDocument/2006/relationships/tags" Target="../tags/tag75.xml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4" Type="http://schemas.openxmlformats.org/officeDocument/2006/relationships/tags" Target="../tags/tag58.xml"/><Relationship Id="rId52" Type="http://schemas.openxmlformats.org/officeDocument/2006/relationships/tags" Target="../tags/tag66.xml"/><Relationship Id="rId60" Type="http://schemas.openxmlformats.org/officeDocument/2006/relationships/tags" Target="../tags/tag74.xml"/><Relationship Id="rId65" Type="http://schemas.openxmlformats.org/officeDocument/2006/relationships/slideLayout" Target="../slideLayouts/slideLayout2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tags" Target="../tags/tag49.xml"/><Relationship Id="rId43" Type="http://schemas.openxmlformats.org/officeDocument/2006/relationships/tags" Target="../tags/tag57.xml"/><Relationship Id="rId48" Type="http://schemas.openxmlformats.org/officeDocument/2006/relationships/tags" Target="../tags/tag62.xml"/><Relationship Id="rId56" Type="http://schemas.openxmlformats.org/officeDocument/2006/relationships/tags" Target="../tags/tag70.xml"/><Relationship Id="rId64" Type="http://schemas.openxmlformats.org/officeDocument/2006/relationships/tags" Target="../tags/tag78.xml"/><Relationship Id="rId69" Type="http://schemas.openxmlformats.org/officeDocument/2006/relationships/oleObject" Target="../embeddings/oleObject13.bin"/><Relationship Id="rId8" Type="http://schemas.openxmlformats.org/officeDocument/2006/relationships/tags" Target="../tags/tag22.xml"/><Relationship Id="rId51" Type="http://schemas.openxmlformats.org/officeDocument/2006/relationships/tags" Target="../tags/tag65.xml"/><Relationship Id="rId72" Type="http://schemas.openxmlformats.org/officeDocument/2006/relationships/image" Target="../media/image64.png"/><Relationship Id="rId3" Type="http://schemas.openxmlformats.org/officeDocument/2006/relationships/tags" Target="../tags/tag17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38" Type="http://schemas.openxmlformats.org/officeDocument/2006/relationships/tags" Target="../tags/tag52.xml"/><Relationship Id="rId46" Type="http://schemas.openxmlformats.org/officeDocument/2006/relationships/tags" Target="../tags/tag60.xml"/><Relationship Id="rId59" Type="http://schemas.openxmlformats.org/officeDocument/2006/relationships/tags" Target="../tags/tag73.xml"/><Relationship Id="rId67" Type="http://schemas.openxmlformats.org/officeDocument/2006/relationships/oleObject" Target="../embeddings/oleObject12.bin"/><Relationship Id="rId20" Type="http://schemas.openxmlformats.org/officeDocument/2006/relationships/tags" Target="../tags/tag34.xml"/><Relationship Id="rId41" Type="http://schemas.openxmlformats.org/officeDocument/2006/relationships/tags" Target="../tags/tag55.xml"/><Relationship Id="rId54" Type="http://schemas.openxmlformats.org/officeDocument/2006/relationships/tags" Target="../tags/tag68.xml"/><Relationship Id="rId62" Type="http://schemas.openxmlformats.org/officeDocument/2006/relationships/tags" Target="../tags/tag76.xml"/><Relationship Id="rId70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86.xml"/><Relationship Id="rId13" Type="http://schemas.openxmlformats.org/officeDocument/2006/relationships/tags" Target="../tags/tag91.xml"/><Relationship Id="rId18" Type="http://schemas.openxmlformats.org/officeDocument/2006/relationships/tags" Target="../tags/tag96.xml"/><Relationship Id="rId26" Type="http://schemas.openxmlformats.org/officeDocument/2006/relationships/tags" Target="../tags/tag104.xml"/><Relationship Id="rId3" Type="http://schemas.openxmlformats.org/officeDocument/2006/relationships/tags" Target="../tags/tag81.xml"/><Relationship Id="rId21" Type="http://schemas.openxmlformats.org/officeDocument/2006/relationships/tags" Target="../tags/tag99.xml"/><Relationship Id="rId7" Type="http://schemas.openxmlformats.org/officeDocument/2006/relationships/tags" Target="../tags/tag85.xml"/><Relationship Id="rId12" Type="http://schemas.openxmlformats.org/officeDocument/2006/relationships/tags" Target="../tags/tag90.xml"/><Relationship Id="rId17" Type="http://schemas.openxmlformats.org/officeDocument/2006/relationships/tags" Target="../tags/tag95.xml"/><Relationship Id="rId25" Type="http://schemas.openxmlformats.org/officeDocument/2006/relationships/tags" Target="../tags/tag103.xml"/><Relationship Id="rId2" Type="http://schemas.openxmlformats.org/officeDocument/2006/relationships/tags" Target="../tags/tag80.xml"/><Relationship Id="rId16" Type="http://schemas.openxmlformats.org/officeDocument/2006/relationships/tags" Target="../tags/tag94.xml"/><Relationship Id="rId20" Type="http://schemas.openxmlformats.org/officeDocument/2006/relationships/tags" Target="../tags/tag98.xml"/><Relationship Id="rId29" Type="http://schemas.openxmlformats.org/officeDocument/2006/relationships/tags" Target="../tags/tag107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tags" Target="../tags/tag89.xml"/><Relationship Id="rId24" Type="http://schemas.openxmlformats.org/officeDocument/2006/relationships/tags" Target="../tags/tag102.xml"/><Relationship Id="rId5" Type="http://schemas.openxmlformats.org/officeDocument/2006/relationships/tags" Target="../tags/tag83.xml"/><Relationship Id="rId15" Type="http://schemas.openxmlformats.org/officeDocument/2006/relationships/tags" Target="../tags/tag93.xml"/><Relationship Id="rId23" Type="http://schemas.openxmlformats.org/officeDocument/2006/relationships/tags" Target="../tags/tag101.xml"/><Relationship Id="rId28" Type="http://schemas.openxmlformats.org/officeDocument/2006/relationships/tags" Target="../tags/tag106.xml"/><Relationship Id="rId10" Type="http://schemas.openxmlformats.org/officeDocument/2006/relationships/tags" Target="../tags/tag88.xml"/><Relationship Id="rId19" Type="http://schemas.openxmlformats.org/officeDocument/2006/relationships/tags" Target="../tags/tag97.xml"/><Relationship Id="rId31" Type="http://schemas.openxmlformats.org/officeDocument/2006/relationships/notesSlide" Target="../notesSlides/notesSlide8.xml"/><Relationship Id="rId4" Type="http://schemas.openxmlformats.org/officeDocument/2006/relationships/tags" Target="../tags/tag82.xml"/><Relationship Id="rId9" Type="http://schemas.openxmlformats.org/officeDocument/2006/relationships/tags" Target="../tags/tag87.xml"/><Relationship Id="rId14" Type="http://schemas.openxmlformats.org/officeDocument/2006/relationships/tags" Target="../tags/tag92.xml"/><Relationship Id="rId22" Type="http://schemas.openxmlformats.org/officeDocument/2006/relationships/tags" Target="../tags/tag100.xml"/><Relationship Id="rId27" Type="http://schemas.openxmlformats.org/officeDocument/2006/relationships/tags" Target="../tags/tag105.xml"/><Relationship Id="rId30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tags" Target="../tags/tag120.xml"/><Relationship Id="rId18" Type="http://schemas.openxmlformats.org/officeDocument/2006/relationships/tags" Target="../tags/tag125.xml"/><Relationship Id="rId26" Type="http://schemas.openxmlformats.org/officeDocument/2006/relationships/tags" Target="../tags/tag133.xml"/><Relationship Id="rId3" Type="http://schemas.openxmlformats.org/officeDocument/2006/relationships/tags" Target="../tags/tag110.xml"/><Relationship Id="rId21" Type="http://schemas.openxmlformats.org/officeDocument/2006/relationships/tags" Target="../tags/tag128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tags" Target="../tags/tag124.xml"/><Relationship Id="rId25" Type="http://schemas.openxmlformats.org/officeDocument/2006/relationships/tags" Target="../tags/tag132.xml"/><Relationship Id="rId33" Type="http://schemas.openxmlformats.org/officeDocument/2006/relationships/notesSlide" Target="../notesSlides/notesSlide9.xml"/><Relationship Id="rId2" Type="http://schemas.openxmlformats.org/officeDocument/2006/relationships/tags" Target="../tags/tag109.xml"/><Relationship Id="rId16" Type="http://schemas.openxmlformats.org/officeDocument/2006/relationships/tags" Target="../tags/tag123.xml"/><Relationship Id="rId20" Type="http://schemas.openxmlformats.org/officeDocument/2006/relationships/tags" Target="../tags/tag127.xml"/><Relationship Id="rId29" Type="http://schemas.openxmlformats.org/officeDocument/2006/relationships/tags" Target="../tags/tag136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24" Type="http://schemas.openxmlformats.org/officeDocument/2006/relationships/tags" Target="../tags/tag131.xml"/><Relationship Id="rId32" Type="http://schemas.openxmlformats.org/officeDocument/2006/relationships/slideLayout" Target="../slideLayouts/slideLayout2.xml"/><Relationship Id="rId5" Type="http://schemas.openxmlformats.org/officeDocument/2006/relationships/tags" Target="../tags/tag112.xml"/><Relationship Id="rId15" Type="http://schemas.openxmlformats.org/officeDocument/2006/relationships/tags" Target="../tags/tag122.xml"/><Relationship Id="rId23" Type="http://schemas.openxmlformats.org/officeDocument/2006/relationships/tags" Target="../tags/tag130.xml"/><Relationship Id="rId28" Type="http://schemas.openxmlformats.org/officeDocument/2006/relationships/tags" Target="../tags/tag135.xml"/><Relationship Id="rId10" Type="http://schemas.openxmlformats.org/officeDocument/2006/relationships/tags" Target="../tags/tag117.xml"/><Relationship Id="rId19" Type="http://schemas.openxmlformats.org/officeDocument/2006/relationships/tags" Target="../tags/tag126.xml"/><Relationship Id="rId31" Type="http://schemas.openxmlformats.org/officeDocument/2006/relationships/tags" Target="../tags/tag138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tags" Target="../tags/tag121.xml"/><Relationship Id="rId22" Type="http://schemas.openxmlformats.org/officeDocument/2006/relationships/tags" Target="../tags/tag129.xml"/><Relationship Id="rId27" Type="http://schemas.openxmlformats.org/officeDocument/2006/relationships/tags" Target="../tags/tag134.xml"/><Relationship Id="rId30" Type="http://schemas.openxmlformats.org/officeDocument/2006/relationships/tags" Target="../tags/tag13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4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tags" Target="../tags/tag142.xml"/><Relationship Id="rId7" Type="http://schemas.openxmlformats.org/officeDocument/2006/relationships/oleObject" Target="../embeddings/oleObject15.bin"/><Relationship Id="rId2" Type="http://schemas.openxmlformats.org/officeDocument/2006/relationships/tags" Target="../tags/tag141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9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34" Type="http://schemas.openxmlformats.org/officeDocument/2006/relationships/tags" Target="../tags/tag177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tags" Target="../tags/tag176.xml"/><Relationship Id="rId38" Type="http://schemas.openxmlformats.org/officeDocument/2006/relationships/tags" Target="../tags/tag181.xml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tags" Target="../tags/tag172.xml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tags" Target="../tags/tag175.xml"/><Relationship Id="rId37" Type="http://schemas.openxmlformats.org/officeDocument/2006/relationships/tags" Target="../tags/tag180.xml"/><Relationship Id="rId40" Type="http://schemas.openxmlformats.org/officeDocument/2006/relationships/notesSlide" Target="../notesSlides/notesSlide12.xml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tags" Target="../tags/tag171.xml"/><Relationship Id="rId36" Type="http://schemas.openxmlformats.org/officeDocument/2006/relationships/tags" Target="../tags/tag179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tags" Target="../tags/tag174.xml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tags" Target="../tags/tag173.xml"/><Relationship Id="rId35" Type="http://schemas.openxmlformats.org/officeDocument/2006/relationships/tags" Target="../tags/tag17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13" Type="http://schemas.openxmlformats.org/officeDocument/2006/relationships/tags" Target="../tags/tag194.xml"/><Relationship Id="rId18" Type="http://schemas.openxmlformats.org/officeDocument/2006/relationships/tags" Target="../tags/tag199.xml"/><Relationship Id="rId26" Type="http://schemas.openxmlformats.org/officeDocument/2006/relationships/tags" Target="../tags/tag207.xml"/><Relationship Id="rId3" Type="http://schemas.openxmlformats.org/officeDocument/2006/relationships/tags" Target="../tags/tag184.xml"/><Relationship Id="rId21" Type="http://schemas.openxmlformats.org/officeDocument/2006/relationships/tags" Target="../tags/tag202.xml"/><Relationship Id="rId7" Type="http://schemas.openxmlformats.org/officeDocument/2006/relationships/tags" Target="../tags/tag188.xml"/><Relationship Id="rId12" Type="http://schemas.openxmlformats.org/officeDocument/2006/relationships/tags" Target="../tags/tag193.xml"/><Relationship Id="rId17" Type="http://schemas.openxmlformats.org/officeDocument/2006/relationships/tags" Target="../tags/tag198.xml"/><Relationship Id="rId25" Type="http://schemas.openxmlformats.org/officeDocument/2006/relationships/tags" Target="../tags/tag206.xml"/><Relationship Id="rId2" Type="http://schemas.openxmlformats.org/officeDocument/2006/relationships/tags" Target="../tags/tag183.xml"/><Relationship Id="rId16" Type="http://schemas.openxmlformats.org/officeDocument/2006/relationships/tags" Target="../tags/tag197.xml"/><Relationship Id="rId20" Type="http://schemas.openxmlformats.org/officeDocument/2006/relationships/tags" Target="../tags/tag201.xml"/><Relationship Id="rId29" Type="http://schemas.openxmlformats.org/officeDocument/2006/relationships/tags" Target="../tags/tag210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24" Type="http://schemas.openxmlformats.org/officeDocument/2006/relationships/tags" Target="../tags/tag205.xml"/><Relationship Id="rId5" Type="http://schemas.openxmlformats.org/officeDocument/2006/relationships/tags" Target="../tags/tag186.xml"/><Relationship Id="rId15" Type="http://schemas.openxmlformats.org/officeDocument/2006/relationships/tags" Target="../tags/tag196.xml"/><Relationship Id="rId23" Type="http://schemas.openxmlformats.org/officeDocument/2006/relationships/tags" Target="../tags/tag204.xml"/><Relationship Id="rId28" Type="http://schemas.openxmlformats.org/officeDocument/2006/relationships/tags" Target="../tags/tag209.xml"/><Relationship Id="rId10" Type="http://schemas.openxmlformats.org/officeDocument/2006/relationships/tags" Target="../tags/tag191.xml"/><Relationship Id="rId19" Type="http://schemas.openxmlformats.org/officeDocument/2006/relationships/tags" Target="../tags/tag200.xml"/><Relationship Id="rId31" Type="http://schemas.openxmlformats.org/officeDocument/2006/relationships/notesSlide" Target="../notesSlides/notesSlide13.xml"/><Relationship Id="rId4" Type="http://schemas.openxmlformats.org/officeDocument/2006/relationships/tags" Target="../tags/tag185.xml"/><Relationship Id="rId9" Type="http://schemas.openxmlformats.org/officeDocument/2006/relationships/tags" Target="../tags/tag190.xml"/><Relationship Id="rId14" Type="http://schemas.openxmlformats.org/officeDocument/2006/relationships/tags" Target="../tags/tag195.xml"/><Relationship Id="rId22" Type="http://schemas.openxmlformats.org/officeDocument/2006/relationships/tags" Target="../tags/tag203.xml"/><Relationship Id="rId27" Type="http://schemas.openxmlformats.org/officeDocument/2006/relationships/tags" Target="../tags/tag208.xml"/><Relationship Id="rId30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18.xml"/><Relationship Id="rId13" Type="http://schemas.openxmlformats.org/officeDocument/2006/relationships/tags" Target="../tags/tag223.xml"/><Relationship Id="rId18" Type="http://schemas.openxmlformats.org/officeDocument/2006/relationships/tags" Target="../tags/tag228.xml"/><Relationship Id="rId3" Type="http://schemas.openxmlformats.org/officeDocument/2006/relationships/tags" Target="../tags/tag213.xml"/><Relationship Id="rId21" Type="http://schemas.openxmlformats.org/officeDocument/2006/relationships/tags" Target="../tags/tag231.xml"/><Relationship Id="rId7" Type="http://schemas.openxmlformats.org/officeDocument/2006/relationships/tags" Target="../tags/tag217.xml"/><Relationship Id="rId12" Type="http://schemas.openxmlformats.org/officeDocument/2006/relationships/tags" Target="../tags/tag222.xml"/><Relationship Id="rId17" Type="http://schemas.openxmlformats.org/officeDocument/2006/relationships/tags" Target="../tags/tag227.xml"/><Relationship Id="rId2" Type="http://schemas.openxmlformats.org/officeDocument/2006/relationships/tags" Target="../tags/tag212.xml"/><Relationship Id="rId16" Type="http://schemas.openxmlformats.org/officeDocument/2006/relationships/tags" Target="../tags/tag226.xml"/><Relationship Id="rId20" Type="http://schemas.openxmlformats.org/officeDocument/2006/relationships/tags" Target="../tags/tag230.xml"/><Relationship Id="rId1" Type="http://schemas.openxmlformats.org/officeDocument/2006/relationships/tags" Target="../tags/tag211.xml"/><Relationship Id="rId6" Type="http://schemas.openxmlformats.org/officeDocument/2006/relationships/tags" Target="../tags/tag216.xml"/><Relationship Id="rId11" Type="http://schemas.openxmlformats.org/officeDocument/2006/relationships/tags" Target="../tags/tag221.xml"/><Relationship Id="rId24" Type="http://schemas.openxmlformats.org/officeDocument/2006/relationships/notesSlide" Target="../notesSlides/notesSlide14.xml"/><Relationship Id="rId5" Type="http://schemas.openxmlformats.org/officeDocument/2006/relationships/tags" Target="../tags/tag215.xml"/><Relationship Id="rId15" Type="http://schemas.openxmlformats.org/officeDocument/2006/relationships/tags" Target="../tags/tag225.xml"/><Relationship Id="rId23" Type="http://schemas.openxmlformats.org/officeDocument/2006/relationships/slideLayout" Target="../slideLayouts/slideLayout2.xml"/><Relationship Id="rId10" Type="http://schemas.openxmlformats.org/officeDocument/2006/relationships/tags" Target="../tags/tag220.xml"/><Relationship Id="rId19" Type="http://schemas.openxmlformats.org/officeDocument/2006/relationships/tags" Target="../tags/tag229.xml"/><Relationship Id="rId4" Type="http://schemas.openxmlformats.org/officeDocument/2006/relationships/tags" Target="../tags/tag214.xml"/><Relationship Id="rId9" Type="http://schemas.openxmlformats.org/officeDocument/2006/relationships/tags" Target="../tags/tag219.xml"/><Relationship Id="rId14" Type="http://schemas.openxmlformats.org/officeDocument/2006/relationships/tags" Target="../tags/tag224.xml"/><Relationship Id="rId22" Type="http://schemas.openxmlformats.org/officeDocument/2006/relationships/tags" Target="../tags/tag2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tags" Target="../tags/tag240.xml"/><Relationship Id="rId13" Type="http://schemas.openxmlformats.org/officeDocument/2006/relationships/tags" Target="../tags/tag245.xml"/><Relationship Id="rId18" Type="http://schemas.openxmlformats.org/officeDocument/2006/relationships/tags" Target="../tags/tag250.xml"/><Relationship Id="rId3" Type="http://schemas.openxmlformats.org/officeDocument/2006/relationships/tags" Target="../tags/tag235.xml"/><Relationship Id="rId21" Type="http://schemas.openxmlformats.org/officeDocument/2006/relationships/tags" Target="../tags/tag253.xml"/><Relationship Id="rId7" Type="http://schemas.openxmlformats.org/officeDocument/2006/relationships/tags" Target="../tags/tag239.xml"/><Relationship Id="rId12" Type="http://schemas.openxmlformats.org/officeDocument/2006/relationships/tags" Target="../tags/tag244.xml"/><Relationship Id="rId17" Type="http://schemas.openxmlformats.org/officeDocument/2006/relationships/tags" Target="../tags/tag249.xml"/><Relationship Id="rId2" Type="http://schemas.openxmlformats.org/officeDocument/2006/relationships/tags" Target="../tags/tag234.xml"/><Relationship Id="rId16" Type="http://schemas.openxmlformats.org/officeDocument/2006/relationships/tags" Target="../tags/tag248.xml"/><Relationship Id="rId20" Type="http://schemas.openxmlformats.org/officeDocument/2006/relationships/tags" Target="../tags/tag252.xml"/><Relationship Id="rId1" Type="http://schemas.openxmlformats.org/officeDocument/2006/relationships/tags" Target="../tags/tag233.xml"/><Relationship Id="rId6" Type="http://schemas.openxmlformats.org/officeDocument/2006/relationships/tags" Target="../tags/tag238.xml"/><Relationship Id="rId11" Type="http://schemas.openxmlformats.org/officeDocument/2006/relationships/tags" Target="../tags/tag243.xml"/><Relationship Id="rId5" Type="http://schemas.openxmlformats.org/officeDocument/2006/relationships/tags" Target="../tags/tag237.xml"/><Relationship Id="rId15" Type="http://schemas.openxmlformats.org/officeDocument/2006/relationships/tags" Target="../tags/tag247.xml"/><Relationship Id="rId23" Type="http://schemas.openxmlformats.org/officeDocument/2006/relationships/notesSlide" Target="../notesSlides/notesSlide15.xml"/><Relationship Id="rId10" Type="http://schemas.openxmlformats.org/officeDocument/2006/relationships/tags" Target="../tags/tag242.xml"/><Relationship Id="rId19" Type="http://schemas.openxmlformats.org/officeDocument/2006/relationships/tags" Target="../tags/tag251.xml"/><Relationship Id="rId4" Type="http://schemas.openxmlformats.org/officeDocument/2006/relationships/tags" Target="../tags/tag236.xml"/><Relationship Id="rId9" Type="http://schemas.openxmlformats.org/officeDocument/2006/relationships/tags" Target="../tags/tag241.xml"/><Relationship Id="rId14" Type="http://schemas.openxmlformats.org/officeDocument/2006/relationships/tags" Target="../tags/tag246.xml"/><Relationship Id="rId2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3" Type="http://schemas.openxmlformats.org/officeDocument/2006/relationships/tags" Target="../tags/tag256.xml"/><Relationship Id="rId21" Type="http://schemas.openxmlformats.org/officeDocument/2006/relationships/notesSlide" Target="../notesSlides/notesSlide16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slideLayout" Target="../slideLayouts/slideLayout2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10" Type="http://schemas.openxmlformats.org/officeDocument/2006/relationships/tags" Target="../tags/tag263.xml"/><Relationship Id="rId19" Type="http://schemas.openxmlformats.org/officeDocument/2006/relationships/tags" Target="../tags/tag272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tags" Target="../tags/tag284.xml"/><Relationship Id="rId18" Type="http://schemas.openxmlformats.org/officeDocument/2006/relationships/tags" Target="../tags/tag289.xml"/><Relationship Id="rId3" Type="http://schemas.openxmlformats.org/officeDocument/2006/relationships/tags" Target="../tags/tag274.xml"/><Relationship Id="rId21" Type="http://schemas.openxmlformats.org/officeDocument/2006/relationships/notesSlide" Target="../notesSlides/notesSlide17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tags" Target="../tags/tag288.xml"/><Relationship Id="rId2" Type="http://schemas.openxmlformats.org/officeDocument/2006/relationships/tags" Target="../tags/tag273.xml"/><Relationship Id="rId16" Type="http://schemas.openxmlformats.org/officeDocument/2006/relationships/tags" Target="../tags/tag287.xml"/><Relationship Id="rId20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tags" Target="../tags/tag286.xml"/><Relationship Id="rId23" Type="http://schemas.openxmlformats.org/officeDocument/2006/relationships/image" Target="../media/image70.wmf"/><Relationship Id="rId10" Type="http://schemas.openxmlformats.org/officeDocument/2006/relationships/tags" Target="../tags/tag281.xml"/><Relationship Id="rId19" Type="http://schemas.openxmlformats.org/officeDocument/2006/relationships/tags" Target="../tags/tag290.xml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tags" Target="../tags/tag285.xml"/><Relationship Id="rId22" Type="http://schemas.openxmlformats.org/officeDocument/2006/relationships/oleObject" Target="../embeddings/oleObject16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13" Type="http://schemas.openxmlformats.org/officeDocument/2006/relationships/tags" Target="../tags/tag302.xml"/><Relationship Id="rId18" Type="http://schemas.openxmlformats.org/officeDocument/2006/relationships/tags" Target="../tags/tag307.xml"/><Relationship Id="rId26" Type="http://schemas.openxmlformats.org/officeDocument/2006/relationships/image" Target="../media/image70.wmf"/><Relationship Id="rId3" Type="http://schemas.openxmlformats.org/officeDocument/2006/relationships/tags" Target="../tags/tag292.xml"/><Relationship Id="rId21" Type="http://schemas.openxmlformats.org/officeDocument/2006/relationships/tags" Target="../tags/tag310.xml"/><Relationship Id="rId7" Type="http://schemas.openxmlformats.org/officeDocument/2006/relationships/tags" Target="../tags/tag296.xml"/><Relationship Id="rId12" Type="http://schemas.openxmlformats.org/officeDocument/2006/relationships/tags" Target="../tags/tag301.xml"/><Relationship Id="rId17" Type="http://schemas.openxmlformats.org/officeDocument/2006/relationships/tags" Target="../tags/tag306.xml"/><Relationship Id="rId25" Type="http://schemas.openxmlformats.org/officeDocument/2006/relationships/oleObject" Target="../embeddings/oleObject17.bin"/><Relationship Id="rId2" Type="http://schemas.openxmlformats.org/officeDocument/2006/relationships/tags" Target="../tags/tag291.xml"/><Relationship Id="rId16" Type="http://schemas.openxmlformats.org/officeDocument/2006/relationships/tags" Target="../tags/tag305.xml"/><Relationship Id="rId20" Type="http://schemas.openxmlformats.org/officeDocument/2006/relationships/tags" Target="../tags/tag309.xml"/><Relationship Id="rId29" Type="http://schemas.openxmlformats.org/officeDocument/2006/relationships/oleObject" Target="../embeddings/oleObject19.bin"/><Relationship Id="rId1" Type="http://schemas.openxmlformats.org/officeDocument/2006/relationships/vmlDrawing" Target="../drawings/vmlDrawing6.vml"/><Relationship Id="rId6" Type="http://schemas.openxmlformats.org/officeDocument/2006/relationships/tags" Target="../tags/tag295.xml"/><Relationship Id="rId11" Type="http://schemas.openxmlformats.org/officeDocument/2006/relationships/tags" Target="../tags/tag300.xml"/><Relationship Id="rId24" Type="http://schemas.openxmlformats.org/officeDocument/2006/relationships/notesSlide" Target="../notesSlides/notesSlide18.xml"/><Relationship Id="rId5" Type="http://schemas.openxmlformats.org/officeDocument/2006/relationships/tags" Target="../tags/tag294.xml"/><Relationship Id="rId15" Type="http://schemas.openxmlformats.org/officeDocument/2006/relationships/tags" Target="../tags/tag304.xml"/><Relationship Id="rId23" Type="http://schemas.openxmlformats.org/officeDocument/2006/relationships/slideLayout" Target="../slideLayouts/slideLayout2.xml"/><Relationship Id="rId28" Type="http://schemas.openxmlformats.org/officeDocument/2006/relationships/image" Target="../media/image71.wmf"/><Relationship Id="rId10" Type="http://schemas.openxmlformats.org/officeDocument/2006/relationships/tags" Target="../tags/tag299.xml"/><Relationship Id="rId19" Type="http://schemas.openxmlformats.org/officeDocument/2006/relationships/tags" Target="../tags/tag308.xml"/><Relationship Id="rId4" Type="http://schemas.openxmlformats.org/officeDocument/2006/relationships/tags" Target="../tags/tag293.xml"/><Relationship Id="rId9" Type="http://schemas.openxmlformats.org/officeDocument/2006/relationships/tags" Target="../tags/tag298.xml"/><Relationship Id="rId14" Type="http://schemas.openxmlformats.org/officeDocument/2006/relationships/tags" Target="../tags/tag303.xml"/><Relationship Id="rId22" Type="http://schemas.openxmlformats.org/officeDocument/2006/relationships/tags" Target="../tags/tag311.xml"/><Relationship Id="rId27" Type="http://schemas.openxmlformats.org/officeDocument/2006/relationships/oleObject" Target="../embeddings/oleObject18.bin"/><Relationship Id="rId30" Type="http://schemas.openxmlformats.org/officeDocument/2006/relationships/image" Target="../media/image72.w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319.xml"/><Relationship Id="rId13" Type="http://schemas.openxmlformats.org/officeDocument/2006/relationships/tags" Target="../tags/tag324.xml"/><Relationship Id="rId18" Type="http://schemas.openxmlformats.org/officeDocument/2006/relationships/tags" Target="../tags/tag329.xml"/><Relationship Id="rId26" Type="http://schemas.openxmlformats.org/officeDocument/2006/relationships/tags" Target="../tags/tag337.xml"/><Relationship Id="rId39" Type="http://schemas.openxmlformats.org/officeDocument/2006/relationships/tags" Target="../tags/tag350.xml"/><Relationship Id="rId3" Type="http://schemas.openxmlformats.org/officeDocument/2006/relationships/tags" Target="../tags/tag314.xml"/><Relationship Id="rId21" Type="http://schemas.openxmlformats.org/officeDocument/2006/relationships/tags" Target="../tags/tag332.xml"/><Relationship Id="rId34" Type="http://schemas.openxmlformats.org/officeDocument/2006/relationships/tags" Target="../tags/tag345.xml"/><Relationship Id="rId42" Type="http://schemas.openxmlformats.org/officeDocument/2006/relationships/slideLayout" Target="../slideLayouts/slideLayout2.xml"/><Relationship Id="rId7" Type="http://schemas.openxmlformats.org/officeDocument/2006/relationships/tags" Target="../tags/tag318.xml"/><Relationship Id="rId12" Type="http://schemas.openxmlformats.org/officeDocument/2006/relationships/tags" Target="../tags/tag323.xml"/><Relationship Id="rId17" Type="http://schemas.openxmlformats.org/officeDocument/2006/relationships/tags" Target="../tags/tag328.xml"/><Relationship Id="rId25" Type="http://schemas.openxmlformats.org/officeDocument/2006/relationships/tags" Target="../tags/tag336.xml"/><Relationship Id="rId33" Type="http://schemas.openxmlformats.org/officeDocument/2006/relationships/tags" Target="../tags/tag344.xml"/><Relationship Id="rId38" Type="http://schemas.openxmlformats.org/officeDocument/2006/relationships/tags" Target="../tags/tag349.xml"/><Relationship Id="rId2" Type="http://schemas.openxmlformats.org/officeDocument/2006/relationships/tags" Target="../tags/tag313.xml"/><Relationship Id="rId16" Type="http://schemas.openxmlformats.org/officeDocument/2006/relationships/tags" Target="../tags/tag327.xml"/><Relationship Id="rId20" Type="http://schemas.openxmlformats.org/officeDocument/2006/relationships/tags" Target="../tags/tag331.xml"/><Relationship Id="rId29" Type="http://schemas.openxmlformats.org/officeDocument/2006/relationships/tags" Target="../tags/tag340.xml"/><Relationship Id="rId41" Type="http://schemas.openxmlformats.org/officeDocument/2006/relationships/tags" Target="../tags/tag352.xml"/><Relationship Id="rId1" Type="http://schemas.openxmlformats.org/officeDocument/2006/relationships/tags" Target="../tags/tag312.xml"/><Relationship Id="rId6" Type="http://schemas.openxmlformats.org/officeDocument/2006/relationships/tags" Target="../tags/tag317.xml"/><Relationship Id="rId11" Type="http://schemas.openxmlformats.org/officeDocument/2006/relationships/tags" Target="../tags/tag322.xml"/><Relationship Id="rId24" Type="http://schemas.openxmlformats.org/officeDocument/2006/relationships/tags" Target="../tags/tag335.xml"/><Relationship Id="rId32" Type="http://schemas.openxmlformats.org/officeDocument/2006/relationships/tags" Target="../tags/tag343.xml"/><Relationship Id="rId37" Type="http://schemas.openxmlformats.org/officeDocument/2006/relationships/tags" Target="../tags/tag348.xml"/><Relationship Id="rId40" Type="http://schemas.openxmlformats.org/officeDocument/2006/relationships/tags" Target="../tags/tag351.xml"/><Relationship Id="rId5" Type="http://schemas.openxmlformats.org/officeDocument/2006/relationships/tags" Target="../tags/tag316.xml"/><Relationship Id="rId15" Type="http://schemas.openxmlformats.org/officeDocument/2006/relationships/tags" Target="../tags/tag326.xml"/><Relationship Id="rId23" Type="http://schemas.openxmlformats.org/officeDocument/2006/relationships/tags" Target="../tags/tag334.xml"/><Relationship Id="rId28" Type="http://schemas.openxmlformats.org/officeDocument/2006/relationships/tags" Target="../tags/tag339.xml"/><Relationship Id="rId36" Type="http://schemas.openxmlformats.org/officeDocument/2006/relationships/tags" Target="../tags/tag347.xml"/><Relationship Id="rId10" Type="http://schemas.openxmlformats.org/officeDocument/2006/relationships/tags" Target="../tags/tag321.xml"/><Relationship Id="rId19" Type="http://schemas.openxmlformats.org/officeDocument/2006/relationships/tags" Target="../tags/tag330.xml"/><Relationship Id="rId31" Type="http://schemas.openxmlformats.org/officeDocument/2006/relationships/tags" Target="../tags/tag342.xml"/><Relationship Id="rId4" Type="http://schemas.openxmlformats.org/officeDocument/2006/relationships/tags" Target="../tags/tag315.xml"/><Relationship Id="rId9" Type="http://schemas.openxmlformats.org/officeDocument/2006/relationships/tags" Target="../tags/tag320.xml"/><Relationship Id="rId14" Type="http://schemas.openxmlformats.org/officeDocument/2006/relationships/tags" Target="../tags/tag325.xml"/><Relationship Id="rId22" Type="http://schemas.openxmlformats.org/officeDocument/2006/relationships/tags" Target="../tags/tag333.xml"/><Relationship Id="rId27" Type="http://schemas.openxmlformats.org/officeDocument/2006/relationships/tags" Target="../tags/tag338.xml"/><Relationship Id="rId30" Type="http://schemas.openxmlformats.org/officeDocument/2006/relationships/tags" Target="../tags/tag341.xml"/><Relationship Id="rId35" Type="http://schemas.openxmlformats.org/officeDocument/2006/relationships/tags" Target="../tags/tag346.xml"/><Relationship Id="rId43" Type="http://schemas.openxmlformats.org/officeDocument/2006/relationships/notesSlide" Target="../notesSlides/notesSlide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5" Type="http://schemas.openxmlformats.org/officeDocument/2006/relationships/image" Target="../media/image73.jpeg"/><Relationship Id="rId4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tags" Target="../tags/tag357.xml"/><Relationship Id="rId7" Type="http://schemas.openxmlformats.org/officeDocument/2006/relationships/image" Target="../media/image74.jpe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5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tags" Target="../tags/tag366.xml"/><Relationship Id="rId13" Type="http://schemas.openxmlformats.org/officeDocument/2006/relationships/tags" Target="../tags/tag371.xml"/><Relationship Id="rId18" Type="http://schemas.openxmlformats.org/officeDocument/2006/relationships/tags" Target="../tags/tag376.xml"/><Relationship Id="rId26" Type="http://schemas.openxmlformats.org/officeDocument/2006/relationships/notesSlide" Target="../notesSlides/notesSlide22.xml"/><Relationship Id="rId3" Type="http://schemas.openxmlformats.org/officeDocument/2006/relationships/tags" Target="../tags/tag361.xml"/><Relationship Id="rId21" Type="http://schemas.openxmlformats.org/officeDocument/2006/relationships/tags" Target="../tags/tag379.xml"/><Relationship Id="rId7" Type="http://schemas.openxmlformats.org/officeDocument/2006/relationships/tags" Target="../tags/tag365.xml"/><Relationship Id="rId12" Type="http://schemas.openxmlformats.org/officeDocument/2006/relationships/tags" Target="../tags/tag370.xml"/><Relationship Id="rId17" Type="http://schemas.openxmlformats.org/officeDocument/2006/relationships/tags" Target="../tags/tag375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360.xml"/><Relationship Id="rId16" Type="http://schemas.openxmlformats.org/officeDocument/2006/relationships/tags" Target="../tags/tag374.xml"/><Relationship Id="rId20" Type="http://schemas.openxmlformats.org/officeDocument/2006/relationships/tags" Target="../tags/tag378.xml"/><Relationship Id="rId29" Type="http://schemas.openxmlformats.org/officeDocument/2006/relationships/image" Target="../media/image78.emf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11" Type="http://schemas.openxmlformats.org/officeDocument/2006/relationships/tags" Target="../tags/tag369.xml"/><Relationship Id="rId24" Type="http://schemas.openxmlformats.org/officeDocument/2006/relationships/tags" Target="../tags/tag382.xml"/><Relationship Id="rId5" Type="http://schemas.openxmlformats.org/officeDocument/2006/relationships/tags" Target="../tags/tag363.xml"/><Relationship Id="rId15" Type="http://schemas.openxmlformats.org/officeDocument/2006/relationships/tags" Target="../tags/tag373.xml"/><Relationship Id="rId23" Type="http://schemas.openxmlformats.org/officeDocument/2006/relationships/tags" Target="../tags/tag381.xml"/><Relationship Id="rId28" Type="http://schemas.openxmlformats.org/officeDocument/2006/relationships/image" Target="../media/image77.emf"/><Relationship Id="rId10" Type="http://schemas.openxmlformats.org/officeDocument/2006/relationships/tags" Target="../tags/tag368.xml"/><Relationship Id="rId19" Type="http://schemas.openxmlformats.org/officeDocument/2006/relationships/tags" Target="../tags/tag377.xml"/><Relationship Id="rId4" Type="http://schemas.openxmlformats.org/officeDocument/2006/relationships/tags" Target="../tags/tag362.xml"/><Relationship Id="rId9" Type="http://schemas.openxmlformats.org/officeDocument/2006/relationships/tags" Target="../tags/tag367.xml"/><Relationship Id="rId14" Type="http://schemas.openxmlformats.org/officeDocument/2006/relationships/tags" Target="../tags/tag372.xml"/><Relationship Id="rId22" Type="http://schemas.openxmlformats.org/officeDocument/2006/relationships/tags" Target="../tags/tag380.xml"/><Relationship Id="rId27" Type="http://schemas.openxmlformats.org/officeDocument/2006/relationships/image" Target="../media/image76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390.xml"/><Relationship Id="rId13" Type="http://schemas.openxmlformats.org/officeDocument/2006/relationships/tags" Target="../tags/tag395.xml"/><Relationship Id="rId18" Type="http://schemas.openxmlformats.org/officeDocument/2006/relationships/tags" Target="../tags/tag400.xml"/><Relationship Id="rId26" Type="http://schemas.openxmlformats.org/officeDocument/2006/relationships/tags" Target="../tags/tag408.xml"/><Relationship Id="rId39" Type="http://schemas.openxmlformats.org/officeDocument/2006/relationships/notesSlide" Target="../notesSlides/notesSlide23.xml"/><Relationship Id="rId3" Type="http://schemas.openxmlformats.org/officeDocument/2006/relationships/tags" Target="../tags/tag385.xml"/><Relationship Id="rId21" Type="http://schemas.openxmlformats.org/officeDocument/2006/relationships/tags" Target="../tags/tag403.xml"/><Relationship Id="rId34" Type="http://schemas.openxmlformats.org/officeDocument/2006/relationships/tags" Target="../tags/tag416.xml"/><Relationship Id="rId42" Type="http://schemas.openxmlformats.org/officeDocument/2006/relationships/image" Target="../media/image81.emf"/><Relationship Id="rId7" Type="http://schemas.openxmlformats.org/officeDocument/2006/relationships/tags" Target="../tags/tag389.xml"/><Relationship Id="rId12" Type="http://schemas.openxmlformats.org/officeDocument/2006/relationships/tags" Target="../tags/tag394.xml"/><Relationship Id="rId17" Type="http://schemas.openxmlformats.org/officeDocument/2006/relationships/tags" Target="../tags/tag399.xml"/><Relationship Id="rId25" Type="http://schemas.openxmlformats.org/officeDocument/2006/relationships/tags" Target="../tags/tag407.xml"/><Relationship Id="rId33" Type="http://schemas.openxmlformats.org/officeDocument/2006/relationships/tags" Target="../tags/tag415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384.xml"/><Relationship Id="rId16" Type="http://schemas.openxmlformats.org/officeDocument/2006/relationships/tags" Target="../tags/tag398.xml"/><Relationship Id="rId20" Type="http://schemas.openxmlformats.org/officeDocument/2006/relationships/tags" Target="../tags/tag402.xml"/><Relationship Id="rId29" Type="http://schemas.openxmlformats.org/officeDocument/2006/relationships/tags" Target="../tags/tag411.xml"/><Relationship Id="rId41" Type="http://schemas.openxmlformats.org/officeDocument/2006/relationships/image" Target="../media/image80.emf"/><Relationship Id="rId1" Type="http://schemas.openxmlformats.org/officeDocument/2006/relationships/tags" Target="../tags/tag383.xml"/><Relationship Id="rId6" Type="http://schemas.openxmlformats.org/officeDocument/2006/relationships/tags" Target="../tags/tag388.xml"/><Relationship Id="rId11" Type="http://schemas.openxmlformats.org/officeDocument/2006/relationships/tags" Target="../tags/tag393.xml"/><Relationship Id="rId24" Type="http://schemas.openxmlformats.org/officeDocument/2006/relationships/tags" Target="../tags/tag406.xml"/><Relationship Id="rId32" Type="http://schemas.openxmlformats.org/officeDocument/2006/relationships/tags" Target="../tags/tag414.xml"/><Relationship Id="rId37" Type="http://schemas.openxmlformats.org/officeDocument/2006/relationships/tags" Target="../tags/tag419.xml"/><Relationship Id="rId40" Type="http://schemas.openxmlformats.org/officeDocument/2006/relationships/image" Target="../media/image79.emf"/><Relationship Id="rId5" Type="http://schemas.openxmlformats.org/officeDocument/2006/relationships/tags" Target="../tags/tag387.xml"/><Relationship Id="rId15" Type="http://schemas.openxmlformats.org/officeDocument/2006/relationships/tags" Target="../tags/tag397.xml"/><Relationship Id="rId23" Type="http://schemas.openxmlformats.org/officeDocument/2006/relationships/tags" Target="../tags/tag405.xml"/><Relationship Id="rId28" Type="http://schemas.openxmlformats.org/officeDocument/2006/relationships/tags" Target="../tags/tag410.xml"/><Relationship Id="rId36" Type="http://schemas.openxmlformats.org/officeDocument/2006/relationships/tags" Target="../tags/tag418.xml"/><Relationship Id="rId10" Type="http://schemas.openxmlformats.org/officeDocument/2006/relationships/tags" Target="../tags/tag392.xml"/><Relationship Id="rId19" Type="http://schemas.openxmlformats.org/officeDocument/2006/relationships/tags" Target="../tags/tag401.xml"/><Relationship Id="rId31" Type="http://schemas.openxmlformats.org/officeDocument/2006/relationships/tags" Target="../tags/tag413.xml"/><Relationship Id="rId4" Type="http://schemas.openxmlformats.org/officeDocument/2006/relationships/tags" Target="../tags/tag386.xml"/><Relationship Id="rId9" Type="http://schemas.openxmlformats.org/officeDocument/2006/relationships/tags" Target="../tags/tag391.xml"/><Relationship Id="rId14" Type="http://schemas.openxmlformats.org/officeDocument/2006/relationships/tags" Target="../tags/tag396.xml"/><Relationship Id="rId22" Type="http://schemas.openxmlformats.org/officeDocument/2006/relationships/tags" Target="../tags/tag404.xml"/><Relationship Id="rId27" Type="http://schemas.openxmlformats.org/officeDocument/2006/relationships/tags" Target="../tags/tag409.xml"/><Relationship Id="rId30" Type="http://schemas.openxmlformats.org/officeDocument/2006/relationships/tags" Target="../tags/tag412.xml"/><Relationship Id="rId35" Type="http://schemas.openxmlformats.org/officeDocument/2006/relationships/tags" Target="../tags/tag41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tags" Target="../tags/tag432.xml"/><Relationship Id="rId18" Type="http://schemas.openxmlformats.org/officeDocument/2006/relationships/tags" Target="../tags/tag437.xml"/><Relationship Id="rId26" Type="http://schemas.openxmlformats.org/officeDocument/2006/relationships/tags" Target="../tags/tag445.xml"/><Relationship Id="rId39" Type="http://schemas.openxmlformats.org/officeDocument/2006/relationships/notesSlide" Target="../notesSlides/notesSlide24.xml"/><Relationship Id="rId3" Type="http://schemas.openxmlformats.org/officeDocument/2006/relationships/tags" Target="../tags/tag422.xml"/><Relationship Id="rId21" Type="http://schemas.openxmlformats.org/officeDocument/2006/relationships/tags" Target="../tags/tag440.xml"/><Relationship Id="rId34" Type="http://schemas.openxmlformats.org/officeDocument/2006/relationships/tags" Target="../tags/tag453.xml"/><Relationship Id="rId42" Type="http://schemas.openxmlformats.org/officeDocument/2006/relationships/image" Target="../media/image84.emf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17" Type="http://schemas.openxmlformats.org/officeDocument/2006/relationships/tags" Target="../tags/tag436.xml"/><Relationship Id="rId25" Type="http://schemas.openxmlformats.org/officeDocument/2006/relationships/tags" Target="../tags/tag444.xml"/><Relationship Id="rId33" Type="http://schemas.openxmlformats.org/officeDocument/2006/relationships/tags" Target="../tags/tag452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421.xml"/><Relationship Id="rId16" Type="http://schemas.openxmlformats.org/officeDocument/2006/relationships/tags" Target="../tags/tag435.xml"/><Relationship Id="rId20" Type="http://schemas.openxmlformats.org/officeDocument/2006/relationships/tags" Target="../tags/tag439.xml"/><Relationship Id="rId29" Type="http://schemas.openxmlformats.org/officeDocument/2006/relationships/tags" Target="../tags/tag448.xml"/><Relationship Id="rId41" Type="http://schemas.openxmlformats.org/officeDocument/2006/relationships/image" Target="../media/image83.emf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24" Type="http://schemas.openxmlformats.org/officeDocument/2006/relationships/tags" Target="../tags/tag443.xml"/><Relationship Id="rId32" Type="http://schemas.openxmlformats.org/officeDocument/2006/relationships/tags" Target="../tags/tag451.xml"/><Relationship Id="rId37" Type="http://schemas.openxmlformats.org/officeDocument/2006/relationships/tags" Target="../tags/tag456.xml"/><Relationship Id="rId40" Type="http://schemas.openxmlformats.org/officeDocument/2006/relationships/image" Target="../media/image82.emf"/><Relationship Id="rId5" Type="http://schemas.openxmlformats.org/officeDocument/2006/relationships/tags" Target="../tags/tag424.xml"/><Relationship Id="rId15" Type="http://schemas.openxmlformats.org/officeDocument/2006/relationships/tags" Target="../tags/tag434.xml"/><Relationship Id="rId23" Type="http://schemas.openxmlformats.org/officeDocument/2006/relationships/tags" Target="../tags/tag442.xml"/><Relationship Id="rId28" Type="http://schemas.openxmlformats.org/officeDocument/2006/relationships/tags" Target="../tags/tag447.xml"/><Relationship Id="rId36" Type="http://schemas.openxmlformats.org/officeDocument/2006/relationships/tags" Target="../tags/tag455.xml"/><Relationship Id="rId10" Type="http://schemas.openxmlformats.org/officeDocument/2006/relationships/tags" Target="../tags/tag429.xml"/><Relationship Id="rId19" Type="http://schemas.openxmlformats.org/officeDocument/2006/relationships/tags" Target="../tags/tag438.xml"/><Relationship Id="rId31" Type="http://schemas.openxmlformats.org/officeDocument/2006/relationships/tags" Target="../tags/tag450.xml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tags" Target="../tags/tag433.xml"/><Relationship Id="rId22" Type="http://schemas.openxmlformats.org/officeDocument/2006/relationships/tags" Target="../tags/tag441.xml"/><Relationship Id="rId27" Type="http://schemas.openxmlformats.org/officeDocument/2006/relationships/tags" Target="../tags/tag446.xml"/><Relationship Id="rId30" Type="http://schemas.openxmlformats.org/officeDocument/2006/relationships/tags" Target="../tags/tag449.xml"/><Relationship Id="rId35" Type="http://schemas.openxmlformats.org/officeDocument/2006/relationships/tags" Target="../tags/tag454.xml"/><Relationship Id="rId43" Type="http://schemas.openxmlformats.org/officeDocument/2006/relationships/image" Target="../media/image85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tags" Target="../tags/tag469.xml"/><Relationship Id="rId18" Type="http://schemas.openxmlformats.org/officeDocument/2006/relationships/tags" Target="../tags/tag474.xml"/><Relationship Id="rId26" Type="http://schemas.openxmlformats.org/officeDocument/2006/relationships/tags" Target="../tags/tag482.xml"/><Relationship Id="rId39" Type="http://schemas.openxmlformats.org/officeDocument/2006/relationships/tags" Target="../tags/tag495.xml"/><Relationship Id="rId3" Type="http://schemas.openxmlformats.org/officeDocument/2006/relationships/tags" Target="../tags/tag459.xml"/><Relationship Id="rId21" Type="http://schemas.openxmlformats.org/officeDocument/2006/relationships/tags" Target="../tags/tag477.xml"/><Relationship Id="rId34" Type="http://schemas.openxmlformats.org/officeDocument/2006/relationships/tags" Target="../tags/tag490.xml"/><Relationship Id="rId42" Type="http://schemas.openxmlformats.org/officeDocument/2006/relationships/image" Target="../media/image86.emf"/><Relationship Id="rId7" Type="http://schemas.openxmlformats.org/officeDocument/2006/relationships/tags" Target="../tags/tag463.xml"/><Relationship Id="rId12" Type="http://schemas.openxmlformats.org/officeDocument/2006/relationships/tags" Target="../tags/tag468.xml"/><Relationship Id="rId17" Type="http://schemas.openxmlformats.org/officeDocument/2006/relationships/tags" Target="../tags/tag473.xml"/><Relationship Id="rId25" Type="http://schemas.openxmlformats.org/officeDocument/2006/relationships/tags" Target="../tags/tag481.xml"/><Relationship Id="rId33" Type="http://schemas.openxmlformats.org/officeDocument/2006/relationships/tags" Target="../tags/tag489.xml"/><Relationship Id="rId38" Type="http://schemas.openxmlformats.org/officeDocument/2006/relationships/tags" Target="../tags/tag494.xml"/><Relationship Id="rId2" Type="http://schemas.openxmlformats.org/officeDocument/2006/relationships/tags" Target="../tags/tag458.xml"/><Relationship Id="rId16" Type="http://schemas.openxmlformats.org/officeDocument/2006/relationships/tags" Target="../tags/tag472.xml"/><Relationship Id="rId20" Type="http://schemas.openxmlformats.org/officeDocument/2006/relationships/tags" Target="../tags/tag476.xml"/><Relationship Id="rId29" Type="http://schemas.openxmlformats.org/officeDocument/2006/relationships/tags" Target="../tags/tag485.xml"/><Relationship Id="rId41" Type="http://schemas.openxmlformats.org/officeDocument/2006/relationships/notesSlide" Target="../notesSlides/notesSlide25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24" Type="http://schemas.openxmlformats.org/officeDocument/2006/relationships/tags" Target="../tags/tag480.xml"/><Relationship Id="rId32" Type="http://schemas.openxmlformats.org/officeDocument/2006/relationships/tags" Target="../tags/tag488.xml"/><Relationship Id="rId37" Type="http://schemas.openxmlformats.org/officeDocument/2006/relationships/tags" Target="../tags/tag493.xml"/><Relationship Id="rId40" Type="http://schemas.openxmlformats.org/officeDocument/2006/relationships/slideLayout" Target="../slideLayouts/slideLayout7.xml"/><Relationship Id="rId45" Type="http://schemas.openxmlformats.org/officeDocument/2006/relationships/image" Target="../media/image89.emf"/><Relationship Id="rId5" Type="http://schemas.openxmlformats.org/officeDocument/2006/relationships/tags" Target="../tags/tag461.xml"/><Relationship Id="rId15" Type="http://schemas.openxmlformats.org/officeDocument/2006/relationships/tags" Target="../tags/tag471.xml"/><Relationship Id="rId23" Type="http://schemas.openxmlformats.org/officeDocument/2006/relationships/tags" Target="../tags/tag479.xml"/><Relationship Id="rId28" Type="http://schemas.openxmlformats.org/officeDocument/2006/relationships/tags" Target="../tags/tag484.xml"/><Relationship Id="rId36" Type="http://schemas.openxmlformats.org/officeDocument/2006/relationships/tags" Target="../tags/tag492.xml"/><Relationship Id="rId10" Type="http://schemas.openxmlformats.org/officeDocument/2006/relationships/tags" Target="../tags/tag466.xml"/><Relationship Id="rId19" Type="http://schemas.openxmlformats.org/officeDocument/2006/relationships/tags" Target="../tags/tag475.xml"/><Relationship Id="rId31" Type="http://schemas.openxmlformats.org/officeDocument/2006/relationships/tags" Target="../tags/tag487.xml"/><Relationship Id="rId44" Type="http://schemas.openxmlformats.org/officeDocument/2006/relationships/image" Target="../media/image88.emf"/><Relationship Id="rId4" Type="http://schemas.openxmlformats.org/officeDocument/2006/relationships/tags" Target="../tags/tag460.xml"/><Relationship Id="rId9" Type="http://schemas.openxmlformats.org/officeDocument/2006/relationships/tags" Target="../tags/tag465.xml"/><Relationship Id="rId14" Type="http://schemas.openxmlformats.org/officeDocument/2006/relationships/tags" Target="../tags/tag470.xml"/><Relationship Id="rId22" Type="http://schemas.openxmlformats.org/officeDocument/2006/relationships/tags" Target="../tags/tag478.xml"/><Relationship Id="rId27" Type="http://schemas.openxmlformats.org/officeDocument/2006/relationships/tags" Target="../tags/tag483.xml"/><Relationship Id="rId30" Type="http://schemas.openxmlformats.org/officeDocument/2006/relationships/tags" Target="../tags/tag486.xml"/><Relationship Id="rId35" Type="http://schemas.openxmlformats.org/officeDocument/2006/relationships/tags" Target="../tags/tag491.xml"/><Relationship Id="rId43" Type="http://schemas.openxmlformats.org/officeDocument/2006/relationships/image" Target="../media/image8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6670" y="1741709"/>
            <a:ext cx="8679600" cy="1469571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Single-View Modeling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58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-328550" y="826325"/>
            <a:ext cx="4876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Noah Snavely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91440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4485" y="2960915"/>
            <a:ext cx="4800600" cy="3692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Pyramid blending</a:t>
            </a:r>
          </a:p>
        </p:txBody>
      </p:sp>
      <p:pic>
        <p:nvPicPr>
          <p:cNvPr id="28675" name="Picture 3" descr="ap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3490913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ora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429000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ontrib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657600"/>
            <a:ext cx="87630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685800" y="6019800"/>
            <a:ext cx="8001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000"/>
              <a:t>Create a Laplacian pyramid, blend each level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1200"/>
              <a:t>Burt, P. J. and Adelson, E. H., </a:t>
            </a:r>
            <a:r>
              <a:rPr lang="en-US" altLang="en-US" sz="1200">
                <a:hlinkClick r:id="rId5"/>
              </a:rPr>
              <a:t>A multiresolution spline with applications to image mosaics</a:t>
            </a:r>
            <a:r>
              <a:rPr lang="en-US" altLang="en-US" sz="1200"/>
              <a:t>, ACM Transactions on Graphics, 42(4), October 1983, 217-236. </a:t>
            </a:r>
          </a:p>
        </p:txBody>
      </p:sp>
    </p:spTree>
    <p:extLst>
      <p:ext uri="{BB962C8B-B14F-4D97-AF65-F5344CB8AC3E}">
        <p14:creationId xmlns:p14="http://schemas.microsoft.com/office/powerpoint/2010/main" val="3971713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676400" y="2125663"/>
            <a:ext cx="2514600" cy="617537"/>
            <a:chOff x="1056" y="1291"/>
            <a:chExt cx="1584" cy="389"/>
          </a:xfrm>
        </p:grpSpPr>
        <p:sp>
          <p:nvSpPr>
            <p:cNvPr id="29741" name="Line 3"/>
            <p:cNvSpPr>
              <a:spLocks noChangeShapeType="1"/>
            </p:cNvSpPr>
            <p:nvPr/>
          </p:nvSpPr>
          <p:spPr bwMode="auto">
            <a:xfrm>
              <a:off x="1056" y="1296"/>
              <a:ext cx="1584" cy="3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2" name="Rectangle 4"/>
            <p:cNvSpPr>
              <a:spLocks noChangeArrowheads="1"/>
            </p:cNvSpPr>
            <p:nvPr/>
          </p:nvSpPr>
          <p:spPr bwMode="auto">
            <a:xfrm rot="840000">
              <a:off x="1547" y="1291"/>
              <a:ext cx="63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</a:rPr>
                <a:t>expand</a:t>
              </a:r>
            </a:p>
          </p:txBody>
        </p:sp>
      </p:grpSp>
      <p:grpSp>
        <p:nvGrpSpPr>
          <p:cNvPr id="29699" name="Group 5"/>
          <p:cNvGrpSpPr>
            <a:grpSpLocks/>
          </p:cNvGrpSpPr>
          <p:nvPr/>
        </p:nvGrpSpPr>
        <p:grpSpPr bwMode="auto">
          <a:xfrm>
            <a:off x="2119313" y="3297238"/>
            <a:ext cx="1309687" cy="1046162"/>
            <a:chOff x="1335" y="2029"/>
            <a:chExt cx="825" cy="659"/>
          </a:xfrm>
        </p:grpSpPr>
        <p:sp>
          <p:nvSpPr>
            <p:cNvPr id="29739" name="Line 6"/>
            <p:cNvSpPr>
              <a:spLocks noChangeShapeType="1"/>
            </p:cNvSpPr>
            <p:nvPr/>
          </p:nvSpPr>
          <p:spPr bwMode="auto">
            <a:xfrm>
              <a:off x="1335" y="2029"/>
              <a:ext cx="825" cy="65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40" name="Rectangle 7"/>
            <p:cNvSpPr>
              <a:spLocks noChangeArrowheads="1"/>
            </p:cNvSpPr>
            <p:nvPr/>
          </p:nvSpPr>
          <p:spPr bwMode="auto">
            <a:xfrm rot="2580000">
              <a:off x="1496" y="2160"/>
              <a:ext cx="63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</a:rPr>
                <a:t>expand</a:t>
              </a:r>
            </a:p>
          </p:txBody>
        </p:sp>
      </p:grpSp>
      <p:grpSp>
        <p:nvGrpSpPr>
          <p:cNvPr id="29700" name="Group 8"/>
          <p:cNvGrpSpPr>
            <a:grpSpLocks/>
          </p:cNvGrpSpPr>
          <p:nvPr/>
        </p:nvGrpSpPr>
        <p:grpSpPr bwMode="auto">
          <a:xfrm>
            <a:off x="1752600" y="2438400"/>
            <a:ext cx="2209800" cy="1143000"/>
            <a:chOff x="1104" y="1488"/>
            <a:chExt cx="1392" cy="720"/>
          </a:xfrm>
        </p:grpSpPr>
        <p:sp>
          <p:nvSpPr>
            <p:cNvPr id="29737" name="Line 9"/>
            <p:cNvSpPr>
              <a:spLocks noChangeShapeType="1"/>
            </p:cNvSpPr>
            <p:nvPr/>
          </p:nvSpPr>
          <p:spPr bwMode="auto">
            <a:xfrm>
              <a:off x="1104" y="1488"/>
              <a:ext cx="1392" cy="72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38" name="Rectangle 10"/>
            <p:cNvSpPr>
              <a:spLocks noChangeArrowheads="1"/>
            </p:cNvSpPr>
            <p:nvPr/>
          </p:nvSpPr>
          <p:spPr bwMode="auto">
            <a:xfrm rot="1620000">
              <a:off x="1498" y="1629"/>
              <a:ext cx="639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latin typeface="Arial" panose="020B0604020202020204" pitchFamily="34" charset="0"/>
                </a:rPr>
                <a:t>expand</a:t>
              </a:r>
            </a:p>
          </p:txBody>
        </p:sp>
      </p:grpSp>
      <p:sp>
        <p:nvSpPr>
          <p:cNvPr id="29701" name="Line 11"/>
          <p:cNvSpPr>
            <a:spLocks noChangeShapeType="1"/>
          </p:cNvSpPr>
          <p:nvPr/>
        </p:nvSpPr>
        <p:spPr bwMode="auto">
          <a:xfrm>
            <a:off x="1714500" y="2058988"/>
            <a:ext cx="4897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Rectangle 12"/>
          <p:cNvSpPr>
            <a:spLocks noChangeArrowheads="1"/>
          </p:cNvSpPr>
          <p:nvPr/>
        </p:nvSpPr>
        <p:spPr bwMode="auto">
          <a:xfrm>
            <a:off x="457200" y="1252538"/>
            <a:ext cx="25146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200">
                <a:solidFill>
                  <a:srgbClr val="FF0000"/>
                </a:solidFill>
                <a:latin typeface="Arial" panose="020B0604020202020204" pitchFamily="34" charset="0"/>
              </a:rPr>
              <a:t>Gaussian Pyramid</a:t>
            </a:r>
          </a:p>
        </p:txBody>
      </p:sp>
      <p:sp>
        <p:nvSpPr>
          <p:cNvPr id="29703" name="Rectangle 13"/>
          <p:cNvSpPr>
            <a:spLocks noChangeArrowheads="1"/>
          </p:cNvSpPr>
          <p:nvPr/>
        </p:nvSpPr>
        <p:spPr bwMode="auto">
          <a:xfrm>
            <a:off x="6451600" y="1244600"/>
            <a:ext cx="2481263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200">
                <a:solidFill>
                  <a:srgbClr val="FF0000"/>
                </a:solidFill>
                <a:latin typeface="Arial" panose="020B0604020202020204" pitchFamily="34" charset="0"/>
              </a:rPr>
              <a:t>Laplacian Pyramid</a:t>
            </a:r>
          </a:p>
        </p:txBody>
      </p:sp>
      <p:sp>
        <p:nvSpPr>
          <p:cNvPr id="29704" name="Rectangle 14"/>
          <p:cNvSpPr>
            <a:spLocks noChangeArrowheads="1"/>
          </p:cNvSpPr>
          <p:nvPr/>
        </p:nvSpPr>
        <p:spPr bwMode="auto">
          <a:xfrm>
            <a:off x="1905000" y="0"/>
            <a:ext cx="525780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3600"/>
              <a:t>The Laplacian Pyramid</a:t>
            </a:r>
          </a:p>
        </p:txBody>
      </p:sp>
      <p:pic>
        <p:nvPicPr>
          <p:cNvPr id="29705" name="Picture 15" descr="LENA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27525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6" descr="junk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3434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7" descr="junk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307498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8" descr="junk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3081338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9" descr="junk"/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23891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20" descr="junk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38" y="2387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1" descr="junk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2014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9712" name="Object 22"/>
          <p:cNvGraphicFramePr>
            <a:graphicFrameLocks noChangeAspect="1"/>
          </p:cNvGraphicFramePr>
          <p:nvPr/>
        </p:nvGraphicFramePr>
        <p:xfrm>
          <a:off x="30163" y="4267200"/>
          <a:ext cx="427037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68" name="Equation" r:id="rId11" imgW="279279" imgH="291973" progId="Equation.3">
                  <p:embed/>
                </p:oleObj>
              </mc:Choice>
              <mc:Fallback>
                <p:oleObj name="Equation" r:id="rId11" imgW="279279" imgH="291973" progId="Equation.3">
                  <p:embed/>
                  <p:pic>
                    <p:nvPicPr>
                      <p:cNvPr id="2971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63" y="4267200"/>
                        <a:ext cx="427037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3" name="Object 23"/>
          <p:cNvGraphicFramePr>
            <a:graphicFrameLocks noChangeAspect="1"/>
          </p:cNvGraphicFramePr>
          <p:nvPr/>
        </p:nvGraphicFramePr>
        <p:xfrm>
          <a:off x="457200" y="2971800"/>
          <a:ext cx="38576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69" name="Equation" r:id="rId13" imgW="253890" imgH="291973" progId="Equation.3">
                  <p:embed/>
                </p:oleObj>
              </mc:Choice>
              <mc:Fallback>
                <p:oleObj name="Equation" r:id="rId13" imgW="253890" imgH="291973" progId="Equation.3">
                  <p:embed/>
                  <p:pic>
                    <p:nvPicPr>
                      <p:cNvPr id="29713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971800"/>
                        <a:ext cx="38576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4" name="Object 24"/>
          <p:cNvGraphicFramePr>
            <a:graphicFrameLocks noChangeAspect="1"/>
          </p:cNvGraphicFramePr>
          <p:nvPr/>
        </p:nvGraphicFramePr>
        <p:xfrm>
          <a:off x="685800" y="2298700"/>
          <a:ext cx="427038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70" name="Equation" r:id="rId15" imgW="279279" imgH="291973" progId="Equation.3">
                  <p:embed/>
                </p:oleObj>
              </mc:Choice>
              <mc:Fallback>
                <p:oleObj name="Equation" r:id="rId15" imgW="279279" imgH="291973" progId="Equation.3">
                  <p:embed/>
                  <p:pic>
                    <p:nvPicPr>
                      <p:cNvPr id="29714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98700"/>
                        <a:ext cx="427038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5" name="Object 25"/>
          <p:cNvGraphicFramePr>
            <a:graphicFrameLocks noChangeAspect="1"/>
          </p:cNvGraphicFramePr>
          <p:nvPr/>
        </p:nvGraphicFramePr>
        <p:xfrm>
          <a:off x="890588" y="1828800"/>
          <a:ext cx="425450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71" name="Equation" r:id="rId17" imgW="279279" imgH="291973" progId="Equation.3">
                  <p:embed/>
                </p:oleObj>
              </mc:Choice>
              <mc:Fallback>
                <p:oleObj name="Equation" r:id="rId17" imgW="279279" imgH="291973" progId="Equation.3">
                  <p:embed/>
                  <p:pic>
                    <p:nvPicPr>
                      <p:cNvPr id="29715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1828800"/>
                        <a:ext cx="425450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16" name="Group 26"/>
          <p:cNvGrpSpPr>
            <a:grpSpLocks/>
          </p:cNvGrpSpPr>
          <p:nvPr/>
        </p:nvGrpSpPr>
        <p:grpSpPr bwMode="auto">
          <a:xfrm>
            <a:off x="2925763" y="4267200"/>
            <a:ext cx="6218237" cy="2514600"/>
            <a:chOff x="1843" y="2640"/>
            <a:chExt cx="3917" cy="1584"/>
          </a:xfrm>
        </p:grpSpPr>
        <p:grpSp>
          <p:nvGrpSpPr>
            <p:cNvPr id="29732" name="Group 27"/>
            <p:cNvGrpSpPr>
              <a:grpSpLocks/>
            </p:cNvGrpSpPr>
            <p:nvPr/>
          </p:nvGrpSpPr>
          <p:grpSpPr bwMode="auto">
            <a:xfrm>
              <a:off x="1843" y="2688"/>
              <a:ext cx="3677" cy="1536"/>
              <a:chOff x="1843" y="2688"/>
              <a:chExt cx="3677" cy="1536"/>
            </a:xfrm>
          </p:grpSpPr>
          <p:sp>
            <p:nvSpPr>
              <p:cNvPr id="29734" name="Rectangle 28"/>
              <p:cNvSpPr>
                <a:spLocks noChangeArrowheads="1"/>
              </p:cNvSpPr>
              <p:nvPr/>
            </p:nvSpPr>
            <p:spPr bwMode="auto">
              <a:xfrm>
                <a:off x="1843" y="3192"/>
                <a:ext cx="221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4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29735" name="Rectangle 29"/>
              <p:cNvSpPr>
                <a:spLocks noChangeArrowheads="1"/>
              </p:cNvSpPr>
              <p:nvPr/>
            </p:nvSpPr>
            <p:spPr bwMode="auto">
              <a:xfrm>
                <a:off x="3698" y="3208"/>
                <a:ext cx="301" cy="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8" tIns="44450" rIns="90488" bIns="4445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4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=</a:t>
                </a:r>
              </a:p>
            </p:txBody>
          </p:sp>
          <p:pic>
            <p:nvPicPr>
              <p:cNvPr id="29736" name="Picture 30" descr="junk"/>
              <p:cNvPicPr>
                <a:picLocks noChangeArrowheads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2688"/>
                <a:ext cx="1536" cy="15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29733" name="Object 31"/>
            <p:cNvGraphicFramePr>
              <a:graphicFrameLocks noChangeAspect="1"/>
            </p:cNvGraphicFramePr>
            <p:nvPr/>
          </p:nvGraphicFramePr>
          <p:xfrm>
            <a:off x="5529" y="2640"/>
            <a:ext cx="231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72" name="Equation" r:id="rId20" imgW="241195" imgH="291973" progId="Equation.3">
                    <p:embed/>
                  </p:oleObj>
                </mc:Choice>
                <mc:Fallback>
                  <p:oleObj name="Equation" r:id="rId20" imgW="241195" imgH="291973" progId="Equation.3">
                    <p:embed/>
                    <p:pic>
                      <p:nvPicPr>
                        <p:cNvPr id="29733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29" y="2640"/>
                          <a:ext cx="231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717" name="Group 32"/>
          <p:cNvGrpSpPr>
            <a:grpSpLocks/>
          </p:cNvGrpSpPr>
          <p:nvPr/>
        </p:nvGrpSpPr>
        <p:grpSpPr bwMode="auto">
          <a:xfrm>
            <a:off x="2903538" y="3060700"/>
            <a:ext cx="5707062" cy="1244600"/>
            <a:chOff x="1829" y="1880"/>
            <a:chExt cx="3595" cy="784"/>
          </a:xfrm>
        </p:grpSpPr>
        <p:sp>
          <p:nvSpPr>
            <p:cNvPr id="29728" name="Rectangle 33"/>
            <p:cNvSpPr>
              <a:spLocks noChangeArrowheads="1"/>
            </p:cNvSpPr>
            <p:nvPr/>
          </p:nvSpPr>
          <p:spPr bwMode="auto">
            <a:xfrm>
              <a:off x="1829" y="1979"/>
              <a:ext cx="22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>
                  <a:solidFill>
                    <a:srgbClr val="FF0000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29729" name="Rectangle 34"/>
            <p:cNvSpPr>
              <a:spLocks noChangeArrowheads="1"/>
            </p:cNvSpPr>
            <p:nvPr/>
          </p:nvSpPr>
          <p:spPr bwMode="auto">
            <a:xfrm>
              <a:off x="3684" y="2008"/>
              <a:ext cx="30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>
                  <a:solidFill>
                    <a:srgbClr val="FF0000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pic>
          <p:nvPicPr>
            <p:cNvPr id="29730" name="Picture 35" descr="junk"/>
            <p:cNvPicPr>
              <a:picLocks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" y="1896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9731" name="Object 36"/>
            <p:cNvGraphicFramePr>
              <a:graphicFrameLocks noChangeAspect="1"/>
            </p:cNvGraphicFramePr>
            <p:nvPr/>
          </p:nvGraphicFramePr>
          <p:xfrm>
            <a:off x="5217" y="1880"/>
            <a:ext cx="207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73" name="Equation" r:id="rId23" imgW="215713" imgH="291847" progId="Equation.3">
                    <p:embed/>
                  </p:oleObj>
                </mc:Choice>
                <mc:Fallback>
                  <p:oleObj name="Equation" r:id="rId23" imgW="215713" imgH="291847" progId="Equation.3">
                    <p:embed/>
                    <p:pic>
                      <p:nvPicPr>
                        <p:cNvPr id="29731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7" y="1880"/>
                          <a:ext cx="207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718" name="Group 37"/>
          <p:cNvGrpSpPr>
            <a:grpSpLocks/>
          </p:cNvGrpSpPr>
          <p:nvPr/>
        </p:nvGrpSpPr>
        <p:grpSpPr bwMode="auto">
          <a:xfrm>
            <a:off x="2903538" y="2265363"/>
            <a:ext cx="5321300" cy="755650"/>
            <a:chOff x="1829" y="1379"/>
            <a:chExt cx="3352" cy="476"/>
          </a:xfrm>
        </p:grpSpPr>
        <p:sp>
          <p:nvSpPr>
            <p:cNvPr id="29724" name="Rectangle 38"/>
            <p:cNvSpPr>
              <a:spLocks noChangeArrowheads="1"/>
            </p:cNvSpPr>
            <p:nvPr/>
          </p:nvSpPr>
          <p:spPr bwMode="auto">
            <a:xfrm>
              <a:off x="1829" y="1379"/>
              <a:ext cx="22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>
                  <a:solidFill>
                    <a:srgbClr val="FF0000"/>
                  </a:solidFill>
                  <a:latin typeface="Arial" panose="020B0604020202020204" pitchFamily="34" charset="0"/>
                </a:rPr>
                <a:t>-</a:t>
              </a:r>
            </a:p>
          </p:txBody>
        </p:sp>
        <p:sp>
          <p:nvSpPr>
            <p:cNvPr id="29725" name="Rectangle 39"/>
            <p:cNvSpPr>
              <a:spLocks noChangeArrowheads="1"/>
            </p:cNvSpPr>
            <p:nvPr/>
          </p:nvSpPr>
          <p:spPr bwMode="auto">
            <a:xfrm>
              <a:off x="3655" y="1415"/>
              <a:ext cx="301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US" altLang="en-US" sz="4000">
                  <a:solidFill>
                    <a:srgbClr val="FF0000"/>
                  </a:solidFill>
                  <a:latin typeface="Arial" panose="020B0604020202020204" pitchFamily="34" charset="0"/>
                </a:rPr>
                <a:t>=</a:t>
              </a:r>
            </a:p>
          </p:txBody>
        </p:sp>
        <p:pic>
          <p:nvPicPr>
            <p:cNvPr id="29726" name="Picture 40" descr="junk"/>
            <p:cNvPicPr>
              <a:picLocks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5" y="1457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9727" name="Object 41"/>
            <p:cNvGraphicFramePr>
              <a:graphicFrameLocks noChangeAspect="1"/>
            </p:cNvGraphicFramePr>
            <p:nvPr/>
          </p:nvGraphicFramePr>
          <p:xfrm>
            <a:off x="4938" y="1448"/>
            <a:ext cx="243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74" name="Equation" r:id="rId26" imgW="253890" imgH="291973" progId="Equation.3">
                    <p:embed/>
                  </p:oleObj>
                </mc:Choice>
                <mc:Fallback>
                  <p:oleObj name="Equation" r:id="rId26" imgW="253890" imgH="291973" progId="Equation.3">
                    <p:embed/>
                    <p:pic>
                      <p:nvPicPr>
                        <p:cNvPr id="29727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38" y="1448"/>
                          <a:ext cx="243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719" name="Group 42"/>
          <p:cNvGrpSpPr>
            <a:grpSpLocks/>
          </p:cNvGrpSpPr>
          <p:nvPr/>
        </p:nvGrpSpPr>
        <p:grpSpPr bwMode="auto">
          <a:xfrm>
            <a:off x="7265988" y="1828800"/>
            <a:ext cx="1430337" cy="468313"/>
            <a:chOff x="4577" y="1104"/>
            <a:chExt cx="901" cy="295"/>
          </a:xfrm>
        </p:grpSpPr>
        <p:pic>
          <p:nvPicPr>
            <p:cNvPr id="29722" name="Picture 43" descr="junk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7" y="120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29723" name="Object 44"/>
            <p:cNvGraphicFramePr>
              <a:graphicFrameLocks noChangeAspect="1"/>
            </p:cNvGraphicFramePr>
            <p:nvPr/>
          </p:nvGraphicFramePr>
          <p:xfrm>
            <a:off x="4785" y="1104"/>
            <a:ext cx="693" cy="2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8075" name="Equation" r:id="rId28" imgW="723586" imgH="291973" progId="Equation.3">
                    <p:embed/>
                  </p:oleObj>
                </mc:Choice>
                <mc:Fallback>
                  <p:oleObj name="Equation" r:id="rId28" imgW="723586" imgH="291973" progId="Equation.3">
                    <p:embed/>
                    <p:pic>
                      <p:nvPicPr>
                        <p:cNvPr id="29723" name="Object 4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85" y="1104"/>
                          <a:ext cx="693" cy="2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9720" name="Object 45"/>
          <p:cNvGraphicFramePr>
            <a:graphicFrameLocks noChangeAspect="1"/>
          </p:cNvGraphicFramePr>
          <p:nvPr/>
        </p:nvGraphicFramePr>
        <p:xfrm>
          <a:off x="3095625" y="762000"/>
          <a:ext cx="31337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76" name="Equation" r:id="rId30" imgW="39494516" imgH="5600664" progId="Equation.3">
                  <p:embed/>
                </p:oleObj>
              </mc:Choice>
              <mc:Fallback>
                <p:oleObj name="Equation" r:id="rId30" imgW="39494516" imgH="5600664" progId="Equation.3">
                  <p:embed/>
                  <p:pic>
                    <p:nvPicPr>
                      <p:cNvPr id="2972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762000"/>
                        <a:ext cx="3133725" cy="444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21" name="Object 46"/>
          <p:cNvGraphicFramePr>
            <a:graphicFrameLocks noChangeAspect="1"/>
          </p:cNvGraphicFramePr>
          <p:nvPr/>
        </p:nvGraphicFramePr>
        <p:xfrm>
          <a:off x="3095625" y="1308100"/>
          <a:ext cx="315277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8077" name="Equation" r:id="rId32" imgW="39738284" imgH="5600664" progId="Equation.3">
                  <p:embed/>
                </p:oleObj>
              </mc:Choice>
              <mc:Fallback>
                <p:oleObj name="Equation" r:id="rId32" imgW="39738284" imgH="5600664" progId="Equation.3">
                  <p:embed/>
                  <p:pic>
                    <p:nvPicPr>
                      <p:cNvPr id="29721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25" y="1308100"/>
                        <a:ext cx="3152775" cy="444500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97964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71" name="Text Box 51"/>
          <p:cNvSpPr txBox="1">
            <a:spLocks noChangeArrowheads="1"/>
          </p:cNvSpPr>
          <p:nvPr/>
        </p:nvSpPr>
        <p:spPr bwMode="auto">
          <a:xfrm>
            <a:off x="381000" y="4405313"/>
            <a:ext cx="8458200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Encoding blend weights:   I(x,y) = (</a:t>
            </a:r>
            <a:r>
              <a:rPr lang="en-US" altLang="en-US" sz="2000">
                <a:latin typeface="Arial" panose="020B0604020202020204" pitchFamily="34" charset="0"/>
                <a:sym typeface="Symbol" panose="05050102010706020507" pitchFamily="18" charset="2"/>
              </a:rPr>
              <a:t></a:t>
            </a:r>
            <a:r>
              <a:rPr lang="en-US" altLang="en-US" sz="2000">
                <a:latin typeface="Arial" panose="020B0604020202020204" pitchFamily="34" charset="0"/>
              </a:rPr>
              <a:t>R, </a:t>
            </a:r>
            <a:r>
              <a:rPr lang="en-US" altLang="en-US" sz="2000">
                <a:sym typeface="Symbol" panose="05050102010706020507" pitchFamily="18" charset="2"/>
              </a:rPr>
              <a:t></a:t>
            </a:r>
            <a:r>
              <a:rPr lang="en-US" altLang="en-US" sz="2000">
                <a:latin typeface="Arial" panose="020B0604020202020204" pitchFamily="34" charset="0"/>
              </a:rPr>
              <a:t>G, </a:t>
            </a:r>
            <a:r>
              <a:rPr lang="en-US" altLang="en-US" sz="2000">
                <a:sym typeface="Symbol" panose="05050102010706020507" pitchFamily="18" charset="2"/>
              </a:rPr>
              <a:t></a:t>
            </a:r>
            <a:r>
              <a:rPr lang="en-US" altLang="en-US" sz="2000">
                <a:latin typeface="Arial" panose="020B0604020202020204" pitchFamily="34" charset="0"/>
              </a:rPr>
              <a:t>B, </a:t>
            </a:r>
            <a:r>
              <a:rPr lang="en-US" altLang="en-US" sz="2000">
                <a:sym typeface="Symbol" panose="05050102010706020507" pitchFamily="18" charset="2"/>
              </a:rPr>
              <a:t></a:t>
            </a:r>
            <a:r>
              <a:rPr lang="en-US" altLang="en-US" sz="2000">
                <a:latin typeface="Arial" panose="020B0604020202020204" pitchFamily="34" charset="0"/>
              </a:rPr>
              <a:t>)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color at p =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>
                <a:latin typeface="Arial" panose="020B0604020202020204" pitchFamily="34" charset="0"/>
              </a:rPr>
              <a:t>Implement this in two steps: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1.  accumulate:  add up the (</a:t>
            </a:r>
            <a:r>
              <a:rPr lang="en-US" altLang="en-US" sz="1600">
                <a:sym typeface="Symbol" panose="05050102010706020507" pitchFamily="18" charset="2"/>
              </a:rPr>
              <a:t></a:t>
            </a:r>
            <a:r>
              <a:rPr lang="en-US" altLang="en-US" sz="1600">
                <a:latin typeface="Arial" panose="020B0604020202020204" pitchFamily="34" charset="0"/>
              </a:rPr>
              <a:t> pre</a:t>
            </a:r>
            <a:r>
              <a:rPr lang="en-US" altLang="en-US" sz="1600">
                <a:latin typeface="Arial" panose="020B0604020202020204" pitchFamily="34" charset="0"/>
                <a:sym typeface="Symbol" panose="05050102010706020507" pitchFamily="18" charset="2"/>
              </a:rPr>
              <a:t>multiplied)</a:t>
            </a:r>
            <a:r>
              <a:rPr lang="en-US" altLang="en-US" sz="1600">
                <a:latin typeface="Arial" panose="020B0604020202020204" pitchFamily="34" charset="0"/>
              </a:rPr>
              <a:t> RGB</a:t>
            </a:r>
            <a:r>
              <a:rPr lang="en-US" altLang="en-US" sz="1600">
                <a:sym typeface="Symbol" panose="05050102010706020507" pitchFamily="18" charset="2"/>
              </a:rPr>
              <a:t></a:t>
            </a:r>
            <a:r>
              <a:rPr lang="en-US" altLang="en-US" sz="1600">
                <a:latin typeface="Arial" panose="020B0604020202020204" pitchFamily="34" charset="0"/>
              </a:rPr>
              <a:t> values at each pixel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2.  normalize:  divide each pixel’s accumulated RGB by its </a:t>
            </a:r>
            <a:r>
              <a:rPr lang="en-US" altLang="en-US" sz="1600">
                <a:sym typeface="Symbol" panose="05050102010706020507" pitchFamily="18" charset="2"/>
              </a:rPr>
              <a:t></a:t>
            </a:r>
            <a:r>
              <a:rPr lang="en-US" altLang="en-US" sz="1600">
                <a:latin typeface="Arial" panose="020B0604020202020204" pitchFamily="34" charset="0"/>
              </a:rPr>
              <a:t> value</a:t>
            </a:r>
          </a:p>
          <a:p>
            <a:pPr lvl="2" eaLnBrk="1" hangingPunct="1">
              <a:spcBef>
                <a:spcPct val="50000"/>
              </a:spcBef>
            </a:pPr>
            <a:r>
              <a:rPr lang="en-US" altLang="en-US" sz="1600">
                <a:latin typeface="Arial" panose="020B0604020202020204" pitchFamily="34" charset="0"/>
              </a:rPr>
              <a:t>Q:  what if </a:t>
            </a:r>
            <a:r>
              <a:rPr lang="en-US" altLang="en-US" sz="1600">
                <a:sym typeface="Symbol" panose="05050102010706020507" pitchFamily="18" charset="2"/>
              </a:rPr>
              <a:t></a:t>
            </a:r>
            <a:r>
              <a:rPr lang="en-US" altLang="en-US" sz="1600">
                <a:latin typeface="Arial" panose="020B0604020202020204" pitchFamily="34" charset="0"/>
              </a:rPr>
              <a:t> = 0?</a:t>
            </a:r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Alpha Blending</a:t>
            </a:r>
          </a:p>
        </p:txBody>
      </p:sp>
      <p:sp>
        <p:nvSpPr>
          <p:cNvPr id="619550" name="Text Box 30"/>
          <p:cNvSpPr txBox="1">
            <a:spLocks noChangeArrowheads="1"/>
          </p:cNvSpPr>
          <p:nvPr/>
        </p:nvSpPr>
        <p:spPr bwMode="auto">
          <a:xfrm>
            <a:off x="5562600" y="3352800"/>
            <a:ext cx="365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Arial" panose="020B0604020202020204" pitchFamily="34" charset="0"/>
              </a:rPr>
              <a:t>Optional:  see Blinn (CGA, 1994) for details: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1000">
                <a:latin typeface="Arial" panose="020B0604020202020204" pitchFamily="34" charset="0"/>
                <a:hlinkClick r:id="rId4"/>
              </a:rPr>
              <a:t>http://ieeexplore.ieee.org/iel1/38/7531/00310740.pdf?isNumber=7531&amp;prod=JNL&amp;arnumber=310740&amp;arSt=83&amp;ared=87&amp;arAuthor=Blinn%2C+J.F</a:t>
            </a:r>
            <a:r>
              <a:rPr lang="en-US" altLang="en-US" sz="1000"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30725" name="Rectangle 35"/>
          <p:cNvSpPr>
            <a:spLocks noChangeArrowheads="1"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6" name="Rectangle 36"/>
          <p:cNvSpPr>
            <a:spLocks noChangeArrowheads="1"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7" name="Rectangle 37"/>
          <p:cNvSpPr>
            <a:spLocks noChangeArrowheads="1"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solidFill>
            <a:srgbClr val="E1E1E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8" name="Rectangle 38"/>
          <p:cNvSpPr>
            <a:spLocks noChangeArrowheads="1"/>
          </p:cNvSpPr>
          <p:nvPr/>
        </p:nvSpPr>
        <p:spPr bwMode="auto">
          <a:xfrm>
            <a:off x="3429000" y="1524000"/>
            <a:ext cx="457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29" name="Rectangle 39"/>
          <p:cNvSpPr>
            <a:spLocks noChangeArrowheads="1"/>
          </p:cNvSpPr>
          <p:nvPr/>
        </p:nvSpPr>
        <p:spPr bwMode="auto">
          <a:xfrm>
            <a:off x="2819400" y="2286000"/>
            <a:ext cx="1066800" cy="12954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0" name="Rectangle 40"/>
          <p:cNvSpPr>
            <a:spLocks noChangeArrowheads="1"/>
          </p:cNvSpPr>
          <p:nvPr/>
        </p:nvSpPr>
        <p:spPr bwMode="auto">
          <a:xfrm>
            <a:off x="3886200" y="2286000"/>
            <a:ext cx="1219200" cy="762000"/>
          </a:xfrm>
          <a:prstGeom prst="rect">
            <a:avLst/>
          </a:prstGeom>
          <a:solidFill>
            <a:srgbClr val="AFAF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1" name="Rectangle 41"/>
          <p:cNvSpPr>
            <a:spLocks noChangeArrowheads="1"/>
          </p:cNvSpPr>
          <p:nvPr/>
        </p:nvSpPr>
        <p:spPr bwMode="auto">
          <a:xfrm>
            <a:off x="3429000" y="2286000"/>
            <a:ext cx="457200" cy="762000"/>
          </a:xfrm>
          <a:prstGeom prst="rect">
            <a:avLst/>
          </a:prstGeom>
          <a:solidFill>
            <a:srgbClr val="87878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2" name="Rectangle 43"/>
          <p:cNvSpPr>
            <a:spLocks noChangeArrowheads="1"/>
          </p:cNvSpPr>
          <p:nvPr/>
        </p:nvSpPr>
        <p:spPr bwMode="auto">
          <a:xfrm>
            <a:off x="1600200" y="15240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3" name="Rectangle 44"/>
          <p:cNvSpPr>
            <a:spLocks noChangeArrowheads="1"/>
          </p:cNvSpPr>
          <p:nvPr/>
        </p:nvSpPr>
        <p:spPr bwMode="auto">
          <a:xfrm>
            <a:off x="3429000" y="9906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4" name="Rectangle 45"/>
          <p:cNvSpPr>
            <a:spLocks noChangeArrowheads="1"/>
          </p:cNvSpPr>
          <p:nvPr/>
        </p:nvSpPr>
        <p:spPr bwMode="auto">
          <a:xfrm>
            <a:off x="2819400" y="2286000"/>
            <a:ext cx="22860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5" name="Text Box 46"/>
          <p:cNvSpPr txBox="1">
            <a:spLocks noChangeArrowheads="1"/>
          </p:cNvSpPr>
          <p:nvPr/>
        </p:nvSpPr>
        <p:spPr bwMode="auto">
          <a:xfrm>
            <a:off x="1676400" y="30480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0736" name="Text Box 47"/>
          <p:cNvSpPr txBox="1">
            <a:spLocks noChangeArrowheads="1"/>
          </p:cNvSpPr>
          <p:nvPr/>
        </p:nvSpPr>
        <p:spPr bwMode="auto">
          <a:xfrm>
            <a:off x="2895600" y="38862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0737" name="Text Box 48"/>
          <p:cNvSpPr txBox="1">
            <a:spLocks noChangeArrowheads="1"/>
          </p:cNvSpPr>
          <p:nvPr/>
        </p:nvSpPr>
        <p:spPr bwMode="auto">
          <a:xfrm>
            <a:off x="5334000" y="990600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I</a:t>
            </a:r>
            <a:r>
              <a:rPr lang="en-US" altLang="en-US" baseline="-25000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0738" name="Oval 49"/>
          <p:cNvSpPr>
            <a:spLocks noChangeArrowheads="1"/>
          </p:cNvSpPr>
          <p:nvPr/>
        </p:nvSpPr>
        <p:spPr bwMode="auto">
          <a:xfrm>
            <a:off x="3505200" y="2514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0739" name="Text Box 50"/>
          <p:cNvSpPr txBox="1">
            <a:spLocks noChangeArrowheads="1"/>
          </p:cNvSpPr>
          <p:nvPr/>
        </p:nvSpPr>
        <p:spPr bwMode="auto">
          <a:xfrm>
            <a:off x="3505200" y="24384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latin typeface="Arial" panose="020B0604020202020204" pitchFamily="34" charset="0"/>
              </a:rPr>
              <a:t>p</a:t>
            </a:r>
            <a:endParaRPr lang="en-US" altLang="en-US" baseline="-25000">
              <a:latin typeface="Arial" panose="020B0604020202020204" pitchFamily="34" charset="0"/>
            </a:endParaRPr>
          </a:p>
        </p:txBody>
      </p:sp>
      <p:pic>
        <p:nvPicPr>
          <p:cNvPr id="619577" name="Picture 5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876800"/>
            <a:ext cx="56642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397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9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9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50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Poisson Image Editing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943600"/>
            <a:ext cx="7772400" cy="838200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For more info:  Perez et al, SIGGRAPH 2003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400" dirty="0">
                <a:hlinkClick r:id="rId2"/>
              </a:rPr>
              <a:t>http://research.microsoft.com/vision/cambridge/papers/perez_siggraph03.pdf</a:t>
            </a:r>
            <a:r>
              <a:rPr lang="en-US" dirty="0"/>
              <a:t> </a:t>
            </a: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1085850"/>
            <a:ext cx="939165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479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Some panorama examples</a:t>
            </a:r>
            <a:endParaRPr lang="en-US" altLang="en-US"/>
          </a:p>
        </p:txBody>
      </p:sp>
      <p:pic>
        <p:nvPicPr>
          <p:cNvPr id="32771" name="Picture 4" descr="siggrap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960688"/>
            <a:ext cx="9144000" cy="1252537"/>
          </a:xfrm>
        </p:spPr>
      </p:pic>
      <p:sp>
        <p:nvSpPr>
          <p:cNvPr id="32772" name="Rectangle 7"/>
          <p:cNvSpPr>
            <a:spLocks noChangeArrowheads="1"/>
          </p:cNvSpPr>
          <p:nvPr/>
        </p:nvSpPr>
        <p:spPr bwMode="auto">
          <a:xfrm>
            <a:off x="433388" y="4854575"/>
            <a:ext cx="81819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Before Siggraph Deadline: </a:t>
            </a:r>
            <a:r>
              <a:rPr lang="en-US" altLang="en-US" sz="1600">
                <a:hlinkClick r:id="rId3"/>
              </a:rPr>
              <a:t>http://www.cs.washington.edu/education/courses/cse590ss/01wi/projects/project1/students/dougz/siggraph-hires.html</a:t>
            </a:r>
            <a:endParaRPr lang="en-US" altLang="en-US" sz="1600"/>
          </a:p>
        </p:txBody>
      </p:sp>
    </p:spTree>
    <p:extLst>
      <p:ext uri="{BB962C8B-B14F-4D97-AF65-F5344CB8AC3E}">
        <p14:creationId xmlns:p14="http://schemas.microsoft.com/office/powerpoint/2010/main" val="35796635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panorama examples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Every image on Google Streetview</a:t>
            </a:r>
          </a:p>
        </p:txBody>
      </p:sp>
      <p:pic>
        <p:nvPicPr>
          <p:cNvPr id="4" name="Picture 4" descr="ld2_driving_in_vancouve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57600" y="2971800"/>
            <a:ext cx="5278438" cy="2032000"/>
          </a:xfrm>
          <a:prstGeom prst="rect">
            <a:avLst/>
          </a:prstGeom>
          <a:noFill/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47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667000"/>
            <a:ext cx="33337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762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308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Magic: ghost removal </a:t>
            </a: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1038225"/>
            <a:ext cx="8896350" cy="411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211138" y="5343525"/>
            <a:ext cx="82470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M. Uyttendaele, A. Eden, and R. Szeliski. </a:t>
            </a:r>
            <a:br>
              <a:rPr lang="en-US" altLang="en-US" sz="1600" b="1"/>
            </a:br>
            <a:r>
              <a:rPr lang="en-US" altLang="en-US" sz="1600" b="1" i="1"/>
              <a:t>Eliminating ghosting and exposure artifacts in image mosaics</a:t>
            </a:r>
            <a:r>
              <a:rPr lang="en-US" altLang="en-US" sz="1600" b="1"/>
              <a:t>. </a:t>
            </a:r>
            <a:br>
              <a:rPr lang="en-US" altLang="en-US" sz="1600" b="1"/>
            </a:br>
            <a:r>
              <a:rPr lang="en-US" altLang="en-US" sz="1600" b="1"/>
              <a:t>In Proceedings of the Interational Conference on Computer Vision and Pattern Recognition, </a:t>
            </a:r>
            <a:br>
              <a:rPr lang="en-US" altLang="en-US" sz="1600" b="1"/>
            </a:br>
            <a:r>
              <a:rPr lang="en-US" altLang="en-US" sz="1600" b="1"/>
              <a:t>volume 2, pages 509--516, Kauai, Hawaii, December 2001.</a:t>
            </a:r>
            <a:r>
              <a:rPr lang="en-US" altLang="en-US" sz="16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6907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Magic: ghost removal </a:t>
            </a:r>
          </a:p>
        </p:txBody>
      </p:sp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211138" y="5343525"/>
            <a:ext cx="82470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1"/>
              <a:t>M. Uyttendaele, A. Eden, and R. Szeliski. </a:t>
            </a:r>
            <a:br>
              <a:rPr lang="en-US" altLang="en-US" sz="1600" b="1"/>
            </a:br>
            <a:r>
              <a:rPr lang="en-US" altLang="en-US" sz="1600" b="1" i="1"/>
              <a:t>Eliminating ghosting and exposure artifacts in image mosaics</a:t>
            </a:r>
            <a:r>
              <a:rPr lang="en-US" altLang="en-US" sz="1600" b="1"/>
              <a:t>. </a:t>
            </a:r>
            <a:br>
              <a:rPr lang="en-US" altLang="en-US" sz="1600" b="1"/>
            </a:br>
            <a:r>
              <a:rPr lang="en-US" altLang="en-US" sz="1600" b="1"/>
              <a:t>In Proceedings of the Interational Conference on Computer Vision and Pattern Recognition, </a:t>
            </a:r>
            <a:br>
              <a:rPr lang="en-US" altLang="en-US" sz="1600" b="1"/>
            </a:br>
            <a:r>
              <a:rPr lang="en-US" altLang="en-US" sz="1600" b="1"/>
              <a:t>volume 2, pages 509--516, Kauai, Hawaii, December 2001.</a:t>
            </a:r>
            <a:r>
              <a:rPr lang="en-US" altLang="en-US" sz="1600"/>
              <a:t> </a:t>
            </a:r>
          </a:p>
        </p:txBody>
      </p:sp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041400"/>
            <a:ext cx="8848725" cy="41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6195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types of mosaics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410200"/>
            <a:ext cx="7772400" cy="1600200"/>
          </a:xfrm>
        </p:spPr>
        <p:txBody>
          <a:bodyPr/>
          <a:lstStyle/>
          <a:p>
            <a:pPr eaLnBrk="1" hangingPunct="1"/>
            <a:r>
              <a:rPr lang="en-US" altLang="en-US" sz="2000"/>
              <a:t>Can mosaic onto </a:t>
            </a:r>
            <a:r>
              <a:rPr lang="en-US" altLang="en-US" sz="2000" i="1"/>
              <a:t>any</a:t>
            </a:r>
            <a:r>
              <a:rPr lang="en-US" altLang="en-US" sz="2000"/>
              <a:t> surface if you know the geometry</a:t>
            </a:r>
          </a:p>
          <a:p>
            <a:pPr lvl="1" eaLnBrk="1" hangingPunct="1"/>
            <a:r>
              <a:rPr lang="en-US" altLang="en-US" sz="1800"/>
              <a:t>See NASA’s </a:t>
            </a:r>
            <a:r>
              <a:rPr lang="en-US" altLang="en-US" sz="1800">
                <a:hlinkClick r:id="rId2"/>
              </a:rPr>
              <a:t>Visible Earth project </a:t>
            </a:r>
            <a:r>
              <a:rPr lang="en-US" altLang="en-US" sz="1800"/>
              <a:t>for some stunning earth mosaics</a:t>
            </a:r>
          </a:p>
          <a:p>
            <a:pPr lvl="2" eaLnBrk="1" hangingPunct="1"/>
            <a:r>
              <a:rPr lang="en-US" altLang="en-US" sz="1400">
                <a:hlinkClick r:id="rId2"/>
              </a:rPr>
              <a:t>http://earthobservatory.nasa.gov/Newsroom/BlueMarble/</a:t>
            </a:r>
            <a:endParaRPr lang="en-US" altLang="en-US" sz="1400"/>
          </a:p>
          <a:p>
            <a:pPr lvl="2" eaLnBrk="1" hangingPunct="1"/>
            <a:r>
              <a:rPr lang="en-US" altLang="en-US" sz="1400"/>
              <a:t>Click for </a:t>
            </a:r>
            <a:r>
              <a:rPr lang="en-US" altLang="en-US" sz="1400">
                <a:hlinkClick r:id="rId3" action="ppaction://hlinkfile"/>
              </a:rPr>
              <a:t>images</a:t>
            </a:r>
            <a:r>
              <a:rPr lang="en-US" altLang="en-US" sz="1400"/>
              <a:t>…</a:t>
            </a:r>
          </a:p>
        </p:txBody>
      </p:sp>
      <p:pic>
        <p:nvPicPr>
          <p:cNvPr id="36868" name="Picture 5" descr="View of the Western Hemisphe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71600"/>
            <a:ext cx="39243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466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http://earthobservatory.nasa.gov/NaturalHazards/view.php?id=87675&amp;src=twitter-nh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81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Midterm to be handed out at the end of class</a:t>
            </a:r>
          </a:p>
          <a:p>
            <a:pPr lvl="1"/>
            <a:r>
              <a:rPr lang="en-US" dirty="0"/>
              <a:t>Due on Tuesday (March 21) by 1pm (beginning of class).</a:t>
            </a:r>
          </a:p>
          <a:p>
            <a:pPr lvl="1"/>
            <a:r>
              <a:rPr lang="en-US" dirty="0"/>
              <a:t>No late exams accepted</a:t>
            </a:r>
          </a:p>
          <a:p>
            <a:endParaRPr lang="en-US" dirty="0"/>
          </a:p>
          <a:p>
            <a:r>
              <a:rPr lang="en-US" dirty="0"/>
              <a:t>Project 3 to be released after midterm (possibly next week)</a:t>
            </a:r>
          </a:p>
        </p:txBody>
      </p:sp>
    </p:spTree>
    <p:extLst>
      <p:ext uri="{BB962C8B-B14F-4D97-AF65-F5344CB8AC3E}">
        <p14:creationId xmlns:p14="http://schemas.microsoft.com/office/powerpoint/2010/main" val="3863060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Questions?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31454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/>
              <a:t>Projective geometry</a:t>
            </a:r>
          </a:p>
        </p:txBody>
      </p:sp>
      <p:sp>
        <p:nvSpPr>
          <p:cNvPr id="2549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42255" y="5410200"/>
            <a:ext cx="8055429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latin typeface="Calibri" pitchFamily="34" charset="0"/>
              </a:rPr>
              <a:t>Readings</a:t>
            </a:r>
          </a:p>
          <a:p>
            <a:pPr lvl="1">
              <a:lnSpc>
                <a:spcPct val="80000"/>
              </a:lnSpc>
            </a:pPr>
            <a:r>
              <a:rPr lang="en-US" sz="1600" dirty="0">
                <a:latin typeface="Calibri" pitchFamily="34" charset="0"/>
              </a:rPr>
              <a:t>Mundy, J.L. and </a:t>
            </a:r>
            <a:r>
              <a:rPr lang="en-US" sz="1600" dirty="0" err="1">
                <a:latin typeface="Calibri" pitchFamily="34" charset="0"/>
              </a:rPr>
              <a:t>Zisserman</a:t>
            </a:r>
            <a:r>
              <a:rPr lang="en-US" sz="1600" dirty="0">
                <a:latin typeface="Calibri" pitchFamily="34" charset="0"/>
              </a:rPr>
              <a:t>, A., Geometric Invariance in Computer Vision, Appendix: Projective Geometry for Machine Vision, MIT Press, Cambridge, MA, 1992,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b="1" dirty="0">
                <a:latin typeface="Calibri" pitchFamily="34" charset="0"/>
              </a:rPr>
              <a:t>(read  23.1 - 23.5, 23.10)</a:t>
            </a:r>
          </a:p>
          <a:p>
            <a:pPr lvl="2">
              <a:lnSpc>
                <a:spcPct val="80000"/>
              </a:lnSpc>
            </a:pPr>
            <a:r>
              <a:rPr lang="en-US" sz="1400" dirty="0">
                <a:latin typeface="Calibri" pitchFamily="34" charset="0"/>
              </a:rPr>
              <a:t>available online:  </a:t>
            </a:r>
            <a:r>
              <a:rPr lang="en-US" sz="1400" dirty="0">
                <a:latin typeface="Calibri" pitchFamily="34" charset="0"/>
                <a:hlinkClick r:id="rId7"/>
              </a:rPr>
              <a:t>http://www.cs.cmu.edu/~ph/869/papers/zisser-mundy.pdf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254981" name="Picture 5" descr="Ames-twi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7400" y="1295400"/>
            <a:ext cx="4800600" cy="3692525"/>
          </a:xfrm>
          <a:prstGeom prst="rect">
            <a:avLst/>
          </a:prstGeom>
          <a:noFill/>
        </p:spPr>
      </p:pic>
      <p:sp>
        <p:nvSpPr>
          <p:cNvPr id="254982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133600" y="4983163"/>
            <a:ext cx="47386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hlinkClick r:id="rId9"/>
              </a:rPr>
              <a:t>Ames Room</a:t>
            </a:r>
            <a:endParaRPr 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61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Ames Room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8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685800" y="76200"/>
            <a:ext cx="8077200" cy="838200"/>
          </a:xfrm>
        </p:spPr>
        <p:txBody>
          <a:bodyPr/>
          <a:lstStyle/>
          <a:p>
            <a:r>
              <a:rPr lang="en-US" sz="3200" dirty="0"/>
              <a:t>Projective geometry—what’s it good for?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914400"/>
            <a:ext cx="7772400" cy="5715000"/>
          </a:xfrm>
        </p:spPr>
        <p:txBody>
          <a:bodyPr/>
          <a:lstStyle/>
          <a:p>
            <a:r>
              <a:rPr lang="en-US" sz="2800" dirty="0"/>
              <a:t>Uses of projective geometry</a:t>
            </a:r>
          </a:p>
          <a:p>
            <a:pPr lvl="1"/>
            <a:r>
              <a:rPr lang="en-US" sz="2400" dirty="0"/>
              <a:t>Drawing</a:t>
            </a:r>
          </a:p>
          <a:p>
            <a:pPr lvl="1"/>
            <a:r>
              <a:rPr lang="en-US" sz="2400" dirty="0"/>
              <a:t>Measurements</a:t>
            </a:r>
          </a:p>
          <a:p>
            <a:pPr lvl="1"/>
            <a:r>
              <a:rPr lang="en-US" sz="2400" dirty="0"/>
              <a:t>Mathematics for projection</a:t>
            </a:r>
          </a:p>
          <a:p>
            <a:pPr lvl="1"/>
            <a:r>
              <a:rPr lang="en-US" sz="2400" dirty="0" err="1"/>
              <a:t>Undistorting</a:t>
            </a:r>
            <a:r>
              <a:rPr lang="en-US" sz="2400" dirty="0"/>
              <a:t> images</a:t>
            </a:r>
          </a:p>
          <a:p>
            <a:pPr lvl="1"/>
            <a:r>
              <a:rPr lang="en-US" sz="2400" dirty="0"/>
              <a:t>Camera pose estimation</a:t>
            </a:r>
          </a:p>
          <a:p>
            <a:pPr lvl="1"/>
            <a:r>
              <a:rPr lang="en-US" sz="2400" b="1" dirty="0"/>
              <a:t>Object recognition</a:t>
            </a:r>
          </a:p>
        </p:txBody>
      </p:sp>
      <p:pic>
        <p:nvPicPr>
          <p:cNvPr id="58163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3857" y="1275891"/>
            <a:ext cx="2133600" cy="3087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126251" y="4322013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6" tooltip="Paolo Uccello"/>
              </a:rPr>
              <a:t>Paolo Uccello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792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Applications of projective geometry </a:t>
            </a:r>
            <a:endParaRPr lang="en-US" sz="2400"/>
          </a:p>
        </p:txBody>
      </p:sp>
      <p:pic>
        <p:nvPicPr>
          <p:cNvPr id="344149" name="Picture 85" descr="Picture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97363" y="1295400"/>
            <a:ext cx="2636837" cy="2455862"/>
          </a:xfrm>
          <a:prstGeom prst="rect">
            <a:avLst/>
          </a:prstGeom>
          <a:noFill/>
        </p:spPr>
      </p:pic>
      <p:pic>
        <p:nvPicPr>
          <p:cNvPr id="344150" name="Picture 86" descr="Picture1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664325" y="3733800"/>
            <a:ext cx="2327275" cy="2590800"/>
          </a:xfrm>
          <a:prstGeom prst="rect">
            <a:avLst/>
          </a:prstGeom>
          <a:noFill/>
        </p:spPr>
      </p:pic>
      <p:grpSp>
        <p:nvGrpSpPr>
          <p:cNvPr id="8" name="Group 7"/>
          <p:cNvGrpSpPr/>
          <p:nvPr/>
        </p:nvGrpSpPr>
        <p:grpSpPr>
          <a:xfrm>
            <a:off x="608012" y="1676400"/>
            <a:ext cx="3430588" cy="4160838"/>
            <a:chOff x="608012" y="1676400"/>
            <a:chExt cx="3430588" cy="4160838"/>
          </a:xfrm>
        </p:grpSpPr>
        <p:graphicFrame>
          <p:nvGraphicFramePr>
            <p:cNvPr id="344147" name="Object 83"/>
            <p:cNvGraphicFramePr>
              <a:graphicFrameLocks noChangeAspect="1"/>
            </p:cNvGraphicFramePr>
            <p:nvPr>
              <p:custDataLst>
                <p:tags r:id="rId6"/>
              </p:custDataLst>
            </p:nvPr>
          </p:nvGraphicFramePr>
          <p:xfrm>
            <a:off x="608012" y="1676400"/>
            <a:ext cx="3430588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7799" name="Photo Editor Photo" r:id="rId12" imgW="5885714" imgH="6668431" progId="">
                    <p:embed/>
                  </p:oleObj>
                </mc:Choice>
                <mc:Fallback>
                  <p:oleObj name="Photo Editor Photo" r:id="rId12" imgW="5885714" imgH="6668431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8012" y="1676400"/>
                          <a:ext cx="3430588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00CC66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EAEAEA"/>
                              </a:solidFill>
                              <a:prstDash val="sysDot"/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6B6B99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4151" name="Text Box 87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376362" y="5562600"/>
              <a:ext cx="1847850" cy="274638"/>
            </a:xfrm>
            <a:prstGeom prst="rect">
              <a:avLst/>
            </a:prstGeom>
            <a:noFill/>
            <a:ln w="57150">
              <a:noFill/>
              <a:prstDash val="sysDot"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sz="1200">
                  <a:solidFill>
                    <a:srgbClr val="000000"/>
                  </a:solidFill>
                </a:rPr>
                <a:t>Vermeer’s </a:t>
              </a:r>
              <a:r>
                <a:rPr lang="en-GB" sz="1200" i="1">
                  <a:solidFill>
                    <a:srgbClr val="000000"/>
                  </a:solidFill>
                </a:rPr>
                <a:t>Music Lesson</a:t>
              </a:r>
              <a:endParaRPr lang="en-GB" sz="1200">
                <a:solidFill>
                  <a:srgbClr val="000000"/>
                </a:solidFill>
              </a:endParaRPr>
            </a:p>
          </p:txBody>
        </p:sp>
      </p:grpSp>
      <p:sp>
        <p:nvSpPr>
          <p:cNvPr id="344153" name="Text Box 8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54663" y="6507163"/>
            <a:ext cx="2473325" cy="274637"/>
          </a:xfrm>
          <a:prstGeom prst="rect">
            <a:avLst/>
          </a:prstGeom>
          <a:noFill/>
          <a:ln w="57150">
            <a:noFill/>
            <a:prstDash val="sysDot"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>
                <a:solidFill>
                  <a:srgbClr val="000000"/>
                </a:solidFill>
              </a:rPr>
              <a:t>Reconstructions by Criminisi et al.</a:t>
            </a:r>
          </a:p>
        </p:txBody>
      </p:sp>
    </p:spTree>
    <p:extLst>
      <p:ext uri="{BB962C8B-B14F-4D97-AF65-F5344CB8AC3E}">
        <p14:creationId xmlns:p14="http://schemas.microsoft.com/office/powerpoint/2010/main" val="5058502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0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884613" y="1524000"/>
            <a:ext cx="3735387" cy="3810000"/>
            <a:chOff x="2447" y="624"/>
            <a:chExt cx="2353" cy="2400"/>
          </a:xfrm>
        </p:grpSpPr>
        <p:grpSp>
          <p:nvGrpSpPr>
            <p:cNvPr id="3" name="Group 119"/>
            <p:cNvGrpSpPr>
              <a:grpSpLocks/>
            </p:cNvGrpSpPr>
            <p:nvPr/>
          </p:nvGrpSpPr>
          <p:grpSpPr bwMode="auto">
            <a:xfrm>
              <a:off x="2447" y="2590"/>
              <a:ext cx="1921" cy="434"/>
              <a:chOff x="2447" y="2590"/>
              <a:chExt cx="1921" cy="434"/>
            </a:xfrm>
          </p:grpSpPr>
          <p:sp>
            <p:nvSpPr>
              <p:cNvPr id="327761" name="Rectangle 81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 rot="5400000">
                <a:off x="3215" y="1823"/>
                <a:ext cx="385" cy="192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4" name="Group 114"/>
              <p:cNvGrpSpPr>
                <a:grpSpLocks/>
              </p:cNvGrpSpPr>
              <p:nvPr/>
            </p:nvGrpSpPr>
            <p:grpSpPr bwMode="auto">
              <a:xfrm>
                <a:off x="2542" y="2590"/>
                <a:ext cx="1824" cy="192"/>
                <a:chOff x="2542" y="2590"/>
                <a:chExt cx="1824" cy="192"/>
              </a:xfrm>
            </p:grpSpPr>
            <p:sp>
              <p:nvSpPr>
                <p:cNvPr id="327769" name="Line 89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rot="5400000">
                  <a:off x="249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0" name="Line 90"/>
                <p:cNvSpPr>
                  <a:spLocks noChangeShapeType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 rot="5400000">
                  <a:off x="259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1" name="Line 91"/>
                <p:cNvSpPr>
                  <a:spLocks noChangeShapeType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 rot="5400000">
                  <a:off x="268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2" name="Line 92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rot="5400000">
                  <a:off x="2734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3" name="Line 93"/>
                <p:cNvSpPr>
                  <a:spLocks noChangeShapeType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 rot="5400000">
                  <a:off x="287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4" name="Line 94"/>
                <p:cNvSpPr>
                  <a:spLocks noChangeShapeType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 rot="5400000">
                  <a:off x="297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5" name="Line 95"/>
                <p:cNvSpPr>
                  <a:spLocks noChangeShapeType="1"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 rot="5400000">
                  <a:off x="307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6" name="Line 96"/>
                <p:cNvSpPr>
                  <a:spLocks noChangeShapeType="1"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 rot="5400000">
                  <a:off x="3118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7" name="Line 97"/>
                <p:cNvSpPr>
                  <a:spLocks noChangeShapeType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 rot="5400000">
                  <a:off x="326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8" name="Line 98"/>
                <p:cNvSpPr>
                  <a:spLocks noChangeShapeType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 rot="5400000">
                  <a:off x="335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79" name="Line 99"/>
                <p:cNvSpPr>
                  <a:spLocks noChangeShapeType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 rot="5400000">
                  <a:off x="3454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0" name="Line 100"/>
                <p:cNvSpPr>
                  <a:spLocks noChangeShapeType="1"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 rot="5400000">
                  <a:off x="3502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1" name="Line 101"/>
                <p:cNvSpPr>
                  <a:spLocks noChangeShapeType="1"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 rot="5400000">
                  <a:off x="364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2" name="Line 102"/>
                <p:cNvSpPr>
                  <a:spLocks noChangeShapeType="1"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 rot="5400000">
                  <a:off x="374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3" name="Line 103"/>
                <p:cNvSpPr>
                  <a:spLocks noChangeShapeType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 rot="5400000">
                  <a:off x="3838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4" name="Line 104"/>
                <p:cNvSpPr>
                  <a:spLocks noChangeShapeType="1"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 rot="5400000">
                  <a:off x="3886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5" name="Line 105"/>
                <p:cNvSpPr>
                  <a:spLocks noChangeShapeType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 rot="5400000">
                  <a:off x="4030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6" name="Line 106"/>
                <p:cNvSpPr>
                  <a:spLocks noChangeShapeType="1"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 rot="5400000">
                  <a:off x="4126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7" name="Line 107"/>
                <p:cNvSpPr>
                  <a:spLocks noChangeShapeType="1"/>
                </p:cNvSpPr>
                <p:nvPr>
                  <p:custDataLst>
                    <p:tags r:id="rId63"/>
                  </p:custDataLst>
                </p:nvPr>
              </p:nvSpPr>
              <p:spPr bwMode="auto">
                <a:xfrm rot="5400000">
                  <a:off x="4222" y="263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88" name="Line 108"/>
                <p:cNvSpPr>
                  <a:spLocks noChangeShapeType="1"/>
                </p:cNvSpPr>
                <p:nvPr>
                  <p:custDataLst>
                    <p:tags r:id="rId64"/>
                  </p:custDataLst>
                </p:nvPr>
              </p:nvSpPr>
              <p:spPr bwMode="auto">
                <a:xfrm rot="5400000">
                  <a:off x="4270" y="268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5" name="Group 118"/>
              <p:cNvGrpSpPr>
                <a:grpSpLocks/>
              </p:cNvGrpSpPr>
              <p:nvPr/>
            </p:nvGrpSpPr>
            <p:grpSpPr bwMode="auto">
              <a:xfrm>
                <a:off x="2723" y="2736"/>
                <a:ext cx="1405" cy="288"/>
                <a:chOff x="2723" y="2736"/>
                <a:chExt cx="1405" cy="288"/>
              </a:xfrm>
            </p:grpSpPr>
            <p:sp>
              <p:nvSpPr>
                <p:cNvPr id="327763" name="Text Box 83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2723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91" name="Text Box 111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120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92" name="Text Box 112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504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93" name="Text Box 113"/>
                <p:cNvSpPr txBox="1">
                  <a:spLocks noChangeArrowheads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3888" y="273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</p:grpSp>
        <p:grpSp>
          <p:nvGrpSpPr>
            <p:cNvPr id="6" name="Group 117"/>
            <p:cNvGrpSpPr>
              <a:grpSpLocks/>
            </p:cNvGrpSpPr>
            <p:nvPr/>
          </p:nvGrpSpPr>
          <p:grpSpPr bwMode="auto">
            <a:xfrm>
              <a:off x="4368" y="624"/>
              <a:ext cx="432" cy="1920"/>
              <a:chOff x="4368" y="624"/>
              <a:chExt cx="432" cy="1920"/>
            </a:xfrm>
          </p:grpSpPr>
          <p:sp>
            <p:nvSpPr>
              <p:cNvPr id="327697" name="Rectangle 17"/>
              <p:cNvSpPr>
                <a:spLocks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368" y="624"/>
                <a:ext cx="384" cy="19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7" name="Group 115"/>
              <p:cNvGrpSpPr>
                <a:grpSpLocks/>
              </p:cNvGrpSpPr>
              <p:nvPr/>
            </p:nvGrpSpPr>
            <p:grpSpPr bwMode="auto">
              <a:xfrm>
                <a:off x="4560" y="864"/>
                <a:ext cx="240" cy="1440"/>
                <a:chOff x="4560" y="864"/>
                <a:chExt cx="240" cy="1440"/>
              </a:xfrm>
            </p:grpSpPr>
            <p:sp>
              <p:nvSpPr>
                <p:cNvPr id="327699" name="Text Box 19"/>
                <p:cNvSpPr txBox="1">
                  <a:spLocks noChangeArrowheads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4560" y="2016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327700" name="Text Box 20"/>
                <p:cNvSpPr txBox="1">
                  <a:spLocks noChangeArrowheads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4560" y="1632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327701" name="Text Box 21"/>
                <p:cNvSpPr txBox="1">
                  <a:spLocks noChangeArrowheads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4560" y="1248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327702" name="Text Box 22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4560" y="864"/>
                  <a:ext cx="240" cy="288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eaLnBrk="0" fontAlgn="base" hangingPunct="0">
                    <a:spcBef>
                      <a:spcPct val="50000"/>
                    </a:spcBef>
                    <a:spcAft>
                      <a:spcPct val="0"/>
                    </a:spcAft>
                  </a:pPr>
                  <a:r>
                    <a:rPr lang="en-US" sz="2400" b="1">
                      <a:solidFill>
                        <a:srgbClr val="000000"/>
                      </a:solidFill>
                      <a:latin typeface="Times New Roman" pitchFamily="18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116"/>
              <p:cNvGrpSpPr>
                <a:grpSpLocks/>
              </p:cNvGrpSpPr>
              <p:nvPr/>
            </p:nvGrpSpPr>
            <p:grpSpPr bwMode="auto">
              <a:xfrm>
                <a:off x="4368" y="624"/>
                <a:ext cx="192" cy="1824"/>
                <a:chOff x="4368" y="624"/>
                <a:chExt cx="192" cy="1824"/>
              </a:xfrm>
            </p:grpSpPr>
            <p:sp>
              <p:nvSpPr>
                <p:cNvPr id="327705" name="Line 25"/>
                <p:cNvSpPr>
                  <a:spLocks noChangeShapeType="1"/>
                </p:cNvSpPr>
                <p:nvPr>
                  <p:custDataLst>
                    <p:tags r:id="rId16"/>
                  </p:custDataLst>
                </p:nvPr>
              </p:nvSpPr>
              <p:spPr bwMode="auto">
                <a:xfrm>
                  <a:off x="4368" y="24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6" name="Line 26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4368" y="23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7" name="Line 27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4368" y="225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8" name="Line 28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4368" y="216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09" name="Line 29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4368" y="20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0" name="Line 30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4368" y="196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1" name="Line 31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4368" y="187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2" name="Line 32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4368" y="177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3" name="Line 33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4368" y="16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4" name="Line 34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4368" y="15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5" name="Line 35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4368" y="14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6" name="Line 36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4368" y="13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7" name="Line 37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4368" y="12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8" name="Line 38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4368" y="12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19" name="Line 39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4368" y="11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0" name="Line 40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4368" y="10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1" name="Line 41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4368" y="9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2" name="Line 42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4368" y="8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3" name="Line 43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4368" y="7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7724" name="Line 44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4368" y="6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40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</p:grpSp>
      <p:sp>
        <p:nvSpPr>
          <p:cNvPr id="32768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Measurements on planes</a:t>
            </a:r>
          </a:p>
        </p:txBody>
      </p:sp>
      <p:sp>
        <p:nvSpPr>
          <p:cNvPr id="327683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457200" y="2133600"/>
            <a:ext cx="8229600" cy="4525963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graphicFrame>
        <p:nvGraphicFramePr>
          <p:cNvPr id="327684" name="Object 4"/>
          <p:cNvGraphicFramePr>
            <a:graphicFrameLocks noChangeAspect="1"/>
          </p:cNvGraphicFramePr>
          <p:nvPr>
            <p:custDataLst>
              <p:tags r:id="rId5"/>
            </p:custDataLst>
          </p:nvPr>
        </p:nvGraphicFramePr>
        <p:xfrm>
          <a:off x="609600" y="1447800"/>
          <a:ext cx="30829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8865" name="Photo Editor Photo" r:id="rId67" imgW="5106113" imgH="5172797" progId="">
                  <p:embed/>
                </p:oleObj>
              </mc:Choice>
              <mc:Fallback>
                <p:oleObj name="Photo Editor Photo" r:id="rId67" imgW="5106113" imgH="517279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447800"/>
                        <a:ext cx="30829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687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371600" y="3810000"/>
            <a:ext cx="533400" cy="228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" name="Group 14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10000" y="1447800"/>
            <a:ext cx="3082925" cy="3124200"/>
            <a:chOff x="2400" y="576"/>
            <a:chExt cx="1942" cy="1968"/>
          </a:xfrm>
        </p:grpSpPr>
        <p:graphicFrame>
          <p:nvGraphicFramePr>
            <p:cNvPr id="327685" name="Object 5"/>
            <p:cNvGraphicFramePr>
              <a:graphicFrameLocks noChangeAspect="1"/>
            </p:cNvGraphicFramePr>
            <p:nvPr>
              <p:custDataLst>
                <p:tags r:id="rId13"/>
              </p:custDataLst>
            </p:nvPr>
          </p:nvGraphicFramePr>
          <p:xfrm>
            <a:off x="2400" y="576"/>
            <a:ext cx="1942" cy="19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8866" name="Photo Editor Photo" r:id="rId69" imgW="5106113" imgH="5172797" progId="">
                    <p:embed/>
                  </p:oleObj>
                </mc:Choice>
                <mc:Fallback>
                  <p:oleObj name="Photo Editor Photo" r:id="rId69" imgW="5106113" imgH="5172797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00" y="576"/>
                          <a:ext cx="1942" cy="19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88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488"/>
              <a:ext cx="432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89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057400" y="1828800"/>
            <a:ext cx="533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0" name="Group 1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5791200" y="3733800"/>
            <a:ext cx="2933700" cy="2971800"/>
            <a:chOff x="3648" y="2016"/>
            <a:chExt cx="1848" cy="1872"/>
          </a:xfrm>
        </p:grpSpPr>
        <p:graphicFrame>
          <p:nvGraphicFramePr>
            <p:cNvPr id="327686" name="Object 6"/>
            <p:cNvGraphicFramePr>
              <a:graphicFrameLocks noChangeAspect="1"/>
            </p:cNvGraphicFramePr>
            <p:nvPr>
              <p:custDataLst>
                <p:tags r:id="rId11"/>
              </p:custDataLst>
            </p:nvPr>
          </p:nvGraphicFramePr>
          <p:xfrm>
            <a:off x="3648" y="2016"/>
            <a:ext cx="1848" cy="18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8867" name="Photo Editor Photo" r:id="rId71" imgW="5125165" imgH="5191850" progId="">
                    <p:embed/>
                  </p:oleObj>
                </mc:Choice>
                <mc:Fallback>
                  <p:oleObj name="Photo Editor Photo" r:id="rId71" imgW="5125165" imgH="519185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8" y="2016"/>
                          <a:ext cx="1848" cy="18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690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V="1">
              <a:off x="4368" y="2448"/>
              <a:ext cx="720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2769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69925" y="6019800"/>
            <a:ext cx="4694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Approach:  unwarp then measure</a:t>
            </a:r>
          </a:p>
        </p:txBody>
      </p:sp>
    </p:spTree>
    <p:extLst>
      <p:ext uri="{BB962C8B-B14F-4D97-AF65-F5344CB8AC3E}">
        <p14:creationId xmlns:p14="http://schemas.microsoft.com/office/powerpoint/2010/main" val="384297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7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6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7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7" grpId="0" animBg="1"/>
      <p:bldP spid="327689" grpId="0" animBg="1"/>
      <p:bldP spid="327693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Homogeneous coordinates and 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(X,Y,W) same as (SX,SY,SW)</a:t>
            </a:r>
          </a:p>
          <a:p>
            <a:endParaRPr lang="en-US" dirty="0"/>
          </a:p>
          <a:p>
            <a:r>
              <a:rPr lang="en-US" dirty="0"/>
              <a:t>Line in projective plane</a:t>
            </a:r>
          </a:p>
          <a:p>
            <a:pPr lvl="1"/>
            <a:r>
              <a:rPr lang="en-US" dirty="0"/>
              <a:t>ax + by + c = 0</a:t>
            </a:r>
          </a:p>
          <a:p>
            <a:pPr lvl="1"/>
            <a:r>
              <a:rPr lang="en-US" dirty="0" err="1"/>
              <a:t>aX</a:t>
            </a:r>
            <a:r>
              <a:rPr lang="en-US" dirty="0"/>
              <a:t> + </a:t>
            </a:r>
            <a:r>
              <a:rPr lang="en-US" dirty="0" err="1"/>
              <a:t>bY</a:t>
            </a:r>
            <a:r>
              <a:rPr lang="en-US" dirty="0"/>
              <a:t> + </a:t>
            </a:r>
            <a:r>
              <a:rPr lang="en-US" dirty="0" err="1"/>
              <a:t>cW</a:t>
            </a:r>
            <a:r>
              <a:rPr lang="en-US" dirty="0"/>
              <a:t> = 0</a:t>
            </a:r>
          </a:p>
          <a:p>
            <a:pPr lvl="1"/>
            <a:r>
              <a:rPr lang="en-US" dirty="0" err="1"/>
              <a:t>u</a:t>
            </a:r>
            <a:r>
              <a:rPr lang="en-US" baseline="30000" dirty="0" err="1"/>
              <a:t>T</a:t>
            </a:r>
            <a:r>
              <a:rPr lang="en-US" dirty="0" err="1"/>
              <a:t>p</a:t>
            </a:r>
            <a:r>
              <a:rPr lang="en-US" dirty="0"/>
              <a:t> = </a:t>
            </a:r>
            <a:r>
              <a:rPr lang="en-US" dirty="0" err="1"/>
              <a:t>p</a:t>
            </a:r>
            <a:r>
              <a:rPr lang="en-US" baseline="30000" dirty="0" err="1"/>
              <a:t>T</a:t>
            </a:r>
            <a:r>
              <a:rPr lang="en-US" dirty="0" err="1"/>
              <a:t>u</a:t>
            </a:r>
            <a:r>
              <a:rPr lang="en-US" dirty="0"/>
              <a:t> =0</a:t>
            </a:r>
            <a:endParaRPr lang="en-US" baseline="30000" dirty="0"/>
          </a:p>
          <a:p>
            <a:pPr lvl="2"/>
            <a:r>
              <a:rPr lang="en-US" dirty="0"/>
              <a:t>u = [</a:t>
            </a:r>
            <a:r>
              <a:rPr lang="en-US" dirty="0" err="1"/>
              <a:t>a,b,c</a:t>
            </a:r>
            <a:r>
              <a:rPr lang="en-US" dirty="0"/>
              <a:t>]</a:t>
            </a:r>
            <a:r>
              <a:rPr lang="en-US" baseline="30000" dirty="0"/>
              <a:t> T</a:t>
            </a:r>
            <a:r>
              <a:rPr lang="en-US" dirty="0"/>
              <a:t> and p = [X,Y,W]</a:t>
            </a:r>
            <a:r>
              <a:rPr lang="en-US" baseline="30000" dirty="0"/>
              <a:t> T</a:t>
            </a:r>
          </a:p>
          <a:p>
            <a:pPr lvl="2"/>
            <a:r>
              <a:rPr lang="en-US" dirty="0"/>
              <a:t>(</a:t>
            </a:r>
            <a:r>
              <a:rPr lang="en-US" dirty="0" err="1"/>
              <a:t>x,y</a:t>
            </a:r>
            <a:r>
              <a:rPr lang="en-US" dirty="0"/>
              <a:t>) Euclidean = (X/W,Y/W)</a:t>
            </a:r>
          </a:p>
          <a:p>
            <a:pPr lvl="2"/>
            <a:r>
              <a:rPr lang="en-US" dirty="0"/>
              <a:t>W = 0? Ideal points, points at infinity (X,Y,0)</a:t>
            </a:r>
          </a:p>
        </p:txBody>
      </p:sp>
    </p:spTree>
    <p:extLst>
      <p:ext uri="{BB962C8B-B14F-4D97-AF65-F5344CB8AC3E}">
        <p14:creationId xmlns:p14="http://schemas.microsoft.com/office/powerpoint/2010/main" val="2671759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2057400" y="2438400"/>
            <a:ext cx="2209800" cy="1447800"/>
            <a:chOff x="1296" y="1200"/>
            <a:chExt cx="1392" cy="912"/>
          </a:xfrm>
        </p:grpSpPr>
        <p:sp>
          <p:nvSpPr>
            <p:cNvPr id="299038" name="Freeform 30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536" y="1200"/>
              <a:ext cx="1152" cy="912"/>
            </a:xfrm>
            <a:custGeom>
              <a:avLst/>
              <a:gdLst/>
              <a:ahLst/>
              <a:cxnLst>
                <a:cxn ang="0">
                  <a:pos x="0" y="912"/>
                </a:cxn>
                <a:cxn ang="0">
                  <a:pos x="528" y="0"/>
                </a:cxn>
                <a:cxn ang="0">
                  <a:pos x="1152" y="192"/>
                </a:cxn>
                <a:cxn ang="0">
                  <a:pos x="0" y="912"/>
                </a:cxn>
              </a:cxnLst>
              <a:rect l="0" t="0" r="r" b="b"/>
              <a:pathLst>
                <a:path w="1152" h="912">
                  <a:moveTo>
                    <a:pt x="0" y="912"/>
                  </a:moveTo>
                  <a:lnTo>
                    <a:pt x="528" y="0"/>
                  </a:lnTo>
                  <a:lnTo>
                    <a:pt x="1152" y="192"/>
                  </a:lnTo>
                  <a:lnTo>
                    <a:pt x="0" y="912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1296" y="1632"/>
              <a:ext cx="240" cy="480"/>
              <a:chOff x="1296" y="1632"/>
              <a:chExt cx="240" cy="480"/>
            </a:xfrm>
          </p:grpSpPr>
          <p:sp>
            <p:nvSpPr>
              <p:cNvPr id="299020" name="Line 12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 flipV="1">
                <a:off x="1296" y="1632"/>
                <a:ext cx="240" cy="48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299021" name="Text Box 13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296" y="1824"/>
                <a:ext cx="156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>
                    <a:solidFill>
                      <a:srgbClr val="3333CC"/>
                    </a:solidFill>
                  </a:rPr>
                  <a:t>l</a:t>
                </a:r>
              </a:p>
            </p:txBody>
          </p:sp>
        </p:grpSp>
      </p:grpSp>
      <p:sp>
        <p:nvSpPr>
          <p:cNvPr id="2990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Point and line duality</a:t>
            </a:r>
          </a:p>
        </p:txBody>
      </p:sp>
      <p:sp>
        <p:nvSpPr>
          <p:cNvPr id="29901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1225550"/>
            <a:ext cx="7772400" cy="1212850"/>
          </a:xfrm>
        </p:spPr>
        <p:txBody>
          <a:bodyPr/>
          <a:lstStyle/>
          <a:p>
            <a:pPr lvl="1"/>
            <a:r>
              <a:rPr lang="en-US" dirty="0"/>
              <a:t>A line </a:t>
            </a:r>
            <a:r>
              <a:rPr lang="en-US" b="1" dirty="0"/>
              <a:t>l</a:t>
            </a:r>
            <a:r>
              <a:rPr lang="en-US" dirty="0"/>
              <a:t> is a homogeneous 3-vector</a:t>
            </a:r>
          </a:p>
          <a:p>
            <a:pPr lvl="1"/>
            <a:r>
              <a:rPr lang="en-US" dirty="0"/>
              <a:t>It is </a:t>
            </a:r>
            <a:r>
              <a:rPr lang="en-US" dirty="0">
                <a:sym typeface="Symbol" pitchFamily="18" charset="2"/>
              </a:rPr>
              <a:t></a:t>
            </a:r>
            <a:r>
              <a:rPr lang="en-US" dirty="0"/>
              <a:t> to every point (ray) </a:t>
            </a:r>
            <a:r>
              <a:rPr lang="en-US" b="1" dirty="0"/>
              <a:t>p</a:t>
            </a:r>
            <a:r>
              <a:rPr lang="en-US" dirty="0"/>
              <a:t> on the line:  </a:t>
            </a:r>
            <a:r>
              <a:rPr lang="en-US" b="1" dirty="0" err="1"/>
              <a:t>l</a:t>
            </a:r>
            <a:r>
              <a:rPr lang="en-US" sz="3200" b="1" baseline="30000" dirty="0" err="1">
                <a:cs typeface="Arial" charset="0"/>
              </a:rPr>
              <a:t>.</a:t>
            </a:r>
            <a:r>
              <a:rPr lang="en-US" b="1" dirty="0" err="1"/>
              <a:t>p</a:t>
            </a:r>
            <a:r>
              <a:rPr lang="en-US" dirty="0"/>
              <a:t>=0</a:t>
            </a:r>
          </a:p>
          <a:p>
            <a:endParaRPr lang="en-US" dirty="0"/>
          </a:p>
        </p:txBody>
      </p:sp>
      <p:sp>
        <p:nvSpPr>
          <p:cNvPr id="299012" name="Freeform 4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590800" y="24384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noFill/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3" name="Oval 5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398713" y="3852863"/>
            <a:ext cx="76200" cy="76200"/>
          </a:xfrm>
          <a:prstGeom prst="ellipse">
            <a:avLst/>
          </a:prstGeom>
          <a:solidFill>
            <a:schemeClr val="tx2"/>
          </a:solidFill>
          <a:ln w="12700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460625" y="2438400"/>
            <a:ext cx="815975" cy="141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5" name="Line 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2590800" y="3200400"/>
            <a:ext cx="1219200" cy="228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6" name="Line 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2438400" y="2743200"/>
            <a:ext cx="18288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7" name="Oval 9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63913" y="3233738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18" name="Oval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667000" y="3352800"/>
            <a:ext cx="76200" cy="762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9902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667000" y="3276600"/>
            <a:ext cx="407988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1</a:t>
            </a:r>
          </a:p>
        </p:txBody>
      </p:sp>
      <p:sp>
        <p:nvSpPr>
          <p:cNvPr id="299023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76600" y="3200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CC"/>
                </a:solidFill>
              </a:rPr>
              <a:t>p</a:t>
            </a:r>
            <a:r>
              <a:rPr lang="en-US" b="1" baseline="-25000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299024" name="Rectangle 16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81000" y="5410200"/>
            <a:ext cx="7924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intersection of two lines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p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b="1" baseline="-25000" dirty="0">
                <a:solidFill>
                  <a:srgbClr val="000000"/>
                </a:solidFill>
              </a:rPr>
              <a:t>2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Points and lines are </a:t>
            </a:r>
            <a:r>
              <a:rPr lang="en-US" sz="2400" i="1" dirty="0">
                <a:solidFill>
                  <a:srgbClr val="000000"/>
                </a:solidFill>
              </a:rPr>
              <a:t>dual</a:t>
            </a:r>
            <a:r>
              <a:rPr lang="en-US" sz="2400" dirty="0">
                <a:solidFill>
                  <a:srgbClr val="000000"/>
                </a:solidFill>
              </a:rPr>
              <a:t> in projective space</a:t>
            </a:r>
          </a:p>
        </p:txBody>
      </p:sp>
      <p:grpSp>
        <p:nvGrpSpPr>
          <p:cNvPr id="4" name="Group 17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4876800" y="2438400"/>
            <a:ext cx="2286000" cy="1752600"/>
            <a:chOff x="3072" y="1200"/>
            <a:chExt cx="1440" cy="1104"/>
          </a:xfrm>
        </p:grpSpPr>
        <p:sp>
          <p:nvSpPr>
            <p:cNvPr id="299026" name="Line 18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936" y="1392"/>
              <a:ext cx="48" cy="72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7" name="Freeform 19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600" y="1200"/>
              <a:ext cx="768" cy="11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20"/>
                </a:cxn>
                <a:cxn ang="0">
                  <a:pos x="768" y="1104"/>
                </a:cxn>
                <a:cxn ang="0">
                  <a:pos x="768" y="384"/>
                </a:cxn>
                <a:cxn ang="0">
                  <a:pos x="0" y="0"/>
                </a:cxn>
              </a:cxnLst>
              <a:rect l="0" t="0" r="r" b="b"/>
              <a:pathLst>
                <a:path w="768" h="1104">
                  <a:moveTo>
                    <a:pt x="0" y="0"/>
                  </a:moveTo>
                  <a:lnTo>
                    <a:pt x="0" y="720"/>
                  </a:lnTo>
                  <a:lnTo>
                    <a:pt x="768" y="1104"/>
                  </a:lnTo>
                  <a:lnTo>
                    <a:pt x="768" y="38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>
              <a:solidFill>
                <a:schemeClr val="tx2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8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479" y="2091"/>
              <a:ext cx="48" cy="48"/>
            </a:xfrm>
            <a:prstGeom prst="ellipse">
              <a:avLst/>
            </a:prstGeom>
            <a:solidFill>
              <a:schemeClr val="tx2"/>
            </a:solidFill>
            <a:ln w="12700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29" name="Line 2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V="1">
              <a:off x="3600" y="1680"/>
              <a:ext cx="768" cy="144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0" name="Line 22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3504" y="1344"/>
              <a:ext cx="1008" cy="768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1" name="Oval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936" y="1728"/>
              <a:ext cx="48" cy="48"/>
            </a:xfrm>
            <a:prstGeom prst="ellipse">
              <a:avLst/>
            </a:prstGeom>
            <a:solidFill>
              <a:srgbClr val="33CC33"/>
            </a:solidFill>
            <a:ln w="12700">
              <a:solidFill>
                <a:srgbClr val="33CC33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2" name="Line 24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3264" y="1632"/>
              <a:ext cx="240" cy="48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3" name="Text Box 25"/>
            <p:cNvSpPr txBox="1"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168" y="1680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33CC"/>
                  </a:solidFill>
                </a:rPr>
                <a:t>l</a:t>
              </a:r>
              <a:r>
                <a:rPr lang="en-US" b="1" baseline="-25000">
                  <a:solidFill>
                    <a:srgbClr val="3333CC"/>
                  </a:solidFill>
                </a:rPr>
                <a:t>1</a:t>
              </a:r>
            </a:p>
          </p:txBody>
        </p:sp>
        <p:sp>
          <p:nvSpPr>
            <p:cNvPr id="299034" name="Line 26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H="1" flipV="1">
              <a:off x="3072" y="1920"/>
              <a:ext cx="43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9035" name="Text Box 27"/>
            <p:cNvSpPr txBox="1"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3072" y="1929"/>
              <a:ext cx="267" cy="2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  <a:flatTx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FF0000"/>
                  </a:solidFill>
                </a:rPr>
                <a:t>l</a:t>
              </a:r>
              <a:r>
                <a:rPr lang="en-US" b="1" baseline="-2500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299036" name="Rectangle 28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3936" y="1680"/>
              <a:ext cx="2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>
                  <a:solidFill>
                    <a:srgbClr val="33CC33"/>
                  </a:solidFill>
                </a:rPr>
                <a:t>p</a:t>
              </a:r>
              <a:endParaRPr lang="en-US" b="1" baseline="-25000">
                <a:solidFill>
                  <a:srgbClr val="33CC33"/>
                </a:solidFill>
              </a:endParaRPr>
            </a:p>
          </p:txBody>
        </p:sp>
      </p:grpSp>
      <p:sp>
        <p:nvSpPr>
          <p:cNvPr id="299037" name="Rectangle 2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4267200"/>
            <a:ext cx="7924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What is the line </a:t>
            </a:r>
            <a:r>
              <a:rPr lang="en-US" sz="2400" b="1" dirty="0">
                <a:solidFill>
                  <a:srgbClr val="000000"/>
                </a:solidFill>
              </a:rPr>
              <a:t>l</a:t>
            </a:r>
            <a:r>
              <a:rPr lang="en-US" sz="2400" dirty="0">
                <a:solidFill>
                  <a:srgbClr val="000000"/>
                </a:solidFill>
              </a:rPr>
              <a:t> spanned by rays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p</a:t>
            </a:r>
            <a:r>
              <a:rPr lang="en-US" sz="2400" b="1" baseline="-25000" dirty="0">
                <a:solidFill>
                  <a:srgbClr val="000000"/>
                </a:solidFill>
              </a:rPr>
              <a:t>2 </a:t>
            </a:r>
            <a:r>
              <a:rPr lang="en-US" sz="2400" dirty="0">
                <a:solidFill>
                  <a:srgbClr val="000000"/>
                </a:solidFill>
              </a:rPr>
              <a:t>?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is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</a:t>
            </a:r>
            <a:r>
              <a:rPr lang="en-US" sz="2000" dirty="0">
                <a:solidFill>
                  <a:srgbClr val="000000"/>
                </a:solidFill>
              </a:rPr>
              <a:t> to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and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   </a:t>
            </a:r>
            <a:r>
              <a:rPr lang="en-US" sz="2000" b="1" dirty="0">
                <a:solidFill>
                  <a:srgbClr val="000000"/>
                </a:solidFill>
              </a:rPr>
              <a:t>l </a:t>
            </a:r>
            <a:r>
              <a:rPr lang="en-US" sz="2000" dirty="0">
                <a:solidFill>
                  <a:srgbClr val="000000"/>
                </a:solidFill>
              </a:rPr>
              <a:t>=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1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b="1" dirty="0">
                <a:solidFill>
                  <a:srgbClr val="000000"/>
                </a:solidFill>
              </a:rPr>
              <a:t>p</a:t>
            </a:r>
            <a:r>
              <a:rPr lang="en-US" sz="2000" b="1" baseline="-25000" dirty="0">
                <a:solidFill>
                  <a:srgbClr val="000000"/>
                </a:solidFill>
              </a:rPr>
              <a:t>2 </a:t>
            </a:r>
            <a:endParaRPr lang="en-US" sz="2000" dirty="0">
              <a:solidFill>
                <a:srgbClr val="000000"/>
              </a:solidFill>
            </a:endParaRP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r>
              <a:rPr lang="en-US" sz="2000" dirty="0">
                <a:solidFill>
                  <a:srgbClr val="000000"/>
                </a:solidFill>
              </a:rPr>
              <a:t> can be interpreted as a </a:t>
            </a:r>
            <a:r>
              <a:rPr lang="en-US" sz="2000" i="1" dirty="0">
                <a:solidFill>
                  <a:srgbClr val="000000"/>
                </a:solidFill>
              </a:rPr>
              <a:t>plane normal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9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0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0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90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90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90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4" grpId="0" build="p" bldLvl="3" autoUpdateAnimBg="0"/>
      <p:bldP spid="299037" grpId="0" build="p" bldLvl="3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5791200" y="1600200"/>
            <a:ext cx="1905000" cy="12954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528" y="0"/>
              </a:cxn>
              <a:cxn ang="0">
                <a:pos x="1200" y="816"/>
              </a:cxn>
              <a:cxn ang="0">
                <a:pos x="0" y="672"/>
              </a:cxn>
            </a:cxnLst>
            <a:rect l="0" t="0" r="r" b="b"/>
            <a:pathLst>
              <a:path w="1200" h="816">
                <a:moveTo>
                  <a:pt x="0" y="672"/>
                </a:moveTo>
                <a:lnTo>
                  <a:pt x="528" y="0"/>
                </a:lnTo>
                <a:lnTo>
                  <a:pt x="1200" y="816"/>
                </a:lnTo>
                <a:lnTo>
                  <a:pt x="0" y="672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Ideal points and lines</a:t>
            </a:r>
          </a:p>
        </p:txBody>
      </p:sp>
      <p:sp>
        <p:nvSpPr>
          <p:cNvPr id="401412" name="Rectangle 4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3581400"/>
            <a:ext cx="77724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Ideal point (“point at infinity”)</a:t>
            </a:r>
          </a:p>
          <a:p>
            <a:pPr lvl="1"/>
            <a:r>
              <a:rPr lang="en-US">
                <a:solidFill>
                  <a:schemeClr val="accent2"/>
                </a:solidFill>
              </a:rPr>
              <a:t>p </a:t>
            </a:r>
            <a:r>
              <a:rPr lang="en-US">
                <a:solidFill>
                  <a:schemeClr val="accent2"/>
                </a:solidFill>
                <a:sym typeface="Symbol" pitchFamily="18" charset="2"/>
              </a:rPr>
              <a:t></a:t>
            </a:r>
            <a:r>
              <a:rPr lang="en-US">
                <a:solidFill>
                  <a:schemeClr val="accent2"/>
                </a:solidFill>
              </a:rPr>
              <a:t> (x, y, 0)</a:t>
            </a:r>
            <a:r>
              <a:rPr lang="en-US"/>
              <a:t> – parallel to image plane</a:t>
            </a:r>
          </a:p>
          <a:p>
            <a:pPr lvl="1"/>
            <a:r>
              <a:rPr lang="en-US"/>
              <a:t>It has infinite image coordinates</a:t>
            </a:r>
          </a:p>
        </p:txBody>
      </p:sp>
      <p:sp>
        <p:nvSpPr>
          <p:cNvPr id="401414" name="Freeform 6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438400" y="12192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solid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5" name="Freeform 7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1600200" y="1524000"/>
            <a:ext cx="1219200" cy="1752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720"/>
              </a:cxn>
              <a:cxn ang="0">
                <a:pos x="768" y="1104"/>
              </a:cxn>
              <a:cxn ang="0">
                <a:pos x="768" y="384"/>
              </a:cxn>
              <a:cxn ang="0">
                <a:pos x="0" y="0"/>
              </a:cxn>
            </a:cxnLst>
            <a:rect l="0" t="0" r="r" b="b"/>
            <a:pathLst>
              <a:path w="768" h="1104">
                <a:moveTo>
                  <a:pt x="0" y="0"/>
                </a:moveTo>
                <a:lnTo>
                  <a:pt x="0" y="720"/>
                </a:lnTo>
                <a:lnTo>
                  <a:pt x="768" y="1104"/>
                </a:lnTo>
                <a:lnTo>
                  <a:pt x="768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9050" cap="flat" cmpd="sng">
            <a:solidFill>
              <a:schemeClr val="tx2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6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600200" y="2362200"/>
            <a:ext cx="838200" cy="30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7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600200" y="2133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8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600200" y="2667000"/>
            <a:ext cx="4572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1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1219200" y="2667000"/>
            <a:ext cx="38100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0" name="Oval 1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62100" y="2635250"/>
            <a:ext cx="76200" cy="762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1421" name="Text 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771650" y="2057400"/>
            <a:ext cx="1047750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3333CC"/>
                </a:solidFill>
              </a:rPr>
              <a:t>(sx,sy,0)</a:t>
            </a:r>
          </a:p>
        </p:txBody>
      </p:sp>
      <p:sp>
        <p:nvSpPr>
          <p:cNvPr id="401422" name="Text Box 14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1301750" y="1981200"/>
            <a:ext cx="374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-y</a:t>
            </a:r>
          </a:p>
        </p:txBody>
      </p:sp>
      <p:sp>
        <p:nvSpPr>
          <p:cNvPr id="401423" name="Text Box 1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828800" y="281940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</a:t>
            </a:r>
          </a:p>
        </p:txBody>
      </p:sp>
      <p:sp>
        <p:nvSpPr>
          <p:cNvPr id="401424" name="Text Box 16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219200" y="2833688"/>
            <a:ext cx="374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-z</a:t>
            </a:r>
          </a:p>
        </p:txBody>
      </p:sp>
      <p:sp>
        <p:nvSpPr>
          <p:cNvPr id="401425" name="Text Box 17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16250" y="28956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image plane</a:t>
            </a: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8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685800" y="1219200"/>
            <a:ext cx="7924800" cy="5181600"/>
            <a:chOff x="432" y="768"/>
            <a:chExt cx="4992" cy="3264"/>
          </a:xfrm>
        </p:grpSpPr>
        <p:sp>
          <p:nvSpPr>
            <p:cNvPr id="401427" name="Rectangle 1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32" y="3120"/>
              <a:ext cx="4896" cy="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0000"/>
                  </a:solidFill>
                </a:rPr>
                <a:t>Ideal line</a:t>
              </a:r>
            </a:p>
            <a:p>
              <a:pPr marL="742950" lvl="1" indent="-285750" eaLnBrk="0" fontAlgn="base" hangingPunct="0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2000">
                  <a:solidFill>
                    <a:srgbClr val="3333CC"/>
                  </a:solidFill>
                </a:rPr>
                <a:t>l </a:t>
              </a:r>
              <a:r>
                <a:rPr lang="en-US" sz="2000">
                  <a:solidFill>
                    <a:srgbClr val="3333CC"/>
                  </a:solidFill>
                  <a:sym typeface="Symbol" pitchFamily="18" charset="2"/>
                </a:rPr>
                <a:t></a:t>
              </a:r>
              <a:r>
                <a:rPr lang="en-US" sz="2000">
                  <a:solidFill>
                    <a:srgbClr val="3333CC"/>
                  </a:solidFill>
                </a:rPr>
                <a:t> (a, b, 0)</a:t>
              </a:r>
              <a:r>
                <a:rPr lang="en-US" sz="2000">
                  <a:solidFill>
                    <a:srgbClr val="000000"/>
                  </a:solidFill>
                </a:rPr>
                <a:t> – parallel to image plane</a:t>
              </a:r>
            </a:p>
          </p:txBody>
        </p:sp>
        <p:grpSp>
          <p:nvGrpSpPr>
            <p:cNvPr id="3" name="Group 20"/>
            <p:cNvGrpSpPr>
              <a:grpSpLocks/>
            </p:cNvGrpSpPr>
            <p:nvPr/>
          </p:nvGrpSpPr>
          <p:grpSpPr bwMode="auto">
            <a:xfrm>
              <a:off x="3392" y="768"/>
              <a:ext cx="2032" cy="1431"/>
              <a:chOff x="3392" y="768"/>
              <a:chExt cx="2032" cy="1431"/>
            </a:xfrm>
          </p:grpSpPr>
          <p:sp>
            <p:nvSpPr>
              <p:cNvPr id="401429" name="Freeform 21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160" y="768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9050" cap="flat" cmpd="sng">
                <a:solidFill>
                  <a:schemeClr val="tx2"/>
                </a:solidFill>
                <a:prstDash val="solid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0" name="Freeform 22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3632" y="960"/>
                <a:ext cx="768" cy="11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768" y="1104"/>
                  </a:cxn>
                  <a:cxn ang="0">
                    <a:pos x="768" y="384"/>
                  </a:cxn>
                  <a:cxn ang="0">
                    <a:pos x="0" y="0"/>
                  </a:cxn>
                </a:cxnLst>
                <a:rect l="0" t="0" r="r" b="b"/>
                <a:pathLst>
                  <a:path w="768" h="1104">
                    <a:moveTo>
                      <a:pt x="0" y="0"/>
                    </a:moveTo>
                    <a:lnTo>
                      <a:pt x="0" y="720"/>
                    </a:lnTo>
                    <a:lnTo>
                      <a:pt x="768" y="1104"/>
                    </a:lnTo>
                    <a:lnTo>
                      <a:pt x="768" y="38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tx2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1" name="Line 23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 flipV="1">
                <a:off x="3632" y="1248"/>
                <a:ext cx="208" cy="43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2" name="Line 24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 flipV="1">
                <a:off x="3632" y="1344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3" name="Line 25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32" y="1680"/>
                <a:ext cx="288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4" name="Line 26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 flipH="1">
                <a:off x="3392" y="1680"/>
                <a:ext cx="240" cy="19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5" name="Oval 27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08" y="1660"/>
                <a:ext cx="48" cy="48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1436" name="Text Box 28"/>
              <p:cNvSpPr txBox="1">
                <a:spLocks noChangeArrowheads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568" y="1065"/>
                <a:ext cx="532" cy="231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  <a:flatTx/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3333CC"/>
                    </a:solidFill>
                  </a:rPr>
                  <a:t>(a,b,0)</a:t>
                </a:r>
              </a:p>
            </p:txBody>
          </p:sp>
          <p:sp>
            <p:nvSpPr>
              <p:cNvPr id="401437" name="Text Box 29"/>
              <p:cNvSpPr txBox="1">
                <a:spLocks noChangeArrowheads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488" y="1248"/>
                <a:ext cx="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-y</a:t>
                </a:r>
              </a:p>
            </p:txBody>
          </p:sp>
          <p:sp>
            <p:nvSpPr>
              <p:cNvPr id="401438" name="Text Box 30"/>
              <p:cNvSpPr txBox="1"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872" y="1968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x</a:t>
                </a:r>
              </a:p>
            </p:txBody>
          </p:sp>
          <p:sp>
            <p:nvSpPr>
              <p:cNvPr id="401439" name="Text Box 31"/>
              <p:cNvSpPr txBox="1"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392" y="1785"/>
                <a:ext cx="236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-z</a:t>
                </a:r>
              </a:p>
            </p:txBody>
          </p:sp>
          <p:sp>
            <p:nvSpPr>
              <p:cNvPr id="401440" name="Text Box 32"/>
              <p:cNvSpPr txBox="1"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4524" y="1824"/>
                <a:ext cx="9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>
                    <a:solidFill>
                      <a:srgbClr val="000000"/>
                    </a:solidFill>
                  </a:rPr>
                  <a:t>image plane</a:t>
                </a: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401441" name="Rectangle 33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85800" y="57912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2000">
                <a:solidFill>
                  <a:srgbClr val="000000"/>
                </a:solidFill>
              </a:rPr>
              <a:t>Corresponds to a line in the image (finite coordinates)</a:t>
            </a:r>
          </a:p>
          <a:p>
            <a:pPr marL="1143000" lvl="2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</a:pPr>
            <a:r>
              <a:rPr lang="en-US">
                <a:solidFill>
                  <a:srgbClr val="000000"/>
                </a:solidFill>
              </a:rPr>
              <a:t>goes through image origin (</a:t>
            </a:r>
            <a:r>
              <a:rPr lang="en-US" i="1">
                <a:solidFill>
                  <a:srgbClr val="000000"/>
                </a:solidFill>
              </a:rPr>
              <a:t>principle point</a:t>
            </a:r>
            <a:r>
              <a:rPr lang="en-US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01442" name="Line 34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305550" y="2000250"/>
            <a:ext cx="704850" cy="81915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14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14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14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1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14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1410" grpId="0" animBg="1"/>
      <p:bldP spid="401412" grpId="0" build="p" autoUpdateAnimBg="0"/>
      <p:bldP spid="401441" grpId="0" build="p" autoUpdateAnimBg="0"/>
      <p:bldP spid="40144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3D projective geometry</a:t>
            </a:r>
          </a:p>
        </p:txBody>
      </p:sp>
      <p:sp>
        <p:nvSpPr>
          <p:cNvPr id="3031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1600200"/>
            <a:ext cx="7772400" cy="4114800"/>
          </a:xfrm>
        </p:spPr>
        <p:txBody>
          <a:bodyPr/>
          <a:lstStyle/>
          <a:p>
            <a:r>
              <a:rPr lang="en-US" sz="2800" dirty="0"/>
              <a:t>These concepts generalize naturally to 3D</a:t>
            </a:r>
          </a:p>
          <a:p>
            <a:pPr lvl="1"/>
            <a:r>
              <a:rPr lang="en-US" sz="2400" dirty="0"/>
              <a:t>Homogeneous coordinates</a:t>
            </a:r>
          </a:p>
          <a:p>
            <a:pPr lvl="2"/>
            <a:r>
              <a:rPr lang="en-US" sz="2000" dirty="0"/>
              <a:t>Projective 3D points have four </a:t>
            </a:r>
            <a:r>
              <a:rPr lang="en-US" sz="2000" dirty="0" err="1"/>
              <a:t>coords</a:t>
            </a:r>
            <a:r>
              <a:rPr lang="en-US" sz="2000" dirty="0"/>
              <a:t>:  </a:t>
            </a:r>
            <a:r>
              <a:rPr lang="en-US" sz="2000" b="1" dirty="0"/>
              <a:t>P</a:t>
            </a:r>
            <a:r>
              <a:rPr lang="en-US" sz="2000" dirty="0"/>
              <a:t> = (X,Y,Z,W)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Duality</a:t>
            </a:r>
          </a:p>
          <a:p>
            <a:pPr lvl="2"/>
            <a:r>
              <a:rPr lang="en-US" sz="2000" dirty="0"/>
              <a:t>A plane </a:t>
            </a:r>
            <a:r>
              <a:rPr lang="en-US" sz="2000" b="1" dirty="0">
                <a:sym typeface="Symbol" pitchFamily="18" charset="2"/>
              </a:rPr>
              <a:t>N</a:t>
            </a:r>
            <a:r>
              <a:rPr lang="en-US" sz="2000" dirty="0"/>
              <a:t> is also represented by a 4-vector</a:t>
            </a:r>
          </a:p>
          <a:p>
            <a:pPr lvl="2"/>
            <a:r>
              <a:rPr lang="en-US" sz="2000" dirty="0"/>
              <a:t>Points and planes are dual in 3D: </a:t>
            </a:r>
            <a:r>
              <a:rPr lang="en-US" sz="2000" b="1" dirty="0">
                <a:sym typeface="Symbol" pitchFamily="18" charset="2"/>
              </a:rPr>
              <a:t>N </a:t>
            </a:r>
            <a:r>
              <a:rPr lang="en-US" sz="2000" b="1" dirty="0"/>
              <a:t>P</a:t>
            </a:r>
            <a:r>
              <a:rPr lang="en-US" sz="2000" dirty="0"/>
              <a:t>=0</a:t>
            </a:r>
          </a:p>
          <a:p>
            <a:pPr lvl="2"/>
            <a:r>
              <a:rPr lang="en-US" sz="2000" dirty="0"/>
              <a:t>Three points define a plane, three planes define a point</a:t>
            </a:r>
          </a:p>
          <a:p>
            <a:pPr lvl="1">
              <a:buNone/>
            </a:pP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3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 recap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4074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583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4120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4637831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4507199" y="3210789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516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888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V="1">
            <a:off x="4386664" y="4354584"/>
            <a:ext cx="501539" cy="42747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4316700" y="4685803"/>
            <a:ext cx="402773" cy="283031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8917" y="4589873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035" y="4104099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7368" y="5051157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5516" y="4713697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3715" y="4789714"/>
            <a:ext cx="327293" cy="25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14315" y="2046514"/>
            <a:ext cx="309884" cy="337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3115" y="3494314"/>
            <a:ext cx="236765" cy="2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 rot="10800000" flipV="1">
            <a:off x="908521" y="3872931"/>
            <a:ext cx="1828800" cy="1767"/>
          </a:xfrm>
          <a:prstGeom prst="straightConnector1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5400000" flipH="1" flipV="1">
            <a:off x="1861021" y="2998220"/>
            <a:ext cx="1752600" cy="1588"/>
          </a:xfrm>
          <a:prstGeom prst="straightConnector1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1595115" y="3874520"/>
            <a:ext cx="1140618" cy="1067594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2661915" y="3799114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784041" y="3707563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3963453" y="2775865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5122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5796988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86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6247886" y="3733800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5334000" y="3516087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606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2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3D to 2D:  perspective projection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359220" y="3287534"/>
            <a:ext cx="7772400" cy="1066800"/>
          </a:xfrm>
        </p:spPr>
        <p:txBody>
          <a:bodyPr/>
          <a:lstStyle/>
          <a:p>
            <a:pPr>
              <a:buNone/>
            </a:pPr>
            <a:r>
              <a:rPr lang="en-US" sz="2800" dirty="0"/>
              <a:t>	Projection:</a:t>
            </a:r>
            <a:endParaRPr lang="en-US" dirty="0"/>
          </a:p>
        </p:txBody>
      </p:sp>
      <p:graphicFrame>
        <p:nvGraphicFramePr>
          <p:cNvPr id="305156" name="Object 4"/>
          <p:cNvGraphicFramePr>
            <a:graphicFrameLocks noChangeAspect="1"/>
          </p:cNvGraphicFramePr>
          <p:nvPr>
            <p:custDataLst>
              <p:tags r:id="rId4"/>
            </p:custDataLst>
          </p:nvPr>
        </p:nvGraphicFramePr>
        <p:xfrm>
          <a:off x="3482902" y="2874833"/>
          <a:ext cx="4754064" cy="1381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074" name="Equation" r:id="rId7" imgW="2361960" imgH="685800" progId="Equation.3">
                  <p:embed/>
                </p:oleObj>
              </mc:Choice>
              <mc:Fallback>
                <p:oleObj name="Equation" r:id="rId7" imgW="2361960" imgH="685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82902" y="2874833"/>
                        <a:ext cx="4754064" cy="13814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6-03-21 at 10.40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58"/>
            <a:ext cx="9144000" cy="657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24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Vanishing points (1D)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3429000"/>
            <a:ext cx="7990114" cy="2427287"/>
          </a:xfrm>
        </p:spPr>
        <p:txBody>
          <a:bodyPr/>
          <a:lstStyle/>
          <a:p>
            <a:r>
              <a:rPr lang="en-US" dirty="0"/>
              <a:t>Vanishing point</a:t>
            </a:r>
          </a:p>
          <a:p>
            <a:pPr lvl="1"/>
            <a:r>
              <a:rPr lang="en-US" dirty="0"/>
              <a:t>projection of a point at infinity</a:t>
            </a:r>
          </a:p>
          <a:p>
            <a:pPr lvl="1"/>
            <a:r>
              <a:rPr lang="en-US" dirty="0"/>
              <a:t>can often (but not always) project to a finite point in the image</a:t>
            </a:r>
          </a:p>
        </p:txBody>
      </p:sp>
      <p:sp>
        <p:nvSpPr>
          <p:cNvPr id="30925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590800" y="1371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124200" y="3124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4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47800" y="1219200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30925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485900" y="2192338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30925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925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581400" y="3200400"/>
            <a:ext cx="1217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ground plane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309260" name="Line 12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1" name="Oval 13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2" name="Oval 14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1602" y="148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309264" name="Line 16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5" name="Oval 1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1602" y="1422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6" name="Oval 1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309268" name="Line 20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69" name="Oval 21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1602" y="137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70" name="Oval 22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625600"/>
            <a:ext cx="3886200" cy="539750"/>
            <a:chOff x="1392" y="1024"/>
            <a:chExt cx="2448" cy="340"/>
          </a:xfrm>
        </p:grpSpPr>
        <p:grpSp>
          <p:nvGrpSpPr>
            <p:cNvPr id="6" name="Group 24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09273" name="Line 25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74" name="Oval 26"/>
              <p:cNvSpPr>
                <a:spLocks noChangeArrowheads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1604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75" name="Text Box 27"/>
            <p:cNvSpPr txBox="1"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1680" y="1024"/>
              <a:ext cx="86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</a:rPr>
                <a:t>vanishing point</a:t>
              </a:r>
            </a:p>
          </p:txBody>
        </p:sp>
        <p:sp>
          <p:nvSpPr>
            <p:cNvPr id="309276" name="Line 28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656" y="1176"/>
              <a:ext cx="24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" name="Group 29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2209800" y="2133600"/>
            <a:ext cx="3886200" cy="990600"/>
            <a:chOff x="1392" y="1344"/>
            <a:chExt cx="2448" cy="624"/>
          </a:xfrm>
        </p:grpSpPr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92" y="1344"/>
              <a:ext cx="2448" cy="432"/>
              <a:chOff x="1392" y="1344"/>
              <a:chExt cx="2448" cy="432"/>
            </a:xfrm>
          </p:grpSpPr>
          <p:sp>
            <p:nvSpPr>
              <p:cNvPr id="309279" name="Line 3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392" y="1344"/>
                <a:ext cx="2400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0" name="Line 3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392" y="1344"/>
                <a:ext cx="24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09281" name="Line 3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392" y="1344"/>
                <a:ext cx="244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09282" name="Line 3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3" name="Line 3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9284" name="Line 3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38"/>
          <p:cNvGrpSpPr/>
          <p:nvPr/>
        </p:nvGrpSpPr>
        <p:grpSpPr>
          <a:xfrm rot="5400000">
            <a:off x="6153829" y="4767943"/>
            <a:ext cx="442912" cy="1524000"/>
            <a:chOff x="3813402" y="4909458"/>
            <a:chExt cx="442912" cy="1524000"/>
          </a:xfrm>
        </p:grpSpPr>
        <p:sp>
          <p:nvSpPr>
            <p:cNvPr id="37" name="Line 4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256314" y="4909458"/>
              <a:ext cx="0" cy="15240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Oval 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813402" y="5628596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" name="Text Box 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578927" y="5098823"/>
            <a:ext cx="7747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center</a:t>
            </a:r>
          </a:p>
        </p:txBody>
      </p:sp>
      <p:sp>
        <p:nvSpPr>
          <p:cNvPr id="41" name="Text Box 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484913" y="5595256"/>
            <a:ext cx="1149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</a:rPr>
              <a:t>image plane</a:t>
            </a:r>
          </a:p>
        </p:txBody>
      </p:sp>
      <p:sp>
        <p:nvSpPr>
          <p:cNvPr id="42" name="Line 5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4876800" y="6553200"/>
            <a:ext cx="3048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9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9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9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build="p" autoUpdateAnimBg="0"/>
      <p:bldP spid="40" grpId="0"/>
      <p:bldP spid="41" grpId="0"/>
      <p:bldP spid="4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 (2D)</a:t>
            </a:r>
          </a:p>
        </p:txBody>
      </p:sp>
      <p:sp>
        <p:nvSpPr>
          <p:cNvPr id="31027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7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12192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2192338"/>
            <a:ext cx="6985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</p:txBody>
      </p:sp>
      <p:sp>
        <p:nvSpPr>
          <p:cNvPr id="31027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133600" y="15240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28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581400" y="32004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209800" y="2133600"/>
            <a:ext cx="1371600" cy="1019175"/>
            <a:chOff x="1392" y="1344"/>
            <a:chExt cx="864" cy="642"/>
          </a:xfrm>
        </p:grpSpPr>
        <p:sp>
          <p:nvSpPr>
            <p:cNvPr id="310282" name="Line 10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392" y="1344"/>
              <a:ext cx="864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3" name="Oval 1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208" y="1938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4" name="Oval 1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1737" y="1584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209800" y="2133600"/>
            <a:ext cx="2286000" cy="1022350"/>
            <a:chOff x="1392" y="1344"/>
            <a:chExt cx="1440" cy="644"/>
          </a:xfrm>
        </p:grpSpPr>
        <p:sp>
          <p:nvSpPr>
            <p:cNvPr id="310286" name="Line 14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1392" y="1344"/>
              <a:ext cx="144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7" name="Oval 15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1759" y="1485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88" name="Oval 16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133600"/>
            <a:ext cx="3810000" cy="1022350"/>
            <a:chOff x="1392" y="1344"/>
            <a:chExt cx="2400" cy="644"/>
          </a:xfrm>
        </p:grpSpPr>
        <p:sp>
          <p:nvSpPr>
            <p:cNvPr id="310290" name="Line 1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0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1" name="Oval 1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774" y="14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2" name="Oval 20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744" y="1940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09800" y="1651000"/>
            <a:ext cx="3886200" cy="1473200"/>
            <a:chOff x="1392" y="1040"/>
            <a:chExt cx="2448" cy="928"/>
          </a:xfrm>
        </p:grpSpPr>
        <p:sp>
          <p:nvSpPr>
            <p:cNvPr id="310294" name="Line 22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680" y="1344"/>
              <a:ext cx="144" cy="624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23"/>
            <p:cNvGrpSpPr>
              <a:grpSpLocks/>
            </p:cNvGrpSpPr>
            <p:nvPr/>
          </p:nvGrpSpPr>
          <p:grpSpPr bwMode="auto">
            <a:xfrm>
              <a:off x="1392" y="1316"/>
              <a:ext cx="2448" cy="48"/>
              <a:chOff x="1392" y="1316"/>
              <a:chExt cx="2448" cy="48"/>
            </a:xfrm>
          </p:grpSpPr>
          <p:sp>
            <p:nvSpPr>
              <p:cNvPr id="310296" name="Line 24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392" y="1344"/>
                <a:ext cx="244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0297" name="Oval 25"/>
              <p:cNvSpPr>
                <a:spLocks noChangeArrowheads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03" y="1316"/>
                <a:ext cx="48" cy="48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0298" name="Text Box 26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070" y="1040"/>
              <a:ext cx="81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vanishing point</a:t>
              </a:r>
              <a:endParaRPr lang="en-US" sz="14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0299" name="Line 2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876" y="1188"/>
              <a:ext cx="240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0300" name="Line 28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1" name="Line 29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2" name="Line 30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0303" name="Oval 3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points</a:t>
            </a:r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3810000"/>
            <a:ext cx="8305800" cy="22860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Properties</a:t>
            </a:r>
          </a:p>
          <a:p>
            <a:pPr lvl="1"/>
            <a:r>
              <a:rPr lang="en-US" dirty="0"/>
              <a:t>Any two parallel lines (in 3D) have the same vanishing point </a:t>
            </a:r>
            <a:r>
              <a:rPr lang="en-US" b="1" dirty="0"/>
              <a:t>v</a:t>
            </a:r>
            <a:endParaRPr lang="en-US" dirty="0"/>
          </a:p>
          <a:p>
            <a:pPr lvl="1"/>
            <a:r>
              <a:rPr lang="en-US" dirty="0"/>
              <a:t>The ray from </a:t>
            </a:r>
            <a:r>
              <a:rPr lang="en-US" b="1" dirty="0"/>
              <a:t>C</a:t>
            </a:r>
            <a:r>
              <a:rPr lang="en-US" dirty="0"/>
              <a:t> through </a:t>
            </a:r>
            <a:r>
              <a:rPr lang="en-US" b="1" dirty="0"/>
              <a:t>v</a:t>
            </a:r>
            <a:r>
              <a:rPr lang="en-US" dirty="0"/>
              <a:t> is parallel to the lines</a:t>
            </a:r>
          </a:p>
          <a:p>
            <a:pPr lvl="1"/>
            <a:r>
              <a:rPr lang="en-US" dirty="0"/>
              <a:t>An image may have more than one vanishing point</a:t>
            </a:r>
          </a:p>
          <a:p>
            <a:pPr lvl="2"/>
            <a:r>
              <a:rPr lang="en-US" dirty="0"/>
              <a:t>in fact, every image point is a potential vanishing point</a:t>
            </a:r>
          </a:p>
        </p:txBody>
      </p:sp>
      <p:sp>
        <p:nvSpPr>
          <p:cNvPr id="311300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12954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1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4290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47800" y="1524000"/>
            <a:ext cx="10493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image plane</a:t>
            </a:r>
          </a:p>
        </p:txBody>
      </p:sp>
      <p:sp>
        <p:nvSpPr>
          <p:cNvPr id="31130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2497138"/>
            <a:ext cx="698500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camera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center</a:t>
            </a:r>
          </a:p>
          <a:p>
            <a:pPr algn="ctr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133600" y="1828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0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581400" y="3505200"/>
            <a:ext cx="165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line on ground plane</a:t>
            </a:r>
          </a:p>
        </p:txBody>
      </p:sp>
      <p:sp>
        <p:nvSpPr>
          <p:cNvPr id="31130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667000" y="24384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2209800" y="2393950"/>
            <a:ext cx="3886200" cy="76200"/>
            <a:chOff x="1392" y="1316"/>
            <a:chExt cx="2448" cy="48"/>
          </a:xfrm>
        </p:grpSpPr>
        <p:sp>
          <p:nvSpPr>
            <p:cNvPr id="311308" name="Line 12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09" name="Oval 13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131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86125" y="1955800"/>
            <a:ext cx="1458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vanishing point </a:t>
            </a: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1311" name="Line 1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H="1">
            <a:off x="2978150" y="21907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2" name="Line 1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438400" y="2133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3" name="Line 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2438400" y="2819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4" name="Line 18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V="1">
            <a:off x="2438400" y="12954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1315" name="Oval 19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147888" y="23955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2895600" y="2438400"/>
            <a:ext cx="4038600" cy="838200"/>
            <a:chOff x="1824" y="1344"/>
            <a:chExt cx="2544" cy="528"/>
          </a:xfrm>
        </p:grpSpPr>
        <p:sp>
          <p:nvSpPr>
            <p:cNvPr id="311317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1824" y="1344"/>
              <a:ext cx="144" cy="336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8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968" y="1680"/>
              <a:ext cx="24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1319" name="Text Box 23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352" y="1680"/>
              <a:ext cx="10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400">
                  <a:solidFill>
                    <a:srgbClr val="000000"/>
                  </a:solidFill>
                  <a:latin typeface="Times New Roman" pitchFamily="18" charset="0"/>
                </a:rPr>
                <a:t>line on ground plane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1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1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1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1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1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299" grpId="0" build="p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One-point perspective</a:t>
            </a:r>
          </a:p>
        </p:txBody>
      </p:sp>
      <p:pic>
        <p:nvPicPr>
          <p:cNvPr id="589826" name="Picture 2" descr="One point perspecti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943600" cy="426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6763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Two-point perspective</a:t>
            </a:r>
          </a:p>
        </p:txBody>
      </p:sp>
      <p:pic>
        <p:nvPicPr>
          <p:cNvPr id="65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434" y="1545116"/>
            <a:ext cx="7152358" cy="422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 bwMode="auto">
          <a:xfrm>
            <a:off x="8022769" y="3722913"/>
            <a:ext cx="163286" cy="16328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6054" y="3592278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x</a:t>
            </a:r>
            <a:endParaRPr lang="en-US" sz="2000" b="1" dirty="0"/>
          </a:p>
        </p:txBody>
      </p:sp>
      <p:sp>
        <p:nvSpPr>
          <p:cNvPr id="7" name="Oval 6"/>
          <p:cNvSpPr/>
          <p:nvPr/>
        </p:nvSpPr>
        <p:spPr bwMode="auto">
          <a:xfrm>
            <a:off x="870855" y="3733799"/>
            <a:ext cx="163286" cy="163286"/>
          </a:xfrm>
          <a:prstGeom prst="ellipse">
            <a:avLst/>
          </a:prstGeom>
          <a:solidFill>
            <a:srgbClr val="3333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513" y="3603163"/>
            <a:ext cx="4219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v</a:t>
            </a:r>
            <a:r>
              <a:rPr lang="en-US" sz="2000" b="1" baseline="-25000" dirty="0" err="1"/>
              <a:t>y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Three-point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9350" y="1600200"/>
            <a:ext cx="4286250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989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2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11629" y="4114800"/>
            <a:ext cx="8251371" cy="2590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Multiple Vanishing Points</a:t>
            </a:r>
          </a:p>
          <a:p>
            <a:pPr lvl="1"/>
            <a:r>
              <a:rPr lang="en-US" dirty="0"/>
              <a:t>Any set of parallel lines on the plane define a vanishing point</a:t>
            </a:r>
          </a:p>
          <a:p>
            <a:pPr lvl="1"/>
            <a:r>
              <a:rPr lang="en-US" dirty="0"/>
              <a:t>The union of all of these vanishing points is the </a:t>
            </a:r>
            <a:r>
              <a:rPr lang="en-US" i="1" dirty="0"/>
              <a:t>horizon line</a:t>
            </a:r>
            <a:endParaRPr lang="en-US" dirty="0"/>
          </a:p>
          <a:p>
            <a:pPr lvl="2"/>
            <a:r>
              <a:rPr lang="en-US" sz="2000" dirty="0"/>
              <a:t>also called </a:t>
            </a:r>
            <a:r>
              <a:rPr lang="en-US" sz="2000" i="1" dirty="0"/>
              <a:t>vanishing line</a:t>
            </a:r>
            <a:endParaRPr lang="en-US" sz="2000" dirty="0"/>
          </a:p>
          <a:p>
            <a:pPr lvl="1"/>
            <a:r>
              <a:rPr lang="en-US" dirty="0"/>
              <a:t>Note that different planes (can) define different vanishing lines</a:t>
            </a:r>
            <a:endParaRPr lang="en-US" sz="2400" dirty="0"/>
          </a:p>
        </p:txBody>
      </p:sp>
      <p:sp>
        <p:nvSpPr>
          <p:cNvPr id="31232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362200" y="1676400"/>
            <a:ext cx="4191000" cy="1981200"/>
            <a:chOff x="1488" y="1056"/>
            <a:chExt cx="2640" cy="1248"/>
          </a:xfrm>
        </p:grpSpPr>
        <p:sp>
          <p:nvSpPr>
            <p:cNvPr id="312326" name="Line 6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488" y="1296"/>
              <a:ext cx="264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7" name="Line 7"/>
            <p:cNvSpPr>
              <a:spLocks noChangeShapeType="1"/>
            </p:cNvSpPr>
            <p:nvPr>
              <p:custDataLst>
                <p:tags r:id="rId6"/>
              </p:custDataLst>
            </p:nvPr>
          </p:nvSpPr>
          <p:spPr bwMode="auto">
            <a:xfrm>
              <a:off x="1776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8" name="Line 8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2784" y="1296"/>
              <a:ext cx="1008" cy="10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29" name="Line 9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>
              <a:off x="1776" y="1296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0" name="Line 10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76" y="1296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1" name="Line 11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776" y="1296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2" name="Line 12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776" y="1296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33" name="Line 1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776" y="1296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 flipH="1">
              <a:off x="2004" y="1296"/>
              <a:ext cx="1788" cy="720"/>
              <a:chOff x="1872" y="1392"/>
              <a:chExt cx="1788" cy="720"/>
            </a:xfrm>
          </p:grpSpPr>
          <p:sp>
            <p:nvSpPr>
              <p:cNvPr id="312335" name="Line 15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6" name="Line 16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7" name="Line 1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8" name="Line 1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2339" name="Line 19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2340" name="Oval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768" y="1272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1" name="Oval 21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758" y="1270"/>
              <a:ext cx="48" cy="48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632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2343" name="Text Box 23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744" y="1056"/>
              <a:ext cx="24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98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2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2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 recap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9646" y="1664141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7171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6901543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15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03711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077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046513" y="3243929"/>
            <a:ext cx="6760029" cy="1387125"/>
            <a:chOff x="2046513" y="3243929"/>
            <a:chExt cx="6760029" cy="1387125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702" y="3117590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Vanishing lines</a:t>
            </a:r>
          </a:p>
        </p:txBody>
      </p:sp>
      <p:sp>
        <p:nvSpPr>
          <p:cNvPr id="313348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2200" y="12954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49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rot="-2629389">
            <a:off x="2368550" y="2571750"/>
            <a:ext cx="3843338" cy="47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0" name="Line 6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2629389">
            <a:off x="3565525" y="281305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1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18970611" flipV="1">
            <a:off x="4719638" y="1704975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2" name="Line 8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2629389">
            <a:off x="3343275" y="2717800"/>
            <a:ext cx="2057400" cy="1143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3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2629389">
            <a:off x="3195638" y="2654300"/>
            <a:ext cx="236220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4" name="Line 1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2629389">
            <a:off x="3084513" y="2608263"/>
            <a:ext cx="2590800" cy="609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5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2629389">
            <a:off x="3009900" y="2576513"/>
            <a:ext cx="27432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56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2629389">
            <a:off x="2960688" y="2557463"/>
            <a:ext cx="2838450" cy="3524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3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 rot="18970611" flipH="1">
            <a:off x="3495675" y="2197100"/>
            <a:ext cx="2838450" cy="1143000"/>
            <a:chOff x="1872" y="1392"/>
            <a:chExt cx="1788" cy="720"/>
          </a:xfrm>
        </p:grpSpPr>
        <p:sp>
          <p:nvSpPr>
            <p:cNvPr id="313358" name="Line 1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59" name="Line 15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0" name="Line 16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1" name="Line 17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3362" name="Line 18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3363" name="Oval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-2629389">
            <a:off x="5505450" y="1335088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3364" name="Oval 2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-2629389">
            <a:off x="3200400" y="3541713"/>
            <a:ext cx="76200" cy="76200"/>
          </a:xfrm>
          <a:prstGeom prst="ellipse">
            <a:avLst/>
          </a:prstGeom>
          <a:solidFill>
            <a:srgbClr val="0066FF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3"/>
          <p:cNvSpPr txBox="1">
            <a:spLocks noChangeArrowheads="1"/>
          </p:cNvSpPr>
          <p:nvPr>
            <p:custDataLst>
              <p:tags r:id="rId14"/>
            </p:custDataLst>
          </p:nvPr>
        </p:nvSpPr>
        <p:spPr>
          <a:xfrm>
            <a:off x="511629" y="4114800"/>
            <a:ext cx="8251371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Multiple Vanishing Points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Any set of parallel lines on the plane define a vanishing point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union of all of these vanishing points is the </a:t>
            </a: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horizon line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also called </a:t>
            </a:r>
            <a:r>
              <a:rPr kumimoji="0" lang="en-US" sz="2000" b="0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vanishing line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that different planes (can) define different vanishing lines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807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314372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3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4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314376" name="Line 8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4377" name="Oval 9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437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7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0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1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2" name="Line 1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3" name="Oval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4384" name="Object 16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0860" name="Equation" r:id="rId22" imgW="723600" imgH="228600" progId="Equation.3">
                  <p:embed/>
                </p:oleObj>
              </mc:Choice>
              <mc:Fallback>
                <p:oleObj name="Equation" r:id="rId22" imgW="723600" imgH="228600" progId="Equation.3">
                  <p:embed/>
                  <p:pic>
                    <p:nvPicPr>
                      <p:cNvPr id="31438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4387" name="Line 19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88" name="Text Box 2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314389" name="Oval 21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4391" name="Text Box 23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19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Computing vanishing points</a:t>
            </a:r>
          </a:p>
        </p:txBody>
      </p:sp>
      <p:sp>
        <p:nvSpPr>
          <p:cNvPr id="40653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5105400"/>
            <a:ext cx="8153400" cy="18288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  <a:r>
              <a:rPr lang="en-US" sz="1800" b="1" dirty="0"/>
              <a:t> </a:t>
            </a:r>
            <a:r>
              <a:rPr lang="en-US" sz="1800" dirty="0"/>
              <a:t>is a point at </a:t>
            </a:r>
            <a:r>
              <a:rPr lang="en-US" sz="1800" i="1" dirty="0"/>
              <a:t>infinity</a:t>
            </a:r>
            <a:r>
              <a:rPr lang="en-US" sz="1800" dirty="0"/>
              <a:t>, </a:t>
            </a:r>
            <a:r>
              <a:rPr lang="en-US" sz="1800" b="1" dirty="0"/>
              <a:t>v</a:t>
            </a:r>
            <a:r>
              <a:rPr lang="en-US" sz="1800" dirty="0"/>
              <a:t> is its projection</a:t>
            </a:r>
            <a:endParaRPr lang="en-US" sz="1800" i="1" dirty="0"/>
          </a:p>
          <a:p>
            <a:pPr lvl="1"/>
            <a:r>
              <a:rPr lang="en-US" sz="1800" dirty="0"/>
              <a:t>Depends only on line </a:t>
            </a:r>
            <a:r>
              <a:rPr lang="en-US" sz="1800" i="1" dirty="0"/>
              <a:t>direction</a:t>
            </a:r>
          </a:p>
          <a:p>
            <a:pPr lvl="1"/>
            <a:r>
              <a:rPr lang="en-US" sz="1800" dirty="0"/>
              <a:t>Parallel lines </a:t>
            </a:r>
            <a:r>
              <a:rPr lang="en-US" sz="1800" b="1" dirty="0"/>
              <a:t>P</a:t>
            </a:r>
            <a:r>
              <a:rPr lang="en-US" sz="1800" baseline="-25000" dirty="0"/>
              <a:t>0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dirty="0"/>
              <a:t>, </a:t>
            </a:r>
            <a:r>
              <a:rPr lang="en-US" sz="1800" b="1" dirty="0"/>
              <a:t>P</a:t>
            </a:r>
            <a:r>
              <a:rPr lang="en-US" sz="1800" baseline="-25000" dirty="0"/>
              <a:t>1</a:t>
            </a:r>
            <a:r>
              <a:rPr lang="en-US" sz="1800" dirty="0"/>
              <a:t> + </a:t>
            </a:r>
            <a:r>
              <a:rPr lang="en-US" sz="1800" dirty="0" err="1"/>
              <a:t>t</a:t>
            </a:r>
            <a:r>
              <a:rPr lang="en-US" sz="1800" b="1" dirty="0" err="1"/>
              <a:t>D</a:t>
            </a:r>
            <a:r>
              <a:rPr lang="en-US" sz="1800" b="1" dirty="0"/>
              <a:t> </a:t>
            </a:r>
            <a:r>
              <a:rPr lang="en-US" sz="1800" dirty="0"/>
              <a:t>intersect at </a:t>
            </a:r>
            <a:r>
              <a:rPr lang="en-US" sz="1800" b="1" dirty="0"/>
              <a:t>P</a:t>
            </a:r>
            <a:r>
              <a:rPr lang="en-US" sz="1800" baseline="-25000" dirty="0">
                <a:sym typeface="Symbol" pitchFamily="18" charset="2"/>
              </a:rPr>
              <a:t></a:t>
            </a:r>
          </a:p>
        </p:txBody>
      </p:sp>
      <p:sp>
        <p:nvSpPr>
          <p:cNvPr id="406532" name="Line 4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276600" y="9906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3" name="Line 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667000" y="3124200"/>
            <a:ext cx="3810000" cy="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4" name="Line 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2667000" y="2133600"/>
            <a:ext cx="228600" cy="9906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209800" y="2089150"/>
            <a:ext cx="3886200" cy="76200"/>
            <a:chOff x="1392" y="1316"/>
            <a:chExt cx="2448" cy="48"/>
          </a:xfrm>
        </p:grpSpPr>
        <p:sp>
          <p:nvSpPr>
            <p:cNvPr id="406536" name="Line 8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1392" y="1344"/>
              <a:ext cx="24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06537" name="Oval 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803" y="1316"/>
              <a:ext cx="48" cy="48"/>
            </a:xfrm>
            <a:prstGeom prst="ellipse">
              <a:avLst/>
            </a:prstGeom>
            <a:solidFill>
              <a:srgbClr val="00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06538" name="Text Box 1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86125" y="1651000"/>
            <a:ext cx="31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Times New Roman" pitchFamily="18" charset="0"/>
              </a:rPr>
              <a:t>V</a:t>
            </a: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39" name="Line 11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H="1">
            <a:off x="2978150" y="1885950"/>
            <a:ext cx="381000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0" name="Line 12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438400" y="1828800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1" name="Line 13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2" name="Line 14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438400" y="990600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3" name="Oval 15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406544" name="Object 16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6597650" y="2944813"/>
          <a:ext cx="12874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04" name="Equation" r:id="rId25" imgW="723600" imgH="228600" progId="Equation.3">
                  <p:embed/>
                </p:oleObj>
              </mc:Choice>
              <mc:Fallback>
                <p:oleObj name="Equation" r:id="rId25" imgW="723600" imgH="228600" progId="Equation.3">
                  <p:embed/>
                  <p:pic>
                    <p:nvPicPr>
                      <p:cNvPr id="406544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2944813"/>
                        <a:ext cx="1287463" cy="4079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5" name="Object 17"/>
          <p:cNvGraphicFramePr>
            <a:graphicFrameLocks noChangeAspect="1"/>
          </p:cNvGraphicFramePr>
          <p:nvPr>
            <p:custDataLst>
              <p:tags r:id="rId15"/>
            </p:custDataLst>
          </p:nvPr>
        </p:nvGraphicFramePr>
        <p:xfrm>
          <a:off x="1528763" y="3473450"/>
          <a:ext cx="6310312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05" name="Equation" r:id="rId27" imgW="3962160" imgH="914400" progId="Equation.3">
                  <p:embed/>
                </p:oleObj>
              </mc:Choice>
              <mc:Fallback>
                <p:oleObj name="Equation" r:id="rId27" imgW="3962160" imgH="914400" progId="Equation.3">
                  <p:embed/>
                  <p:pic>
                    <p:nvPicPr>
                      <p:cNvPr id="406545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8763" y="3473450"/>
                        <a:ext cx="6310312" cy="1457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6546" name="Object 18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3200400" y="5213874"/>
          <a:ext cx="9937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1906" name="Equation" r:id="rId29" imgW="558720" imgH="215640" progId="Equation.3">
                  <p:embed/>
                </p:oleObj>
              </mc:Choice>
              <mc:Fallback>
                <p:oleObj name="Equation" r:id="rId29" imgW="558720" imgH="215640" progId="Equation.3">
                  <p:embed/>
                  <p:pic>
                    <p:nvPicPr>
                      <p:cNvPr id="406546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5213874"/>
                        <a:ext cx="993775" cy="382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6547" name="Line 19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H="1">
            <a:off x="2819400" y="2895600"/>
            <a:ext cx="3810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48" name="Text Box 20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200400" y="26670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0</a:t>
            </a:r>
          </a:p>
        </p:txBody>
      </p:sp>
      <p:sp>
        <p:nvSpPr>
          <p:cNvPr id="406549" name="Oval 21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619375" y="3086100"/>
            <a:ext cx="76200" cy="762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6550" name="Text Box 22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791200" y="3048000"/>
            <a:ext cx="533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latin typeface="Times New Roman" pitchFamily="18" charset="0"/>
              </a:rPr>
              <a:t>D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909457" y="3472543"/>
            <a:ext cx="3396343" cy="143691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43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6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6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6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6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6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531" grpId="0" build="p"/>
      <p:bldP spid="2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827280" y="1948548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827280" y="2329548"/>
            <a:ext cx="3048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lines</a:t>
            </a:r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169240"/>
            <a:ext cx="8153400" cy="3048000"/>
          </a:xfrm>
        </p:spPr>
        <p:txBody>
          <a:bodyPr/>
          <a:lstStyle/>
          <a:p>
            <a:r>
              <a:rPr lang="en-US" dirty="0"/>
              <a:t>Properties</a:t>
            </a:r>
          </a:p>
          <a:p>
            <a:pPr lvl="1"/>
            <a:r>
              <a:rPr lang="en-US" sz="1800" b="1" dirty="0"/>
              <a:t>l</a:t>
            </a:r>
            <a:r>
              <a:rPr lang="en-US" sz="1800" dirty="0"/>
              <a:t> is intersection of horizontal plane through </a:t>
            </a:r>
            <a:r>
              <a:rPr lang="en-US" sz="1800" b="1" dirty="0"/>
              <a:t>C</a:t>
            </a:r>
            <a:r>
              <a:rPr lang="en-US" sz="1800" dirty="0"/>
              <a:t> with image plane</a:t>
            </a:r>
          </a:p>
          <a:p>
            <a:pPr lvl="1"/>
            <a:r>
              <a:rPr lang="en-US" sz="1800" dirty="0"/>
              <a:t>Compute </a:t>
            </a:r>
            <a:r>
              <a:rPr lang="en-US" sz="1800" b="1" dirty="0"/>
              <a:t>l</a:t>
            </a:r>
            <a:r>
              <a:rPr lang="en-US" sz="1800" dirty="0"/>
              <a:t> from two sets of parallel lines on ground plane</a:t>
            </a:r>
            <a:endParaRPr lang="en-US" sz="1800" i="1" dirty="0"/>
          </a:p>
          <a:p>
            <a:pPr lvl="1"/>
            <a:r>
              <a:rPr lang="en-US" sz="1800" dirty="0"/>
              <a:t>All points at same height as </a:t>
            </a:r>
            <a:r>
              <a:rPr lang="en-US" sz="1800" b="1" dirty="0"/>
              <a:t>C</a:t>
            </a:r>
            <a:r>
              <a:rPr lang="en-US" sz="1800" dirty="0"/>
              <a:t> project to </a:t>
            </a:r>
            <a:r>
              <a:rPr lang="en-US" sz="1800" b="1" dirty="0"/>
              <a:t>l</a:t>
            </a:r>
          </a:p>
          <a:p>
            <a:pPr lvl="2"/>
            <a:r>
              <a:rPr lang="en-US" sz="1600" dirty="0"/>
              <a:t>points higher than C project above l</a:t>
            </a:r>
          </a:p>
          <a:p>
            <a:pPr lvl="1"/>
            <a:r>
              <a:rPr lang="en-US" sz="1800" dirty="0"/>
              <a:t>Provides way of comparing height of objects in the scene</a:t>
            </a:r>
            <a:endParaRPr lang="en-US" sz="1800" baseline="-25000" dirty="0">
              <a:sym typeface="Symbol" pitchFamily="18" charset="2"/>
            </a:endParaRPr>
          </a:p>
        </p:txBody>
      </p:sp>
      <p:sp>
        <p:nvSpPr>
          <p:cNvPr id="3153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970280" y="11865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3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132080" y="2024748"/>
            <a:ext cx="0" cy="1524000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132080" y="2710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132080" y="1186548"/>
            <a:ext cx="838200" cy="838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2" name="Oval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841568" y="2286686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132080" y="1948548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1132080" y="2710548"/>
            <a:ext cx="2286000" cy="838200"/>
            <a:chOff x="1536" y="1584"/>
            <a:chExt cx="1440" cy="528"/>
          </a:xfrm>
        </p:grpSpPr>
        <p:sp>
          <p:nvSpPr>
            <p:cNvPr id="315405" name="Line 13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6" name="Line 14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07" name="Line 15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1132080" y="1948548"/>
            <a:ext cx="2286000" cy="838200"/>
            <a:chOff x="1536" y="1584"/>
            <a:chExt cx="1440" cy="528"/>
          </a:xfrm>
        </p:grpSpPr>
        <p:sp>
          <p:nvSpPr>
            <p:cNvPr id="315409" name="Line 17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0" name="Line 18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5411" name="Line 19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19050">
              <a:solidFill>
                <a:srgbClr val="0066FF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5412" name="Line 20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903480" y="2329548"/>
            <a:ext cx="2057400" cy="0"/>
          </a:xfrm>
          <a:prstGeom prst="line">
            <a:avLst/>
          </a:prstGeom>
          <a:noFill/>
          <a:ln w="12700">
            <a:solidFill>
              <a:srgbClr val="0066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5413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680797" y="3388639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5414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411480" y="2386698"/>
            <a:ext cx="254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l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15415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22480" y="2253348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44"/>
          <p:cNvGrpSpPr/>
          <p:nvPr/>
        </p:nvGrpSpPr>
        <p:grpSpPr>
          <a:xfrm>
            <a:off x="4571990" y="1197428"/>
            <a:ext cx="4191000" cy="2590800"/>
            <a:chOff x="4778824" y="1230086"/>
            <a:chExt cx="4191000" cy="2590800"/>
          </a:xfrm>
        </p:grpSpPr>
        <p:sp>
          <p:nvSpPr>
            <p:cNvPr id="24" name="Rectangle 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778824" y="1230086"/>
              <a:ext cx="4191000" cy="25908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6" name="Line 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778824" y="1992086"/>
              <a:ext cx="4191000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52360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6836224" y="1992086"/>
              <a:ext cx="1600200" cy="1600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Line 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5236024" y="1992086"/>
              <a:ext cx="2057400" cy="1143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5236024" y="1992086"/>
              <a:ext cx="2362200" cy="838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5236024" y="1992086"/>
              <a:ext cx="2590800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5236024" y="1992086"/>
              <a:ext cx="2743200" cy="457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Line 1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5236024" y="1992086"/>
              <a:ext cx="2838450" cy="3524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14"/>
            <p:cNvGrpSpPr>
              <a:grpSpLocks/>
            </p:cNvGrpSpPr>
            <p:nvPr/>
          </p:nvGrpSpPr>
          <p:grpSpPr bwMode="auto">
            <a:xfrm flipH="1">
              <a:off x="5597974" y="1992086"/>
              <a:ext cx="2838450" cy="1143000"/>
              <a:chOff x="1872" y="1392"/>
              <a:chExt cx="1788" cy="720"/>
            </a:xfrm>
          </p:grpSpPr>
          <p:sp>
            <p:nvSpPr>
              <p:cNvPr id="39" name="Line 15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1872" y="1392"/>
                <a:ext cx="1296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0" name="Line 16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1872" y="1392"/>
                <a:ext cx="1488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1" name="Line 17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1872" y="1392"/>
                <a:ext cx="1632" cy="3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1872" y="1392"/>
                <a:ext cx="1728" cy="28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3" name="Line 19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1872" y="1392"/>
                <a:ext cx="1788" cy="22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5" name="Oval 20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8398324" y="1953986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21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207449" y="1950811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Text Box 22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50074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1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8" name="Text Box 23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8360224" y="1611086"/>
              <a:ext cx="381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>
                  <a:solidFill>
                    <a:srgbClr val="000000"/>
                  </a:solidFill>
                  <a:latin typeface="Times New Roman" pitchFamily="18" charset="0"/>
                </a:rPr>
                <a:t>v</a:t>
              </a:r>
              <a:r>
                <a:rPr lang="en-US" sz="1600" b="1" baseline="-25000">
                  <a:solidFill>
                    <a:srgbClr val="000000"/>
                  </a:solidFill>
                  <a:latin typeface="Times New Roman" pitchFamily="18" charset="0"/>
                </a:rPr>
                <a:t>2</a:t>
              </a:r>
              <a:endParaRPr lang="en-US" sz="1600" b="1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4" name="Text Box 22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6647515" y="1602921"/>
              <a:ext cx="25400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000000"/>
                  </a:solidFill>
                </a:rPr>
                <a:t>l</a:t>
              </a:r>
              <a:endParaRPr lang="en-US" sz="2000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758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3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53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53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53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53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53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50" name="Rectangle 6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0149" name="Picture 5" descr="The%20Blue%20Horizon%20of%20the%20Mid%20North%20Coast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5800" y="963613"/>
            <a:ext cx="7772400" cy="5157787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37209247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Fun with vanishing points</a:t>
            </a:r>
          </a:p>
        </p:txBody>
      </p:sp>
      <p:sp>
        <p:nvSpPr>
          <p:cNvPr id="3358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5562600"/>
            <a:ext cx="7772400" cy="609600"/>
          </a:xfrm>
        </p:spPr>
        <p:txBody>
          <a:bodyPr/>
          <a:lstStyle/>
          <a:p>
            <a:endParaRPr lang="en-US"/>
          </a:p>
        </p:txBody>
      </p:sp>
      <p:pic>
        <p:nvPicPr>
          <p:cNvPr id="335877" name="Picture 5" descr="Pictur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" y="1371600"/>
            <a:ext cx="3343275" cy="4419600"/>
          </a:xfrm>
          <a:prstGeom prst="rect">
            <a:avLst/>
          </a:prstGeom>
          <a:noFill/>
        </p:spPr>
      </p:pic>
      <p:pic>
        <p:nvPicPr>
          <p:cNvPr id="335879" name="Picture 7" descr="Pictur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38600" y="1371600"/>
            <a:ext cx="44958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7836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110525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75547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79055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95636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51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Image Blending</a:t>
            </a:r>
          </a:p>
        </p:txBody>
      </p:sp>
      <p:pic>
        <p:nvPicPr>
          <p:cNvPr id="23555" name="Picture 3" descr="le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2925763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2901" name="Picture 5" descr="ti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505200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94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Feathering</a:t>
            </a:r>
          </a:p>
        </p:txBody>
      </p:sp>
      <p:grpSp>
        <p:nvGrpSpPr>
          <p:cNvPr id="24579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24583" name="Picture 4" descr="lfade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4" name="Picture 5" descr="rfade3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4585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24597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24604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0</a:t>
                  </a:r>
                </a:p>
              </p:txBody>
            </p:sp>
          </p:grpSp>
          <p:sp>
            <p:nvSpPr>
              <p:cNvPr id="24598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9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600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4601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24602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4603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/>
                    <a:t>1</a:t>
                  </a:r>
                </a:p>
              </p:txBody>
            </p:sp>
          </p:grpSp>
        </p:grpSp>
        <p:grpSp>
          <p:nvGrpSpPr>
            <p:cNvPr id="2458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24595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6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458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24592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3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4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458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24590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591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  <p:sp>
          <p:nvSpPr>
            <p:cNvPr id="24589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0" b="1">
                  <a:solidFill>
                    <a:srgbClr val="FF0000"/>
                  </a:solidFill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24581" name="Picture 28" descr="win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6000" b="1">
                  <a:solidFill>
                    <a:srgbClr val="FF0000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076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Effect of window size</a:t>
            </a:r>
          </a:p>
        </p:txBody>
      </p:sp>
      <p:pic>
        <p:nvPicPr>
          <p:cNvPr id="25603" name="Picture 3" descr="win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win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9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25626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5610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25624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  <p:sp>
        <p:nvSpPr>
          <p:cNvPr id="25611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left</a:t>
            </a:r>
          </a:p>
        </p:txBody>
      </p:sp>
      <p:sp>
        <p:nvSpPr>
          <p:cNvPr id="25612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/>
              <a:t>right</a:t>
            </a:r>
          </a:p>
        </p:txBody>
      </p:sp>
      <p:sp>
        <p:nvSpPr>
          <p:cNvPr id="25613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1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25621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2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61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25619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561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25617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8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393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26641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642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6649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0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51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6643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6647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8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6644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6645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646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</p:grpSp>
      <p:sp>
        <p:nvSpPr>
          <p:cNvPr id="26627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6628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26638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9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0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629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26636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7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0</a:t>
              </a:r>
            </a:p>
          </p:txBody>
        </p:sp>
      </p:grpSp>
      <p:grpSp>
        <p:nvGrpSpPr>
          <p:cNvPr id="26630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26634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35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/>
                <a:t>1</a:t>
              </a:r>
            </a:p>
          </p:txBody>
        </p:sp>
      </p:grpSp>
      <p:pic>
        <p:nvPicPr>
          <p:cNvPr id="26631" name="Picture 26" descr="win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27" descr="wi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Effect of window size</a:t>
            </a:r>
          </a:p>
        </p:txBody>
      </p:sp>
    </p:spTree>
    <p:extLst>
      <p:ext uri="{BB962C8B-B14F-4D97-AF65-F5344CB8AC3E}">
        <p14:creationId xmlns:p14="http://schemas.microsoft.com/office/powerpoint/2010/main" val="2198594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Good window size</a:t>
            </a:r>
          </a:p>
        </p:txBody>
      </p:sp>
      <p:pic>
        <p:nvPicPr>
          <p:cNvPr id="27651" name="Picture 3" descr="win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27654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655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27662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3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4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656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27660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61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0</a:t>
                </a:r>
              </a:p>
            </p:txBody>
          </p:sp>
        </p:grpSp>
        <p:grpSp>
          <p:nvGrpSpPr>
            <p:cNvPr id="27657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27658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659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/>
                  <a:t>1</a:t>
                </a:r>
              </a:p>
            </p:txBody>
          </p:sp>
        </p:grpSp>
      </p:grpSp>
      <p:sp>
        <p:nvSpPr>
          <p:cNvPr id="27653" name="Rectangle 17"/>
          <p:cNvSpPr>
            <a:spLocks noChangeArrowheads="1"/>
          </p:cNvSpPr>
          <p:nvPr/>
        </p:nvSpPr>
        <p:spPr bwMode="auto">
          <a:xfrm>
            <a:off x="685800" y="5638800"/>
            <a:ext cx="8001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/>
              <a:t>“Optimal” window:  smooth but not ghosted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altLang="en-US" sz="2400"/>
              <a:t>Doesn’t always work...</a:t>
            </a:r>
          </a:p>
        </p:txBody>
      </p:sp>
    </p:spTree>
    <p:extLst>
      <p:ext uri="{BB962C8B-B14F-4D97-AF65-F5344CB8AC3E}">
        <p14:creationId xmlns:p14="http://schemas.microsoft.com/office/powerpoint/2010/main" val="3305460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(\alpha_{1}R_{1},~\alpha_{1}G_{1},~\alpha_{1}B_{1})+&#10;(\alpha_{2}R_{2},~\alpha_{2}G_{2},~\alpha_{2}B_{2}) + &#10;(\alpha_{3}R_{3},~\alpha_{3}G_{3},~\alpha_{3}B_{3})}&#10;{\alpha_{1} + \alpha_{2} + \alpha_{3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6"/>
  <p:tag name="BOXHEIGHT" val="329"/>
  <p:tag name="BOXFONT" val="10"/>
  <p:tag name="BOXWRAP" val="False"/>
  <p:tag name="WORKAROUNDTRANSPARENCYBUG" val="False"/>
  <p:tag name="ALLOWFONTSUBSTITUTION" val="False"/>
  <p:tag name="BITMAPFORMAT" val="pngmono"/>
  <p:tag name="ORIGWIDTH" val="683"/>
  <p:tag name="PICTUREFILESIZE" val="4086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11250</TotalTime>
  <Words>1389</Words>
  <Application>Microsoft Office PowerPoint</Application>
  <PresentationFormat>On-screen Show (4:3)</PresentationFormat>
  <Paragraphs>290</Paragraphs>
  <Slides>49</Slides>
  <Notes>25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新細明體</vt:lpstr>
      <vt:lpstr>Symbol</vt:lpstr>
      <vt:lpstr>Times New Roman</vt:lpstr>
      <vt:lpstr>Office Theme</vt:lpstr>
      <vt:lpstr>Equation</vt:lpstr>
      <vt:lpstr>Photo Editor Photo</vt:lpstr>
      <vt:lpstr>Single-View Modeling</vt:lpstr>
      <vt:lpstr>Announcements</vt:lpstr>
      <vt:lpstr>Projection matrix recap</vt:lpstr>
      <vt:lpstr>Projection matrix recap</vt:lpstr>
      <vt:lpstr>Image Blending</vt:lpstr>
      <vt:lpstr>Feathering</vt:lpstr>
      <vt:lpstr>Effect of window size</vt:lpstr>
      <vt:lpstr>Effect of window size</vt:lpstr>
      <vt:lpstr>Good window size</vt:lpstr>
      <vt:lpstr>Pyramid blending</vt:lpstr>
      <vt:lpstr>PowerPoint Presentation</vt:lpstr>
      <vt:lpstr>Alpha Blending</vt:lpstr>
      <vt:lpstr>Poisson Image Editing</vt:lpstr>
      <vt:lpstr>Some panorama examples</vt:lpstr>
      <vt:lpstr>Some panorama examples</vt:lpstr>
      <vt:lpstr>Magic: ghost removal </vt:lpstr>
      <vt:lpstr>Magic: ghost removal </vt:lpstr>
      <vt:lpstr>Other types of mosaics</vt:lpstr>
      <vt:lpstr>PowerPoint Presentation</vt:lpstr>
      <vt:lpstr>Questions?</vt:lpstr>
      <vt:lpstr>Projective geometry</vt:lpstr>
      <vt:lpstr>Ames Room</vt:lpstr>
      <vt:lpstr>Projective geometry—what’s it good for?</vt:lpstr>
      <vt:lpstr>Applications of projective geometry </vt:lpstr>
      <vt:lpstr>Measurements on planes</vt:lpstr>
      <vt:lpstr>Homogeneous coordinates and lines</vt:lpstr>
      <vt:lpstr>Point and line duality</vt:lpstr>
      <vt:lpstr>Ideal points and lines</vt:lpstr>
      <vt:lpstr>3D projective geometry</vt:lpstr>
      <vt:lpstr>3D to 2D:  perspective projection</vt:lpstr>
      <vt:lpstr>PowerPoint Presentation</vt:lpstr>
      <vt:lpstr>Vanishing points (1D)</vt:lpstr>
      <vt:lpstr>Vanishing points (2D)</vt:lpstr>
      <vt:lpstr>Vanishing points</vt:lpstr>
      <vt:lpstr>One-point perspective</vt:lpstr>
      <vt:lpstr>Two-point perspective</vt:lpstr>
      <vt:lpstr>Three-point perspective</vt:lpstr>
      <vt:lpstr>Questions?</vt:lpstr>
      <vt:lpstr>Vanishing lines</vt:lpstr>
      <vt:lpstr>Vanishing lines</vt:lpstr>
      <vt:lpstr>Computing vanishing points</vt:lpstr>
      <vt:lpstr>Computing vanishing points</vt:lpstr>
      <vt:lpstr>Computing vanishing lines</vt:lpstr>
      <vt:lpstr>PowerPoint Presentation</vt:lpstr>
      <vt:lpstr>Fun with vanishing points</vt:lpstr>
      <vt:lpstr>Perspective cues</vt:lpstr>
      <vt:lpstr>Perspective cues</vt:lpstr>
      <vt:lpstr>Perspective cues</vt:lpstr>
      <vt:lpstr>Comparing heights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1: Images and image filtering</dc:title>
  <dc:creator>Noah Snavely</dc:creator>
  <cp:lastModifiedBy>Noah Snavely</cp:lastModifiedBy>
  <cp:revision>733</cp:revision>
  <dcterms:created xsi:type="dcterms:W3CDTF">2009-08-25T02:47:59Z</dcterms:created>
  <dcterms:modified xsi:type="dcterms:W3CDTF">2017-03-17T00:13:55Z</dcterms:modified>
</cp:coreProperties>
</file>