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568" r:id="rId4"/>
    <p:sldId id="527" r:id="rId5"/>
    <p:sldId id="532" r:id="rId6"/>
    <p:sldId id="537" r:id="rId7"/>
    <p:sldId id="538" r:id="rId8"/>
    <p:sldId id="539" r:id="rId9"/>
    <p:sldId id="541" r:id="rId10"/>
    <p:sldId id="613" r:id="rId11"/>
    <p:sldId id="554" r:id="rId12"/>
    <p:sldId id="555" r:id="rId13"/>
    <p:sldId id="556" r:id="rId14"/>
    <p:sldId id="612" r:id="rId15"/>
    <p:sldId id="557" r:id="rId16"/>
    <p:sldId id="558" r:id="rId17"/>
    <p:sldId id="560" r:id="rId18"/>
    <p:sldId id="561" r:id="rId19"/>
    <p:sldId id="562" r:id="rId20"/>
    <p:sldId id="563" r:id="rId21"/>
    <p:sldId id="564" r:id="rId22"/>
    <p:sldId id="565" r:id="rId23"/>
    <p:sldId id="566" r:id="rId24"/>
    <p:sldId id="567" r:id="rId25"/>
    <p:sldId id="582" r:id="rId26"/>
    <p:sldId id="583" r:id="rId27"/>
    <p:sldId id="584" r:id="rId28"/>
    <p:sldId id="585" r:id="rId29"/>
    <p:sldId id="586" r:id="rId30"/>
    <p:sldId id="598" r:id="rId31"/>
    <p:sldId id="599" r:id="rId32"/>
    <p:sldId id="600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09" r:id="rId42"/>
    <p:sldId id="610" r:id="rId43"/>
    <p:sldId id="611" r:id="rId44"/>
    <p:sldId id="597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23" autoAdjust="0"/>
    <p:restoredTop sz="94017" autoAdjust="0"/>
  </p:normalViewPr>
  <p:slideViewPr>
    <p:cSldViewPr>
      <p:cViewPr varScale="1">
        <p:scale>
          <a:sx n="59" d="100"/>
          <a:sy n="59" d="100"/>
        </p:scale>
        <p:origin x="139" y="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E7357-C13C-4100-BB28-147651F3EA9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3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93D81-B0B2-43B7-B619-5E79C01FCD92}" type="slidenum">
              <a:rPr lang="en-US"/>
              <a:pPr/>
              <a:t>38</a:t>
            </a:fld>
            <a:endParaRPr lang="en-US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6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26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43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4B2CE0-3F76-4766-A93B-94EF411860D5}" type="slidenum">
              <a:rPr lang="en-US"/>
              <a:pPr/>
              <a:t>27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50409-A5D7-4EA7-8790-9D641C7406BB}" type="slidenum">
              <a:rPr lang="en-US"/>
              <a:pPr/>
              <a:t>28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92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73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6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9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31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tags" Target="../tags/tag24.xml"/><Relationship Id="rId16" Type="http://schemas.openxmlformats.org/officeDocument/2006/relationships/image" Target="../media/image3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9.png"/><Relationship Id="rId5" Type="http://schemas.openxmlformats.org/officeDocument/2006/relationships/tags" Target="../tags/tag27.xml"/><Relationship Id="rId15" Type="http://schemas.openxmlformats.org/officeDocument/2006/relationships/image" Target="../media/image33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10" Type="http://schemas.openxmlformats.org/officeDocument/2006/relationships/image" Target="../media/image44.png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image" Target="../media/image44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44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notesSlide" Target="../notesSlides/notesSlide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3.xml"/><Relationship Id="rId10" Type="http://schemas.openxmlformats.org/officeDocument/2006/relationships/tags" Target="../tags/tag58.xml"/><Relationship Id="rId4" Type="http://schemas.openxmlformats.org/officeDocument/2006/relationships/tags" Target="../tags/tag52.xml"/><Relationship Id="rId9" Type="http://schemas.openxmlformats.org/officeDocument/2006/relationships/tags" Target="../tags/tag5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44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0" Type="http://schemas.openxmlformats.org/officeDocument/2006/relationships/tags" Target="../tags/tag78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1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774384"/>
            <a:ext cx="83058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Lecture 8: </a:t>
            </a:r>
            <a:r>
              <a:rPr lang="en-US" sz="3600"/>
              <a:t>Image alignment, Part 2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04800" y="-1642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28550" y="826325"/>
            <a:ext cx="4876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Noah Snavely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9144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895600"/>
            <a:ext cx="518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219200" y="6400800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Alternate formulation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3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1342" y="2472072"/>
            <a:ext cx="6372354" cy="150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2034" y="4277380"/>
            <a:ext cx="7292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where the length of the vector [h</a:t>
            </a:r>
            <a:r>
              <a:rPr lang="en-US" sz="2800" baseline="-25000" dirty="0"/>
              <a:t>00</a:t>
            </a:r>
            <a:r>
              <a:rPr lang="en-US" sz="2800" dirty="0"/>
              <a:t> h</a:t>
            </a:r>
            <a:r>
              <a:rPr lang="en-US" sz="2800" baseline="-25000" dirty="0"/>
              <a:t>01</a:t>
            </a:r>
            <a:r>
              <a:rPr lang="en-US" sz="2800" dirty="0"/>
              <a:t> … h</a:t>
            </a:r>
            <a:r>
              <a:rPr lang="en-US" sz="2800" baseline="-25000" dirty="0"/>
              <a:t>22</a:t>
            </a:r>
            <a:r>
              <a:rPr lang="en-US" sz="2800" dirty="0"/>
              <a:t>] is 1</a:t>
            </a:r>
          </a:p>
        </p:txBody>
      </p:sp>
    </p:spTree>
    <p:extLst>
      <p:ext uri="{BB962C8B-B14F-4D97-AF65-F5344CB8AC3E}">
        <p14:creationId xmlns:p14="http://schemas.microsoft.com/office/powerpoint/2010/main" val="111468025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41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3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6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934200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0113" y="1155604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539934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</a:t>
            </a:r>
            <a:r>
              <a:rPr lang="en-US" sz="2000" dirty="0" err="1">
                <a:solidFill>
                  <a:srgbClr val="000000"/>
                </a:solidFill>
              </a:rPr>
              <a:t>eigenvalue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252" y="5029200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3276600" y="3956297"/>
            <a:ext cx="769763" cy="904855"/>
            <a:chOff x="3265714" y="3761697"/>
            <a:chExt cx="769763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6976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6680590" y="3994889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5413436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27122" y="5790527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7986713" y="4012085"/>
            <a:ext cx="448687" cy="832058"/>
            <a:chOff x="7975827" y="3839257"/>
            <a:chExt cx="448687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42351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76516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58144" y="5772664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381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3581400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561975" y="4237037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79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1665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4237037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512763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0" name="Equation" r:id="rId5" imgW="2070000" imgH="203040" progId="Equation.3">
                  <p:embed/>
                </p:oleObj>
              </mc:Choice>
              <mc:Fallback>
                <p:oleObj name="Equation" r:id="rId5" imgW="2070000" imgH="203040" progId="Equation.3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818188" y="4640263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1" name="Equation" r:id="rId7" imgW="1117440" imgH="457200" progId="Equation.3">
                  <p:embed/>
                </p:oleObj>
              </mc:Choice>
              <mc:Fallback>
                <p:oleObj name="Equation" r:id="rId7" imgW="1117440" imgH="45720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8188" y="4640263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81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buFont typeface="Arial" charset="0"/>
                <a:buNone/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2" name="Equation" r:id="rId9" imgW="1930320" imgH="203040" progId="Equation.3">
                    <p:embed/>
                  </p:oleObj>
                </mc:Choice>
                <mc:Fallback>
                  <p:oleObj name="Equation" r:id="rId9" imgW="1930320" imgH="203040" progId="Equation.3">
                    <p:embed/>
                    <p:pic>
                      <p:nvPicPr>
                        <p:cNvPr id="2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3" name="Equation" r:id="rId11" imgW="583920" imgH="177480" progId="Equation.3">
                    <p:embed/>
                  </p:oleObj>
                </mc:Choice>
                <mc:Fallback>
                  <p:oleObj name="Equation" r:id="rId11" imgW="583920" imgH="177480" progId="Equation.3">
                    <p:embed/>
                    <p:pic>
                      <p:nvPicPr>
                        <p:cNvPr id="2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4" name="Equation" r:id="rId13" imgW="1244520" imgH="266400" progId="Equation.3">
                    <p:embed/>
                  </p:oleObj>
                </mc:Choice>
                <mc:Fallback>
                  <p:oleObj name="Equation" r:id="rId13" imgW="1244520" imgH="266400" progId="Equation.3">
                    <p:embed/>
                    <p:pic>
                      <p:nvPicPr>
                        <p:cNvPr id="1433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2285" name="Equation" r:id="rId15" imgW="1066680" imgH="253800" progId="Equation.3">
                    <p:embed/>
                  </p:oleObj>
                </mc:Choice>
                <mc:Fallback>
                  <p:oleObj name="Equation" r:id="rId15" imgW="1066680" imgH="253800" progId="Equation.3">
                    <p:embed/>
                    <p:pic>
                      <p:nvPicPr>
                        <p:cNvPr id="166093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032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1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34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5870186" y="2435613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63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6324600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63500" sx="107000" sy="107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6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Let’s consider a simpler example… linear regression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can we fix this?</a:t>
            </a:r>
          </a:p>
        </p:txBody>
      </p:sp>
      <p:pic>
        <p:nvPicPr>
          <p:cNvPr id="373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80853" y="5791200"/>
            <a:ext cx="3759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Problem: Fit a line to these </a:t>
            </a:r>
            <a:r>
              <a:rPr lang="en-US" dirty="0" err="1"/>
              <a:t>datapoints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362200"/>
            <a:ext cx="33528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343400" y="3810000"/>
            <a:ext cx="457200" cy="53340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181600" y="3657600"/>
            <a:ext cx="3048000" cy="533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914853" y="5791200"/>
            <a:ext cx="1705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Least squares 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1936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better cost function…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Suggestions?</a:t>
            </a:r>
          </a:p>
        </p:txBody>
      </p:sp>
    </p:spTree>
    <p:extLst>
      <p:ext uri="{BB962C8B-B14F-4D97-AF65-F5344CB8AC3E}">
        <p14:creationId xmlns:p14="http://schemas.microsoft.com/office/powerpoint/2010/main" val="20240899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hypothesized line</a:t>
            </a:r>
          </a:p>
          <a:p>
            <a:r>
              <a:rPr lang="en-US" dirty="0"/>
              <a:t>Count the number of points that “agree” with the line</a:t>
            </a:r>
          </a:p>
          <a:p>
            <a:pPr lvl="1"/>
            <a:r>
              <a:rPr lang="en-US" dirty="0"/>
              <a:t>“Agree” = within a small distance of the line</a:t>
            </a:r>
          </a:p>
          <a:p>
            <a:pPr lvl="1"/>
            <a:r>
              <a:rPr lang="en-US" dirty="0"/>
              <a:t>I.e., the </a:t>
            </a:r>
            <a:r>
              <a:rPr lang="en-US" b="1" dirty="0"/>
              <a:t>inliers </a:t>
            </a:r>
            <a:r>
              <a:rPr lang="en-US" dirty="0"/>
              <a:t>to that line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For all possible lines, select the one with the largest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655964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76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1981200" y="2057400"/>
            <a:ext cx="4953000" cy="3048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86400" y="381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4419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800600" y="4876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429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386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796694" y="6019800"/>
            <a:ext cx="146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3</a:t>
            </a:r>
          </a:p>
        </p:txBody>
      </p:sp>
    </p:spTree>
    <p:extLst>
      <p:ext uri="{BB962C8B-B14F-4D97-AF65-F5344CB8AC3E}">
        <p14:creationId xmlns:p14="http://schemas.microsoft.com/office/powerpoint/2010/main" val="34565156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7" grpId="0" animBg="1"/>
      <p:bldP spid="47" grpId="1" animBg="1"/>
      <p:bldP spid="55" grpId="0" animBg="1"/>
      <p:bldP spid="55" grpId="1" animBg="1"/>
      <p:bldP spid="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inliers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0" y="1676400"/>
            <a:ext cx="4267200" cy="426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1469922" y="2140974"/>
            <a:ext cx="4756356" cy="3276600"/>
          </a:xfrm>
          <a:prstGeom prst="line">
            <a:avLst/>
          </a:prstGeom>
          <a:ln w="571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29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814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52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95600" y="495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54086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541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5600" y="5105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29000" y="4114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338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862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43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958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244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876800" y="2198914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05400" y="1981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57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800600" y="4191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48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3000" y="3886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876800" y="3657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57800" y="3429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648200" y="3352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672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7244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181600" y="4572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38800" y="4495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096000" y="4343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019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8800" y="4038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791200" y="373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3246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8100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81400" y="3048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24200" y="2971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352800" y="3505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5200" y="2514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48000" y="2438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6670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71800" y="2743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124200" y="2286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796694" y="6019800"/>
            <a:ext cx="1643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Inliers: 20</a:t>
            </a:r>
          </a:p>
        </p:txBody>
      </p:sp>
    </p:spTree>
    <p:extLst>
      <p:ext uri="{BB962C8B-B14F-4D97-AF65-F5344CB8AC3E}">
        <p14:creationId xmlns:p14="http://schemas.microsoft.com/office/powerpoint/2010/main" val="1812325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find the best line?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Unlike least-squares, no simple closed-form solution </a:t>
            </a:r>
          </a:p>
          <a:p>
            <a:endParaRPr lang="en-US" dirty="0"/>
          </a:p>
          <a:p>
            <a:r>
              <a:rPr lang="en-US" dirty="0"/>
              <a:t>Hypothesize-and-test</a:t>
            </a:r>
          </a:p>
          <a:p>
            <a:pPr lvl="1"/>
            <a:r>
              <a:rPr lang="en-US" dirty="0"/>
              <a:t>Try out many lines, keep the best one</a:t>
            </a:r>
          </a:p>
          <a:p>
            <a:pPr lvl="1"/>
            <a:r>
              <a:rPr lang="en-US" dirty="0"/>
              <a:t>Which lines?</a:t>
            </a:r>
          </a:p>
        </p:txBody>
      </p:sp>
    </p:spTree>
    <p:extLst>
      <p:ext uri="{BB962C8B-B14F-4D97-AF65-F5344CB8AC3E}">
        <p14:creationId xmlns:p14="http://schemas.microsoft.com/office/powerpoint/2010/main" val="2572467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prstGeom prst="rect">
            <a:avLst/>
          </a:prstGeom>
          <a:noFill/>
          <a:ln/>
        </p:spPr>
      </p:pic>
      <p:sp>
        <p:nvSpPr>
          <p:cNvPr id="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4114800" y="28956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90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</a:t>
            </a:r>
            <a:r>
              <a:rPr lang="en-US" i="1" dirty="0"/>
              <a:t>one</a:t>
            </a:r>
            <a:r>
              <a:rPr lang="en-US" dirty="0"/>
              <a:t>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528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38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38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38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638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638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4899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4900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1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2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3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4907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Select another match at random, count </a:t>
            </a:r>
            <a:r>
              <a:rPr lang="en-US" i="1" dirty="0"/>
              <a:t>inliers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01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49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649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649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6490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/>
              <a:t>RA</a:t>
            </a:r>
            <a:r>
              <a:rPr lang="en-US"/>
              <a:t>ndom </a:t>
            </a:r>
            <a:r>
              <a:rPr lang="en-US" u="sng"/>
              <a:t>SA</a:t>
            </a:r>
            <a:r>
              <a:rPr lang="en-US"/>
              <a:t>mple </a:t>
            </a:r>
            <a:r>
              <a:rPr lang="en-US" u="sng"/>
              <a:t>C</a:t>
            </a:r>
            <a:r>
              <a:rPr lang="en-US"/>
              <a:t>onsensus</a:t>
            </a:r>
          </a:p>
        </p:txBody>
      </p:sp>
      <p:pic>
        <p:nvPicPr>
          <p:cNvPr id="463875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>
          <a:xfrm>
            <a:off x="1314450" y="1752600"/>
            <a:ext cx="6515100" cy="4343400"/>
          </a:xfrm>
          <a:noFill/>
          <a:ln/>
        </p:spPr>
      </p:pic>
      <p:sp>
        <p:nvSpPr>
          <p:cNvPr id="463876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657600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7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4103914" y="274319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8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4114800" y="20574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7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657600" y="2438400"/>
            <a:ext cx="1676400" cy="76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3657600" y="3352800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971800" y="2895600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971800" y="1981200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3883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0" y="5410200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Output the translation with the highest number of inliers</a:t>
            </a:r>
          </a:p>
        </p:txBody>
      </p:sp>
    </p:spTree>
    <p:extLst>
      <p:ext uri="{BB962C8B-B14F-4D97-AF65-F5344CB8AC3E}">
        <p14:creationId xmlns:p14="http://schemas.microsoft.com/office/powerpoint/2010/main" val="116179601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All the inliers will agree with each other on the translation vector; the (hopefully small) number of outliers will (hopefully) disagree with each other</a:t>
            </a:r>
          </a:p>
          <a:p>
            <a:pPr lvl="2"/>
            <a:r>
              <a:rPr lang="en-US" dirty="0"/>
              <a:t>RANSAC only has guarantees if there are &lt; 50% outliers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“All good matches are alike; every bad match is bad in its own way.”</a:t>
            </a:r>
          </a:p>
          <a:p>
            <a:pPr lvl="1">
              <a:buNone/>
            </a:pPr>
            <a:r>
              <a:rPr lang="en-US" dirty="0"/>
              <a:t>				</a:t>
            </a:r>
            <a:r>
              <a:rPr lang="en-US" sz="2000" dirty="0"/>
              <a:t>– Tolstoy via Alyosha Efros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712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is out</a:t>
            </a:r>
          </a:p>
          <a:p>
            <a:pPr lvl="1"/>
            <a:r>
              <a:rPr lang="en-US" dirty="0"/>
              <a:t>To be done in groups of 2</a:t>
            </a:r>
          </a:p>
          <a:p>
            <a:pPr lvl="1"/>
            <a:r>
              <a:rPr lang="en-US" dirty="0"/>
              <a:t>Due March 10</a:t>
            </a:r>
          </a:p>
          <a:p>
            <a:pPr lvl="1"/>
            <a:endParaRPr lang="en-US" dirty="0"/>
          </a:p>
          <a:p>
            <a:r>
              <a:rPr lang="en-US" dirty="0"/>
              <a:t>Project 1 artifact voting</a:t>
            </a:r>
          </a:p>
          <a:p>
            <a:pPr lvl="1"/>
            <a:r>
              <a:rPr lang="en-US" dirty="0"/>
              <a:t>Please submit your votes by Friday at 11:59pm</a:t>
            </a:r>
          </a:p>
        </p:txBody>
      </p:sp>
    </p:spTree>
    <p:extLst>
      <p:ext uri="{BB962C8B-B14F-4D97-AF65-F5344CB8AC3E}">
        <p14:creationId xmlns:p14="http://schemas.microsoft.com/office/powerpoint/2010/main" val="54083984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Inlier</a:t>
            </a:r>
            <a:r>
              <a:rPr lang="en-US" b="1" dirty="0"/>
              <a:t> threshold </a:t>
            </a:r>
            <a:r>
              <a:rPr lang="en-US" dirty="0"/>
              <a:t>related to the amount of noise we expect in inliers</a:t>
            </a:r>
          </a:p>
          <a:p>
            <a:pPr lvl="1"/>
            <a:r>
              <a:rPr lang="en-US" dirty="0"/>
              <a:t>Often model noise as Gaussian with some standard deviation (e.g., 3 pixels)</a:t>
            </a:r>
          </a:p>
          <a:p>
            <a:r>
              <a:rPr lang="en-US" b="1" dirty="0"/>
              <a:t>Number of rounds </a:t>
            </a:r>
            <a:r>
              <a:rPr lang="en-US" dirty="0"/>
              <a:t>related to the percentage of outliers we expect, and the probability of success we’d like to guarantee</a:t>
            </a:r>
          </a:p>
          <a:p>
            <a:pPr lvl="1"/>
            <a:r>
              <a:rPr lang="en-US" dirty="0"/>
              <a:t>Suppose there are 20% outliers, and we want to find the correct answer with 99% probability </a:t>
            </a:r>
          </a:p>
          <a:p>
            <a:pPr lvl="1"/>
            <a:r>
              <a:rPr lang="en-US" dirty="0"/>
              <a:t>How many rounds do we need?</a:t>
            </a:r>
          </a:p>
        </p:txBody>
      </p:sp>
    </p:spTree>
    <p:extLst>
      <p:ext uri="{BB962C8B-B14F-4D97-AF65-F5344CB8AC3E}">
        <p14:creationId xmlns:p14="http://schemas.microsoft.com/office/powerpoint/2010/main" val="35136200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1458614" y="3509435"/>
            <a:ext cx="3211401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46954" y="5132495"/>
            <a:ext cx="3107248" cy="2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5175598"/>
            <a:ext cx="1991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x translation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3270598"/>
            <a:ext cx="1998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y translation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4191747" y="4182725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414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50510" y="4260302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942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70406" y="25847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02910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265258" y="42226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89058" y="42988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265258" y="4146450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46806" y="2737198"/>
            <a:ext cx="190948" cy="1909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49486" y="4016830"/>
            <a:ext cx="6096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724400" y="38862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threshold so that, e.g., 95% of the Gaussian</a:t>
            </a:r>
          </a:p>
          <a:p>
            <a:r>
              <a:rPr lang="en-US" dirty="0"/>
              <a:t>lies inside that radius</a:t>
            </a:r>
          </a:p>
        </p:txBody>
      </p:sp>
    </p:spTree>
    <p:extLst>
      <p:ext uri="{BB962C8B-B14F-4D97-AF65-F5344CB8AC3E}">
        <p14:creationId xmlns:p14="http://schemas.microsoft.com/office/powerpoint/2010/main" val="2892127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  <p:grpSp>
        <p:nvGrpSpPr>
          <p:cNvPr id="5" name="Group 46"/>
          <p:cNvGrpSpPr/>
          <p:nvPr/>
        </p:nvGrpSpPr>
        <p:grpSpPr>
          <a:xfrm>
            <a:off x="3297349" y="1143000"/>
            <a:ext cx="2341451" cy="4800600"/>
            <a:chOff x="5202349" y="1219200"/>
            <a:chExt cx="2341451" cy="4800600"/>
          </a:xfrm>
        </p:grpSpPr>
        <p:cxnSp>
          <p:nvCxnSpPr>
            <p:cNvPr id="31" name="Straight Arrow Connector 30"/>
            <p:cNvCxnSpPr/>
            <p:nvPr/>
          </p:nvCxnSpPr>
          <p:spPr>
            <a:xfrm rot="5400000" flipH="1" flipV="1">
              <a:off x="4326050" y="4817718"/>
              <a:ext cx="201385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322092" y="5835532"/>
              <a:ext cx="1948543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259748" y="5650468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x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02349" y="347332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920806" y="48340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269149" y="4648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388892" y="4267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726349" y="40393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162800" y="38100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03092" y="52585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430949" y="5443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040549" y="5029989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650149" y="4300646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5638800" y="32766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248400" y="1219200"/>
              <a:ext cx="119743" cy="119743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8984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rot="5400000" flipH="1" flipV="1">
            <a:off x="2985664" y="3519064"/>
            <a:ext cx="2737096" cy="2264377"/>
          </a:xfrm>
          <a:prstGeom prst="line">
            <a:avLst/>
          </a:prstGeom>
          <a:ln w="3175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2421050" y="4741518"/>
            <a:ext cx="2013857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417092" y="5759332"/>
            <a:ext cx="1948543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4748" y="5574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97349" y="339712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Oval 34"/>
          <p:cNvSpPr/>
          <p:nvPr/>
        </p:nvSpPr>
        <p:spPr>
          <a:xfrm>
            <a:off x="4015806" y="47578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364149" y="4572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483892" y="4191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821349" y="39631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257800" y="37338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798092" y="51823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525949" y="5367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135549" y="4953789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45149" y="4224446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733800" y="32004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343400" y="1143000"/>
            <a:ext cx="119743" cy="11974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63486"/>
          </a:xfrm>
        </p:spPr>
        <p:txBody>
          <a:bodyPr>
            <a:normAutofit/>
          </a:bodyPr>
          <a:lstStyle/>
          <a:p>
            <a:r>
              <a:rPr lang="en-US" dirty="0"/>
              <a:t>Back to linear regression</a:t>
            </a:r>
          </a:p>
          <a:p>
            <a:r>
              <a:rPr lang="en-US" dirty="0"/>
              <a:t>How do we generate a hypothesis?</a:t>
            </a:r>
          </a:p>
        </p:txBody>
      </p:sp>
    </p:spTree>
    <p:extLst>
      <p:ext uri="{BB962C8B-B14F-4D97-AF65-F5344CB8AC3E}">
        <p14:creationId xmlns:p14="http://schemas.microsoft.com/office/powerpoint/2010/main" val="3472885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/>
              <a:t>General version: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choose </a:t>
            </a:r>
            <a:r>
              <a:rPr lang="en-US" i="1" dirty="0"/>
              <a:t>s</a:t>
            </a:r>
            <a:r>
              <a:rPr lang="en-US" dirty="0"/>
              <a:t> samples</a:t>
            </a:r>
          </a:p>
          <a:p>
            <a:pPr marL="1371600" lvl="2" indent="-457200"/>
            <a:r>
              <a:rPr lang="en-US" dirty="0"/>
              <a:t>Typically </a:t>
            </a:r>
            <a:r>
              <a:rPr lang="en-US" i="1" dirty="0"/>
              <a:t>s</a:t>
            </a:r>
            <a:r>
              <a:rPr lang="en-US" dirty="0"/>
              <a:t> = minimum sample size that lets you fit a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Fit a model (e.g., line) to those samples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Count the number of inliers that approximately fit the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</a:t>
            </a:r>
            <a:r>
              <a:rPr lang="en-US" i="1" dirty="0"/>
              <a:t>N</a:t>
            </a:r>
            <a:r>
              <a:rPr lang="en-US" dirty="0"/>
              <a:t> times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the model that has the largest set of inliers</a:t>
            </a:r>
          </a:p>
        </p:txBody>
      </p:sp>
    </p:spTree>
    <p:extLst>
      <p:ext uri="{BB962C8B-B14F-4D97-AF65-F5344CB8AC3E}">
        <p14:creationId xmlns:p14="http://schemas.microsoft.com/office/powerpoint/2010/main" val="703085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rounds?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have to choose </a:t>
            </a:r>
            <a:r>
              <a:rPr lang="en-US" i="1" dirty="0"/>
              <a:t>s</a:t>
            </a:r>
            <a:r>
              <a:rPr lang="en-US" dirty="0"/>
              <a:t> samples each time</a:t>
            </a:r>
          </a:p>
          <a:p>
            <a:pPr lvl="1"/>
            <a:r>
              <a:rPr lang="en-US" dirty="0"/>
              <a:t>with an outlier ratio </a:t>
            </a:r>
            <a:r>
              <a:rPr lang="en-US" i="1" dirty="0"/>
              <a:t>e</a:t>
            </a:r>
          </a:p>
          <a:p>
            <a:pPr lvl="1"/>
            <a:r>
              <a:rPr lang="en-US" dirty="0"/>
              <a:t>and we want the right answer with probability </a:t>
            </a:r>
            <a:r>
              <a:rPr lang="en-US" i="1" dirty="0"/>
              <a:t>p</a:t>
            </a:r>
            <a:endParaRPr lang="en-US" dirty="0"/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57200" y="3810000"/>
          <a:ext cx="4800600" cy="2194560"/>
        </p:xfrm>
        <a:graphic>
          <a:graphicData uri="http://schemas.openxmlformats.org/drawingml/2006/table">
            <a:tbl>
              <a:tblPr/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proportion of outliers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97" descr="ransac_iters"/>
          <p:cNvPicPr>
            <a:picLocks noChangeAspect="1" noChangeArrowheads="1"/>
          </p:cNvPicPr>
          <p:nvPr/>
        </p:nvPicPr>
        <p:blipFill>
          <a:blip r:embed="rId2" cstate="print"/>
          <a:srcRect b="2766"/>
          <a:stretch>
            <a:fillRect/>
          </a:stretch>
        </p:blipFill>
        <p:spPr bwMode="auto">
          <a:xfrm>
            <a:off x="5637595" y="3734792"/>
            <a:ext cx="3583810" cy="236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Source: M. Pollefeys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601980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 </a:t>
            </a:r>
            <a:r>
              <a:rPr lang="en-US" dirty="0"/>
              <a:t>= 0.99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16793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</a:t>
            </a:r>
            <a:r>
              <a:rPr lang="en-US" i="1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alignment, depends on the motion model</a:t>
            </a:r>
          </a:p>
          <a:p>
            <a:pPr lvl="1"/>
            <a:r>
              <a:rPr lang="en-US" dirty="0"/>
              <a:t>Here, each sample is a correspondence (pair of matching points)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2133600" y="2895600"/>
            <a:ext cx="4773526" cy="157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981200" y="4466492"/>
            <a:ext cx="5181600" cy="239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831163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RANSAC pros and cons</a:t>
            </a:r>
          </a:p>
        </p:txBody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Simple and general</a:t>
            </a:r>
          </a:p>
          <a:p>
            <a:pPr lvl="1"/>
            <a:r>
              <a:rPr lang="en-US" dirty="0"/>
              <a:t>Applicable to many different problems</a:t>
            </a:r>
          </a:p>
          <a:p>
            <a:pPr lvl="1"/>
            <a:r>
              <a:rPr lang="en-US" dirty="0"/>
              <a:t>Often works well in practice</a:t>
            </a:r>
          </a:p>
          <a:p>
            <a:pPr>
              <a:buFontTx/>
              <a:buChar char="•"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Parameters to tune</a:t>
            </a:r>
          </a:p>
          <a:p>
            <a:pPr lvl="1"/>
            <a:r>
              <a:rPr lang="en-US" dirty="0"/>
              <a:t>Sometimes too many iterations are required</a:t>
            </a:r>
          </a:p>
          <a:p>
            <a:pPr lvl="1"/>
            <a:r>
              <a:rPr lang="en-US" dirty="0"/>
              <a:t>Can fail for extremely low </a:t>
            </a:r>
            <a:r>
              <a:rPr lang="en-US" dirty="0" err="1"/>
              <a:t>inlier</a:t>
            </a:r>
            <a:r>
              <a:rPr lang="en-US" dirty="0"/>
              <a:t> ratios</a:t>
            </a:r>
          </a:p>
          <a:p>
            <a:pPr lvl="1"/>
            <a:r>
              <a:rPr lang="en-US" dirty="0"/>
              <a:t>We can often do better than brute-force sampling</a:t>
            </a:r>
          </a:p>
        </p:txBody>
      </p:sp>
    </p:spTree>
    <p:extLst>
      <p:ext uri="{BB962C8B-B14F-4D97-AF65-F5344CB8AC3E}">
        <p14:creationId xmlns:p14="http://schemas.microsoft.com/office/powerpoint/2010/main" val="625127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12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Final step: least squares fit</a:t>
            </a:r>
          </a:p>
        </p:txBody>
      </p:sp>
      <p:pic>
        <p:nvPicPr>
          <p:cNvPr id="465923" name="Picture 3"/>
          <p:cNvPicPr>
            <a:picLocks noGrp="1" noChangeAspect="1" noChangeArrowheads="1"/>
          </p:cNvPicPr>
          <p:nvPr>
            <p:ph type="body" idx="1"/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>
          <a:xfrm>
            <a:off x="1314450" y="1545766"/>
            <a:ext cx="6515100" cy="4343400"/>
          </a:xfrm>
          <a:noFill/>
          <a:ln/>
        </p:spPr>
      </p:pic>
      <p:sp>
        <p:nvSpPr>
          <p:cNvPr id="46592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886200" y="3450766"/>
            <a:ext cx="16002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971800" y="2688766"/>
            <a:ext cx="2971800" cy="76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971800" y="1774366"/>
            <a:ext cx="3581400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69572" y="5203366"/>
            <a:ext cx="6019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Find average translation vector over all inliers</a:t>
            </a:r>
          </a:p>
        </p:txBody>
      </p:sp>
      <p:sp>
        <p:nvSpPr>
          <p:cNvPr id="4659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114800" y="25363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2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4114800" y="1850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657600" y="22315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3657600" y="3145966"/>
            <a:ext cx="1676400" cy="76200"/>
          </a:xfrm>
          <a:prstGeom prst="line">
            <a:avLst/>
          </a:prstGeom>
          <a:noFill/>
          <a:ln w="50800">
            <a:solidFill>
              <a:srgbClr val="3333FF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46593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810000" y="2917366"/>
            <a:ext cx="1676400" cy="7620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88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6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example of a “voting”-based fitting scheme</a:t>
            </a:r>
          </a:p>
          <a:p>
            <a:r>
              <a:rPr lang="en-US" dirty="0"/>
              <a:t>Each hypothesis gets voted on by each data point, best hypothesis wins</a:t>
            </a:r>
          </a:p>
          <a:p>
            <a:endParaRPr lang="en-US" dirty="0"/>
          </a:p>
          <a:p>
            <a:r>
              <a:rPr lang="en-US" dirty="0"/>
              <a:t>There are many other types of voting schemes</a:t>
            </a:r>
          </a:p>
          <a:p>
            <a:pPr lvl="1"/>
            <a:r>
              <a:rPr lang="en-US" dirty="0"/>
              <a:t>E.g., Hough transforms…</a:t>
            </a:r>
          </a:p>
        </p:txBody>
      </p:sp>
    </p:spTree>
    <p:extLst>
      <p:ext uri="{BB962C8B-B14F-4D97-AF65-F5344CB8AC3E}">
        <p14:creationId xmlns:p14="http://schemas.microsoft.com/office/powerpoint/2010/main" val="2996576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8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Panoramas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Now we know how to create panoramas!</a:t>
            </a:r>
          </a:p>
          <a:p>
            <a:endParaRPr lang="en-US" dirty="0"/>
          </a:p>
          <a:p>
            <a:r>
              <a:rPr lang="en-US" dirty="0"/>
              <a:t>Given two images:</a:t>
            </a:r>
          </a:p>
          <a:p>
            <a:pPr lvl="1"/>
            <a:r>
              <a:rPr lang="en-US" dirty="0"/>
              <a:t>Step 1: Detect features</a:t>
            </a:r>
          </a:p>
          <a:p>
            <a:pPr lvl="1"/>
            <a:r>
              <a:rPr lang="en-US" dirty="0"/>
              <a:t>Step 2: Match features</a:t>
            </a:r>
          </a:p>
          <a:p>
            <a:pPr lvl="1"/>
            <a:r>
              <a:rPr lang="en-US" dirty="0"/>
              <a:t>Step 3: Compute a </a:t>
            </a:r>
            <a:r>
              <a:rPr lang="en-US" dirty="0" err="1"/>
              <a:t>homography</a:t>
            </a:r>
            <a:r>
              <a:rPr lang="en-US" dirty="0"/>
              <a:t> using RANSAC</a:t>
            </a:r>
          </a:p>
          <a:p>
            <a:pPr lvl="1"/>
            <a:r>
              <a:rPr lang="en-US" dirty="0"/>
              <a:t>Step 4: Combine the images together (somehow)</a:t>
            </a:r>
          </a:p>
          <a:p>
            <a:pPr lvl="1"/>
            <a:endParaRPr lang="en-US" dirty="0"/>
          </a:p>
          <a:p>
            <a:r>
              <a:rPr lang="en-US" dirty="0"/>
              <a:t>What if we have more than two images?</a:t>
            </a:r>
          </a:p>
        </p:txBody>
      </p:sp>
    </p:spTree>
    <p:extLst>
      <p:ext uri="{BB962C8B-B14F-4D97-AF65-F5344CB8AC3E}">
        <p14:creationId xmlns:p14="http://schemas.microsoft.com/office/powerpoint/2010/main" val="18085497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" y="1828800"/>
            <a:ext cx="8450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use </a:t>
            </a:r>
            <a:r>
              <a:rPr lang="en-US" dirty="0" err="1"/>
              <a:t>homographies</a:t>
            </a:r>
            <a:r>
              <a:rPr lang="en-US" dirty="0"/>
              <a:t> to create a 360 panorama?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5359400"/>
            <a:ext cx="8229600" cy="715963"/>
          </a:xfrm>
        </p:spPr>
        <p:txBody>
          <a:bodyPr>
            <a:noAutofit/>
          </a:bodyPr>
          <a:lstStyle/>
          <a:p>
            <a:r>
              <a:rPr lang="en-US" dirty="0"/>
              <a:t>In order to figure this out, we need to learn what a </a:t>
            </a:r>
            <a:r>
              <a:rPr lang="en-US" b="1" dirty="0"/>
              <a:t>camera</a:t>
            </a:r>
            <a:r>
              <a:rPr lang="en-US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135519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panorama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snavely\work\teaching\09Fa-CS6610\lectures\lec07\spheric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163" y="1575251"/>
            <a:ext cx="9174163" cy="4587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385749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60896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</a:t>
            </a:r>
          </a:p>
        </p:txBody>
      </p:sp>
      <p:pic>
        <p:nvPicPr>
          <p:cNvPr id="374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1336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62" y="2133600"/>
            <a:ext cx="2855838" cy="28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Oval 9"/>
          <p:cNvSpPr/>
          <p:nvPr/>
        </p:nvSpPr>
        <p:spPr>
          <a:xfrm>
            <a:off x="7253802" y="2699656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2032" y="32004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2032" y="3733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2032" y="42454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01604" y="4321628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668946" y="3352800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68946" y="2862944"/>
            <a:ext cx="250372" cy="25037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096000" y="5259388"/>
            <a:ext cx="23622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>
            <a:off x="5028406" y="4190206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43600" y="266700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25450" y="50517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582607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393372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2818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3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1944" y="2971800"/>
            <a:ext cx="912140" cy="3269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9028" y="3113314"/>
            <a:ext cx="924248" cy="3713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3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Solve using least squares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486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35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95600" y="5900057"/>
            <a:ext cx="4518061" cy="947824"/>
            <a:chOff x="856165" y="5528066"/>
            <a:chExt cx="5498730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742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points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36675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8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49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397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409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10421</TotalTime>
  <Words>1053</Words>
  <Application>Microsoft Office PowerPoint</Application>
  <PresentationFormat>On-screen Show (4:3)</PresentationFormat>
  <Paragraphs>284</Paragraphs>
  <Slides>44</Slides>
  <Notes>11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Symbol</vt:lpstr>
      <vt:lpstr>Times New Roman</vt:lpstr>
      <vt:lpstr>Office Theme</vt:lpstr>
      <vt:lpstr>Photo Editor Photo</vt:lpstr>
      <vt:lpstr>Equation</vt:lpstr>
      <vt:lpstr>Lecture 8: Image alignment, Part 2</vt:lpstr>
      <vt:lpstr>Reading</vt:lpstr>
      <vt:lpstr>Announcements</vt:lpstr>
      <vt:lpstr>Computing transformations</vt:lpstr>
      <vt:lpstr>Translations</vt:lpstr>
      <vt:lpstr>Affine transformations</vt:lpstr>
      <vt:lpstr>Affine transformations</vt:lpstr>
      <vt:lpstr>Affine transformations</vt:lpstr>
      <vt:lpstr>Homographies</vt:lpstr>
      <vt:lpstr>Alternate formulation for homographies</vt:lpstr>
      <vt:lpstr>Solving for homographies</vt:lpstr>
      <vt:lpstr>Solving for homographies</vt:lpstr>
      <vt:lpstr>Solving for homographies</vt:lpstr>
      <vt:lpstr>Recap: Two Common Optimization Problems</vt:lpstr>
      <vt:lpstr>Questions?</vt:lpstr>
      <vt:lpstr>Image Alignment Algorithm</vt:lpstr>
      <vt:lpstr>Outliers</vt:lpstr>
      <vt:lpstr>Robustness</vt:lpstr>
      <vt:lpstr>We need a better cost function…</vt:lpstr>
      <vt:lpstr>Idea</vt:lpstr>
      <vt:lpstr>Counting inliers</vt:lpstr>
      <vt:lpstr>Counting inliers</vt:lpstr>
      <vt:lpstr>Counting inliers</vt:lpstr>
      <vt:lpstr>How do we find the best line?</vt:lpstr>
      <vt:lpstr>Translations</vt:lpstr>
      <vt:lpstr>RAndom SAmple Consensus</vt:lpstr>
      <vt:lpstr>RAndom SAmple Consensus</vt:lpstr>
      <vt:lpstr>RAndom SAmple Consensus</vt:lpstr>
      <vt:lpstr>RANSAC</vt:lpstr>
      <vt:lpstr>RANSAC</vt:lpstr>
      <vt:lpstr>RANSAC</vt:lpstr>
      <vt:lpstr>RANSAC</vt:lpstr>
      <vt:lpstr>RANSAC</vt:lpstr>
      <vt:lpstr>RANSAC</vt:lpstr>
      <vt:lpstr>How many rounds? </vt:lpstr>
      <vt:lpstr>How big is s?</vt:lpstr>
      <vt:lpstr>RANSAC pros and cons</vt:lpstr>
      <vt:lpstr>Final step: least squares fit</vt:lpstr>
      <vt:lpstr>RANSAC</vt:lpstr>
      <vt:lpstr>Panoramas</vt:lpstr>
      <vt:lpstr>Can we use homographies to create a 360 panorama?</vt:lpstr>
      <vt:lpstr>360 panorama</vt:lpstr>
      <vt:lpstr>Questions?</vt:lpstr>
      <vt:lpstr>Hough transform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Noah Snavely</cp:lastModifiedBy>
  <cp:revision>592</cp:revision>
  <dcterms:created xsi:type="dcterms:W3CDTF">2009-08-25T02:47:59Z</dcterms:created>
  <dcterms:modified xsi:type="dcterms:W3CDTF">2017-03-02T18:04:10Z</dcterms:modified>
</cp:coreProperties>
</file>