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9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0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2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3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8" r:id="rId3"/>
    <p:sldId id="568" r:id="rId4"/>
    <p:sldId id="580" r:id="rId5"/>
    <p:sldId id="569" r:id="rId6"/>
    <p:sldId id="578" r:id="rId7"/>
    <p:sldId id="577" r:id="rId8"/>
    <p:sldId id="570" r:id="rId9"/>
    <p:sldId id="581" r:id="rId10"/>
    <p:sldId id="571" r:id="rId11"/>
    <p:sldId id="572" r:id="rId12"/>
    <p:sldId id="573" r:id="rId13"/>
    <p:sldId id="574" r:id="rId14"/>
    <p:sldId id="575" r:id="rId15"/>
    <p:sldId id="576" r:id="rId16"/>
    <p:sldId id="579" r:id="rId17"/>
    <p:sldId id="527" r:id="rId18"/>
    <p:sldId id="528" r:id="rId19"/>
    <p:sldId id="529" r:id="rId20"/>
    <p:sldId id="531" r:id="rId21"/>
    <p:sldId id="530" r:id="rId22"/>
    <p:sldId id="532" r:id="rId23"/>
    <p:sldId id="533" r:id="rId24"/>
    <p:sldId id="534" r:id="rId25"/>
    <p:sldId id="535" r:id="rId26"/>
    <p:sldId id="536" r:id="rId27"/>
    <p:sldId id="548" r:id="rId28"/>
    <p:sldId id="551" r:id="rId29"/>
    <p:sldId id="552" r:id="rId30"/>
    <p:sldId id="553" r:id="rId31"/>
    <p:sldId id="537" r:id="rId32"/>
    <p:sldId id="538" r:id="rId33"/>
    <p:sldId id="539" r:id="rId34"/>
    <p:sldId id="541" r:id="rId35"/>
    <p:sldId id="554" r:id="rId36"/>
    <p:sldId id="555" r:id="rId37"/>
    <p:sldId id="556" r:id="rId38"/>
    <p:sldId id="612" r:id="rId39"/>
    <p:sldId id="557" r:id="rId40"/>
    <p:sldId id="558" r:id="rId41"/>
    <p:sldId id="560" r:id="rId42"/>
    <p:sldId id="561" r:id="rId43"/>
    <p:sldId id="562" r:id="rId44"/>
    <p:sldId id="563" r:id="rId45"/>
    <p:sldId id="564" r:id="rId46"/>
    <p:sldId id="565" r:id="rId47"/>
    <p:sldId id="566" r:id="rId48"/>
    <p:sldId id="567" r:id="rId49"/>
    <p:sldId id="582" r:id="rId50"/>
    <p:sldId id="583" r:id="rId51"/>
    <p:sldId id="584" r:id="rId52"/>
    <p:sldId id="585" r:id="rId53"/>
    <p:sldId id="586" r:id="rId54"/>
    <p:sldId id="598" r:id="rId55"/>
    <p:sldId id="599" r:id="rId56"/>
    <p:sldId id="600" r:id="rId57"/>
    <p:sldId id="601" r:id="rId58"/>
    <p:sldId id="602" r:id="rId59"/>
    <p:sldId id="603" r:id="rId60"/>
    <p:sldId id="604" r:id="rId61"/>
    <p:sldId id="605" r:id="rId62"/>
    <p:sldId id="606" r:id="rId63"/>
    <p:sldId id="607" r:id="rId64"/>
    <p:sldId id="608" r:id="rId65"/>
    <p:sldId id="609" r:id="rId66"/>
    <p:sldId id="610" r:id="rId67"/>
    <p:sldId id="611" r:id="rId68"/>
    <p:sldId id="597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723" autoAdjust="0"/>
    <p:restoredTop sz="94017" autoAdjust="0"/>
  </p:normalViewPr>
  <p:slideViewPr>
    <p:cSldViewPr>
      <p:cViewPr varScale="1">
        <p:scale>
          <a:sx n="61" d="100"/>
          <a:sy n="61" d="100"/>
        </p:scale>
        <p:origin x="7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10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DF4A-DD92-43C7-B56D-8495FFC4745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A8478-A600-4664-8B25-23E579FCCD03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50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51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52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62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11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12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13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14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7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15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6D4CD-A124-4734-886E-96ABD1A5E8B4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1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1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1.jpe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12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11.jpe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notesSlide" Target="../notesSlides/notesSlide5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28.xml"/><Relationship Id="rId21" Type="http://schemas.openxmlformats.org/officeDocument/2006/relationships/oleObject" Target="../embeddings/oleObject5.bin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50.png"/><Relationship Id="rId1" Type="http://schemas.openxmlformats.org/officeDocument/2006/relationships/vmlDrawing" Target="../drawings/vmlDrawing3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10" Type="http://schemas.openxmlformats.org/officeDocument/2006/relationships/tags" Target="../tags/tag135.xml"/><Relationship Id="rId19" Type="http://schemas.openxmlformats.org/officeDocument/2006/relationships/oleObject" Target="../embeddings/oleObject4.bin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44.xml"/><Relationship Id="rId7" Type="http://schemas.openxmlformats.org/officeDocument/2006/relationships/image" Target="../media/image1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57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49.xml"/><Relationship Id="rId16" Type="http://schemas.openxmlformats.org/officeDocument/2006/relationships/image" Target="../media/image60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55.png"/><Relationship Id="rId5" Type="http://schemas.openxmlformats.org/officeDocument/2006/relationships/tags" Target="../tags/tag152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5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10" Type="http://schemas.openxmlformats.org/officeDocument/2006/relationships/image" Target="../media/image70.png"/><Relationship Id="rId4" Type="http://schemas.openxmlformats.org/officeDocument/2006/relationships/tags" Target="../tags/tag159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70.pn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image" Target="../media/image70.pn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70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3058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7: Image 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64008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Given a coordinate </a:t>
            </a:r>
            <a:r>
              <a:rPr lang="en-US" dirty="0" err="1"/>
              <a:t>xform</a:t>
            </a:r>
            <a:r>
              <a:rPr lang="en-US" dirty="0"/>
              <a:t>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and a source image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), how do we compute an </a:t>
            </a:r>
            <a:r>
              <a:rPr lang="en-US" dirty="0" err="1"/>
              <a:t>xformed</a:t>
            </a:r>
            <a:r>
              <a:rPr lang="en-US" dirty="0"/>
              <a:t> image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257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83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14789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80314" y="5099503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56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7256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3903" y="5072742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5161" y="5060948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7078" y="4757056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053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</a:t>
            </a:r>
            <a:r>
              <a:rPr lang="en-US" dirty="0" err="1"/>
              <a:t>jaggies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1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81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Given a set of matches between images A and B</a:t>
            </a:r>
          </a:p>
          <a:p>
            <a:pPr lvl="1"/>
            <a:r>
              <a:rPr lang="en-US" dirty="0"/>
              <a:t>How can we compute the transform T from A to B?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3505200" cy="3045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556" y="2839937"/>
            <a:ext cx="2128158" cy="32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38603"/>
            <a:ext cx="7010400" cy="32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83534" y="26670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68144"/>
            <a:ext cx="112511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841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39841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3972"/>
            <a:ext cx="1883229" cy="2612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553200" y="4778514"/>
            <a:ext cx="2359172" cy="707886"/>
            <a:chOff x="6553200" y="4267200"/>
            <a:chExt cx="2359172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553200" y="4267200"/>
              <a:ext cx="23591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How do we solve for</a:t>
              </a:r>
            </a:p>
            <a:p>
              <a:r>
                <a:rPr lang="en-US" sz="2000" b="1" dirty="0"/>
                <a:t>                    ? </a:t>
              </a:r>
            </a:p>
          </p:txBody>
        </p:sp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/>
          <p:nvPr/>
        </p:nvGrpSpPr>
        <p:grpSpPr>
          <a:xfrm>
            <a:off x="858976" y="4953000"/>
            <a:ext cx="7904024" cy="1524000"/>
            <a:chOff x="858976" y="5105400"/>
            <a:chExt cx="7904024" cy="1524000"/>
          </a:xfrm>
        </p:grpSpPr>
        <p:sp>
          <p:nvSpPr>
            <p:cNvPr id="53" name="TextBox 52"/>
            <p:cNvSpPr txBox="1"/>
            <p:nvPr/>
          </p:nvSpPr>
          <p:spPr>
            <a:xfrm>
              <a:off x="858976" y="5619690"/>
              <a:ext cx="2493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Mean displacement = </a:t>
              </a:r>
              <a:endParaRPr lang="en-US" sz="2000" i="1" dirty="0"/>
            </a:p>
          </p:txBody>
        </p:sp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0"/>
            <a:ext cx="2114550" cy="5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1944" y="2971800"/>
            <a:ext cx="912140" cy="326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69028" y="3113314"/>
            <a:ext cx="924248" cy="371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/>
          <p:nvPr/>
        </p:nvGrpSpPr>
        <p:grpSpPr>
          <a:xfrm>
            <a:off x="1309008" y="4191000"/>
            <a:ext cx="6006192" cy="633412"/>
            <a:chOff x="1309008" y="4343400"/>
            <a:chExt cx="6006192" cy="633412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309008" y="4454918"/>
              <a:ext cx="2951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Displacement of match </a:t>
              </a:r>
              <a:r>
                <a:rPr lang="en-US" sz="2000" i="1" dirty="0" err="1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 =</a:t>
              </a:r>
              <a:endParaRPr lang="en-US" sz="2000" i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System of linear equations</a:t>
            </a:r>
          </a:p>
          <a:p>
            <a:pPr lvl="1"/>
            <a:r>
              <a:rPr lang="en-US" sz="2000" dirty="0"/>
              <a:t>What are the </a:t>
            </a:r>
            <a:r>
              <a:rPr lang="en-US" sz="2000" dirty="0" err="1"/>
              <a:t>knowns</a:t>
            </a:r>
            <a:r>
              <a:rPr lang="en-US" sz="2000" dirty="0"/>
              <a:t>?  Unknowns?</a:t>
            </a:r>
          </a:p>
          <a:p>
            <a:pPr lvl="1"/>
            <a:r>
              <a:rPr lang="en-US" sz="2000" dirty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1944" y="2971800"/>
            <a:ext cx="912140" cy="326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9028" y="3113314"/>
            <a:ext cx="924248" cy="371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3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Problem: more equations than unknowns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/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1944" y="2971800"/>
            <a:ext cx="912140" cy="326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9028" y="3113314"/>
            <a:ext cx="924248" cy="371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3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define the </a:t>
            </a:r>
            <a:r>
              <a:rPr lang="en-US" i="1" dirty="0"/>
              <a:t>residuals </a:t>
            </a:r>
            <a:r>
              <a:rPr lang="en-US" dirty="0"/>
              <a:t>as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36322"/>
            <a:ext cx="3322216" cy="12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65514"/>
            <a:ext cx="1371600" cy="5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648200"/>
            <a:ext cx="5486400" cy="12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minimize sum of squared residuals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“Least squares” solution</a:t>
            </a:r>
          </a:p>
          <a:p>
            <a:r>
              <a:rPr lang="en-US" dirty="0"/>
              <a:t>For translations, is equal to mean (average)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9"/>
            <a:ext cx="8458200" cy="16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77621"/>
            <a:ext cx="4724400" cy="30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525486" y="5673538"/>
            <a:ext cx="3932025" cy="1020394"/>
            <a:chOff x="2525486" y="5673538"/>
            <a:chExt cx="3932025" cy="1020394"/>
          </a:xfrm>
        </p:grpSpPr>
        <p:pic>
          <p:nvPicPr>
            <p:cNvPr id="3440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25486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2658" y="63246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b="1" dirty="0"/>
              <a:t>t</a:t>
            </a:r>
            <a:r>
              <a:rPr lang="en-US" dirty="0"/>
              <a:t> that minimizes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To solve, form the </a:t>
            </a:r>
            <a:r>
              <a:rPr lang="en-US" i="1" dirty="0"/>
              <a:t>normal equations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726" y="1507876"/>
            <a:ext cx="2189748" cy="6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95600"/>
            <a:ext cx="2971800" cy="8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3532" y="4673154"/>
            <a:ext cx="4084586" cy="7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5600517"/>
            <a:ext cx="5600700" cy="10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775" y="1963737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3105615" y="2506276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48986" y="4162219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013645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515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048" y="1524000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3055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5018046" y="2876550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3998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495230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88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27213226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is out</a:t>
            </a:r>
          </a:p>
          <a:p>
            <a:pPr lvl="1"/>
            <a:r>
              <a:rPr lang="en-US" dirty="0"/>
              <a:t>To be done in groups of 2</a:t>
            </a:r>
          </a:p>
          <a:p>
            <a:pPr lvl="1"/>
            <a:r>
              <a:rPr lang="en-US"/>
              <a:t>Due March 10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1 artifact voting</a:t>
            </a:r>
          </a:p>
          <a:p>
            <a:pPr lvl="1"/>
            <a:r>
              <a:rPr lang="en-US" dirty="0"/>
              <a:t>Please submit your votes by Wednesday at 11:59pm</a:t>
            </a:r>
          </a:p>
        </p:txBody>
      </p:sp>
    </p:spTree>
    <p:extLst>
      <p:ext uri="{BB962C8B-B14F-4D97-AF65-F5344CB8AC3E}">
        <p14:creationId xmlns:p14="http://schemas.microsoft.com/office/powerpoint/2010/main" val="54083984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819473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2578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/>
              <a:t>How many unknowns?</a:t>
            </a:r>
          </a:p>
          <a:p>
            <a:r>
              <a:rPr lang="en-US" dirty="0"/>
              <a:t>How many equations per match?</a:t>
            </a:r>
          </a:p>
          <a:p>
            <a:r>
              <a:rPr lang="en-US" dirty="0"/>
              <a:t>How many matches do we need?</a:t>
            </a: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70" y="1625239"/>
            <a:ext cx="8090330" cy="14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756312" cy="1526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1066332" cy="162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function: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3" y="2182762"/>
            <a:ext cx="8431500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35448" y="4572000"/>
            <a:ext cx="8503752" cy="1981200"/>
            <a:chOff x="609600" y="4572000"/>
            <a:chExt cx="8503752" cy="1981200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form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400800" cy="37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95600" y="5900057"/>
            <a:ext cx="4518061" cy="947824"/>
            <a:chOff x="856165" y="5528066"/>
            <a:chExt cx="5498730" cy="11535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56165" y="6232121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3070" y="6111002"/>
              <a:ext cx="75930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383" y="6137497"/>
              <a:ext cx="742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572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err="1">
                <a:solidFill>
                  <a:srgbClr val="000000"/>
                </a:solidFill>
              </a:rPr>
              <a:t>unwarp</a:t>
            </a:r>
            <a:r>
              <a:rPr lang="en-US" sz="2400" dirty="0">
                <a:solidFill>
                  <a:srgbClr val="000000"/>
                </a:solidFill>
              </a:rPr>
              <a:t> (rectify) an image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for </a:t>
            </a:r>
            <a:r>
              <a:rPr lang="en-US" sz="2000" dirty="0" err="1">
                <a:solidFill>
                  <a:srgbClr val="000000"/>
                </a:solidFill>
              </a:rPr>
              <a:t>homography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given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p’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equations of the form:  </a:t>
            </a: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000000"/>
                </a:solidFill>
              </a:rPr>
              <a:t>Hp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linear in unknowns:  w and coefficients of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 is defined up to an arbitrary scale factor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how many points are necessary to solve for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6675" y="1371600"/>
            <a:ext cx="6283325" cy="3124200"/>
            <a:chOff x="609600" y="914400"/>
            <a:chExt cx="6283325" cy="3124200"/>
          </a:xfrm>
        </p:grpSpPr>
        <p:graphicFrame>
          <p:nvGraphicFramePr>
            <p:cNvPr id="330756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2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07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3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765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7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8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0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1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2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4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39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785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1563" y="1459073"/>
            <a:ext cx="3983038" cy="9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3256" y="2958902"/>
            <a:ext cx="4644088" cy="17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665" y="5410200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934200" y="3581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235919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98" y="2950030"/>
            <a:ext cx="7986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03" y="1460286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16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8883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113" y="1155604"/>
            <a:ext cx="7702776" cy="28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214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34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</a:t>
            </a:r>
            <a:r>
              <a:rPr lang="en-US" sz="2000" dirty="0" err="1">
                <a:solidFill>
                  <a:srgbClr val="000000"/>
                </a:solidFill>
              </a:rPr>
              <a:t>eigenvalue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252" y="5029200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3276600" y="3956297"/>
            <a:ext cx="769763" cy="904855"/>
            <a:chOff x="3265714" y="3761697"/>
            <a:chExt cx="769763" cy="904855"/>
          </a:xfrm>
        </p:grpSpPr>
        <p:sp>
          <p:nvSpPr>
            <p:cNvPr id="37889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2n </a:t>
              </a: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× 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2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6680590" y="3994889"/>
            <a:ext cx="550760" cy="881911"/>
            <a:chOff x="6724134" y="3832947"/>
            <a:chExt cx="550760" cy="881911"/>
          </a:xfrm>
        </p:grpSpPr>
        <p:sp>
          <p:nvSpPr>
            <p:cNvPr id="378893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5413436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7122" y="5790527"/>
            <a:ext cx="683078" cy="2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7986713" y="4012085"/>
            <a:ext cx="448687" cy="832058"/>
            <a:chOff x="7975827" y="3839257"/>
            <a:chExt cx="448687" cy="832058"/>
          </a:xfrm>
        </p:grpSpPr>
        <p:sp>
          <p:nvSpPr>
            <p:cNvPr id="378894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2n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3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76516" y="5472189"/>
            <a:ext cx="229228" cy="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8144" y="5772664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79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58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1665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59" name="Equation" r:id="rId5" imgW="2070000" imgH="203040" progId="Equation.3">
                  <p:embed/>
                </p:oleObj>
              </mc:Choice>
              <mc:Fallback>
                <p:oleObj name="Equation" r:id="rId5" imgW="2070000" imgH="20304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0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61" name="Equation" r:id="rId9" imgW="1930320" imgH="203040" progId="Equation.3">
                    <p:embed/>
                  </p:oleObj>
                </mc:Choice>
                <mc:Fallback>
                  <p:oleObj name="Equation" r:id="rId9" imgW="1930320" imgH="203040" progId="Equation.3">
                    <p:embed/>
                    <p:pic>
                      <p:nvPicPr>
                        <p:cNvPr id="2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62" name="Equation" r:id="rId11" imgW="583920" imgH="177480" progId="Equation.3">
                    <p:embed/>
                  </p:oleObj>
                </mc:Choice>
                <mc:Fallback>
                  <p:oleObj name="Equation" r:id="rId11" imgW="583920" imgH="177480" progId="Equation.3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63" name="Equation" r:id="rId13" imgW="1244520" imgH="266400" progId="Equation.3">
                    <p:embed/>
                  </p:oleObj>
                </mc:Choice>
                <mc:Fallback>
                  <p:oleObj name="Equation" r:id="rId13" imgW="1244520" imgH="266400" progId="Equation.3">
                    <p:embed/>
                    <p:pic>
                      <p:nvPicPr>
                        <p:cNvPr id="1433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64" name="Equation" r:id="rId15" imgW="1066680" imgH="253800" progId="Equation.3">
                    <p:embed/>
                  </p:oleObj>
                </mc:Choice>
                <mc:Fallback>
                  <p:oleObj name="Equation" r:id="rId15" imgW="1066680" imgH="253800" progId="Equation.3">
                    <p:embed/>
                    <p:pic>
                      <p:nvPicPr>
                        <p:cNvPr id="16609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</a:t>
              </a:r>
              <a:r>
                <a:rPr lang="en-US" dirty="0" err="1">
                  <a:solidFill>
                    <a:prstClr val="black"/>
                  </a:solidFill>
                </a:rPr>
                <a:t>matlab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376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18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92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935638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32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186" y="2435613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77980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consider a simpler example…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0853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4853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96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69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96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643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36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614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191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0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4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3297349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5664" y="3519064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1050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7092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4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7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5806" y="47578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149" y="4572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892" y="4191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349" y="39631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8092" y="51823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949" y="5367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549" y="4953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149" y="4224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5637595" y="3734792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953000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6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691391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7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174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391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81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314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9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59400"/>
            <a:ext cx="8229600" cy="715963"/>
          </a:xfrm>
        </p:spPr>
        <p:txBody>
          <a:bodyPr>
            <a:noAutofit/>
          </a:bodyPr>
          <a:lstStyle/>
          <a:p>
            <a:r>
              <a:rPr lang="en-US" dirty="0"/>
              <a:t>In order to figure this out, we need to learn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1575251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2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253802" y="2699656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2032" y="32004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2032" y="3733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2032" y="42454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01604" y="43216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68946" y="3352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68946" y="2862944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5259388"/>
            <a:ext cx="2362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5028406" y="4190206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66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5450" y="50517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82607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Affine Transformations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5638800" y="2209800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2" name="Equation" r:id="rId3" imgW="1371600" imgH="583920" progId="Equation.3">
                  <p:embed/>
                </p:oleObj>
              </mc:Choice>
              <mc:Fallback>
                <p:oleObj name="Equation" r:id="rId3" imgW="1371600" imgH="583920" progId="Equation.3">
                  <p:embed/>
                  <p:pic>
                    <p:nvPicPr>
                      <p:cNvPr id="235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508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9538</TotalTime>
  <Words>1714</Words>
  <Application>Microsoft Office PowerPoint</Application>
  <PresentationFormat>On-screen Show (4:3)</PresentationFormat>
  <Paragraphs>420</Paragraphs>
  <Slides>68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Symbol</vt:lpstr>
      <vt:lpstr>Times New Roman</vt:lpstr>
      <vt:lpstr>Office Theme</vt:lpstr>
      <vt:lpstr>Equation</vt:lpstr>
      <vt:lpstr>Photo Editor Photo</vt:lpstr>
      <vt:lpstr>Lecture 7: Image alignment</vt:lpstr>
      <vt:lpstr>Reading</vt:lpstr>
      <vt:lpstr>Announcements</vt:lpstr>
      <vt:lpstr>Project 2 Demo</vt:lpstr>
      <vt:lpstr>2D image transformations</vt:lpstr>
      <vt:lpstr>All 2D Linear Transformations</vt:lpstr>
      <vt:lpstr>Affine Transformations</vt:lpstr>
      <vt:lpstr>Homographies</vt:lpstr>
      <vt:lpstr>Alternate formulation for homographies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Questions?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Recap: Two Common Optimization Problems</vt:lpstr>
      <vt:lpstr>Questions?</vt:lpstr>
      <vt:lpstr>Image Alignment Algorithm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  <vt:lpstr>Hough transform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589</cp:revision>
  <dcterms:created xsi:type="dcterms:W3CDTF">2009-08-25T02:47:59Z</dcterms:created>
  <dcterms:modified xsi:type="dcterms:W3CDTF">2017-02-28T05:33:25Z</dcterms:modified>
</cp:coreProperties>
</file>