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2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3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4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5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8.xml" ContentType="application/vnd.openxmlformats-officedocument.presentationml.notesSlid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notesSlides/notesSlide9.xml" ContentType="application/vnd.openxmlformats-officedocument.presentationml.notesSlide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notesSlides/notesSlide10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notesSlides/notesSlide11.xml" ContentType="application/vnd.openxmlformats-officedocument.presentationml.notesSlide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notesSlides/notesSlide12.xml" ContentType="application/vnd.openxmlformats-officedocument.presentationml.notesSlide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510" r:id="rId2"/>
    <p:sldId id="532" r:id="rId3"/>
    <p:sldId id="512" r:id="rId4"/>
    <p:sldId id="513" r:id="rId5"/>
    <p:sldId id="514" r:id="rId6"/>
    <p:sldId id="515" r:id="rId7"/>
    <p:sldId id="516" r:id="rId8"/>
    <p:sldId id="517" r:id="rId9"/>
    <p:sldId id="518" r:id="rId10"/>
    <p:sldId id="519" r:id="rId11"/>
    <p:sldId id="520" r:id="rId12"/>
    <p:sldId id="521" r:id="rId13"/>
    <p:sldId id="522" r:id="rId14"/>
    <p:sldId id="523" r:id="rId15"/>
    <p:sldId id="524" r:id="rId16"/>
    <p:sldId id="525" r:id="rId17"/>
    <p:sldId id="526" r:id="rId18"/>
    <p:sldId id="527" r:id="rId19"/>
    <p:sldId id="528" r:id="rId20"/>
    <p:sldId id="529" r:id="rId21"/>
    <p:sldId id="530" r:id="rId22"/>
    <p:sldId id="531" r:id="rId23"/>
    <p:sldId id="533" r:id="rId24"/>
    <p:sldId id="534" r:id="rId25"/>
    <p:sldId id="535" r:id="rId26"/>
    <p:sldId id="536" r:id="rId27"/>
    <p:sldId id="537" r:id="rId28"/>
    <p:sldId id="538" r:id="rId29"/>
    <p:sldId id="539" r:id="rId30"/>
    <p:sldId id="540" r:id="rId31"/>
    <p:sldId id="541" r:id="rId32"/>
    <p:sldId id="542" r:id="rId33"/>
    <p:sldId id="543" r:id="rId34"/>
    <p:sldId id="544" r:id="rId35"/>
    <p:sldId id="545" r:id="rId36"/>
    <p:sldId id="546" r:id="rId37"/>
    <p:sldId id="547" r:id="rId38"/>
    <p:sldId id="548" r:id="rId3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93" autoAdjust="0"/>
    <p:restoredTop sz="94587" autoAdjust="0"/>
  </p:normalViewPr>
  <p:slideViewPr>
    <p:cSldViewPr snapToGrid="0">
      <p:cViewPr varScale="1">
        <p:scale>
          <a:sx n="61" d="100"/>
          <a:sy n="61" d="100"/>
        </p:scale>
        <p:origin x="1243" y="4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4" Type="http://schemas.openxmlformats.org/officeDocument/2006/relationships/image" Target="../media/image3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image" Target="../media/image4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492CD9C-0936-4CB5-8F47-4F37A3C1BD80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A8A4206-02EB-4F55-B83C-8E908C558B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986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A4206-02EB-4F55-B83C-8E908C558B6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E63219-480C-49BE-A056-623C42F0679C}" type="slidenum">
              <a:rPr lang="en-US"/>
              <a:pPr/>
              <a:t>35</a:t>
            </a:fld>
            <a:endParaRPr lang="en-US"/>
          </a:p>
        </p:txBody>
      </p:sp>
      <p:sp>
        <p:nvSpPr>
          <p:cNvPr id="497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7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2279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B643DC-E903-4A92-9CBE-2A336786E449}" type="slidenum">
              <a:rPr lang="en-US"/>
              <a:pPr/>
              <a:t>36</a:t>
            </a:fld>
            <a:endParaRPr lang="en-US"/>
          </a:p>
        </p:txBody>
      </p:sp>
      <p:sp>
        <p:nvSpPr>
          <p:cNvPr id="498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3583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37FD42-65E1-4693-B87B-93E2F143EBFB}" type="slidenum">
              <a:rPr lang="en-US"/>
              <a:pPr/>
              <a:t>37</a:t>
            </a:fld>
            <a:endParaRPr lang="en-US"/>
          </a:p>
        </p:txBody>
      </p:sp>
      <p:sp>
        <p:nvSpPr>
          <p:cNvPr id="499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4300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EB678C-E7DE-407E-9C53-D0713641D6B0}" type="slidenum">
              <a:rPr lang="en-US"/>
              <a:pPr/>
              <a:t>38</a:t>
            </a:fld>
            <a:endParaRPr lang="en-US"/>
          </a:p>
        </p:txBody>
      </p:sp>
      <p:sp>
        <p:nvSpPr>
          <p:cNvPr id="50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498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9DF41F-8483-408D-BE6C-C8117F745841}" type="slidenum">
              <a:rPr lang="en-US"/>
              <a:pPr/>
              <a:t>7</a:t>
            </a:fld>
            <a:endParaRPr lang="en-US"/>
          </a:p>
        </p:txBody>
      </p:sp>
      <p:sp>
        <p:nvSpPr>
          <p:cNvPr id="491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8873A7-87E4-420C-96F6-58DFB1FC7D6C}" type="slidenum">
              <a:rPr lang="en-US"/>
              <a:pPr/>
              <a:t>8</a:t>
            </a:fld>
            <a:endParaRPr lang="en-US"/>
          </a:p>
        </p:txBody>
      </p:sp>
      <p:sp>
        <p:nvSpPr>
          <p:cNvPr id="492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4174E2-203A-4600-9649-6C808475F23D}" type="slidenum">
              <a:rPr lang="en-US"/>
              <a:pPr/>
              <a:t>9</a:t>
            </a:fld>
            <a:endParaRPr lang="en-US"/>
          </a:p>
        </p:txBody>
      </p:sp>
      <p:sp>
        <p:nvSpPr>
          <p:cNvPr id="493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4174E2-203A-4600-9649-6C808475F23D}" type="slidenum">
              <a:rPr lang="en-US"/>
              <a:pPr/>
              <a:t>10</a:t>
            </a:fld>
            <a:endParaRPr lang="en-US"/>
          </a:p>
        </p:txBody>
      </p:sp>
      <p:sp>
        <p:nvSpPr>
          <p:cNvPr id="493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6A226C-DAA6-45F8-9400-DCE1DD49156F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848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086F30-5E83-4849-BF0D-B0D4FC2EC547}" type="slidenum">
              <a:rPr lang="en-US"/>
              <a:pPr/>
              <a:t>33</a:t>
            </a:fld>
            <a:endParaRPr lang="en-US"/>
          </a:p>
        </p:txBody>
      </p:sp>
      <p:sp>
        <p:nvSpPr>
          <p:cNvPr id="495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8003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3841FB-E06A-4D96-8961-B3D6010EB212}" type="slidenum">
              <a:rPr lang="en-US"/>
              <a:pPr/>
              <a:t>34</a:t>
            </a:fld>
            <a:endParaRPr lang="en-US"/>
          </a:p>
        </p:txBody>
      </p:sp>
      <p:sp>
        <p:nvSpPr>
          <p:cNvPr id="49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826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35FC9-4C7C-4839-AD87-B5CD13220982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74.xml"/><Relationship Id="rId3" Type="http://schemas.openxmlformats.org/officeDocument/2006/relationships/tags" Target="../tags/tag69.xml"/><Relationship Id="rId7" Type="http://schemas.openxmlformats.org/officeDocument/2006/relationships/tags" Target="../tags/tag73.xml"/><Relationship Id="rId12" Type="http://schemas.openxmlformats.org/officeDocument/2006/relationships/image" Target="../media/image9.png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image" Target="../media/image8.jpeg"/><Relationship Id="rId5" Type="http://schemas.openxmlformats.org/officeDocument/2006/relationships/tags" Target="../tags/tag71.xml"/><Relationship Id="rId10" Type="http://schemas.openxmlformats.org/officeDocument/2006/relationships/notesSlide" Target="../notesSlides/notesSlide5.xml"/><Relationship Id="rId4" Type="http://schemas.openxmlformats.org/officeDocument/2006/relationships/tags" Target="../tags/tag70.xml"/><Relationship Id="rId9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7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3" Type="http://schemas.openxmlformats.org/officeDocument/2006/relationships/tags" Target="../tags/tag7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10" Type="http://schemas.openxmlformats.org/officeDocument/2006/relationships/image" Target="../media/image30.png"/><Relationship Id="rId4" Type="http://schemas.openxmlformats.org/officeDocument/2006/relationships/tags" Target="../tags/tag78.xml"/><Relationship Id="rId9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37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6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8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9.png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46.png"/><Relationship Id="rId10" Type="http://schemas.openxmlformats.org/officeDocument/2006/relationships/image" Target="../media/image48.png"/><Relationship Id="rId4" Type="http://schemas.openxmlformats.org/officeDocument/2006/relationships/oleObject" Target="../embeddings/oleObject8.bin"/><Relationship Id="rId9" Type="http://schemas.openxmlformats.org/officeDocument/2006/relationships/oleObject" Target="../embeddings/oleObject10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13" Type="http://schemas.openxmlformats.org/officeDocument/2006/relationships/tags" Target="../tags/tag93.xml"/><Relationship Id="rId18" Type="http://schemas.openxmlformats.org/officeDocument/2006/relationships/tags" Target="../tags/tag98.xml"/><Relationship Id="rId3" Type="http://schemas.openxmlformats.org/officeDocument/2006/relationships/tags" Target="../tags/tag83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87.xml"/><Relationship Id="rId12" Type="http://schemas.openxmlformats.org/officeDocument/2006/relationships/tags" Target="../tags/tag92.xml"/><Relationship Id="rId17" Type="http://schemas.openxmlformats.org/officeDocument/2006/relationships/tags" Target="../tags/tag97.xml"/><Relationship Id="rId2" Type="http://schemas.openxmlformats.org/officeDocument/2006/relationships/tags" Target="../tags/tag82.xml"/><Relationship Id="rId16" Type="http://schemas.openxmlformats.org/officeDocument/2006/relationships/tags" Target="../tags/tag96.xml"/><Relationship Id="rId20" Type="http://schemas.openxmlformats.org/officeDocument/2006/relationships/tags" Target="../tags/tag100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tags" Target="../tags/tag91.xml"/><Relationship Id="rId24" Type="http://schemas.openxmlformats.org/officeDocument/2006/relationships/image" Target="../media/image9.png"/><Relationship Id="rId5" Type="http://schemas.openxmlformats.org/officeDocument/2006/relationships/tags" Target="../tags/tag85.xml"/><Relationship Id="rId15" Type="http://schemas.openxmlformats.org/officeDocument/2006/relationships/tags" Target="../tags/tag95.xml"/><Relationship Id="rId23" Type="http://schemas.openxmlformats.org/officeDocument/2006/relationships/image" Target="../media/image8.jpeg"/><Relationship Id="rId10" Type="http://schemas.openxmlformats.org/officeDocument/2006/relationships/tags" Target="../tags/tag90.xml"/><Relationship Id="rId19" Type="http://schemas.openxmlformats.org/officeDocument/2006/relationships/tags" Target="../tags/tag99.xml"/><Relationship Id="rId4" Type="http://schemas.openxmlformats.org/officeDocument/2006/relationships/tags" Target="../tags/tag84.xml"/><Relationship Id="rId9" Type="http://schemas.openxmlformats.org/officeDocument/2006/relationships/tags" Target="../tags/tag89.xml"/><Relationship Id="rId14" Type="http://schemas.openxmlformats.org/officeDocument/2006/relationships/tags" Target="../tags/tag94.xml"/><Relationship Id="rId22" Type="http://schemas.openxmlformats.org/officeDocument/2006/relationships/notesSlide" Target="../notesSlides/notesSlide8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108.xml"/><Relationship Id="rId13" Type="http://schemas.openxmlformats.org/officeDocument/2006/relationships/tags" Target="../tags/tag113.xml"/><Relationship Id="rId18" Type="http://schemas.openxmlformats.org/officeDocument/2006/relationships/tags" Target="../tags/tag118.xml"/><Relationship Id="rId3" Type="http://schemas.openxmlformats.org/officeDocument/2006/relationships/tags" Target="../tags/tag103.xml"/><Relationship Id="rId21" Type="http://schemas.openxmlformats.org/officeDocument/2006/relationships/tags" Target="../tags/tag121.xml"/><Relationship Id="rId7" Type="http://schemas.openxmlformats.org/officeDocument/2006/relationships/tags" Target="../tags/tag107.xml"/><Relationship Id="rId12" Type="http://schemas.openxmlformats.org/officeDocument/2006/relationships/tags" Target="../tags/tag112.xml"/><Relationship Id="rId17" Type="http://schemas.openxmlformats.org/officeDocument/2006/relationships/tags" Target="../tags/tag117.xml"/><Relationship Id="rId25" Type="http://schemas.openxmlformats.org/officeDocument/2006/relationships/image" Target="../media/image9.png"/><Relationship Id="rId2" Type="http://schemas.openxmlformats.org/officeDocument/2006/relationships/tags" Target="../tags/tag102.xml"/><Relationship Id="rId16" Type="http://schemas.openxmlformats.org/officeDocument/2006/relationships/tags" Target="../tags/tag116.xml"/><Relationship Id="rId20" Type="http://schemas.openxmlformats.org/officeDocument/2006/relationships/tags" Target="../tags/tag120.xml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11" Type="http://schemas.openxmlformats.org/officeDocument/2006/relationships/tags" Target="../tags/tag111.xml"/><Relationship Id="rId24" Type="http://schemas.openxmlformats.org/officeDocument/2006/relationships/image" Target="../media/image8.jpeg"/><Relationship Id="rId5" Type="http://schemas.openxmlformats.org/officeDocument/2006/relationships/tags" Target="../tags/tag105.xml"/><Relationship Id="rId15" Type="http://schemas.openxmlformats.org/officeDocument/2006/relationships/tags" Target="../tags/tag115.xml"/><Relationship Id="rId23" Type="http://schemas.openxmlformats.org/officeDocument/2006/relationships/notesSlide" Target="../notesSlides/notesSlide9.xml"/><Relationship Id="rId10" Type="http://schemas.openxmlformats.org/officeDocument/2006/relationships/tags" Target="../tags/tag110.xml"/><Relationship Id="rId19" Type="http://schemas.openxmlformats.org/officeDocument/2006/relationships/tags" Target="../tags/tag119.xml"/><Relationship Id="rId4" Type="http://schemas.openxmlformats.org/officeDocument/2006/relationships/tags" Target="../tags/tag104.xml"/><Relationship Id="rId9" Type="http://schemas.openxmlformats.org/officeDocument/2006/relationships/tags" Target="../tags/tag109.xml"/><Relationship Id="rId14" Type="http://schemas.openxmlformats.org/officeDocument/2006/relationships/tags" Target="../tags/tag114.xml"/><Relationship Id="rId2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129.xml"/><Relationship Id="rId13" Type="http://schemas.openxmlformats.org/officeDocument/2006/relationships/tags" Target="../tags/tag134.xml"/><Relationship Id="rId18" Type="http://schemas.openxmlformats.org/officeDocument/2006/relationships/tags" Target="../tags/tag139.xml"/><Relationship Id="rId26" Type="http://schemas.openxmlformats.org/officeDocument/2006/relationships/tags" Target="../tags/tag147.xml"/><Relationship Id="rId3" Type="http://schemas.openxmlformats.org/officeDocument/2006/relationships/tags" Target="../tags/tag124.xml"/><Relationship Id="rId21" Type="http://schemas.openxmlformats.org/officeDocument/2006/relationships/tags" Target="../tags/tag142.xml"/><Relationship Id="rId7" Type="http://schemas.openxmlformats.org/officeDocument/2006/relationships/tags" Target="../tags/tag128.xml"/><Relationship Id="rId12" Type="http://schemas.openxmlformats.org/officeDocument/2006/relationships/tags" Target="../tags/tag133.xml"/><Relationship Id="rId17" Type="http://schemas.openxmlformats.org/officeDocument/2006/relationships/tags" Target="../tags/tag138.xml"/><Relationship Id="rId25" Type="http://schemas.openxmlformats.org/officeDocument/2006/relationships/tags" Target="../tags/tag146.xml"/><Relationship Id="rId2" Type="http://schemas.openxmlformats.org/officeDocument/2006/relationships/tags" Target="../tags/tag123.xml"/><Relationship Id="rId16" Type="http://schemas.openxmlformats.org/officeDocument/2006/relationships/tags" Target="../tags/tag137.xml"/><Relationship Id="rId20" Type="http://schemas.openxmlformats.org/officeDocument/2006/relationships/tags" Target="../tags/tag141.xml"/><Relationship Id="rId29" Type="http://schemas.openxmlformats.org/officeDocument/2006/relationships/tags" Target="../tags/tag150.xml"/><Relationship Id="rId1" Type="http://schemas.openxmlformats.org/officeDocument/2006/relationships/tags" Target="../tags/tag122.xml"/><Relationship Id="rId6" Type="http://schemas.openxmlformats.org/officeDocument/2006/relationships/tags" Target="../tags/tag127.xml"/><Relationship Id="rId11" Type="http://schemas.openxmlformats.org/officeDocument/2006/relationships/tags" Target="../tags/tag132.xml"/><Relationship Id="rId24" Type="http://schemas.openxmlformats.org/officeDocument/2006/relationships/tags" Target="../tags/tag145.xml"/><Relationship Id="rId32" Type="http://schemas.openxmlformats.org/officeDocument/2006/relationships/notesSlide" Target="../notesSlides/notesSlide10.xml"/><Relationship Id="rId5" Type="http://schemas.openxmlformats.org/officeDocument/2006/relationships/tags" Target="../tags/tag126.xml"/><Relationship Id="rId15" Type="http://schemas.openxmlformats.org/officeDocument/2006/relationships/tags" Target="../tags/tag136.xml"/><Relationship Id="rId23" Type="http://schemas.openxmlformats.org/officeDocument/2006/relationships/tags" Target="../tags/tag144.xml"/><Relationship Id="rId28" Type="http://schemas.openxmlformats.org/officeDocument/2006/relationships/tags" Target="../tags/tag149.xml"/><Relationship Id="rId10" Type="http://schemas.openxmlformats.org/officeDocument/2006/relationships/tags" Target="../tags/tag131.xml"/><Relationship Id="rId19" Type="http://schemas.openxmlformats.org/officeDocument/2006/relationships/tags" Target="../tags/tag140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125.xml"/><Relationship Id="rId9" Type="http://schemas.openxmlformats.org/officeDocument/2006/relationships/tags" Target="../tags/tag130.xml"/><Relationship Id="rId14" Type="http://schemas.openxmlformats.org/officeDocument/2006/relationships/tags" Target="../tags/tag135.xml"/><Relationship Id="rId22" Type="http://schemas.openxmlformats.org/officeDocument/2006/relationships/tags" Target="../tags/tag143.xml"/><Relationship Id="rId27" Type="http://schemas.openxmlformats.org/officeDocument/2006/relationships/tags" Target="../tags/tag148.xml"/><Relationship Id="rId30" Type="http://schemas.openxmlformats.org/officeDocument/2006/relationships/tags" Target="../tags/tag15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159.xml"/><Relationship Id="rId13" Type="http://schemas.openxmlformats.org/officeDocument/2006/relationships/tags" Target="../tags/tag164.xml"/><Relationship Id="rId18" Type="http://schemas.openxmlformats.org/officeDocument/2006/relationships/tags" Target="../tags/tag169.xml"/><Relationship Id="rId3" Type="http://schemas.openxmlformats.org/officeDocument/2006/relationships/tags" Target="../tags/tag154.xml"/><Relationship Id="rId21" Type="http://schemas.openxmlformats.org/officeDocument/2006/relationships/tags" Target="../tags/tag172.xml"/><Relationship Id="rId7" Type="http://schemas.openxmlformats.org/officeDocument/2006/relationships/tags" Target="../tags/tag158.xml"/><Relationship Id="rId12" Type="http://schemas.openxmlformats.org/officeDocument/2006/relationships/tags" Target="../tags/tag163.xml"/><Relationship Id="rId17" Type="http://schemas.openxmlformats.org/officeDocument/2006/relationships/tags" Target="../tags/tag168.xml"/><Relationship Id="rId25" Type="http://schemas.openxmlformats.org/officeDocument/2006/relationships/image" Target="../media/image9.png"/><Relationship Id="rId2" Type="http://schemas.openxmlformats.org/officeDocument/2006/relationships/tags" Target="../tags/tag153.xml"/><Relationship Id="rId16" Type="http://schemas.openxmlformats.org/officeDocument/2006/relationships/tags" Target="../tags/tag167.xml"/><Relationship Id="rId20" Type="http://schemas.openxmlformats.org/officeDocument/2006/relationships/tags" Target="../tags/tag171.xml"/><Relationship Id="rId1" Type="http://schemas.openxmlformats.org/officeDocument/2006/relationships/tags" Target="../tags/tag152.xml"/><Relationship Id="rId6" Type="http://schemas.openxmlformats.org/officeDocument/2006/relationships/tags" Target="../tags/tag157.xml"/><Relationship Id="rId11" Type="http://schemas.openxmlformats.org/officeDocument/2006/relationships/tags" Target="../tags/tag162.xml"/><Relationship Id="rId24" Type="http://schemas.openxmlformats.org/officeDocument/2006/relationships/image" Target="../media/image8.jpeg"/><Relationship Id="rId5" Type="http://schemas.openxmlformats.org/officeDocument/2006/relationships/tags" Target="../tags/tag156.xml"/><Relationship Id="rId15" Type="http://schemas.openxmlformats.org/officeDocument/2006/relationships/tags" Target="../tags/tag166.xml"/><Relationship Id="rId23" Type="http://schemas.openxmlformats.org/officeDocument/2006/relationships/notesSlide" Target="../notesSlides/notesSlide11.xml"/><Relationship Id="rId10" Type="http://schemas.openxmlformats.org/officeDocument/2006/relationships/tags" Target="../tags/tag161.xml"/><Relationship Id="rId19" Type="http://schemas.openxmlformats.org/officeDocument/2006/relationships/tags" Target="../tags/tag170.xml"/><Relationship Id="rId4" Type="http://schemas.openxmlformats.org/officeDocument/2006/relationships/tags" Target="../tags/tag155.xml"/><Relationship Id="rId9" Type="http://schemas.openxmlformats.org/officeDocument/2006/relationships/tags" Target="../tags/tag160.xml"/><Relationship Id="rId14" Type="http://schemas.openxmlformats.org/officeDocument/2006/relationships/tags" Target="../tags/tag165.xml"/><Relationship Id="rId2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180.xml"/><Relationship Id="rId13" Type="http://schemas.openxmlformats.org/officeDocument/2006/relationships/tags" Target="../tags/tag185.xml"/><Relationship Id="rId18" Type="http://schemas.openxmlformats.org/officeDocument/2006/relationships/tags" Target="../tags/tag190.xml"/><Relationship Id="rId26" Type="http://schemas.openxmlformats.org/officeDocument/2006/relationships/tags" Target="../tags/tag198.xml"/><Relationship Id="rId3" Type="http://schemas.openxmlformats.org/officeDocument/2006/relationships/tags" Target="../tags/tag175.xml"/><Relationship Id="rId21" Type="http://schemas.openxmlformats.org/officeDocument/2006/relationships/tags" Target="../tags/tag193.xml"/><Relationship Id="rId7" Type="http://schemas.openxmlformats.org/officeDocument/2006/relationships/tags" Target="../tags/tag179.xml"/><Relationship Id="rId12" Type="http://schemas.openxmlformats.org/officeDocument/2006/relationships/tags" Target="../tags/tag184.xml"/><Relationship Id="rId17" Type="http://schemas.openxmlformats.org/officeDocument/2006/relationships/tags" Target="../tags/tag189.xml"/><Relationship Id="rId25" Type="http://schemas.openxmlformats.org/officeDocument/2006/relationships/tags" Target="../tags/tag197.xml"/><Relationship Id="rId2" Type="http://schemas.openxmlformats.org/officeDocument/2006/relationships/tags" Target="../tags/tag174.xml"/><Relationship Id="rId16" Type="http://schemas.openxmlformats.org/officeDocument/2006/relationships/tags" Target="../tags/tag188.xml"/><Relationship Id="rId20" Type="http://schemas.openxmlformats.org/officeDocument/2006/relationships/tags" Target="../tags/tag192.xml"/><Relationship Id="rId29" Type="http://schemas.openxmlformats.org/officeDocument/2006/relationships/tags" Target="../tags/tag201.xml"/><Relationship Id="rId1" Type="http://schemas.openxmlformats.org/officeDocument/2006/relationships/tags" Target="../tags/tag173.xml"/><Relationship Id="rId6" Type="http://schemas.openxmlformats.org/officeDocument/2006/relationships/tags" Target="../tags/tag178.xml"/><Relationship Id="rId11" Type="http://schemas.openxmlformats.org/officeDocument/2006/relationships/tags" Target="../tags/tag183.xml"/><Relationship Id="rId24" Type="http://schemas.openxmlformats.org/officeDocument/2006/relationships/tags" Target="../tags/tag196.xml"/><Relationship Id="rId32" Type="http://schemas.openxmlformats.org/officeDocument/2006/relationships/notesSlide" Target="../notesSlides/notesSlide12.xml"/><Relationship Id="rId5" Type="http://schemas.openxmlformats.org/officeDocument/2006/relationships/tags" Target="../tags/tag177.xml"/><Relationship Id="rId15" Type="http://schemas.openxmlformats.org/officeDocument/2006/relationships/tags" Target="../tags/tag187.xml"/><Relationship Id="rId23" Type="http://schemas.openxmlformats.org/officeDocument/2006/relationships/tags" Target="../tags/tag195.xml"/><Relationship Id="rId28" Type="http://schemas.openxmlformats.org/officeDocument/2006/relationships/tags" Target="../tags/tag200.xml"/><Relationship Id="rId10" Type="http://schemas.openxmlformats.org/officeDocument/2006/relationships/tags" Target="../tags/tag182.xml"/><Relationship Id="rId19" Type="http://schemas.openxmlformats.org/officeDocument/2006/relationships/tags" Target="../tags/tag191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176.xml"/><Relationship Id="rId9" Type="http://schemas.openxmlformats.org/officeDocument/2006/relationships/tags" Target="../tags/tag181.xml"/><Relationship Id="rId14" Type="http://schemas.openxmlformats.org/officeDocument/2006/relationships/tags" Target="../tags/tag186.xml"/><Relationship Id="rId22" Type="http://schemas.openxmlformats.org/officeDocument/2006/relationships/tags" Target="../tags/tag194.xml"/><Relationship Id="rId27" Type="http://schemas.openxmlformats.org/officeDocument/2006/relationships/tags" Target="../tags/tag199.xml"/><Relationship Id="rId30" Type="http://schemas.openxmlformats.org/officeDocument/2006/relationships/tags" Target="../tags/tag20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205.xml"/><Relationship Id="rId2" Type="http://schemas.openxmlformats.org/officeDocument/2006/relationships/tags" Target="../tags/tag204.xml"/><Relationship Id="rId1" Type="http://schemas.openxmlformats.org/officeDocument/2006/relationships/tags" Target="../tags/tag203.xml"/><Relationship Id="rId6" Type="http://schemas.openxmlformats.org/officeDocument/2006/relationships/image" Target="../media/image53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notesSlide" Target="../notesSlides/notesSlide2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13" Type="http://schemas.openxmlformats.org/officeDocument/2006/relationships/tags" Target="../tags/tag47.xml"/><Relationship Id="rId18" Type="http://schemas.openxmlformats.org/officeDocument/2006/relationships/tags" Target="../tags/tag52.xml"/><Relationship Id="rId3" Type="http://schemas.openxmlformats.org/officeDocument/2006/relationships/tags" Target="../tags/tag37.xml"/><Relationship Id="rId21" Type="http://schemas.openxmlformats.org/officeDocument/2006/relationships/image" Target="../media/image8.jpeg"/><Relationship Id="rId7" Type="http://schemas.openxmlformats.org/officeDocument/2006/relationships/tags" Target="../tags/tag41.xml"/><Relationship Id="rId12" Type="http://schemas.openxmlformats.org/officeDocument/2006/relationships/tags" Target="../tags/tag46.xml"/><Relationship Id="rId17" Type="http://schemas.openxmlformats.org/officeDocument/2006/relationships/tags" Target="../tags/tag51.xml"/><Relationship Id="rId2" Type="http://schemas.openxmlformats.org/officeDocument/2006/relationships/tags" Target="../tags/tag36.xml"/><Relationship Id="rId16" Type="http://schemas.openxmlformats.org/officeDocument/2006/relationships/tags" Target="../tags/tag50.xml"/><Relationship Id="rId20" Type="http://schemas.openxmlformats.org/officeDocument/2006/relationships/notesSlide" Target="../notesSlides/notesSlide3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tags" Target="../tags/tag45.xml"/><Relationship Id="rId5" Type="http://schemas.openxmlformats.org/officeDocument/2006/relationships/tags" Target="../tags/tag39.xml"/><Relationship Id="rId15" Type="http://schemas.openxmlformats.org/officeDocument/2006/relationships/tags" Target="../tags/tag49.xml"/><Relationship Id="rId10" Type="http://schemas.openxmlformats.org/officeDocument/2006/relationships/tags" Target="../tags/tag44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38.xml"/><Relationship Id="rId9" Type="http://schemas.openxmlformats.org/officeDocument/2006/relationships/tags" Target="../tags/tag43.xml"/><Relationship Id="rId14" Type="http://schemas.openxmlformats.org/officeDocument/2006/relationships/tags" Target="../tags/tag4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60.xml"/><Relationship Id="rId13" Type="http://schemas.openxmlformats.org/officeDocument/2006/relationships/tags" Target="../tags/tag65.xml"/><Relationship Id="rId18" Type="http://schemas.openxmlformats.org/officeDocument/2006/relationships/image" Target="../media/image9.png"/><Relationship Id="rId3" Type="http://schemas.openxmlformats.org/officeDocument/2006/relationships/tags" Target="../tags/tag55.xml"/><Relationship Id="rId21" Type="http://schemas.openxmlformats.org/officeDocument/2006/relationships/image" Target="../media/image12.png"/><Relationship Id="rId7" Type="http://schemas.openxmlformats.org/officeDocument/2006/relationships/tags" Target="../tags/tag59.xml"/><Relationship Id="rId12" Type="http://schemas.openxmlformats.org/officeDocument/2006/relationships/tags" Target="../tags/tag64.xml"/><Relationship Id="rId17" Type="http://schemas.openxmlformats.org/officeDocument/2006/relationships/image" Target="../media/image8.jpeg"/><Relationship Id="rId2" Type="http://schemas.openxmlformats.org/officeDocument/2006/relationships/tags" Target="../tags/tag54.xml"/><Relationship Id="rId16" Type="http://schemas.openxmlformats.org/officeDocument/2006/relationships/notesSlide" Target="../notesSlides/notesSlide4.xml"/><Relationship Id="rId20" Type="http://schemas.openxmlformats.org/officeDocument/2006/relationships/image" Target="../media/image11.png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11" Type="http://schemas.openxmlformats.org/officeDocument/2006/relationships/tags" Target="../tags/tag63.xml"/><Relationship Id="rId5" Type="http://schemas.openxmlformats.org/officeDocument/2006/relationships/tags" Target="../tags/tag57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62.xml"/><Relationship Id="rId19" Type="http://schemas.openxmlformats.org/officeDocument/2006/relationships/image" Target="../media/image10.png"/><Relationship Id="rId4" Type="http://schemas.openxmlformats.org/officeDocument/2006/relationships/tags" Target="../tags/tag56.xml"/><Relationship Id="rId9" Type="http://schemas.openxmlformats.org/officeDocument/2006/relationships/tags" Target="../tags/tag61.xml"/><Relationship Id="rId14" Type="http://schemas.openxmlformats.org/officeDocument/2006/relationships/tags" Target="../tags/tag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774384"/>
            <a:ext cx="8077200" cy="1469571"/>
          </a:xfrm>
        </p:spPr>
        <p:txBody>
          <a:bodyPr>
            <a:normAutofit/>
          </a:bodyPr>
          <a:lstStyle/>
          <a:p>
            <a:pPr algn="l"/>
            <a:r>
              <a:rPr lang="en-US" sz="3600"/>
              <a:t>Lecture 6a: </a:t>
            </a:r>
            <a:r>
              <a:rPr lang="en-US" sz="3600" dirty="0"/>
              <a:t>Transformations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28550" y="-1642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CS5670: Computer Vision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-328550" y="826325"/>
            <a:ext cx="4876800" cy="87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Noah Snavely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9144000" cy="457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16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 l="23714" t="51855" r="14572" b="21048"/>
          <a:stretch>
            <a:fillRect/>
          </a:stretch>
        </p:blipFill>
        <p:spPr bwMode="auto">
          <a:xfrm>
            <a:off x="862319" y="3390328"/>
            <a:ext cx="7560876" cy="2490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Richard Szeliski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Image Stitching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67186-4E63-452B-BE44-119D89CEC350}" type="slidenum">
              <a:rPr lang="en-US"/>
              <a:pPr/>
              <a:t>10</a:t>
            </a:fld>
            <a:endParaRPr lang="en-US"/>
          </a:p>
        </p:txBody>
      </p:sp>
      <p:sp>
        <p:nvSpPr>
          <p:cNvPr id="4003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Parametric (global) warping</a:t>
            </a:r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1"/>
            <a:ext cx="8229600" cy="762000"/>
          </a:xfrm>
        </p:spPr>
        <p:txBody>
          <a:bodyPr/>
          <a:lstStyle/>
          <a:p>
            <a:r>
              <a:rPr lang="en-US"/>
              <a:t>Examples of parametric warps:</a:t>
            </a:r>
          </a:p>
        </p:txBody>
      </p:sp>
      <p:pic>
        <p:nvPicPr>
          <p:cNvPr id="400388" name="Picture 4" descr="HHHIMG_116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47825" y="3338513"/>
            <a:ext cx="1462087" cy="1095375"/>
          </a:xfrm>
          <a:prstGeom prst="rect">
            <a:avLst/>
          </a:prstGeom>
          <a:noFill/>
        </p:spPr>
      </p:pic>
      <p:sp>
        <p:nvSpPr>
          <p:cNvPr id="400389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81112" y="4433888"/>
            <a:ext cx="1219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translation</a:t>
            </a:r>
          </a:p>
        </p:txBody>
      </p:sp>
      <p:pic>
        <p:nvPicPr>
          <p:cNvPr id="400390" name="Picture 6" descr="HHHIMG_1166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34112" y="3352800"/>
            <a:ext cx="1462088" cy="762000"/>
          </a:xfrm>
          <a:prstGeom prst="rect">
            <a:avLst/>
          </a:prstGeom>
          <a:noFill/>
        </p:spPr>
      </p:pic>
      <p:pic>
        <p:nvPicPr>
          <p:cNvPr id="400391" name="Picture 7" descr="rotated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643312" y="3124200"/>
            <a:ext cx="1755775" cy="1411288"/>
          </a:xfrm>
          <a:prstGeom prst="rect">
            <a:avLst/>
          </a:prstGeom>
          <a:noFill/>
        </p:spPr>
      </p:pic>
      <p:sp>
        <p:nvSpPr>
          <p:cNvPr id="400392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875087" y="44196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rotation</a:t>
            </a:r>
          </a:p>
        </p:txBody>
      </p:sp>
      <p:sp>
        <p:nvSpPr>
          <p:cNvPr id="400393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310312" y="43434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aspect</a:t>
            </a:r>
          </a:p>
        </p:txBody>
      </p:sp>
    </p:spTree>
    <p:extLst>
      <p:ext uri="{BB962C8B-B14F-4D97-AF65-F5344CB8AC3E}">
        <p14:creationId xmlns:p14="http://schemas.microsoft.com/office/powerpoint/2010/main" val="3347915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Parametric (global) warping</a:t>
            </a:r>
          </a:p>
        </p:txBody>
      </p:sp>
      <p:sp>
        <p:nvSpPr>
          <p:cNvPr id="85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2250" y="2790825"/>
            <a:ext cx="8724900" cy="270668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Transformation T is a coordinate-changing machine: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2400" dirty="0"/>
              <a:t>					p’ = </a:t>
            </a:r>
            <a:r>
              <a:rPr lang="en-US" sz="2400" i="1" dirty="0"/>
              <a:t>T</a:t>
            </a:r>
            <a:r>
              <a:rPr lang="en-US" sz="2400" dirty="0"/>
              <a:t>(p)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What does it mean that </a:t>
            </a:r>
            <a:r>
              <a:rPr lang="en-US" sz="2400" i="1" dirty="0"/>
              <a:t>T</a:t>
            </a:r>
            <a:r>
              <a:rPr lang="en-US" sz="2400" dirty="0"/>
              <a:t> is global?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Is the same for any point p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can be described by just a few numbers (parameters)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Let’s consider </a:t>
            </a:r>
            <a:r>
              <a:rPr lang="en-US" sz="2400" i="1" dirty="0"/>
              <a:t>linear</a:t>
            </a:r>
            <a:r>
              <a:rPr lang="en-US" sz="2400" dirty="0"/>
              <a:t> </a:t>
            </a:r>
            <a:r>
              <a:rPr lang="en-US" sz="2400" dirty="0" err="1"/>
              <a:t>xforms</a:t>
            </a:r>
            <a:r>
              <a:rPr lang="en-US" sz="2400" dirty="0"/>
              <a:t> (can be represented by a 2D matrix):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4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352800" y="1690016"/>
            <a:ext cx="1600200" cy="476250"/>
            <a:chOff x="2256" y="2064"/>
            <a:chExt cx="1008" cy="300"/>
          </a:xfrm>
        </p:grpSpPr>
        <p:sp>
          <p:nvSpPr>
            <p:cNvPr id="10252" name="Text Box 5"/>
            <p:cNvSpPr txBox="1">
              <a:spLocks noChangeArrowheads="1"/>
            </p:cNvSpPr>
            <p:nvPr/>
          </p:nvSpPr>
          <p:spPr bwMode="auto">
            <a:xfrm>
              <a:off x="2592" y="2064"/>
              <a:ext cx="336" cy="3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T</a:t>
              </a:r>
            </a:p>
          </p:txBody>
        </p:sp>
        <p:sp>
          <p:nvSpPr>
            <p:cNvPr id="10253" name="Line 6"/>
            <p:cNvSpPr>
              <a:spLocks noChangeShapeType="1"/>
            </p:cNvSpPr>
            <p:nvPr/>
          </p:nvSpPr>
          <p:spPr bwMode="auto">
            <a:xfrm>
              <a:off x="2256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4" name="Line 7"/>
            <p:cNvSpPr>
              <a:spLocks noChangeShapeType="1"/>
            </p:cNvSpPr>
            <p:nvPr/>
          </p:nvSpPr>
          <p:spPr bwMode="auto">
            <a:xfrm>
              <a:off x="2928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246" name="Picture 8" descr="HHHIMG_1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375691"/>
            <a:ext cx="1462088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9" descr="HHHIMG_1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709066"/>
            <a:ext cx="18430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Text Box 10"/>
          <p:cNvSpPr txBox="1">
            <a:spLocks noChangeArrowheads="1"/>
          </p:cNvSpPr>
          <p:nvPr/>
        </p:nvSpPr>
        <p:spPr bwMode="auto">
          <a:xfrm>
            <a:off x="1524000" y="2471066"/>
            <a:ext cx="1262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/>
              <a:t>p</a:t>
            </a:r>
            <a:r>
              <a:rPr lang="en-US"/>
              <a:t> = (x,y)</a:t>
            </a:r>
          </a:p>
        </p:txBody>
      </p:sp>
      <p:sp>
        <p:nvSpPr>
          <p:cNvPr id="10249" name="Text Box 11"/>
          <p:cNvSpPr txBox="1">
            <a:spLocks noChangeArrowheads="1"/>
          </p:cNvSpPr>
          <p:nvPr/>
        </p:nvSpPr>
        <p:spPr bwMode="auto">
          <a:xfrm>
            <a:off x="5748338" y="2471066"/>
            <a:ext cx="1566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/>
              <a:t>p’</a:t>
            </a:r>
            <a:r>
              <a:rPr lang="en-US"/>
              <a:t> = (x’,y’)</a:t>
            </a:r>
          </a:p>
        </p:txBody>
      </p:sp>
      <p:sp>
        <p:nvSpPr>
          <p:cNvPr id="10250" name="Oval 12"/>
          <p:cNvSpPr>
            <a:spLocks noChangeAspect="1" noChangeArrowheads="1"/>
          </p:cNvSpPr>
          <p:nvPr/>
        </p:nvSpPr>
        <p:spPr bwMode="auto">
          <a:xfrm>
            <a:off x="6129338" y="1818604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Oval 13"/>
          <p:cNvSpPr>
            <a:spLocks noChangeAspect="1" noChangeArrowheads="1"/>
          </p:cNvSpPr>
          <p:nvPr/>
        </p:nvSpPr>
        <p:spPr bwMode="auto">
          <a:xfrm>
            <a:off x="2014538" y="1556666"/>
            <a:ext cx="119062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83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8313" y="5470753"/>
            <a:ext cx="1756001" cy="520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33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28432" y="5211535"/>
            <a:ext cx="3389539" cy="1185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245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5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5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5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54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54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8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8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401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914400"/>
          </a:xfrm>
        </p:spPr>
        <p:txBody>
          <a:bodyPr/>
          <a:lstStyle/>
          <a:p>
            <a:r>
              <a:rPr lang="en-US" dirty="0"/>
              <a:t>Common linear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Uniform scaling by </a:t>
            </a:r>
            <a:r>
              <a:rPr lang="en-US" i="1" dirty="0"/>
              <a:t>s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C:\snavely\work\teaching\09Sp-CS1114\lectures\lec14\ey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6736" y="2770415"/>
            <a:ext cx="2843144" cy="1907662"/>
          </a:xfrm>
          <a:prstGeom prst="rect">
            <a:avLst/>
          </a:prstGeom>
          <a:noFill/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C:\snavely\work\teaching\09Sp-CS1114\lectures\lec14\ey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4336" y="2065565"/>
            <a:ext cx="3918064" cy="2628900"/>
          </a:xfrm>
          <a:prstGeom prst="rect">
            <a:avLst/>
          </a:prstGeom>
          <a:noFill/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" name="Group 11"/>
          <p:cNvGrpSpPr/>
          <p:nvPr/>
        </p:nvGrpSpPr>
        <p:grpSpPr>
          <a:xfrm>
            <a:off x="2185307" y="5310147"/>
            <a:ext cx="2757104" cy="1222427"/>
            <a:chOff x="3143250" y="5027119"/>
            <a:chExt cx="2757104" cy="1222427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43250" y="5027119"/>
              <a:ext cx="2757104" cy="1222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85411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28861" y="5370349"/>
              <a:ext cx="319882" cy="397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Oval 12"/>
          <p:cNvSpPr/>
          <p:nvPr/>
        </p:nvSpPr>
        <p:spPr>
          <a:xfrm>
            <a:off x="1037917" y="4582885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684631" y="4604656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78971" y="4463140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(0,0)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47457" y="4474024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(0,0)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51713" y="5671455"/>
            <a:ext cx="2720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What is the inverse?</a:t>
            </a:r>
          </a:p>
        </p:txBody>
      </p:sp>
    </p:spTree>
    <p:extLst>
      <p:ext uri="{BB962C8B-B14F-4D97-AF65-F5344CB8AC3E}">
        <p14:creationId xmlns:p14="http://schemas.microsoft.com/office/powerpoint/2010/main" val="238696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14400"/>
          </a:xfrm>
        </p:spPr>
        <p:txBody>
          <a:bodyPr/>
          <a:lstStyle/>
          <a:p>
            <a:r>
              <a:rPr lang="en-US" dirty="0"/>
              <a:t>Common linear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Rotation by angle </a:t>
            </a:r>
            <a:r>
              <a:rPr lang="el-GR" sz="2800" i="1" kern="0" dirty="0">
                <a:solidFill>
                  <a:prstClr val="black"/>
                </a:solidFill>
                <a:latin typeface="Verdana"/>
              </a:rPr>
              <a:t>θ</a:t>
            </a:r>
            <a:r>
              <a:rPr lang="en-US" sz="2800" i="1" kern="0" dirty="0">
                <a:solidFill>
                  <a:prstClr val="black"/>
                </a:solidFill>
                <a:latin typeface="Verdana"/>
              </a:rPr>
              <a:t> </a:t>
            </a:r>
            <a:r>
              <a:rPr lang="en-US" sz="2800" kern="0" dirty="0">
                <a:solidFill>
                  <a:prstClr val="black"/>
                </a:solidFill>
              </a:rPr>
              <a:t>(about the origin)</a:t>
            </a:r>
            <a:endParaRPr lang="en-US" i="1" dirty="0"/>
          </a:p>
          <a:p>
            <a:endParaRPr lang="en-US" dirty="0"/>
          </a:p>
        </p:txBody>
      </p:sp>
      <p:pic>
        <p:nvPicPr>
          <p:cNvPr id="5" name="Picture 4" descr="C:\snavely\work\teaching\09Sp-CS1114\lectures\lec14\ey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4965" y="3118760"/>
            <a:ext cx="2843144" cy="1907662"/>
          </a:xfrm>
          <a:prstGeom prst="rect">
            <a:avLst/>
          </a:prstGeom>
          <a:noFill/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C:\snavely\work\teaching\09Sp-CS1114\lectures\lec14\ey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800000">
            <a:off x="5121767" y="2553315"/>
            <a:ext cx="2843144" cy="1907662"/>
          </a:xfrm>
          <a:prstGeom prst="rect">
            <a:avLst/>
          </a:prstGeom>
          <a:noFill/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" name="Group 10"/>
          <p:cNvGrpSpPr/>
          <p:nvPr/>
        </p:nvGrpSpPr>
        <p:grpSpPr>
          <a:xfrm>
            <a:off x="955221" y="5384347"/>
            <a:ext cx="4467225" cy="1266825"/>
            <a:chOff x="2490107" y="5053693"/>
            <a:chExt cx="4467225" cy="1266825"/>
          </a:xfrm>
        </p:grpSpPr>
        <p:pic>
          <p:nvPicPr>
            <p:cNvPr id="1229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90107" y="5053693"/>
              <a:ext cx="4467225" cy="1266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8643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39106" y="5427210"/>
              <a:ext cx="453896" cy="396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Oval 12"/>
          <p:cNvSpPr/>
          <p:nvPr/>
        </p:nvSpPr>
        <p:spPr>
          <a:xfrm>
            <a:off x="1005260" y="4920342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46314" y="4800597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(0,0)</a:t>
            </a:r>
          </a:p>
        </p:txBody>
      </p:sp>
      <p:sp>
        <p:nvSpPr>
          <p:cNvPr id="15" name="Oval 14"/>
          <p:cNvSpPr/>
          <p:nvPr/>
        </p:nvSpPr>
        <p:spPr>
          <a:xfrm>
            <a:off x="5686117" y="4931228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127171" y="4811483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(0,0)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91205" y="5410191"/>
            <a:ext cx="2720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What is the inverse?</a:t>
            </a:r>
          </a:p>
        </p:txBody>
      </p:sp>
      <p:pic>
        <p:nvPicPr>
          <p:cNvPr id="78643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19838" y="6223227"/>
            <a:ext cx="1754501" cy="38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6215755" y="5845627"/>
            <a:ext cx="15917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For rotations:</a:t>
            </a:r>
            <a:endParaRPr lang="en-US" sz="200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769428" y="5018314"/>
            <a:ext cx="26670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553200" y="4593772"/>
            <a:ext cx="328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i="1" kern="0" dirty="0">
                <a:solidFill>
                  <a:prstClr val="black"/>
                </a:solidFill>
                <a:latin typeface="Verdana"/>
              </a:rPr>
              <a:t>θ</a:t>
            </a:r>
            <a:endParaRPr lang="en-US" dirty="0"/>
          </a:p>
        </p:txBody>
      </p:sp>
      <p:sp>
        <p:nvSpPr>
          <p:cNvPr id="28" name="Arc 27"/>
          <p:cNvSpPr/>
          <p:nvPr/>
        </p:nvSpPr>
        <p:spPr>
          <a:xfrm>
            <a:off x="5334000" y="4419600"/>
            <a:ext cx="1219200" cy="1219200"/>
          </a:xfrm>
          <a:prstGeom prst="arc">
            <a:avLst>
              <a:gd name="adj1" fmla="val 19308430"/>
              <a:gd name="adj2" fmla="val 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14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86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2x2 Matrices</a:t>
            </a:r>
          </a:p>
        </p:txBody>
      </p:sp>
      <p:sp>
        <p:nvSpPr>
          <p:cNvPr id="153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/>
              <a:t>What types of transformations can be </a:t>
            </a:r>
            <a:br>
              <a:rPr lang="en-US" dirty="0"/>
            </a:br>
            <a:r>
              <a:rPr lang="en-US" dirty="0"/>
              <a:t>represented with a 2x2 matrix?</a:t>
            </a:r>
          </a:p>
        </p:txBody>
      </p:sp>
      <p:sp>
        <p:nvSpPr>
          <p:cNvPr id="15368" name="Text Box 4"/>
          <p:cNvSpPr txBox="1">
            <a:spLocks noChangeArrowheads="1"/>
          </p:cNvSpPr>
          <p:nvPr/>
        </p:nvSpPr>
        <p:spPr bwMode="auto">
          <a:xfrm>
            <a:off x="838200" y="2681288"/>
            <a:ext cx="35899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dirty="0">
                <a:solidFill>
                  <a:schemeClr val="tx2"/>
                </a:solidFill>
              </a:rPr>
              <a:t>2D mirror about Y axis?</a:t>
            </a:r>
          </a:p>
        </p:txBody>
      </p:sp>
      <p:sp>
        <p:nvSpPr>
          <p:cNvPr id="15369" name="Text Box 7"/>
          <p:cNvSpPr txBox="1">
            <a:spLocks noChangeArrowheads="1"/>
          </p:cNvSpPr>
          <p:nvPr/>
        </p:nvSpPr>
        <p:spPr bwMode="auto">
          <a:xfrm>
            <a:off x="838200" y="4586288"/>
            <a:ext cx="411490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dirty="0">
                <a:solidFill>
                  <a:schemeClr val="tx2"/>
                </a:solidFill>
              </a:rPr>
              <a:t>2D mirror across line y = x?</a:t>
            </a:r>
          </a:p>
        </p:txBody>
      </p:sp>
      <p:pic>
        <p:nvPicPr>
          <p:cNvPr id="78746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1" y="3284765"/>
            <a:ext cx="1992086" cy="1080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746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9278" y="3154817"/>
            <a:ext cx="3721112" cy="1286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7217230" y="3897086"/>
            <a:ext cx="381000" cy="4136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894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3999" y="5257800"/>
            <a:ext cx="203990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9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5105400"/>
            <a:ext cx="3352800" cy="1591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626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87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8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8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8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/>
      <p:bldP spid="1536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What types of transformations can be </a:t>
            </a:r>
            <a:br>
              <a:rPr lang="en-US"/>
            </a:br>
            <a:r>
              <a:rPr lang="en-US"/>
              <a:t>represented with a 2x2 matrix?</a:t>
            </a:r>
          </a:p>
        </p:txBody>
      </p:sp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838200" y="2757488"/>
            <a:ext cx="24391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dirty="0">
                <a:solidFill>
                  <a:schemeClr val="tx2"/>
                </a:solidFill>
              </a:rPr>
              <a:t>2D Translation?</a:t>
            </a:r>
          </a:p>
        </p:txBody>
      </p:sp>
      <p:sp>
        <p:nvSpPr>
          <p:cNvPr id="865286" name="Text Box 6"/>
          <p:cNvSpPr txBox="1">
            <a:spLocks noChangeArrowheads="1"/>
          </p:cNvSpPr>
          <p:nvPr/>
        </p:nvSpPr>
        <p:spPr bwMode="auto">
          <a:xfrm>
            <a:off x="206820" y="4634141"/>
            <a:ext cx="8817428" cy="52322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800" dirty="0">
                <a:solidFill>
                  <a:schemeClr val="tx2"/>
                </a:solidFill>
              </a:rPr>
              <a:t>Translation is not a linear operation on 2D coordinates</a:t>
            </a:r>
          </a:p>
        </p:txBody>
      </p:sp>
      <p:sp>
        <p:nvSpPr>
          <p:cNvPr id="865287" name="Text Box 7"/>
          <p:cNvSpPr txBox="1">
            <a:spLocks noChangeArrowheads="1"/>
          </p:cNvSpPr>
          <p:nvPr/>
        </p:nvSpPr>
        <p:spPr bwMode="auto">
          <a:xfrm>
            <a:off x="3675075" y="3505200"/>
            <a:ext cx="644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solidFill>
                  <a:schemeClr val="tx2"/>
                </a:solidFill>
                <a:latin typeface="Arial" charset="0"/>
              </a:rPr>
              <a:t>NO!</a:t>
            </a:r>
          </a:p>
        </p:txBody>
      </p:sp>
      <p:pic>
        <p:nvPicPr>
          <p:cNvPr id="788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707" y="3254149"/>
            <a:ext cx="2474696" cy="111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2x2 Matrices</a:t>
            </a:r>
          </a:p>
        </p:txBody>
      </p:sp>
    </p:spTree>
    <p:extLst>
      <p:ext uri="{BB962C8B-B14F-4D97-AF65-F5344CB8AC3E}">
        <p14:creationId xmlns:p14="http://schemas.microsoft.com/office/powerpoint/2010/main" val="158776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5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65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5286" grpId="0" animBg="1"/>
      <p:bldP spid="86528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223838" y="76200"/>
            <a:ext cx="8723312" cy="838200"/>
          </a:xfrm>
        </p:spPr>
        <p:txBody>
          <a:bodyPr/>
          <a:lstStyle/>
          <a:p>
            <a:pPr eaLnBrk="1" hangingPunct="1"/>
            <a:r>
              <a:rPr lang="en-US"/>
              <a:t>All 2D Linear Transformations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12900"/>
            <a:ext cx="8566150" cy="47879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Linear transformations are combinations of …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Scale,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Rotation,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Shear, and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Mirror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Properties of linear transformations: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Origin maps to origin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Lines map to lines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Parallel lines remain parallel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Ratios are preserved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Closed under composition</a:t>
            </a:r>
          </a:p>
        </p:txBody>
      </p:sp>
      <p:graphicFrame>
        <p:nvGraphicFramePr>
          <p:cNvPr id="17410" name="Object 4"/>
          <p:cNvGraphicFramePr>
            <a:graphicFrameLocks noChangeAspect="1"/>
          </p:cNvGraphicFramePr>
          <p:nvPr/>
        </p:nvGraphicFramePr>
        <p:xfrm>
          <a:off x="4953000" y="2165350"/>
          <a:ext cx="2271713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14" name="Equation" r:id="rId3" imgW="1117440" imgH="457200" progId="Equation.3">
                  <p:embed/>
                </p:oleObj>
              </mc:Choice>
              <mc:Fallback>
                <p:oleObj name="Equation" r:id="rId3" imgW="11174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165350"/>
                        <a:ext cx="2271713" cy="927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5"/>
          <p:cNvGraphicFramePr>
            <a:graphicFrameLocks noChangeAspect="1"/>
          </p:cNvGraphicFramePr>
          <p:nvPr/>
        </p:nvGraphicFramePr>
        <p:xfrm>
          <a:off x="3691391" y="5584145"/>
          <a:ext cx="5126037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15" name="Equation" r:id="rId5" imgW="2031840" imgH="406080" progId="Equation.3">
                  <p:embed/>
                </p:oleObj>
              </mc:Choice>
              <mc:Fallback>
                <p:oleObj name="Equation" r:id="rId5" imgW="203184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1391" y="5584145"/>
                        <a:ext cx="5126037" cy="1020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041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4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4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4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4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Homogeneous coordinates</a:t>
            </a:r>
          </a:p>
        </p:txBody>
      </p:sp>
      <p:sp>
        <p:nvSpPr>
          <p:cNvPr id="20484" name="Rectangle 2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1000" y="19050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/>
              <a:t>Trick:  add one more coordinate:</a:t>
            </a:r>
          </a:p>
        </p:txBody>
      </p:sp>
      <p:sp>
        <p:nvSpPr>
          <p:cNvPr id="20485" name="Text Box 3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793875" y="3600450"/>
            <a:ext cx="286777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/>
              <a:t>homogeneous image </a:t>
            </a:r>
          </a:p>
          <a:p>
            <a:pPr algn="ctr"/>
            <a:r>
              <a:rPr lang="en-US" sz="2400"/>
              <a:t>coordinates</a:t>
            </a:r>
          </a:p>
        </p:txBody>
      </p:sp>
      <p:sp>
        <p:nvSpPr>
          <p:cNvPr id="20487" name="Rectangle 3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5029200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/>
              <a:t>Converting </a:t>
            </a:r>
            <a:r>
              <a:rPr lang="en-US" sz="2400" i="1" dirty="0"/>
              <a:t>from</a:t>
            </a:r>
            <a:r>
              <a:rPr lang="en-US" sz="2400" dirty="0"/>
              <a:t> homogeneous coordinates</a:t>
            </a:r>
          </a:p>
        </p:txBody>
      </p:sp>
      <p:pic>
        <p:nvPicPr>
          <p:cNvPr id="20488" name="Picture 35" descr="Edittex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89088" y="2449512"/>
            <a:ext cx="1843087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39" descr="Edittex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71600" y="5562600"/>
            <a:ext cx="2622550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3" name="Group 42"/>
          <p:cNvGrpSpPr/>
          <p:nvPr/>
        </p:nvGrpSpPr>
        <p:grpSpPr>
          <a:xfrm>
            <a:off x="4876800" y="1459468"/>
            <a:ext cx="3408252" cy="3351236"/>
            <a:chOff x="4876800" y="1459468"/>
            <a:chExt cx="3408252" cy="3351236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6172200" y="3579812"/>
              <a:ext cx="18288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5400000" flipH="1" flipV="1">
              <a:off x="5256609" y="2667397"/>
              <a:ext cx="182959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5400000">
              <a:off x="5105400" y="3581400"/>
              <a:ext cx="1066800" cy="1066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8001000" y="3385458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876800" y="4441372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051024" y="1459468"/>
              <a:ext cx="3497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</a:t>
              </a:r>
            </a:p>
          </p:txBody>
        </p:sp>
      </p:grpSp>
      <p:cxnSp>
        <p:nvCxnSpPr>
          <p:cNvPr id="34" name="Straight Arrow Connector 33"/>
          <p:cNvCxnSpPr/>
          <p:nvPr/>
        </p:nvCxnSpPr>
        <p:spPr>
          <a:xfrm rot="5400000" flipH="1" flipV="1">
            <a:off x="5600700" y="1866900"/>
            <a:ext cx="2286000" cy="1143000"/>
          </a:xfrm>
          <a:prstGeom prst="straightConnector1">
            <a:avLst/>
          </a:prstGeom>
          <a:ln w="381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6398623" y="3002281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267302" y="1273628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7293795" y="1110342"/>
            <a:ext cx="914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, </a:t>
            </a:r>
            <a:r>
              <a:rPr lang="en-US" i="1" dirty="0"/>
              <a:t>w</a:t>
            </a:r>
            <a:r>
              <a:rPr lang="en-US" dirty="0"/>
              <a:t>)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4876800" y="2208814"/>
            <a:ext cx="3810000" cy="1187528"/>
            <a:chOff x="4876800" y="2208814"/>
            <a:chExt cx="3810000" cy="1187528"/>
          </a:xfrm>
        </p:grpSpPr>
        <p:sp>
          <p:nvSpPr>
            <p:cNvPr id="26" name="Parallelogram 25"/>
            <p:cNvSpPr/>
            <p:nvPr/>
          </p:nvSpPr>
          <p:spPr>
            <a:xfrm>
              <a:off x="4876800" y="2208814"/>
              <a:ext cx="3810000" cy="1143986"/>
            </a:xfrm>
            <a:prstGeom prst="parallelogram">
              <a:avLst>
                <a:gd name="adj" fmla="val 101702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061858" y="3027010"/>
              <a:ext cx="6880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w</a:t>
              </a:r>
              <a:r>
                <a:rPr lang="en-US" dirty="0"/>
                <a:t> = 1</a:t>
              </a: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6401167" y="2895600"/>
            <a:ext cx="1375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/</a:t>
            </a:r>
            <a:r>
              <a:rPr lang="en-US" i="1" dirty="0"/>
              <a:t>w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/</a:t>
            </a:r>
            <a:r>
              <a:rPr lang="en-US" i="1" dirty="0"/>
              <a:t>w</a:t>
            </a:r>
            <a:r>
              <a:rPr lang="en-US" dirty="0"/>
              <a:t>, </a:t>
            </a:r>
            <a:r>
              <a:rPr lang="en-US" i="1" dirty="0"/>
              <a:t>1</a:t>
            </a:r>
            <a:r>
              <a:rPr lang="en-US" dirty="0"/>
              <a:t>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239000" y="1927034"/>
            <a:ext cx="1675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homogeneous plane</a:t>
            </a:r>
          </a:p>
        </p:txBody>
      </p:sp>
    </p:spTree>
    <p:extLst>
      <p:ext uri="{BB962C8B-B14F-4D97-AF65-F5344CB8AC3E}">
        <p14:creationId xmlns:p14="http://schemas.microsoft.com/office/powerpoint/2010/main" val="331341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  <p:bldP spid="20487" grpId="0"/>
      <p:bldP spid="36" grpId="0" animBg="1"/>
      <p:bldP spid="37" grpId="0" animBg="1"/>
      <p:bldP spid="38" grpId="0"/>
      <p:bldP spid="39" grpId="0"/>
      <p:bldP spid="4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Solution: homogeneous coordinates to the rescue</a:t>
            </a:r>
          </a:p>
        </p:txBody>
      </p:sp>
      <p:pic>
        <p:nvPicPr>
          <p:cNvPr id="789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1926" y="2775858"/>
            <a:ext cx="364557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95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9136" y="4691717"/>
            <a:ext cx="6588578" cy="17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0859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9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Affine transformations</a:t>
            </a:r>
          </a:p>
        </p:txBody>
      </p:sp>
      <p:pic>
        <p:nvPicPr>
          <p:cNvPr id="789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1926" y="2775858"/>
            <a:ext cx="364557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438400" y="3897086"/>
            <a:ext cx="1905000" cy="424543"/>
          </a:xfrm>
          <a:prstGeom prst="rect">
            <a:avLst/>
          </a:prstGeom>
          <a:solidFill>
            <a:srgbClr val="FFFF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flipH="1">
            <a:off x="4822372" y="3897086"/>
            <a:ext cx="457200" cy="4027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410199" y="3646715"/>
            <a:ext cx="29173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any transformation with </a:t>
            </a:r>
          </a:p>
          <a:p>
            <a:r>
              <a:rPr lang="en-US" sz="2000" dirty="0"/>
              <a:t>last row [ 0 0 1 ] we call an </a:t>
            </a:r>
          </a:p>
          <a:p>
            <a:r>
              <a:rPr lang="en-US" sz="2000" i="1" dirty="0"/>
              <a:t>affine</a:t>
            </a:r>
            <a:r>
              <a:rPr lang="en-US" sz="2000" dirty="0"/>
              <a:t> transformation</a:t>
            </a:r>
            <a:endParaRPr lang="en-US" sz="2000" i="1" dirty="0"/>
          </a:p>
        </p:txBody>
      </p:sp>
      <p:pic>
        <p:nvPicPr>
          <p:cNvPr id="790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5385" y="4708957"/>
            <a:ext cx="2520044" cy="172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0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Szeliski: Chapter 3.6</a:t>
            </a:r>
          </a:p>
        </p:txBody>
      </p:sp>
    </p:spTree>
    <p:extLst>
      <p:ext uri="{BB962C8B-B14F-4D97-AF65-F5344CB8AC3E}">
        <p14:creationId xmlns:p14="http://schemas.microsoft.com/office/powerpoint/2010/main" val="34557359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affine transformations</a:t>
            </a:r>
          </a:p>
        </p:txBody>
      </p:sp>
      <p:graphicFrame>
        <p:nvGraphicFramePr>
          <p:cNvPr id="22530" name="Object 4"/>
          <p:cNvGraphicFramePr>
            <a:graphicFrameLocks noChangeAspect="1"/>
          </p:cNvGraphicFramePr>
          <p:nvPr/>
        </p:nvGraphicFramePr>
        <p:xfrm>
          <a:off x="1066800" y="3897076"/>
          <a:ext cx="2868612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666" name="Equation" r:id="rId3" imgW="1854000" imgH="711000" progId="Equation.3">
                  <p:embed/>
                </p:oleObj>
              </mc:Choice>
              <mc:Fallback>
                <p:oleObj name="Equation" r:id="rId3" imgW="185400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897076"/>
                        <a:ext cx="2868612" cy="1100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Object 5"/>
          <p:cNvGraphicFramePr>
            <a:graphicFrameLocks noChangeAspect="1"/>
          </p:cNvGraphicFramePr>
          <p:nvPr/>
        </p:nvGraphicFramePr>
        <p:xfrm>
          <a:off x="1344612" y="2066925"/>
          <a:ext cx="2101850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667" name="Equation" r:id="rId5" imgW="1333440" imgH="698400" progId="Equation.3">
                  <p:embed/>
                </p:oleObj>
              </mc:Choice>
              <mc:Fallback>
                <p:oleObj name="Equation" r:id="rId5" imgW="1333440" imgH="698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4612" y="2066925"/>
                        <a:ext cx="2101850" cy="1101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6"/>
          <p:cNvGraphicFramePr>
            <a:graphicFrameLocks noChangeAspect="1"/>
          </p:cNvGraphicFramePr>
          <p:nvPr/>
        </p:nvGraphicFramePr>
        <p:xfrm>
          <a:off x="5276850" y="3897076"/>
          <a:ext cx="2522537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668" name="Equation" r:id="rId7" imgW="1600200" imgH="711000" progId="Equation.3">
                  <p:embed/>
                </p:oleObj>
              </mc:Choice>
              <mc:Fallback>
                <p:oleObj name="Equation" r:id="rId7" imgW="160020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6850" y="3897076"/>
                        <a:ext cx="2522537" cy="1120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6" name="Text Box 7"/>
          <p:cNvSpPr txBox="1">
            <a:spLocks noChangeArrowheads="1"/>
          </p:cNvSpPr>
          <p:nvPr/>
        </p:nvSpPr>
        <p:spPr bwMode="auto">
          <a:xfrm>
            <a:off x="1747837" y="3178175"/>
            <a:ext cx="1293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Arial" charset="0"/>
              </a:rPr>
              <a:t>Translate</a:t>
            </a:r>
          </a:p>
        </p:txBody>
      </p:sp>
      <p:sp>
        <p:nvSpPr>
          <p:cNvPr id="22537" name="Text Box 8"/>
          <p:cNvSpPr txBox="1">
            <a:spLocks noChangeArrowheads="1"/>
          </p:cNvSpPr>
          <p:nvPr/>
        </p:nvSpPr>
        <p:spPr bwMode="auto">
          <a:xfrm>
            <a:off x="1410369" y="5017851"/>
            <a:ext cx="21980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latin typeface="Arial" charset="0"/>
              </a:rPr>
              <a:t>2D </a:t>
            </a:r>
            <a:r>
              <a:rPr lang="en-US" i="1" dirty="0">
                <a:latin typeface="Arial" charset="0"/>
              </a:rPr>
              <a:t>in-plane </a:t>
            </a:r>
            <a:r>
              <a:rPr lang="en-US" dirty="0">
                <a:latin typeface="Arial" charset="0"/>
              </a:rPr>
              <a:t>rotation</a:t>
            </a:r>
          </a:p>
        </p:txBody>
      </p:sp>
      <p:sp>
        <p:nvSpPr>
          <p:cNvPr id="22538" name="Text Box 9"/>
          <p:cNvSpPr txBox="1">
            <a:spLocks noChangeArrowheads="1"/>
          </p:cNvSpPr>
          <p:nvPr/>
        </p:nvSpPr>
        <p:spPr bwMode="auto">
          <a:xfrm>
            <a:off x="6015037" y="5017851"/>
            <a:ext cx="887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Arial" charset="0"/>
              </a:rPr>
              <a:t>Shear</a:t>
            </a:r>
          </a:p>
        </p:txBody>
      </p:sp>
      <p:graphicFrame>
        <p:nvGraphicFramePr>
          <p:cNvPr id="22533" name="Object 10"/>
          <p:cNvGraphicFramePr>
            <a:graphicFrameLocks noChangeAspect="1"/>
          </p:cNvGraphicFramePr>
          <p:nvPr/>
        </p:nvGraphicFramePr>
        <p:xfrm>
          <a:off x="5276850" y="2057400"/>
          <a:ext cx="2282825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669" name="Equation" r:id="rId9" imgW="1447560" imgH="711000" progId="Equation.3">
                  <p:embed/>
                </p:oleObj>
              </mc:Choice>
              <mc:Fallback>
                <p:oleObj name="Equation" r:id="rId9" imgW="144756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6850" y="2057400"/>
                        <a:ext cx="2282825" cy="1120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6015037" y="3200400"/>
            <a:ext cx="842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Arial" charset="0"/>
              </a:rPr>
              <a:t>Scale</a:t>
            </a:r>
          </a:p>
        </p:txBody>
      </p:sp>
    </p:spTree>
    <p:extLst>
      <p:ext uri="{BB962C8B-B14F-4D97-AF65-F5344CB8AC3E}">
        <p14:creationId xmlns:p14="http://schemas.microsoft.com/office/powerpoint/2010/main" val="2779262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223838" y="76200"/>
            <a:ext cx="8723312" cy="838200"/>
          </a:xfrm>
        </p:spPr>
        <p:txBody>
          <a:bodyPr/>
          <a:lstStyle/>
          <a:p>
            <a:pPr eaLnBrk="1" hangingPunct="1"/>
            <a:r>
              <a:rPr lang="en-US"/>
              <a:t>Affine Transformations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12900"/>
            <a:ext cx="8566150" cy="49403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Affine transformations are combinations of …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Linear transformations, and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Translations</a:t>
            </a:r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Properties of affine transformations: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Origin does not necessarily map to origin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Lines map to lines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Parallel lines remain parallel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Ratios are preserved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Closed under composition</a:t>
            </a:r>
          </a:p>
        </p:txBody>
      </p:sp>
      <p:graphicFrame>
        <p:nvGraphicFramePr>
          <p:cNvPr id="23554" name="Object 4"/>
          <p:cNvGraphicFramePr>
            <a:graphicFrameLocks noChangeAspect="1"/>
          </p:cNvGraphicFramePr>
          <p:nvPr/>
        </p:nvGraphicFramePr>
        <p:xfrm>
          <a:off x="5638800" y="2209800"/>
          <a:ext cx="2782887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648" name="Equation" r:id="rId3" imgW="1371600" imgH="583920" progId="Equation.3">
                  <p:embed/>
                </p:oleObj>
              </mc:Choice>
              <mc:Fallback>
                <p:oleObj name="Equation" r:id="rId3" imgW="1371600" imgH="583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209800"/>
                        <a:ext cx="2782887" cy="1184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709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G_01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834" y="3705680"/>
            <a:ext cx="2038350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IMG_01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834" y="1981200"/>
            <a:ext cx="2038350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pan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3" y="2552019"/>
            <a:ext cx="4342683" cy="2019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>
            <a:off x="3091548" y="3276601"/>
            <a:ext cx="642258" cy="6422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Is this an affine transformation?</a:t>
            </a:r>
          </a:p>
        </p:txBody>
      </p:sp>
    </p:spTree>
    <p:extLst>
      <p:ext uri="{BB962C8B-B14F-4D97-AF65-F5344CB8AC3E}">
        <p14:creationId xmlns:p14="http://schemas.microsoft.com/office/powerpoint/2010/main" val="39648595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we go from here?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438400"/>
            <a:ext cx="2520044" cy="172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600200" y="4191000"/>
            <a:ext cx="28463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</a:rPr>
              <a:t>affine transformation</a:t>
            </a:r>
          </a:p>
        </p:txBody>
      </p:sp>
      <p:sp>
        <p:nvSpPr>
          <p:cNvPr id="6" name="Right Arrow 5"/>
          <p:cNvSpPr/>
          <p:nvPr/>
        </p:nvSpPr>
        <p:spPr>
          <a:xfrm flipH="1">
            <a:off x="4256314" y="3643422"/>
            <a:ext cx="457200" cy="4027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822369" y="3494002"/>
            <a:ext cx="2917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what happens when we mess </a:t>
            </a:r>
            <a:r>
              <a:rPr lang="en-US" sz="2000"/>
              <a:t>with this row?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33489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Projective Transformations aka </a:t>
            </a:r>
            <a:r>
              <a:rPr lang="en-US" sz="3600" dirty="0" err="1"/>
              <a:t>Homographies</a:t>
            </a:r>
            <a:r>
              <a:rPr lang="en-US" sz="3600" dirty="0"/>
              <a:t> aka Planar Perspective Maps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6969" y="3352799"/>
            <a:ext cx="37555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Called a </a:t>
            </a:r>
            <a:r>
              <a:rPr lang="en-US" sz="2400" i="1" dirty="0" err="1"/>
              <a:t>homography</a:t>
            </a:r>
            <a:r>
              <a:rPr lang="en-US" sz="2400" dirty="0"/>
              <a:t> </a:t>
            </a:r>
          </a:p>
          <a:p>
            <a:r>
              <a:rPr lang="en-US" sz="2400" dirty="0"/>
              <a:t>(or </a:t>
            </a:r>
            <a:r>
              <a:rPr lang="en-US" sz="2400" i="1" dirty="0"/>
              <a:t>planar perspective map</a:t>
            </a:r>
            <a:r>
              <a:rPr lang="en-US" sz="2400" dirty="0"/>
              <a:t>)</a:t>
            </a:r>
            <a:endParaRPr lang="en-US" sz="2400" i="1" dirty="0"/>
          </a:p>
        </p:txBody>
      </p:sp>
      <p:grpSp>
        <p:nvGrpSpPr>
          <p:cNvPr id="2" name="Group 11"/>
          <p:cNvGrpSpPr/>
          <p:nvPr/>
        </p:nvGrpSpPr>
        <p:grpSpPr>
          <a:xfrm>
            <a:off x="4788807" y="1774146"/>
            <a:ext cx="3989666" cy="1992311"/>
            <a:chOff x="750206" y="1393146"/>
            <a:chExt cx="7893051" cy="3941536"/>
          </a:xfrm>
        </p:grpSpPr>
        <p:pic>
          <p:nvPicPr>
            <p:cNvPr id="9" name="Picture 2" descr="C:\snavely\work\teaching\09Fa-CS6610\lectures\lec02\images\bee_persp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01721" y="1393146"/>
              <a:ext cx="3941536" cy="3941536"/>
            </a:xfrm>
            <a:prstGeom prst="rect">
              <a:avLst/>
            </a:prstGeom>
            <a:noFill/>
            <a:effectLst>
              <a:outerShdw blurRad="101600" dist="762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Picture 3" descr="C:\snavely\work\teaching\09Fa-CS6610\lectures\lec02\images\bee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0206" y="2612346"/>
              <a:ext cx="2613025" cy="2613025"/>
            </a:xfrm>
            <a:prstGeom prst="rect">
              <a:avLst/>
            </a:prstGeom>
            <a:noFill/>
            <a:effectLst>
              <a:outerShdw blurRad="101600" dist="762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Right Arrow 10"/>
            <p:cNvSpPr/>
            <p:nvPr/>
          </p:nvSpPr>
          <p:spPr>
            <a:xfrm>
              <a:off x="3929742" y="3418114"/>
              <a:ext cx="892629" cy="859972"/>
            </a:xfrm>
            <a:prstGeom prst="rightArrow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1016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16"/>
          <p:cNvGrpSpPr/>
          <p:nvPr/>
        </p:nvGrpSpPr>
        <p:grpSpPr>
          <a:xfrm>
            <a:off x="2032906" y="4637314"/>
            <a:ext cx="5154387" cy="1763486"/>
            <a:chOff x="1543049" y="4365172"/>
            <a:chExt cx="5154387" cy="1763486"/>
          </a:xfrm>
        </p:grpSpPr>
        <p:pic>
          <p:nvPicPr>
            <p:cNvPr id="798724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43049" y="4365172"/>
              <a:ext cx="2204358" cy="1763486"/>
            </a:xfrm>
            <a:prstGeom prst="rect">
              <a:avLst/>
            </a:prstGeom>
            <a:noFill/>
            <a:effectLst>
              <a:outerShdw blurRad="101600" dist="762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98725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93078" y="4365172"/>
              <a:ext cx="2204358" cy="1763486"/>
            </a:xfrm>
            <a:prstGeom prst="rect">
              <a:avLst/>
            </a:prstGeom>
            <a:noFill/>
            <a:effectLst>
              <a:outerShdw blurRad="101600" dist="762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" name="Right Arrow 15"/>
            <p:cNvSpPr/>
            <p:nvPr/>
          </p:nvSpPr>
          <p:spPr>
            <a:xfrm>
              <a:off x="3914010" y="5061926"/>
              <a:ext cx="451193" cy="434686"/>
            </a:xfrm>
            <a:prstGeom prst="rightArrow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1016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40993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1828800"/>
            <a:ext cx="3178899" cy="153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8884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Homographies</a:t>
            </a:r>
            <a:endParaRPr lang="en-US" dirty="0"/>
          </a:p>
        </p:txBody>
      </p:sp>
      <p:pic>
        <p:nvPicPr>
          <p:cNvPr id="334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581400"/>
            <a:ext cx="4038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 flipH="1">
            <a:off x="152400" y="2133600"/>
            <a:ext cx="1143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48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630778"/>
            <a:ext cx="8991600" cy="1569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638800" y="1524000"/>
            <a:ext cx="3429000" cy="1981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295400" y="2895600"/>
            <a:ext cx="5181600" cy="1973997"/>
            <a:chOff x="1295400" y="2895600"/>
            <a:chExt cx="5181600" cy="1973997"/>
          </a:xfrm>
        </p:grpSpPr>
        <p:sp>
          <p:nvSpPr>
            <p:cNvPr id="7" name="TextBox 6"/>
            <p:cNvSpPr txBox="1"/>
            <p:nvPr/>
          </p:nvSpPr>
          <p:spPr>
            <a:xfrm>
              <a:off x="1295400" y="4038600"/>
              <a:ext cx="3219386" cy="83099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What happens when the denominator is 0?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4495800" y="2895600"/>
              <a:ext cx="1981200" cy="11430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9969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4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Homographies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on board</a:t>
            </a:r>
          </a:p>
        </p:txBody>
      </p:sp>
    </p:spTree>
    <p:extLst>
      <p:ext uri="{BB962C8B-B14F-4D97-AF65-F5344CB8AC3E}">
        <p14:creationId xmlns:p14="http://schemas.microsoft.com/office/powerpoint/2010/main" val="1424499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29"/>
          <p:cNvSpPr/>
          <p:nvPr/>
        </p:nvSpPr>
        <p:spPr>
          <a:xfrm>
            <a:off x="6977744" y="1981200"/>
            <a:ext cx="128016" cy="12801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Points at infinity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11"/>
          <p:cNvGrpSpPr/>
          <p:nvPr/>
        </p:nvGrpSpPr>
        <p:grpSpPr>
          <a:xfrm>
            <a:off x="989443" y="2362200"/>
            <a:ext cx="7171866" cy="3581400"/>
            <a:chOff x="750206" y="1393146"/>
            <a:chExt cx="7893051" cy="3941536"/>
          </a:xfrm>
        </p:grpSpPr>
        <p:pic>
          <p:nvPicPr>
            <p:cNvPr id="5" name="Picture 2" descr="C:\snavely\work\teaching\09Fa-CS6610\lectures\lec02\images\bee_persp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01721" y="1393146"/>
              <a:ext cx="3941536" cy="3941536"/>
            </a:xfrm>
            <a:prstGeom prst="rect">
              <a:avLst/>
            </a:prstGeom>
            <a:noFill/>
            <a:effectLst>
              <a:outerShdw blurRad="101600" dist="762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Picture 3" descr="C:\snavely\work\teaching\09Fa-CS6610\lectures\lec02\images\bee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0206" y="2612346"/>
              <a:ext cx="2613025" cy="2613025"/>
            </a:xfrm>
            <a:prstGeom prst="rect">
              <a:avLst/>
            </a:prstGeom>
            <a:noFill/>
            <a:effectLst>
              <a:outerShdw blurRad="101600" dist="762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Right Arrow 6"/>
            <p:cNvSpPr/>
            <p:nvPr/>
          </p:nvSpPr>
          <p:spPr>
            <a:xfrm>
              <a:off x="3929742" y="3418114"/>
              <a:ext cx="892629" cy="859972"/>
            </a:xfrm>
            <a:prstGeom prst="rightArrow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1016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" name="Straight Connector 8"/>
          <p:cNvCxnSpPr/>
          <p:nvPr/>
        </p:nvCxnSpPr>
        <p:spPr>
          <a:xfrm rot="5400000" flipH="1" flipV="1">
            <a:off x="-1257300" y="3543300"/>
            <a:ext cx="449580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 flipH="1" flipV="1">
            <a:off x="1104900" y="3543300"/>
            <a:ext cx="449580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 flipH="1" flipV="1">
            <a:off x="3865094" y="2798294"/>
            <a:ext cx="3873987" cy="2416629"/>
          </a:xfrm>
          <a:prstGeom prst="line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V="1">
            <a:off x="5661164" y="3451362"/>
            <a:ext cx="3886202" cy="1098278"/>
          </a:xfrm>
          <a:prstGeom prst="line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142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49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783204"/>
            <a:ext cx="457200" cy="331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 rot="9753105">
            <a:off x="6118225" y="4208463"/>
            <a:ext cx="455613" cy="592137"/>
            <a:chOff x="3979" y="3269"/>
            <a:chExt cx="260" cy="408"/>
          </a:xfrm>
        </p:grpSpPr>
        <p:sp>
          <p:nvSpPr>
            <p:cNvPr id="4132" name="Freeform 3"/>
            <p:cNvSpPr>
              <a:spLocks/>
            </p:cNvSpPr>
            <p:nvPr/>
          </p:nvSpPr>
          <p:spPr bwMode="auto">
            <a:xfrm>
              <a:off x="3984" y="3371"/>
              <a:ext cx="180" cy="306"/>
            </a:xfrm>
            <a:custGeom>
              <a:avLst/>
              <a:gdLst>
                <a:gd name="T0" fmla="*/ 16 w 202"/>
                <a:gd name="T1" fmla="*/ 305 h 306"/>
                <a:gd name="T2" fmla="*/ 0 w 202"/>
                <a:gd name="T3" fmla="*/ 22 h 306"/>
                <a:gd name="T4" fmla="*/ 9 w 202"/>
                <a:gd name="T5" fmla="*/ 13 h 306"/>
                <a:gd name="T6" fmla="*/ 15 w 202"/>
                <a:gd name="T7" fmla="*/ 14 h 306"/>
                <a:gd name="T8" fmla="*/ 21 w 202"/>
                <a:gd name="T9" fmla="*/ 13 h 306"/>
                <a:gd name="T10" fmla="*/ 22 w 202"/>
                <a:gd name="T11" fmla="*/ 10 h 306"/>
                <a:gd name="T12" fmla="*/ 27 w 202"/>
                <a:gd name="T13" fmla="*/ 11 h 306"/>
                <a:gd name="T14" fmla="*/ 31 w 202"/>
                <a:gd name="T15" fmla="*/ 7 h 306"/>
                <a:gd name="T16" fmla="*/ 37 w 202"/>
                <a:gd name="T17" fmla="*/ 9 h 306"/>
                <a:gd name="T18" fmla="*/ 41 w 202"/>
                <a:gd name="T19" fmla="*/ 6 h 306"/>
                <a:gd name="T20" fmla="*/ 46 w 202"/>
                <a:gd name="T21" fmla="*/ 5 h 306"/>
                <a:gd name="T22" fmla="*/ 52 w 202"/>
                <a:gd name="T23" fmla="*/ 3 h 306"/>
                <a:gd name="T24" fmla="*/ 57 w 202"/>
                <a:gd name="T25" fmla="*/ 4 h 306"/>
                <a:gd name="T26" fmla="*/ 62 w 202"/>
                <a:gd name="T27" fmla="*/ 3 h 306"/>
                <a:gd name="T28" fmla="*/ 66 w 202"/>
                <a:gd name="T29" fmla="*/ 0 h 306"/>
                <a:gd name="T30" fmla="*/ 74 w 202"/>
                <a:gd name="T31" fmla="*/ 0 h 306"/>
                <a:gd name="T32" fmla="*/ 80 w 202"/>
                <a:gd name="T33" fmla="*/ 1 h 306"/>
                <a:gd name="T34" fmla="*/ 83 w 202"/>
                <a:gd name="T35" fmla="*/ 1 h 306"/>
                <a:gd name="T36" fmla="*/ 86 w 202"/>
                <a:gd name="T37" fmla="*/ 3 h 306"/>
                <a:gd name="T38" fmla="*/ 92 w 202"/>
                <a:gd name="T39" fmla="*/ 4 h 306"/>
                <a:gd name="T40" fmla="*/ 98 w 202"/>
                <a:gd name="T41" fmla="*/ 7 h 306"/>
                <a:gd name="T42" fmla="*/ 103 w 202"/>
                <a:gd name="T43" fmla="*/ 7 h 306"/>
                <a:gd name="T44" fmla="*/ 111 w 202"/>
                <a:gd name="T45" fmla="*/ 10 h 306"/>
                <a:gd name="T46" fmla="*/ 115 w 202"/>
                <a:gd name="T47" fmla="*/ 12 h 306"/>
                <a:gd name="T48" fmla="*/ 121 w 202"/>
                <a:gd name="T49" fmla="*/ 11 h 306"/>
                <a:gd name="T50" fmla="*/ 125 w 202"/>
                <a:gd name="T51" fmla="*/ 16 h 306"/>
                <a:gd name="T52" fmla="*/ 131 w 202"/>
                <a:gd name="T53" fmla="*/ 17 h 306"/>
                <a:gd name="T54" fmla="*/ 135 w 202"/>
                <a:gd name="T55" fmla="*/ 19 h 306"/>
                <a:gd name="T56" fmla="*/ 140 w 202"/>
                <a:gd name="T57" fmla="*/ 21 h 306"/>
                <a:gd name="T58" fmla="*/ 142 w 202"/>
                <a:gd name="T59" fmla="*/ 24 h 306"/>
                <a:gd name="T60" fmla="*/ 146 w 202"/>
                <a:gd name="T61" fmla="*/ 27 h 306"/>
                <a:gd name="T62" fmla="*/ 151 w 202"/>
                <a:gd name="T63" fmla="*/ 31 h 306"/>
                <a:gd name="T64" fmla="*/ 153 w 202"/>
                <a:gd name="T65" fmla="*/ 35 h 306"/>
                <a:gd name="T66" fmla="*/ 156 w 202"/>
                <a:gd name="T67" fmla="*/ 36 h 306"/>
                <a:gd name="T68" fmla="*/ 160 w 202"/>
                <a:gd name="T69" fmla="*/ 41 h 306"/>
                <a:gd name="T70" fmla="*/ 163 w 202"/>
                <a:gd name="T71" fmla="*/ 44 h 306"/>
                <a:gd name="T72" fmla="*/ 168 w 202"/>
                <a:gd name="T73" fmla="*/ 46 h 306"/>
                <a:gd name="T74" fmla="*/ 172 w 202"/>
                <a:gd name="T75" fmla="*/ 50 h 306"/>
                <a:gd name="T76" fmla="*/ 176 w 202"/>
                <a:gd name="T77" fmla="*/ 53 h 306"/>
                <a:gd name="T78" fmla="*/ 178 w 202"/>
                <a:gd name="T79" fmla="*/ 55 h 306"/>
                <a:gd name="T80" fmla="*/ 182 w 202"/>
                <a:gd name="T81" fmla="*/ 59 h 306"/>
                <a:gd name="T82" fmla="*/ 185 w 202"/>
                <a:gd name="T83" fmla="*/ 62 h 306"/>
                <a:gd name="T84" fmla="*/ 186 w 202"/>
                <a:gd name="T85" fmla="*/ 67 h 306"/>
                <a:gd name="T86" fmla="*/ 189 w 202"/>
                <a:gd name="T87" fmla="*/ 73 h 306"/>
                <a:gd name="T88" fmla="*/ 192 w 202"/>
                <a:gd name="T89" fmla="*/ 76 h 306"/>
                <a:gd name="T90" fmla="*/ 196 w 202"/>
                <a:gd name="T91" fmla="*/ 80 h 306"/>
                <a:gd name="T92" fmla="*/ 198 w 202"/>
                <a:gd name="T93" fmla="*/ 84 h 306"/>
                <a:gd name="T94" fmla="*/ 200 w 202"/>
                <a:gd name="T95" fmla="*/ 90 h 306"/>
                <a:gd name="T96" fmla="*/ 201 w 202"/>
                <a:gd name="T97" fmla="*/ 99 h 306"/>
                <a:gd name="T98" fmla="*/ 16 w 202"/>
                <a:gd name="T99" fmla="*/ 305 h 30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02"/>
                <a:gd name="T151" fmla="*/ 0 h 306"/>
                <a:gd name="T152" fmla="*/ 202 w 202"/>
                <a:gd name="T153" fmla="*/ 306 h 30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02" h="306">
                  <a:moveTo>
                    <a:pt x="16" y="305"/>
                  </a:moveTo>
                  <a:lnTo>
                    <a:pt x="0" y="22"/>
                  </a:lnTo>
                  <a:lnTo>
                    <a:pt x="9" y="13"/>
                  </a:lnTo>
                  <a:lnTo>
                    <a:pt x="15" y="14"/>
                  </a:lnTo>
                  <a:lnTo>
                    <a:pt x="21" y="13"/>
                  </a:lnTo>
                  <a:lnTo>
                    <a:pt x="22" y="10"/>
                  </a:lnTo>
                  <a:lnTo>
                    <a:pt x="27" y="11"/>
                  </a:lnTo>
                  <a:lnTo>
                    <a:pt x="31" y="7"/>
                  </a:lnTo>
                  <a:lnTo>
                    <a:pt x="37" y="9"/>
                  </a:lnTo>
                  <a:lnTo>
                    <a:pt x="41" y="6"/>
                  </a:lnTo>
                  <a:lnTo>
                    <a:pt x="46" y="5"/>
                  </a:lnTo>
                  <a:lnTo>
                    <a:pt x="52" y="3"/>
                  </a:lnTo>
                  <a:lnTo>
                    <a:pt x="57" y="4"/>
                  </a:lnTo>
                  <a:lnTo>
                    <a:pt x="62" y="3"/>
                  </a:lnTo>
                  <a:lnTo>
                    <a:pt x="66" y="0"/>
                  </a:lnTo>
                  <a:lnTo>
                    <a:pt x="74" y="0"/>
                  </a:lnTo>
                  <a:lnTo>
                    <a:pt x="80" y="1"/>
                  </a:lnTo>
                  <a:lnTo>
                    <a:pt x="83" y="1"/>
                  </a:lnTo>
                  <a:lnTo>
                    <a:pt x="86" y="3"/>
                  </a:lnTo>
                  <a:lnTo>
                    <a:pt x="92" y="4"/>
                  </a:lnTo>
                  <a:lnTo>
                    <a:pt x="98" y="7"/>
                  </a:lnTo>
                  <a:lnTo>
                    <a:pt x="103" y="7"/>
                  </a:lnTo>
                  <a:lnTo>
                    <a:pt x="111" y="10"/>
                  </a:lnTo>
                  <a:lnTo>
                    <a:pt x="115" y="12"/>
                  </a:lnTo>
                  <a:lnTo>
                    <a:pt x="121" y="11"/>
                  </a:lnTo>
                  <a:lnTo>
                    <a:pt x="125" y="16"/>
                  </a:lnTo>
                  <a:lnTo>
                    <a:pt x="131" y="17"/>
                  </a:lnTo>
                  <a:lnTo>
                    <a:pt x="135" y="19"/>
                  </a:lnTo>
                  <a:lnTo>
                    <a:pt x="140" y="21"/>
                  </a:lnTo>
                  <a:lnTo>
                    <a:pt x="142" y="24"/>
                  </a:lnTo>
                  <a:lnTo>
                    <a:pt x="146" y="27"/>
                  </a:lnTo>
                  <a:lnTo>
                    <a:pt x="151" y="31"/>
                  </a:lnTo>
                  <a:lnTo>
                    <a:pt x="153" y="35"/>
                  </a:lnTo>
                  <a:lnTo>
                    <a:pt x="156" y="36"/>
                  </a:lnTo>
                  <a:lnTo>
                    <a:pt x="160" y="41"/>
                  </a:lnTo>
                  <a:lnTo>
                    <a:pt x="163" y="44"/>
                  </a:lnTo>
                  <a:lnTo>
                    <a:pt x="168" y="46"/>
                  </a:lnTo>
                  <a:lnTo>
                    <a:pt x="172" y="50"/>
                  </a:lnTo>
                  <a:lnTo>
                    <a:pt x="176" y="53"/>
                  </a:lnTo>
                  <a:lnTo>
                    <a:pt x="178" y="55"/>
                  </a:lnTo>
                  <a:lnTo>
                    <a:pt x="182" y="59"/>
                  </a:lnTo>
                  <a:lnTo>
                    <a:pt x="185" y="62"/>
                  </a:lnTo>
                  <a:lnTo>
                    <a:pt x="186" y="67"/>
                  </a:lnTo>
                  <a:lnTo>
                    <a:pt x="189" y="73"/>
                  </a:lnTo>
                  <a:lnTo>
                    <a:pt x="192" y="76"/>
                  </a:lnTo>
                  <a:lnTo>
                    <a:pt x="196" y="80"/>
                  </a:lnTo>
                  <a:lnTo>
                    <a:pt x="198" y="84"/>
                  </a:lnTo>
                  <a:lnTo>
                    <a:pt x="200" y="90"/>
                  </a:lnTo>
                  <a:lnTo>
                    <a:pt x="201" y="99"/>
                  </a:lnTo>
                  <a:lnTo>
                    <a:pt x="16" y="305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3" name="Arc 4"/>
            <p:cNvSpPr>
              <a:spLocks/>
            </p:cNvSpPr>
            <p:nvPr/>
          </p:nvSpPr>
          <p:spPr bwMode="auto">
            <a:xfrm rot="-1380000">
              <a:off x="4011" y="3348"/>
              <a:ext cx="132" cy="149"/>
            </a:xfrm>
            <a:custGeom>
              <a:avLst/>
              <a:gdLst>
                <a:gd name="T0" fmla="*/ 0 w 21745"/>
                <a:gd name="T1" fmla="*/ 0 h 21600"/>
                <a:gd name="T2" fmla="*/ 132 w 21745"/>
                <a:gd name="T3" fmla="*/ 149 h 21600"/>
                <a:gd name="T4" fmla="*/ 1 w 21745"/>
                <a:gd name="T5" fmla="*/ 149 h 21600"/>
                <a:gd name="T6" fmla="*/ 0 60000 65536"/>
                <a:gd name="T7" fmla="*/ 0 60000 65536"/>
                <a:gd name="T8" fmla="*/ 0 60000 65536"/>
                <a:gd name="T9" fmla="*/ 0 w 21745"/>
                <a:gd name="T10" fmla="*/ 0 h 21600"/>
                <a:gd name="T11" fmla="*/ 21745 w 2174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45" h="21600" fill="none" extrusionOk="0">
                  <a:moveTo>
                    <a:pt x="0" y="0"/>
                  </a:moveTo>
                  <a:cubicBezTo>
                    <a:pt x="48" y="0"/>
                    <a:pt x="96" y="-1"/>
                    <a:pt x="145" y="0"/>
                  </a:cubicBezTo>
                  <a:cubicBezTo>
                    <a:pt x="12074" y="0"/>
                    <a:pt x="21745" y="9670"/>
                    <a:pt x="21745" y="21600"/>
                  </a:cubicBezTo>
                </a:path>
                <a:path w="21745" h="21600" stroke="0" extrusionOk="0">
                  <a:moveTo>
                    <a:pt x="0" y="0"/>
                  </a:moveTo>
                  <a:cubicBezTo>
                    <a:pt x="48" y="0"/>
                    <a:pt x="96" y="-1"/>
                    <a:pt x="145" y="0"/>
                  </a:cubicBezTo>
                  <a:cubicBezTo>
                    <a:pt x="12074" y="0"/>
                    <a:pt x="21745" y="9670"/>
                    <a:pt x="21745" y="21600"/>
                  </a:cubicBezTo>
                  <a:lnTo>
                    <a:pt x="145" y="21600"/>
                  </a:lnTo>
                  <a:close/>
                </a:path>
              </a:pathLst>
            </a:custGeom>
            <a:solidFill>
              <a:schemeClr val="bg1"/>
            </a:solidFill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4" name="Line 5"/>
            <p:cNvSpPr>
              <a:spLocks noChangeShapeType="1"/>
            </p:cNvSpPr>
            <p:nvPr/>
          </p:nvSpPr>
          <p:spPr bwMode="auto">
            <a:xfrm>
              <a:off x="3979" y="3269"/>
              <a:ext cx="20" cy="40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5" name="Oval 6"/>
            <p:cNvSpPr>
              <a:spLocks noChangeArrowheads="1"/>
            </p:cNvSpPr>
            <p:nvPr/>
          </p:nvSpPr>
          <p:spPr bwMode="auto">
            <a:xfrm rot="-3960000">
              <a:off x="4047" y="3351"/>
              <a:ext cx="71" cy="111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6" name="Line 7"/>
            <p:cNvSpPr>
              <a:spLocks noChangeShapeType="1"/>
            </p:cNvSpPr>
            <p:nvPr/>
          </p:nvSpPr>
          <p:spPr bwMode="auto">
            <a:xfrm flipV="1">
              <a:off x="3999" y="3376"/>
              <a:ext cx="240" cy="3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02" name="Line 8"/>
          <p:cNvSpPr>
            <a:spLocks noChangeShapeType="1"/>
          </p:cNvSpPr>
          <p:nvPr/>
        </p:nvSpPr>
        <p:spPr bwMode="auto">
          <a:xfrm flipV="1">
            <a:off x="8229600" y="4572000"/>
            <a:ext cx="0" cy="5334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3" name="Line 9"/>
          <p:cNvSpPr>
            <a:spLocks noChangeShapeType="1"/>
          </p:cNvSpPr>
          <p:nvPr/>
        </p:nvSpPr>
        <p:spPr bwMode="auto">
          <a:xfrm>
            <a:off x="7467600" y="5105400"/>
            <a:ext cx="7620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4" name="Rectangle 10"/>
          <p:cNvSpPr>
            <a:spLocks noGrp="1" noChangeArrowheads="1"/>
          </p:cNvSpPr>
          <p:nvPr>
            <p:ph type="title"/>
          </p:nvPr>
        </p:nvSpPr>
        <p:spPr>
          <a:xfrm>
            <a:off x="457200" y="-106372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Image warping with </a:t>
            </a:r>
            <a:r>
              <a:rPr lang="en-US" dirty="0" err="1"/>
              <a:t>homographies</a:t>
            </a:r>
            <a:endParaRPr lang="en-US" dirty="0"/>
          </a:p>
        </p:txBody>
      </p:sp>
      <p:sp>
        <p:nvSpPr>
          <p:cNvPr id="4105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990600" y="914400"/>
            <a:ext cx="7772400" cy="5257800"/>
          </a:xfrm>
        </p:spPr>
        <p:txBody>
          <a:bodyPr/>
          <a:lstStyle/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  <p:graphicFrame>
        <p:nvGraphicFramePr>
          <p:cNvPr id="4098" name="Object 12"/>
          <p:cNvGraphicFramePr>
            <a:graphicFrameLocks noChangeAspect="1"/>
          </p:cNvGraphicFramePr>
          <p:nvPr/>
        </p:nvGraphicFramePr>
        <p:xfrm>
          <a:off x="914400" y="914400"/>
          <a:ext cx="3082925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658" name="Photo Editor Photo" r:id="rId4" imgW="5106113" imgH="5172797" progId="">
                  <p:embed/>
                </p:oleObj>
              </mc:Choice>
              <mc:Fallback>
                <p:oleObj name="Photo Editor Photo" r:id="rId4" imgW="5106113" imgH="5172797" progId="">
                  <p:embed/>
                  <p:pic>
                    <p:nvPicPr>
                      <p:cNvPr id="409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914400"/>
                        <a:ext cx="3082925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13"/>
          <p:cNvGraphicFramePr>
            <a:graphicFrameLocks noChangeAspect="1"/>
          </p:cNvGraphicFramePr>
          <p:nvPr/>
        </p:nvGraphicFramePr>
        <p:xfrm>
          <a:off x="5181600" y="914400"/>
          <a:ext cx="3082925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659" name="Photo Editor Photo" r:id="rId6" imgW="5106113" imgH="5172797" progId="">
                  <p:embed/>
                </p:oleObj>
              </mc:Choice>
              <mc:Fallback>
                <p:oleObj name="Photo Editor Photo" r:id="rId6" imgW="5106113" imgH="5172797" progId="">
                  <p:embed/>
                  <p:pic>
                    <p:nvPicPr>
                      <p:cNvPr id="409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914400"/>
                        <a:ext cx="3082925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14"/>
          <p:cNvGrpSpPr>
            <a:grpSpLocks/>
          </p:cNvGrpSpPr>
          <p:nvPr/>
        </p:nvGrpSpPr>
        <p:grpSpPr bwMode="auto">
          <a:xfrm rot="4164331">
            <a:off x="1717675" y="4270375"/>
            <a:ext cx="412750" cy="647700"/>
            <a:chOff x="3979" y="3269"/>
            <a:chExt cx="260" cy="408"/>
          </a:xfrm>
        </p:grpSpPr>
        <p:sp>
          <p:nvSpPr>
            <p:cNvPr id="4127" name="Freeform 15"/>
            <p:cNvSpPr>
              <a:spLocks/>
            </p:cNvSpPr>
            <p:nvPr/>
          </p:nvSpPr>
          <p:spPr bwMode="auto">
            <a:xfrm>
              <a:off x="3984" y="3371"/>
              <a:ext cx="180" cy="306"/>
            </a:xfrm>
            <a:custGeom>
              <a:avLst/>
              <a:gdLst>
                <a:gd name="T0" fmla="*/ 16 w 202"/>
                <a:gd name="T1" fmla="*/ 305 h 306"/>
                <a:gd name="T2" fmla="*/ 0 w 202"/>
                <a:gd name="T3" fmla="*/ 22 h 306"/>
                <a:gd name="T4" fmla="*/ 9 w 202"/>
                <a:gd name="T5" fmla="*/ 13 h 306"/>
                <a:gd name="T6" fmla="*/ 15 w 202"/>
                <a:gd name="T7" fmla="*/ 14 h 306"/>
                <a:gd name="T8" fmla="*/ 21 w 202"/>
                <a:gd name="T9" fmla="*/ 13 h 306"/>
                <a:gd name="T10" fmla="*/ 22 w 202"/>
                <a:gd name="T11" fmla="*/ 10 h 306"/>
                <a:gd name="T12" fmla="*/ 27 w 202"/>
                <a:gd name="T13" fmla="*/ 11 h 306"/>
                <a:gd name="T14" fmla="*/ 31 w 202"/>
                <a:gd name="T15" fmla="*/ 7 h 306"/>
                <a:gd name="T16" fmla="*/ 37 w 202"/>
                <a:gd name="T17" fmla="*/ 9 h 306"/>
                <a:gd name="T18" fmla="*/ 41 w 202"/>
                <a:gd name="T19" fmla="*/ 6 h 306"/>
                <a:gd name="T20" fmla="*/ 46 w 202"/>
                <a:gd name="T21" fmla="*/ 5 h 306"/>
                <a:gd name="T22" fmla="*/ 52 w 202"/>
                <a:gd name="T23" fmla="*/ 3 h 306"/>
                <a:gd name="T24" fmla="*/ 57 w 202"/>
                <a:gd name="T25" fmla="*/ 4 h 306"/>
                <a:gd name="T26" fmla="*/ 62 w 202"/>
                <a:gd name="T27" fmla="*/ 3 h 306"/>
                <a:gd name="T28" fmla="*/ 66 w 202"/>
                <a:gd name="T29" fmla="*/ 0 h 306"/>
                <a:gd name="T30" fmla="*/ 74 w 202"/>
                <a:gd name="T31" fmla="*/ 0 h 306"/>
                <a:gd name="T32" fmla="*/ 80 w 202"/>
                <a:gd name="T33" fmla="*/ 1 h 306"/>
                <a:gd name="T34" fmla="*/ 83 w 202"/>
                <a:gd name="T35" fmla="*/ 1 h 306"/>
                <a:gd name="T36" fmla="*/ 86 w 202"/>
                <a:gd name="T37" fmla="*/ 3 h 306"/>
                <a:gd name="T38" fmla="*/ 92 w 202"/>
                <a:gd name="T39" fmla="*/ 4 h 306"/>
                <a:gd name="T40" fmla="*/ 98 w 202"/>
                <a:gd name="T41" fmla="*/ 7 h 306"/>
                <a:gd name="T42" fmla="*/ 103 w 202"/>
                <a:gd name="T43" fmla="*/ 7 h 306"/>
                <a:gd name="T44" fmla="*/ 111 w 202"/>
                <a:gd name="T45" fmla="*/ 10 h 306"/>
                <a:gd name="T46" fmla="*/ 115 w 202"/>
                <a:gd name="T47" fmla="*/ 12 h 306"/>
                <a:gd name="T48" fmla="*/ 121 w 202"/>
                <a:gd name="T49" fmla="*/ 11 h 306"/>
                <a:gd name="T50" fmla="*/ 125 w 202"/>
                <a:gd name="T51" fmla="*/ 16 h 306"/>
                <a:gd name="T52" fmla="*/ 131 w 202"/>
                <a:gd name="T53" fmla="*/ 17 h 306"/>
                <a:gd name="T54" fmla="*/ 135 w 202"/>
                <a:gd name="T55" fmla="*/ 19 h 306"/>
                <a:gd name="T56" fmla="*/ 140 w 202"/>
                <a:gd name="T57" fmla="*/ 21 h 306"/>
                <a:gd name="T58" fmla="*/ 142 w 202"/>
                <a:gd name="T59" fmla="*/ 24 h 306"/>
                <a:gd name="T60" fmla="*/ 146 w 202"/>
                <a:gd name="T61" fmla="*/ 27 h 306"/>
                <a:gd name="T62" fmla="*/ 151 w 202"/>
                <a:gd name="T63" fmla="*/ 31 h 306"/>
                <a:gd name="T64" fmla="*/ 153 w 202"/>
                <a:gd name="T65" fmla="*/ 35 h 306"/>
                <a:gd name="T66" fmla="*/ 156 w 202"/>
                <a:gd name="T67" fmla="*/ 36 h 306"/>
                <a:gd name="T68" fmla="*/ 160 w 202"/>
                <a:gd name="T69" fmla="*/ 41 h 306"/>
                <a:gd name="T70" fmla="*/ 163 w 202"/>
                <a:gd name="T71" fmla="*/ 44 h 306"/>
                <a:gd name="T72" fmla="*/ 168 w 202"/>
                <a:gd name="T73" fmla="*/ 46 h 306"/>
                <a:gd name="T74" fmla="*/ 172 w 202"/>
                <a:gd name="T75" fmla="*/ 50 h 306"/>
                <a:gd name="T76" fmla="*/ 176 w 202"/>
                <a:gd name="T77" fmla="*/ 53 h 306"/>
                <a:gd name="T78" fmla="*/ 178 w 202"/>
                <a:gd name="T79" fmla="*/ 55 h 306"/>
                <a:gd name="T80" fmla="*/ 182 w 202"/>
                <a:gd name="T81" fmla="*/ 59 h 306"/>
                <a:gd name="T82" fmla="*/ 185 w 202"/>
                <a:gd name="T83" fmla="*/ 62 h 306"/>
                <a:gd name="T84" fmla="*/ 186 w 202"/>
                <a:gd name="T85" fmla="*/ 67 h 306"/>
                <a:gd name="T86" fmla="*/ 189 w 202"/>
                <a:gd name="T87" fmla="*/ 73 h 306"/>
                <a:gd name="T88" fmla="*/ 192 w 202"/>
                <a:gd name="T89" fmla="*/ 76 h 306"/>
                <a:gd name="T90" fmla="*/ 196 w 202"/>
                <a:gd name="T91" fmla="*/ 80 h 306"/>
                <a:gd name="T92" fmla="*/ 198 w 202"/>
                <a:gd name="T93" fmla="*/ 84 h 306"/>
                <a:gd name="T94" fmla="*/ 200 w 202"/>
                <a:gd name="T95" fmla="*/ 90 h 306"/>
                <a:gd name="T96" fmla="*/ 201 w 202"/>
                <a:gd name="T97" fmla="*/ 99 h 306"/>
                <a:gd name="T98" fmla="*/ 16 w 202"/>
                <a:gd name="T99" fmla="*/ 305 h 30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02"/>
                <a:gd name="T151" fmla="*/ 0 h 306"/>
                <a:gd name="T152" fmla="*/ 202 w 202"/>
                <a:gd name="T153" fmla="*/ 306 h 30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02" h="306">
                  <a:moveTo>
                    <a:pt x="16" y="305"/>
                  </a:moveTo>
                  <a:lnTo>
                    <a:pt x="0" y="22"/>
                  </a:lnTo>
                  <a:lnTo>
                    <a:pt x="9" y="13"/>
                  </a:lnTo>
                  <a:lnTo>
                    <a:pt x="15" y="14"/>
                  </a:lnTo>
                  <a:lnTo>
                    <a:pt x="21" y="13"/>
                  </a:lnTo>
                  <a:lnTo>
                    <a:pt x="22" y="10"/>
                  </a:lnTo>
                  <a:lnTo>
                    <a:pt x="27" y="11"/>
                  </a:lnTo>
                  <a:lnTo>
                    <a:pt x="31" y="7"/>
                  </a:lnTo>
                  <a:lnTo>
                    <a:pt x="37" y="9"/>
                  </a:lnTo>
                  <a:lnTo>
                    <a:pt x="41" y="6"/>
                  </a:lnTo>
                  <a:lnTo>
                    <a:pt x="46" y="5"/>
                  </a:lnTo>
                  <a:lnTo>
                    <a:pt x="52" y="3"/>
                  </a:lnTo>
                  <a:lnTo>
                    <a:pt x="57" y="4"/>
                  </a:lnTo>
                  <a:lnTo>
                    <a:pt x="62" y="3"/>
                  </a:lnTo>
                  <a:lnTo>
                    <a:pt x="66" y="0"/>
                  </a:lnTo>
                  <a:lnTo>
                    <a:pt x="74" y="0"/>
                  </a:lnTo>
                  <a:lnTo>
                    <a:pt x="80" y="1"/>
                  </a:lnTo>
                  <a:lnTo>
                    <a:pt x="83" y="1"/>
                  </a:lnTo>
                  <a:lnTo>
                    <a:pt x="86" y="3"/>
                  </a:lnTo>
                  <a:lnTo>
                    <a:pt x="92" y="4"/>
                  </a:lnTo>
                  <a:lnTo>
                    <a:pt x="98" y="7"/>
                  </a:lnTo>
                  <a:lnTo>
                    <a:pt x="103" y="7"/>
                  </a:lnTo>
                  <a:lnTo>
                    <a:pt x="111" y="10"/>
                  </a:lnTo>
                  <a:lnTo>
                    <a:pt x="115" y="12"/>
                  </a:lnTo>
                  <a:lnTo>
                    <a:pt x="121" y="11"/>
                  </a:lnTo>
                  <a:lnTo>
                    <a:pt x="125" y="16"/>
                  </a:lnTo>
                  <a:lnTo>
                    <a:pt x="131" y="17"/>
                  </a:lnTo>
                  <a:lnTo>
                    <a:pt x="135" y="19"/>
                  </a:lnTo>
                  <a:lnTo>
                    <a:pt x="140" y="21"/>
                  </a:lnTo>
                  <a:lnTo>
                    <a:pt x="142" y="24"/>
                  </a:lnTo>
                  <a:lnTo>
                    <a:pt x="146" y="27"/>
                  </a:lnTo>
                  <a:lnTo>
                    <a:pt x="151" y="31"/>
                  </a:lnTo>
                  <a:lnTo>
                    <a:pt x="153" y="35"/>
                  </a:lnTo>
                  <a:lnTo>
                    <a:pt x="156" y="36"/>
                  </a:lnTo>
                  <a:lnTo>
                    <a:pt x="160" y="41"/>
                  </a:lnTo>
                  <a:lnTo>
                    <a:pt x="163" y="44"/>
                  </a:lnTo>
                  <a:lnTo>
                    <a:pt x="168" y="46"/>
                  </a:lnTo>
                  <a:lnTo>
                    <a:pt x="172" y="50"/>
                  </a:lnTo>
                  <a:lnTo>
                    <a:pt x="176" y="53"/>
                  </a:lnTo>
                  <a:lnTo>
                    <a:pt x="178" y="55"/>
                  </a:lnTo>
                  <a:lnTo>
                    <a:pt x="182" y="59"/>
                  </a:lnTo>
                  <a:lnTo>
                    <a:pt x="185" y="62"/>
                  </a:lnTo>
                  <a:lnTo>
                    <a:pt x="186" y="67"/>
                  </a:lnTo>
                  <a:lnTo>
                    <a:pt x="189" y="73"/>
                  </a:lnTo>
                  <a:lnTo>
                    <a:pt x="192" y="76"/>
                  </a:lnTo>
                  <a:lnTo>
                    <a:pt x="196" y="80"/>
                  </a:lnTo>
                  <a:lnTo>
                    <a:pt x="198" y="84"/>
                  </a:lnTo>
                  <a:lnTo>
                    <a:pt x="200" y="90"/>
                  </a:lnTo>
                  <a:lnTo>
                    <a:pt x="201" y="99"/>
                  </a:lnTo>
                  <a:lnTo>
                    <a:pt x="16" y="305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8" name="Arc 16"/>
            <p:cNvSpPr>
              <a:spLocks/>
            </p:cNvSpPr>
            <p:nvPr/>
          </p:nvSpPr>
          <p:spPr bwMode="auto">
            <a:xfrm rot="-1380000">
              <a:off x="4011" y="3348"/>
              <a:ext cx="132" cy="149"/>
            </a:xfrm>
            <a:custGeom>
              <a:avLst/>
              <a:gdLst>
                <a:gd name="T0" fmla="*/ 0 w 21745"/>
                <a:gd name="T1" fmla="*/ 0 h 21600"/>
                <a:gd name="T2" fmla="*/ 132 w 21745"/>
                <a:gd name="T3" fmla="*/ 149 h 21600"/>
                <a:gd name="T4" fmla="*/ 1 w 21745"/>
                <a:gd name="T5" fmla="*/ 149 h 21600"/>
                <a:gd name="T6" fmla="*/ 0 60000 65536"/>
                <a:gd name="T7" fmla="*/ 0 60000 65536"/>
                <a:gd name="T8" fmla="*/ 0 60000 65536"/>
                <a:gd name="T9" fmla="*/ 0 w 21745"/>
                <a:gd name="T10" fmla="*/ 0 h 21600"/>
                <a:gd name="T11" fmla="*/ 21745 w 2174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45" h="21600" fill="none" extrusionOk="0">
                  <a:moveTo>
                    <a:pt x="0" y="0"/>
                  </a:moveTo>
                  <a:cubicBezTo>
                    <a:pt x="48" y="0"/>
                    <a:pt x="96" y="-1"/>
                    <a:pt x="145" y="0"/>
                  </a:cubicBezTo>
                  <a:cubicBezTo>
                    <a:pt x="12074" y="0"/>
                    <a:pt x="21745" y="9670"/>
                    <a:pt x="21745" y="21600"/>
                  </a:cubicBezTo>
                </a:path>
                <a:path w="21745" h="21600" stroke="0" extrusionOk="0">
                  <a:moveTo>
                    <a:pt x="0" y="0"/>
                  </a:moveTo>
                  <a:cubicBezTo>
                    <a:pt x="48" y="0"/>
                    <a:pt x="96" y="-1"/>
                    <a:pt x="145" y="0"/>
                  </a:cubicBezTo>
                  <a:cubicBezTo>
                    <a:pt x="12074" y="0"/>
                    <a:pt x="21745" y="9670"/>
                    <a:pt x="21745" y="21600"/>
                  </a:cubicBezTo>
                  <a:lnTo>
                    <a:pt x="145" y="21600"/>
                  </a:lnTo>
                  <a:close/>
                </a:path>
              </a:pathLst>
            </a:custGeom>
            <a:solidFill>
              <a:schemeClr val="bg1"/>
            </a:solidFill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9" name="Line 17"/>
            <p:cNvSpPr>
              <a:spLocks noChangeShapeType="1"/>
            </p:cNvSpPr>
            <p:nvPr/>
          </p:nvSpPr>
          <p:spPr bwMode="auto">
            <a:xfrm>
              <a:off x="3979" y="3269"/>
              <a:ext cx="20" cy="40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0" name="Oval 18"/>
            <p:cNvSpPr>
              <a:spLocks noChangeArrowheads="1"/>
            </p:cNvSpPr>
            <p:nvPr/>
          </p:nvSpPr>
          <p:spPr bwMode="auto">
            <a:xfrm rot="-3960000">
              <a:off x="4047" y="3351"/>
              <a:ext cx="71" cy="111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1" name="Line 19"/>
            <p:cNvSpPr>
              <a:spLocks noChangeShapeType="1"/>
            </p:cNvSpPr>
            <p:nvPr/>
          </p:nvSpPr>
          <p:spPr bwMode="auto">
            <a:xfrm flipV="1">
              <a:off x="3999" y="3376"/>
              <a:ext cx="240" cy="3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07" name="Line 20"/>
          <p:cNvSpPr>
            <a:spLocks noChangeShapeType="1"/>
          </p:cNvSpPr>
          <p:nvPr/>
        </p:nvSpPr>
        <p:spPr bwMode="auto">
          <a:xfrm>
            <a:off x="2819400" y="41148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8" name="Line 21"/>
          <p:cNvSpPr>
            <a:spLocks noChangeShapeType="1"/>
          </p:cNvSpPr>
          <p:nvPr/>
        </p:nvSpPr>
        <p:spPr bwMode="auto">
          <a:xfrm>
            <a:off x="2819400" y="4114800"/>
            <a:ext cx="4572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9" name="Line 22"/>
          <p:cNvSpPr>
            <a:spLocks noChangeShapeType="1"/>
          </p:cNvSpPr>
          <p:nvPr/>
        </p:nvSpPr>
        <p:spPr bwMode="auto">
          <a:xfrm>
            <a:off x="2819400" y="4876800"/>
            <a:ext cx="4572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0" name="Line 23"/>
          <p:cNvSpPr>
            <a:spLocks noChangeShapeType="1"/>
          </p:cNvSpPr>
          <p:nvPr/>
        </p:nvSpPr>
        <p:spPr bwMode="auto">
          <a:xfrm>
            <a:off x="3276600" y="44958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 rot="-5400000">
            <a:off x="6134100" y="4533900"/>
            <a:ext cx="457200" cy="1143000"/>
            <a:chOff x="4416" y="2592"/>
            <a:chExt cx="288" cy="720"/>
          </a:xfrm>
        </p:grpSpPr>
        <p:sp>
          <p:nvSpPr>
            <p:cNvPr id="4123" name="Line 25"/>
            <p:cNvSpPr>
              <a:spLocks noChangeShapeType="1"/>
            </p:cNvSpPr>
            <p:nvPr/>
          </p:nvSpPr>
          <p:spPr bwMode="auto">
            <a:xfrm>
              <a:off x="4416" y="2592"/>
              <a:ext cx="0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4" name="Line 26"/>
            <p:cNvSpPr>
              <a:spLocks noChangeShapeType="1"/>
            </p:cNvSpPr>
            <p:nvPr/>
          </p:nvSpPr>
          <p:spPr bwMode="auto">
            <a:xfrm>
              <a:off x="4416" y="2592"/>
              <a:ext cx="288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5" name="Line 27"/>
            <p:cNvSpPr>
              <a:spLocks noChangeShapeType="1"/>
            </p:cNvSpPr>
            <p:nvPr/>
          </p:nvSpPr>
          <p:spPr bwMode="auto">
            <a:xfrm>
              <a:off x="4416" y="3072"/>
              <a:ext cx="288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6" name="Line 28"/>
            <p:cNvSpPr>
              <a:spLocks noChangeShapeType="1"/>
            </p:cNvSpPr>
            <p:nvPr/>
          </p:nvSpPr>
          <p:spPr bwMode="auto">
            <a:xfrm>
              <a:off x="4704" y="2832"/>
              <a:ext cx="0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12" name="Text Box 29"/>
          <p:cNvSpPr txBox="1">
            <a:spLocks noChangeArrowheads="1"/>
          </p:cNvSpPr>
          <p:nvPr/>
        </p:nvSpPr>
        <p:spPr bwMode="auto">
          <a:xfrm>
            <a:off x="1295400" y="5334000"/>
            <a:ext cx="241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Arial" pitchFamily="34" charset="0"/>
              </a:rPr>
              <a:t>image plane in front</a:t>
            </a:r>
          </a:p>
        </p:txBody>
      </p:sp>
      <p:sp>
        <p:nvSpPr>
          <p:cNvPr id="4113" name="Text Box 30"/>
          <p:cNvSpPr txBox="1">
            <a:spLocks noChangeArrowheads="1"/>
          </p:cNvSpPr>
          <p:nvPr/>
        </p:nvSpPr>
        <p:spPr bwMode="auto">
          <a:xfrm>
            <a:off x="5638800" y="5334000"/>
            <a:ext cx="2303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Arial" pitchFamily="34" charset="0"/>
              </a:rPr>
              <a:t>image plane below</a:t>
            </a:r>
          </a:p>
        </p:txBody>
      </p:sp>
      <p:sp>
        <p:nvSpPr>
          <p:cNvPr id="4114" name="Line 31"/>
          <p:cNvSpPr>
            <a:spLocks noChangeShapeType="1"/>
          </p:cNvSpPr>
          <p:nvPr/>
        </p:nvSpPr>
        <p:spPr bwMode="auto">
          <a:xfrm>
            <a:off x="4267200" y="2438400"/>
            <a:ext cx="685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3892550" y="4038600"/>
            <a:ext cx="1517650" cy="2474913"/>
            <a:chOff x="2452" y="2544"/>
            <a:chExt cx="956" cy="1559"/>
          </a:xfrm>
        </p:grpSpPr>
        <p:sp>
          <p:nvSpPr>
            <p:cNvPr id="4121" name="Text Box 33"/>
            <p:cNvSpPr txBox="1">
              <a:spLocks noChangeArrowheads="1"/>
            </p:cNvSpPr>
            <p:nvPr/>
          </p:nvSpPr>
          <p:spPr bwMode="auto">
            <a:xfrm>
              <a:off x="2452" y="3583"/>
              <a:ext cx="940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Arial" pitchFamily="34" charset="0"/>
                </a:rPr>
                <a:t>black area</a:t>
              </a:r>
            </a:p>
            <a:p>
              <a:pPr eaLnBrk="0" hangingPunct="0"/>
              <a:r>
                <a:rPr lang="en-US" sz="1600">
                  <a:latin typeface="Arial" pitchFamily="34" charset="0"/>
                </a:rPr>
                <a:t>where no pixel</a:t>
              </a:r>
            </a:p>
            <a:p>
              <a:pPr eaLnBrk="0" hangingPunct="0"/>
              <a:r>
                <a:rPr lang="en-US" sz="1600">
                  <a:latin typeface="Arial" pitchFamily="34" charset="0"/>
                </a:rPr>
                <a:t>maps to</a:t>
              </a:r>
            </a:p>
          </p:txBody>
        </p:sp>
        <p:sp>
          <p:nvSpPr>
            <p:cNvPr id="4122" name="Line 34"/>
            <p:cNvSpPr>
              <a:spLocks noChangeShapeType="1"/>
            </p:cNvSpPr>
            <p:nvPr/>
          </p:nvSpPr>
          <p:spPr bwMode="auto">
            <a:xfrm flipV="1">
              <a:off x="3120" y="2544"/>
              <a:ext cx="288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16" name="Line 35"/>
          <p:cNvSpPr>
            <a:spLocks noChangeShapeType="1"/>
          </p:cNvSpPr>
          <p:nvPr/>
        </p:nvSpPr>
        <p:spPr bwMode="auto">
          <a:xfrm flipV="1">
            <a:off x="4343400" y="4572000"/>
            <a:ext cx="0" cy="5334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7" name="Line 36"/>
          <p:cNvSpPr>
            <a:spLocks noChangeShapeType="1"/>
          </p:cNvSpPr>
          <p:nvPr/>
        </p:nvSpPr>
        <p:spPr bwMode="auto">
          <a:xfrm>
            <a:off x="3581400" y="5105400"/>
            <a:ext cx="7620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 rot="5400000" flipH="1" flipV="1">
            <a:off x="524778" y="2740936"/>
            <a:ext cx="1718616" cy="808744"/>
          </a:xfrm>
          <a:prstGeom prst="line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16200000" flipV="1">
            <a:off x="1571172" y="2485571"/>
            <a:ext cx="1676400" cy="1277257"/>
          </a:xfrm>
          <a:prstGeom prst="line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9493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43400" y="2034540"/>
            <a:ext cx="457200" cy="327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1" name="Straight Connector 50"/>
          <p:cNvCxnSpPr/>
          <p:nvPr/>
        </p:nvCxnSpPr>
        <p:spPr>
          <a:xfrm rot="5400000" flipH="1" flipV="1">
            <a:off x="4191000" y="2438400"/>
            <a:ext cx="320040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 flipH="1" flipV="1">
            <a:off x="5965372" y="2438400"/>
            <a:ext cx="320040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>
          <a:xfrm>
            <a:off x="1733442" y="2277726"/>
            <a:ext cx="128016" cy="12801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4191000" y="3733800"/>
            <a:ext cx="4267200" cy="2895600"/>
            <a:chOff x="2640" y="2304"/>
            <a:chExt cx="2688" cy="1824"/>
          </a:xfrm>
        </p:grpSpPr>
        <p:graphicFrame>
          <p:nvGraphicFramePr>
            <p:cNvPr id="4100" name="Object 38"/>
            <p:cNvGraphicFramePr>
              <a:graphicFrameLocks noChangeAspect="1"/>
            </p:cNvGraphicFramePr>
            <p:nvPr/>
          </p:nvGraphicFramePr>
          <p:xfrm>
            <a:off x="3576" y="2304"/>
            <a:ext cx="1752" cy="18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6660" name="Photo Editor Photo" r:id="rId9" imgW="5125165" imgH="5191850" progId="">
                    <p:embed/>
                  </p:oleObj>
                </mc:Choice>
                <mc:Fallback>
                  <p:oleObj name="Photo Editor Photo" r:id="rId9" imgW="5125165" imgH="5191850" progId="">
                    <p:embed/>
                    <p:pic>
                      <p:nvPicPr>
                        <p:cNvPr id="4100" name="Object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5194" t="2563"/>
                        <a:stretch>
                          <a:fillRect/>
                        </a:stretch>
                      </p:blipFill>
                      <p:spPr bwMode="auto">
                        <a:xfrm>
                          <a:off x="3576" y="2304"/>
                          <a:ext cx="1752" cy="18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19" name="Line 39"/>
            <p:cNvSpPr>
              <a:spLocks noChangeShapeType="1"/>
            </p:cNvSpPr>
            <p:nvPr/>
          </p:nvSpPr>
          <p:spPr bwMode="auto">
            <a:xfrm>
              <a:off x="2640" y="2304"/>
              <a:ext cx="480" cy="4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0" name="Line 40"/>
            <p:cNvSpPr>
              <a:spLocks noChangeShapeType="1"/>
            </p:cNvSpPr>
            <p:nvPr/>
          </p:nvSpPr>
          <p:spPr bwMode="auto">
            <a:xfrm>
              <a:off x="3264" y="3648"/>
              <a:ext cx="182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1156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9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9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nimBg="1"/>
      <p:bldP spid="4103" grpId="0" animBg="1"/>
      <p:bldP spid="4113" grpId="0"/>
      <p:bldP spid="4114" grpId="0" animBg="1"/>
      <p:bldP spid="5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G_01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834" y="3705680"/>
            <a:ext cx="2038350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IMG_01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834" y="1981200"/>
            <a:ext cx="2038350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pan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3" y="2552019"/>
            <a:ext cx="4342683" cy="2019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>
            <a:off x="3091548" y="3276601"/>
            <a:ext cx="642258" cy="6422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/>
              <a:t>Homographies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33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alignment</a:t>
            </a:r>
          </a:p>
        </p:txBody>
      </p:sp>
      <p:pic>
        <p:nvPicPr>
          <p:cNvPr id="310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8714826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14600" y="5467290"/>
            <a:ext cx="42649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Why don’t these image line up exactly?</a:t>
            </a:r>
          </a:p>
        </p:txBody>
      </p:sp>
    </p:spTree>
    <p:extLst>
      <p:ext uri="{BB962C8B-B14F-4D97-AF65-F5344CB8AC3E}">
        <p14:creationId xmlns:p14="http://schemas.microsoft.com/office/powerpoint/2010/main" val="33589939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223838" y="76200"/>
            <a:ext cx="8723312" cy="838200"/>
          </a:xfrm>
        </p:spPr>
        <p:txBody>
          <a:bodyPr/>
          <a:lstStyle/>
          <a:p>
            <a:pPr eaLnBrk="1" hangingPunct="1"/>
            <a:r>
              <a:rPr lang="en-US" dirty="0" err="1"/>
              <a:t>Homographies</a:t>
            </a:r>
            <a:endParaRPr lang="en-US" dirty="0"/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12900"/>
            <a:ext cx="8566150" cy="4940300"/>
          </a:xfrm>
        </p:spPr>
        <p:txBody>
          <a:bodyPr/>
          <a:lstStyle/>
          <a:p>
            <a:pPr eaLnBrk="1" hangingPunct="1"/>
            <a:r>
              <a:rPr lang="en-US" sz="2800" dirty="0" err="1"/>
              <a:t>Homographies</a:t>
            </a:r>
            <a:r>
              <a:rPr lang="en-US" sz="2800" dirty="0"/>
              <a:t> …</a:t>
            </a:r>
          </a:p>
          <a:p>
            <a:pPr lvl="1" eaLnBrk="1" hangingPunct="1"/>
            <a:r>
              <a:rPr lang="en-US" sz="2400" dirty="0"/>
              <a:t>Affine transformations, and</a:t>
            </a:r>
          </a:p>
          <a:p>
            <a:pPr lvl="1" eaLnBrk="1" hangingPunct="1"/>
            <a:r>
              <a:rPr lang="en-US" sz="2400" dirty="0"/>
              <a:t>Projective warps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Properties of projective transformations:</a:t>
            </a:r>
          </a:p>
          <a:p>
            <a:pPr lvl="1" eaLnBrk="1" hangingPunct="1"/>
            <a:r>
              <a:rPr lang="en-US" sz="2400" dirty="0">
                <a:solidFill>
                  <a:srgbClr val="FF0000"/>
                </a:solidFill>
              </a:rPr>
              <a:t>Origin does not necessarily map to origin</a:t>
            </a:r>
          </a:p>
          <a:p>
            <a:pPr lvl="1" eaLnBrk="1" hangingPunct="1"/>
            <a:r>
              <a:rPr lang="en-US" sz="2400" dirty="0"/>
              <a:t>Lines map to lines</a:t>
            </a:r>
          </a:p>
          <a:p>
            <a:pPr lvl="1" eaLnBrk="1" hangingPunct="1"/>
            <a:r>
              <a:rPr lang="en-US" sz="2400" dirty="0">
                <a:solidFill>
                  <a:srgbClr val="FF0000"/>
                </a:solidFill>
              </a:rPr>
              <a:t>Parallel lines do not necessarily remain parallel</a:t>
            </a:r>
          </a:p>
          <a:p>
            <a:pPr lvl="1" eaLnBrk="1" hangingPunct="1"/>
            <a:r>
              <a:rPr lang="en-US" sz="2400" dirty="0">
                <a:solidFill>
                  <a:srgbClr val="FF0000"/>
                </a:solidFill>
              </a:rPr>
              <a:t>Ratios are not preserved</a:t>
            </a:r>
          </a:p>
          <a:p>
            <a:pPr lvl="1" eaLnBrk="1" hangingPunct="1"/>
            <a:r>
              <a:rPr lang="en-US" sz="2400" dirty="0"/>
              <a:t>Closed under composition</a:t>
            </a:r>
          </a:p>
        </p:txBody>
      </p:sp>
      <p:pic>
        <p:nvPicPr>
          <p:cNvPr id="3184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1550" y="1644832"/>
            <a:ext cx="4210050" cy="1174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452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5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5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5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2D image transformations</a:t>
            </a:r>
          </a:p>
        </p:txBody>
      </p:sp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2" cstate="print"/>
          <a:srcRect l="23714" t="51855" r="14572" b="21048"/>
          <a:stretch>
            <a:fillRect/>
          </a:stretch>
        </p:blipFill>
        <p:spPr bwMode="auto">
          <a:xfrm>
            <a:off x="1643743" y="1307951"/>
            <a:ext cx="5475514" cy="1803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3" cstate="print"/>
          <a:srcRect l="6572" t="30191" r="4286" b="14952"/>
          <a:stretch>
            <a:fillRect/>
          </a:stretch>
        </p:blipFill>
        <p:spPr bwMode="auto">
          <a:xfrm>
            <a:off x="1436914" y="3058886"/>
            <a:ext cx="5943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7573" name="Text Box 5"/>
          <p:cNvSpPr txBox="1">
            <a:spLocks noChangeArrowheads="1"/>
          </p:cNvSpPr>
          <p:nvPr/>
        </p:nvSpPr>
        <p:spPr bwMode="auto">
          <a:xfrm>
            <a:off x="822325" y="5930449"/>
            <a:ext cx="79406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dirty="0"/>
              <a:t>These transformations are a nested set of groups</a:t>
            </a:r>
          </a:p>
          <a:p>
            <a:pPr lvl="1" eaLnBrk="0" hangingPunct="0">
              <a:buFontTx/>
              <a:buChar char="•"/>
            </a:pPr>
            <a:r>
              <a:rPr lang="en-US" sz="2000" dirty="0"/>
              <a:t> Closed under composition and inverse is a member</a:t>
            </a:r>
          </a:p>
        </p:txBody>
      </p:sp>
    </p:spTree>
    <p:extLst>
      <p:ext uri="{BB962C8B-B14F-4D97-AF65-F5344CB8AC3E}">
        <p14:creationId xmlns:p14="http://schemas.microsoft.com/office/powerpoint/2010/main" val="221511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7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757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G_01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834" y="3705680"/>
            <a:ext cx="2038350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IMG_01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834" y="1981200"/>
            <a:ext cx="2038350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pan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3" y="2552019"/>
            <a:ext cx="4342683" cy="2019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>
            <a:off x="3091548" y="3276601"/>
            <a:ext cx="642258" cy="6422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/>
              <a:t>Homographies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8508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Image Warping</a:t>
            </a: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Given a coordinate </a:t>
            </a:r>
            <a:r>
              <a:rPr lang="en-US" dirty="0" err="1"/>
              <a:t>xform</a:t>
            </a:r>
            <a:r>
              <a:rPr lang="en-US" dirty="0"/>
              <a:t> (</a:t>
            </a:r>
            <a:r>
              <a:rPr lang="en-US" b="1" i="1" dirty="0" err="1"/>
              <a:t>x’</a:t>
            </a:r>
            <a:r>
              <a:rPr lang="en-US" b="1" dirty="0" err="1"/>
              <a:t>,</a:t>
            </a:r>
            <a:r>
              <a:rPr lang="en-US" b="1" i="1" dirty="0" err="1"/>
              <a:t>y</a:t>
            </a:r>
            <a:r>
              <a:rPr lang="en-US" b="1" i="1" dirty="0"/>
              <a:t>’</a:t>
            </a:r>
            <a:r>
              <a:rPr lang="en-US" dirty="0"/>
              <a:t>)</a:t>
            </a:r>
            <a:r>
              <a:rPr lang="en-US" b="1" i="1" dirty="0"/>
              <a:t> </a:t>
            </a:r>
            <a:r>
              <a:rPr lang="en-US" dirty="0"/>
              <a:t>=</a:t>
            </a:r>
            <a:r>
              <a:rPr lang="en-US" b="1" i="1" dirty="0"/>
              <a:t> T</a:t>
            </a:r>
            <a:r>
              <a:rPr lang="en-US" dirty="0"/>
              <a:t>(</a:t>
            </a:r>
            <a:r>
              <a:rPr lang="en-US" b="1" i="1" dirty="0" err="1"/>
              <a:t>x,y</a:t>
            </a:r>
            <a:r>
              <a:rPr lang="en-US" dirty="0"/>
              <a:t>) and a source image </a:t>
            </a:r>
            <a:r>
              <a:rPr lang="en-US" b="1" i="1" dirty="0"/>
              <a:t>f</a:t>
            </a:r>
            <a:r>
              <a:rPr lang="en-US" dirty="0"/>
              <a:t>(</a:t>
            </a:r>
            <a:r>
              <a:rPr lang="en-US" b="1" i="1" dirty="0" err="1"/>
              <a:t>x,y</a:t>
            </a:r>
            <a:r>
              <a:rPr lang="en-US" dirty="0"/>
              <a:t>), how do we compute an </a:t>
            </a:r>
            <a:r>
              <a:rPr lang="en-US" dirty="0" err="1"/>
              <a:t>xformed</a:t>
            </a:r>
            <a:r>
              <a:rPr lang="en-US" dirty="0"/>
              <a:t> image </a:t>
            </a:r>
            <a:r>
              <a:rPr lang="en-US" b="1" i="1" dirty="0"/>
              <a:t>g</a:t>
            </a:r>
            <a:r>
              <a:rPr lang="en-US" dirty="0"/>
              <a:t>(</a:t>
            </a:r>
            <a:r>
              <a:rPr lang="en-US" b="1" i="1" dirty="0" err="1"/>
              <a:t>x’</a:t>
            </a:r>
            <a:r>
              <a:rPr lang="en-US" b="1" dirty="0" err="1"/>
              <a:t>,</a:t>
            </a:r>
            <a:r>
              <a:rPr lang="en-US" b="1" i="1" dirty="0" err="1"/>
              <a:t>y</a:t>
            </a:r>
            <a:r>
              <a:rPr lang="en-US" b="1" i="1" dirty="0"/>
              <a:t>’</a:t>
            </a:r>
            <a:r>
              <a:rPr lang="en-US" dirty="0"/>
              <a:t>)</a:t>
            </a:r>
            <a:r>
              <a:rPr lang="en-US" b="1" dirty="0"/>
              <a:t> </a:t>
            </a:r>
            <a:r>
              <a:rPr lang="en-US" dirty="0"/>
              <a:t>=</a:t>
            </a:r>
            <a:r>
              <a:rPr lang="en-US" b="1" dirty="0"/>
              <a:t> </a:t>
            </a:r>
            <a:r>
              <a:rPr lang="en-US" b="1" i="1" dirty="0"/>
              <a:t>f</a:t>
            </a:r>
            <a:r>
              <a:rPr lang="en-US" dirty="0"/>
              <a:t>(</a:t>
            </a:r>
            <a:r>
              <a:rPr lang="en-US" b="1" i="1" dirty="0"/>
              <a:t>T</a:t>
            </a:r>
            <a:r>
              <a:rPr lang="en-US" dirty="0"/>
              <a:t>(</a:t>
            </a:r>
            <a:r>
              <a:rPr lang="en-US" b="1" i="1" dirty="0" err="1"/>
              <a:t>x</a:t>
            </a:r>
            <a:r>
              <a:rPr lang="en-US" b="1" dirty="0" err="1"/>
              <a:t>,</a:t>
            </a:r>
            <a:r>
              <a:rPr lang="en-US" b="1" i="1" dirty="0" err="1"/>
              <a:t>y</a:t>
            </a:r>
            <a:r>
              <a:rPr lang="en-US" dirty="0"/>
              <a:t>))?</a:t>
            </a:r>
          </a:p>
        </p:txBody>
      </p:sp>
      <p:pic>
        <p:nvPicPr>
          <p:cNvPr id="402436" name="Picture 4" descr="HHHIMG_116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1905000" y="3886200"/>
            <a:ext cx="2193925" cy="1643063"/>
          </a:xfrm>
          <a:prstGeom prst="rect">
            <a:avLst/>
          </a:prstGeom>
          <a:noFill/>
        </p:spPr>
      </p:pic>
      <p:pic>
        <p:nvPicPr>
          <p:cNvPr id="402437" name="Picture 5" descr="rotated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5368925" y="3733800"/>
            <a:ext cx="2632075" cy="2114550"/>
          </a:xfrm>
          <a:prstGeom prst="rect">
            <a:avLst/>
          </a:prstGeom>
          <a:noFill/>
        </p:spPr>
      </p:pic>
      <p:sp>
        <p:nvSpPr>
          <p:cNvPr id="402438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90800" y="5715000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f</a:t>
            </a:r>
            <a:r>
              <a:rPr lang="en-US" dirty="0"/>
              <a:t>(</a:t>
            </a:r>
            <a:r>
              <a:rPr lang="en-US" b="1" i="1" dirty="0" err="1"/>
              <a:t>x,y</a:t>
            </a:r>
            <a:r>
              <a:rPr lang="en-US" dirty="0"/>
              <a:t>)</a:t>
            </a:r>
          </a:p>
        </p:txBody>
      </p:sp>
      <p:sp>
        <p:nvSpPr>
          <p:cNvPr id="402439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96000" y="5715000"/>
            <a:ext cx="83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g</a:t>
            </a:r>
            <a:r>
              <a:rPr lang="en-US" dirty="0"/>
              <a:t>(</a:t>
            </a:r>
            <a:r>
              <a:rPr lang="en-US" b="1" i="1" dirty="0" err="1"/>
              <a:t>x’,y</a:t>
            </a:r>
            <a:r>
              <a:rPr lang="en-US" b="1" i="1" dirty="0"/>
              <a:t>’</a:t>
            </a:r>
            <a:r>
              <a:rPr lang="en-US" dirty="0"/>
              <a:t>)</a:t>
            </a:r>
          </a:p>
        </p:txBody>
      </p:sp>
      <p:grpSp>
        <p:nvGrpSpPr>
          <p:cNvPr id="2" name="Group 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752600" y="5257800"/>
            <a:ext cx="381000" cy="381000"/>
            <a:chOff x="1104" y="3312"/>
            <a:chExt cx="240" cy="240"/>
          </a:xfrm>
        </p:grpSpPr>
        <p:sp>
          <p:nvSpPr>
            <p:cNvPr id="402441" name="Line 9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2442" name="Line 10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257800" y="5257800"/>
            <a:ext cx="381000" cy="381000"/>
            <a:chOff x="1104" y="3312"/>
            <a:chExt cx="240" cy="240"/>
          </a:xfrm>
        </p:grpSpPr>
        <p:sp>
          <p:nvSpPr>
            <p:cNvPr id="402444" name="Line 12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2445" name="Line 13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2446" name="Text Box 1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752600" y="5562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</a:t>
            </a:r>
            <a:endParaRPr lang="en-US"/>
          </a:p>
        </p:txBody>
      </p:sp>
      <p:sp>
        <p:nvSpPr>
          <p:cNvPr id="402447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57800" y="5562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x’</a:t>
            </a:r>
            <a:endParaRPr lang="en-US"/>
          </a:p>
        </p:txBody>
      </p:sp>
      <p:sp>
        <p:nvSpPr>
          <p:cNvPr id="402448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225675" y="5105400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2449" name="Rectangle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791200" y="5121275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2450" name="Freeform 18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2422525" y="4724400"/>
            <a:ext cx="3352800" cy="381000"/>
          </a:xfrm>
          <a:custGeom>
            <a:avLst/>
            <a:gdLst/>
            <a:ahLst/>
            <a:cxnLst>
              <a:cxn ang="0">
                <a:pos x="0" y="288"/>
              </a:cxn>
              <a:cxn ang="0">
                <a:pos x="1152" y="0"/>
              </a:cxn>
              <a:cxn ang="0">
                <a:pos x="2160" y="288"/>
              </a:cxn>
            </a:cxnLst>
            <a:rect l="0" t="0" r="r" b="b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 type="none" w="lg" len="lg"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2451" name="Text Box 1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191000" y="4800600"/>
            <a:ext cx="83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T</a:t>
            </a:r>
            <a:r>
              <a:rPr lang="en-US" dirty="0"/>
              <a:t>(</a:t>
            </a:r>
            <a:r>
              <a:rPr lang="en-US" b="1" i="1" dirty="0" err="1"/>
              <a:t>x,y</a:t>
            </a:r>
            <a:r>
              <a:rPr lang="en-US" dirty="0"/>
              <a:t>)</a:t>
            </a:r>
          </a:p>
        </p:txBody>
      </p:sp>
      <p:sp>
        <p:nvSpPr>
          <p:cNvPr id="23" name="Text Box 14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393372" y="4931229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y</a:t>
            </a:r>
            <a:endParaRPr lang="en-US" dirty="0"/>
          </a:p>
        </p:txBody>
      </p:sp>
      <p:sp>
        <p:nvSpPr>
          <p:cNvPr id="24" name="Text Box 14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909459" y="4920342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y’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6257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Forward Warping</a:t>
            </a:r>
          </a:p>
        </p:txBody>
      </p:sp>
      <p:sp>
        <p:nvSpPr>
          <p:cNvPr id="40345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Send each pixel </a:t>
            </a:r>
            <a:r>
              <a:rPr lang="en-US" b="1" i="1" dirty="0"/>
              <a:t>f</a:t>
            </a:r>
            <a:r>
              <a:rPr lang="en-US" dirty="0"/>
              <a:t>(</a:t>
            </a:r>
            <a:r>
              <a:rPr lang="en-US" b="1" i="1" dirty="0"/>
              <a:t>x</a:t>
            </a:r>
            <a:r>
              <a:rPr lang="en-US" dirty="0"/>
              <a:t>) to its corresponding location (</a:t>
            </a:r>
            <a:r>
              <a:rPr lang="en-US" b="1" i="1" dirty="0" err="1"/>
              <a:t>x’</a:t>
            </a:r>
            <a:r>
              <a:rPr lang="en-US" b="1" dirty="0" err="1"/>
              <a:t>,</a:t>
            </a:r>
            <a:r>
              <a:rPr lang="en-US" b="1" i="1" dirty="0" err="1"/>
              <a:t>y</a:t>
            </a:r>
            <a:r>
              <a:rPr lang="en-US" b="1" i="1" dirty="0"/>
              <a:t>’</a:t>
            </a:r>
            <a:r>
              <a:rPr lang="en-US" dirty="0"/>
              <a:t>)</a:t>
            </a:r>
            <a:r>
              <a:rPr lang="en-US" b="1" dirty="0"/>
              <a:t> </a:t>
            </a:r>
            <a:r>
              <a:rPr lang="en-US" dirty="0"/>
              <a:t>=</a:t>
            </a:r>
            <a:r>
              <a:rPr lang="en-US" b="1" dirty="0"/>
              <a:t> </a:t>
            </a:r>
            <a:r>
              <a:rPr lang="en-US" b="1" i="1" dirty="0"/>
              <a:t>T</a:t>
            </a:r>
            <a:r>
              <a:rPr lang="en-US" dirty="0"/>
              <a:t>(</a:t>
            </a:r>
            <a:r>
              <a:rPr lang="en-US" b="1" i="1" dirty="0" err="1"/>
              <a:t>x</a:t>
            </a:r>
            <a:r>
              <a:rPr lang="en-US" b="1" dirty="0" err="1"/>
              <a:t>,</a:t>
            </a:r>
            <a:r>
              <a:rPr lang="en-US" b="1" i="1" dirty="0" err="1"/>
              <a:t>y</a:t>
            </a:r>
            <a:r>
              <a:rPr lang="en-US" dirty="0"/>
              <a:t>) in </a:t>
            </a:r>
            <a:r>
              <a:rPr lang="en-US" b="1" i="1" dirty="0"/>
              <a:t>g</a:t>
            </a:r>
            <a:r>
              <a:rPr lang="en-US" dirty="0"/>
              <a:t>(</a:t>
            </a:r>
            <a:r>
              <a:rPr lang="en-US" b="1" i="1" dirty="0" err="1"/>
              <a:t>x’</a:t>
            </a:r>
            <a:r>
              <a:rPr lang="en-US" b="1" dirty="0" err="1"/>
              <a:t>,</a:t>
            </a:r>
            <a:r>
              <a:rPr lang="en-US" b="1" i="1" dirty="0" err="1"/>
              <a:t>y</a:t>
            </a:r>
            <a:r>
              <a:rPr lang="en-US" b="1" i="1" dirty="0"/>
              <a:t>’</a:t>
            </a:r>
            <a:r>
              <a:rPr lang="en-US" dirty="0"/>
              <a:t>)</a:t>
            </a:r>
          </a:p>
        </p:txBody>
      </p:sp>
      <p:pic>
        <p:nvPicPr>
          <p:cNvPr id="403460" name="Picture 4" descr="HHHIMG_116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1905000" y="3886200"/>
            <a:ext cx="2193925" cy="1643063"/>
          </a:xfrm>
          <a:prstGeom prst="rect">
            <a:avLst/>
          </a:prstGeom>
          <a:noFill/>
        </p:spPr>
      </p:pic>
      <p:pic>
        <p:nvPicPr>
          <p:cNvPr id="403461" name="Picture 5" descr="rotated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5368925" y="3733800"/>
            <a:ext cx="2632075" cy="2114550"/>
          </a:xfrm>
          <a:prstGeom prst="rect">
            <a:avLst/>
          </a:prstGeom>
          <a:noFill/>
        </p:spPr>
      </p:pic>
      <p:sp>
        <p:nvSpPr>
          <p:cNvPr id="403462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90800" y="5715000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f</a:t>
            </a:r>
            <a:r>
              <a:rPr lang="en-US" dirty="0"/>
              <a:t>(</a:t>
            </a:r>
            <a:r>
              <a:rPr lang="en-US" b="1" i="1" dirty="0" err="1"/>
              <a:t>x,y</a:t>
            </a:r>
            <a:r>
              <a:rPr lang="en-US" dirty="0"/>
              <a:t>)</a:t>
            </a:r>
          </a:p>
        </p:txBody>
      </p:sp>
      <p:sp>
        <p:nvSpPr>
          <p:cNvPr id="403463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96000" y="5715000"/>
            <a:ext cx="83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g</a:t>
            </a:r>
            <a:r>
              <a:rPr lang="en-US" dirty="0"/>
              <a:t>(</a:t>
            </a:r>
            <a:r>
              <a:rPr lang="en-US" b="1" i="1" dirty="0" err="1"/>
              <a:t>x’,y</a:t>
            </a:r>
            <a:r>
              <a:rPr lang="en-US" b="1" i="1" dirty="0"/>
              <a:t>’</a:t>
            </a:r>
            <a:r>
              <a:rPr lang="en-US" dirty="0"/>
              <a:t>)</a:t>
            </a:r>
          </a:p>
        </p:txBody>
      </p:sp>
      <p:grpSp>
        <p:nvGrpSpPr>
          <p:cNvPr id="2" name="Group 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752600" y="5257800"/>
            <a:ext cx="381000" cy="381000"/>
            <a:chOff x="1104" y="3312"/>
            <a:chExt cx="240" cy="240"/>
          </a:xfrm>
        </p:grpSpPr>
        <p:sp>
          <p:nvSpPr>
            <p:cNvPr id="403465" name="Line 9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3466" name="Line 10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257800" y="5257800"/>
            <a:ext cx="381000" cy="381000"/>
            <a:chOff x="1104" y="3312"/>
            <a:chExt cx="240" cy="240"/>
          </a:xfrm>
        </p:grpSpPr>
        <p:sp>
          <p:nvSpPr>
            <p:cNvPr id="403468" name="Line 12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3469" name="Line 13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3470" name="Text Box 1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752600" y="5562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x</a:t>
            </a:r>
            <a:endParaRPr lang="en-US" dirty="0"/>
          </a:p>
        </p:txBody>
      </p:sp>
      <p:sp>
        <p:nvSpPr>
          <p:cNvPr id="403471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57800" y="5562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x’</a:t>
            </a:r>
            <a:endParaRPr lang="en-US"/>
          </a:p>
        </p:txBody>
      </p:sp>
      <p:sp>
        <p:nvSpPr>
          <p:cNvPr id="403472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225675" y="5105400"/>
            <a:ext cx="136525" cy="1365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blurRad="444500" sx="168000" sy="168000" algn="ctr" rotWithShape="0">
              <a:prstClr val="black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03473" name="Rectangle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791200" y="5121275"/>
            <a:ext cx="136525" cy="1365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blurRad="444500" sx="168000" sy="168000" algn="ctr" rotWithShape="0">
              <a:prstClr val="black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03474" name="Freeform 18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2422525" y="4724400"/>
            <a:ext cx="3352800" cy="381000"/>
          </a:xfrm>
          <a:custGeom>
            <a:avLst/>
            <a:gdLst/>
            <a:ahLst/>
            <a:cxnLst>
              <a:cxn ang="0">
                <a:pos x="0" y="288"/>
              </a:cxn>
              <a:cxn ang="0">
                <a:pos x="1152" y="0"/>
              </a:cxn>
              <a:cxn ang="0">
                <a:pos x="2160" y="288"/>
              </a:cxn>
            </a:cxnLst>
            <a:rect l="0" t="0" r="r" b="b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 type="none" w="lg" len="lg"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3475" name="Text Box 1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191000" y="4800600"/>
            <a:ext cx="83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T</a:t>
            </a:r>
            <a:r>
              <a:rPr lang="en-US" dirty="0"/>
              <a:t>(</a:t>
            </a:r>
            <a:r>
              <a:rPr lang="en-US" b="1" i="1" dirty="0" err="1"/>
              <a:t>x,y</a:t>
            </a:r>
            <a:r>
              <a:rPr lang="en-US" dirty="0"/>
              <a:t>)</a:t>
            </a:r>
          </a:p>
        </p:txBody>
      </p:sp>
      <p:sp>
        <p:nvSpPr>
          <p:cNvPr id="403476" name="Rectangle 2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85800" y="26670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What if pixel lands “between” two pixels?</a:t>
            </a:r>
          </a:p>
        </p:txBody>
      </p:sp>
      <p:sp>
        <p:nvSpPr>
          <p:cNvPr id="24" name="Text Box 14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393372" y="4931229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y</a:t>
            </a:r>
            <a:endParaRPr lang="en-US" dirty="0"/>
          </a:p>
        </p:txBody>
      </p:sp>
      <p:sp>
        <p:nvSpPr>
          <p:cNvPr id="25" name="Text Box 14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909459" y="4920342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y’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58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3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3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3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3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72" grpId="0" animBg="1"/>
      <p:bldP spid="403473" grpId="0" animBg="1"/>
      <p:bldP spid="403474" grpId="0" animBg="1"/>
      <p:bldP spid="403476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Forward Warping</a:t>
            </a:r>
          </a:p>
        </p:txBody>
      </p:sp>
      <p:sp>
        <p:nvSpPr>
          <p:cNvPr id="40448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Send each pixel </a:t>
            </a:r>
            <a:r>
              <a:rPr lang="en-US" b="1" i="1" dirty="0"/>
              <a:t>f</a:t>
            </a:r>
            <a:r>
              <a:rPr lang="en-US" dirty="0"/>
              <a:t>(</a:t>
            </a:r>
            <a:r>
              <a:rPr lang="en-US" b="1" i="1" dirty="0" err="1"/>
              <a:t>x</a:t>
            </a:r>
            <a:r>
              <a:rPr lang="en-US" b="1" dirty="0" err="1"/>
              <a:t>,</a:t>
            </a:r>
            <a:r>
              <a:rPr lang="en-US" b="1" i="1" dirty="0" err="1"/>
              <a:t>y</a:t>
            </a:r>
            <a:r>
              <a:rPr lang="en-US" dirty="0"/>
              <a:t>) to its corresponding location </a:t>
            </a:r>
            <a:r>
              <a:rPr lang="en-US" b="1" i="1" dirty="0"/>
              <a:t>x’</a:t>
            </a:r>
            <a:r>
              <a:rPr lang="en-US" b="1" dirty="0"/>
              <a:t> </a:t>
            </a:r>
            <a:r>
              <a:rPr lang="en-US" dirty="0"/>
              <a:t>=</a:t>
            </a:r>
            <a:r>
              <a:rPr lang="en-US" b="1" dirty="0"/>
              <a:t> </a:t>
            </a:r>
            <a:r>
              <a:rPr lang="en-US" b="1" i="1" dirty="0"/>
              <a:t>h</a:t>
            </a:r>
            <a:r>
              <a:rPr lang="en-US" dirty="0"/>
              <a:t>(</a:t>
            </a:r>
            <a:r>
              <a:rPr lang="en-US" b="1" i="1" dirty="0" err="1"/>
              <a:t>x,y</a:t>
            </a:r>
            <a:r>
              <a:rPr lang="en-US" dirty="0"/>
              <a:t>) in </a:t>
            </a:r>
            <a:r>
              <a:rPr lang="en-US" b="1" i="1" dirty="0"/>
              <a:t>g</a:t>
            </a:r>
            <a:r>
              <a:rPr lang="en-US" dirty="0"/>
              <a:t>(</a:t>
            </a:r>
            <a:r>
              <a:rPr lang="en-US" b="1" i="1" dirty="0" err="1"/>
              <a:t>x’,y</a:t>
            </a:r>
            <a:r>
              <a:rPr lang="en-US" b="1" i="1" dirty="0"/>
              <a:t>’</a:t>
            </a:r>
            <a:r>
              <a:rPr lang="en-US" dirty="0"/>
              <a:t>)</a:t>
            </a:r>
          </a:p>
        </p:txBody>
      </p:sp>
      <p:sp>
        <p:nvSpPr>
          <p:cNvPr id="404484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90800" y="5715000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f</a:t>
            </a:r>
            <a:r>
              <a:rPr lang="en-US" dirty="0"/>
              <a:t>(</a:t>
            </a:r>
            <a:r>
              <a:rPr lang="en-US" b="1" i="1" dirty="0" err="1"/>
              <a:t>x,y</a:t>
            </a:r>
            <a:r>
              <a:rPr lang="en-US" dirty="0"/>
              <a:t>)</a:t>
            </a:r>
          </a:p>
        </p:txBody>
      </p:sp>
      <p:sp>
        <p:nvSpPr>
          <p:cNvPr id="404485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96000" y="5715000"/>
            <a:ext cx="83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g</a:t>
            </a:r>
            <a:r>
              <a:rPr lang="en-US" dirty="0"/>
              <a:t>(</a:t>
            </a:r>
            <a:r>
              <a:rPr lang="en-US" b="1" i="1" dirty="0" err="1"/>
              <a:t>x’,y</a:t>
            </a:r>
            <a:r>
              <a:rPr lang="en-US" b="1" i="1" dirty="0"/>
              <a:t>’</a:t>
            </a:r>
            <a:r>
              <a:rPr lang="en-US" dirty="0"/>
              <a:t>)</a:t>
            </a:r>
          </a:p>
        </p:txBody>
      </p:sp>
      <p:grpSp>
        <p:nvGrpSpPr>
          <p:cNvPr id="2" name="Group 6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752600" y="5257800"/>
            <a:ext cx="381000" cy="381000"/>
            <a:chOff x="1104" y="3312"/>
            <a:chExt cx="240" cy="240"/>
          </a:xfrm>
        </p:grpSpPr>
        <p:sp>
          <p:nvSpPr>
            <p:cNvPr id="404487" name="Line 7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4488" name="Line 8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9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5257800" y="5257800"/>
            <a:ext cx="381000" cy="381000"/>
            <a:chOff x="1104" y="3312"/>
            <a:chExt cx="240" cy="240"/>
          </a:xfrm>
        </p:grpSpPr>
        <p:sp>
          <p:nvSpPr>
            <p:cNvPr id="404490" name="Line 10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4491" name="Line 11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4492" name="Text Box 1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752600" y="5562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</a:t>
            </a:r>
            <a:endParaRPr lang="en-US"/>
          </a:p>
        </p:txBody>
      </p:sp>
      <p:sp>
        <p:nvSpPr>
          <p:cNvPr id="404493" name="Text Box 1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257800" y="5562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x’</a:t>
            </a:r>
            <a:endParaRPr lang="en-US"/>
          </a:p>
        </p:txBody>
      </p:sp>
      <p:sp>
        <p:nvSpPr>
          <p:cNvPr id="404494" name="Rectangle 1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214789" y="5105400"/>
            <a:ext cx="136525" cy="1365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4495" name="Rectangle 1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780314" y="5099503"/>
            <a:ext cx="136525" cy="1365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4496" name="Freeform 16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2422525" y="4724400"/>
            <a:ext cx="3352800" cy="381000"/>
          </a:xfrm>
          <a:custGeom>
            <a:avLst/>
            <a:gdLst/>
            <a:ahLst/>
            <a:cxnLst>
              <a:cxn ang="0">
                <a:pos x="0" y="288"/>
              </a:cxn>
              <a:cxn ang="0">
                <a:pos x="1152" y="0"/>
              </a:cxn>
              <a:cxn ang="0">
                <a:pos x="2160" y="288"/>
              </a:cxn>
            </a:cxnLst>
            <a:rect l="0" t="0" r="r" b="b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 type="none" w="lg" len="lg"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4497" name="Text Box 17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191000" y="4800600"/>
            <a:ext cx="83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T</a:t>
            </a:r>
            <a:r>
              <a:rPr lang="en-US" dirty="0"/>
              <a:t>(</a:t>
            </a:r>
            <a:r>
              <a:rPr lang="en-US" b="1" i="1" dirty="0" err="1"/>
              <a:t>x,y</a:t>
            </a:r>
            <a:r>
              <a:rPr lang="en-US" dirty="0"/>
              <a:t>)</a:t>
            </a:r>
          </a:p>
        </p:txBody>
      </p:sp>
      <p:sp>
        <p:nvSpPr>
          <p:cNvPr id="404498" name="Rectangle 1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85800" y="26670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What if pixel lands “between” two pixels?</a:t>
            </a:r>
          </a:p>
        </p:txBody>
      </p:sp>
      <p:sp>
        <p:nvSpPr>
          <p:cNvPr id="404499" name="Rectangle 1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85800" y="31242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Answer: add “contribution” to several pixels, normalize later (</a:t>
            </a:r>
            <a:r>
              <a:rPr lang="en-US" sz="2800" i="1" dirty="0" err="1"/>
              <a:t>splatting</a:t>
            </a:r>
            <a:r>
              <a:rPr lang="en-US" sz="2800" dirty="0"/>
              <a:t>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Can still result in holes</a:t>
            </a:r>
          </a:p>
        </p:txBody>
      </p:sp>
      <p:grpSp>
        <p:nvGrpSpPr>
          <p:cNvPr id="4" name="Group 20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1981200" y="4876800"/>
            <a:ext cx="609600" cy="609600"/>
            <a:chOff x="1248" y="3072"/>
            <a:chExt cx="384" cy="384"/>
          </a:xfrm>
        </p:grpSpPr>
        <p:sp>
          <p:nvSpPr>
            <p:cNvPr id="404501" name="Line 21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4502" name="Line 22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4503" name="Line 23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4504" name="Line 24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5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5486400" y="4800600"/>
            <a:ext cx="609600" cy="609600"/>
            <a:chOff x="1248" y="3072"/>
            <a:chExt cx="384" cy="384"/>
          </a:xfrm>
        </p:grpSpPr>
        <p:sp>
          <p:nvSpPr>
            <p:cNvPr id="404506" name="Line 26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4507" name="Line 27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4508" name="Line 28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4509" name="Line 29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" name="Text Box 14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393372" y="4931229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y</a:t>
            </a:r>
            <a:endParaRPr lang="en-US" dirty="0"/>
          </a:p>
        </p:txBody>
      </p:sp>
      <p:sp>
        <p:nvSpPr>
          <p:cNvPr id="34" name="Text Box 14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909459" y="4920342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y’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55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4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499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Inverse Warping</a:t>
            </a:r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Get each pixel </a:t>
            </a:r>
            <a:r>
              <a:rPr lang="en-US" b="1" i="1" dirty="0"/>
              <a:t>g</a:t>
            </a:r>
            <a:r>
              <a:rPr lang="en-US" dirty="0"/>
              <a:t>(</a:t>
            </a:r>
            <a:r>
              <a:rPr lang="en-US" b="1" i="1" dirty="0" err="1"/>
              <a:t>x’,y</a:t>
            </a:r>
            <a:r>
              <a:rPr lang="en-US" b="1" i="1" dirty="0"/>
              <a:t>’</a:t>
            </a:r>
            <a:r>
              <a:rPr lang="en-US" dirty="0"/>
              <a:t>) from its corresponding location (</a:t>
            </a:r>
            <a:r>
              <a:rPr lang="en-US" b="1" i="1" dirty="0" err="1"/>
              <a:t>x,y</a:t>
            </a:r>
            <a:r>
              <a:rPr lang="en-US" dirty="0"/>
              <a:t>)</a:t>
            </a:r>
            <a:r>
              <a:rPr lang="en-US" b="1" dirty="0"/>
              <a:t> </a:t>
            </a:r>
            <a:r>
              <a:rPr lang="en-US" dirty="0"/>
              <a:t>=</a:t>
            </a:r>
            <a:r>
              <a:rPr lang="en-US" b="1" dirty="0"/>
              <a:t> </a:t>
            </a:r>
            <a:r>
              <a:rPr lang="en-US" b="1" i="1" dirty="0"/>
              <a:t>T</a:t>
            </a:r>
            <a:r>
              <a:rPr lang="en-US" baseline="30000" dirty="0"/>
              <a:t>-1</a:t>
            </a:r>
            <a:r>
              <a:rPr lang="en-US" dirty="0"/>
              <a:t>(</a:t>
            </a:r>
            <a:r>
              <a:rPr lang="en-US" b="1" i="1" dirty="0" err="1"/>
              <a:t>x,y</a:t>
            </a:r>
            <a:r>
              <a:rPr lang="en-US" dirty="0"/>
              <a:t>) in </a:t>
            </a:r>
            <a:r>
              <a:rPr lang="en-US" b="1" i="1" dirty="0"/>
              <a:t>f</a:t>
            </a:r>
            <a:r>
              <a:rPr lang="en-US" dirty="0"/>
              <a:t>(</a:t>
            </a:r>
            <a:r>
              <a:rPr lang="en-US" b="1" i="1" dirty="0" err="1"/>
              <a:t>x,y</a:t>
            </a:r>
            <a:r>
              <a:rPr lang="en-US" dirty="0"/>
              <a:t>)</a:t>
            </a:r>
          </a:p>
        </p:txBody>
      </p:sp>
      <p:pic>
        <p:nvPicPr>
          <p:cNvPr id="405508" name="Picture 4" descr="HHHIMG_116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1905000" y="3886200"/>
            <a:ext cx="2193925" cy="1643063"/>
          </a:xfrm>
          <a:prstGeom prst="rect">
            <a:avLst/>
          </a:prstGeom>
          <a:noFill/>
        </p:spPr>
      </p:pic>
      <p:pic>
        <p:nvPicPr>
          <p:cNvPr id="405509" name="Picture 5" descr="rotated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5368925" y="3733800"/>
            <a:ext cx="2632075" cy="2114550"/>
          </a:xfrm>
          <a:prstGeom prst="rect">
            <a:avLst/>
          </a:prstGeom>
          <a:noFill/>
        </p:spPr>
      </p:pic>
      <p:sp>
        <p:nvSpPr>
          <p:cNvPr id="405510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90800" y="5715000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f</a:t>
            </a:r>
            <a:r>
              <a:rPr lang="en-US" dirty="0"/>
              <a:t>(</a:t>
            </a:r>
            <a:r>
              <a:rPr lang="en-US" b="1" i="1" dirty="0" err="1"/>
              <a:t>x,y</a:t>
            </a:r>
            <a:r>
              <a:rPr lang="en-US" dirty="0"/>
              <a:t>)</a:t>
            </a:r>
          </a:p>
        </p:txBody>
      </p:sp>
      <p:sp>
        <p:nvSpPr>
          <p:cNvPr id="405511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96000" y="5715000"/>
            <a:ext cx="83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g</a:t>
            </a:r>
            <a:r>
              <a:rPr lang="en-US" dirty="0"/>
              <a:t>(</a:t>
            </a:r>
            <a:r>
              <a:rPr lang="en-US" b="1" i="1" dirty="0" err="1"/>
              <a:t>x’,y</a:t>
            </a:r>
            <a:r>
              <a:rPr lang="en-US" b="1" i="1" dirty="0"/>
              <a:t>’</a:t>
            </a:r>
            <a:r>
              <a:rPr lang="en-US" dirty="0"/>
              <a:t>)</a:t>
            </a:r>
          </a:p>
        </p:txBody>
      </p:sp>
      <p:grpSp>
        <p:nvGrpSpPr>
          <p:cNvPr id="2" name="Group 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752600" y="5257800"/>
            <a:ext cx="381000" cy="381000"/>
            <a:chOff x="1104" y="3312"/>
            <a:chExt cx="240" cy="240"/>
          </a:xfrm>
        </p:grpSpPr>
        <p:sp>
          <p:nvSpPr>
            <p:cNvPr id="405513" name="Line 9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5514" name="Line 10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257800" y="5257800"/>
            <a:ext cx="381000" cy="381000"/>
            <a:chOff x="1104" y="3312"/>
            <a:chExt cx="240" cy="240"/>
          </a:xfrm>
        </p:grpSpPr>
        <p:sp>
          <p:nvSpPr>
            <p:cNvPr id="405516" name="Line 12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5517" name="Line 13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5518" name="Text Box 1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752600" y="5562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</a:t>
            </a:r>
            <a:endParaRPr lang="en-US"/>
          </a:p>
        </p:txBody>
      </p:sp>
      <p:sp>
        <p:nvSpPr>
          <p:cNvPr id="405519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57800" y="5562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x’</a:t>
            </a:r>
            <a:endParaRPr lang="en-US"/>
          </a:p>
        </p:txBody>
      </p:sp>
      <p:sp>
        <p:nvSpPr>
          <p:cNvPr id="405520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225675" y="5105400"/>
            <a:ext cx="136525" cy="1365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blurRad="444500" sx="168000" sy="168000" algn="ctr" rotWithShape="0">
              <a:prstClr val="black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05521" name="Rectangle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791200" y="5121275"/>
            <a:ext cx="136525" cy="1365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blurRad="444500" sx="168000" sy="168000" algn="ctr" rotWithShape="0">
              <a:prstClr val="black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05522" name="Freeform 18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2422525" y="4724400"/>
            <a:ext cx="3352800" cy="381000"/>
          </a:xfrm>
          <a:custGeom>
            <a:avLst/>
            <a:gdLst/>
            <a:ahLst/>
            <a:cxnLst>
              <a:cxn ang="0">
                <a:pos x="0" y="288"/>
              </a:cxn>
              <a:cxn ang="0">
                <a:pos x="1152" y="0"/>
              </a:cxn>
              <a:cxn ang="0">
                <a:pos x="2160" y="288"/>
              </a:cxn>
            </a:cxnLst>
            <a:rect l="0" t="0" r="r" b="b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 type="triangle" w="lg" len="lg"/>
            <a:tailEnd type="non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5523" name="Text Box 1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191000" y="4800600"/>
            <a:ext cx="83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T</a:t>
            </a:r>
            <a:r>
              <a:rPr lang="en-US" baseline="30000" dirty="0"/>
              <a:t>-1</a:t>
            </a:r>
            <a:r>
              <a:rPr lang="en-US" dirty="0"/>
              <a:t>(</a:t>
            </a:r>
            <a:r>
              <a:rPr lang="en-US" b="1" i="1" dirty="0" err="1"/>
              <a:t>x,y</a:t>
            </a:r>
            <a:r>
              <a:rPr lang="en-US" dirty="0"/>
              <a:t>)</a:t>
            </a:r>
          </a:p>
        </p:txBody>
      </p:sp>
      <p:sp>
        <p:nvSpPr>
          <p:cNvPr id="405524" name="Rectangle 2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85800" y="2667000"/>
            <a:ext cx="8001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Requires taking the inverse of the transform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What if pixel comes from “between” two pixels?</a:t>
            </a:r>
          </a:p>
        </p:txBody>
      </p:sp>
      <p:sp>
        <p:nvSpPr>
          <p:cNvPr id="24" name="Text Box 14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393372" y="4931229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y</a:t>
            </a:r>
            <a:endParaRPr lang="en-US" dirty="0"/>
          </a:p>
        </p:txBody>
      </p:sp>
      <p:sp>
        <p:nvSpPr>
          <p:cNvPr id="25" name="Text Box 14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909459" y="4920342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y’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88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5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5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5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5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5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20" grpId="0" animBg="1"/>
      <p:bldP spid="405521" grpId="0" animBg="1"/>
      <p:bldP spid="405522" grpId="0" animBg="1"/>
      <p:bldP spid="405524" grpId="0" build="allAtOnce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Inverse Warping</a:t>
            </a:r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Get each pixel </a:t>
            </a: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 from its corresponding location </a:t>
            </a:r>
            <a:r>
              <a:rPr lang="en-US" b="1" i="1"/>
              <a:t>x’</a:t>
            </a:r>
            <a:r>
              <a:rPr lang="en-US" b="1"/>
              <a:t> </a:t>
            </a:r>
            <a:r>
              <a:rPr lang="en-US"/>
              <a:t>=</a:t>
            </a:r>
            <a:r>
              <a:rPr lang="en-US" b="1"/>
              <a:t> </a:t>
            </a:r>
            <a:r>
              <a:rPr lang="en-US" b="1" i="1"/>
              <a:t>h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 in </a:t>
            </a: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sp>
        <p:nvSpPr>
          <p:cNvPr id="40653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2667000"/>
            <a:ext cx="8001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What if pixel comes from “between” two pixels?</a:t>
            </a:r>
          </a:p>
        </p:txBody>
      </p:sp>
      <p:sp>
        <p:nvSpPr>
          <p:cNvPr id="406533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31242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Answer: </a:t>
            </a:r>
            <a:r>
              <a:rPr lang="en-US" sz="2800" i="1"/>
              <a:t>resample</a:t>
            </a:r>
            <a:r>
              <a:rPr lang="en-US" sz="2800"/>
              <a:t> color value from </a:t>
            </a:r>
            <a:r>
              <a:rPr lang="en-US" sz="2800" i="1"/>
              <a:t>interpolated</a:t>
            </a:r>
            <a:r>
              <a:rPr lang="en-US" sz="2800"/>
              <a:t> (</a:t>
            </a:r>
            <a:r>
              <a:rPr lang="en-US" sz="2800" i="1"/>
              <a:t>prefiltered</a:t>
            </a:r>
            <a:r>
              <a:rPr lang="en-US" sz="2800"/>
              <a:t>) source image</a:t>
            </a:r>
          </a:p>
        </p:txBody>
      </p:sp>
      <p:sp>
        <p:nvSpPr>
          <p:cNvPr id="406534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47256" y="5715000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f</a:t>
            </a:r>
            <a:r>
              <a:rPr lang="en-US" dirty="0"/>
              <a:t>(</a:t>
            </a:r>
            <a:r>
              <a:rPr lang="en-US" b="1" i="1" dirty="0" err="1"/>
              <a:t>x,y</a:t>
            </a:r>
            <a:r>
              <a:rPr lang="en-US" dirty="0"/>
              <a:t>)</a:t>
            </a:r>
          </a:p>
        </p:txBody>
      </p:sp>
      <p:sp>
        <p:nvSpPr>
          <p:cNvPr id="406535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96000" y="5715000"/>
            <a:ext cx="83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g</a:t>
            </a:r>
            <a:r>
              <a:rPr lang="en-US" dirty="0"/>
              <a:t>(</a:t>
            </a:r>
            <a:r>
              <a:rPr lang="en-US" b="1" i="1" dirty="0" err="1"/>
              <a:t>x’,y</a:t>
            </a:r>
            <a:r>
              <a:rPr lang="en-US" b="1" i="1" dirty="0"/>
              <a:t>’</a:t>
            </a:r>
            <a:r>
              <a:rPr lang="en-US" dirty="0"/>
              <a:t>)</a:t>
            </a:r>
          </a:p>
        </p:txBody>
      </p:sp>
      <p:grpSp>
        <p:nvGrpSpPr>
          <p:cNvPr id="2" name="Group 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752600" y="5257800"/>
            <a:ext cx="381000" cy="381000"/>
            <a:chOff x="1104" y="3312"/>
            <a:chExt cx="240" cy="240"/>
          </a:xfrm>
        </p:grpSpPr>
        <p:sp>
          <p:nvSpPr>
            <p:cNvPr id="406537" name="Line 9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6538" name="Line 10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257800" y="5257800"/>
            <a:ext cx="381000" cy="381000"/>
            <a:chOff x="1104" y="3312"/>
            <a:chExt cx="240" cy="240"/>
          </a:xfrm>
        </p:grpSpPr>
        <p:sp>
          <p:nvSpPr>
            <p:cNvPr id="406540" name="Line 12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6541" name="Line 13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6542" name="Text Box 1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752600" y="5562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</a:t>
            </a:r>
            <a:endParaRPr lang="en-US"/>
          </a:p>
        </p:txBody>
      </p:sp>
      <p:sp>
        <p:nvSpPr>
          <p:cNvPr id="406543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57800" y="5562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x’</a:t>
            </a:r>
            <a:endParaRPr lang="en-US"/>
          </a:p>
        </p:txBody>
      </p:sp>
      <p:sp>
        <p:nvSpPr>
          <p:cNvPr id="406544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203903" y="5072742"/>
            <a:ext cx="92075" cy="92075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6545" name="Rectangle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745161" y="5060948"/>
            <a:ext cx="92075" cy="92075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6546" name="Freeform 18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2422525" y="4724400"/>
            <a:ext cx="3352800" cy="381000"/>
          </a:xfrm>
          <a:custGeom>
            <a:avLst/>
            <a:gdLst/>
            <a:ahLst/>
            <a:cxnLst>
              <a:cxn ang="0">
                <a:pos x="0" y="288"/>
              </a:cxn>
              <a:cxn ang="0">
                <a:pos x="1152" y="0"/>
              </a:cxn>
              <a:cxn ang="0">
                <a:pos x="2160" y="288"/>
              </a:cxn>
            </a:cxnLst>
            <a:rect l="0" t="0" r="r" b="b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 type="triangle" w="lg" len="lg"/>
            <a:tailEnd type="none" w="lg" len="lg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" name="Group 19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1981200" y="4876800"/>
            <a:ext cx="609600" cy="609600"/>
            <a:chOff x="1248" y="3072"/>
            <a:chExt cx="384" cy="384"/>
          </a:xfrm>
        </p:grpSpPr>
        <p:sp>
          <p:nvSpPr>
            <p:cNvPr id="406548" name="Line 20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6549" name="Line 21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6550" name="Line 22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6551" name="Line 23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4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5486400" y="4800600"/>
            <a:ext cx="609600" cy="609600"/>
            <a:chOff x="1248" y="3072"/>
            <a:chExt cx="384" cy="384"/>
          </a:xfrm>
        </p:grpSpPr>
        <p:sp>
          <p:nvSpPr>
            <p:cNvPr id="406553" name="Line 25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6554" name="Line 26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6555" name="Line 27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6556" name="Line 28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" name="Text Box 14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393372" y="4931229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y</a:t>
            </a:r>
            <a:endParaRPr lang="en-US" dirty="0"/>
          </a:p>
        </p:txBody>
      </p:sp>
      <p:sp>
        <p:nvSpPr>
          <p:cNvPr id="33" name="Text Box 14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909459" y="4920342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y’</a:t>
            </a:r>
            <a:endParaRPr lang="en-US" dirty="0"/>
          </a:p>
        </p:txBody>
      </p:sp>
      <p:sp>
        <p:nvSpPr>
          <p:cNvPr id="34" name="Text Box 19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897078" y="4757056"/>
            <a:ext cx="83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T</a:t>
            </a:r>
            <a:r>
              <a:rPr lang="en-US" baseline="30000" dirty="0"/>
              <a:t>-1</a:t>
            </a:r>
            <a:r>
              <a:rPr lang="en-US" dirty="0"/>
              <a:t>(</a:t>
            </a:r>
            <a:r>
              <a:rPr lang="en-US" b="1" i="1" dirty="0" err="1"/>
              <a:t>x,y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3053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6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533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Interpolation</a:t>
            </a:r>
          </a:p>
        </p:txBody>
      </p:sp>
      <p:sp>
        <p:nvSpPr>
          <p:cNvPr id="40755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Possible interpolation filters:</a:t>
            </a:r>
          </a:p>
          <a:p>
            <a:pPr lvl="1"/>
            <a:r>
              <a:rPr lang="en-US" dirty="0"/>
              <a:t>nearest neighbor</a:t>
            </a:r>
          </a:p>
          <a:p>
            <a:pPr lvl="1"/>
            <a:r>
              <a:rPr lang="en-US" dirty="0"/>
              <a:t>bilinear</a:t>
            </a:r>
          </a:p>
          <a:p>
            <a:pPr lvl="1"/>
            <a:r>
              <a:rPr lang="en-US" dirty="0" err="1"/>
              <a:t>bicubic</a:t>
            </a:r>
            <a:r>
              <a:rPr lang="en-US" dirty="0"/>
              <a:t> (interpolating)</a:t>
            </a:r>
          </a:p>
          <a:p>
            <a:pPr lvl="1"/>
            <a:r>
              <a:rPr lang="en-US" dirty="0" err="1"/>
              <a:t>sinc</a:t>
            </a:r>
            <a:endParaRPr lang="en-US" dirty="0"/>
          </a:p>
          <a:p>
            <a:r>
              <a:rPr lang="en-US" dirty="0"/>
              <a:t>Needed to prevent “</a:t>
            </a:r>
            <a:r>
              <a:rPr lang="en-US" dirty="0" err="1"/>
              <a:t>jaggies</a:t>
            </a:r>
            <a:r>
              <a:rPr lang="en-US" dirty="0"/>
              <a:t>”</a:t>
            </a:r>
            <a:br>
              <a:rPr lang="en-US" dirty="0"/>
            </a:br>
            <a:r>
              <a:rPr lang="en-US" dirty="0"/>
              <a:t> and “texture crawl” </a:t>
            </a:r>
          </a:p>
          <a:p>
            <a:pPr>
              <a:buNone/>
            </a:pPr>
            <a:r>
              <a:rPr lang="en-US" dirty="0"/>
              <a:t>       </a:t>
            </a:r>
            <a:r>
              <a:rPr lang="en-US" sz="2400" dirty="0"/>
              <a:t>(with </a:t>
            </a:r>
            <a:r>
              <a:rPr lang="en-US" sz="2400" dirty="0" err="1"/>
              <a:t>prefiltering</a:t>
            </a:r>
            <a:r>
              <a:rPr lang="en-US" sz="2400" dirty="0"/>
              <a:t>)</a:t>
            </a:r>
          </a:p>
        </p:txBody>
      </p:sp>
      <p:pic>
        <p:nvPicPr>
          <p:cNvPr id="407556" name="Picture 4" descr="rotatedNN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1807029"/>
            <a:ext cx="3449638" cy="28400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2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7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7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555" grpId="0" build="p" bldLvl="2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the geometric relationship between these two images?</a:t>
            </a:r>
          </a:p>
        </p:txBody>
      </p:sp>
      <p:pic>
        <p:nvPicPr>
          <p:cNvPr id="311298" name="Picture 2" descr="C:\snavely\matlab\A2P3\sear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362200"/>
            <a:ext cx="4267200" cy="37079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12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784" y="2538984"/>
            <a:ext cx="2139616" cy="3252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8" name="Group 7"/>
          <p:cNvGrpSpPr/>
          <p:nvPr/>
        </p:nvGrpSpPr>
        <p:grpSpPr>
          <a:xfrm>
            <a:off x="3276600" y="3377625"/>
            <a:ext cx="685800" cy="1041975"/>
            <a:chOff x="3276600" y="3377625"/>
            <a:chExt cx="685800" cy="1041975"/>
          </a:xfrm>
        </p:grpSpPr>
        <p:sp>
          <p:nvSpPr>
            <p:cNvPr id="6" name="Right Arrow 5"/>
            <p:cNvSpPr/>
            <p:nvPr/>
          </p:nvSpPr>
          <p:spPr>
            <a:xfrm>
              <a:off x="3276600" y="3810000"/>
              <a:ext cx="685800" cy="609600"/>
            </a:xfrm>
            <a:prstGeom prst="rightArrow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352800" y="3377625"/>
              <a:ext cx="37542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?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25495" y="6153090"/>
            <a:ext cx="77089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Answer: Similarity transformation </a:t>
            </a:r>
            <a:r>
              <a:rPr lang="en-US" sz="2000" dirty="0"/>
              <a:t>(translation, rotation, uniform scale)</a:t>
            </a:r>
          </a:p>
        </p:txBody>
      </p:sp>
    </p:spTree>
    <p:extLst>
      <p:ext uri="{BB962C8B-B14F-4D97-AF65-F5344CB8AC3E}">
        <p14:creationId xmlns:p14="http://schemas.microsoft.com/office/powerpoint/2010/main" val="273673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G_01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7062" y="2590800"/>
            <a:ext cx="3848338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5" descr="IMG_01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590800"/>
            <a:ext cx="3848338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geometric relationship between these two images?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191000" y="3352800"/>
            <a:ext cx="685800" cy="1041975"/>
            <a:chOff x="3276600" y="3377625"/>
            <a:chExt cx="685800" cy="1041975"/>
          </a:xfrm>
        </p:grpSpPr>
        <p:sp>
          <p:nvSpPr>
            <p:cNvPr id="12" name="Right Arrow 11"/>
            <p:cNvSpPr/>
            <p:nvPr/>
          </p:nvSpPr>
          <p:spPr>
            <a:xfrm>
              <a:off x="3276600" y="3810000"/>
              <a:ext cx="685800" cy="609600"/>
            </a:xfrm>
            <a:prstGeom prst="rightArrow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352800" y="3377625"/>
              <a:ext cx="37542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6769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G_01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834" y="3705680"/>
            <a:ext cx="2038350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IMG_01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834" y="1981200"/>
            <a:ext cx="2038350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pan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3" y="2552019"/>
            <a:ext cx="4342683" cy="2019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>
            <a:off x="3091548" y="3276601"/>
            <a:ext cx="642258" cy="6422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geometric relationship between these two images?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0" y="5562600"/>
            <a:ext cx="4848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Very important for creating mosaics!</a:t>
            </a:r>
          </a:p>
        </p:txBody>
      </p:sp>
    </p:spTree>
    <p:extLst>
      <p:ext uri="{BB962C8B-B14F-4D97-AF65-F5344CB8AC3E}">
        <p14:creationId xmlns:p14="http://schemas.microsoft.com/office/powerpoint/2010/main" val="3905295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Richard Szeliski</a:t>
            </a:r>
          </a:p>
        </p:txBody>
      </p:sp>
      <p:sp>
        <p:nvSpPr>
          <p:cNvPr id="3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Image Stitching</a:t>
            </a:r>
          </a:p>
        </p:txBody>
      </p:sp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AE337-7AB0-4109-ABB2-4E1E89413B77}" type="slidenum">
              <a:rPr lang="en-US"/>
              <a:pPr/>
              <a:t>7</a:t>
            </a:fld>
            <a:endParaRPr lang="en-US"/>
          </a:p>
        </p:txBody>
      </p:sp>
      <p:sp>
        <p:nvSpPr>
          <p:cNvPr id="3983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Image Warping</a:t>
            </a:r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image filtering: change </a:t>
            </a:r>
            <a:r>
              <a:rPr lang="en-US" i="1" dirty="0"/>
              <a:t>range</a:t>
            </a:r>
            <a:r>
              <a:rPr lang="en-US" dirty="0"/>
              <a:t> of image</a:t>
            </a:r>
          </a:p>
          <a:p>
            <a:pPr algn="ctr">
              <a:lnSpc>
                <a:spcPct val="90000"/>
              </a:lnSpc>
            </a:pPr>
            <a:r>
              <a:rPr lang="en-US" i="1" dirty="0"/>
              <a:t>g(x) = h(f(x))</a:t>
            </a:r>
          </a:p>
          <a:p>
            <a:pPr algn="ctr">
              <a:lnSpc>
                <a:spcPct val="90000"/>
              </a:lnSpc>
            </a:pPr>
            <a:endParaRPr lang="en-US" i="1" dirty="0"/>
          </a:p>
          <a:p>
            <a:pPr algn="ctr">
              <a:lnSpc>
                <a:spcPct val="90000"/>
              </a:lnSpc>
            </a:pPr>
            <a:endParaRPr lang="en-US" i="1" dirty="0"/>
          </a:p>
          <a:p>
            <a:pPr>
              <a:lnSpc>
                <a:spcPct val="170000"/>
              </a:lnSpc>
            </a:pPr>
            <a:r>
              <a:rPr lang="en-US" dirty="0"/>
              <a:t>image warping: change </a:t>
            </a:r>
            <a:r>
              <a:rPr lang="en-US" i="1" dirty="0"/>
              <a:t>domain</a:t>
            </a:r>
            <a:r>
              <a:rPr lang="en-US" dirty="0"/>
              <a:t> of image</a:t>
            </a:r>
          </a:p>
          <a:p>
            <a:pPr algn="ctr">
              <a:lnSpc>
                <a:spcPct val="90000"/>
              </a:lnSpc>
            </a:pPr>
            <a:r>
              <a:rPr lang="en-US" i="1" dirty="0"/>
              <a:t>g(x) = f(h(x))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524000" y="2667000"/>
            <a:ext cx="1981200" cy="1219200"/>
            <a:chOff x="960" y="1872"/>
            <a:chExt cx="1248" cy="768"/>
          </a:xfrm>
        </p:grpSpPr>
        <p:sp>
          <p:nvSpPr>
            <p:cNvPr id="398341" name="Line 5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1152" y="192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8342" name="Line 6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1152" y="2448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8343" name="Freeform 7"/>
            <p:cNvSpPr>
              <a:spLocks/>
            </p:cNvSpPr>
            <p:nvPr>
              <p:custDataLst>
                <p:tags r:id="rId32"/>
              </p:custDataLst>
            </p:nvPr>
          </p:nvSpPr>
          <p:spPr bwMode="auto">
            <a:xfrm>
              <a:off x="1248" y="2000"/>
              <a:ext cx="672" cy="384"/>
            </a:xfrm>
            <a:custGeom>
              <a:avLst/>
              <a:gdLst/>
              <a:ahLst/>
              <a:cxnLst>
                <a:cxn ang="0">
                  <a:pos x="0" y="304"/>
                </a:cxn>
                <a:cxn ang="0">
                  <a:pos x="96" y="16"/>
                </a:cxn>
                <a:cxn ang="0">
                  <a:pos x="288" y="208"/>
                </a:cxn>
                <a:cxn ang="0">
                  <a:pos x="528" y="352"/>
                </a:cxn>
                <a:cxn ang="0">
                  <a:pos x="672" y="16"/>
                </a:cxn>
              </a:cxnLst>
              <a:rect l="0" t="0" r="r" b="b"/>
              <a:pathLst>
                <a:path w="672" h="384">
                  <a:moveTo>
                    <a:pt x="0" y="304"/>
                  </a:moveTo>
                  <a:cubicBezTo>
                    <a:pt x="24" y="168"/>
                    <a:pt x="48" y="32"/>
                    <a:pt x="96" y="16"/>
                  </a:cubicBezTo>
                  <a:cubicBezTo>
                    <a:pt x="144" y="0"/>
                    <a:pt x="216" y="152"/>
                    <a:pt x="288" y="208"/>
                  </a:cubicBezTo>
                  <a:cubicBezTo>
                    <a:pt x="360" y="264"/>
                    <a:pt x="464" y="384"/>
                    <a:pt x="528" y="352"/>
                  </a:cubicBezTo>
                  <a:cubicBezTo>
                    <a:pt x="592" y="320"/>
                    <a:pt x="648" y="72"/>
                    <a:pt x="672" y="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8344" name="Text Box 8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960" y="187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i="1"/>
                <a:t>f</a:t>
              </a:r>
            </a:p>
          </p:txBody>
        </p:sp>
        <p:sp>
          <p:nvSpPr>
            <p:cNvPr id="398345" name="Text Box 9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1968" y="2409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i="1"/>
                <a:t>x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3581400" y="2971800"/>
            <a:ext cx="1600200" cy="476250"/>
            <a:chOff x="2256" y="2064"/>
            <a:chExt cx="1008" cy="300"/>
          </a:xfrm>
        </p:grpSpPr>
        <p:sp>
          <p:nvSpPr>
            <p:cNvPr id="398347" name="Text Box 11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2592" y="2064"/>
              <a:ext cx="336" cy="3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h</a:t>
              </a:r>
            </a:p>
          </p:txBody>
        </p:sp>
        <p:sp>
          <p:nvSpPr>
            <p:cNvPr id="398348" name="Line 12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>
              <a:off x="2256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8349" name="Line 13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>
              <a:off x="2928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4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5638800" y="2667000"/>
            <a:ext cx="1981200" cy="1219200"/>
            <a:chOff x="3552" y="1872"/>
            <a:chExt cx="1248" cy="768"/>
          </a:xfrm>
        </p:grpSpPr>
        <p:sp>
          <p:nvSpPr>
            <p:cNvPr id="398351" name="Line 15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3744" y="192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8352" name="Line 16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3744" y="2448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8353" name="Freeform 17"/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3840" y="2000"/>
              <a:ext cx="672" cy="160"/>
            </a:xfrm>
            <a:custGeom>
              <a:avLst/>
              <a:gdLst/>
              <a:ahLst/>
              <a:cxnLst>
                <a:cxn ang="0">
                  <a:pos x="0" y="304"/>
                </a:cxn>
                <a:cxn ang="0">
                  <a:pos x="96" y="16"/>
                </a:cxn>
                <a:cxn ang="0">
                  <a:pos x="288" y="208"/>
                </a:cxn>
                <a:cxn ang="0">
                  <a:pos x="528" y="352"/>
                </a:cxn>
                <a:cxn ang="0">
                  <a:pos x="672" y="16"/>
                </a:cxn>
              </a:cxnLst>
              <a:rect l="0" t="0" r="r" b="b"/>
              <a:pathLst>
                <a:path w="672" h="384">
                  <a:moveTo>
                    <a:pt x="0" y="304"/>
                  </a:moveTo>
                  <a:cubicBezTo>
                    <a:pt x="24" y="168"/>
                    <a:pt x="48" y="32"/>
                    <a:pt x="96" y="16"/>
                  </a:cubicBezTo>
                  <a:cubicBezTo>
                    <a:pt x="144" y="0"/>
                    <a:pt x="216" y="152"/>
                    <a:pt x="288" y="208"/>
                  </a:cubicBezTo>
                  <a:cubicBezTo>
                    <a:pt x="360" y="264"/>
                    <a:pt x="464" y="384"/>
                    <a:pt x="528" y="352"/>
                  </a:cubicBezTo>
                  <a:cubicBezTo>
                    <a:pt x="592" y="320"/>
                    <a:pt x="648" y="72"/>
                    <a:pt x="672" y="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8354" name="Text Box 18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3552" y="187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i="1"/>
                <a:t>g</a:t>
              </a:r>
            </a:p>
          </p:txBody>
        </p:sp>
        <p:sp>
          <p:nvSpPr>
            <p:cNvPr id="398355" name="Text Box 19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4560" y="2409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i="1"/>
                <a:t>x</a:t>
              </a:r>
            </a:p>
          </p:txBody>
        </p:sp>
      </p:grpSp>
      <p:grpSp>
        <p:nvGrpSpPr>
          <p:cNvPr id="5" name="Group 20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524000" y="5029200"/>
            <a:ext cx="1981200" cy="1219200"/>
            <a:chOff x="960" y="1872"/>
            <a:chExt cx="1248" cy="768"/>
          </a:xfrm>
        </p:grpSpPr>
        <p:sp>
          <p:nvSpPr>
            <p:cNvPr id="398357" name="Line 21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1152" y="192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8358" name="Line 22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1152" y="2448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8359" name="Freeform 23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1248" y="2000"/>
              <a:ext cx="672" cy="384"/>
            </a:xfrm>
            <a:custGeom>
              <a:avLst/>
              <a:gdLst/>
              <a:ahLst/>
              <a:cxnLst>
                <a:cxn ang="0">
                  <a:pos x="0" y="304"/>
                </a:cxn>
                <a:cxn ang="0">
                  <a:pos x="96" y="16"/>
                </a:cxn>
                <a:cxn ang="0">
                  <a:pos x="288" y="208"/>
                </a:cxn>
                <a:cxn ang="0">
                  <a:pos x="528" y="352"/>
                </a:cxn>
                <a:cxn ang="0">
                  <a:pos x="672" y="16"/>
                </a:cxn>
              </a:cxnLst>
              <a:rect l="0" t="0" r="r" b="b"/>
              <a:pathLst>
                <a:path w="672" h="384">
                  <a:moveTo>
                    <a:pt x="0" y="304"/>
                  </a:moveTo>
                  <a:cubicBezTo>
                    <a:pt x="24" y="168"/>
                    <a:pt x="48" y="32"/>
                    <a:pt x="96" y="16"/>
                  </a:cubicBezTo>
                  <a:cubicBezTo>
                    <a:pt x="144" y="0"/>
                    <a:pt x="216" y="152"/>
                    <a:pt x="288" y="208"/>
                  </a:cubicBezTo>
                  <a:cubicBezTo>
                    <a:pt x="360" y="264"/>
                    <a:pt x="464" y="384"/>
                    <a:pt x="528" y="352"/>
                  </a:cubicBezTo>
                  <a:cubicBezTo>
                    <a:pt x="592" y="320"/>
                    <a:pt x="648" y="72"/>
                    <a:pt x="672" y="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8360" name="Text Box 24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960" y="187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i="1"/>
                <a:t>f</a:t>
              </a:r>
            </a:p>
          </p:txBody>
        </p:sp>
        <p:sp>
          <p:nvSpPr>
            <p:cNvPr id="398361" name="Text Box 25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1968" y="2409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i="1"/>
                <a:t>x</a:t>
              </a:r>
            </a:p>
          </p:txBody>
        </p:sp>
      </p:grpSp>
      <p:grpSp>
        <p:nvGrpSpPr>
          <p:cNvPr id="6" name="Group 26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3581400" y="5314950"/>
            <a:ext cx="1600200" cy="476250"/>
            <a:chOff x="2256" y="2064"/>
            <a:chExt cx="1008" cy="300"/>
          </a:xfrm>
        </p:grpSpPr>
        <p:sp>
          <p:nvSpPr>
            <p:cNvPr id="398363" name="Text Box 27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592" y="2064"/>
              <a:ext cx="336" cy="3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h</a:t>
              </a:r>
            </a:p>
          </p:txBody>
        </p:sp>
        <p:sp>
          <p:nvSpPr>
            <p:cNvPr id="398364" name="Line 28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2256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8365" name="Line 29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2928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30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638800" y="5029200"/>
            <a:ext cx="1981200" cy="1219200"/>
            <a:chOff x="3552" y="3168"/>
            <a:chExt cx="1248" cy="768"/>
          </a:xfrm>
        </p:grpSpPr>
        <p:sp>
          <p:nvSpPr>
            <p:cNvPr id="398367" name="Line 31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3744" y="3216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8368" name="Line 32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3744" y="3744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8369" name="Freeform 33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4224" y="3296"/>
              <a:ext cx="384" cy="384"/>
            </a:xfrm>
            <a:custGeom>
              <a:avLst/>
              <a:gdLst/>
              <a:ahLst/>
              <a:cxnLst>
                <a:cxn ang="0">
                  <a:pos x="0" y="304"/>
                </a:cxn>
                <a:cxn ang="0">
                  <a:pos x="96" y="16"/>
                </a:cxn>
                <a:cxn ang="0">
                  <a:pos x="288" y="208"/>
                </a:cxn>
                <a:cxn ang="0">
                  <a:pos x="528" y="352"/>
                </a:cxn>
                <a:cxn ang="0">
                  <a:pos x="672" y="16"/>
                </a:cxn>
              </a:cxnLst>
              <a:rect l="0" t="0" r="r" b="b"/>
              <a:pathLst>
                <a:path w="672" h="384">
                  <a:moveTo>
                    <a:pt x="0" y="304"/>
                  </a:moveTo>
                  <a:cubicBezTo>
                    <a:pt x="24" y="168"/>
                    <a:pt x="48" y="32"/>
                    <a:pt x="96" y="16"/>
                  </a:cubicBezTo>
                  <a:cubicBezTo>
                    <a:pt x="144" y="0"/>
                    <a:pt x="216" y="152"/>
                    <a:pt x="288" y="208"/>
                  </a:cubicBezTo>
                  <a:cubicBezTo>
                    <a:pt x="360" y="264"/>
                    <a:pt x="464" y="384"/>
                    <a:pt x="528" y="352"/>
                  </a:cubicBezTo>
                  <a:cubicBezTo>
                    <a:pt x="592" y="320"/>
                    <a:pt x="648" y="72"/>
                    <a:pt x="672" y="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8370" name="Text Box 34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552" y="3168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i="1"/>
                <a:t>g</a:t>
              </a:r>
            </a:p>
          </p:txBody>
        </p:sp>
        <p:sp>
          <p:nvSpPr>
            <p:cNvPr id="398371" name="Text Box 35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560" y="3705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i="1"/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381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8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8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Richard Szeliski</a:t>
            </a: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Image Stitching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0914-9068-42C4-B28F-653E5D555BEA}" type="slidenum">
              <a:rPr lang="en-US"/>
              <a:pPr/>
              <a:t>8</a:t>
            </a:fld>
            <a:endParaRPr lang="en-US"/>
          </a:p>
        </p:txBody>
      </p:sp>
      <p:sp>
        <p:nvSpPr>
          <p:cNvPr id="3993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Image Warping</a:t>
            </a:r>
          </a:p>
        </p:txBody>
      </p:sp>
      <p:sp>
        <p:nvSpPr>
          <p:cNvPr id="39936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image filtering: change </a:t>
            </a:r>
            <a:r>
              <a:rPr lang="en-US" i="1"/>
              <a:t>range</a:t>
            </a:r>
            <a:r>
              <a:rPr lang="en-US"/>
              <a:t> of image</a:t>
            </a:r>
          </a:p>
          <a:p>
            <a:pPr algn="ctr">
              <a:lnSpc>
                <a:spcPct val="90000"/>
              </a:lnSpc>
            </a:pPr>
            <a:r>
              <a:rPr lang="en-US" i="1"/>
              <a:t>g(x) = h(f(x))</a:t>
            </a:r>
          </a:p>
          <a:p>
            <a:pPr algn="ctr">
              <a:lnSpc>
                <a:spcPct val="90000"/>
              </a:lnSpc>
            </a:pPr>
            <a:endParaRPr lang="en-US" i="1"/>
          </a:p>
          <a:p>
            <a:pPr algn="ctr">
              <a:lnSpc>
                <a:spcPct val="90000"/>
              </a:lnSpc>
            </a:pPr>
            <a:endParaRPr lang="en-US" i="1"/>
          </a:p>
          <a:p>
            <a:pPr>
              <a:lnSpc>
                <a:spcPct val="170000"/>
              </a:lnSpc>
            </a:pPr>
            <a:r>
              <a:rPr lang="en-US"/>
              <a:t>image warping: change </a:t>
            </a:r>
            <a:r>
              <a:rPr lang="en-US" i="1"/>
              <a:t>domain</a:t>
            </a:r>
            <a:r>
              <a:rPr lang="en-US"/>
              <a:t> of image</a:t>
            </a:r>
          </a:p>
          <a:p>
            <a:pPr algn="ctr">
              <a:lnSpc>
                <a:spcPct val="90000"/>
              </a:lnSpc>
            </a:pPr>
            <a:r>
              <a:rPr lang="en-US" i="1"/>
              <a:t>g(x) = f(h(x))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  <p:grpSp>
        <p:nvGrpSpPr>
          <p:cNvPr id="2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3581400" y="2924175"/>
            <a:ext cx="1600200" cy="476250"/>
            <a:chOff x="2256" y="2064"/>
            <a:chExt cx="1008" cy="300"/>
          </a:xfrm>
        </p:grpSpPr>
        <p:sp>
          <p:nvSpPr>
            <p:cNvPr id="399365" name="Text Box 5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592" y="2064"/>
              <a:ext cx="336" cy="3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h</a:t>
              </a:r>
            </a:p>
          </p:txBody>
        </p:sp>
        <p:sp>
          <p:nvSpPr>
            <p:cNvPr id="399366" name="Line 6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2256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9367" name="Line 7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2928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3581400" y="5314950"/>
            <a:ext cx="1600200" cy="476250"/>
            <a:chOff x="2256" y="2064"/>
            <a:chExt cx="1008" cy="300"/>
          </a:xfrm>
        </p:grpSpPr>
        <p:sp>
          <p:nvSpPr>
            <p:cNvPr id="399369" name="Text Box 9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592" y="2064"/>
              <a:ext cx="336" cy="3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h</a:t>
              </a:r>
            </a:p>
          </p:txBody>
        </p:sp>
        <p:sp>
          <p:nvSpPr>
            <p:cNvPr id="399370" name="Line 10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2256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9371" name="Line 11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2928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99372" name="Picture 12" descr="HHHIMG_1166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752600" y="2590800"/>
            <a:ext cx="1462088" cy="1095375"/>
          </a:xfrm>
          <a:prstGeom prst="rect">
            <a:avLst/>
          </a:prstGeom>
          <a:noFill/>
        </p:spPr>
      </p:pic>
      <p:pic>
        <p:nvPicPr>
          <p:cNvPr id="399373" name="Picture 13" descr="HHHIMG_1166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lum bright="48000"/>
          </a:blip>
          <a:srcRect/>
          <a:stretch>
            <a:fillRect/>
          </a:stretch>
        </p:blipFill>
        <p:spPr bwMode="auto">
          <a:xfrm>
            <a:off x="5943600" y="2590800"/>
            <a:ext cx="1462088" cy="1095375"/>
          </a:xfrm>
          <a:prstGeom prst="rect">
            <a:avLst/>
          </a:prstGeom>
          <a:noFill/>
        </p:spPr>
      </p:pic>
      <p:pic>
        <p:nvPicPr>
          <p:cNvPr id="399374" name="Picture 14" descr="HHHIMG_1166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752600" y="5000625"/>
            <a:ext cx="1462088" cy="1095375"/>
          </a:xfrm>
          <a:prstGeom prst="rect">
            <a:avLst/>
          </a:prstGeom>
          <a:noFill/>
        </p:spPr>
      </p:pic>
      <p:pic>
        <p:nvPicPr>
          <p:cNvPr id="399375" name="Picture 15" descr="HHHIMG_1166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929313" y="5105400"/>
            <a:ext cx="1843087" cy="762000"/>
          </a:xfrm>
          <a:prstGeom prst="rect">
            <a:avLst/>
          </a:prstGeom>
          <a:noFill/>
        </p:spPr>
      </p:pic>
      <p:sp>
        <p:nvSpPr>
          <p:cNvPr id="399376" name="Text Box 16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447800" y="2619375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/>
              <a:t>f</a:t>
            </a:r>
          </a:p>
        </p:txBody>
      </p:sp>
      <p:sp>
        <p:nvSpPr>
          <p:cNvPr id="399377" name="Text Box 1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447800" y="50434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/>
              <a:t>f</a:t>
            </a:r>
          </a:p>
        </p:txBody>
      </p:sp>
      <p:sp>
        <p:nvSpPr>
          <p:cNvPr id="399378" name="Text Box 18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638800" y="51196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/>
              <a:t>g</a:t>
            </a:r>
          </a:p>
        </p:txBody>
      </p:sp>
      <p:sp>
        <p:nvSpPr>
          <p:cNvPr id="399379" name="Text Box 19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638800" y="2619375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/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98886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Richard Szeliski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Image Stitching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67186-4E63-452B-BE44-119D89CEC350}" type="slidenum">
              <a:rPr lang="en-US"/>
              <a:pPr/>
              <a:t>9</a:t>
            </a:fld>
            <a:endParaRPr lang="en-US"/>
          </a:p>
        </p:txBody>
      </p:sp>
      <p:sp>
        <p:nvSpPr>
          <p:cNvPr id="4003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Parametric (global) warping</a:t>
            </a:r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Examples of parametric warps:</a:t>
            </a:r>
          </a:p>
        </p:txBody>
      </p:sp>
      <p:pic>
        <p:nvPicPr>
          <p:cNvPr id="400388" name="Picture 4" descr="HHHIMG_116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890713" y="2805113"/>
            <a:ext cx="1462087" cy="1095375"/>
          </a:xfrm>
          <a:prstGeom prst="rect">
            <a:avLst/>
          </a:prstGeom>
          <a:noFill/>
        </p:spPr>
      </p:pic>
      <p:sp>
        <p:nvSpPr>
          <p:cNvPr id="400389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24000" y="3900488"/>
            <a:ext cx="1219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translation</a:t>
            </a:r>
          </a:p>
        </p:txBody>
      </p:sp>
      <p:pic>
        <p:nvPicPr>
          <p:cNvPr id="400390" name="Picture 6" descr="HHHIMG_1166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477000" y="2819400"/>
            <a:ext cx="1462088" cy="762000"/>
          </a:xfrm>
          <a:prstGeom prst="rect">
            <a:avLst/>
          </a:prstGeom>
          <a:noFill/>
        </p:spPr>
      </p:pic>
      <p:pic>
        <p:nvPicPr>
          <p:cNvPr id="400391" name="Picture 7" descr="rotated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886200" y="2590800"/>
            <a:ext cx="1755775" cy="1411288"/>
          </a:xfrm>
          <a:prstGeom prst="rect">
            <a:avLst/>
          </a:prstGeom>
          <a:noFill/>
        </p:spPr>
      </p:pic>
      <p:sp>
        <p:nvSpPr>
          <p:cNvPr id="400392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117975" y="38862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rotation</a:t>
            </a:r>
          </a:p>
        </p:txBody>
      </p:sp>
      <p:sp>
        <p:nvSpPr>
          <p:cNvPr id="400393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553200" y="38100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aspect</a:t>
            </a:r>
          </a:p>
        </p:txBody>
      </p:sp>
      <p:pic>
        <p:nvPicPr>
          <p:cNvPr id="400394" name="Picture 10" descr="affine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371600" y="4495800"/>
            <a:ext cx="1746250" cy="1306513"/>
          </a:xfrm>
          <a:prstGeom prst="rect">
            <a:avLst/>
          </a:prstGeom>
          <a:noFill/>
        </p:spPr>
      </p:pic>
      <p:sp>
        <p:nvSpPr>
          <p:cNvPr id="400395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24000" y="59436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affine</a:t>
            </a:r>
          </a:p>
        </p:txBody>
      </p:sp>
      <p:pic>
        <p:nvPicPr>
          <p:cNvPr id="400396" name="Picture 12" descr="perspective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886200" y="4648200"/>
            <a:ext cx="1563688" cy="1001713"/>
          </a:xfrm>
          <a:prstGeom prst="rect">
            <a:avLst/>
          </a:prstGeom>
          <a:noFill/>
        </p:spPr>
      </p:pic>
      <p:sp>
        <p:nvSpPr>
          <p:cNvPr id="400397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02088" y="57404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perspective</a:t>
            </a:r>
          </a:p>
        </p:txBody>
      </p:sp>
      <p:pic>
        <p:nvPicPr>
          <p:cNvPr id="400398" name="Picture 14" descr="cylindrical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437313" y="4543425"/>
            <a:ext cx="1563687" cy="1171575"/>
          </a:xfrm>
          <a:prstGeom prst="rect">
            <a:avLst/>
          </a:prstGeom>
          <a:noFill/>
        </p:spPr>
      </p:pic>
      <p:sp>
        <p:nvSpPr>
          <p:cNvPr id="400399" name="Text 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477000" y="58928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cylindrical</a:t>
            </a:r>
          </a:p>
        </p:txBody>
      </p:sp>
    </p:spTree>
    <p:extLst>
      <p:ext uri="{BB962C8B-B14F-4D97-AF65-F5344CB8AC3E}">
        <p14:creationId xmlns:p14="http://schemas.microsoft.com/office/powerpoint/2010/main" val="137790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0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0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0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0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0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0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95" grpId="0"/>
      <p:bldP spid="400397" grpId="0"/>
      <p:bldP spid="40039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(x,y) \Rightarrow&#10;\left[&#10;\begin{array}{c}&#10;x \\ y \\ 1&#10;\end{array}&#10;\right]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486.875"/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eft[&#10;\begin{array}{c}&#10;x \\ y \\ w&#10;\end{array}&#10;\right]&#10;\Rightarrow&#10;(x/w,y/w) 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693"/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4786</TotalTime>
  <Words>1030</Words>
  <Application>Microsoft Office PowerPoint</Application>
  <PresentationFormat>On-screen Show (4:3)</PresentationFormat>
  <Paragraphs>254</Paragraphs>
  <Slides>38</Slides>
  <Notes>13</Notes>
  <HiddenSlides>2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Verdana</vt:lpstr>
      <vt:lpstr>Office Theme</vt:lpstr>
      <vt:lpstr>Equation</vt:lpstr>
      <vt:lpstr>Photo Editor Photo</vt:lpstr>
      <vt:lpstr>Lecture 6a: Transformations</vt:lpstr>
      <vt:lpstr>Reading</vt:lpstr>
      <vt:lpstr>Image alignment</vt:lpstr>
      <vt:lpstr>What is the geometric relationship between these two images?</vt:lpstr>
      <vt:lpstr>What is the geometric relationship between these two images?</vt:lpstr>
      <vt:lpstr>What is the geometric relationship between these two images?</vt:lpstr>
      <vt:lpstr>Image Warping</vt:lpstr>
      <vt:lpstr>Image Warping</vt:lpstr>
      <vt:lpstr>Parametric (global) warping</vt:lpstr>
      <vt:lpstr>Parametric (global) warping</vt:lpstr>
      <vt:lpstr>Parametric (global) warping</vt:lpstr>
      <vt:lpstr>Common linear transformations</vt:lpstr>
      <vt:lpstr>Common linear transformations</vt:lpstr>
      <vt:lpstr>2x2 Matrices</vt:lpstr>
      <vt:lpstr>2x2 Matrices</vt:lpstr>
      <vt:lpstr>All 2D Linear Transformations</vt:lpstr>
      <vt:lpstr>Homogeneous coordinates</vt:lpstr>
      <vt:lpstr>Translation</vt:lpstr>
      <vt:lpstr>Affine transformations</vt:lpstr>
      <vt:lpstr>Basic affine transformations</vt:lpstr>
      <vt:lpstr>Affine Transformations</vt:lpstr>
      <vt:lpstr>Is this an affine transformation?</vt:lpstr>
      <vt:lpstr>Where do we go from here?</vt:lpstr>
      <vt:lpstr>Projective Transformations aka Homographies aka Planar Perspective Maps</vt:lpstr>
      <vt:lpstr>Homographies</vt:lpstr>
      <vt:lpstr>Homographies</vt:lpstr>
      <vt:lpstr>Points at infinity</vt:lpstr>
      <vt:lpstr>Image warping with homographies</vt:lpstr>
      <vt:lpstr>Homographies</vt:lpstr>
      <vt:lpstr>Homographies</vt:lpstr>
      <vt:lpstr>2D image transformations</vt:lpstr>
      <vt:lpstr>Homographies</vt:lpstr>
      <vt:lpstr>Image Warping</vt:lpstr>
      <vt:lpstr>Forward Warping</vt:lpstr>
      <vt:lpstr>Forward Warping</vt:lpstr>
      <vt:lpstr>Inverse Warping</vt:lpstr>
      <vt:lpstr>Inverse Warping</vt:lpstr>
      <vt:lpstr>Interpolation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Images and image filtering</dc:title>
  <dc:creator>Noah Snavely</dc:creator>
  <cp:lastModifiedBy>Noah Snavely</cp:lastModifiedBy>
  <cp:revision>183</cp:revision>
  <dcterms:created xsi:type="dcterms:W3CDTF">2009-08-25T02:47:59Z</dcterms:created>
  <dcterms:modified xsi:type="dcterms:W3CDTF">2017-02-23T06:54:16Z</dcterms:modified>
</cp:coreProperties>
</file>