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8.xml" ContentType="application/vnd.openxmlformats-officedocument.presentationml.notesSlide+xml"/>
  <Override PartName="/ppt/tags/tag21.xml" ContentType="application/vnd.openxmlformats-officedocument.presentationml.tags+xml"/>
  <Override PartName="/ppt/notesSlides/notesSlide19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256" r:id="rId2"/>
    <p:sldId id="258" r:id="rId3"/>
    <p:sldId id="488" r:id="rId4"/>
    <p:sldId id="384" r:id="rId5"/>
    <p:sldId id="387" r:id="rId6"/>
    <p:sldId id="386" r:id="rId7"/>
    <p:sldId id="383" r:id="rId8"/>
    <p:sldId id="388" r:id="rId9"/>
    <p:sldId id="389" r:id="rId10"/>
    <p:sldId id="390" r:id="rId11"/>
    <p:sldId id="487" r:id="rId12"/>
    <p:sldId id="379" r:id="rId13"/>
    <p:sldId id="380" r:id="rId14"/>
    <p:sldId id="381" r:id="rId15"/>
    <p:sldId id="382" r:id="rId16"/>
    <p:sldId id="391" r:id="rId17"/>
    <p:sldId id="392" r:id="rId18"/>
    <p:sldId id="393" r:id="rId19"/>
    <p:sldId id="394" r:id="rId20"/>
    <p:sldId id="395" r:id="rId21"/>
    <p:sldId id="396" r:id="rId22"/>
    <p:sldId id="490" r:id="rId23"/>
    <p:sldId id="491" r:id="rId24"/>
    <p:sldId id="399" r:id="rId25"/>
    <p:sldId id="397" r:id="rId26"/>
    <p:sldId id="400" r:id="rId27"/>
    <p:sldId id="401" r:id="rId28"/>
    <p:sldId id="402" r:id="rId29"/>
    <p:sldId id="403" r:id="rId30"/>
    <p:sldId id="404" r:id="rId31"/>
    <p:sldId id="421" r:id="rId32"/>
    <p:sldId id="422" r:id="rId33"/>
    <p:sldId id="423" r:id="rId34"/>
    <p:sldId id="425" r:id="rId35"/>
    <p:sldId id="426" r:id="rId36"/>
    <p:sldId id="427" r:id="rId37"/>
    <p:sldId id="424" r:id="rId38"/>
    <p:sldId id="405" r:id="rId39"/>
    <p:sldId id="420" r:id="rId40"/>
    <p:sldId id="419" r:id="rId41"/>
    <p:sldId id="406" r:id="rId42"/>
    <p:sldId id="407" r:id="rId43"/>
    <p:sldId id="408" r:id="rId44"/>
    <p:sldId id="409" r:id="rId45"/>
    <p:sldId id="428" r:id="rId46"/>
    <p:sldId id="410" r:id="rId47"/>
    <p:sldId id="411" r:id="rId48"/>
    <p:sldId id="412" r:id="rId49"/>
    <p:sldId id="413" r:id="rId50"/>
    <p:sldId id="414" r:id="rId51"/>
    <p:sldId id="415" r:id="rId52"/>
    <p:sldId id="416" r:id="rId53"/>
    <p:sldId id="417" r:id="rId54"/>
    <p:sldId id="418" r:id="rId55"/>
    <p:sldId id="433" r:id="rId56"/>
    <p:sldId id="489" r:id="rId57"/>
    <p:sldId id="492" r:id="rId58"/>
    <p:sldId id="453" r:id="rId5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460" autoAdjust="0"/>
    <p:restoredTop sz="94444" autoAdjust="0"/>
  </p:normalViewPr>
  <p:slideViewPr>
    <p:cSldViewPr>
      <p:cViewPr varScale="1">
        <p:scale>
          <a:sx n="61" d="100"/>
          <a:sy n="61" d="100"/>
        </p:scale>
        <p:origin x="730" y="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09C86-0DB4-461E-B411-3132234C96B9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552C4-BC4B-4C71-991C-7B2020479D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18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92CD9C-0936-4CB5-8F47-4F37A3C1BD80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A8A4206-02EB-4F55-B83C-8E908C558B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46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D67658-14C2-47C4-936A-8FE44F66EAA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0F3CD5-5F33-4E00-8631-D02E0087863D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2" y="4416099"/>
            <a:ext cx="5142177" cy="4182457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0F3CD5-5F33-4E00-8631-D02E0087863D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2" y="4416099"/>
            <a:ext cx="5142177" cy="4182457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0F3CD5-5F33-4E00-8631-D02E0087863D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2" y="4416099"/>
            <a:ext cx="5142177" cy="4182457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B4F949-82A5-4D3D-BD83-D7F98958187F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2" y="4416099"/>
            <a:ext cx="5142177" cy="418245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0F3CD5-5F33-4E00-8631-D02E0087863D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2" y="4416099"/>
            <a:ext cx="5142177" cy="418245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0DD1A3-8013-41D4-85EB-5E590076AB42}" type="slidenum">
              <a:rPr lang="en-US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0DD1A3-8013-41D4-85EB-5E590076AB42}" type="slidenum">
              <a:rPr lang="en-US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0F3CD5-5F33-4E00-8631-D02E0087863D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2" y="4416099"/>
            <a:ext cx="5142177" cy="418245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F356B-C23D-4938-AA88-87895EC5400D}" type="slidenum">
              <a:rPr lang="en-US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42F8AC-5B45-42CB-9735-3EB7A7C8F900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25975" cy="3470275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5A9006-87B5-46C9-9E96-6AA3839CC93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715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0BA7A5-3491-45A6-9E3B-1789197AE14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06E027-5420-4928-A7CA-206C85BCA02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A4FA31-BD45-48EE-A48C-D81D0958128A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87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6130" indent="-275434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0173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2433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8312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2382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6451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0521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4590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CA7259D7-E5BB-D846-879C-4547B909DCAB}" type="slidenum">
              <a:rPr lang="en-US">
                <a:solidFill>
                  <a:srgbClr val="000000"/>
                </a:solidFill>
              </a:rPr>
              <a:pPr/>
              <a:t>23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652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High level idea is that corners are good.  You want to find windows that contain strong gradients AND gradients oriented in more than one direction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05B9E7-BA07-45C5-BE07-494D64FD9992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430C4D-B644-4BF1-B862-380B3F44348A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13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B3AFC3-A5AA-492E-B41C-C8BA041F4B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315200" cy="60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2672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219200"/>
            <a:ext cx="42672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543300"/>
            <a:ext cx="42672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E8174D5-6B2C-2D42-A241-F9712B6542BD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K. Grauman, B. Leibe</a:t>
            </a:r>
          </a:p>
        </p:txBody>
      </p:sp>
    </p:spTree>
    <p:extLst>
      <p:ext uri="{BB962C8B-B14F-4D97-AF65-F5344CB8AC3E}">
        <p14:creationId xmlns:p14="http://schemas.microsoft.com/office/powerpoint/2010/main" val="3196006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35FC9-4C7C-4839-AD87-B5CD13220982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7.jpeg"/><Relationship Id="rId5" Type="http://schemas.openxmlformats.org/officeDocument/2006/relationships/hyperlink" Target="http://www.flickr.com/photos/swashford/428567562/" TargetMode="External"/><Relationship Id="rId4" Type="http://schemas.openxmlformats.org/officeDocument/2006/relationships/hyperlink" Target="http://www.flickr.com/photos/diaphanus/136915456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diaphanus/136915456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lickr.com/photos/scpgt/328570837/" TargetMode="Externa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32.png"/><Relationship Id="rId4" Type="http://schemas.openxmlformats.org/officeDocument/2006/relationships/image" Target="../media/image13.jpeg"/><Relationship Id="rId9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5.xml"/><Relationship Id="rId7" Type="http://schemas.openxmlformats.org/officeDocument/2006/relationships/image" Target="../media/image35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8.png"/><Relationship Id="rId4" Type="http://schemas.openxmlformats.org/officeDocument/2006/relationships/tags" Target="../tags/tag6.xml"/><Relationship Id="rId9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0.png"/><Relationship Id="rId4" Type="http://schemas.openxmlformats.org/officeDocument/2006/relationships/image" Target="../media/image47.png"/><Relationship Id="rId9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44.png"/><Relationship Id="rId11" Type="http://schemas.openxmlformats.org/officeDocument/2006/relationships/image" Target="../media/image53.png"/><Relationship Id="rId5" Type="http://schemas.openxmlformats.org/officeDocument/2006/relationships/image" Target="../media/image43.png"/><Relationship Id="rId10" Type="http://schemas.openxmlformats.org/officeDocument/2006/relationships/image" Target="../media/image52.png"/><Relationship Id="rId4" Type="http://schemas.openxmlformats.org/officeDocument/2006/relationships/image" Target="../media/image49.png"/><Relationship Id="rId9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44.png"/><Relationship Id="rId11" Type="http://schemas.openxmlformats.org/officeDocument/2006/relationships/image" Target="../media/image56.png"/><Relationship Id="rId5" Type="http://schemas.openxmlformats.org/officeDocument/2006/relationships/image" Target="../media/image43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3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tags" Target="../tags/tag13.xml"/><Relationship Id="rId7" Type="http://schemas.openxmlformats.org/officeDocument/2006/relationships/image" Target="../media/image50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60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4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tags" Target="../tags/tag17.xml"/><Relationship Id="rId7" Type="http://schemas.openxmlformats.org/officeDocument/2006/relationships/image" Target="../media/image64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8.png"/><Relationship Id="rId5" Type="http://schemas.openxmlformats.org/officeDocument/2006/relationships/tags" Target="../tags/tag19.xml"/><Relationship Id="rId10" Type="http://schemas.openxmlformats.org/officeDocument/2006/relationships/image" Target="../media/image67.png"/><Relationship Id="rId4" Type="http://schemas.openxmlformats.org/officeDocument/2006/relationships/tags" Target="../tags/tag18.xml"/><Relationship Id="rId9" Type="http://schemas.openxmlformats.org/officeDocument/2006/relationships/image" Target="../media/image6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69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71.png"/><Relationship Id="rId5" Type="http://schemas.openxmlformats.org/officeDocument/2006/relationships/image" Target="../media/image74.png"/><Relationship Id="rId4" Type="http://schemas.openxmlformats.org/officeDocument/2006/relationships/image" Target="../media/image7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17" Type="http://schemas.openxmlformats.org/officeDocument/2006/relationships/image" Target="../media/image91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9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0.wmf"/><Relationship Id="rId15" Type="http://schemas.openxmlformats.org/officeDocument/2006/relationships/image" Target="../media/image101.png"/><Relationship Id="rId10" Type="http://schemas.openxmlformats.org/officeDocument/2006/relationships/image" Target="../media/image96.png"/><Relationship Id="rId4" Type="http://schemas.openxmlformats.org/officeDocument/2006/relationships/oleObject" Target="../embeddings/oleObject8.bin"/><Relationship Id="rId9" Type="http://schemas.openxmlformats.org/officeDocument/2006/relationships/image" Target="../media/image95.png"/><Relationship Id="rId14" Type="http://schemas.openxmlformats.org/officeDocument/2006/relationships/image" Target="../media/image100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culturalinstitute/beta/project/gigapixels" TargetMode="External"/><Relationship Id="rId2" Type="http://schemas.openxmlformats.org/officeDocument/2006/relationships/hyperlink" Target="http://gigapan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flickr.com/photos/paulhitz/294786023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lickr.com/photos/manuperez/306598269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74384"/>
            <a:ext cx="8077200" cy="1469571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Lecture 4: Harris </a:t>
            </a:r>
            <a:r>
              <a:rPr lang="en-US" sz="3600"/>
              <a:t>corner detection</a:t>
            </a:r>
            <a:endParaRPr lang="en-US" sz="3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81000" y="-1642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CS5670: Computer Vision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-328550" y="826325"/>
            <a:ext cx="4876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Noah Snavely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91440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16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C:\snavely\work\teaching\09Fa-CS6610\projects\misc\features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289" y="3357565"/>
            <a:ext cx="5851920" cy="20961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extract features?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Motivation: panorama stitching</a:t>
            </a:r>
          </a:p>
          <a:p>
            <a:pPr lvl="1"/>
            <a:r>
              <a:rPr lang="en-US" dirty="0"/>
              <a:t>We have two images – how do we combine them?</a:t>
            </a:r>
          </a:p>
        </p:txBody>
      </p:sp>
      <p:pic>
        <p:nvPicPr>
          <p:cNvPr id="25607" name="Picture 16" descr="homograph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9827" y="2732311"/>
            <a:ext cx="5691187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1225096" y="5685513"/>
            <a:ext cx="38639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Step 1: extract features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1240971" y="5957877"/>
            <a:ext cx="3765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Step 2: match features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1240970" y="6230020"/>
            <a:ext cx="20477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Step 3: align images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Visual SLAM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(aka Simultaneous Localization and Mapping)</a:t>
            </a:r>
          </a:p>
        </p:txBody>
      </p:sp>
      <p:pic>
        <p:nvPicPr>
          <p:cNvPr id="230402" name="Picture 2" descr="phone.jpg (937×357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728788"/>
            <a:ext cx="8924925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477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Image matching</a:t>
            </a:r>
          </a:p>
        </p:txBody>
      </p:sp>
      <p:pic>
        <p:nvPicPr>
          <p:cNvPr id="17411" name="Picture 2" descr="http://farm1.static.flickr.com/47/136915456_c6f719ea3f.jpg?v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620" y="2241109"/>
            <a:ext cx="39497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636820" y="5279584"/>
            <a:ext cx="36195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0" dirty="0"/>
              <a:t>by </a:t>
            </a:r>
            <a:r>
              <a:rPr lang="en-US" sz="1600" b="0" dirty="0">
                <a:hlinkClick r:id="rId4"/>
              </a:rPr>
              <a:t>Diva Sian</a:t>
            </a:r>
            <a:endParaRPr lang="en-US" sz="1600" b="0" dirty="0"/>
          </a:p>
        </p:txBody>
      </p:sp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4942120" y="6041584"/>
            <a:ext cx="36195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0"/>
              <a:t>by </a:t>
            </a:r>
            <a:r>
              <a:rPr lang="en-US" sz="1600" b="0">
                <a:hlinkClick r:id="rId5"/>
              </a:rPr>
              <a:t>swashford</a:t>
            </a:r>
            <a:endParaRPr lang="en-US" sz="1600" b="0"/>
          </a:p>
        </p:txBody>
      </p:sp>
      <p:pic>
        <p:nvPicPr>
          <p:cNvPr id="17414" name="Picture 6" descr="http://farm1.static.flickr.com/150/428567562_c51726836e.jpg?v=117443048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4045" y="1545784"/>
            <a:ext cx="334327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Box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TexPoint fonts used in EMF. </a:t>
            </a:r>
          </a:p>
          <a:p>
            <a:r>
              <a:rPr lang="en-US"/>
              <a:t>Read the TexPoint manual before you delete this box.: </a:t>
            </a:r>
            <a:r>
              <a:rPr lang="en-US">
                <a:latin typeface="CMEX10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SY10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Harder case</a:t>
            </a:r>
          </a:p>
        </p:txBody>
      </p:sp>
      <p:pic>
        <p:nvPicPr>
          <p:cNvPr id="18435" name="Picture 2" descr="http://farm1.static.flickr.com/47/136915456_c6f719ea3f.jpg?v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986" y="2121353"/>
            <a:ext cx="39497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506186" y="5159828"/>
            <a:ext cx="36195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0"/>
              <a:t>by </a:t>
            </a:r>
            <a:r>
              <a:rPr lang="en-US" sz="1600" b="0">
                <a:hlinkClick r:id="rId3"/>
              </a:rPr>
              <a:t>Diva Sian</a:t>
            </a:r>
            <a:endParaRPr lang="en-US" sz="1600" b="0"/>
          </a:p>
        </p:txBody>
      </p:sp>
      <p:pic>
        <p:nvPicPr>
          <p:cNvPr id="18437" name="Picture 4" descr="http://farm1.static.flickr.com/133/328570837_37b6289916.jpg?v=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1936" y="2154691"/>
            <a:ext cx="417195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4963886" y="5159828"/>
            <a:ext cx="36195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0"/>
              <a:t>by </a:t>
            </a:r>
            <a:r>
              <a:rPr lang="en-US" sz="1600" b="0">
                <a:hlinkClick r:id="rId5"/>
              </a:rPr>
              <a:t>scgbt</a:t>
            </a:r>
            <a:endParaRPr lang="en-US" sz="1600" b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47800"/>
            <a:ext cx="441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447800"/>
            <a:ext cx="441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Harder still?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47800"/>
            <a:ext cx="441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447800"/>
            <a:ext cx="441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6"/>
          <p:cNvSpPr txBox="1">
            <a:spLocks noChangeArrowheads="1"/>
          </p:cNvSpPr>
          <p:nvPr/>
        </p:nvSpPr>
        <p:spPr bwMode="auto">
          <a:xfrm>
            <a:off x="2781300" y="5910263"/>
            <a:ext cx="3619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0" dirty="0"/>
              <a:t>NASA Mars Rover images</a:t>
            </a:r>
          </a:p>
          <a:p>
            <a:pPr algn="ctr"/>
            <a:r>
              <a:rPr lang="en-US" sz="1600" b="0" dirty="0"/>
              <a:t>with SIFT feature matches</a:t>
            </a:r>
          </a:p>
        </p:txBody>
      </p:sp>
      <p:sp>
        <p:nvSpPr>
          <p:cNvPr id="215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Answer below </a:t>
            </a:r>
            <a:r>
              <a:rPr lang="en-US" sz="2400"/>
              <a:t>(look for tiny colored squares…)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Matching</a:t>
            </a:r>
          </a:p>
        </p:txBody>
      </p:sp>
      <p:pic>
        <p:nvPicPr>
          <p:cNvPr id="5" name="Picture 5" descr="featExtrac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914" y="1850571"/>
            <a:ext cx="2846388" cy="381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featExtrac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6314" y="1971221"/>
            <a:ext cx="4419600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Matching</a:t>
            </a:r>
          </a:p>
        </p:txBody>
      </p:sp>
      <p:pic>
        <p:nvPicPr>
          <p:cNvPr id="9" name="Picture 5" descr="featExtrac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914" y="1850571"/>
            <a:ext cx="2846388" cy="381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featExtrac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6314" y="1971221"/>
            <a:ext cx="4419600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8" descr="featDat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9296" y="5016954"/>
            <a:ext cx="1590675" cy="15906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606" name="Picture 7" descr="featData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91125" y="5041674"/>
            <a:ext cx="1590675" cy="15986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607" name="Right Arrow 13"/>
          <p:cNvSpPr>
            <a:spLocks noChangeArrowheads="1"/>
          </p:cNvSpPr>
          <p:nvPr/>
        </p:nvSpPr>
        <p:spPr bwMode="auto">
          <a:xfrm rot="2384758">
            <a:off x="2624449" y="4599679"/>
            <a:ext cx="753985" cy="685800"/>
          </a:xfrm>
          <a:prstGeom prst="rightArrow">
            <a:avLst>
              <a:gd name="adj1" fmla="val 50000"/>
              <a:gd name="adj2" fmla="val 49997"/>
            </a:avLst>
          </a:prstGeom>
          <a:solidFill>
            <a:schemeClr val="accent1">
              <a:lumMod val="40000"/>
              <a:lumOff val="60000"/>
            </a:schemeClr>
          </a:solidFill>
          <a:ln w="317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5608" name="Right Arrow 14"/>
          <p:cNvSpPr>
            <a:spLocks noChangeArrowheads="1"/>
          </p:cNvSpPr>
          <p:nvPr/>
        </p:nvSpPr>
        <p:spPr bwMode="auto">
          <a:xfrm rot="7715876">
            <a:off x="6209506" y="4607646"/>
            <a:ext cx="686703" cy="685800"/>
          </a:xfrm>
          <a:prstGeom prst="rightArrow">
            <a:avLst>
              <a:gd name="adj1" fmla="val 50000"/>
              <a:gd name="adj2" fmla="val 49997"/>
            </a:avLst>
          </a:prstGeom>
          <a:solidFill>
            <a:schemeClr val="accent1">
              <a:lumMod val="40000"/>
              <a:lumOff val="60000"/>
            </a:schemeClr>
          </a:solidFill>
          <a:ln w="317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Invariant local features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143000"/>
            <a:ext cx="8001000" cy="1676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000"/>
              <a:t>Find features that are invariant to transformations</a:t>
            </a:r>
          </a:p>
          <a:p>
            <a:pPr lvl="1"/>
            <a:r>
              <a:rPr lang="en-US" sz="1800"/>
              <a:t>geometric invariance:  translation, rotation, scale</a:t>
            </a:r>
          </a:p>
          <a:p>
            <a:pPr lvl="1"/>
            <a:r>
              <a:rPr lang="en-US" sz="1800"/>
              <a:t>photometric invariance:  brightness, exposure, …</a:t>
            </a:r>
          </a:p>
        </p:txBody>
      </p:sp>
      <p:pic>
        <p:nvPicPr>
          <p:cNvPr id="26628" name="Picture 4" descr="sift-fea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2455863"/>
            <a:ext cx="7559675" cy="3640137"/>
          </a:xfrm>
          <a:noFill/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505204" y="6186488"/>
            <a:ext cx="2017155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 dirty="0"/>
              <a:t>Feature Descriptors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Advantages of local features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dirty="0"/>
              <a:t>Locality 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dirty="0"/>
              <a:t>features are local, so robust to occlusion and clutter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dirty="0"/>
              <a:t>Quantity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dirty="0"/>
              <a:t>hundreds or thousands in a single image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dirty="0"/>
              <a:t>Distinctiveness: 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dirty="0"/>
              <a:t>can differentiate a large database of objects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dirty="0"/>
              <a:t>Efficiency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dirty="0"/>
              <a:t>real-time performance achievable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Szeliski: 4.1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motivation…  </a:t>
            </a:r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/>
              <a:t>Feature points are used for:</a:t>
            </a:r>
          </a:p>
          <a:p>
            <a:pPr lvl="1"/>
            <a:r>
              <a:rPr lang="en-US" sz="2400" dirty="0"/>
              <a:t>Image alignment (e.g., mosaics)</a:t>
            </a:r>
          </a:p>
          <a:p>
            <a:pPr lvl="1"/>
            <a:r>
              <a:rPr lang="en-US" sz="2400" dirty="0"/>
              <a:t>3D reconstruction</a:t>
            </a:r>
          </a:p>
          <a:p>
            <a:pPr lvl="1"/>
            <a:r>
              <a:rPr lang="en-US" sz="2400" dirty="0"/>
              <a:t>Motion tracking</a:t>
            </a:r>
          </a:p>
          <a:p>
            <a:pPr lvl="1"/>
            <a:r>
              <a:rPr lang="en-US" sz="2400" dirty="0"/>
              <a:t>Object recognition</a:t>
            </a:r>
          </a:p>
          <a:p>
            <a:pPr lvl="1"/>
            <a:r>
              <a:rPr lang="en-US" sz="2400" dirty="0"/>
              <a:t>Indexing and database retrieval</a:t>
            </a:r>
          </a:p>
          <a:p>
            <a:pPr lvl="1"/>
            <a:r>
              <a:rPr lang="en-US" sz="2400" dirty="0"/>
              <a:t>Robot navigation</a:t>
            </a:r>
          </a:p>
          <a:p>
            <a:pPr lvl="1"/>
            <a:r>
              <a:rPr lang="en-US" sz="2400" dirty="0"/>
              <a:t>… other</a:t>
            </a:r>
            <a:endParaRPr lang="ru-RU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makes a good feature?</a:t>
            </a:r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4343400" y="4114800"/>
            <a:ext cx="152400" cy="152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9700" name="Picture 6" descr="i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58896"/>
            <a:ext cx="7162800" cy="537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Rectangle 9"/>
          <p:cNvSpPr>
            <a:spLocks noChangeArrowheads="1"/>
          </p:cNvSpPr>
          <p:nvPr/>
        </p:nvSpPr>
        <p:spPr bwMode="auto">
          <a:xfrm>
            <a:off x="3733800" y="6291040"/>
            <a:ext cx="17240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b="0">
                <a:latin typeface="Arial" charset="0"/>
              </a:rPr>
              <a:t> </a:t>
            </a:r>
            <a:r>
              <a:rPr lang="en-US" sz="2000" b="0">
                <a:latin typeface="Arial" charset="0"/>
              </a:rPr>
              <a:t>Snoop demo</a:t>
            </a:r>
            <a:endParaRPr lang="en-US" sz="2000" b="0" baseline="-25000">
              <a:latin typeface="Arial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dirty="0"/>
              <a:t>Feature detection: find it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dirty="0"/>
              <a:t>Feature descriptor: represent it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dirty="0"/>
              <a:t>Feature matching: match it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en-US" dirty="0"/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dirty="0"/>
              <a:t>Feature tracking: track it, when motion</a:t>
            </a:r>
          </a:p>
        </p:txBody>
      </p:sp>
    </p:spTree>
    <p:extLst>
      <p:ext uri="{BB962C8B-B14F-4D97-AF65-F5344CB8AC3E}">
        <p14:creationId xmlns:p14="http://schemas.microsoft.com/office/powerpoint/2010/main" val="29153325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Local features: main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724400" cy="4525963"/>
          </a:xfrm>
        </p:spPr>
        <p:txBody>
          <a:bodyPr>
            <a:normAutofit fontScale="92500"/>
          </a:bodyPr>
          <a:lstStyle/>
          <a:p>
            <a:pPr marL="514350" indent="-514350" eaLnBrk="1" hangingPunct="1">
              <a:buFontTx/>
              <a:buAutoNum type="arabicParenR"/>
            </a:pPr>
            <a:r>
              <a:rPr lang="en-US" sz="2800">
                <a:latin typeface="Arial" charset="0"/>
              </a:rPr>
              <a:t>Detection: </a:t>
            </a:r>
            <a:r>
              <a:rPr lang="en-US" sz="2400">
                <a:latin typeface="Arial" charset="0"/>
              </a:rPr>
              <a:t>Identify the interest points</a:t>
            </a:r>
          </a:p>
          <a:p>
            <a:pPr marL="514350" indent="-514350" eaLnBrk="1" hangingPunct="1">
              <a:buFontTx/>
              <a:buAutoNum type="arabicParenR"/>
            </a:pPr>
            <a:endParaRPr lang="en-US" sz="1000">
              <a:latin typeface="Arial" charset="0"/>
            </a:endParaRPr>
          </a:p>
          <a:p>
            <a:pPr marL="514350" indent="-514350" eaLnBrk="1" hangingPunct="1">
              <a:buFontTx/>
              <a:buAutoNum type="arabicParenR"/>
            </a:pPr>
            <a:endParaRPr lang="en-US" sz="1000">
              <a:latin typeface="Arial" charset="0"/>
            </a:endParaRPr>
          </a:p>
          <a:p>
            <a:pPr marL="514350" indent="-514350" eaLnBrk="1" hangingPunct="1">
              <a:buFontTx/>
              <a:buAutoNum type="arabicParenR"/>
            </a:pPr>
            <a:endParaRPr lang="en-US" sz="1000">
              <a:latin typeface="Arial" charset="0"/>
            </a:endParaRPr>
          </a:p>
          <a:p>
            <a:pPr marL="514350" indent="-514350" eaLnBrk="1" hangingPunct="1">
              <a:buFontTx/>
              <a:buAutoNum type="arabicParenR"/>
            </a:pPr>
            <a:endParaRPr lang="en-US" sz="1000">
              <a:latin typeface="Arial" charset="0"/>
            </a:endParaRPr>
          </a:p>
          <a:p>
            <a:pPr marL="514350" indent="-514350" eaLnBrk="1" hangingPunct="1">
              <a:buFontTx/>
              <a:buAutoNum type="arabicParenR"/>
            </a:pPr>
            <a:r>
              <a:rPr lang="en-US" sz="2800">
                <a:latin typeface="Arial" charset="0"/>
              </a:rPr>
              <a:t>Description</a:t>
            </a:r>
            <a:r>
              <a:rPr lang="en-US" sz="2400">
                <a:latin typeface="Arial" charset="0"/>
              </a:rPr>
              <a:t>: Extract vector feature descriptor surrounding each interest point.</a:t>
            </a:r>
          </a:p>
          <a:p>
            <a:pPr marL="514350" indent="-514350" eaLnBrk="1" hangingPunct="1">
              <a:buFontTx/>
              <a:buAutoNum type="arabicParenR"/>
            </a:pPr>
            <a:endParaRPr lang="en-US" sz="1000">
              <a:latin typeface="Arial" charset="0"/>
            </a:endParaRPr>
          </a:p>
          <a:p>
            <a:pPr marL="514350" indent="-514350" eaLnBrk="1" hangingPunct="1">
              <a:buFontTx/>
              <a:buAutoNum type="arabicParenR"/>
            </a:pPr>
            <a:endParaRPr lang="en-US" sz="1000">
              <a:latin typeface="Arial" charset="0"/>
            </a:endParaRPr>
          </a:p>
          <a:p>
            <a:pPr marL="514350" indent="-514350" eaLnBrk="1" hangingPunct="1">
              <a:buFontTx/>
              <a:buAutoNum type="arabicParenR"/>
            </a:pPr>
            <a:endParaRPr lang="en-US" sz="1000">
              <a:latin typeface="Arial" charset="0"/>
            </a:endParaRPr>
          </a:p>
          <a:p>
            <a:pPr marL="514350" indent="-514350" eaLnBrk="1" hangingPunct="1">
              <a:buFontTx/>
              <a:buAutoNum type="arabicParenR"/>
            </a:pPr>
            <a:endParaRPr lang="en-US" sz="1000">
              <a:latin typeface="Arial" charset="0"/>
            </a:endParaRPr>
          </a:p>
          <a:p>
            <a:pPr marL="514350" indent="-514350" eaLnBrk="1" hangingPunct="1">
              <a:buFontTx/>
              <a:buAutoNum type="arabicParenR"/>
            </a:pPr>
            <a:r>
              <a:rPr lang="en-US" sz="2800">
                <a:latin typeface="Arial" charset="0"/>
              </a:rPr>
              <a:t>Matching: </a:t>
            </a:r>
            <a:r>
              <a:rPr lang="en-US" sz="2400">
                <a:latin typeface="Arial" charset="0"/>
              </a:rPr>
              <a:t>Determine correspondence between descriptors in two views</a:t>
            </a:r>
          </a:p>
        </p:txBody>
      </p:sp>
      <p:pic>
        <p:nvPicPr>
          <p:cNvPr id="114692" name="Picture 4" descr="SIF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66800"/>
            <a:ext cx="24384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SIF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971800"/>
            <a:ext cx="24384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0"/>
          <p:cNvGrpSpPr>
            <a:grpSpLocks noChangeAspect="1"/>
          </p:cNvGrpSpPr>
          <p:nvPr/>
        </p:nvGrpSpPr>
        <p:grpSpPr bwMode="auto">
          <a:xfrm>
            <a:off x="4876800" y="2982913"/>
            <a:ext cx="2306638" cy="1131887"/>
            <a:chOff x="4191000" y="4216493"/>
            <a:chExt cx="2667000" cy="1308192"/>
          </a:xfrm>
        </p:grpSpPr>
        <p:sp>
          <p:nvSpPr>
            <p:cNvPr id="8" name="Rectangle 7"/>
            <p:cNvSpPr/>
            <p:nvPr/>
          </p:nvSpPr>
          <p:spPr bwMode="auto">
            <a:xfrm rot="20018806">
              <a:off x="6065059" y="5082505"/>
              <a:ext cx="411155" cy="442180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000000"/>
                </a:solidFill>
                <a:latin typeface="Arial"/>
                <a:ea typeface="+mn-ea"/>
                <a:cs typeface="+mn-cs"/>
              </a:endParaRPr>
            </a:p>
          </p:txBody>
        </p:sp>
        <p:graphicFrame>
          <p:nvGraphicFramePr>
            <p:cNvPr id="114709" name="Object 2"/>
            <p:cNvGraphicFramePr>
              <a:graphicFrameLocks noChangeAspect="1"/>
            </p:cNvGraphicFramePr>
            <p:nvPr/>
          </p:nvGraphicFramePr>
          <p:xfrm>
            <a:off x="4191000" y="4216493"/>
            <a:ext cx="2667000" cy="603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446" name="Equation" r:id="rId5" imgW="1066800" imgH="241300" progId="Equation.3">
                    <p:embed/>
                  </p:oleObj>
                </mc:Choice>
                <mc:Fallback>
                  <p:oleObj name="Equation" r:id="rId5" imgW="1066800" imgH="241300" progId="Equation.3">
                    <p:embed/>
                    <p:pic>
                      <p:nvPicPr>
                        <p:cNvPr id="114709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1000" y="4216493"/>
                          <a:ext cx="2667000" cy="603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14710" name="Shape 17"/>
            <p:cNvCxnSpPr>
              <a:cxnSpLocks noChangeShapeType="1"/>
              <a:stCxn id="8" idx="1"/>
            </p:cNvCxnSpPr>
            <p:nvPr/>
          </p:nvCxnSpPr>
          <p:spPr bwMode="auto">
            <a:xfrm rot="10800000">
              <a:off x="5410201" y="4648201"/>
              <a:ext cx="675407" cy="746517"/>
            </a:xfrm>
            <a:prstGeom prst="curvedConnector2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6718300" y="3352800"/>
            <a:ext cx="2425700" cy="1984375"/>
            <a:chOff x="7042516" y="4800600"/>
            <a:chExt cx="2794000" cy="2232025"/>
          </a:xfrm>
        </p:grpSpPr>
        <p:grpSp>
          <p:nvGrpSpPr>
            <p:cNvPr id="114704" name="Group 11"/>
            <p:cNvGrpSpPr>
              <a:grpSpLocks/>
            </p:cNvGrpSpPr>
            <p:nvPr/>
          </p:nvGrpSpPr>
          <p:grpSpPr bwMode="auto">
            <a:xfrm>
              <a:off x="7042516" y="4800600"/>
              <a:ext cx="2794000" cy="2232025"/>
              <a:chOff x="7042516" y="4800600"/>
              <a:chExt cx="2794000" cy="2232025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7470393" y="4800600"/>
                <a:ext cx="530275" cy="533901"/>
              </a:xfrm>
              <a:prstGeom prst="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graphicFrame>
            <p:nvGraphicFramePr>
              <p:cNvPr id="114707" name="Object 3"/>
              <p:cNvGraphicFramePr>
                <a:graphicFrameLocks noChangeAspect="1"/>
              </p:cNvGraphicFramePr>
              <p:nvPr/>
            </p:nvGraphicFramePr>
            <p:xfrm>
              <a:off x="7042516" y="6429375"/>
              <a:ext cx="2794000" cy="603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1447" name="Equation" r:id="rId7" imgW="1117600" imgH="241300" progId="Equation.3">
                      <p:embed/>
                    </p:oleObj>
                  </mc:Choice>
                  <mc:Fallback>
                    <p:oleObj name="Equation" r:id="rId7" imgW="1117600" imgH="241300" progId="Equation.3">
                      <p:embed/>
                      <p:pic>
                        <p:nvPicPr>
                          <p:cNvPr id="114707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042516" y="6429375"/>
                            <a:ext cx="2794000" cy="6032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114705" name="Curved Connector 19"/>
            <p:cNvCxnSpPr>
              <a:cxnSpLocks noChangeShapeType="1"/>
            </p:cNvCxnSpPr>
            <p:nvPr/>
          </p:nvCxnSpPr>
          <p:spPr bwMode="auto">
            <a:xfrm rot="5400000">
              <a:off x="6866069" y="5846896"/>
              <a:ext cx="1266829" cy="241036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4800600" y="5391150"/>
            <a:ext cx="4343400" cy="1162050"/>
            <a:chOff x="4800600" y="5391912"/>
            <a:chExt cx="4343400" cy="1161288"/>
          </a:xfrm>
        </p:grpSpPr>
        <p:pic>
          <p:nvPicPr>
            <p:cNvPr id="114698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5391912"/>
              <a:ext cx="2121408" cy="116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699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1052" y="5395686"/>
              <a:ext cx="2132948" cy="1157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4700" name="Straight Arrow Connector 27"/>
            <p:cNvCxnSpPr>
              <a:cxnSpLocks noChangeShapeType="1"/>
            </p:cNvCxnSpPr>
            <p:nvPr/>
          </p:nvCxnSpPr>
          <p:spPr bwMode="auto">
            <a:xfrm flipV="1">
              <a:off x="5562600" y="5562600"/>
              <a:ext cx="1981200" cy="228600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4701" name="Straight Arrow Connector 28"/>
            <p:cNvCxnSpPr>
              <a:cxnSpLocks noChangeShapeType="1"/>
            </p:cNvCxnSpPr>
            <p:nvPr/>
          </p:nvCxnSpPr>
          <p:spPr bwMode="auto">
            <a:xfrm>
              <a:off x="6629400" y="5943600"/>
              <a:ext cx="2133600" cy="1588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4702" name="Straight Arrow Connector 31"/>
            <p:cNvCxnSpPr>
              <a:cxnSpLocks noChangeShapeType="1"/>
            </p:cNvCxnSpPr>
            <p:nvPr/>
          </p:nvCxnSpPr>
          <p:spPr bwMode="auto">
            <a:xfrm>
              <a:off x="5410200" y="6248400"/>
              <a:ext cx="2133600" cy="1588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4703" name="Straight Arrow Connector 32"/>
            <p:cNvCxnSpPr>
              <a:cxnSpLocks noChangeShapeType="1"/>
            </p:cNvCxnSpPr>
            <p:nvPr/>
          </p:nvCxnSpPr>
          <p:spPr bwMode="auto">
            <a:xfrm flipV="1">
              <a:off x="5334000" y="5791200"/>
              <a:ext cx="2133600" cy="228600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" name="TextBox 22"/>
          <p:cNvSpPr txBox="1"/>
          <p:nvPr/>
        </p:nvSpPr>
        <p:spPr>
          <a:xfrm>
            <a:off x="-76200" y="6626225"/>
            <a:ext cx="22098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Kristen </a:t>
            </a:r>
            <a:r>
              <a:rPr lang="en-US" sz="14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Grauman</a:t>
            </a:r>
            <a:endParaRPr lang="en-US" sz="14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60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4343400" y="4114800"/>
            <a:ext cx="152400" cy="152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Rectangle 9"/>
          <p:cNvSpPr>
            <a:spLocks noChangeArrowheads="1"/>
          </p:cNvSpPr>
          <p:nvPr/>
        </p:nvSpPr>
        <p:spPr bwMode="auto">
          <a:xfrm>
            <a:off x="3733800" y="6291040"/>
            <a:ext cx="17240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b="0">
                <a:latin typeface="Arial" charset="0"/>
              </a:rPr>
              <a:t> </a:t>
            </a:r>
            <a:r>
              <a:rPr lang="en-US" sz="2000" b="0">
                <a:latin typeface="Arial" charset="0"/>
              </a:rPr>
              <a:t>Snoop demo</a:t>
            </a:r>
            <a:endParaRPr lang="en-US" sz="2000" b="0" baseline="-25000">
              <a:latin typeface="Arial" charset="0"/>
            </a:endParaRPr>
          </a:p>
        </p:txBody>
      </p:sp>
      <p:pic>
        <p:nvPicPr>
          <p:cNvPr id="6" name="Picture 2" descr="C:\snavely\work\teaching\09Fa-CS6610\lectures\lec02\images\b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5928" y="0"/>
            <a:ext cx="10118362" cy="6858000"/>
          </a:xfrm>
          <a:prstGeom prst="rect">
            <a:avLst/>
          </a:prstGeom>
          <a:noFill/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makes a good feature?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Want uniqueness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Look for image regions that are unusual</a:t>
            </a:r>
          </a:p>
          <a:p>
            <a:pPr lvl="1"/>
            <a:r>
              <a:rPr lang="en-US" dirty="0"/>
              <a:t>Lead to unambiguous matches in other images</a:t>
            </a:r>
          </a:p>
          <a:p>
            <a:pPr lvl="1"/>
            <a:endParaRPr lang="en-US" dirty="0"/>
          </a:p>
          <a:p>
            <a:pPr>
              <a:buFontTx/>
              <a:buNone/>
            </a:pPr>
            <a:r>
              <a:rPr lang="en-US" dirty="0"/>
              <a:t>How to define “unusual”?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 measures of uniqueness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800" dirty="0"/>
              <a:t>Suppose we only consider a small window of pixels</a:t>
            </a:r>
          </a:p>
          <a:p>
            <a:pPr lvl="1"/>
            <a:r>
              <a:rPr lang="en-US" sz="2400" dirty="0"/>
              <a:t>What defines whether a feature is a good or bad candidate?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33400" y="3200400"/>
            <a:ext cx="2362200" cy="2209800"/>
            <a:chOff x="533400" y="2413000"/>
            <a:chExt cx="2362200" cy="2209800"/>
          </a:xfrm>
        </p:grpSpPr>
        <p:sp>
          <p:nvSpPr>
            <p:cNvPr id="31748" name="Rectangle 3"/>
            <p:cNvSpPr>
              <a:spLocks noChangeArrowheads="1"/>
            </p:cNvSpPr>
            <p:nvPr/>
          </p:nvSpPr>
          <p:spPr bwMode="auto">
            <a:xfrm>
              <a:off x="533400" y="2413000"/>
              <a:ext cx="2362200" cy="22098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1" name="Freeform 41"/>
            <p:cNvSpPr>
              <a:spLocks/>
            </p:cNvSpPr>
            <p:nvPr/>
          </p:nvSpPr>
          <p:spPr bwMode="auto">
            <a:xfrm>
              <a:off x="990600" y="2794000"/>
              <a:ext cx="1600200" cy="1447800"/>
            </a:xfrm>
            <a:custGeom>
              <a:avLst/>
              <a:gdLst>
                <a:gd name="T0" fmla="*/ 0 w 1008"/>
                <a:gd name="T1" fmla="*/ 2147483647 h 912"/>
                <a:gd name="T2" fmla="*/ 0 w 1008"/>
                <a:gd name="T3" fmla="*/ 0 h 912"/>
                <a:gd name="T4" fmla="*/ 2147483647 w 1008"/>
                <a:gd name="T5" fmla="*/ 2147483647 h 912"/>
                <a:gd name="T6" fmla="*/ 0 60000 65536"/>
                <a:gd name="T7" fmla="*/ 0 60000 65536"/>
                <a:gd name="T8" fmla="*/ 0 60000 65536"/>
                <a:gd name="T9" fmla="*/ 0 w 1008"/>
                <a:gd name="T10" fmla="*/ 0 h 912"/>
                <a:gd name="T11" fmla="*/ 1008 w 1008"/>
                <a:gd name="T12" fmla="*/ 912 h 9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912">
                  <a:moveTo>
                    <a:pt x="0" y="912"/>
                  </a:moveTo>
                  <a:lnTo>
                    <a:pt x="0" y="0"/>
                  </a:lnTo>
                  <a:lnTo>
                    <a:pt x="1008" y="528"/>
                  </a:lnTo>
                </a:path>
              </a:pathLst>
            </a:custGeom>
            <a:noFill/>
            <a:ln w="412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2" name="Rectangle 46"/>
            <p:cNvSpPr>
              <a:spLocks noChangeArrowheads="1"/>
            </p:cNvSpPr>
            <p:nvPr/>
          </p:nvSpPr>
          <p:spPr bwMode="auto">
            <a:xfrm>
              <a:off x="1309688" y="3524250"/>
              <a:ext cx="485775" cy="46990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429000" y="3200400"/>
            <a:ext cx="2362200" cy="2209800"/>
            <a:chOff x="3429000" y="2413000"/>
            <a:chExt cx="2362200" cy="2209800"/>
          </a:xfrm>
        </p:grpSpPr>
        <p:grpSp>
          <p:nvGrpSpPr>
            <p:cNvPr id="2" name="Group 42"/>
            <p:cNvGrpSpPr>
              <a:grpSpLocks/>
            </p:cNvGrpSpPr>
            <p:nvPr/>
          </p:nvGrpSpPr>
          <p:grpSpPr bwMode="auto">
            <a:xfrm>
              <a:off x="3429000" y="2413000"/>
              <a:ext cx="2362200" cy="2209800"/>
              <a:chOff x="2208" y="1104"/>
              <a:chExt cx="1488" cy="1392"/>
            </a:xfrm>
          </p:grpSpPr>
          <p:sp>
            <p:nvSpPr>
              <p:cNvPr id="31758" name="Rectangle 43"/>
              <p:cNvSpPr>
                <a:spLocks noChangeArrowheads="1"/>
              </p:cNvSpPr>
              <p:nvPr/>
            </p:nvSpPr>
            <p:spPr bwMode="auto">
              <a:xfrm>
                <a:off x="2208" y="1104"/>
                <a:ext cx="1488" cy="13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59" name="Freeform 44"/>
              <p:cNvSpPr>
                <a:spLocks/>
              </p:cNvSpPr>
              <p:nvPr/>
            </p:nvSpPr>
            <p:spPr bwMode="auto">
              <a:xfrm>
                <a:off x="2496" y="1344"/>
                <a:ext cx="1008" cy="912"/>
              </a:xfrm>
              <a:custGeom>
                <a:avLst/>
                <a:gdLst>
                  <a:gd name="T0" fmla="*/ 0 w 1008"/>
                  <a:gd name="T1" fmla="*/ 912 h 912"/>
                  <a:gd name="T2" fmla="*/ 0 w 1008"/>
                  <a:gd name="T3" fmla="*/ 0 h 912"/>
                  <a:gd name="T4" fmla="*/ 1008 w 1008"/>
                  <a:gd name="T5" fmla="*/ 528 h 912"/>
                  <a:gd name="T6" fmla="*/ 0 60000 65536"/>
                  <a:gd name="T7" fmla="*/ 0 60000 65536"/>
                  <a:gd name="T8" fmla="*/ 0 60000 65536"/>
                  <a:gd name="T9" fmla="*/ 0 w 1008"/>
                  <a:gd name="T10" fmla="*/ 0 h 912"/>
                  <a:gd name="T11" fmla="*/ 1008 w 1008"/>
                  <a:gd name="T12" fmla="*/ 912 h 9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08" h="912">
                    <a:moveTo>
                      <a:pt x="0" y="912"/>
                    </a:moveTo>
                    <a:lnTo>
                      <a:pt x="0" y="0"/>
                    </a:lnTo>
                    <a:lnTo>
                      <a:pt x="1008" y="528"/>
                    </a:lnTo>
                  </a:path>
                </a:pathLst>
              </a:custGeom>
              <a:noFill/>
              <a:ln w="412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753" name="Rectangle 9"/>
            <p:cNvSpPr>
              <a:spLocks noChangeArrowheads="1"/>
            </p:cNvSpPr>
            <p:nvPr/>
          </p:nvSpPr>
          <p:spPr bwMode="auto">
            <a:xfrm>
              <a:off x="3629025" y="3352800"/>
              <a:ext cx="485775" cy="46990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248400" y="3200400"/>
            <a:ext cx="2362200" cy="2209800"/>
            <a:chOff x="6248400" y="2413000"/>
            <a:chExt cx="2362200" cy="2209800"/>
          </a:xfrm>
        </p:grpSpPr>
        <p:grpSp>
          <p:nvGrpSpPr>
            <p:cNvPr id="3" name="Group 94"/>
            <p:cNvGrpSpPr>
              <a:grpSpLocks/>
            </p:cNvGrpSpPr>
            <p:nvPr/>
          </p:nvGrpSpPr>
          <p:grpSpPr bwMode="auto">
            <a:xfrm>
              <a:off x="6248400" y="2413000"/>
              <a:ext cx="2362200" cy="2209800"/>
              <a:chOff x="2208" y="1104"/>
              <a:chExt cx="1488" cy="1392"/>
            </a:xfrm>
          </p:grpSpPr>
          <p:sp>
            <p:nvSpPr>
              <p:cNvPr id="31756" name="Rectangle 95"/>
              <p:cNvSpPr>
                <a:spLocks noChangeArrowheads="1"/>
              </p:cNvSpPr>
              <p:nvPr/>
            </p:nvSpPr>
            <p:spPr bwMode="auto">
              <a:xfrm>
                <a:off x="2208" y="1104"/>
                <a:ext cx="1488" cy="13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57" name="Freeform 96"/>
              <p:cNvSpPr>
                <a:spLocks/>
              </p:cNvSpPr>
              <p:nvPr/>
            </p:nvSpPr>
            <p:spPr bwMode="auto">
              <a:xfrm>
                <a:off x="2496" y="1344"/>
                <a:ext cx="1008" cy="912"/>
              </a:xfrm>
              <a:custGeom>
                <a:avLst/>
                <a:gdLst>
                  <a:gd name="T0" fmla="*/ 0 w 1008"/>
                  <a:gd name="T1" fmla="*/ 912 h 912"/>
                  <a:gd name="T2" fmla="*/ 0 w 1008"/>
                  <a:gd name="T3" fmla="*/ 0 h 912"/>
                  <a:gd name="T4" fmla="*/ 1008 w 1008"/>
                  <a:gd name="T5" fmla="*/ 528 h 912"/>
                  <a:gd name="T6" fmla="*/ 0 60000 65536"/>
                  <a:gd name="T7" fmla="*/ 0 60000 65536"/>
                  <a:gd name="T8" fmla="*/ 0 60000 65536"/>
                  <a:gd name="T9" fmla="*/ 0 w 1008"/>
                  <a:gd name="T10" fmla="*/ 0 h 912"/>
                  <a:gd name="T11" fmla="*/ 1008 w 1008"/>
                  <a:gd name="T12" fmla="*/ 912 h 9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08" h="912">
                    <a:moveTo>
                      <a:pt x="0" y="912"/>
                    </a:moveTo>
                    <a:lnTo>
                      <a:pt x="0" y="0"/>
                    </a:lnTo>
                    <a:lnTo>
                      <a:pt x="1008" y="528"/>
                    </a:lnTo>
                  </a:path>
                </a:pathLst>
              </a:custGeom>
              <a:noFill/>
              <a:ln w="412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754" name="Rectangle 10"/>
            <p:cNvSpPr>
              <a:spLocks noChangeArrowheads="1"/>
            </p:cNvSpPr>
            <p:nvPr/>
          </p:nvSpPr>
          <p:spPr bwMode="auto">
            <a:xfrm>
              <a:off x="6477000" y="2590800"/>
              <a:ext cx="485775" cy="46990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6629400" y="6553200"/>
            <a:ext cx="2514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200" b="0" dirty="0"/>
              <a:t>Credit: S. Seitz, D. </a:t>
            </a:r>
            <a:r>
              <a:rPr lang="en-US" sz="1200" b="0" dirty="0" err="1"/>
              <a:t>Frolova</a:t>
            </a:r>
            <a:r>
              <a:rPr lang="en-US" sz="1200" b="0" dirty="0"/>
              <a:t>, D. </a:t>
            </a:r>
            <a:r>
              <a:rPr lang="en-US" sz="1200" b="0" dirty="0" err="1"/>
              <a:t>Simakov</a:t>
            </a:r>
            <a:endParaRPr lang="en-US" sz="1200" b="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dirty="0"/>
              <a:t>Local measure of feature uniqueness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3429000" y="3200400"/>
            <a:ext cx="2362200" cy="2209800"/>
            <a:chOff x="3429000" y="3886200"/>
            <a:chExt cx="2362200" cy="2209800"/>
          </a:xfrm>
        </p:grpSpPr>
        <p:grpSp>
          <p:nvGrpSpPr>
            <p:cNvPr id="2" name="Group 42"/>
            <p:cNvGrpSpPr>
              <a:grpSpLocks/>
            </p:cNvGrpSpPr>
            <p:nvPr/>
          </p:nvGrpSpPr>
          <p:grpSpPr bwMode="auto">
            <a:xfrm>
              <a:off x="3429000" y="3886200"/>
              <a:ext cx="2362200" cy="2209800"/>
              <a:chOff x="2208" y="1104"/>
              <a:chExt cx="1488" cy="1392"/>
            </a:xfrm>
          </p:grpSpPr>
          <p:sp>
            <p:nvSpPr>
              <p:cNvPr id="33824" name="Rectangle 43"/>
              <p:cNvSpPr>
                <a:spLocks noChangeArrowheads="1"/>
              </p:cNvSpPr>
              <p:nvPr/>
            </p:nvSpPr>
            <p:spPr bwMode="auto">
              <a:xfrm>
                <a:off x="2208" y="1104"/>
                <a:ext cx="1488" cy="13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25" name="Freeform 44"/>
              <p:cNvSpPr>
                <a:spLocks/>
              </p:cNvSpPr>
              <p:nvPr/>
            </p:nvSpPr>
            <p:spPr bwMode="auto">
              <a:xfrm>
                <a:off x="2496" y="1344"/>
                <a:ext cx="1008" cy="912"/>
              </a:xfrm>
              <a:custGeom>
                <a:avLst/>
                <a:gdLst>
                  <a:gd name="T0" fmla="*/ 0 w 1008"/>
                  <a:gd name="T1" fmla="*/ 912 h 912"/>
                  <a:gd name="T2" fmla="*/ 0 w 1008"/>
                  <a:gd name="T3" fmla="*/ 0 h 912"/>
                  <a:gd name="T4" fmla="*/ 1008 w 1008"/>
                  <a:gd name="T5" fmla="*/ 528 h 912"/>
                  <a:gd name="T6" fmla="*/ 0 60000 65536"/>
                  <a:gd name="T7" fmla="*/ 0 60000 65536"/>
                  <a:gd name="T8" fmla="*/ 0 60000 65536"/>
                  <a:gd name="T9" fmla="*/ 0 w 1008"/>
                  <a:gd name="T10" fmla="*/ 0 h 912"/>
                  <a:gd name="T11" fmla="*/ 1008 w 1008"/>
                  <a:gd name="T12" fmla="*/ 912 h 9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08" h="912">
                    <a:moveTo>
                      <a:pt x="0" y="912"/>
                    </a:moveTo>
                    <a:lnTo>
                      <a:pt x="0" y="0"/>
                    </a:lnTo>
                    <a:lnTo>
                      <a:pt x="1008" y="528"/>
                    </a:lnTo>
                  </a:path>
                </a:pathLst>
              </a:custGeom>
              <a:noFill/>
              <a:ln w="412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" name="Group 45"/>
            <p:cNvGrpSpPr>
              <a:grpSpLocks/>
            </p:cNvGrpSpPr>
            <p:nvPr/>
          </p:nvGrpSpPr>
          <p:grpSpPr bwMode="auto">
            <a:xfrm>
              <a:off x="3505200" y="4724400"/>
              <a:ext cx="703263" cy="677863"/>
              <a:chOff x="892" y="1801"/>
              <a:chExt cx="443" cy="427"/>
            </a:xfrm>
          </p:grpSpPr>
          <p:sp>
            <p:nvSpPr>
              <p:cNvPr id="33819" name="Rectangle 46"/>
              <p:cNvSpPr>
                <a:spLocks noChangeArrowheads="1"/>
              </p:cNvSpPr>
              <p:nvPr/>
            </p:nvSpPr>
            <p:spPr bwMode="auto">
              <a:xfrm>
                <a:off x="960" y="1872"/>
                <a:ext cx="306" cy="296"/>
              </a:xfrm>
              <a:prstGeom prst="rect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20" name="Line 47"/>
              <p:cNvSpPr>
                <a:spLocks noChangeShapeType="1"/>
              </p:cNvSpPr>
              <p:nvPr/>
            </p:nvSpPr>
            <p:spPr bwMode="auto">
              <a:xfrm flipV="1">
                <a:off x="1263" y="1811"/>
                <a:ext cx="57" cy="6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21" name="Line 48"/>
              <p:cNvSpPr>
                <a:spLocks noChangeShapeType="1"/>
              </p:cNvSpPr>
              <p:nvPr/>
            </p:nvSpPr>
            <p:spPr bwMode="auto">
              <a:xfrm>
                <a:off x="1275" y="2169"/>
                <a:ext cx="60" cy="5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22" name="Line 49"/>
              <p:cNvSpPr>
                <a:spLocks noChangeShapeType="1"/>
              </p:cNvSpPr>
              <p:nvPr/>
            </p:nvSpPr>
            <p:spPr bwMode="auto">
              <a:xfrm flipH="1">
                <a:off x="892" y="2170"/>
                <a:ext cx="68" cy="5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23" name="Line 50"/>
              <p:cNvSpPr>
                <a:spLocks noChangeShapeType="1"/>
              </p:cNvSpPr>
              <p:nvPr/>
            </p:nvSpPr>
            <p:spPr bwMode="auto">
              <a:xfrm flipH="1" flipV="1">
                <a:off x="898" y="1801"/>
                <a:ext cx="62" cy="7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533400" y="3200400"/>
            <a:ext cx="2362200" cy="2209800"/>
            <a:chOff x="533400" y="3886200"/>
            <a:chExt cx="2362200" cy="2209800"/>
          </a:xfrm>
        </p:grpSpPr>
        <p:sp>
          <p:nvSpPr>
            <p:cNvPr id="33795" name="Rectangle 3"/>
            <p:cNvSpPr>
              <a:spLocks noChangeArrowheads="1"/>
            </p:cNvSpPr>
            <p:nvPr/>
          </p:nvSpPr>
          <p:spPr bwMode="auto">
            <a:xfrm>
              <a:off x="533400" y="3886200"/>
              <a:ext cx="2362200" cy="22098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9" name="Freeform 41"/>
            <p:cNvSpPr>
              <a:spLocks/>
            </p:cNvSpPr>
            <p:nvPr/>
          </p:nvSpPr>
          <p:spPr bwMode="auto">
            <a:xfrm>
              <a:off x="990600" y="4267200"/>
              <a:ext cx="1600200" cy="1447800"/>
            </a:xfrm>
            <a:custGeom>
              <a:avLst/>
              <a:gdLst>
                <a:gd name="T0" fmla="*/ 0 w 1008"/>
                <a:gd name="T1" fmla="*/ 2147483647 h 912"/>
                <a:gd name="T2" fmla="*/ 0 w 1008"/>
                <a:gd name="T3" fmla="*/ 0 h 912"/>
                <a:gd name="T4" fmla="*/ 2147483647 w 1008"/>
                <a:gd name="T5" fmla="*/ 2147483647 h 912"/>
                <a:gd name="T6" fmla="*/ 0 60000 65536"/>
                <a:gd name="T7" fmla="*/ 0 60000 65536"/>
                <a:gd name="T8" fmla="*/ 0 60000 65536"/>
                <a:gd name="T9" fmla="*/ 0 w 1008"/>
                <a:gd name="T10" fmla="*/ 0 h 912"/>
                <a:gd name="T11" fmla="*/ 1008 w 1008"/>
                <a:gd name="T12" fmla="*/ 912 h 9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912">
                  <a:moveTo>
                    <a:pt x="0" y="912"/>
                  </a:moveTo>
                  <a:lnTo>
                    <a:pt x="0" y="0"/>
                  </a:lnTo>
                  <a:lnTo>
                    <a:pt x="1008" y="528"/>
                  </a:lnTo>
                </a:path>
              </a:pathLst>
            </a:custGeom>
            <a:noFill/>
            <a:ln w="412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1201738" y="4884738"/>
              <a:ext cx="703262" cy="677862"/>
              <a:chOff x="892" y="1801"/>
              <a:chExt cx="443" cy="427"/>
            </a:xfrm>
          </p:grpSpPr>
          <p:sp>
            <p:nvSpPr>
              <p:cNvPr id="33812" name="Rectangle 46"/>
              <p:cNvSpPr>
                <a:spLocks noChangeArrowheads="1"/>
              </p:cNvSpPr>
              <p:nvPr/>
            </p:nvSpPr>
            <p:spPr bwMode="auto">
              <a:xfrm>
                <a:off x="960" y="1872"/>
                <a:ext cx="306" cy="296"/>
              </a:xfrm>
              <a:prstGeom prst="rect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13" name="Line 47"/>
              <p:cNvSpPr>
                <a:spLocks noChangeShapeType="1"/>
              </p:cNvSpPr>
              <p:nvPr/>
            </p:nvSpPr>
            <p:spPr bwMode="auto">
              <a:xfrm flipV="1">
                <a:off x="1263" y="1811"/>
                <a:ext cx="57" cy="6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14" name="Line 48"/>
              <p:cNvSpPr>
                <a:spLocks noChangeShapeType="1"/>
              </p:cNvSpPr>
              <p:nvPr/>
            </p:nvSpPr>
            <p:spPr bwMode="auto">
              <a:xfrm>
                <a:off x="1275" y="2169"/>
                <a:ext cx="60" cy="5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15" name="Line 49"/>
              <p:cNvSpPr>
                <a:spLocks noChangeShapeType="1"/>
              </p:cNvSpPr>
              <p:nvPr/>
            </p:nvSpPr>
            <p:spPr bwMode="auto">
              <a:xfrm flipH="1">
                <a:off x="892" y="2170"/>
                <a:ext cx="68" cy="5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16" name="Line 50"/>
              <p:cNvSpPr>
                <a:spLocks noChangeShapeType="1"/>
              </p:cNvSpPr>
              <p:nvPr/>
            </p:nvSpPr>
            <p:spPr bwMode="auto">
              <a:xfrm flipH="1" flipV="1">
                <a:off x="898" y="1801"/>
                <a:ext cx="62" cy="7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6248400" y="3200400"/>
            <a:ext cx="2362200" cy="2209800"/>
            <a:chOff x="6248400" y="3886200"/>
            <a:chExt cx="2362200" cy="2209800"/>
          </a:xfrm>
        </p:grpSpPr>
        <p:grpSp>
          <p:nvGrpSpPr>
            <p:cNvPr id="4" name="Group 94"/>
            <p:cNvGrpSpPr>
              <a:grpSpLocks/>
            </p:cNvGrpSpPr>
            <p:nvPr/>
          </p:nvGrpSpPr>
          <p:grpSpPr bwMode="auto">
            <a:xfrm>
              <a:off x="6248400" y="3886200"/>
              <a:ext cx="2362200" cy="2209800"/>
              <a:chOff x="2208" y="1104"/>
              <a:chExt cx="1488" cy="1392"/>
            </a:xfrm>
          </p:grpSpPr>
          <p:sp>
            <p:nvSpPr>
              <p:cNvPr id="33817" name="Rectangle 95"/>
              <p:cNvSpPr>
                <a:spLocks noChangeArrowheads="1"/>
              </p:cNvSpPr>
              <p:nvPr/>
            </p:nvSpPr>
            <p:spPr bwMode="auto">
              <a:xfrm>
                <a:off x="2208" y="1104"/>
                <a:ext cx="1488" cy="13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18" name="Freeform 96"/>
              <p:cNvSpPr>
                <a:spLocks/>
              </p:cNvSpPr>
              <p:nvPr/>
            </p:nvSpPr>
            <p:spPr bwMode="auto">
              <a:xfrm>
                <a:off x="2496" y="1344"/>
                <a:ext cx="1008" cy="912"/>
              </a:xfrm>
              <a:custGeom>
                <a:avLst/>
                <a:gdLst>
                  <a:gd name="T0" fmla="*/ 0 w 1008"/>
                  <a:gd name="T1" fmla="*/ 912 h 912"/>
                  <a:gd name="T2" fmla="*/ 0 w 1008"/>
                  <a:gd name="T3" fmla="*/ 0 h 912"/>
                  <a:gd name="T4" fmla="*/ 1008 w 1008"/>
                  <a:gd name="T5" fmla="*/ 528 h 912"/>
                  <a:gd name="T6" fmla="*/ 0 60000 65536"/>
                  <a:gd name="T7" fmla="*/ 0 60000 65536"/>
                  <a:gd name="T8" fmla="*/ 0 60000 65536"/>
                  <a:gd name="T9" fmla="*/ 0 w 1008"/>
                  <a:gd name="T10" fmla="*/ 0 h 912"/>
                  <a:gd name="T11" fmla="*/ 1008 w 1008"/>
                  <a:gd name="T12" fmla="*/ 912 h 9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08" h="912">
                    <a:moveTo>
                      <a:pt x="0" y="912"/>
                    </a:moveTo>
                    <a:lnTo>
                      <a:pt x="0" y="0"/>
                    </a:lnTo>
                    <a:lnTo>
                      <a:pt x="1008" y="528"/>
                    </a:lnTo>
                  </a:path>
                </a:pathLst>
              </a:custGeom>
              <a:noFill/>
              <a:ln w="412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9"/>
            <p:cNvGrpSpPr>
              <a:grpSpLocks/>
            </p:cNvGrpSpPr>
            <p:nvPr/>
          </p:nvGrpSpPr>
          <p:grpSpPr bwMode="auto">
            <a:xfrm>
              <a:off x="6383338" y="3962400"/>
              <a:ext cx="703262" cy="677863"/>
              <a:chOff x="892" y="1801"/>
              <a:chExt cx="443" cy="427"/>
            </a:xfrm>
          </p:grpSpPr>
          <p:sp>
            <p:nvSpPr>
              <p:cNvPr id="33807" name="Rectangle 46"/>
              <p:cNvSpPr>
                <a:spLocks noChangeArrowheads="1"/>
              </p:cNvSpPr>
              <p:nvPr/>
            </p:nvSpPr>
            <p:spPr bwMode="auto">
              <a:xfrm>
                <a:off x="960" y="1872"/>
                <a:ext cx="306" cy="296"/>
              </a:xfrm>
              <a:prstGeom prst="rect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08" name="Line 47"/>
              <p:cNvSpPr>
                <a:spLocks noChangeShapeType="1"/>
              </p:cNvSpPr>
              <p:nvPr/>
            </p:nvSpPr>
            <p:spPr bwMode="auto">
              <a:xfrm flipV="1">
                <a:off x="1263" y="1811"/>
                <a:ext cx="57" cy="6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09" name="Line 48"/>
              <p:cNvSpPr>
                <a:spLocks noChangeShapeType="1"/>
              </p:cNvSpPr>
              <p:nvPr/>
            </p:nvSpPr>
            <p:spPr bwMode="auto">
              <a:xfrm>
                <a:off x="1275" y="2169"/>
                <a:ext cx="60" cy="5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10" name="Line 49"/>
              <p:cNvSpPr>
                <a:spLocks noChangeShapeType="1"/>
              </p:cNvSpPr>
              <p:nvPr/>
            </p:nvSpPr>
            <p:spPr bwMode="auto">
              <a:xfrm flipH="1">
                <a:off x="892" y="2170"/>
                <a:ext cx="68" cy="5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11" name="Line 50"/>
              <p:cNvSpPr>
                <a:spLocks noChangeShapeType="1"/>
              </p:cNvSpPr>
              <p:nvPr/>
            </p:nvSpPr>
            <p:spPr bwMode="auto">
              <a:xfrm flipH="1" flipV="1">
                <a:off x="898" y="1801"/>
                <a:ext cx="62" cy="7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3802" name="Text Box 4"/>
          <p:cNvSpPr txBox="1">
            <a:spLocks noChangeArrowheads="1"/>
          </p:cNvSpPr>
          <p:nvPr/>
        </p:nvSpPr>
        <p:spPr bwMode="auto">
          <a:xfrm>
            <a:off x="762000" y="5384800"/>
            <a:ext cx="2057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 dirty="0">
                <a:solidFill>
                  <a:srgbClr val="003399"/>
                </a:solidFill>
                <a:cs typeface="Times New Roman" pitchFamily="18" charset="0"/>
              </a:rPr>
              <a:t>“flat”</a:t>
            </a:r>
            <a:r>
              <a:rPr lang="en-US" sz="2000" b="0" dirty="0">
                <a:cs typeface="Times New Roman" pitchFamily="18" charset="0"/>
              </a:rPr>
              <a:t> region:</a:t>
            </a:r>
            <a:br>
              <a:rPr lang="en-US" sz="2000" b="0" dirty="0">
                <a:cs typeface="Times New Roman" pitchFamily="18" charset="0"/>
              </a:rPr>
            </a:br>
            <a:r>
              <a:rPr lang="en-US" sz="2000" b="0" dirty="0">
                <a:cs typeface="Times New Roman" pitchFamily="18" charset="0"/>
              </a:rPr>
              <a:t>no change in all directions</a:t>
            </a:r>
            <a:endParaRPr lang="ru-RU" sz="2000" b="0" dirty="0">
              <a:cs typeface="Times New Roman" pitchFamily="18" charset="0"/>
            </a:endParaRPr>
          </a:p>
        </p:txBody>
      </p:sp>
      <p:sp>
        <p:nvSpPr>
          <p:cNvPr id="33803" name="Text Box 93"/>
          <p:cNvSpPr txBox="1">
            <a:spLocks noChangeArrowheads="1"/>
          </p:cNvSpPr>
          <p:nvPr/>
        </p:nvSpPr>
        <p:spPr bwMode="auto">
          <a:xfrm>
            <a:off x="3429000" y="5384800"/>
            <a:ext cx="2438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 dirty="0">
                <a:solidFill>
                  <a:srgbClr val="003399"/>
                </a:solidFill>
                <a:cs typeface="Times New Roman" pitchFamily="18" charset="0"/>
              </a:rPr>
              <a:t>“edge”</a:t>
            </a:r>
            <a:r>
              <a:rPr lang="en-US" sz="2000" b="0" dirty="0">
                <a:cs typeface="Times New Roman" pitchFamily="18" charset="0"/>
              </a:rPr>
              <a:t>:  </a:t>
            </a:r>
          </a:p>
          <a:p>
            <a:r>
              <a:rPr lang="en-US" sz="2000" b="0" dirty="0">
                <a:cs typeface="Times New Roman" pitchFamily="18" charset="0"/>
              </a:rPr>
              <a:t>no change along the edge direction</a:t>
            </a:r>
            <a:endParaRPr lang="ru-RU" sz="2000" b="0" dirty="0">
              <a:cs typeface="Times New Roman" pitchFamily="18" charset="0"/>
            </a:endParaRPr>
          </a:p>
        </p:txBody>
      </p:sp>
      <p:sp>
        <p:nvSpPr>
          <p:cNvPr id="33804" name="Text Box 145"/>
          <p:cNvSpPr txBox="1">
            <a:spLocks noChangeArrowheads="1"/>
          </p:cNvSpPr>
          <p:nvPr/>
        </p:nvSpPr>
        <p:spPr bwMode="auto">
          <a:xfrm>
            <a:off x="6248400" y="5359400"/>
            <a:ext cx="2438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 dirty="0">
                <a:solidFill>
                  <a:srgbClr val="003399"/>
                </a:solidFill>
                <a:cs typeface="Times New Roman" pitchFamily="18" charset="0"/>
              </a:rPr>
              <a:t>“corner”</a:t>
            </a:r>
            <a:r>
              <a:rPr lang="en-US" sz="2000" b="0" dirty="0">
                <a:cs typeface="Times New Roman" pitchFamily="18" charset="0"/>
              </a:rPr>
              <a:t>:</a:t>
            </a:r>
            <a:br>
              <a:rPr lang="en-US" sz="2000" b="0" dirty="0">
                <a:cs typeface="Times New Roman" pitchFamily="18" charset="0"/>
              </a:rPr>
            </a:br>
            <a:r>
              <a:rPr lang="en-US" sz="2000" b="0" dirty="0">
                <a:cs typeface="Times New Roman" pitchFamily="18" charset="0"/>
              </a:rPr>
              <a:t>significant change in all directions</a:t>
            </a:r>
            <a:endParaRPr lang="ru-RU" sz="2000" b="0" dirty="0">
              <a:cs typeface="Times New Roman" pitchFamily="18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/>
              <a:t>How does the window change when you shift it?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/>
              <a:t>Shifting the window in any direction causes a big change</a:t>
            </a:r>
          </a:p>
        </p:txBody>
      </p:sp>
      <p:sp>
        <p:nvSpPr>
          <p:cNvPr id="38" name="Text Box 11"/>
          <p:cNvSpPr txBox="1">
            <a:spLocks noChangeArrowheads="1"/>
          </p:cNvSpPr>
          <p:nvPr/>
        </p:nvSpPr>
        <p:spPr bwMode="auto">
          <a:xfrm>
            <a:off x="6629400" y="6553200"/>
            <a:ext cx="2514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200" b="0" dirty="0"/>
              <a:t>Credit: S. Seitz, D. </a:t>
            </a:r>
            <a:r>
              <a:rPr lang="en-US" sz="1200" b="0" dirty="0" err="1"/>
              <a:t>Frolova</a:t>
            </a:r>
            <a:r>
              <a:rPr lang="en-US" sz="1200" b="0" dirty="0"/>
              <a:t>, D. </a:t>
            </a:r>
            <a:r>
              <a:rPr lang="en-US" sz="1200" b="0" dirty="0" err="1"/>
              <a:t>Simakov</a:t>
            </a:r>
            <a:endParaRPr lang="en-US" sz="1200" b="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"/>
          <p:cNvSpPr>
            <a:spLocks noChangeArrowheads="1"/>
          </p:cNvSpPr>
          <p:nvPr/>
        </p:nvSpPr>
        <p:spPr bwMode="auto">
          <a:xfrm>
            <a:off x="152400" y="1981200"/>
            <a:ext cx="6172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0" dirty="0"/>
              <a:t>Consider shifting the window </a:t>
            </a:r>
            <a:r>
              <a:rPr lang="en-US" sz="2800" i="1" dirty="0"/>
              <a:t>W</a:t>
            </a:r>
            <a:r>
              <a:rPr lang="en-US" sz="2800" b="0" dirty="0"/>
              <a:t> by (</a:t>
            </a:r>
            <a:r>
              <a:rPr lang="en-US" sz="2800" b="0" i="1" dirty="0" err="1"/>
              <a:t>u,v</a:t>
            </a:r>
            <a:r>
              <a:rPr lang="en-US" sz="2800" b="0" dirty="0"/>
              <a:t>)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400" b="0" dirty="0"/>
              <a:t>how do the pixels in </a:t>
            </a:r>
            <a:r>
              <a:rPr lang="en-US" sz="2400" dirty="0"/>
              <a:t>W</a:t>
            </a:r>
            <a:r>
              <a:rPr lang="en-US" sz="2400" b="0" dirty="0"/>
              <a:t> change?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400" b="0" dirty="0"/>
              <a:t>compare each pixel before and after by</a:t>
            </a:r>
            <a:br>
              <a:rPr lang="en-US" sz="2400" b="0" dirty="0"/>
            </a:br>
            <a:r>
              <a:rPr lang="en-US" sz="2400" b="0" dirty="0"/>
              <a:t>summing up the squared differences (SSD)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400" b="0" dirty="0"/>
              <a:t>this defines an SSD “error” </a:t>
            </a:r>
            <a:r>
              <a:rPr lang="en-US" sz="2400" b="0" i="1" dirty="0"/>
              <a:t>E</a:t>
            </a:r>
            <a:r>
              <a:rPr lang="en-US" sz="2400" b="0" dirty="0"/>
              <a:t>(</a:t>
            </a:r>
            <a:r>
              <a:rPr lang="en-US" sz="2400" b="0" i="1" dirty="0" err="1"/>
              <a:t>u,v</a:t>
            </a:r>
            <a:r>
              <a:rPr lang="en-US" sz="2400" b="0" dirty="0"/>
              <a:t>):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800" b="0" dirty="0"/>
          </a:p>
          <a:p>
            <a:pPr lvl="1">
              <a:spcBef>
                <a:spcPct val="20000"/>
              </a:spcBef>
            </a:pPr>
            <a:endParaRPr lang="en-US" sz="2800" b="0" dirty="0"/>
          </a:p>
          <a:p>
            <a:pPr lvl="1">
              <a:spcBef>
                <a:spcPct val="20000"/>
              </a:spcBef>
            </a:pPr>
            <a:endParaRPr lang="en-US" sz="1200" b="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400" dirty="0"/>
              <a:t>We are happy if this error is high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400" dirty="0"/>
              <a:t>Slow to compute exactly for each pixel and each offset (</a:t>
            </a:r>
            <a:r>
              <a:rPr lang="en-US" sz="2400" dirty="0" err="1"/>
              <a:t>u,v</a:t>
            </a:r>
            <a:r>
              <a:rPr lang="en-US" sz="2400" dirty="0"/>
              <a:t>)</a:t>
            </a:r>
            <a:endParaRPr lang="en-US" sz="2400" b="0" dirty="0"/>
          </a:p>
        </p:txBody>
      </p:sp>
      <p:sp>
        <p:nvSpPr>
          <p:cNvPr id="348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Harris corner detection:  the math</a:t>
            </a:r>
          </a:p>
        </p:txBody>
      </p:sp>
      <p:pic>
        <p:nvPicPr>
          <p:cNvPr id="34820" name="Picture 3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4419600"/>
            <a:ext cx="6502400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6553200" y="2057400"/>
            <a:ext cx="2362200" cy="2209800"/>
            <a:chOff x="2208" y="1104"/>
            <a:chExt cx="1488" cy="1392"/>
          </a:xfrm>
        </p:grpSpPr>
        <p:sp>
          <p:nvSpPr>
            <p:cNvPr id="34826" name="Rectangle 43"/>
            <p:cNvSpPr>
              <a:spLocks noChangeArrowheads="1"/>
            </p:cNvSpPr>
            <p:nvPr/>
          </p:nvSpPr>
          <p:spPr bwMode="auto">
            <a:xfrm>
              <a:off x="2208" y="1104"/>
              <a:ext cx="1488" cy="13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7" name="Freeform 44"/>
            <p:cNvSpPr>
              <a:spLocks/>
            </p:cNvSpPr>
            <p:nvPr/>
          </p:nvSpPr>
          <p:spPr bwMode="auto">
            <a:xfrm>
              <a:off x="2592" y="1344"/>
              <a:ext cx="1008" cy="912"/>
            </a:xfrm>
            <a:custGeom>
              <a:avLst/>
              <a:gdLst>
                <a:gd name="T0" fmla="*/ 0 w 1008"/>
                <a:gd name="T1" fmla="*/ 912 h 912"/>
                <a:gd name="T2" fmla="*/ 0 w 1008"/>
                <a:gd name="T3" fmla="*/ 0 h 912"/>
                <a:gd name="T4" fmla="*/ 1008 w 1008"/>
                <a:gd name="T5" fmla="*/ 528 h 912"/>
                <a:gd name="T6" fmla="*/ 0 60000 65536"/>
                <a:gd name="T7" fmla="*/ 0 60000 65536"/>
                <a:gd name="T8" fmla="*/ 0 60000 65536"/>
                <a:gd name="T9" fmla="*/ 0 w 1008"/>
                <a:gd name="T10" fmla="*/ 0 h 912"/>
                <a:gd name="T11" fmla="*/ 1008 w 1008"/>
                <a:gd name="T12" fmla="*/ 912 h 9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912">
                  <a:moveTo>
                    <a:pt x="0" y="912"/>
                  </a:moveTo>
                  <a:lnTo>
                    <a:pt x="0" y="0"/>
                  </a:lnTo>
                  <a:lnTo>
                    <a:pt x="1008" y="528"/>
                  </a:lnTo>
                </a:path>
              </a:pathLst>
            </a:custGeom>
            <a:noFill/>
            <a:ln w="412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22" name="Rectangle 46"/>
          <p:cNvSpPr>
            <a:spLocks noChangeArrowheads="1"/>
          </p:cNvSpPr>
          <p:nvPr/>
        </p:nvSpPr>
        <p:spPr bwMode="auto">
          <a:xfrm>
            <a:off x="6889750" y="3008313"/>
            <a:ext cx="485775" cy="4699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7086600" y="3263900"/>
            <a:ext cx="485775" cy="4699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4824" name="Straight Arrow Connector 27"/>
          <p:cNvCxnSpPr>
            <a:cxnSpLocks noChangeShapeType="1"/>
          </p:cNvCxnSpPr>
          <p:nvPr/>
        </p:nvCxnSpPr>
        <p:spPr bwMode="auto">
          <a:xfrm rot="16200000" flipH="1">
            <a:off x="6860381" y="3037682"/>
            <a:ext cx="255587" cy="196850"/>
          </a:xfrm>
          <a:prstGeom prst="straightConnector1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</p:spPr>
      </p:cxn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7121282" y="2974978"/>
            <a:ext cx="320922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200" i="1" dirty="0"/>
              <a:t>W</a:t>
            </a:r>
            <a:endParaRPr lang="en-US" sz="1400" i="1" baseline="-25000" dirty="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6695769" y="3070280"/>
            <a:ext cx="409440" cy="245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200" baseline="-25000" dirty="0"/>
              <a:t>(</a:t>
            </a:r>
            <a:r>
              <a:rPr lang="en-US" sz="1200" baseline="-25000" dirty="0" err="1"/>
              <a:t>u,v</a:t>
            </a:r>
            <a:r>
              <a:rPr lang="en-US" sz="1200" baseline="-25000" dirty="0"/>
              <a:t>)</a:t>
            </a:r>
            <a:endParaRPr lang="en-US" sz="14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3" grpId="0" animBg="1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"/>
          <p:cNvSpPr>
            <a:spLocks noChangeArrowheads="1"/>
          </p:cNvSpPr>
          <p:nvPr/>
        </p:nvSpPr>
        <p:spPr bwMode="auto">
          <a:xfrm>
            <a:off x="685800" y="1295400"/>
            <a:ext cx="8153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0" dirty="0"/>
              <a:t>Taylor Series expansion of </a:t>
            </a:r>
            <a:r>
              <a:rPr lang="en-US" sz="2000" b="0" i="1" dirty="0"/>
              <a:t>I</a:t>
            </a:r>
            <a:r>
              <a:rPr lang="en-US" sz="2000" b="0" dirty="0"/>
              <a:t>:</a:t>
            </a:r>
          </a:p>
          <a:p>
            <a:pPr marL="342900" indent="-342900">
              <a:spcBef>
                <a:spcPct val="20000"/>
              </a:spcBef>
            </a:pPr>
            <a:endParaRPr lang="en-US" sz="2000" b="0" dirty="0"/>
          </a:p>
          <a:p>
            <a:pPr marL="342900" indent="-342900">
              <a:spcBef>
                <a:spcPct val="20000"/>
              </a:spcBef>
            </a:pPr>
            <a:endParaRPr lang="en-US" sz="2000" b="0" dirty="0"/>
          </a:p>
          <a:p>
            <a:pPr marL="342900" indent="-342900">
              <a:spcBef>
                <a:spcPct val="20000"/>
              </a:spcBef>
            </a:pPr>
            <a:r>
              <a:rPr lang="en-US" sz="2000" b="0" dirty="0"/>
              <a:t>If the motion (</a:t>
            </a:r>
            <a:r>
              <a:rPr lang="en-US" sz="2000" b="0" dirty="0" err="1"/>
              <a:t>u,v</a:t>
            </a:r>
            <a:r>
              <a:rPr lang="en-US" sz="2000" b="0" dirty="0"/>
              <a:t>) is small, then first order approximation is good</a:t>
            </a:r>
          </a:p>
          <a:p>
            <a:pPr marL="342900" indent="-342900">
              <a:spcBef>
                <a:spcPct val="20000"/>
              </a:spcBef>
            </a:pPr>
            <a:endParaRPr lang="en-US" sz="2000" b="0" dirty="0"/>
          </a:p>
          <a:p>
            <a:pPr marL="342900" indent="-342900">
              <a:spcBef>
                <a:spcPct val="20000"/>
              </a:spcBef>
            </a:pPr>
            <a:endParaRPr lang="en-US" sz="2000" b="0" dirty="0"/>
          </a:p>
          <a:p>
            <a:pPr marL="342900" indent="-342900">
              <a:spcBef>
                <a:spcPct val="20000"/>
              </a:spcBef>
            </a:pPr>
            <a:endParaRPr lang="en-US" sz="2000" b="0" dirty="0"/>
          </a:p>
          <a:p>
            <a:pPr marL="342900" indent="-342900">
              <a:spcBef>
                <a:spcPct val="20000"/>
              </a:spcBef>
            </a:pPr>
            <a:endParaRPr lang="en-US" sz="2000" b="0" dirty="0"/>
          </a:p>
          <a:p>
            <a:pPr marL="342900" indent="-342900">
              <a:spcBef>
                <a:spcPct val="20000"/>
              </a:spcBef>
            </a:pPr>
            <a:endParaRPr lang="en-US" sz="2000" b="0" dirty="0"/>
          </a:p>
          <a:p>
            <a:pPr marL="342900" indent="-342900">
              <a:spcBef>
                <a:spcPct val="20000"/>
              </a:spcBef>
            </a:pPr>
            <a:endParaRPr lang="en-US" sz="2000" b="0" dirty="0"/>
          </a:p>
          <a:p>
            <a:pPr marL="342900" indent="-342900">
              <a:spcBef>
                <a:spcPct val="20000"/>
              </a:spcBef>
            </a:pPr>
            <a:endParaRPr lang="en-US" sz="2000" b="0" dirty="0"/>
          </a:p>
          <a:p>
            <a:pPr marL="342900" indent="-342900">
              <a:spcBef>
                <a:spcPct val="20000"/>
              </a:spcBef>
            </a:pPr>
            <a:r>
              <a:rPr lang="en-US" sz="2000" b="0" dirty="0"/>
              <a:t>Plugging this into the formula on the previous slide…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000" b="0" dirty="0"/>
          </a:p>
        </p:txBody>
      </p:sp>
      <p:sp>
        <p:nvSpPr>
          <p:cNvPr id="368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motion assumption</a:t>
            </a:r>
          </a:p>
        </p:txBody>
      </p:sp>
      <p:pic>
        <p:nvPicPr>
          <p:cNvPr id="36868" name="Content Placeholder 10" descr="Edittex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936172" y="2895600"/>
            <a:ext cx="5257800" cy="471488"/>
          </a:xfrm>
        </p:spPr>
      </p:pic>
      <p:pic>
        <p:nvPicPr>
          <p:cNvPr id="36869" name="Picture 14" descr="Edittex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0600" y="1752600"/>
            <a:ext cx="779145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22" descr="Edittex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46425" y="3352800"/>
            <a:ext cx="32543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7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53125" y="4267200"/>
            <a:ext cx="265747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8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1 code due tomorrow, 2/15, by 11:59pm on CMS</a:t>
            </a:r>
          </a:p>
          <a:p>
            <a:r>
              <a:rPr lang="en-US" dirty="0"/>
              <a:t>Artifacts due Friday, 2/17 by 11:59pm on CMS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3747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Feature detection:  the math</a:t>
            </a:r>
          </a:p>
        </p:txBody>
      </p:sp>
      <p:pic>
        <p:nvPicPr>
          <p:cNvPr id="37892" name="Picture 18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0" y="3816867"/>
            <a:ext cx="7137400" cy="284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381000" y="1981200"/>
            <a:ext cx="601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0" dirty="0"/>
              <a:t>Consider shifting the window </a:t>
            </a:r>
            <a:r>
              <a:rPr lang="en-US" sz="2800" i="1" dirty="0"/>
              <a:t>W</a:t>
            </a:r>
            <a:r>
              <a:rPr lang="en-US" sz="2800" b="0" dirty="0"/>
              <a:t> by (</a:t>
            </a:r>
            <a:r>
              <a:rPr lang="en-US" sz="2800" b="0" i="1" dirty="0" err="1"/>
              <a:t>u,v</a:t>
            </a:r>
            <a:r>
              <a:rPr lang="en-US" sz="2800" b="0" dirty="0"/>
              <a:t>)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400" b="0" dirty="0"/>
              <a:t>define an SSD “error” </a:t>
            </a:r>
            <a:r>
              <a:rPr lang="en-US" sz="2400" b="0" i="1" dirty="0"/>
              <a:t>E(</a:t>
            </a:r>
            <a:r>
              <a:rPr lang="en-US" sz="2400" b="0" i="1" dirty="0" err="1"/>
              <a:t>u,v</a:t>
            </a:r>
            <a:r>
              <a:rPr lang="en-US" sz="2400" b="0" i="1" dirty="0"/>
              <a:t>)</a:t>
            </a:r>
            <a:r>
              <a:rPr lang="en-US" sz="2400" b="0" dirty="0"/>
              <a:t>: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800" b="0" dirty="0"/>
          </a:p>
        </p:txBody>
      </p:sp>
      <p:grpSp>
        <p:nvGrpSpPr>
          <p:cNvPr id="13" name="Group 42"/>
          <p:cNvGrpSpPr>
            <a:grpSpLocks/>
          </p:cNvGrpSpPr>
          <p:nvPr/>
        </p:nvGrpSpPr>
        <p:grpSpPr bwMode="auto">
          <a:xfrm>
            <a:off x="6553200" y="1371600"/>
            <a:ext cx="2362200" cy="2209800"/>
            <a:chOff x="2208" y="1104"/>
            <a:chExt cx="1488" cy="1392"/>
          </a:xfrm>
        </p:grpSpPr>
        <p:sp>
          <p:nvSpPr>
            <p:cNvPr id="14" name="Rectangle 43"/>
            <p:cNvSpPr>
              <a:spLocks noChangeArrowheads="1"/>
            </p:cNvSpPr>
            <p:nvPr/>
          </p:nvSpPr>
          <p:spPr bwMode="auto">
            <a:xfrm>
              <a:off x="2208" y="1104"/>
              <a:ext cx="1488" cy="13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44"/>
            <p:cNvSpPr>
              <a:spLocks/>
            </p:cNvSpPr>
            <p:nvPr/>
          </p:nvSpPr>
          <p:spPr bwMode="auto">
            <a:xfrm>
              <a:off x="2592" y="1344"/>
              <a:ext cx="1008" cy="912"/>
            </a:xfrm>
            <a:custGeom>
              <a:avLst/>
              <a:gdLst>
                <a:gd name="T0" fmla="*/ 0 w 1008"/>
                <a:gd name="T1" fmla="*/ 912 h 912"/>
                <a:gd name="T2" fmla="*/ 0 w 1008"/>
                <a:gd name="T3" fmla="*/ 0 h 912"/>
                <a:gd name="T4" fmla="*/ 1008 w 1008"/>
                <a:gd name="T5" fmla="*/ 528 h 912"/>
                <a:gd name="T6" fmla="*/ 0 60000 65536"/>
                <a:gd name="T7" fmla="*/ 0 60000 65536"/>
                <a:gd name="T8" fmla="*/ 0 60000 65536"/>
                <a:gd name="T9" fmla="*/ 0 w 1008"/>
                <a:gd name="T10" fmla="*/ 0 h 912"/>
                <a:gd name="T11" fmla="*/ 1008 w 1008"/>
                <a:gd name="T12" fmla="*/ 912 h 9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912">
                  <a:moveTo>
                    <a:pt x="0" y="912"/>
                  </a:moveTo>
                  <a:lnTo>
                    <a:pt x="0" y="0"/>
                  </a:lnTo>
                  <a:lnTo>
                    <a:pt x="1008" y="528"/>
                  </a:lnTo>
                </a:path>
              </a:pathLst>
            </a:custGeom>
            <a:noFill/>
            <a:ln w="412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46"/>
          <p:cNvSpPr>
            <a:spLocks noChangeArrowheads="1"/>
          </p:cNvSpPr>
          <p:nvPr/>
        </p:nvSpPr>
        <p:spPr bwMode="auto">
          <a:xfrm>
            <a:off x="6889750" y="2322513"/>
            <a:ext cx="485775" cy="4699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7086600" y="2578100"/>
            <a:ext cx="485775" cy="4699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8" name="Straight Arrow Connector 27"/>
          <p:cNvCxnSpPr>
            <a:cxnSpLocks noChangeShapeType="1"/>
          </p:cNvCxnSpPr>
          <p:nvPr/>
        </p:nvCxnSpPr>
        <p:spPr bwMode="auto">
          <a:xfrm rot="16200000" flipH="1">
            <a:off x="6860381" y="2351882"/>
            <a:ext cx="255587" cy="196850"/>
          </a:xfrm>
          <a:prstGeom prst="straightConnector1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</p:spPr>
      </p:cxn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6553200" y="2296886"/>
            <a:ext cx="389850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i="1" dirty="0"/>
              <a:t>W</a:t>
            </a:r>
            <a:endParaRPr lang="en-US" sz="2000" i="1" baseline="-25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Corner detection:  the math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381000" y="1981200"/>
            <a:ext cx="601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0" dirty="0"/>
              <a:t>Consider shifting the window </a:t>
            </a:r>
            <a:r>
              <a:rPr lang="en-US" sz="2800" i="1" dirty="0"/>
              <a:t>W</a:t>
            </a:r>
            <a:r>
              <a:rPr lang="en-US" sz="2800" b="0" dirty="0"/>
              <a:t> by (</a:t>
            </a:r>
            <a:r>
              <a:rPr lang="en-US" sz="2800" b="0" i="1" dirty="0" err="1"/>
              <a:t>u,v</a:t>
            </a:r>
            <a:r>
              <a:rPr lang="en-US" sz="2800" b="0" dirty="0"/>
              <a:t>)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400" b="0" dirty="0"/>
              <a:t>define an SSD “error” </a:t>
            </a:r>
            <a:r>
              <a:rPr lang="en-US" sz="2400" b="0" i="1" dirty="0"/>
              <a:t>E(</a:t>
            </a:r>
            <a:r>
              <a:rPr lang="en-US" sz="2400" b="0" i="1" dirty="0" err="1"/>
              <a:t>u,v</a:t>
            </a:r>
            <a:r>
              <a:rPr lang="en-US" sz="2400" b="0" i="1" dirty="0"/>
              <a:t>)</a:t>
            </a:r>
            <a:r>
              <a:rPr lang="en-US" sz="2400" b="0" dirty="0"/>
              <a:t>: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800" b="0" dirty="0"/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6553200" y="1371600"/>
            <a:ext cx="2362200" cy="2209800"/>
            <a:chOff x="2208" y="1104"/>
            <a:chExt cx="1488" cy="1392"/>
          </a:xfrm>
        </p:grpSpPr>
        <p:sp>
          <p:nvSpPr>
            <p:cNvPr id="14" name="Rectangle 43"/>
            <p:cNvSpPr>
              <a:spLocks noChangeArrowheads="1"/>
            </p:cNvSpPr>
            <p:nvPr/>
          </p:nvSpPr>
          <p:spPr bwMode="auto">
            <a:xfrm>
              <a:off x="2208" y="1104"/>
              <a:ext cx="1488" cy="13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44"/>
            <p:cNvSpPr>
              <a:spLocks/>
            </p:cNvSpPr>
            <p:nvPr/>
          </p:nvSpPr>
          <p:spPr bwMode="auto">
            <a:xfrm>
              <a:off x="2592" y="1344"/>
              <a:ext cx="1008" cy="912"/>
            </a:xfrm>
            <a:custGeom>
              <a:avLst/>
              <a:gdLst>
                <a:gd name="T0" fmla="*/ 0 w 1008"/>
                <a:gd name="T1" fmla="*/ 912 h 912"/>
                <a:gd name="T2" fmla="*/ 0 w 1008"/>
                <a:gd name="T3" fmla="*/ 0 h 912"/>
                <a:gd name="T4" fmla="*/ 1008 w 1008"/>
                <a:gd name="T5" fmla="*/ 528 h 912"/>
                <a:gd name="T6" fmla="*/ 0 60000 65536"/>
                <a:gd name="T7" fmla="*/ 0 60000 65536"/>
                <a:gd name="T8" fmla="*/ 0 60000 65536"/>
                <a:gd name="T9" fmla="*/ 0 w 1008"/>
                <a:gd name="T10" fmla="*/ 0 h 912"/>
                <a:gd name="T11" fmla="*/ 1008 w 1008"/>
                <a:gd name="T12" fmla="*/ 912 h 9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912">
                  <a:moveTo>
                    <a:pt x="0" y="912"/>
                  </a:moveTo>
                  <a:lnTo>
                    <a:pt x="0" y="0"/>
                  </a:lnTo>
                  <a:lnTo>
                    <a:pt x="1008" y="528"/>
                  </a:lnTo>
                </a:path>
              </a:pathLst>
            </a:custGeom>
            <a:noFill/>
            <a:ln w="412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46"/>
          <p:cNvSpPr>
            <a:spLocks noChangeArrowheads="1"/>
          </p:cNvSpPr>
          <p:nvPr/>
        </p:nvSpPr>
        <p:spPr bwMode="auto">
          <a:xfrm>
            <a:off x="6889750" y="2322513"/>
            <a:ext cx="485775" cy="4699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7086600" y="2578100"/>
            <a:ext cx="485775" cy="4699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8" name="Straight Arrow Connector 27"/>
          <p:cNvCxnSpPr>
            <a:cxnSpLocks noChangeShapeType="1"/>
          </p:cNvCxnSpPr>
          <p:nvPr/>
        </p:nvCxnSpPr>
        <p:spPr bwMode="auto">
          <a:xfrm rot="16200000" flipH="1">
            <a:off x="6860381" y="2351882"/>
            <a:ext cx="255587" cy="196850"/>
          </a:xfrm>
          <a:prstGeom prst="straightConnector1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</p:spPr>
      </p:cxnSp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86200"/>
            <a:ext cx="7251653" cy="90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9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4800600"/>
            <a:ext cx="6278398" cy="935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9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8916" y="5730967"/>
            <a:ext cx="3719512" cy="89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7121282" y="2286000"/>
            <a:ext cx="320922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200" i="1" dirty="0"/>
              <a:t>W</a:t>
            </a:r>
            <a:endParaRPr lang="en-US" sz="1400" i="1" baseline="-25000" dirty="0"/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6695769" y="2381302"/>
            <a:ext cx="409440" cy="245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200" baseline="-25000" dirty="0"/>
              <a:t>(</a:t>
            </a:r>
            <a:r>
              <a:rPr lang="en-US" sz="1200" baseline="-25000" dirty="0" err="1"/>
              <a:t>u,v</a:t>
            </a:r>
            <a:r>
              <a:rPr lang="en-US" sz="1200" baseline="-25000" dirty="0"/>
              <a:t>)</a:t>
            </a:r>
            <a:endParaRPr lang="en-US" sz="14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Corner detection:  the math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381000" y="1981200"/>
            <a:ext cx="601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0" dirty="0"/>
              <a:t>Consider shifting the window </a:t>
            </a:r>
            <a:r>
              <a:rPr lang="en-US" sz="2800" i="1" dirty="0"/>
              <a:t>W</a:t>
            </a:r>
            <a:r>
              <a:rPr lang="en-US" sz="2800" b="0" dirty="0"/>
              <a:t> by (</a:t>
            </a:r>
            <a:r>
              <a:rPr lang="en-US" sz="2800" b="0" i="1" dirty="0" err="1"/>
              <a:t>u,v</a:t>
            </a:r>
            <a:r>
              <a:rPr lang="en-US" sz="2800" b="0" dirty="0"/>
              <a:t>)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400" b="0" dirty="0"/>
              <a:t>define an SSD “error” </a:t>
            </a:r>
            <a:r>
              <a:rPr lang="en-US" sz="2400" b="0" i="1" dirty="0"/>
              <a:t>E(</a:t>
            </a:r>
            <a:r>
              <a:rPr lang="en-US" sz="2400" b="0" i="1" dirty="0" err="1"/>
              <a:t>u,v</a:t>
            </a:r>
            <a:r>
              <a:rPr lang="en-US" sz="2400" b="0" i="1" dirty="0"/>
              <a:t>)</a:t>
            </a:r>
            <a:r>
              <a:rPr lang="en-US" sz="2400" b="0" dirty="0"/>
              <a:t>: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800" b="0" dirty="0"/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6553200" y="1371600"/>
            <a:ext cx="2362200" cy="2209800"/>
            <a:chOff x="2208" y="1104"/>
            <a:chExt cx="1488" cy="1392"/>
          </a:xfrm>
        </p:grpSpPr>
        <p:sp>
          <p:nvSpPr>
            <p:cNvPr id="14" name="Rectangle 43"/>
            <p:cNvSpPr>
              <a:spLocks noChangeArrowheads="1"/>
            </p:cNvSpPr>
            <p:nvPr/>
          </p:nvSpPr>
          <p:spPr bwMode="auto">
            <a:xfrm>
              <a:off x="2208" y="1104"/>
              <a:ext cx="1488" cy="13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44"/>
            <p:cNvSpPr>
              <a:spLocks/>
            </p:cNvSpPr>
            <p:nvPr/>
          </p:nvSpPr>
          <p:spPr bwMode="auto">
            <a:xfrm>
              <a:off x="2592" y="1344"/>
              <a:ext cx="1008" cy="912"/>
            </a:xfrm>
            <a:custGeom>
              <a:avLst/>
              <a:gdLst>
                <a:gd name="T0" fmla="*/ 0 w 1008"/>
                <a:gd name="T1" fmla="*/ 912 h 912"/>
                <a:gd name="T2" fmla="*/ 0 w 1008"/>
                <a:gd name="T3" fmla="*/ 0 h 912"/>
                <a:gd name="T4" fmla="*/ 1008 w 1008"/>
                <a:gd name="T5" fmla="*/ 528 h 912"/>
                <a:gd name="T6" fmla="*/ 0 60000 65536"/>
                <a:gd name="T7" fmla="*/ 0 60000 65536"/>
                <a:gd name="T8" fmla="*/ 0 60000 65536"/>
                <a:gd name="T9" fmla="*/ 0 w 1008"/>
                <a:gd name="T10" fmla="*/ 0 h 912"/>
                <a:gd name="T11" fmla="*/ 1008 w 1008"/>
                <a:gd name="T12" fmla="*/ 912 h 9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912">
                  <a:moveTo>
                    <a:pt x="0" y="912"/>
                  </a:moveTo>
                  <a:lnTo>
                    <a:pt x="0" y="0"/>
                  </a:lnTo>
                  <a:lnTo>
                    <a:pt x="1008" y="528"/>
                  </a:lnTo>
                </a:path>
              </a:pathLst>
            </a:custGeom>
            <a:noFill/>
            <a:ln w="412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46"/>
          <p:cNvSpPr>
            <a:spLocks noChangeArrowheads="1"/>
          </p:cNvSpPr>
          <p:nvPr/>
        </p:nvSpPr>
        <p:spPr bwMode="auto">
          <a:xfrm>
            <a:off x="6889750" y="2322513"/>
            <a:ext cx="485775" cy="4699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7086600" y="2578100"/>
            <a:ext cx="485775" cy="4699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8" name="Straight Arrow Connector 27"/>
          <p:cNvCxnSpPr>
            <a:cxnSpLocks noChangeShapeType="1"/>
          </p:cNvCxnSpPr>
          <p:nvPr/>
        </p:nvCxnSpPr>
        <p:spPr bwMode="auto">
          <a:xfrm rot="16200000" flipH="1">
            <a:off x="6860381" y="2351882"/>
            <a:ext cx="255587" cy="196850"/>
          </a:xfrm>
          <a:prstGeom prst="straightConnector1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</p:spPr>
      </p:cxnSp>
      <p:pic>
        <p:nvPicPr>
          <p:cNvPr id="2129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015192"/>
            <a:ext cx="2072528" cy="816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29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4577" y="5015192"/>
            <a:ext cx="2385174" cy="85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29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5015192"/>
            <a:ext cx="2057400" cy="79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0" y="6167735"/>
            <a:ext cx="88552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400" dirty="0"/>
              <a:t>Thus, </a:t>
            </a:r>
            <a:r>
              <a:rPr lang="en-US" sz="2400" i="1" dirty="0"/>
              <a:t>E</a:t>
            </a:r>
            <a:r>
              <a:rPr lang="en-US" sz="2400" dirty="0"/>
              <a:t>(</a:t>
            </a:r>
            <a:r>
              <a:rPr lang="en-US" sz="2400" i="1" dirty="0" err="1"/>
              <a:t>u</a:t>
            </a:r>
            <a:r>
              <a:rPr lang="en-US" sz="2400" dirty="0" err="1"/>
              <a:t>,</a:t>
            </a:r>
            <a:r>
              <a:rPr lang="en-US" sz="2400" i="1" dirty="0" err="1"/>
              <a:t>v</a:t>
            </a:r>
            <a:r>
              <a:rPr lang="en-US" sz="2400" dirty="0"/>
              <a:t>) is locally approximated as a quadratic error function</a:t>
            </a:r>
          </a:p>
        </p:txBody>
      </p:sp>
      <p:pic>
        <p:nvPicPr>
          <p:cNvPr id="21299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741" y="3195639"/>
            <a:ext cx="5638659" cy="152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7121282" y="2286000"/>
            <a:ext cx="320922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200" i="1" dirty="0"/>
              <a:t>W</a:t>
            </a:r>
            <a:endParaRPr lang="en-US" sz="1400" i="1" baseline="-25000" dirty="0"/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6695769" y="2381302"/>
            <a:ext cx="409440" cy="245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200" baseline="-25000" dirty="0"/>
              <a:t>(</a:t>
            </a:r>
            <a:r>
              <a:rPr lang="en-US" sz="1200" baseline="-25000" dirty="0" err="1"/>
              <a:t>u,v</a:t>
            </a:r>
            <a:r>
              <a:rPr lang="en-US" sz="1200" baseline="-25000" dirty="0"/>
              <a:t>)</a:t>
            </a:r>
            <a:endParaRPr lang="en-US" sz="14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2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2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2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533400" y="1173162"/>
            <a:ext cx="800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/>
              <a:t>The surface </a:t>
            </a:r>
            <a:r>
              <a:rPr lang="en-US" sz="2400" i="1" dirty="0"/>
              <a:t>E</a:t>
            </a:r>
            <a:r>
              <a:rPr lang="en-US" sz="2400" dirty="0"/>
              <a:t>(</a:t>
            </a:r>
            <a:r>
              <a:rPr lang="en-US" sz="2400" i="1" dirty="0" err="1"/>
              <a:t>u</a:t>
            </a:r>
            <a:r>
              <a:rPr lang="en-US" sz="2400" dirty="0" err="1"/>
              <a:t>,</a:t>
            </a:r>
            <a:r>
              <a:rPr lang="en-US" sz="2400" i="1" dirty="0" err="1"/>
              <a:t>v</a:t>
            </a:r>
            <a:r>
              <a:rPr lang="en-US" sz="2400" dirty="0"/>
              <a:t>) is locally approximated by a quadratic form. </a:t>
            </a:r>
          </a:p>
        </p:txBody>
      </p:sp>
      <p:sp>
        <p:nvSpPr>
          <p:cNvPr id="5125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The second moment matrix</a:t>
            </a:r>
          </a:p>
        </p:txBody>
      </p:sp>
      <p:pic>
        <p:nvPicPr>
          <p:cNvPr id="5126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886200"/>
            <a:ext cx="2895600" cy="2766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402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676400"/>
            <a:ext cx="5559449" cy="585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457200" y="2362199"/>
            <a:ext cx="6324600" cy="976021"/>
            <a:chOff x="838200" y="2667000"/>
            <a:chExt cx="7108372" cy="1096974"/>
          </a:xfrm>
        </p:grpSpPr>
        <p:pic>
          <p:nvPicPr>
            <p:cNvPr id="214020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43000" y="2667000"/>
              <a:ext cx="6803572" cy="1096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838200" y="2667002"/>
              <a:ext cx="1676400" cy="10667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8449" y="3588602"/>
            <a:ext cx="1811772" cy="714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5716" y="4572000"/>
            <a:ext cx="2085084" cy="74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7497" y="5559111"/>
            <a:ext cx="1798548" cy="69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Left Brace 17"/>
          <p:cNvSpPr>
            <a:spLocks/>
          </p:cNvSpPr>
          <p:nvPr/>
        </p:nvSpPr>
        <p:spPr bwMode="auto">
          <a:xfrm rot="-5400000">
            <a:off x="4718050" y="2820252"/>
            <a:ext cx="304800" cy="1536700"/>
          </a:xfrm>
          <a:prstGeom prst="leftBrace">
            <a:avLst>
              <a:gd name="adj1" fmla="val 8324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7" name="Picture 20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8200" y="3893402"/>
            <a:ext cx="4572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3381523" y="6172200"/>
            <a:ext cx="3247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Let’s try to understand its shape.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457200"/>
            <a:ext cx="6053407" cy="976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133" y="2906291"/>
            <a:ext cx="1811772" cy="714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3889689"/>
            <a:ext cx="2085084" cy="74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5181" y="4876800"/>
            <a:ext cx="1798548" cy="69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Left Brace 17"/>
          <p:cNvSpPr>
            <a:spLocks/>
          </p:cNvSpPr>
          <p:nvPr/>
        </p:nvSpPr>
        <p:spPr bwMode="auto">
          <a:xfrm rot="-5400000">
            <a:off x="5340350" y="908050"/>
            <a:ext cx="304800" cy="1536700"/>
          </a:xfrm>
          <a:prstGeom prst="leftBrace">
            <a:avLst>
              <a:gd name="adj1" fmla="val 8324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7" name="Picture 20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70500" y="1981200"/>
            <a:ext cx="4572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oup 19"/>
          <p:cNvGrpSpPr/>
          <p:nvPr/>
        </p:nvGrpSpPr>
        <p:grpSpPr>
          <a:xfrm>
            <a:off x="3248704" y="3048000"/>
            <a:ext cx="2362200" cy="2209800"/>
            <a:chOff x="3429000" y="2413000"/>
            <a:chExt cx="2362200" cy="2209800"/>
          </a:xfrm>
        </p:grpSpPr>
        <p:grpSp>
          <p:nvGrpSpPr>
            <p:cNvPr id="21" name="Group 42"/>
            <p:cNvGrpSpPr>
              <a:grpSpLocks/>
            </p:cNvGrpSpPr>
            <p:nvPr/>
          </p:nvGrpSpPr>
          <p:grpSpPr bwMode="auto">
            <a:xfrm>
              <a:off x="3429000" y="2413000"/>
              <a:ext cx="2362200" cy="2209800"/>
              <a:chOff x="2208" y="1104"/>
              <a:chExt cx="1488" cy="1392"/>
            </a:xfrm>
          </p:grpSpPr>
          <p:sp>
            <p:nvSpPr>
              <p:cNvPr id="23" name="Rectangle 43"/>
              <p:cNvSpPr>
                <a:spLocks noChangeArrowheads="1"/>
              </p:cNvSpPr>
              <p:nvPr/>
            </p:nvSpPr>
            <p:spPr bwMode="auto">
              <a:xfrm>
                <a:off x="2208" y="1104"/>
                <a:ext cx="1488" cy="13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Freeform 44"/>
              <p:cNvSpPr>
                <a:spLocks/>
              </p:cNvSpPr>
              <p:nvPr/>
            </p:nvSpPr>
            <p:spPr bwMode="auto">
              <a:xfrm>
                <a:off x="2496" y="1344"/>
                <a:ext cx="1008" cy="912"/>
              </a:xfrm>
              <a:custGeom>
                <a:avLst/>
                <a:gdLst>
                  <a:gd name="T0" fmla="*/ 0 w 1008"/>
                  <a:gd name="T1" fmla="*/ 912 h 912"/>
                  <a:gd name="T2" fmla="*/ 0 w 1008"/>
                  <a:gd name="T3" fmla="*/ 0 h 912"/>
                  <a:gd name="T4" fmla="*/ 1008 w 1008"/>
                  <a:gd name="T5" fmla="*/ 528 h 912"/>
                  <a:gd name="T6" fmla="*/ 0 60000 65536"/>
                  <a:gd name="T7" fmla="*/ 0 60000 65536"/>
                  <a:gd name="T8" fmla="*/ 0 60000 65536"/>
                  <a:gd name="T9" fmla="*/ 0 w 1008"/>
                  <a:gd name="T10" fmla="*/ 0 h 912"/>
                  <a:gd name="T11" fmla="*/ 1008 w 1008"/>
                  <a:gd name="T12" fmla="*/ 912 h 912"/>
                  <a:gd name="connsiteX0" fmla="*/ 0 w 1008"/>
                  <a:gd name="connsiteY0" fmla="*/ 912 h 912"/>
                  <a:gd name="connsiteX1" fmla="*/ 0 w 1008"/>
                  <a:gd name="connsiteY1" fmla="*/ 0 h 912"/>
                  <a:gd name="connsiteX2" fmla="*/ 1008 w 1008"/>
                  <a:gd name="connsiteY2" fmla="*/ 0 h 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8" h="912">
                    <a:moveTo>
                      <a:pt x="0" y="912"/>
                    </a:moveTo>
                    <a:lnTo>
                      <a:pt x="0" y="0"/>
                    </a:lnTo>
                    <a:lnTo>
                      <a:pt x="1008" y="0"/>
                    </a:lnTo>
                  </a:path>
                </a:pathLst>
              </a:custGeom>
              <a:noFill/>
              <a:ln w="412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" name="Rectangle 9"/>
            <p:cNvSpPr>
              <a:spLocks noChangeArrowheads="1"/>
            </p:cNvSpPr>
            <p:nvPr/>
          </p:nvSpPr>
          <p:spPr bwMode="auto">
            <a:xfrm>
              <a:off x="4419600" y="2554514"/>
              <a:ext cx="485775" cy="46990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048000" y="5410200"/>
            <a:ext cx="1777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Horizontal edge: </a:t>
            </a:r>
          </a:p>
        </p:txBody>
      </p:sp>
      <p:pic>
        <p:nvPicPr>
          <p:cNvPr id="21606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07390" y="5399314"/>
            <a:ext cx="106624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070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96000" y="2895600"/>
            <a:ext cx="286870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" name="Group 26"/>
          <p:cNvGrpSpPr/>
          <p:nvPr/>
        </p:nvGrpSpPr>
        <p:grpSpPr>
          <a:xfrm>
            <a:off x="5943600" y="4038600"/>
            <a:ext cx="3429000" cy="2400300"/>
            <a:chOff x="5943600" y="4038600"/>
            <a:chExt cx="3429000" cy="2400300"/>
          </a:xfrm>
        </p:grpSpPr>
        <p:pic>
          <p:nvPicPr>
            <p:cNvPr id="216071" name="Picture 7" descr="C:\snavely\work\teaching\09Fa-CS6610\lectures\lec03\plots\xplot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943600" y="4038600"/>
              <a:ext cx="3429000" cy="2400300"/>
            </a:xfrm>
            <a:prstGeom prst="rect">
              <a:avLst/>
            </a:prstGeom>
            <a:noFill/>
          </p:spPr>
        </p:pic>
        <p:sp>
          <p:nvSpPr>
            <p:cNvPr id="18" name="TextBox 17"/>
            <p:cNvSpPr txBox="1"/>
            <p:nvPr/>
          </p:nvSpPr>
          <p:spPr>
            <a:xfrm flipH="1">
              <a:off x="6794861" y="5867400"/>
              <a:ext cx="4114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u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 flipH="1">
              <a:off x="8675914" y="5672240"/>
              <a:ext cx="4114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41572" y="4397828"/>
              <a:ext cx="7216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E(</a:t>
              </a:r>
              <a:r>
                <a:rPr lang="en-US" dirty="0" err="1"/>
                <a:t>u,v</a:t>
              </a:r>
              <a:r>
                <a:rPr lang="en-US" dirty="0"/>
                <a:t>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6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457200"/>
            <a:ext cx="6053407" cy="976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133" y="2906291"/>
            <a:ext cx="1811772" cy="714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3889689"/>
            <a:ext cx="2085084" cy="74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5181" y="4876800"/>
            <a:ext cx="1798548" cy="69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Left Brace 17"/>
          <p:cNvSpPr>
            <a:spLocks/>
          </p:cNvSpPr>
          <p:nvPr/>
        </p:nvSpPr>
        <p:spPr bwMode="auto">
          <a:xfrm rot="-5400000">
            <a:off x="5340350" y="908050"/>
            <a:ext cx="304800" cy="1536700"/>
          </a:xfrm>
          <a:prstGeom prst="leftBrace">
            <a:avLst>
              <a:gd name="adj1" fmla="val 8324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7" name="Picture 20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70500" y="1981200"/>
            <a:ext cx="4572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9"/>
          <p:cNvGrpSpPr/>
          <p:nvPr/>
        </p:nvGrpSpPr>
        <p:grpSpPr>
          <a:xfrm>
            <a:off x="3255388" y="3048000"/>
            <a:ext cx="2362200" cy="2209800"/>
            <a:chOff x="3429000" y="2413000"/>
            <a:chExt cx="2362200" cy="2209800"/>
          </a:xfrm>
        </p:grpSpPr>
        <p:grpSp>
          <p:nvGrpSpPr>
            <p:cNvPr id="3" name="Group 42"/>
            <p:cNvGrpSpPr>
              <a:grpSpLocks/>
            </p:cNvGrpSpPr>
            <p:nvPr/>
          </p:nvGrpSpPr>
          <p:grpSpPr bwMode="auto">
            <a:xfrm>
              <a:off x="3429000" y="2413000"/>
              <a:ext cx="2362200" cy="2209800"/>
              <a:chOff x="2208" y="1104"/>
              <a:chExt cx="1488" cy="1392"/>
            </a:xfrm>
          </p:grpSpPr>
          <p:sp>
            <p:nvSpPr>
              <p:cNvPr id="23" name="Rectangle 43"/>
              <p:cNvSpPr>
                <a:spLocks noChangeArrowheads="1"/>
              </p:cNvSpPr>
              <p:nvPr/>
            </p:nvSpPr>
            <p:spPr bwMode="auto">
              <a:xfrm>
                <a:off x="2208" y="1104"/>
                <a:ext cx="1488" cy="13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Freeform 44"/>
              <p:cNvSpPr>
                <a:spLocks/>
              </p:cNvSpPr>
              <p:nvPr/>
            </p:nvSpPr>
            <p:spPr bwMode="auto">
              <a:xfrm>
                <a:off x="2496" y="1344"/>
                <a:ext cx="1008" cy="912"/>
              </a:xfrm>
              <a:custGeom>
                <a:avLst/>
                <a:gdLst>
                  <a:gd name="T0" fmla="*/ 0 w 1008"/>
                  <a:gd name="T1" fmla="*/ 912 h 912"/>
                  <a:gd name="T2" fmla="*/ 0 w 1008"/>
                  <a:gd name="T3" fmla="*/ 0 h 912"/>
                  <a:gd name="T4" fmla="*/ 1008 w 1008"/>
                  <a:gd name="T5" fmla="*/ 528 h 912"/>
                  <a:gd name="T6" fmla="*/ 0 60000 65536"/>
                  <a:gd name="T7" fmla="*/ 0 60000 65536"/>
                  <a:gd name="T8" fmla="*/ 0 60000 65536"/>
                  <a:gd name="T9" fmla="*/ 0 w 1008"/>
                  <a:gd name="T10" fmla="*/ 0 h 912"/>
                  <a:gd name="T11" fmla="*/ 1008 w 1008"/>
                  <a:gd name="T12" fmla="*/ 912 h 912"/>
                  <a:gd name="connsiteX0" fmla="*/ 0 w 1008"/>
                  <a:gd name="connsiteY0" fmla="*/ 912 h 912"/>
                  <a:gd name="connsiteX1" fmla="*/ 0 w 1008"/>
                  <a:gd name="connsiteY1" fmla="*/ 0 h 912"/>
                  <a:gd name="connsiteX2" fmla="*/ 1008 w 1008"/>
                  <a:gd name="connsiteY2" fmla="*/ 0 h 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8" h="912">
                    <a:moveTo>
                      <a:pt x="0" y="912"/>
                    </a:moveTo>
                    <a:lnTo>
                      <a:pt x="0" y="0"/>
                    </a:lnTo>
                    <a:lnTo>
                      <a:pt x="1008" y="0"/>
                    </a:lnTo>
                  </a:path>
                </a:pathLst>
              </a:custGeom>
              <a:noFill/>
              <a:ln w="412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" name="Rectangle 9"/>
            <p:cNvSpPr>
              <a:spLocks noChangeArrowheads="1"/>
            </p:cNvSpPr>
            <p:nvPr/>
          </p:nvSpPr>
          <p:spPr bwMode="auto">
            <a:xfrm>
              <a:off x="3635270" y="3338286"/>
              <a:ext cx="485775" cy="46990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272247" y="5410200"/>
            <a:ext cx="1517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Vertical edge: </a:t>
            </a:r>
          </a:p>
        </p:txBody>
      </p:sp>
      <p:pic>
        <p:nvPicPr>
          <p:cNvPr id="21709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6774" y="5380430"/>
            <a:ext cx="1114426" cy="432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7091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9800" y="2819400"/>
            <a:ext cx="2928937" cy="119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20"/>
          <p:cNvGrpSpPr/>
          <p:nvPr/>
        </p:nvGrpSpPr>
        <p:grpSpPr>
          <a:xfrm>
            <a:off x="5943600" y="4038600"/>
            <a:ext cx="3429000" cy="2400300"/>
            <a:chOff x="5943600" y="4038600"/>
            <a:chExt cx="3429000" cy="2400300"/>
          </a:xfrm>
        </p:grpSpPr>
        <p:pic>
          <p:nvPicPr>
            <p:cNvPr id="216072" name="Picture 8" descr="C:\snavely\work\teaching\09Fa-CS6610\lectures\lec03\plots\yplot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943600" y="4038600"/>
              <a:ext cx="3429000" cy="2400300"/>
            </a:xfrm>
            <a:prstGeom prst="rect">
              <a:avLst/>
            </a:prstGeom>
            <a:noFill/>
          </p:spPr>
        </p:pic>
        <p:sp>
          <p:nvSpPr>
            <p:cNvPr id="18" name="TextBox 17"/>
            <p:cNvSpPr txBox="1"/>
            <p:nvPr/>
          </p:nvSpPr>
          <p:spPr>
            <a:xfrm flipH="1">
              <a:off x="6794861" y="5867400"/>
              <a:ext cx="4114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u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 flipH="1">
              <a:off x="8675914" y="5672240"/>
              <a:ext cx="4114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19800" y="4278868"/>
              <a:ext cx="7216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E(</a:t>
              </a:r>
              <a:r>
                <a:rPr lang="en-US" dirty="0" err="1"/>
                <a:t>u,v</a:t>
              </a:r>
              <a:r>
                <a:rPr lang="en-US" dirty="0"/>
                <a:t>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7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case</a:t>
            </a:r>
          </a:p>
        </p:txBody>
      </p:sp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685800" y="1446074"/>
            <a:ext cx="7315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/>
              <a:t>We can visualize </a:t>
            </a:r>
            <a:r>
              <a:rPr lang="en-US" sz="2400" i="1" dirty="0"/>
              <a:t>H</a:t>
            </a:r>
            <a:r>
              <a:rPr lang="en-US" sz="2400" dirty="0"/>
              <a:t> as an ellipse with axis lengths determined by the </a:t>
            </a:r>
            <a:r>
              <a:rPr lang="en-US" sz="2400" i="1" dirty="0" err="1"/>
              <a:t>eigenvalues</a:t>
            </a:r>
            <a:r>
              <a:rPr lang="en-US" sz="2400" dirty="0"/>
              <a:t> of </a:t>
            </a:r>
            <a:r>
              <a:rPr lang="en-US" sz="2400" i="1" dirty="0"/>
              <a:t>H</a:t>
            </a:r>
            <a:r>
              <a:rPr lang="en-US" sz="2400" dirty="0"/>
              <a:t> and orientation determined by the </a:t>
            </a:r>
            <a:r>
              <a:rPr lang="en-US" sz="2400" i="1" dirty="0"/>
              <a:t>eigenvectors </a:t>
            </a:r>
            <a:r>
              <a:rPr lang="en-US" sz="2400" dirty="0"/>
              <a:t>of </a:t>
            </a:r>
            <a:r>
              <a:rPr lang="en-US" sz="2400" i="1" dirty="0"/>
              <a:t>H</a:t>
            </a:r>
          </a:p>
          <a:p>
            <a:pPr eaLnBrk="1" hangingPunct="1">
              <a:spcBef>
                <a:spcPct val="50000"/>
              </a:spcBef>
            </a:pPr>
            <a:endParaRPr lang="en-US" sz="2400" dirty="0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349625" y="3657600"/>
            <a:ext cx="5489575" cy="2878138"/>
            <a:chOff x="2254" y="2352"/>
            <a:chExt cx="3458" cy="1813"/>
          </a:xfrm>
        </p:grpSpPr>
        <p:sp>
          <p:nvSpPr>
            <p:cNvPr id="7177" name="Text Box 8"/>
            <p:cNvSpPr txBox="1">
              <a:spLocks noChangeArrowheads="1"/>
            </p:cNvSpPr>
            <p:nvPr/>
          </p:nvSpPr>
          <p:spPr bwMode="auto">
            <a:xfrm>
              <a:off x="4704" y="2736"/>
              <a:ext cx="100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600">
                  <a:solidFill>
                    <a:srgbClr val="FF3300"/>
                  </a:solidFill>
                  <a:cs typeface="Times New Roman" pitchFamily="18" charset="0"/>
                </a:rPr>
                <a:t>direction of the slowest change</a:t>
              </a:r>
              <a:endParaRPr lang="ru-RU" sz="1600">
                <a:solidFill>
                  <a:srgbClr val="FF3300"/>
                </a:solidFill>
                <a:cs typeface="Times New Roman" pitchFamily="18" charset="0"/>
              </a:endParaRPr>
            </a:p>
          </p:txBody>
        </p:sp>
        <p:sp>
          <p:nvSpPr>
            <p:cNvPr id="7178" name="Text Box 9"/>
            <p:cNvSpPr txBox="1">
              <a:spLocks noChangeArrowheads="1"/>
            </p:cNvSpPr>
            <p:nvPr/>
          </p:nvSpPr>
          <p:spPr bwMode="auto">
            <a:xfrm>
              <a:off x="2688" y="2352"/>
              <a:ext cx="105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600">
                  <a:solidFill>
                    <a:srgbClr val="0033CC"/>
                  </a:solidFill>
                  <a:cs typeface="Times New Roman" pitchFamily="18" charset="0"/>
                </a:rPr>
                <a:t>direction of the fastest change</a:t>
              </a:r>
              <a:endParaRPr lang="ru-RU" sz="1600">
                <a:solidFill>
                  <a:srgbClr val="0033CC"/>
                </a:solidFill>
                <a:cs typeface="Times New Roman" pitchFamily="18" charset="0"/>
              </a:endParaRPr>
            </a:p>
          </p:txBody>
        </p:sp>
        <p:sp>
          <p:nvSpPr>
            <p:cNvPr id="7179" name="Oval 11"/>
            <p:cNvSpPr>
              <a:spLocks noChangeArrowheads="1"/>
            </p:cNvSpPr>
            <p:nvPr/>
          </p:nvSpPr>
          <p:spPr bwMode="auto">
            <a:xfrm rot="-1106879">
              <a:off x="2254" y="2771"/>
              <a:ext cx="2448" cy="1217"/>
            </a:xfrm>
            <a:prstGeom prst="ellipse">
              <a:avLst/>
            </a:prstGeom>
            <a:solidFill>
              <a:srgbClr val="7CF6D3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0" name="Line 12"/>
            <p:cNvSpPr>
              <a:spLocks noChangeShapeType="1"/>
            </p:cNvSpPr>
            <p:nvPr/>
          </p:nvSpPr>
          <p:spPr bwMode="auto">
            <a:xfrm rot="1280297" flipV="1">
              <a:off x="2555" y="2597"/>
              <a:ext cx="1875" cy="156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1" name="Line 13"/>
            <p:cNvSpPr>
              <a:spLocks noChangeShapeType="1"/>
            </p:cNvSpPr>
            <p:nvPr/>
          </p:nvSpPr>
          <p:spPr bwMode="auto">
            <a:xfrm rot="1280297" flipH="1" flipV="1">
              <a:off x="3094" y="2904"/>
              <a:ext cx="798" cy="94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AutoShape 14"/>
            <p:cNvSpPr>
              <a:spLocks/>
            </p:cNvSpPr>
            <p:nvPr/>
          </p:nvSpPr>
          <p:spPr bwMode="auto">
            <a:xfrm rot="-6496486">
              <a:off x="4037" y="2756"/>
              <a:ext cx="116" cy="1095"/>
            </a:xfrm>
            <a:prstGeom prst="leftBrace">
              <a:avLst>
                <a:gd name="adj1" fmla="val 78664"/>
                <a:gd name="adj2" fmla="val 49065"/>
              </a:avLst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3" name="AutoShape 15"/>
            <p:cNvSpPr>
              <a:spLocks/>
            </p:cNvSpPr>
            <p:nvPr/>
          </p:nvSpPr>
          <p:spPr bwMode="auto">
            <a:xfrm rot="-1178674">
              <a:off x="3212" y="2864"/>
              <a:ext cx="140" cy="513"/>
            </a:xfrm>
            <a:prstGeom prst="leftBrace">
              <a:avLst>
                <a:gd name="adj1" fmla="val 30536"/>
                <a:gd name="adj2" fmla="val 49065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4" name="Rectangle 16"/>
            <p:cNvSpPr>
              <a:spLocks noChangeArrowheads="1"/>
            </p:cNvSpPr>
            <p:nvPr/>
          </p:nvSpPr>
          <p:spPr bwMode="auto">
            <a:xfrm>
              <a:off x="2400" y="3168"/>
              <a:ext cx="11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24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(</a:t>
              </a:r>
              <a:r>
                <a:rPr lang="ru-RU" sz="24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</a:t>
              </a:r>
              <a:r>
                <a:rPr lang="en-US" sz="2400" baseline="-250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max</a:t>
              </a:r>
              <a:r>
                <a:rPr lang="en-US" sz="24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)</a:t>
              </a:r>
              <a:r>
                <a:rPr lang="en-US" sz="2400" baseline="300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-1/2</a:t>
              </a:r>
              <a:endParaRPr lang="ru-RU" sz="2400" baseline="30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7185" name="Rectangle 17"/>
            <p:cNvSpPr>
              <a:spLocks noChangeArrowheads="1"/>
            </p:cNvSpPr>
            <p:nvPr/>
          </p:nvSpPr>
          <p:spPr bwMode="auto">
            <a:xfrm>
              <a:off x="3552" y="3360"/>
              <a:ext cx="11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2400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(</a:t>
              </a:r>
              <a:r>
                <a:rPr lang="ru-RU" sz="2400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</a:t>
              </a:r>
              <a:r>
                <a:rPr lang="en-US" sz="2400" baseline="-25000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min</a:t>
              </a:r>
              <a:r>
                <a:rPr lang="en-US" sz="2400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)</a:t>
              </a:r>
              <a:r>
                <a:rPr lang="en-US" sz="2400" baseline="30000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-1/2</a:t>
              </a:r>
              <a:endParaRPr lang="ru-RU" sz="2400" baseline="30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  <p:graphicFrame>
        <p:nvGraphicFramePr>
          <p:cNvPr id="7171" name="Object 18"/>
          <p:cNvGraphicFramePr>
            <a:graphicFrameLocks noGrp="1" noChangeAspect="1"/>
          </p:cNvGraphicFramePr>
          <p:nvPr>
            <p:ph idx="1"/>
          </p:nvPr>
        </p:nvGraphicFramePr>
        <p:xfrm>
          <a:off x="406400" y="4111328"/>
          <a:ext cx="2690813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36" name="Equation" r:id="rId4" imgW="1333440" imgH="457200" progId="Equation.3">
                  <p:embed/>
                </p:oleObj>
              </mc:Choice>
              <mc:Fallback>
                <p:oleObj name="Equation" r:id="rId4" imgW="1333440" imgH="4572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4111328"/>
                        <a:ext cx="2690813" cy="922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6" name="Text Box 20"/>
          <p:cNvSpPr txBox="1">
            <a:spLocks noChangeArrowheads="1"/>
          </p:cNvSpPr>
          <p:nvPr/>
        </p:nvSpPr>
        <p:spPr bwMode="auto">
          <a:xfrm>
            <a:off x="304800" y="3581400"/>
            <a:ext cx="22513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Ellipse equation: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791200" y="3352800"/>
            <a:ext cx="3084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max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4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min</a:t>
            </a:r>
            <a:r>
              <a:rPr lang="ru-RU" sz="24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dirty="0">
                <a:solidFill>
                  <a:srgbClr val="FF3300"/>
                </a:solidFill>
                <a:cs typeface="Times New Roman" pitchFamily="18" charset="0"/>
                <a:sym typeface="Symbol" pitchFamily="18" charset="2"/>
              </a:rPr>
              <a:t>: </a:t>
            </a:r>
            <a:r>
              <a:rPr lang="en-US" dirty="0" err="1">
                <a:solidFill>
                  <a:srgbClr val="FF3300"/>
                </a:solidFill>
                <a:cs typeface="Times New Roman" pitchFamily="18" charset="0"/>
                <a:sym typeface="Symbol" pitchFamily="18" charset="2"/>
              </a:rPr>
              <a:t>eigenvalues</a:t>
            </a:r>
            <a:r>
              <a:rPr lang="en-US" dirty="0">
                <a:solidFill>
                  <a:srgbClr val="FF3300"/>
                </a:solidFill>
                <a:cs typeface="Times New Roman" pitchFamily="18" charset="0"/>
                <a:sym typeface="Symbol" pitchFamily="18" charset="2"/>
              </a:rPr>
              <a:t> of </a:t>
            </a:r>
            <a:r>
              <a:rPr lang="en-US" i="1" dirty="0">
                <a:solidFill>
                  <a:srgbClr val="FF3300"/>
                </a:solidFill>
                <a:cs typeface="Times New Roman" pitchFamily="18" charset="0"/>
                <a:sym typeface="Symbol" pitchFamily="18" charset="2"/>
              </a:rPr>
              <a:t>H</a:t>
            </a:r>
            <a:endParaRPr lang="en-US" i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457200" y="1455003"/>
            <a:ext cx="800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/>
              <a:t>The surface </a:t>
            </a:r>
            <a:r>
              <a:rPr lang="en-US" sz="2400" i="1" dirty="0"/>
              <a:t>E</a:t>
            </a:r>
            <a:r>
              <a:rPr lang="en-US" sz="2400" dirty="0"/>
              <a:t>(</a:t>
            </a:r>
            <a:r>
              <a:rPr lang="en-US" sz="2400" i="1" dirty="0" err="1"/>
              <a:t>u</a:t>
            </a:r>
            <a:r>
              <a:rPr lang="en-US" sz="2400" dirty="0" err="1"/>
              <a:t>,</a:t>
            </a:r>
            <a:r>
              <a:rPr lang="en-US" sz="2400" i="1" dirty="0" err="1"/>
              <a:t>v</a:t>
            </a:r>
            <a:r>
              <a:rPr lang="en-US" sz="2400" dirty="0"/>
              <a:t>) is locally approximated by a quadratic form. </a:t>
            </a:r>
          </a:p>
        </p:txBody>
      </p:sp>
      <p:sp>
        <p:nvSpPr>
          <p:cNvPr id="5125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second moment matrix</a:t>
            </a:r>
          </a:p>
        </p:txBody>
      </p:sp>
      <p:pic>
        <p:nvPicPr>
          <p:cNvPr id="5126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667000"/>
            <a:ext cx="3987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2" name="Object 8"/>
          <p:cNvGraphicFramePr>
            <a:graphicFrameLocks noChangeAspect="1"/>
          </p:cNvGraphicFramePr>
          <p:nvPr/>
        </p:nvGraphicFramePr>
        <p:xfrm>
          <a:off x="533400" y="2743200"/>
          <a:ext cx="4038600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4" name="Equation" r:id="rId5" imgW="1536480" imgH="457200" progId="Equation.3">
                  <p:embed/>
                </p:oleObj>
              </mc:Choice>
              <mc:Fallback>
                <p:oleObj name="Equation" r:id="rId5" imgW="1536480" imgH="457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743200"/>
                        <a:ext cx="4038600" cy="1201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2"/>
          <p:cNvGraphicFramePr>
            <a:graphicFrameLocks noChangeAspect="1"/>
          </p:cNvGraphicFramePr>
          <p:nvPr/>
        </p:nvGraphicFramePr>
        <p:xfrm>
          <a:off x="381000" y="4267200"/>
          <a:ext cx="4221163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5" name="Equation" r:id="rId7" imgW="1384200" imgH="507960" progId="Equation.3">
                  <p:embed/>
                </p:oleObj>
              </mc:Choice>
              <mc:Fallback>
                <p:oleObj name="Equation" r:id="rId7" imgW="1384200" imgH="5079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267200"/>
                        <a:ext cx="4221163" cy="154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reeform 44"/>
          <p:cNvSpPr>
            <a:spLocks/>
          </p:cNvSpPr>
          <p:nvPr/>
        </p:nvSpPr>
        <p:spPr bwMode="auto">
          <a:xfrm>
            <a:off x="3276600" y="3124200"/>
            <a:ext cx="1600200" cy="1447800"/>
          </a:xfrm>
          <a:custGeom>
            <a:avLst/>
            <a:gdLst>
              <a:gd name="T0" fmla="*/ 0 w 1008"/>
              <a:gd name="T1" fmla="*/ 2147483647 h 912"/>
              <a:gd name="T2" fmla="*/ 0 w 1008"/>
              <a:gd name="T3" fmla="*/ 0 h 912"/>
              <a:gd name="T4" fmla="*/ 2147483647 w 1008"/>
              <a:gd name="T5" fmla="*/ 2147483647 h 912"/>
              <a:gd name="T6" fmla="*/ 0 60000 65536"/>
              <a:gd name="T7" fmla="*/ 0 60000 65536"/>
              <a:gd name="T8" fmla="*/ 0 60000 65536"/>
              <a:gd name="T9" fmla="*/ 0 w 1008"/>
              <a:gd name="T10" fmla="*/ 0 h 912"/>
              <a:gd name="T11" fmla="*/ 1008 w 1008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912">
                <a:moveTo>
                  <a:pt x="0" y="912"/>
                </a:moveTo>
                <a:lnTo>
                  <a:pt x="0" y="0"/>
                </a:lnTo>
                <a:lnTo>
                  <a:pt x="1008" y="528"/>
                </a:lnTo>
              </a:path>
            </a:pathLst>
          </a:custGeom>
          <a:noFill/>
          <a:ln w="412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5" name="Rectangle 46"/>
          <p:cNvSpPr>
            <a:spLocks noChangeArrowheads="1"/>
          </p:cNvSpPr>
          <p:nvPr/>
        </p:nvSpPr>
        <p:spPr bwMode="auto">
          <a:xfrm>
            <a:off x="3036208" y="3846513"/>
            <a:ext cx="485775" cy="4699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Feature detection:  the math</a:t>
            </a:r>
          </a:p>
        </p:txBody>
      </p:sp>
      <p:pic>
        <p:nvPicPr>
          <p:cNvPr id="38917" name="Picture 16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25" y="1905000"/>
            <a:ext cx="6503988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Rectangle 10"/>
          <p:cNvSpPr>
            <a:spLocks noChangeArrowheads="1"/>
          </p:cNvSpPr>
          <p:nvPr/>
        </p:nvSpPr>
        <p:spPr bwMode="auto">
          <a:xfrm>
            <a:off x="762000" y="1524000"/>
            <a:ext cx="23622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0" dirty="0"/>
              <a:t>This can be rewritten:</a:t>
            </a:r>
          </a:p>
          <a:p>
            <a:pPr marL="342900" indent="-342900">
              <a:spcBef>
                <a:spcPct val="20000"/>
              </a:spcBef>
            </a:pPr>
            <a:endParaRPr lang="en-US" sz="1800" b="0" dirty="0"/>
          </a:p>
          <a:p>
            <a:pPr marL="342900" indent="-342900">
              <a:spcBef>
                <a:spcPct val="20000"/>
              </a:spcBef>
            </a:pPr>
            <a:endParaRPr lang="en-US" sz="1800" b="0" dirty="0"/>
          </a:p>
          <a:p>
            <a:pPr marL="342900" indent="-342900">
              <a:spcBef>
                <a:spcPct val="20000"/>
              </a:spcBef>
            </a:pPr>
            <a:endParaRPr lang="en-US" sz="1800" b="0" dirty="0"/>
          </a:p>
          <a:p>
            <a:pPr marL="342900" indent="-342900">
              <a:spcBef>
                <a:spcPct val="20000"/>
              </a:spcBef>
            </a:pPr>
            <a:endParaRPr lang="en-US" sz="1800" b="0" dirty="0"/>
          </a:p>
          <a:p>
            <a:pPr marL="342900" indent="-342900">
              <a:spcBef>
                <a:spcPct val="20000"/>
              </a:spcBef>
            </a:pPr>
            <a:endParaRPr lang="en-US" sz="1800" b="0" dirty="0"/>
          </a:p>
          <a:p>
            <a:pPr marL="342900" indent="-342900">
              <a:spcBef>
                <a:spcPct val="20000"/>
              </a:spcBef>
            </a:pPr>
            <a:endParaRPr lang="en-US" sz="1800" b="0" dirty="0"/>
          </a:p>
          <a:p>
            <a:pPr marL="342900" indent="-342900">
              <a:spcBef>
                <a:spcPct val="20000"/>
              </a:spcBef>
            </a:pPr>
            <a:endParaRPr lang="en-US" sz="1800" b="0" dirty="0"/>
          </a:p>
        </p:txBody>
      </p:sp>
      <p:sp>
        <p:nvSpPr>
          <p:cNvPr id="38919" name="Left Brace 17"/>
          <p:cNvSpPr>
            <a:spLocks/>
          </p:cNvSpPr>
          <p:nvPr/>
        </p:nvSpPr>
        <p:spPr bwMode="auto">
          <a:xfrm rot="-5400000">
            <a:off x="5219700" y="1974850"/>
            <a:ext cx="457200" cy="2209800"/>
          </a:xfrm>
          <a:prstGeom prst="leftBrace">
            <a:avLst>
              <a:gd name="adj1" fmla="val 8324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8920" name="Picture 20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3384550"/>
            <a:ext cx="4572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685800" y="4900613"/>
            <a:ext cx="7772400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0" dirty="0"/>
              <a:t>For the example above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1800" b="0" dirty="0"/>
              <a:t>You can move the center of the green window to anywhere on the blue unit circle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1800" b="0" dirty="0"/>
              <a:t>Which directions will result in the largest and smallest E values?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1800" b="0" dirty="0"/>
              <a:t>We can find these directions by looking at the eigenvectors of</a:t>
            </a:r>
            <a:r>
              <a:rPr lang="en-US" sz="1800" dirty="0"/>
              <a:t> </a:t>
            </a:r>
            <a:r>
              <a:rPr lang="en-US" sz="1800" i="1" dirty="0"/>
              <a:t>H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1800" b="0" dirty="0"/>
          </a:p>
        </p:txBody>
      </p:sp>
      <p:sp>
        <p:nvSpPr>
          <p:cNvPr id="38922" name="Oval 25"/>
          <p:cNvSpPr>
            <a:spLocks noChangeArrowheads="1"/>
          </p:cNvSpPr>
          <p:nvPr/>
        </p:nvSpPr>
        <p:spPr bwMode="auto">
          <a:xfrm>
            <a:off x="3233058" y="4038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3" name="Oval 26"/>
          <p:cNvSpPr>
            <a:spLocks noChangeArrowheads="1"/>
          </p:cNvSpPr>
          <p:nvPr/>
        </p:nvSpPr>
        <p:spPr bwMode="auto">
          <a:xfrm>
            <a:off x="2775858" y="3581400"/>
            <a:ext cx="990600" cy="990600"/>
          </a:xfrm>
          <a:prstGeom prst="ellips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7727950" y="3998913"/>
            <a:ext cx="485775" cy="4699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5" name="Oval 15"/>
          <p:cNvSpPr>
            <a:spLocks noChangeArrowheads="1"/>
          </p:cNvSpPr>
          <p:nvPr/>
        </p:nvSpPr>
        <p:spPr bwMode="auto">
          <a:xfrm>
            <a:off x="7924800" y="4191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6" name="Oval 16"/>
          <p:cNvSpPr>
            <a:spLocks noChangeArrowheads="1"/>
          </p:cNvSpPr>
          <p:nvPr/>
        </p:nvSpPr>
        <p:spPr bwMode="auto">
          <a:xfrm>
            <a:off x="7467600" y="3733800"/>
            <a:ext cx="990600" cy="990600"/>
          </a:xfrm>
          <a:prstGeom prst="ellips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38927" name="Straight Arrow Connector 18"/>
          <p:cNvCxnSpPr>
            <a:cxnSpLocks noChangeShapeType="1"/>
            <a:stCxn id="38925" idx="5"/>
            <a:endCxn id="38926" idx="1"/>
          </p:cNvCxnSpPr>
          <p:nvPr/>
        </p:nvCxnSpPr>
        <p:spPr bwMode="auto">
          <a:xfrm rot="5400000" flipH="1">
            <a:off x="7612857" y="3879056"/>
            <a:ext cx="376238" cy="377825"/>
          </a:xfrm>
          <a:prstGeom prst="straightConnector1">
            <a:avLst/>
          </a:prstGeom>
          <a:noFill/>
          <a:ln w="57150">
            <a:solidFill>
              <a:srgbClr val="0066FF"/>
            </a:solidFill>
            <a:round/>
            <a:headEnd/>
            <a:tailEnd type="arrow" w="med" len="med"/>
          </a:ln>
        </p:spPr>
      </p:cxnSp>
      <p:pic>
        <p:nvPicPr>
          <p:cNvPr id="38928" name="Picture 16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4538" y="3436938"/>
            <a:ext cx="46355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Feature detection:  the math</a:t>
            </a:r>
          </a:p>
        </p:txBody>
      </p:sp>
      <p:pic>
        <p:nvPicPr>
          <p:cNvPr id="38917" name="Picture 16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25" y="1905000"/>
            <a:ext cx="6503988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Rectangle 10"/>
          <p:cNvSpPr>
            <a:spLocks noChangeArrowheads="1"/>
          </p:cNvSpPr>
          <p:nvPr/>
        </p:nvSpPr>
        <p:spPr bwMode="auto">
          <a:xfrm>
            <a:off x="762000" y="1524000"/>
            <a:ext cx="23622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0" dirty="0"/>
              <a:t>This can be rewritten:</a:t>
            </a:r>
          </a:p>
          <a:p>
            <a:pPr marL="342900" indent="-342900">
              <a:spcBef>
                <a:spcPct val="20000"/>
              </a:spcBef>
            </a:pPr>
            <a:endParaRPr lang="en-US" sz="1800" b="0" dirty="0"/>
          </a:p>
          <a:p>
            <a:pPr marL="342900" indent="-342900">
              <a:spcBef>
                <a:spcPct val="20000"/>
              </a:spcBef>
            </a:pPr>
            <a:endParaRPr lang="en-US" sz="1800" b="0" dirty="0"/>
          </a:p>
          <a:p>
            <a:pPr marL="342900" indent="-342900">
              <a:spcBef>
                <a:spcPct val="20000"/>
              </a:spcBef>
            </a:pPr>
            <a:endParaRPr lang="en-US" sz="1800" b="0" dirty="0"/>
          </a:p>
          <a:p>
            <a:pPr marL="342900" indent="-342900">
              <a:spcBef>
                <a:spcPct val="20000"/>
              </a:spcBef>
            </a:pPr>
            <a:endParaRPr lang="en-US" sz="1800" b="0" dirty="0"/>
          </a:p>
          <a:p>
            <a:pPr marL="342900" indent="-342900">
              <a:spcBef>
                <a:spcPct val="20000"/>
              </a:spcBef>
            </a:pPr>
            <a:endParaRPr lang="en-US" sz="1800" b="0" dirty="0"/>
          </a:p>
          <a:p>
            <a:pPr marL="342900" indent="-342900">
              <a:spcBef>
                <a:spcPct val="20000"/>
              </a:spcBef>
            </a:pPr>
            <a:endParaRPr lang="en-US" sz="1800" b="0" dirty="0"/>
          </a:p>
          <a:p>
            <a:pPr marL="342900" indent="-342900">
              <a:spcBef>
                <a:spcPct val="20000"/>
              </a:spcBef>
            </a:pPr>
            <a:endParaRPr lang="en-US" sz="1800" b="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Feature extraction: Corners and blobs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2" name="Picture 5" descr="Sunflowers2_circ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2800" y="1727200"/>
            <a:ext cx="4140200" cy="4140200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253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682750"/>
            <a:ext cx="4092575" cy="41846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533400" y="1447800"/>
            <a:ext cx="8001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/>
              <a:t>The surface </a:t>
            </a:r>
            <a:r>
              <a:rPr lang="en-US" i="1" dirty="0"/>
              <a:t>E</a:t>
            </a:r>
            <a:r>
              <a:rPr lang="en-US" dirty="0"/>
              <a:t>(</a:t>
            </a:r>
            <a:r>
              <a:rPr lang="en-US" i="1" dirty="0" err="1"/>
              <a:t>u</a:t>
            </a:r>
            <a:r>
              <a:rPr lang="en-US" dirty="0" err="1"/>
              <a:t>,</a:t>
            </a:r>
            <a:r>
              <a:rPr lang="en-US" i="1" dirty="0" err="1"/>
              <a:t>v</a:t>
            </a:r>
            <a:r>
              <a:rPr lang="en-US" dirty="0"/>
              <a:t>) is locally approximated by a quadratic form. Let’s try to understand its shape.</a:t>
            </a:r>
          </a:p>
        </p:txBody>
      </p:sp>
      <p:sp>
        <p:nvSpPr>
          <p:cNvPr id="5125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Interpreting the second moment matrix</a:t>
            </a:r>
          </a:p>
        </p:txBody>
      </p:sp>
      <p:pic>
        <p:nvPicPr>
          <p:cNvPr id="5126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667000"/>
            <a:ext cx="3987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2" name="Object 8"/>
          <p:cNvGraphicFramePr>
            <a:graphicFrameLocks noChangeAspect="1"/>
          </p:cNvGraphicFramePr>
          <p:nvPr/>
        </p:nvGraphicFramePr>
        <p:xfrm>
          <a:off x="566738" y="2743200"/>
          <a:ext cx="3971925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88" name="Equation" r:id="rId5" imgW="1511280" imgH="457200" progId="Equation.3">
                  <p:embed/>
                </p:oleObj>
              </mc:Choice>
              <mc:Fallback>
                <p:oleObj name="Equation" r:id="rId5" imgW="1511280" imgH="457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8" y="2743200"/>
                        <a:ext cx="3971925" cy="1201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2"/>
          <p:cNvGraphicFramePr>
            <a:graphicFrameLocks noChangeAspect="1"/>
          </p:cNvGraphicFramePr>
          <p:nvPr/>
        </p:nvGraphicFramePr>
        <p:xfrm>
          <a:off x="400050" y="4267200"/>
          <a:ext cx="4181475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89" name="Equation" r:id="rId7" imgW="1371600" imgH="507960" progId="Equation.3">
                  <p:embed/>
                </p:oleObj>
              </mc:Choice>
              <mc:Fallback>
                <p:oleObj name="Equation" r:id="rId7" imgW="1371600" imgH="5079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4267200"/>
                        <a:ext cx="4181475" cy="154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Quick eigenvalue/eigenvector review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000" dirty="0"/>
              <a:t>The </a:t>
            </a:r>
            <a:r>
              <a:rPr lang="en-US" sz="2000" b="1" dirty="0"/>
              <a:t>eigenvectors</a:t>
            </a:r>
            <a:r>
              <a:rPr lang="en-US" sz="2000" dirty="0"/>
              <a:t> of a matrix </a:t>
            </a:r>
            <a:r>
              <a:rPr lang="en-US" sz="2000" b="1" dirty="0"/>
              <a:t>A</a:t>
            </a:r>
            <a:r>
              <a:rPr lang="en-US" sz="2000" dirty="0"/>
              <a:t> are the vectors </a:t>
            </a:r>
            <a:r>
              <a:rPr lang="en-US" sz="2000" b="1" dirty="0"/>
              <a:t>x</a:t>
            </a:r>
            <a:r>
              <a:rPr lang="en-US" sz="2000" dirty="0"/>
              <a:t> that satisfy: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sz="2000" dirty="0"/>
              <a:t>The scalar </a:t>
            </a:r>
            <a:r>
              <a:rPr lang="en-US" sz="2000" dirty="0">
                <a:sym typeface="Symbol" pitchFamily="18" charset="2"/>
              </a:rPr>
              <a:t> </a:t>
            </a:r>
            <a:r>
              <a:rPr lang="en-US" sz="2000" dirty="0"/>
              <a:t>is the </a:t>
            </a:r>
            <a:r>
              <a:rPr lang="en-US" sz="2000" b="1" dirty="0" err="1"/>
              <a:t>eigenvalue</a:t>
            </a:r>
            <a:r>
              <a:rPr lang="en-US" sz="2000" dirty="0"/>
              <a:t> corresponding to </a:t>
            </a:r>
            <a:r>
              <a:rPr lang="en-US" sz="2000" b="1" dirty="0"/>
              <a:t>x</a:t>
            </a:r>
          </a:p>
          <a:p>
            <a:pPr lvl="1"/>
            <a:r>
              <a:rPr lang="en-US" sz="1800" dirty="0"/>
              <a:t>The </a:t>
            </a:r>
            <a:r>
              <a:rPr lang="en-US" sz="1800" dirty="0" err="1"/>
              <a:t>eigenvalues</a:t>
            </a:r>
            <a:r>
              <a:rPr lang="en-US" sz="1800" dirty="0"/>
              <a:t> are found by solving: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In our case, </a:t>
            </a:r>
            <a:r>
              <a:rPr lang="en-US" sz="1800" b="1" i="1" dirty="0"/>
              <a:t>A</a:t>
            </a:r>
            <a:r>
              <a:rPr lang="en-US" sz="1800" i="1" dirty="0"/>
              <a:t> = </a:t>
            </a:r>
            <a:r>
              <a:rPr lang="en-US" sz="1800" b="1" i="1" dirty="0"/>
              <a:t>H</a:t>
            </a:r>
            <a:r>
              <a:rPr lang="en-US" sz="1800" dirty="0"/>
              <a:t> is a 2x2 matrix, so we have</a:t>
            </a:r>
          </a:p>
          <a:p>
            <a:pPr lvl="1"/>
            <a:endParaRPr lang="en-US" sz="1800" dirty="0"/>
          </a:p>
          <a:p>
            <a:pPr lvl="1">
              <a:buFontTx/>
              <a:buNone/>
            </a:pPr>
            <a:endParaRPr lang="en-US" sz="1800" dirty="0"/>
          </a:p>
          <a:p>
            <a:pPr lvl="1"/>
            <a:r>
              <a:rPr lang="en-US" sz="1800" dirty="0"/>
              <a:t>The solution: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>
              <a:buFontTx/>
              <a:buNone/>
            </a:pPr>
            <a:r>
              <a:rPr lang="en-US" sz="2000" dirty="0"/>
              <a:t>Once you know </a:t>
            </a:r>
            <a:r>
              <a:rPr lang="en-US" sz="2000" dirty="0">
                <a:sym typeface="Symbol" pitchFamily="18" charset="2"/>
              </a:rPr>
              <a:t>, you find </a:t>
            </a:r>
            <a:r>
              <a:rPr lang="en-US" sz="2000" b="1" dirty="0">
                <a:sym typeface="Symbol" pitchFamily="18" charset="2"/>
              </a:rPr>
              <a:t>x</a:t>
            </a:r>
            <a:r>
              <a:rPr lang="en-US" sz="2000" dirty="0">
                <a:sym typeface="Symbol" pitchFamily="18" charset="2"/>
              </a:rPr>
              <a:t> by solving</a:t>
            </a:r>
            <a:endParaRPr lang="en-US" sz="2000" dirty="0"/>
          </a:p>
        </p:txBody>
      </p:sp>
      <p:pic>
        <p:nvPicPr>
          <p:cNvPr id="40964" name="Picture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85344" y="1981200"/>
            <a:ext cx="17526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60675" y="3249455"/>
            <a:ext cx="244951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08263" y="4146550"/>
            <a:ext cx="2954337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15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19288" y="5106987"/>
            <a:ext cx="5776912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17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27288" y="6096000"/>
            <a:ext cx="366871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reeform 44"/>
          <p:cNvSpPr>
            <a:spLocks/>
          </p:cNvSpPr>
          <p:nvPr/>
        </p:nvSpPr>
        <p:spPr bwMode="auto">
          <a:xfrm>
            <a:off x="2743200" y="2667000"/>
            <a:ext cx="1600200" cy="1447800"/>
          </a:xfrm>
          <a:custGeom>
            <a:avLst/>
            <a:gdLst>
              <a:gd name="T0" fmla="*/ 0 w 1008"/>
              <a:gd name="T1" fmla="*/ 2147483647 h 912"/>
              <a:gd name="T2" fmla="*/ 0 w 1008"/>
              <a:gd name="T3" fmla="*/ 0 h 912"/>
              <a:gd name="T4" fmla="*/ 2147483647 w 1008"/>
              <a:gd name="T5" fmla="*/ 2147483647 h 912"/>
              <a:gd name="T6" fmla="*/ 0 60000 65536"/>
              <a:gd name="T7" fmla="*/ 0 60000 65536"/>
              <a:gd name="T8" fmla="*/ 0 60000 65536"/>
              <a:gd name="T9" fmla="*/ 0 w 1008"/>
              <a:gd name="T10" fmla="*/ 0 h 912"/>
              <a:gd name="T11" fmla="*/ 1008 w 1008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912">
                <a:moveTo>
                  <a:pt x="0" y="912"/>
                </a:moveTo>
                <a:lnTo>
                  <a:pt x="0" y="0"/>
                </a:lnTo>
                <a:lnTo>
                  <a:pt x="1008" y="528"/>
                </a:lnTo>
              </a:path>
            </a:pathLst>
          </a:custGeom>
          <a:noFill/>
          <a:ln w="412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87" name="Rectangle 46"/>
          <p:cNvSpPr>
            <a:spLocks noChangeArrowheads="1"/>
          </p:cNvSpPr>
          <p:nvPr/>
        </p:nvSpPr>
        <p:spPr bwMode="auto">
          <a:xfrm>
            <a:off x="2470150" y="3389313"/>
            <a:ext cx="485775" cy="4699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1988" name="Straight Arrow Connector 27"/>
          <p:cNvCxnSpPr>
            <a:cxnSpLocks noChangeShapeType="1"/>
            <a:stCxn id="41996" idx="5"/>
          </p:cNvCxnSpPr>
          <p:nvPr/>
        </p:nvCxnSpPr>
        <p:spPr bwMode="auto">
          <a:xfrm rot="5400000" flipH="1">
            <a:off x="2470944" y="3385344"/>
            <a:ext cx="520700" cy="1588"/>
          </a:xfrm>
          <a:prstGeom prst="straightConnector1">
            <a:avLst/>
          </a:prstGeom>
          <a:noFill/>
          <a:ln w="57150">
            <a:solidFill>
              <a:srgbClr val="0066FF"/>
            </a:solidFill>
            <a:round/>
            <a:headEnd/>
            <a:tailEnd type="arrow" w="med" len="med"/>
          </a:ln>
        </p:spPr>
      </p:cxnSp>
      <p:cxnSp>
        <p:nvCxnSpPr>
          <p:cNvPr id="41989" name="Straight Arrow Connector 30"/>
          <p:cNvCxnSpPr>
            <a:cxnSpLocks noChangeShapeType="1"/>
            <a:endCxn id="41997" idx="2"/>
          </p:cNvCxnSpPr>
          <p:nvPr/>
        </p:nvCxnSpPr>
        <p:spPr bwMode="auto">
          <a:xfrm rot="10800000">
            <a:off x="2209800" y="3619500"/>
            <a:ext cx="534988" cy="26988"/>
          </a:xfrm>
          <a:prstGeom prst="straightConnector1">
            <a:avLst/>
          </a:prstGeom>
          <a:noFill/>
          <a:ln w="57150">
            <a:solidFill>
              <a:srgbClr val="0066FF"/>
            </a:solidFill>
            <a:round/>
            <a:headEnd/>
            <a:tailEnd type="arrow" w="med" len="med"/>
          </a:ln>
        </p:spPr>
      </p:cxnSp>
      <p:sp>
        <p:nvSpPr>
          <p:cNvPr id="419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Corner detection:  the math</a:t>
            </a: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685800" y="4343400"/>
            <a:ext cx="7924800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0" dirty="0" err="1"/>
              <a:t>Eigenvalues</a:t>
            </a:r>
            <a:r>
              <a:rPr lang="en-US" sz="2000" b="0" dirty="0"/>
              <a:t> and eigenvectors of H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0" dirty="0"/>
              <a:t>Define shift directions with the smallest and largest change in error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0" dirty="0" err="1"/>
              <a:t>x</a:t>
            </a:r>
            <a:r>
              <a:rPr lang="en-US" sz="2000" baseline="-25000" dirty="0" err="1"/>
              <a:t>max</a:t>
            </a:r>
            <a:r>
              <a:rPr lang="en-US" sz="2000" b="0" dirty="0"/>
              <a:t> = direction of </a:t>
            </a:r>
            <a:r>
              <a:rPr lang="en-US" sz="2000" dirty="0"/>
              <a:t>largest</a:t>
            </a:r>
            <a:r>
              <a:rPr lang="en-US" sz="2000" b="0" dirty="0"/>
              <a:t> increase in </a:t>
            </a:r>
            <a:r>
              <a:rPr lang="en-US" sz="2000" b="0" i="1" dirty="0"/>
              <a:t>E</a:t>
            </a:r>
            <a:endParaRPr lang="en-US" sz="2000" b="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>
                <a:sym typeface="Symbol" pitchFamily="18" charset="2"/>
              </a:rPr>
              <a:t></a:t>
            </a:r>
            <a:r>
              <a:rPr lang="en-US" sz="2000" baseline="-25000" dirty="0">
                <a:sym typeface="Symbol" pitchFamily="18" charset="2"/>
              </a:rPr>
              <a:t>max</a:t>
            </a:r>
            <a:r>
              <a:rPr lang="en-US" sz="2000" b="0" dirty="0"/>
              <a:t> = amount of increase in direction </a:t>
            </a:r>
            <a:r>
              <a:rPr lang="en-US" sz="2000" b="0" dirty="0" err="1"/>
              <a:t>x</a:t>
            </a:r>
            <a:r>
              <a:rPr lang="en-US" sz="2000" baseline="-25000" dirty="0" err="1"/>
              <a:t>max</a:t>
            </a:r>
            <a:endParaRPr lang="en-US" sz="2000" b="0" baseline="-2500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0" dirty="0" err="1"/>
              <a:t>x</a:t>
            </a:r>
            <a:r>
              <a:rPr lang="en-US" sz="2000" baseline="-25000" dirty="0" err="1"/>
              <a:t>min</a:t>
            </a:r>
            <a:r>
              <a:rPr lang="en-US" sz="2000" b="0" dirty="0"/>
              <a:t> = direction of </a:t>
            </a:r>
            <a:r>
              <a:rPr lang="en-US" sz="2000" dirty="0"/>
              <a:t>smallest</a:t>
            </a:r>
            <a:r>
              <a:rPr lang="en-US" sz="2000" b="0" dirty="0"/>
              <a:t> increase in </a:t>
            </a:r>
            <a:r>
              <a:rPr lang="en-US" sz="2000" b="0" i="1" dirty="0"/>
              <a:t>E</a:t>
            </a:r>
            <a:r>
              <a:rPr lang="en-US" sz="2000" b="0" dirty="0"/>
              <a:t> 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>
                <a:sym typeface="Symbol" pitchFamily="18" charset="2"/>
              </a:rPr>
              <a:t></a:t>
            </a:r>
            <a:r>
              <a:rPr lang="en-US" sz="2000" baseline="-25000" dirty="0"/>
              <a:t>min</a:t>
            </a:r>
            <a:r>
              <a:rPr lang="en-US" sz="2000" b="0" dirty="0"/>
              <a:t> = amount of increase in direction </a:t>
            </a:r>
            <a:r>
              <a:rPr lang="en-US" sz="2000" b="0" dirty="0" err="1"/>
              <a:t>x</a:t>
            </a:r>
            <a:r>
              <a:rPr lang="en-US" sz="2000" baseline="-25000" dirty="0" err="1"/>
              <a:t>min</a:t>
            </a:r>
            <a:endParaRPr lang="en-US" sz="2000" b="0" baseline="-2500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000" b="0" dirty="0"/>
          </a:p>
        </p:txBody>
      </p:sp>
      <p:sp>
        <p:nvSpPr>
          <p:cNvPr id="41996" name="Oval 25"/>
          <p:cNvSpPr>
            <a:spLocks noChangeArrowheads="1"/>
          </p:cNvSpPr>
          <p:nvPr/>
        </p:nvSpPr>
        <p:spPr bwMode="auto">
          <a:xfrm>
            <a:off x="2667000" y="3581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7" name="Oval 26"/>
          <p:cNvSpPr>
            <a:spLocks noChangeArrowheads="1"/>
          </p:cNvSpPr>
          <p:nvPr/>
        </p:nvSpPr>
        <p:spPr bwMode="auto">
          <a:xfrm>
            <a:off x="2209800" y="3124200"/>
            <a:ext cx="990600" cy="990600"/>
          </a:xfrm>
          <a:prstGeom prst="ellips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8" name="Rectangle 9"/>
          <p:cNvSpPr>
            <a:spLocks noChangeArrowheads="1"/>
          </p:cNvSpPr>
          <p:nvPr/>
        </p:nvSpPr>
        <p:spPr bwMode="auto">
          <a:xfrm>
            <a:off x="2133600" y="2698750"/>
            <a:ext cx="611065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solidFill>
                  <a:srgbClr val="0066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latin typeface="Arial" charset="0"/>
              </a:rPr>
              <a:t>x</a:t>
            </a:r>
            <a:r>
              <a:rPr lang="en-US" baseline="-25000" dirty="0" err="1">
                <a:solidFill>
                  <a:srgbClr val="0066FF"/>
                </a:solidFill>
                <a:latin typeface="Arial" charset="0"/>
              </a:rPr>
              <a:t>min</a:t>
            </a:r>
            <a:endParaRPr lang="en-US" baseline="-2500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1600200" y="3460750"/>
            <a:ext cx="654346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solidFill>
                  <a:srgbClr val="0066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latin typeface="Arial" charset="0"/>
              </a:rPr>
              <a:t>x</a:t>
            </a:r>
            <a:r>
              <a:rPr lang="en-US" baseline="-25000" dirty="0" err="1">
                <a:solidFill>
                  <a:srgbClr val="0066FF"/>
                </a:solidFill>
                <a:latin typeface="Arial" charset="0"/>
              </a:rPr>
              <a:t>max</a:t>
            </a:r>
            <a:endParaRPr lang="en-US" baseline="-250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1447800"/>
            <a:ext cx="6053407" cy="976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Left Brace 17"/>
          <p:cNvSpPr>
            <a:spLocks/>
          </p:cNvSpPr>
          <p:nvPr/>
        </p:nvSpPr>
        <p:spPr bwMode="auto">
          <a:xfrm rot="-5400000">
            <a:off x="5340350" y="1898650"/>
            <a:ext cx="304800" cy="1536700"/>
          </a:xfrm>
          <a:prstGeom prst="leftBrace">
            <a:avLst>
              <a:gd name="adj1" fmla="val 8324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4" name="Picture 20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70500" y="2971800"/>
            <a:ext cx="4572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13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3200400"/>
            <a:ext cx="2419350" cy="869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Corner detection:  the math</a:t>
            </a:r>
          </a:p>
        </p:txBody>
      </p:sp>
      <p:sp>
        <p:nvSpPr>
          <p:cNvPr id="44035" name="Rectangle 10"/>
          <p:cNvSpPr>
            <a:spLocks noChangeArrowheads="1"/>
          </p:cNvSpPr>
          <p:nvPr/>
        </p:nvSpPr>
        <p:spPr bwMode="auto">
          <a:xfrm>
            <a:off x="685800" y="13716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0" dirty="0"/>
              <a:t>How are </a:t>
            </a:r>
            <a:r>
              <a:rPr lang="en-US" sz="2000" dirty="0">
                <a:sym typeface="Symbol" pitchFamily="18" charset="2"/>
              </a:rPr>
              <a:t></a:t>
            </a:r>
            <a:r>
              <a:rPr lang="en-US" sz="2000" baseline="-25000" dirty="0">
                <a:sym typeface="Symbol" pitchFamily="18" charset="2"/>
              </a:rPr>
              <a:t>max</a:t>
            </a:r>
            <a:r>
              <a:rPr lang="en-US" sz="2000" b="0" dirty="0">
                <a:sym typeface="Symbol" pitchFamily="18" charset="2"/>
              </a:rPr>
              <a:t>,</a:t>
            </a:r>
            <a:r>
              <a:rPr lang="en-US" sz="2000" dirty="0">
                <a:sym typeface="Symbol" pitchFamily="18" charset="2"/>
              </a:rPr>
              <a:t> </a:t>
            </a:r>
            <a:r>
              <a:rPr lang="en-US" sz="2000" dirty="0" err="1">
                <a:sym typeface="Symbol" pitchFamily="18" charset="2"/>
              </a:rPr>
              <a:t>x</a:t>
            </a:r>
            <a:r>
              <a:rPr lang="en-US" sz="2000" baseline="-25000" dirty="0" err="1">
                <a:sym typeface="Symbol" pitchFamily="18" charset="2"/>
              </a:rPr>
              <a:t>max</a:t>
            </a:r>
            <a:r>
              <a:rPr lang="en-US" sz="2000" b="0" dirty="0">
                <a:sym typeface="Symbol" pitchFamily="18" charset="2"/>
              </a:rPr>
              <a:t>,</a:t>
            </a:r>
            <a:r>
              <a:rPr lang="en-US" sz="2000" dirty="0">
                <a:sym typeface="Symbol" pitchFamily="18" charset="2"/>
              </a:rPr>
              <a:t> </a:t>
            </a:r>
            <a:r>
              <a:rPr lang="en-US" sz="2000" baseline="-25000" dirty="0">
                <a:sym typeface="Symbol" pitchFamily="18" charset="2"/>
              </a:rPr>
              <a:t>min</a:t>
            </a:r>
            <a:r>
              <a:rPr lang="en-US" sz="2000" b="0" dirty="0">
                <a:sym typeface="Symbol" pitchFamily="18" charset="2"/>
              </a:rPr>
              <a:t>,</a:t>
            </a:r>
            <a:r>
              <a:rPr lang="en-US" sz="2000" dirty="0">
                <a:sym typeface="Symbol" pitchFamily="18" charset="2"/>
              </a:rPr>
              <a:t> </a:t>
            </a:r>
            <a:r>
              <a:rPr lang="en-US" sz="2000" b="0" dirty="0">
                <a:sym typeface="Symbol" pitchFamily="18" charset="2"/>
              </a:rPr>
              <a:t>and </a:t>
            </a:r>
            <a:r>
              <a:rPr lang="en-US" sz="2000" dirty="0" err="1">
                <a:sym typeface="Symbol" pitchFamily="18" charset="2"/>
              </a:rPr>
              <a:t>x</a:t>
            </a:r>
            <a:r>
              <a:rPr lang="en-US" sz="2000" baseline="-25000" dirty="0" err="1">
                <a:sym typeface="Symbol" pitchFamily="18" charset="2"/>
              </a:rPr>
              <a:t>min</a:t>
            </a:r>
            <a:r>
              <a:rPr lang="en-US" sz="2000" b="0" dirty="0">
                <a:sym typeface="Symbol" pitchFamily="18" charset="2"/>
              </a:rPr>
              <a:t> relevant for feature detection?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b="0" dirty="0">
                <a:sym typeface="Symbol" pitchFamily="18" charset="2"/>
              </a:rPr>
              <a:t>What’s our feature scoring function?</a:t>
            </a:r>
            <a:endParaRPr lang="en-US" sz="2000" b="0" dirty="0"/>
          </a:p>
          <a:p>
            <a:pPr marL="342900" indent="-342900">
              <a:spcBef>
                <a:spcPct val="20000"/>
              </a:spcBef>
            </a:pPr>
            <a:endParaRPr lang="en-US" sz="2000" b="0" dirty="0"/>
          </a:p>
          <a:p>
            <a:pPr marL="342900" indent="-342900">
              <a:spcBef>
                <a:spcPct val="20000"/>
              </a:spcBef>
            </a:pPr>
            <a:endParaRPr lang="en-US" sz="2000" b="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Corner detection:  the math</a:t>
            </a:r>
          </a:p>
        </p:txBody>
      </p:sp>
      <p:sp>
        <p:nvSpPr>
          <p:cNvPr id="45059" name="Rectangle 10"/>
          <p:cNvSpPr>
            <a:spLocks noChangeArrowheads="1"/>
          </p:cNvSpPr>
          <p:nvPr/>
        </p:nvSpPr>
        <p:spPr bwMode="auto">
          <a:xfrm>
            <a:off x="685800" y="9144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800" b="0" dirty="0">
              <a:latin typeface="Arial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28600" y="3427413"/>
            <a:ext cx="2762250" cy="3313112"/>
            <a:chOff x="228600" y="3427413"/>
            <a:chExt cx="2762250" cy="3313112"/>
          </a:xfrm>
        </p:grpSpPr>
        <p:pic>
          <p:nvPicPr>
            <p:cNvPr id="4506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" y="3427413"/>
              <a:ext cx="2762250" cy="276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45065" name="Picture 11" descr="TP_tmp.emf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47800" y="6381750"/>
              <a:ext cx="269875" cy="35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85800" y="13716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0" dirty="0"/>
              <a:t>How are </a:t>
            </a:r>
            <a:r>
              <a:rPr lang="en-US" sz="2000" dirty="0">
                <a:sym typeface="Symbol" pitchFamily="18" charset="2"/>
              </a:rPr>
              <a:t></a:t>
            </a:r>
            <a:r>
              <a:rPr lang="en-US" sz="2000" baseline="-25000" dirty="0">
                <a:sym typeface="Symbol" pitchFamily="18" charset="2"/>
              </a:rPr>
              <a:t>max</a:t>
            </a:r>
            <a:r>
              <a:rPr lang="en-US" sz="2000" b="0" dirty="0">
                <a:sym typeface="Symbol" pitchFamily="18" charset="2"/>
              </a:rPr>
              <a:t>,</a:t>
            </a:r>
            <a:r>
              <a:rPr lang="en-US" sz="2000" dirty="0">
                <a:sym typeface="Symbol" pitchFamily="18" charset="2"/>
              </a:rPr>
              <a:t> </a:t>
            </a:r>
            <a:r>
              <a:rPr lang="en-US" sz="2000" dirty="0" err="1">
                <a:sym typeface="Symbol" pitchFamily="18" charset="2"/>
              </a:rPr>
              <a:t>x</a:t>
            </a:r>
            <a:r>
              <a:rPr lang="en-US" sz="2000" baseline="-25000" dirty="0" err="1">
                <a:sym typeface="Symbol" pitchFamily="18" charset="2"/>
              </a:rPr>
              <a:t>max</a:t>
            </a:r>
            <a:r>
              <a:rPr lang="en-US" sz="2000" b="0" dirty="0">
                <a:sym typeface="Symbol" pitchFamily="18" charset="2"/>
              </a:rPr>
              <a:t>,</a:t>
            </a:r>
            <a:r>
              <a:rPr lang="en-US" sz="2000" dirty="0">
                <a:sym typeface="Symbol" pitchFamily="18" charset="2"/>
              </a:rPr>
              <a:t> </a:t>
            </a:r>
            <a:r>
              <a:rPr lang="en-US" sz="2000" baseline="-25000" dirty="0">
                <a:sym typeface="Symbol" pitchFamily="18" charset="2"/>
              </a:rPr>
              <a:t>min</a:t>
            </a:r>
            <a:r>
              <a:rPr lang="en-US" sz="2000" b="0" dirty="0">
                <a:sym typeface="Symbol" pitchFamily="18" charset="2"/>
              </a:rPr>
              <a:t>,</a:t>
            </a:r>
            <a:r>
              <a:rPr lang="en-US" sz="2000" dirty="0">
                <a:sym typeface="Symbol" pitchFamily="18" charset="2"/>
              </a:rPr>
              <a:t> </a:t>
            </a:r>
            <a:r>
              <a:rPr lang="en-US" sz="2000" b="0" dirty="0">
                <a:sym typeface="Symbol" pitchFamily="18" charset="2"/>
              </a:rPr>
              <a:t>and </a:t>
            </a:r>
            <a:r>
              <a:rPr lang="en-US" sz="2000" dirty="0" err="1">
                <a:sym typeface="Symbol" pitchFamily="18" charset="2"/>
              </a:rPr>
              <a:t>x</a:t>
            </a:r>
            <a:r>
              <a:rPr lang="en-US" sz="2000" baseline="-25000" dirty="0" err="1">
                <a:sym typeface="Symbol" pitchFamily="18" charset="2"/>
              </a:rPr>
              <a:t>min</a:t>
            </a:r>
            <a:r>
              <a:rPr lang="en-US" sz="2000" b="0" dirty="0">
                <a:sym typeface="Symbol" pitchFamily="18" charset="2"/>
              </a:rPr>
              <a:t> relevant for feature detection?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b="0" dirty="0">
                <a:sym typeface="Symbol" pitchFamily="18" charset="2"/>
              </a:rPr>
              <a:t>What’s our feature scoring function?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/>
              <a:t>Want </a:t>
            </a:r>
            <a:r>
              <a:rPr lang="en-US" sz="2000" i="1" dirty="0"/>
              <a:t>E</a:t>
            </a:r>
            <a:r>
              <a:rPr lang="en-US" sz="2000" dirty="0"/>
              <a:t>(</a:t>
            </a:r>
            <a:r>
              <a:rPr lang="en-US" sz="2000" i="1" dirty="0" err="1"/>
              <a:t>u</a:t>
            </a:r>
            <a:r>
              <a:rPr lang="en-US" sz="2000" dirty="0" err="1"/>
              <a:t>,</a:t>
            </a:r>
            <a:r>
              <a:rPr lang="en-US" sz="2000" i="1" dirty="0" err="1"/>
              <a:t>v</a:t>
            </a:r>
            <a:r>
              <a:rPr lang="en-US" sz="2000" dirty="0"/>
              <a:t>) to be large for small shifts in all directions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/>
              <a:t>the minimum of </a:t>
            </a:r>
            <a:r>
              <a:rPr lang="en-US" sz="2000" i="1" dirty="0"/>
              <a:t>E</a:t>
            </a:r>
            <a:r>
              <a:rPr lang="en-US" sz="2000" dirty="0"/>
              <a:t>(</a:t>
            </a:r>
            <a:r>
              <a:rPr lang="en-US" sz="2000" i="1" dirty="0" err="1"/>
              <a:t>u</a:t>
            </a:r>
            <a:r>
              <a:rPr lang="en-US" sz="2000" dirty="0" err="1"/>
              <a:t>,</a:t>
            </a:r>
            <a:r>
              <a:rPr lang="en-US" sz="2000" i="1" dirty="0" err="1"/>
              <a:t>v</a:t>
            </a:r>
            <a:r>
              <a:rPr lang="en-US" sz="2000" dirty="0"/>
              <a:t>) should be large, over all unit vectors [</a:t>
            </a:r>
            <a:r>
              <a:rPr lang="en-US" sz="2000" i="1" dirty="0"/>
              <a:t>u v</a:t>
            </a:r>
            <a:r>
              <a:rPr lang="en-US" sz="2000" dirty="0"/>
              <a:t>]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/>
              <a:t>this minimum is given by the smaller </a:t>
            </a:r>
            <a:r>
              <a:rPr lang="en-US" sz="2000" dirty="0" err="1"/>
              <a:t>eigenvalue</a:t>
            </a:r>
            <a:r>
              <a:rPr lang="en-US" sz="2000" dirty="0"/>
              <a:t> (</a:t>
            </a:r>
            <a:r>
              <a:rPr lang="en-US" sz="2000" dirty="0">
                <a:sym typeface="Symbol" pitchFamily="18" charset="2"/>
              </a:rPr>
              <a:t></a:t>
            </a:r>
            <a:r>
              <a:rPr lang="en-US" sz="2000" baseline="-25000" dirty="0"/>
              <a:t>min</a:t>
            </a:r>
            <a:r>
              <a:rPr lang="en-US" sz="2000" dirty="0"/>
              <a:t>) of </a:t>
            </a:r>
            <a:r>
              <a:rPr lang="en-US" sz="2000" i="1" dirty="0"/>
              <a:t>H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endParaRPr lang="en-US" sz="2000" b="0" dirty="0"/>
          </a:p>
        </p:txBody>
      </p:sp>
      <p:grpSp>
        <p:nvGrpSpPr>
          <p:cNvPr id="12" name="Group 11"/>
          <p:cNvGrpSpPr/>
          <p:nvPr/>
        </p:nvGrpSpPr>
        <p:grpSpPr>
          <a:xfrm>
            <a:off x="3181350" y="3427413"/>
            <a:ext cx="2762250" cy="3302000"/>
            <a:chOff x="3181350" y="3427413"/>
            <a:chExt cx="2762250" cy="3302000"/>
          </a:xfrm>
        </p:grpSpPr>
        <p:pic>
          <p:nvPicPr>
            <p:cNvPr id="45061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81350" y="3427413"/>
              <a:ext cx="2762250" cy="276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0162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14800" y="6248400"/>
              <a:ext cx="1009650" cy="481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12"/>
          <p:cNvGrpSpPr/>
          <p:nvPr/>
        </p:nvGrpSpPr>
        <p:grpSpPr>
          <a:xfrm>
            <a:off x="6096000" y="3427413"/>
            <a:ext cx="2762250" cy="3301999"/>
            <a:chOff x="6096000" y="3427413"/>
            <a:chExt cx="2762250" cy="3301999"/>
          </a:xfrm>
        </p:grpSpPr>
        <p:pic>
          <p:nvPicPr>
            <p:cNvPr id="45062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096000" y="3427413"/>
              <a:ext cx="2762250" cy="276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0163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062788" y="6248400"/>
              <a:ext cx="938212" cy="481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ChangeArrowheads="1"/>
          </p:cNvSpPr>
          <p:nvPr/>
        </p:nvSpPr>
        <p:spPr bwMode="auto">
          <a:xfrm>
            <a:off x="838200" y="4800600"/>
            <a:ext cx="3124200" cy="1219200"/>
          </a:xfrm>
          <a:prstGeom prst="rightArrowCallout">
            <a:avLst>
              <a:gd name="adj1" fmla="val 25000"/>
              <a:gd name="adj2" fmla="val 24093"/>
              <a:gd name="adj3" fmla="val 41581"/>
              <a:gd name="adj4" fmla="val 75662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Interpreting the eigenvalues</a:t>
            </a:r>
            <a:endParaRPr lang="ru-RU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4038600" y="1752600"/>
            <a:ext cx="4343400" cy="4343400"/>
          </a:xfrm>
          <a:prstGeom prst="rect">
            <a:avLst/>
          </a:prstGeom>
          <a:solidFill>
            <a:srgbClr val="F38F6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7772400" y="6096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endParaRPr lang="ru-RU" sz="2400" baseline="-2500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3124200" y="18288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lang="ru-RU" sz="2400" baseline="-2500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9703" name="Freeform 7"/>
          <p:cNvSpPr>
            <a:spLocks/>
          </p:cNvSpPr>
          <p:nvPr/>
        </p:nvSpPr>
        <p:spPr bwMode="auto">
          <a:xfrm>
            <a:off x="4495800" y="1752600"/>
            <a:ext cx="3886200" cy="3937000"/>
          </a:xfrm>
          <a:custGeom>
            <a:avLst/>
            <a:gdLst>
              <a:gd name="T0" fmla="*/ 0 w 2448"/>
              <a:gd name="T1" fmla="*/ 2147483647 h 2480"/>
              <a:gd name="T2" fmla="*/ 1693545118 w 2448"/>
              <a:gd name="T3" fmla="*/ 0 h 2480"/>
              <a:gd name="T4" fmla="*/ 2147483647 w 2448"/>
              <a:gd name="T5" fmla="*/ 0 h 2480"/>
              <a:gd name="T6" fmla="*/ 2147483647 w 2448"/>
              <a:gd name="T7" fmla="*/ 2147483647 h 2480"/>
              <a:gd name="T8" fmla="*/ 1398687351 w 2448"/>
              <a:gd name="T9" fmla="*/ 2147483647 h 2480"/>
              <a:gd name="T10" fmla="*/ 0 w 2448"/>
              <a:gd name="T11" fmla="*/ 2147483647 h 24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48"/>
              <a:gd name="T19" fmla="*/ 0 h 2480"/>
              <a:gd name="T20" fmla="*/ 2448 w 2448"/>
              <a:gd name="T21" fmla="*/ 2480 h 24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48" h="2480">
                <a:moveTo>
                  <a:pt x="0" y="1920"/>
                </a:moveTo>
                <a:lnTo>
                  <a:pt x="672" y="0"/>
                </a:lnTo>
                <a:lnTo>
                  <a:pt x="2448" y="0"/>
                </a:lnTo>
                <a:lnTo>
                  <a:pt x="2448" y="1872"/>
                </a:lnTo>
                <a:lnTo>
                  <a:pt x="555" y="2480"/>
                </a:lnTo>
                <a:lnTo>
                  <a:pt x="0" y="192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9704" name="AutoShape 8"/>
          <p:cNvSpPr>
            <a:spLocks noChangeArrowheads="1"/>
          </p:cNvSpPr>
          <p:nvPr/>
        </p:nvSpPr>
        <p:spPr bwMode="auto">
          <a:xfrm>
            <a:off x="4038600" y="4343400"/>
            <a:ext cx="1749425" cy="1752600"/>
          </a:xfrm>
          <a:prstGeom prst="rtTriangle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5562600" y="2362200"/>
            <a:ext cx="26670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“Corner”</a:t>
            </a:r>
            <a:b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and 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are large,</a:t>
            </a:r>
            <a:b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 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~ 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;</a:t>
            </a:r>
            <a:b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en-US" sz="24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</a:t>
            </a:r>
            <a: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increases in all directions</a:t>
            </a:r>
            <a:endParaRPr lang="ru-RU" sz="200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914400" y="4800600"/>
            <a:ext cx="23622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and 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are small;</a:t>
            </a:r>
            <a:b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en-US" sz="24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</a:t>
            </a:r>
            <a: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is almost constant in all directions</a:t>
            </a:r>
            <a:endParaRPr lang="ru-RU" sz="200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7162800" y="5105400"/>
            <a:ext cx="1295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“Edge” </a:t>
            </a:r>
            <a:b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&gt;&gt; 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lang="ru-RU" sz="200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4114800" y="1905000"/>
            <a:ext cx="1295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“Edge” </a:t>
            </a:r>
            <a:b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&gt;&gt; 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endParaRPr lang="ru-RU" sz="200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3962400" y="5181600"/>
            <a:ext cx="1219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“Flat” region</a:t>
            </a:r>
            <a:endParaRPr lang="ru-RU" sz="2400">
              <a:solidFill>
                <a:srgbClr val="0033CC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533400" y="1263650"/>
            <a:ext cx="8001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>
                <a:cs typeface="Times New Roman" pitchFamily="18" charset="0"/>
              </a:rPr>
              <a:t>Classification of image points using </a:t>
            </a:r>
            <a:r>
              <a:rPr lang="en-US" dirty="0" err="1">
                <a:cs typeface="Times New Roman" pitchFamily="18" charset="0"/>
              </a:rPr>
              <a:t>eigenvalues</a:t>
            </a:r>
            <a:r>
              <a:rPr lang="en-US" dirty="0">
                <a:cs typeface="Times New Roman" pitchFamily="18" charset="0"/>
              </a:rPr>
              <a:t> of </a:t>
            </a:r>
            <a:r>
              <a:rPr lang="en-US" i="1" dirty="0">
                <a:cs typeface="Times New Roman" pitchFamily="18" charset="0"/>
              </a:rPr>
              <a:t>M</a:t>
            </a:r>
            <a:r>
              <a:rPr lang="en-US" dirty="0">
                <a:cs typeface="Times New Roman" pitchFamily="18" charset="0"/>
              </a:rPr>
              <a:t>: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9711" name="Oval 15"/>
          <p:cNvSpPr>
            <a:spLocks noChangeArrowheads="1"/>
          </p:cNvSpPr>
          <p:nvPr/>
        </p:nvSpPr>
        <p:spPr bwMode="auto">
          <a:xfrm>
            <a:off x="6934200" y="2133600"/>
            <a:ext cx="609600" cy="638175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2" name="Oval 16"/>
          <p:cNvSpPr>
            <a:spLocks noChangeArrowheads="1"/>
          </p:cNvSpPr>
          <p:nvPr/>
        </p:nvSpPr>
        <p:spPr bwMode="auto">
          <a:xfrm>
            <a:off x="4184650" y="1828800"/>
            <a:ext cx="927100" cy="125413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3" name="Oval 17"/>
          <p:cNvSpPr>
            <a:spLocks noChangeArrowheads="1"/>
          </p:cNvSpPr>
          <p:nvPr/>
        </p:nvSpPr>
        <p:spPr bwMode="auto">
          <a:xfrm>
            <a:off x="4267200" y="4953000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Oval 18"/>
          <p:cNvSpPr>
            <a:spLocks noChangeArrowheads="1"/>
          </p:cNvSpPr>
          <p:nvPr/>
        </p:nvSpPr>
        <p:spPr bwMode="auto">
          <a:xfrm rot="5542000">
            <a:off x="6650832" y="5557043"/>
            <a:ext cx="927100" cy="125413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Corner detection summary</a:t>
            </a:r>
            <a:endParaRPr lang="ru-RU" dirty="0"/>
          </a:p>
        </p:txBody>
      </p:sp>
      <p:pic>
        <p:nvPicPr>
          <p:cNvPr id="4608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427413"/>
            <a:ext cx="2762250" cy="2762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608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1350" y="3427413"/>
            <a:ext cx="27622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3427413"/>
            <a:ext cx="27622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11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800" y="6381750"/>
            <a:ext cx="2698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9" name="Rectangle 10"/>
          <p:cNvSpPr>
            <a:spLocks noChangeArrowheads="1"/>
          </p:cNvSpPr>
          <p:nvPr/>
        </p:nvSpPr>
        <p:spPr bwMode="auto">
          <a:xfrm>
            <a:off x="685800" y="12192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0" dirty="0"/>
              <a:t>Here’s what you do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1800" b="0" dirty="0"/>
              <a:t>Compute the gradient at each point in the image</a:t>
            </a:r>
            <a:endParaRPr lang="en-US" sz="2000" b="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1800" b="0" dirty="0"/>
              <a:t>Create the </a:t>
            </a:r>
            <a:r>
              <a:rPr lang="en-US" sz="1800" i="1" dirty="0"/>
              <a:t>H</a:t>
            </a:r>
            <a:r>
              <a:rPr lang="en-US" sz="1800" b="0" dirty="0"/>
              <a:t> matrix from the entries in the gradient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1800" b="0" dirty="0"/>
              <a:t>Compute the </a:t>
            </a:r>
            <a:r>
              <a:rPr lang="en-US" sz="1800" b="0" dirty="0" err="1"/>
              <a:t>eigenvalues</a:t>
            </a:r>
            <a:r>
              <a:rPr lang="en-US" sz="1800" b="0" dirty="0"/>
              <a:t>. 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1800" b="0" dirty="0"/>
              <a:t>Find points with large response (</a:t>
            </a:r>
            <a:r>
              <a:rPr lang="en-US" sz="1800" b="0" dirty="0">
                <a:sym typeface="Symbol" pitchFamily="18" charset="2"/>
              </a:rPr>
              <a:t></a:t>
            </a:r>
            <a:r>
              <a:rPr lang="en-US" baseline="-25000" dirty="0">
                <a:sym typeface="Symbol" pitchFamily="18" charset="2"/>
              </a:rPr>
              <a:t>min</a:t>
            </a:r>
            <a:r>
              <a:rPr lang="en-US" sz="1800" b="0" dirty="0">
                <a:sym typeface="Symbol" pitchFamily="18" charset="2"/>
              </a:rPr>
              <a:t> </a:t>
            </a:r>
            <a:r>
              <a:rPr lang="en-US" sz="1800" b="0" dirty="0"/>
              <a:t>&gt; threshold)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1800" b="0" dirty="0"/>
              <a:t>Choose those points where </a:t>
            </a:r>
            <a:r>
              <a:rPr lang="en-US" sz="1800" b="0" dirty="0">
                <a:sym typeface="Symbol" pitchFamily="18" charset="2"/>
              </a:rPr>
              <a:t></a:t>
            </a:r>
            <a:r>
              <a:rPr lang="en-US" baseline="-25000" dirty="0">
                <a:sym typeface="Symbol" pitchFamily="18" charset="2"/>
              </a:rPr>
              <a:t>min</a:t>
            </a:r>
            <a:r>
              <a:rPr lang="en-US" sz="1800" baseline="-25000" dirty="0">
                <a:sym typeface="Symbol" pitchFamily="18" charset="2"/>
              </a:rPr>
              <a:t> </a:t>
            </a:r>
            <a:r>
              <a:rPr lang="en-US" sz="1800" b="0" dirty="0"/>
              <a:t>is a local maximum as features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1800" b="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14800" y="6248400"/>
            <a:ext cx="1009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62788" y="6248400"/>
            <a:ext cx="938212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Corner detection summary</a:t>
            </a:r>
            <a:endParaRPr lang="ru-RU" dirty="0"/>
          </a:p>
        </p:txBody>
      </p:sp>
      <p:pic>
        <p:nvPicPr>
          <p:cNvPr id="4710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429000"/>
            <a:ext cx="27622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524250"/>
            <a:ext cx="2566988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Rectangle 12"/>
          <p:cNvSpPr>
            <a:spLocks noChangeArrowheads="1"/>
          </p:cNvSpPr>
          <p:nvPr/>
        </p:nvSpPr>
        <p:spPr bwMode="auto">
          <a:xfrm>
            <a:off x="6524625" y="4410075"/>
            <a:ext cx="228600" cy="228600"/>
          </a:xfrm>
          <a:prstGeom prst="rect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47111" name="Straight Arrow Connector 20"/>
          <p:cNvCxnSpPr>
            <a:cxnSpLocks noChangeShapeType="1"/>
          </p:cNvCxnSpPr>
          <p:nvPr/>
        </p:nvCxnSpPr>
        <p:spPr bwMode="auto">
          <a:xfrm rot="10800000">
            <a:off x="4624388" y="3524250"/>
            <a:ext cx="2128837" cy="88582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47112" name="Straight Arrow Connector 22"/>
          <p:cNvCxnSpPr>
            <a:cxnSpLocks noChangeShapeType="1"/>
          </p:cNvCxnSpPr>
          <p:nvPr/>
        </p:nvCxnSpPr>
        <p:spPr bwMode="auto">
          <a:xfrm rot="10800000" flipV="1">
            <a:off x="4624388" y="4638675"/>
            <a:ext cx="2128837" cy="153352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47114" name="Rectangle 24"/>
          <p:cNvSpPr>
            <a:spLocks noChangeArrowheads="1"/>
          </p:cNvSpPr>
          <p:nvPr/>
        </p:nvSpPr>
        <p:spPr bwMode="auto">
          <a:xfrm>
            <a:off x="1066800" y="2895600"/>
            <a:ext cx="6864350" cy="304800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62788" y="6248400"/>
            <a:ext cx="938212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685800" y="12192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0" dirty="0"/>
              <a:t>Here’s what you do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1800" b="0" dirty="0"/>
              <a:t>Compute the gradient at each point in the image</a:t>
            </a:r>
            <a:endParaRPr lang="en-US" sz="2000" b="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1800" b="0" dirty="0"/>
              <a:t>Create the </a:t>
            </a:r>
            <a:r>
              <a:rPr lang="en-US" sz="1800" i="1" dirty="0"/>
              <a:t>H</a:t>
            </a:r>
            <a:r>
              <a:rPr lang="en-US" sz="1800" b="0" dirty="0"/>
              <a:t> matrix from the entries in the gradient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1800" b="0" dirty="0"/>
              <a:t>Compute the </a:t>
            </a:r>
            <a:r>
              <a:rPr lang="en-US" sz="1800" b="0" dirty="0" err="1"/>
              <a:t>eigenvalues</a:t>
            </a:r>
            <a:r>
              <a:rPr lang="en-US" sz="1800" b="0" dirty="0"/>
              <a:t>. 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1800" b="0" dirty="0"/>
              <a:t>Find points with large response (</a:t>
            </a:r>
            <a:r>
              <a:rPr lang="en-US" sz="1800" b="0" dirty="0">
                <a:sym typeface="Symbol" pitchFamily="18" charset="2"/>
              </a:rPr>
              <a:t></a:t>
            </a:r>
            <a:r>
              <a:rPr lang="en-US" baseline="-25000" dirty="0">
                <a:sym typeface="Symbol" pitchFamily="18" charset="2"/>
              </a:rPr>
              <a:t>min</a:t>
            </a:r>
            <a:r>
              <a:rPr lang="en-US" sz="1800" b="0" dirty="0">
                <a:sym typeface="Symbol" pitchFamily="18" charset="2"/>
              </a:rPr>
              <a:t> </a:t>
            </a:r>
            <a:r>
              <a:rPr lang="en-US" sz="1800" b="0" dirty="0"/>
              <a:t>&gt; threshold)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1800" b="0" dirty="0"/>
              <a:t>Choose those points where </a:t>
            </a:r>
            <a:r>
              <a:rPr lang="en-US" sz="1800" b="0" dirty="0">
                <a:sym typeface="Symbol" pitchFamily="18" charset="2"/>
              </a:rPr>
              <a:t></a:t>
            </a:r>
            <a:r>
              <a:rPr lang="en-US" baseline="-25000" dirty="0">
                <a:sym typeface="Symbol" pitchFamily="18" charset="2"/>
              </a:rPr>
              <a:t>min</a:t>
            </a:r>
            <a:r>
              <a:rPr lang="en-US" sz="1800" baseline="-25000" dirty="0">
                <a:sym typeface="Symbol" pitchFamily="18" charset="2"/>
              </a:rPr>
              <a:t> </a:t>
            </a:r>
            <a:r>
              <a:rPr lang="en-US" sz="1800" b="0" dirty="0"/>
              <a:t>is a local maximum as features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1800" b="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Harris operator</a:t>
            </a:r>
            <a:endParaRPr lang="ru-RU" dirty="0"/>
          </a:p>
        </p:txBody>
      </p:sp>
      <p:sp>
        <p:nvSpPr>
          <p:cNvPr id="48131" name="Rectangle 5"/>
          <p:cNvSpPr>
            <a:spLocks noChangeArrowheads="1"/>
          </p:cNvSpPr>
          <p:nvPr/>
        </p:nvSpPr>
        <p:spPr bwMode="auto">
          <a:xfrm>
            <a:off x="685800" y="1752600"/>
            <a:ext cx="8153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0" dirty="0">
                <a:sym typeface="Symbol" pitchFamily="18" charset="2"/>
              </a:rPr>
              <a:t></a:t>
            </a:r>
            <a:r>
              <a:rPr lang="en-US" sz="2000" baseline="-25000" dirty="0">
                <a:sym typeface="Symbol" pitchFamily="18" charset="2"/>
              </a:rPr>
              <a:t>min </a:t>
            </a:r>
            <a:r>
              <a:rPr lang="en-US" sz="2000" b="0" dirty="0"/>
              <a:t>is a variant of the “Harris operator” for feature detection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000" b="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000" b="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000" b="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000" b="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000" b="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000" b="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000" b="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0" dirty="0"/>
              <a:t>The </a:t>
            </a:r>
            <a:r>
              <a:rPr lang="en-US" sz="2000" b="0" i="1" dirty="0"/>
              <a:t>trace</a:t>
            </a:r>
            <a:r>
              <a:rPr lang="en-US" sz="2000" b="0" dirty="0"/>
              <a:t> is the sum of the diagonals, i.e., </a:t>
            </a:r>
            <a:r>
              <a:rPr lang="en-US" sz="2000" b="0" i="1" dirty="0"/>
              <a:t>trace(H) = h</a:t>
            </a:r>
            <a:r>
              <a:rPr lang="en-US" sz="2000" b="0" i="1" baseline="-25000" dirty="0"/>
              <a:t>11</a:t>
            </a:r>
            <a:r>
              <a:rPr lang="en-US" sz="2000" b="0" i="1" dirty="0"/>
              <a:t> + h</a:t>
            </a:r>
            <a:r>
              <a:rPr lang="en-US" sz="2000" b="0" i="1" baseline="-25000" dirty="0"/>
              <a:t>22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0" dirty="0"/>
              <a:t>Very similar to </a:t>
            </a:r>
            <a:r>
              <a:rPr lang="en-US" sz="2000" b="0" dirty="0">
                <a:sym typeface="Symbol" pitchFamily="18" charset="2"/>
              </a:rPr>
              <a:t></a:t>
            </a:r>
            <a:r>
              <a:rPr lang="en-US" sz="2000" baseline="-25000" dirty="0">
                <a:sym typeface="Symbol" pitchFamily="18" charset="2"/>
              </a:rPr>
              <a:t>min </a:t>
            </a:r>
            <a:r>
              <a:rPr lang="en-US" sz="2000" b="0" dirty="0"/>
              <a:t>but less expensive (no square root)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0" dirty="0"/>
              <a:t>Called the “Harris Corner Detector” or “Harris Operator”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0" dirty="0"/>
              <a:t>Lots of other detectors, this is one of the most popular</a:t>
            </a:r>
            <a:endParaRPr lang="en-US" sz="2400" b="0" dirty="0"/>
          </a:p>
        </p:txBody>
      </p:sp>
      <p:pic>
        <p:nvPicPr>
          <p:cNvPr id="48132" name="Picture 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325" y="2438400"/>
            <a:ext cx="1892300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6088" y="3352800"/>
            <a:ext cx="2881312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1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/>
              <a:t>The Harris operator</a:t>
            </a:r>
            <a:endParaRPr lang="ru-RU" dirty="0"/>
          </a:p>
        </p:txBody>
      </p:sp>
      <p:pic>
        <p:nvPicPr>
          <p:cNvPr id="4915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943350"/>
            <a:ext cx="27622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038600"/>
            <a:ext cx="2566988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Rectangle 12"/>
          <p:cNvSpPr>
            <a:spLocks noChangeArrowheads="1"/>
          </p:cNvSpPr>
          <p:nvPr/>
        </p:nvSpPr>
        <p:spPr bwMode="auto">
          <a:xfrm>
            <a:off x="5305425" y="4924425"/>
            <a:ext cx="228600" cy="228600"/>
          </a:xfrm>
          <a:prstGeom prst="rect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49159" name="Straight Arrow Connector 20"/>
          <p:cNvCxnSpPr>
            <a:cxnSpLocks noChangeShapeType="1"/>
          </p:cNvCxnSpPr>
          <p:nvPr/>
        </p:nvCxnSpPr>
        <p:spPr bwMode="auto">
          <a:xfrm rot="10800000">
            <a:off x="3405188" y="4038600"/>
            <a:ext cx="2128837" cy="88582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49160" name="Straight Arrow Connector 22"/>
          <p:cNvCxnSpPr>
            <a:cxnSpLocks noChangeShapeType="1"/>
          </p:cNvCxnSpPr>
          <p:nvPr/>
        </p:nvCxnSpPr>
        <p:spPr bwMode="auto">
          <a:xfrm rot="10800000" flipV="1">
            <a:off x="3405188" y="5153025"/>
            <a:ext cx="2128837" cy="153352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</p:cxnSp>
      <p:pic>
        <p:nvPicPr>
          <p:cNvPr id="4916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5213" y="1066800"/>
            <a:ext cx="2744787" cy="274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1066800"/>
            <a:ext cx="245745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3" name="Rectangle 13"/>
          <p:cNvSpPr>
            <a:spLocks noChangeArrowheads="1"/>
          </p:cNvSpPr>
          <p:nvPr/>
        </p:nvSpPr>
        <p:spPr bwMode="auto">
          <a:xfrm>
            <a:off x="5305425" y="2028825"/>
            <a:ext cx="228600" cy="228600"/>
          </a:xfrm>
          <a:prstGeom prst="rect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49164" name="Straight Arrow Connector 14"/>
          <p:cNvCxnSpPr>
            <a:cxnSpLocks noChangeShapeType="1"/>
          </p:cNvCxnSpPr>
          <p:nvPr/>
        </p:nvCxnSpPr>
        <p:spPr bwMode="auto">
          <a:xfrm rot="10800000">
            <a:off x="3405188" y="1143000"/>
            <a:ext cx="2128837" cy="88582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49165" name="Straight Arrow Connector 15"/>
          <p:cNvCxnSpPr>
            <a:cxnSpLocks noChangeShapeType="1"/>
          </p:cNvCxnSpPr>
          <p:nvPr/>
        </p:nvCxnSpPr>
        <p:spPr bwMode="auto">
          <a:xfrm rot="10800000" flipV="1">
            <a:off x="3405188" y="2257425"/>
            <a:ext cx="2128837" cy="153352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49166" name="Rectangle 9"/>
          <p:cNvSpPr>
            <a:spLocks noChangeArrowheads="1"/>
          </p:cNvSpPr>
          <p:nvPr/>
        </p:nvSpPr>
        <p:spPr bwMode="auto">
          <a:xfrm>
            <a:off x="7696200" y="2133600"/>
            <a:ext cx="1331913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b="0">
                <a:latin typeface="Arial" charset="0"/>
              </a:rPr>
              <a:t>Harris </a:t>
            </a:r>
            <a:br>
              <a:rPr lang="en-US" b="0">
                <a:latin typeface="Arial" charset="0"/>
              </a:rPr>
            </a:br>
            <a:r>
              <a:rPr lang="en-US" b="0">
                <a:latin typeface="Arial" charset="0"/>
              </a:rPr>
              <a:t>operator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72400" y="5105400"/>
            <a:ext cx="938212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918"/>
            <a:ext cx="8229600" cy="1143000"/>
          </a:xfrm>
        </p:spPr>
        <p:txBody>
          <a:bodyPr/>
          <a:lstStyle/>
          <a:p>
            <a:r>
              <a:rPr lang="en-US" dirty="0"/>
              <a:t>Motivation: Automatic panoramas</a:t>
            </a:r>
          </a:p>
        </p:txBody>
      </p:sp>
      <p:pic>
        <p:nvPicPr>
          <p:cNvPr id="2088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457" y="4222518"/>
            <a:ext cx="8469086" cy="235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9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509" y="1076012"/>
            <a:ext cx="8111440" cy="2986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own Arrow 6"/>
          <p:cNvSpPr/>
          <p:nvPr/>
        </p:nvSpPr>
        <p:spPr>
          <a:xfrm>
            <a:off x="4136571" y="3733798"/>
            <a:ext cx="762000" cy="587828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1600" dist="76200" dir="2700000" algn="tl" rotWithShape="0">
              <a:prstClr val="black">
                <a:alpha val="8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760993" y="6581001"/>
            <a:ext cx="13830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Credit: Matt Brown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 descr="cows_step0"/>
          <p:cNvPicPr>
            <a:picLocks noChangeAspect="1" noChangeArrowheads="1"/>
          </p:cNvPicPr>
          <p:nvPr/>
        </p:nvPicPr>
        <p:blipFill>
          <a:blip r:embed="rId2" cstate="print">
            <a:lum bright="12000" contrast="18000"/>
          </a:blip>
          <a:srcRect/>
          <a:stretch>
            <a:fillRect/>
          </a:stretch>
        </p:blipFill>
        <p:spPr bwMode="auto">
          <a:xfrm>
            <a:off x="533400" y="1295400"/>
            <a:ext cx="8153400" cy="527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/>
              <a:t>Harris detector example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 descr="cows_step1_corner_respon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8153400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/>
              <a:t>f value (red high, blue low)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 descr="cows_step2_thres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8153400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Threshold (f &gt; value)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 descr="cows_step3_thresh&amp;max"/>
          <p:cNvPicPr>
            <a:picLocks noChangeAspect="1" noChangeArrowheads="1"/>
          </p:cNvPicPr>
          <p:nvPr/>
        </p:nvPicPr>
        <p:blipFill>
          <a:blip r:embed="rId2" cstate="print">
            <a:lum bright="24000" contrast="72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533400" y="1295400"/>
            <a:ext cx="8153400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 local maxima of f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3" descr="cows_step4_harris"/>
          <p:cNvPicPr>
            <a:picLocks noChangeAspect="1" noChangeArrowheads="1"/>
          </p:cNvPicPr>
          <p:nvPr/>
        </p:nvPicPr>
        <p:blipFill>
          <a:blip r:embed="rId2" cstate="print">
            <a:lum bright="12000" contrast="18000"/>
          </a:blip>
          <a:srcRect/>
          <a:stretch>
            <a:fillRect/>
          </a:stretch>
        </p:blipFill>
        <p:spPr bwMode="auto">
          <a:xfrm>
            <a:off x="533400" y="1295400"/>
            <a:ext cx="8153400" cy="527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Harris features (in red)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Weighting the derivatives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practice, using a simple window </a:t>
            </a:r>
            <a:r>
              <a:rPr lang="en-US" i="1" dirty="0"/>
              <a:t>W</a:t>
            </a:r>
            <a:r>
              <a:rPr lang="en-US" dirty="0"/>
              <a:t> doesn’t work too well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Instead, we’ll </a:t>
            </a:r>
            <a:r>
              <a:rPr lang="en-US" i="1" dirty="0"/>
              <a:t>weight</a:t>
            </a:r>
            <a:r>
              <a:rPr lang="en-US" dirty="0"/>
              <a:t> each derivative value based on its distance from the center pixel</a:t>
            </a:r>
          </a:p>
        </p:txBody>
      </p:sp>
      <p:pic>
        <p:nvPicPr>
          <p:cNvPr id="221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743200"/>
            <a:ext cx="4096796" cy="1001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1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2026" y="5081514"/>
            <a:ext cx="4752974" cy="101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5105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1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07826" y="6096000"/>
            <a:ext cx="664574" cy="328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 charset="0"/>
              </a:rPr>
              <a:t>Harris Detector </a:t>
            </a:r>
            <a:r>
              <a:rPr lang="pl-PL" sz="2000">
                <a:latin typeface="Arial" charset="0"/>
              </a:rPr>
              <a:t>[</a:t>
            </a:r>
            <a:r>
              <a:rPr lang="pl-PL" sz="2000">
                <a:latin typeface="Calibri" charset="0"/>
              </a:rPr>
              <a:t>Harris88</a:t>
            </a:r>
            <a:r>
              <a:rPr lang="pl-PL" sz="2000">
                <a:latin typeface="Arial" charset="0"/>
              </a:rPr>
              <a:t>]</a:t>
            </a:r>
            <a:endParaRPr lang="en-US" sz="2000">
              <a:latin typeface="Arial" charset="0"/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5029200" cy="4495800"/>
          </a:xfrm>
        </p:spPr>
        <p:txBody>
          <a:bodyPr/>
          <a:lstStyle/>
          <a:p>
            <a:r>
              <a:rPr lang="pl-PL" dirty="0">
                <a:latin typeface="Calibri" charset="0"/>
              </a:rPr>
              <a:t>Second moment </a:t>
            </a:r>
            <a:r>
              <a:rPr lang="pl-PL" dirty="0" err="1">
                <a:latin typeface="Calibri" charset="0"/>
              </a:rPr>
              <a:t>matrix</a:t>
            </a:r>
            <a:endParaRPr lang="en-US" dirty="0">
              <a:latin typeface="Calibri" charset="0"/>
            </a:endParaRPr>
          </a:p>
        </p:txBody>
      </p:sp>
      <p:graphicFrame>
        <p:nvGraphicFramePr>
          <p:cNvPr id="143364" name="Object 2"/>
          <p:cNvGraphicFramePr>
            <a:graphicFrameLocks noChangeAspect="1"/>
          </p:cNvGraphicFramePr>
          <p:nvPr/>
        </p:nvGraphicFramePr>
        <p:xfrm>
          <a:off x="811213" y="2005013"/>
          <a:ext cx="3760787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90" name="Equation" r:id="rId4" imgW="2654300" imgH="508000" progId="Equation.3">
                  <p:embed/>
                </p:oleObj>
              </mc:Choice>
              <mc:Fallback>
                <p:oleObj name="Equation" r:id="rId4" imgW="2654300" imgH="508000" progId="Equation.3">
                  <p:embed/>
                  <p:pic>
                    <p:nvPicPr>
                      <p:cNvPr id="14336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213" y="2005013"/>
                        <a:ext cx="3760787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FC89FF0-07AA-7F4A-B995-B9C5ACB99442}" type="slidenum">
              <a:rPr lang="de-DE" sz="1200">
                <a:solidFill>
                  <a:srgbClr val="898989"/>
                </a:solidFill>
                <a:latin typeface="Calibri" charset="0"/>
              </a:rPr>
              <a:pPr eaLnBrk="1" hangingPunct="1"/>
              <a:t>56</a:t>
            </a:fld>
            <a:endParaRPr lang="de-DE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14336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233488"/>
            <a:ext cx="1079500" cy="839787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3" name="Text Box 9"/>
          <p:cNvSpPr txBox="1">
            <a:spLocks noChangeArrowheads="1"/>
          </p:cNvSpPr>
          <p:nvPr/>
        </p:nvSpPr>
        <p:spPr bwMode="auto">
          <a:xfrm>
            <a:off x="4965700" y="2132013"/>
            <a:ext cx="18002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sz="1600">
                <a:solidFill>
                  <a:srgbClr val="000000"/>
                </a:solidFill>
              </a:rPr>
              <a:t>1. Image derivatives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8204" name="Text Box 10"/>
          <p:cNvSpPr txBox="1">
            <a:spLocks noChangeArrowheads="1"/>
          </p:cNvSpPr>
          <p:nvPr/>
        </p:nvSpPr>
        <p:spPr bwMode="auto">
          <a:xfrm>
            <a:off x="3673475" y="3106738"/>
            <a:ext cx="19431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sz="1600">
                <a:solidFill>
                  <a:srgbClr val="000000"/>
                </a:solidFill>
              </a:rPr>
              <a:t>2. Square of derivatives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8205" name="Text Box 11"/>
          <p:cNvSpPr txBox="1">
            <a:spLocks noChangeArrowheads="1"/>
          </p:cNvSpPr>
          <p:nvPr/>
        </p:nvSpPr>
        <p:spPr bwMode="auto">
          <a:xfrm>
            <a:off x="3636963" y="3970338"/>
            <a:ext cx="19446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sz="1600">
                <a:solidFill>
                  <a:srgbClr val="000000"/>
                </a:solidFill>
              </a:rPr>
              <a:t>3. Gaussian </a:t>
            </a:r>
            <a:br>
              <a:rPr lang="pl-PL" sz="1600">
                <a:solidFill>
                  <a:srgbClr val="000000"/>
                </a:solidFill>
              </a:rPr>
            </a:br>
            <a:r>
              <a:rPr lang="pl-PL" sz="1600">
                <a:solidFill>
                  <a:srgbClr val="000000"/>
                </a:solidFill>
              </a:rPr>
              <a:t>    filter </a:t>
            </a:r>
            <a:r>
              <a:rPr lang="pl-PL" sz="1600" i="1">
                <a:solidFill>
                  <a:srgbClr val="000000"/>
                </a:solidFill>
              </a:rPr>
              <a:t>g(</a:t>
            </a:r>
            <a:r>
              <a:rPr lang="pl-PL" sz="1600" i="1">
                <a:solidFill>
                  <a:srgbClr val="000000"/>
                </a:solidFill>
                <a:latin typeface="Symbol" charset="0"/>
              </a:rPr>
              <a:t>s</a:t>
            </a:r>
            <a:r>
              <a:rPr lang="pl-PL" sz="1600" i="1" baseline="-25000">
                <a:solidFill>
                  <a:srgbClr val="000000"/>
                </a:solidFill>
              </a:rPr>
              <a:t>I</a:t>
            </a:r>
            <a:r>
              <a:rPr lang="pl-PL" sz="1600" i="1">
                <a:solidFill>
                  <a:srgbClr val="000000"/>
                </a:solidFill>
              </a:rPr>
              <a:t>)</a:t>
            </a:r>
            <a:endParaRPr lang="en-US" sz="1600" i="1">
              <a:solidFill>
                <a:srgbClr val="000000"/>
              </a:solidFill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445250" y="2133600"/>
            <a:ext cx="2519363" cy="865188"/>
            <a:chOff x="3356" y="1638"/>
            <a:chExt cx="2041" cy="756"/>
          </a:xfrm>
        </p:grpSpPr>
        <p:pic>
          <p:nvPicPr>
            <p:cNvPr id="143391" name="Picture 1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6" y="1684"/>
              <a:ext cx="907" cy="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143392" name="Picture 1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1" y="1684"/>
              <a:ext cx="918" cy="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143393" name="Text Box 15"/>
            <p:cNvSpPr txBox="1">
              <a:spLocks noChangeArrowheads="1"/>
            </p:cNvSpPr>
            <p:nvPr/>
          </p:nvSpPr>
          <p:spPr bwMode="auto">
            <a:xfrm>
              <a:off x="4059" y="1638"/>
              <a:ext cx="363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l-PL" sz="1800" i="1">
                  <a:solidFill>
                    <a:srgbClr val="FFFFFF"/>
                  </a:solidFill>
                </a:rPr>
                <a:t>I</a:t>
              </a:r>
              <a:r>
                <a:rPr lang="pl-PL" sz="1800" i="1" baseline="-25000">
                  <a:solidFill>
                    <a:srgbClr val="FFFFFF"/>
                  </a:solidFill>
                </a:rPr>
                <a:t>x</a:t>
              </a:r>
              <a:endParaRPr lang="en-US" sz="1800" i="1" baseline="-25000">
                <a:solidFill>
                  <a:srgbClr val="FFFFFF"/>
                </a:solidFill>
              </a:endParaRPr>
            </a:p>
          </p:txBody>
        </p:sp>
        <p:sp>
          <p:nvSpPr>
            <p:cNvPr id="143394" name="Text Box 16"/>
            <p:cNvSpPr txBox="1">
              <a:spLocks noChangeArrowheads="1"/>
            </p:cNvSpPr>
            <p:nvPr/>
          </p:nvSpPr>
          <p:spPr bwMode="auto">
            <a:xfrm>
              <a:off x="5034" y="1638"/>
              <a:ext cx="363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l-PL" sz="1800" i="1">
                  <a:solidFill>
                    <a:srgbClr val="FFFFFF"/>
                  </a:solidFill>
                </a:rPr>
                <a:t>I</a:t>
              </a:r>
              <a:r>
                <a:rPr lang="pl-PL" sz="1800" i="1" baseline="-25000">
                  <a:solidFill>
                    <a:srgbClr val="FFFFFF"/>
                  </a:solidFill>
                </a:rPr>
                <a:t>y</a:t>
              </a:r>
              <a:endParaRPr lang="en-US" sz="1800" i="1" baseline="-25000">
                <a:solidFill>
                  <a:srgbClr val="FFFFFF"/>
                </a:solidFill>
              </a:endParaRPr>
            </a:p>
          </p:txBody>
        </p:sp>
      </p:grpSp>
      <p:pic>
        <p:nvPicPr>
          <p:cNvPr id="8207" name="Picture 1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88250" y="3025775"/>
            <a:ext cx="1196975" cy="836613"/>
          </a:xfrm>
        </p:spPr>
      </p:pic>
      <p:pic>
        <p:nvPicPr>
          <p:cNvPr id="8208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5" y="3033713"/>
            <a:ext cx="11969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8209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75" y="3033713"/>
            <a:ext cx="11953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8210" name="Text Box 20"/>
          <p:cNvSpPr txBox="1">
            <a:spLocks noChangeArrowheads="1"/>
          </p:cNvSpPr>
          <p:nvPr/>
        </p:nvSpPr>
        <p:spPr bwMode="auto">
          <a:xfrm>
            <a:off x="5942013" y="2987675"/>
            <a:ext cx="46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sz="1800" i="1">
                <a:solidFill>
                  <a:srgbClr val="FFFFFF"/>
                </a:solidFill>
              </a:rPr>
              <a:t>I</a:t>
            </a:r>
            <a:r>
              <a:rPr lang="pl-PL" sz="1800" i="1" baseline="-25000">
                <a:solidFill>
                  <a:srgbClr val="FFFFFF"/>
                </a:solidFill>
              </a:rPr>
              <a:t>x</a:t>
            </a:r>
            <a:r>
              <a:rPr lang="pl-PL" sz="1800" i="1" baseline="30000">
                <a:solidFill>
                  <a:srgbClr val="FFFFFF"/>
                </a:solidFill>
              </a:rPr>
              <a:t>2</a:t>
            </a:r>
            <a:endParaRPr lang="en-US" sz="1800" i="1" baseline="30000">
              <a:solidFill>
                <a:srgbClr val="FFFFFF"/>
              </a:solidFill>
            </a:endParaRPr>
          </a:p>
        </p:txBody>
      </p:sp>
      <p:sp>
        <p:nvSpPr>
          <p:cNvPr id="8211" name="Text Box 21"/>
          <p:cNvSpPr txBox="1">
            <a:spLocks noChangeArrowheads="1"/>
          </p:cNvSpPr>
          <p:nvPr/>
        </p:nvSpPr>
        <p:spPr bwMode="auto">
          <a:xfrm>
            <a:off x="7165975" y="2962275"/>
            <a:ext cx="46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sz="1800" i="1">
                <a:solidFill>
                  <a:srgbClr val="FFFFFF"/>
                </a:solidFill>
              </a:rPr>
              <a:t>I</a:t>
            </a:r>
            <a:r>
              <a:rPr lang="pl-PL" sz="1800" i="1" baseline="-25000">
                <a:solidFill>
                  <a:srgbClr val="FFFFFF"/>
                </a:solidFill>
              </a:rPr>
              <a:t>y</a:t>
            </a:r>
            <a:r>
              <a:rPr lang="pl-PL" sz="1800" i="1" baseline="30000">
                <a:solidFill>
                  <a:srgbClr val="FFFFFF"/>
                </a:solidFill>
              </a:rPr>
              <a:t>2</a:t>
            </a:r>
            <a:endParaRPr lang="en-US" sz="1800" i="1" baseline="30000">
              <a:solidFill>
                <a:srgbClr val="FFFFFF"/>
              </a:solidFill>
            </a:endParaRPr>
          </a:p>
        </p:txBody>
      </p:sp>
      <p:sp>
        <p:nvSpPr>
          <p:cNvPr id="8212" name="Text Box 22"/>
          <p:cNvSpPr txBox="1">
            <a:spLocks noChangeArrowheads="1"/>
          </p:cNvSpPr>
          <p:nvPr/>
        </p:nvSpPr>
        <p:spPr bwMode="auto">
          <a:xfrm>
            <a:off x="8318500" y="2962275"/>
            <a:ext cx="538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sz="1800" i="1">
                <a:solidFill>
                  <a:srgbClr val="FFFFFF"/>
                </a:solidFill>
              </a:rPr>
              <a:t>I</a:t>
            </a:r>
            <a:r>
              <a:rPr lang="pl-PL" sz="1800" i="1" baseline="-25000">
                <a:solidFill>
                  <a:srgbClr val="FFFFFF"/>
                </a:solidFill>
              </a:rPr>
              <a:t>x</a:t>
            </a:r>
            <a:r>
              <a:rPr lang="pl-PL" sz="1800" i="1">
                <a:solidFill>
                  <a:srgbClr val="FFFFFF"/>
                </a:solidFill>
              </a:rPr>
              <a:t>I</a:t>
            </a:r>
            <a:r>
              <a:rPr lang="pl-PL" sz="1800" i="1" baseline="-25000">
                <a:solidFill>
                  <a:srgbClr val="FFFFFF"/>
                </a:solidFill>
              </a:rPr>
              <a:t>y</a:t>
            </a:r>
            <a:endParaRPr lang="en-US" sz="1800" i="1" baseline="-25000">
              <a:solidFill>
                <a:srgbClr val="FFFFFF"/>
              </a:solidFill>
            </a:endParaRPr>
          </a:p>
        </p:txBody>
      </p:sp>
      <p:pic>
        <p:nvPicPr>
          <p:cNvPr id="8213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933825"/>
            <a:ext cx="118268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8214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588" y="3933825"/>
            <a:ext cx="118268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8215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775" y="3933825"/>
            <a:ext cx="1182688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8216" name="Text Box 23"/>
          <p:cNvSpPr txBox="1">
            <a:spLocks noChangeArrowheads="1"/>
          </p:cNvSpPr>
          <p:nvPr/>
        </p:nvSpPr>
        <p:spPr bwMode="auto">
          <a:xfrm>
            <a:off x="5638800" y="3962400"/>
            <a:ext cx="922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sz="1800" i="1">
                <a:solidFill>
                  <a:srgbClr val="FFFFFF"/>
                </a:solidFill>
              </a:rPr>
              <a:t>g(I</a:t>
            </a:r>
            <a:r>
              <a:rPr lang="pl-PL" sz="1800" i="1" baseline="-25000">
                <a:solidFill>
                  <a:srgbClr val="FFFFFF"/>
                </a:solidFill>
              </a:rPr>
              <a:t>x</a:t>
            </a:r>
            <a:r>
              <a:rPr lang="pl-PL" sz="1800" i="1" baseline="30000">
                <a:solidFill>
                  <a:srgbClr val="FFFFFF"/>
                </a:solidFill>
              </a:rPr>
              <a:t>2</a:t>
            </a:r>
            <a:r>
              <a:rPr lang="pl-PL" sz="1800" i="1">
                <a:solidFill>
                  <a:srgbClr val="FFFFFF"/>
                </a:solidFill>
              </a:rPr>
              <a:t>)</a:t>
            </a:r>
            <a:endParaRPr lang="en-US" sz="1800" i="1">
              <a:solidFill>
                <a:srgbClr val="FFFFFF"/>
              </a:solidFill>
            </a:endParaRPr>
          </a:p>
        </p:txBody>
      </p:sp>
      <p:sp>
        <p:nvSpPr>
          <p:cNvPr id="8217" name="Text Box 24"/>
          <p:cNvSpPr txBox="1">
            <a:spLocks noChangeArrowheads="1"/>
          </p:cNvSpPr>
          <p:nvPr/>
        </p:nvSpPr>
        <p:spPr bwMode="auto">
          <a:xfrm>
            <a:off x="6858000" y="3962400"/>
            <a:ext cx="925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sz="1800" i="1">
                <a:solidFill>
                  <a:srgbClr val="FFFFFF"/>
                </a:solidFill>
              </a:rPr>
              <a:t>g(I</a:t>
            </a:r>
            <a:r>
              <a:rPr lang="pl-PL" sz="1800" i="1" baseline="-25000">
                <a:solidFill>
                  <a:srgbClr val="FFFFFF"/>
                </a:solidFill>
              </a:rPr>
              <a:t>y</a:t>
            </a:r>
            <a:r>
              <a:rPr lang="pl-PL" sz="1800" i="1" baseline="30000">
                <a:solidFill>
                  <a:srgbClr val="FFFFFF"/>
                </a:solidFill>
              </a:rPr>
              <a:t>2</a:t>
            </a:r>
            <a:r>
              <a:rPr lang="pl-PL" sz="1800" i="1">
                <a:solidFill>
                  <a:srgbClr val="FFFFFF"/>
                </a:solidFill>
              </a:rPr>
              <a:t>)</a:t>
            </a:r>
            <a:endParaRPr lang="en-US" sz="1800" i="1">
              <a:solidFill>
                <a:srgbClr val="FFFFFF"/>
              </a:solidFill>
            </a:endParaRPr>
          </a:p>
        </p:txBody>
      </p:sp>
      <p:sp>
        <p:nvSpPr>
          <p:cNvPr id="8218" name="Text Box 25"/>
          <p:cNvSpPr txBox="1">
            <a:spLocks noChangeArrowheads="1"/>
          </p:cNvSpPr>
          <p:nvPr/>
        </p:nvSpPr>
        <p:spPr bwMode="auto">
          <a:xfrm>
            <a:off x="8035925" y="3886200"/>
            <a:ext cx="925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sz="1800" i="1">
                <a:solidFill>
                  <a:srgbClr val="FFFFFF"/>
                </a:solidFill>
              </a:rPr>
              <a:t>g(I</a:t>
            </a:r>
            <a:r>
              <a:rPr lang="pl-PL" sz="1800" i="1" baseline="-25000">
                <a:solidFill>
                  <a:srgbClr val="FFFFFF"/>
                </a:solidFill>
              </a:rPr>
              <a:t>x</a:t>
            </a:r>
            <a:r>
              <a:rPr lang="pl-PL" sz="1800" i="1">
                <a:solidFill>
                  <a:srgbClr val="FFFFFF"/>
                </a:solidFill>
              </a:rPr>
              <a:t>I</a:t>
            </a:r>
            <a:r>
              <a:rPr lang="pl-PL" sz="1800" i="1" baseline="-25000">
                <a:solidFill>
                  <a:srgbClr val="FFFFFF"/>
                </a:solidFill>
              </a:rPr>
              <a:t>y</a:t>
            </a:r>
            <a:r>
              <a:rPr lang="pl-PL" sz="1800" i="1">
                <a:solidFill>
                  <a:srgbClr val="FFFFFF"/>
                </a:solidFill>
              </a:rPr>
              <a:t>)</a:t>
            </a:r>
            <a:endParaRPr lang="en-US" sz="1800" i="1">
              <a:solidFill>
                <a:srgbClr val="FFFFFF"/>
              </a:solidFill>
            </a:endParaRPr>
          </a:p>
        </p:txBody>
      </p:sp>
      <p:pic>
        <p:nvPicPr>
          <p:cNvPr id="8219" name="Picture 2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4868863"/>
            <a:ext cx="24479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8220" name="Text Box 30"/>
          <p:cNvSpPr txBox="1">
            <a:spLocks noChangeArrowheads="1"/>
          </p:cNvSpPr>
          <p:nvPr/>
        </p:nvSpPr>
        <p:spPr bwMode="auto">
          <a:xfrm>
            <a:off x="539750" y="5040312"/>
            <a:ext cx="563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sz="1800">
                <a:solidFill>
                  <a:srgbClr val="000000"/>
                </a:solidFill>
              </a:rPr>
              <a:t>4. Cornerness function </a:t>
            </a:r>
            <a:r>
              <a:rPr lang="en-US" sz="1800">
                <a:solidFill>
                  <a:srgbClr val="000000"/>
                </a:solidFill>
              </a:rPr>
              <a:t>– </a:t>
            </a:r>
            <a:r>
              <a:rPr lang="pl-PL" sz="1800">
                <a:solidFill>
                  <a:srgbClr val="000000"/>
                </a:solidFill>
              </a:rPr>
              <a:t>both eigenvalues are strong</a:t>
            </a:r>
            <a:endParaRPr lang="en-US" sz="1800" i="1">
              <a:solidFill>
                <a:srgbClr val="000000"/>
              </a:solidFill>
            </a:endParaRPr>
          </a:p>
        </p:txBody>
      </p:sp>
      <p:sp>
        <p:nvSpPr>
          <p:cNvPr id="8221" name="Text Box 31"/>
          <p:cNvSpPr txBox="1">
            <a:spLocks noChangeArrowheads="1"/>
          </p:cNvSpPr>
          <p:nvPr/>
        </p:nvSpPr>
        <p:spPr bwMode="auto">
          <a:xfrm>
            <a:off x="8218488" y="6400800"/>
            <a:ext cx="925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sz="1800" i="1">
                <a:solidFill>
                  <a:srgbClr val="FFFFFF"/>
                </a:solidFill>
              </a:rPr>
              <a:t>har</a:t>
            </a:r>
            <a:endParaRPr lang="en-US" sz="1800" i="1">
              <a:solidFill>
                <a:srgbClr val="FFFFFF"/>
              </a:solidFill>
            </a:endParaRPr>
          </a:p>
        </p:txBody>
      </p:sp>
      <p:sp>
        <p:nvSpPr>
          <p:cNvPr id="8222" name="Text Box 32"/>
          <p:cNvSpPr txBox="1">
            <a:spLocks noChangeArrowheads="1"/>
          </p:cNvSpPr>
          <p:nvPr/>
        </p:nvSpPr>
        <p:spPr bwMode="auto">
          <a:xfrm>
            <a:off x="539750" y="6342063"/>
            <a:ext cx="4679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sz="1800">
                <a:solidFill>
                  <a:srgbClr val="000000"/>
                </a:solidFill>
              </a:rPr>
              <a:t>5. Non-maxima suppression</a:t>
            </a:r>
            <a:endParaRPr lang="en-US" sz="1800" i="1">
              <a:solidFill>
                <a:srgbClr val="000000"/>
              </a:solidFill>
            </a:endParaRPr>
          </a:p>
        </p:txBody>
      </p:sp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657225" y="3505200"/>
          <a:ext cx="147637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91" name="Equation" r:id="rId16" imgW="1066800" imgH="457200" progId="Equation.3">
                  <p:embed/>
                </p:oleObj>
              </mc:Choice>
              <mc:Fallback>
                <p:oleObj name="Equation" r:id="rId16" imgW="1066800" imgH="457200" progId="Equation.3">
                  <p:embed/>
                  <p:pic>
                    <p:nvPicPr>
                      <p:cNvPr id="81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" y="3505200"/>
                        <a:ext cx="1476375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67D967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486275" y="2592388"/>
            <a:ext cx="20177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00"/>
                </a:solidFill>
              </a:rPr>
              <a:t>(optionally, blur first)</a:t>
            </a:r>
          </a:p>
        </p:txBody>
      </p:sp>
    </p:spTree>
    <p:extLst>
      <p:ext uri="{BB962C8B-B14F-4D97-AF65-F5344CB8AC3E}">
        <p14:creationId xmlns:p14="http://schemas.microsoft.com/office/powerpoint/2010/main" val="388084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/>
      <p:bldP spid="8204" grpId="0"/>
      <p:bldP spid="8205" grpId="0"/>
      <p:bldP spid="8210" grpId="0"/>
      <p:bldP spid="8211" grpId="0"/>
      <p:bldP spid="8212" grpId="0"/>
      <p:bldP spid="8216" grpId="0"/>
      <p:bldP spid="8217" grpId="0"/>
      <p:bldP spid="8218" grpId="0"/>
      <p:bldP spid="8220" grpId="0"/>
      <p:bldP spid="8221" grpId="0"/>
      <p:bldP spid="8222" grpId="0"/>
      <p:bldP spid="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Harris Corners – Why so complicated?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/>
              <a:t>Can’t we just check for regions with lots of gradients in the x and y directions?</a:t>
            </a:r>
          </a:p>
          <a:p>
            <a:pPr lvl="1"/>
            <a:r>
              <a:rPr lang="en-US" dirty="0"/>
              <a:t>No! A diagonal line would satisfy that criteria</a:t>
            </a:r>
          </a:p>
        </p:txBody>
      </p:sp>
      <p:sp>
        <p:nvSpPr>
          <p:cNvPr id="4" name="Rectangle 3"/>
          <p:cNvSpPr/>
          <p:nvPr/>
        </p:nvSpPr>
        <p:spPr>
          <a:xfrm rot="18900000">
            <a:off x="3179522" y="3138747"/>
            <a:ext cx="1573460" cy="3179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39321" y="3278559"/>
            <a:ext cx="1905000" cy="19807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44321" y="3254748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Current Window</a:t>
            </a:r>
          </a:p>
        </p:txBody>
      </p:sp>
    </p:spTree>
    <p:extLst>
      <p:ext uri="{BB962C8B-B14F-4D97-AF65-F5344CB8AC3E}">
        <p14:creationId xmlns:p14="http://schemas.microsoft.com/office/powerpoint/2010/main" val="17252210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5068664"/>
            <a:ext cx="8817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http://gigapan.com	/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4811477"/>
            <a:ext cx="10304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GigaPan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366641" y="5519437"/>
            <a:ext cx="636853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Also see Google Zoom Views: </a:t>
            </a:r>
          </a:p>
          <a:p>
            <a:r>
              <a:rPr lang="en-US" dirty="0">
                <a:hlinkClick r:id="rId3"/>
              </a:rPr>
              <a:t>https://www.google.com/culturalinstitute/beta/project/gigapixels</a:t>
            </a:r>
            <a:r>
              <a:rPr lang="en-US" dirty="0"/>
              <a:t> </a:t>
            </a:r>
          </a:p>
        </p:txBody>
      </p:sp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0473"/>
            <a:ext cx="9144000" cy="2437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Motivation: Automatic panoramas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33357" y="6292336"/>
            <a:ext cx="2775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hlinkClick r:id="rId2"/>
              </a:rPr>
              <a:t>“Planet Detroit”</a:t>
            </a:r>
            <a:r>
              <a:rPr lang="en-US" dirty="0"/>
              <a:t> by </a:t>
            </a:r>
            <a:r>
              <a:rPr lang="en-US" dirty="0" err="1"/>
              <a:t>paulhitz</a:t>
            </a:r>
            <a:endParaRPr lang="en-US" dirty="0"/>
          </a:p>
        </p:txBody>
      </p:sp>
      <p:pic>
        <p:nvPicPr>
          <p:cNvPr id="2068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7573" y="3505201"/>
            <a:ext cx="2770458" cy="276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088" y="3581403"/>
            <a:ext cx="3360964" cy="2721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0275" y="250376"/>
            <a:ext cx="47434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341717" y="2972188"/>
            <a:ext cx="26403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Polar panoramas</a:t>
            </a:r>
            <a:endParaRPr lang="en-US" sz="2800" dirty="0">
              <a:hlinkClick r:id="rId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2609" y="6306250"/>
            <a:ext cx="2710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“Like a Butterfly”</a:t>
            </a:r>
            <a:r>
              <a:rPr lang="en-US" dirty="0"/>
              <a:t> by Manu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extract features?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Motivation: panorama stitching</a:t>
            </a:r>
          </a:p>
          <a:p>
            <a:pPr lvl="1"/>
            <a:r>
              <a:rPr lang="en-US"/>
              <a:t>We have two images – how do we combine them?</a:t>
            </a:r>
          </a:p>
        </p:txBody>
      </p:sp>
      <p:pic>
        <p:nvPicPr>
          <p:cNvPr id="23556" name="Picture 4" descr="imag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9970" y="2906508"/>
            <a:ext cx="367665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imag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9970" y="2906508"/>
            <a:ext cx="367665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SIFT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9971" y="2909887"/>
            <a:ext cx="3675063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7" descr="SIF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9971" y="2909887"/>
            <a:ext cx="36750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extract features?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Motivation: panorama stitching</a:t>
            </a:r>
          </a:p>
          <a:p>
            <a:pPr lvl="1"/>
            <a:r>
              <a:rPr lang="en-US" dirty="0"/>
              <a:t>We have two images – how do we combine them?</a:t>
            </a:r>
          </a:p>
        </p:txBody>
      </p:sp>
      <p:sp>
        <p:nvSpPr>
          <p:cNvPr id="24582" name="Text Box 14"/>
          <p:cNvSpPr txBox="1">
            <a:spLocks noChangeArrowheads="1"/>
          </p:cNvSpPr>
          <p:nvPr/>
        </p:nvSpPr>
        <p:spPr bwMode="auto">
          <a:xfrm>
            <a:off x="1225096" y="5685513"/>
            <a:ext cx="38639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Step 1: extract features</a:t>
            </a:r>
          </a:p>
        </p:txBody>
      </p:sp>
      <p:sp>
        <p:nvSpPr>
          <p:cNvPr id="24584" name="Text Box 15"/>
          <p:cNvSpPr txBox="1">
            <a:spLocks noChangeArrowheads="1"/>
          </p:cNvSpPr>
          <p:nvPr/>
        </p:nvSpPr>
        <p:spPr bwMode="auto">
          <a:xfrm>
            <a:off x="1240971" y="5957877"/>
            <a:ext cx="3765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Step 2: match features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3311071" y="3830637"/>
            <a:ext cx="2759075" cy="1514475"/>
            <a:chOff x="2072" y="1924"/>
            <a:chExt cx="1738" cy="954"/>
          </a:xfrm>
        </p:grpSpPr>
        <p:sp>
          <p:nvSpPr>
            <p:cNvPr id="24586" name="Line 8"/>
            <p:cNvSpPr>
              <a:spLocks noChangeShapeType="1"/>
            </p:cNvSpPr>
            <p:nvPr/>
          </p:nvSpPr>
          <p:spPr bwMode="auto">
            <a:xfrm flipV="1">
              <a:off x="2072" y="1924"/>
              <a:ext cx="1200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7" name="Line 9"/>
            <p:cNvSpPr>
              <a:spLocks noChangeShapeType="1"/>
            </p:cNvSpPr>
            <p:nvPr/>
          </p:nvSpPr>
          <p:spPr bwMode="auto">
            <a:xfrm>
              <a:off x="2666" y="2094"/>
              <a:ext cx="1144" cy="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8" name="Line 10"/>
            <p:cNvSpPr>
              <a:spLocks noChangeShapeType="1"/>
            </p:cNvSpPr>
            <p:nvPr/>
          </p:nvSpPr>
          <p:spPr bwMode="auto">
            <a:xfrm flipV="1">
              <a:off x="2346" y="2788"/>
              <a:ext cx="1070" cy="9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9" name="Freeform 11"/>
            <p:cNvSpPr>
              <a:spLocks/>
            </p:cNvSpPr>
            <p:nvPr/>
          </p:nvSpPr>
          <p:spPr bwMode="auto">
            <a:xfrm>
              <a:off x="2617" y="2415"/>
              <a:ext cx="1092" cy="30"/>
            </a:xfrm>
            <a:custGeom>
              <a:avLst/>
              <a:gdLst>
                <a:gd name="T0" fmla="*/ 0 w 1092"/>
                <a:gd name="T1" fmla="*/ 30 h 30"/>
                <a:gd name="T2" fmla="*/ 1092 w 1092"/>
                <a:gd name="T3" fmla="*/ 0 h 30"/>
                <a:gd name="T4" fmla="*/ 0 60000 65536"/>
                <a:gd name="T5" fmla="*/ 0 60000 65536"/>
                <a:gd name="T6" fmla="*/ 0 w 1092"/>
                <a:gd name="T7" fmla="*/ 0 h 30"/>
                <a:gd name="T8" fmla="*/ 1092 w 1092"/>
                <a:gd name="T9" fmla="*/ 30 h 3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92" h="30">
                  <a:moveTo>
                    <a:pt x="0" y="30"/>
                  </a:moveTo>
                  <a:lnTo>
                    <a:pt x="1092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0" name="Line 12"/>
            <p:cNvSpPr>
              <a:spLocks noChangeShapeType="1"/>
            </p:cNvSpPr>
            <p:nvPr/>
          </p:nvSpPr>
          <p:spPr bwMode="auto">
            <a:xfrm flipV="1">
              <a:off x="2170" y="2236"/>
              <a:ext cx="1150" cy="8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1" name="Freeform 17"/>
            <p:cNvSpPr>
              <a:spLocks/>
            </p:cNvSpPr>
            <p:nvPr/>
          </p:nvSpPr>
          <p:spPr bwMode="auto">
            <a:xfrm>
              <a:off x="2530" y="2617"/>
              <a:ext cx="1017" cy="65"/>
            </a:xfrm>
            <a:custGeom>
              <a:avLst/>
              <a:gdLst>
                <a:gd name="T0" fmla="*/ 0 w 1017"/>
                <a:gd name="T1" fmla="*/ 65 h 65"/>
                <a:gd name="T2" fmla="*/ 1017 w 1017"/>
                <a:gd name="T3" fmla="*/ 0 h 65"/>
                <a:gd name="T4" fmla="*/ 0 60000 65536"/>
                <a:gd name="T5" fmla="*/ 0 60000 65536"/>
                <a:gd name="T6" fmla="*/ 0 w 1017"/>
                <a:gd name="T7" fmla="*/ 0 h 65"/>
                <a:gd name="T8" fmla="*/ 1017 w 1017"/>
                <a:gd name="T9" fmla="*/ 65 h 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17" h="65">
                  <a:moveTo>
                    <a:pt x="0" y="65"/>
                  </a:moveTo>
                  <a:lnTo>
                    <a:pt x="1017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H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39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E(u,v) = \sum_{(x,y) \in W} [u~v]&#10;\left[&#10;\begin{array}{cc}&#10;I_x^2 &amp; I_x I_y \\&#10;I_y I_x &amp; I_y^2&#10;\end{array}&#10;\right]&#10;\left[&#10;\begin{array}{c}&#10;u \\&#10;v&#10;\end{array}&#10;\right]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91"/>
  <p:tag name="PICTUREFILESIZE" val="1116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H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39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\left[&#10;\begin{array}{c}&#10;u \\&#10;v&#10;\end{array}&#10;\right]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2"/>
  <p:tag name="PICTUREFILESIZE" val="92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E(u,v) = \sum_{(x,y) \in W} [u~v]&#10;\left[&#10;\begin{array}{cc}&#10;I_x^2 &amp; I_x I_y \\&#10;I_y I_x &amp; I_y^2&#10;\end{array}&#10;\right]&#10;\left[&#10;\begin{array}{c}&#10;u \\&#10;v&#10;\end{array}&#10;\right]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91"/>
  <p:tag name="PICTUREFILESIZE" val="1116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Ax = \lambda x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9"/>
  <p:tag name="PICTUREFILESIZE" val="157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det(A - \lambda I) = 0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0"/>
  <p:tag name="PICTUREFILESIZE" val="286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det&#10;\left[&#10;\begin{array}{cc}&#10;h_{11} - \lambda &amp; h_{12} \\&#10;h_{21} &amp; h_{22} - \lambda \\&#10;\end{array}&#10;\right] = 0&#10;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8"/>
  <p:tag name="PICTUREFILESIZE" val="596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lambda_{\pm} = \frac{1}{2}&#10;\left[&#10;(h_{11} + h_{22}) \pm &#10;\sqrt{4 h_{12} h_{21} + {(h_{11} - h_{22})}^2}&#10;\right]&#10;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11"/>
  <p:tag name="PICTUREFILESIZE" val="890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&#10;\left[&#10;\begin{array}{cc}&#10;h_{11} - \lambda &amp; h_{12} \\&#10;h_{21} &amp; h_{22} - \lambda \\&#10;\end{array}&#10;\right]&#10;\left[&#10;\begin{array}{c}&#10;x \\&#10;y \\&#10;\end{array}&#10;\right]&#10; = 0&#10;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9"/>
  <p:tag name="PICTUREFILESIZE" val="585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E(u,v) = \sum_{(x,y) \in W} {[I(x+u, y+v) - I(x,y)]}^2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91"/>
  <p:tag name="PICTUREFILESIZE" val="1011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H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39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29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29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f = \frac{\lambda_1 \lambda_2}{\lambda_1 + \lambda_2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20"/>
  <p:tag name="PICTUREFILESIZE" val="774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= \frac{determinant(H)}{trace (H)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82"/>
  <p:tag name="PICTUREFILESIZE" val="1552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I(x+u, y+v) \approx I(x,y) +  \frac{\partial I}{\partial x} u + \frac{\partial I}{\partial y}v$&#10;\end{document}&#10;"/>
  <p:tag name="FILENAME" val="Edittex"/>
  <p:tag name="FORMAT" val="bmpmono"/>
  <p:tag name="RES" val="1200"/>
  <p:tag name="BLEND" val="0"/>
  <p:tag name="TRANSPARENT" val="0"/>
  <p:tag name="TBUG" val="0"/>
  <p:tag name="ALLOWFS" val="0"/>
  <p:tag name="ORIGWIDTH" val="357"/>
  <p:tag name="PICTUREFILESIZE" val="39661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I(x+u, y+v) = I(x,y) +  \frac{\partial I}{\partial x} u + \frac{\partial I}{\partial y}v + \mbox{higher order terms}$&#10;\end{document}&#10;"/>
  <p:tag name="FILENAME" val="Edittex"/>
  <p:tag name="FORMAT" val="bmpmono"/>
  <p:tag name="RES" val="1200"/>
  <p:tag name="BLEND" val="0"/>
  <p:tag name="TRANSPARENT" val="0"/>
  <p:tag name="TBUG" val="0"/>
  <p:tag name="ALLOWFS" val="0"/>
  <p:tag name="ORIGWIDTH" val="529"/>
  <p:tag name="PICTUREFILESIZE" val="58849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approx I(x,y) +  [I_x~I_y] &#10;\left[&#10;\begin{array}{c}&#10;u \\&#10;v&#10;\end{array}&#10;\right]&#10;$&#10;\end{document}&#10;"/>
  <p:tag name="FILENAME" val="Edittex"/>
  <p:tag name="FORMAT" val="bmpmono"/>
  <p:tag name="RES" val="1200"/>
  <p:tag name="BLEND" val="0"/>
  <p:tag name="TRANSPARENT" val="0"/>
  <p:tag name="TBUG" val="0"/>
  <p:tag name="ALLOWFS" val="0"/>
  <p:tag name="ORIGWIDTH" val="221"/>
  <p:tag name="PICTUREFILESIZE" val="40977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shorthand:  $I_x = \frac{\partial I}{\partial x}$&#10;\end{document}&#10;"/>
  <p:tag name="EXTERNALNAME" val="Edittex"/>
  <p:tag name="BLEND" val="False"/>
  <p:tag name="TRANSPARENT" val="False"/>
  <p:tag name="BITMAPFORMAT" val="bmp16m"/>
  <p:tag name="DEBUGINTERACTIVE" val="True"/>
  <p:tag name="ORIGWIDTH" val="708.2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*}&#10;E(u,v) &amp; = &amp; \sum_{(x,y) \in W} {[I(x+u, y+v) - I(x,y)]}^2 \\&#10;&amp; \approx &amp; \sum_{(x,y) \in W} {[I(x, y) &#10;+ [I_x~I_y]&#10;\left[&#10;\begin{array}{c}&#10;u \\&#10;v&#10;\end{array}&#10;\right]&#10;- I(x,y)]}^2 \\&#10;&amp; \approx &amp; \sum_{(x,y) \in W} {\left[[I_x~I_y]&#10;\left[&#10;\begin{array}{c}&#10;u \\&#10;v&#10;\end{array}&#10;\right]&#10;\right]&#10;}^2 \\&#10;\end{eqnarray*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38"/>
  <p:tag name="PICTUREFILESIZE" val="2879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H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39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H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39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9796</TotalTime>
  <Words>1587</Words>
  <Application>Microsoft Office PowerPoint</Application>
  <PresentationFormat>On-screen Show (4:3)</PresentationFormat>
  <Paragraphs>317</Paragraphs>
  <Slides>58</Slides>
  <Notes>20</Notes>
  <HiddenSlides>7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71" baseType="lpstr">
      <vt:lpstr>ＭＳ Ｐゴシック</vt:lpstr>
      <vt:lpstr>Arial</vt:lpstr>
      <vt:lpstr>Calibri</vt:lpstr>
      <vt:lpstr>CMEX10</vt:lpstr>
      <vt:lpstr>CMMI10</vt:lpstr>
      <vt:lpstr>CMMI7</vt:lpstr>
      <vt:lpstr>CMR10</vt:lpstr>
      <vt:lpstr>CMR7</vt:lpstr>
      <vt:lpstr>CMSY10</vt:lpstr>
      <vt:lpstr>Symbol</vt:lpstr>
      <vt:lpstr>Times New Roman</vt:lpstr>
      <vt:lpstr>Office Theme</vt:lpstr>
      <vt:lpstr>Equation</vt:lpstr>
      <vt:lpstr>Lecture 4: Harris corner detection</vt:lpstr>
      <vt:lpstr>Reading</vt:lpstr>
      <vt:lpstr>Announcements</vt:lpstr>
      <vt:lpstr>Feature extraction: Corners and blobs</vt:lpstr>
      <vt:lpstr>Motivation: Automatic panoramas</vt:lpstr>
      <vt:lpstr>Motivation: Automatic panoramas</vt:lpstr>
      <vt:lpstr>PowerPoint Presentation</vt:lpstr>
      <vt:lpstr>Why extract features?</vt:lpstr>
      <vt:lpstr>Why extract features?</vt:lpstr>
      <vt:lpstr>Why extract features?</vt:lpstr>
      <vt:lpstr>Application: Visual SLAM</vt:lpstr>
      <vt:lpstr>Image matching</vt:lpstr>
      <vt:lpstr>Harder case</vt:lpstr>
      <vt:lpstr>Harder still?</vt:lpstr>
      <vt:lpstr>Answer below (look for tiny colored squares…)</vt:lpstr>
      <vt:lpstr>Feature Matching</vt:lpstr>
      <vt:lpstr>Feature Matching</vt:lpstr>
      <vt:lpstr>Invariant local features</vt:lpstr>
      <vt:lpstr>Advantages of local features</vt:lpstr>
      <vt:lpstr>More motivation…  </vt:lpstr>
      <vt:lpstr>What makes a good feature?</vt:lpstr>
      <vt:lpstr>Approach</vt:lpstr>
      <vt:lpstr>Local features: main components</vt:lpstr>
      <vt:lpstr>What makes a good feature?</vt:lpstr>
      <vt:lpstr>Want uniqueness</vt:lpstr>
      <vt:lpstr>Local measures of uniqueness</vt:lpstr>
      <vt:lpstr>Local measure of feature uniqueness</vt:lpstr>
      <vt:lpstr>Harris corner detection:  the math</vt:lpstr>
      <vt:lpstr>Small motion assumption</vt:lpstr>
      <vt:lpstr>Feature detection:  the math</vt:lpstr>
      <vt:lpstr>Corner detection:  the math</vt:lpstr>
      <vt:lpstr>Corner detection:  the math</vt:lpstr>
      <vt:lpstr>The second moment matrix</vt:lpstr>
      <vt:lpstr>PowerPoint Presentation</vt:lpstr>
      <vt:lpstr>PowerPoint Presentation</vt:lpstr>
      <vt:lpstr>General case</vt:lpstr>
      <vt:lpstr>The second moment matrix</vt:lpstr>
      <vt:lpstr>Feature detection:  the math</vt:lpstr>
      <vt:lpstr>Feature detection:  the math</vt:lpstr>
      <vt:lpstr>Interpreting the second moment matrix</vt:lpstr>
      <vt:lpstr>Quick eigenvalue/eigenvector review</vt:lpstr>
      <vt:lpstr>Corner detection:  the math</vt:lpstr>
      <vt:lpstr>Corner detection:  the math</vt:lpstr>
      <vt:lpstr>Corner detection:  the math</vt:lpstr>
      <vt:lpstr>Interpreting the eigenvalues</vt:lpstr>
      <vt:lpstr>Corner detection summary</vt:lpstr>
      <vt:lpstr>Corner detection summary</vt:lpstr>
      <vt:lpstr>The Harris operator</vt:lpstr>
      <vt:lpstr>The Harris operator</vt:lpstr>
      <vt:lpstr>Harris detector example</vt:lpstr>
      <vt:lpstr>f value (red high, blue low)</vt:lpstr>
      <vt:lpstr>Threshold (f &gt; value) </vt:lpstr>
      <vt:lpstr>Find local maxima of f</vt:lpstr>
      <vt:lpstr>Harris features (in red)</vt:lpstr>
      <vt:lpstr>Weighting the derivatives</vt:lpstr>
      <vt:lpstr>Harris Detector [Harris88]</vt:lpstr>
      <vt:lpstr>Harris Corners – Why so complicated?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Images and image filtering</dc:title>
  <dc:creator>Noah Snavely</dc:creator>
  <cp:lastModifiedBy>Noah Snavely</cp:lastModifiedBy>
  <cp:revision>430</cp:revision>
  <dcterms:created xsi:type="dcterms:W3CDTF">2009-08-25T02:47:59Z</dcterms:created>
  <dcterms:modified xsi:type="dcterms:W3CDTF">2017-02-14T19:49:58Z</dcterms:modified>
</cp:coreProperties>
</file>