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7" r:id="rId2"/>
    <p:sldId id="346" r:id="rId3"/>
    <p:sldId id="347" r:id="rId4"/>
    <p:sldId id="348" r:id="rId5"/>
    <p:sldId id="391" r:id="rId6"/>
    <p:sldId id="392" r:id="rId7"/>
    <p:sldId id="393" r:id="rId8"/>
    <p:sldId id="352" r:id="rId9"/>
    <p:sldId id="353" r:id="rId10"/>
    <p:sldId id="378" r:id="rId11"/>
    <p:sldId id="376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77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94" r:id="rId34"/>
    <p:sldId id="395" r:id="rId35"/>
    <p:sldId id="396" r:id="rId36"/>
    <p:sldId id="37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3" autoAdjust="0"/>
    <p:restoredTop sz="94587" autoAdjust="0"/>
  </p:normalViewPr>
  <p:slideViewPr>
    <p:cSldViewPr>
      <p:cViewPr varScale="1">
        <p:scale>
          <a:sx n="61" d="100"/>
          <a:sy n="61" d="100"/>
        </p:scale>
        <p:origin x="1243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emf"/><Relationship Id="rId4" Type="http://schemas.openxmlformats.org/officeDocument/2006/relationships/image" Target="../media/image49.wmf"/><Relationship Id="rId9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7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59FD1-7BB8-46A8-B530-3C23D48A8B5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2530-5356-474B-952C-7411B353ECE8}" type="slidenum">
              <a:rPr lang="en-US"/>
              <a:pPr/>
              <a:t>19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2530-5356-474B-952C-7411B353ECE8}" type="slidenum">
              <a:rPr lang="en-US"/>
              <a:pPr/>
              <a:t>20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F9462-9008-47BD-A492-75FBB62AB6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DC254-149C-498F-8815-7C1C302AE3D7}" type="slidenum">
              <a:rPr lang="en-US"/>
              <a:pPr/>
              <a:t>26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DD676-CD22-46A5-AB2F-E720FE6E420B}" type="slidenum">
              <a:rPr lang="en-US"/>
              <a:pPr/>
              <a:t>27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9DBDB-E8F5-4B5B-909A-75CD8EEAB6AB}" type="slidenum">
              <a:rPr lang="en-US"/>
              <a:pPr/>
              <a:t>28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6F44F-91D6-46DF-8B0A-4FF0D7EEC38E}" type="slidenum">
              <a:rPr lang="en-US"/>
              <a:pPr/>
              <a:t>30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5.bin"/><Relationship Id="rId7" Type="http://schemas.openxmlformats.org/officeDocument/2006/relationships/image" Target="../media/image30.wmf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8.wmf"/><Relationship Id="rId24" Type="http://schemas.openxmlformats.org/officeDocument/2006/relationships/image" Target="../media/image34.wmf"/><Relationship Id="rId5" Type="http://schemas.openxmlformats.org/officeDocument/2006/relationships/image" Target="../media/image29.wmf"/><Relationship Id="rId15" Type="http://schemas.openxmlformats.org/officeDocument/2006/relationships/image" Target="../media/image42.wmf"/><Relationship Id="rId23" Type="http://schemas.openxmlformats.org/officeDocument/2006/relationships/oleObject" Target="../embeddings/oleObject6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wmf"/><Relationship Id="rId14" Type="http://schemas.openxmlformats.org/officeDocument/2006/relationships/image" Target="../media/image41.wmf"/><Relationship Id="rId22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.xml"/><Relationship Id="rId7" Type="http://schemas.openxmlformats.org/officeDocument/2006/relationships/oleObject" Target="../embeddings/oleObject7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6.xml"/><Relationship Id="rId7" Type="http://schemas.openxmlformats.org/officeDocument/2006/relationships/oleObject" Target="../embeddings/oleObject8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49.wmf"/><Relationship Id="rId26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0.wmf"/><Relationship Id="rId7" Type="http://schemas.openxmlformats.org/officeDocument/2006/relationships/image" Target="../media/image59.png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65.png"/><Relationship Id="rId33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51.wmf"/><Relationship Id="rId32" Type="http://schemas.openxmlformats.org/officeDocument/2006/relationships/oleObject" Target="../embeddings/oleObject18.bin"/><Relationship Id="rId5" Type="http://schemas.openxmlformats.org/officeDocument/2006/relationships/image" Target="../media/image57.png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4.bin"/><Relationship Id="rId28" Type="http://schemas.openxmlformats.org/officeDocument/2006/relationships/oleObject" Target="../embeddings/oleObject16.bin"/><Relationship Id="rId10" Type="http://schemas.openxmlformats.org/officeDocument/2006/relationships/image" Target="../media/image62.png"/><Relationship Id="rId19" Type="http://schemas.openxmlformats.org/officeDocument/2006/relationships/image" Target="../media/image63.png"/><Relationship Id="rId31" Type="http://schemas.openxmlformats.org/officeDocument/2006/relationships/image" Target="../media/image54.emf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47.wmf"/><Relationship Id="rId22" Type="http://schemas.openxmlformats.org/officeDocument/2006/relationships/image" Target="../media/image64.png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notesSlide" Target="../notesSlides/notesSlide5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image" Target="../media/image71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image" Target="../media/image70.pn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image" Target="../media/image70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image" Target="../media/image71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notesSlide" Target="../notesSlides/notesSlide7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76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41" Type="http://schemas.openxmlformats.org/officeDocument/2006/relationships/image" Target="../media/image71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tags" Target="../tags/tag100.xml"/><Relationship Id="rId40" Type="http://schemas.openxmlformats.org/officeDocument/2006/relationships/image" Target="../media/image69.png"/><Relationship Id="rId45" Type="http://schemas.openxmlformats.org/officeDocument/2006/relationships/image" Target="../media/image75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99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4" Type="http://schemas.openxmlformats.org/officeDocument/2006/relationships/image" Target="../media/image74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81.png"/><Relationship Id="rId3" Type="http://schemas.openxmlformats.org/officeDocument/2006/relationships/tags" Target="../tags/tag104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72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84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80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hyperlink" Target="http://en.wikipedia.org/wiki/Bilinear_interpolation" TargetMode="External"/><Relationship Id="rId28" Type="http://schemas.openxmlformats.org/officeDocument/2006/relationships/image" Target="../media/image83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79.png"/><Relationship Id="rId27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Relationship Id="rId6" Type="http://schemas.openxmlformats.org/officeDocument/2006/relationships/image" Target="../media/image8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4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6.01299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mot_wagonWheel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80772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Image Resampling &amp; Interpolation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2855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1490" name="Picture 2" descr="http://upload.wikimedia.org/wikipedia/commons/c/cb/Test_n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14800"/>
            <a:ext cx="1524000" cy="762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1492" name="Picture 4" descr="http://upload.wikimedia.org/wikipedia/commons/f/f5/Test_hq3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36576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3352800" y="4223658"/>
            <a:ext cx="381000" cy="4572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35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/>
              <a:t>Nyquist</a:t>
            </a:r>
            <a:r>
              <a:rPr lang="en-US" dirty="0"/>
              <a:t> limit – 2D 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5702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943600" y="2209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Good sampling</a:t>
            </a:r>
          </a:p>
          <a:p>
            <a:endParaRPr lang="en-US" sz="1800">
              <a:latin typeface="Arial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943600" y="499745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Bad sampling</a:t>
            </a:r>
          </a:p>
          <a:p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downsampling</a:t>
            </a:r>
            <a:r>
              <a:rPr lang="en-US" dirty="0"/>
              <a:t> by a factor of two</a:t>
            </a:r>
          </a:p>
          <a:p>
            <a:pPr lvl="1"/>
            <a:r>
              <a:rPr lang="en-US" dirty="0"/>
              <a:t>Original image has frequencies that are too high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can we fix this?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vg-gauss-eigh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vg-gauss-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vg-gauss-hal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pPr eaLnBrk="1" hangingPunct="1"/>
            <a:r>
              <a:rPr lang="en-US" dirty="0"/>
              <a:t>Gaussian pre-filtering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G 1/4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G 1/8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charset="0"/>
                <a:cs typeface="Arial" charset="0"/>
              </a:rPr>
              <a:t>Gaussian 1/2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Solution: filter the image, </a:t>
            </a:r>
            <a:r>
              <a:rPr lang="en-US" sz="3200" i="1" dirty="0"/>
              <a:t>then</a:t>
            </a:r>
            <a:r>
              <a:rPr lang="en-US" sz="3200" dirty="0"/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85321" y="64912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g-gauss-eigh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14400"/>
            <a:ext cx="3154363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vg-gauss-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3" y="914400"/>
            <a:ext cx="3125787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vg-gauss-hal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914400"/>
            <a:ext cx="313213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pPr eaLnBrk="1" hangingPunct="1"/>
            <a:r>
              <a:rPr lang="en-US" sz="3200"/>
              <a:t>Subsampling with Gaussian pre-filtering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267200" y="510540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G 1/4 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377113" y="51054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G 1/8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Gaussian 1/2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Solution:  filter the image, </a:t>
            </a:r>
            <a:r>
              <a:rPr lang="en-US" sz="3200" i="1"/>
              <a:t>then</a:t>
            </a:r>
            <a:r>
              <a:rPr lang="en-US" sz="3200"/>
              <a:t> subsample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85321" y="64912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vg-nn-h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vg-nn-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vg-nn-eigh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1725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Compare with...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1/4  </a:t>
            </a:r>
            <a:r>
              <a:rPr lang="en-US" sz="1600">
                <a:latin typeface="Arial" charset="0"/>
                <a:cs typeface="Arial" charset="0"/>
              </a:rPr>
              <a:t>(2x zoom)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1/8  </a:t>
            </a:r>
            <a:r>
              <a:rPr lang="en-US" sz="1600">
                <a:latin typeface="Arial" charset="0"/>
                <a:cs typeface="Arial" charset="0"/>
              </a:rPr>
              <a:t>(4x zoom)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1/2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85321" y="64912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43544"/>
            <a:ext cx="28847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pre-filtering</a:t>
            </a:r>
          </a:p>
        </p:txBody>
      </p:sp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1618" y="2753551"/>
            <a:ext cx="281295" cy="369199"/>
          </a:xfrm>
          <a:prstGeom prst="rect">
            <a:avLst/>
          </a:prstGeom>
          <a:noFill/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41514" y="1295400"/>
            <a:ext cx="2656115" cy="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Solution: filter the image, </a:t>
            </a:r>
            <a:r>
              <a:rPr lang="en-US" sz="2400" i="1" dirty="0"/>
              <a:t>then</a:t>
            </a:r>
            <a:r>
              <a:rPr lang="en-US" sz="2400" dirty="0"/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</p:txBody>
      </p:sp>
      <p:grpSp>
        <p:nvGrpSpPr>
          <p:cNvPr id="3" name="Group 46"/>
          <p:cNvGrpSpPr/>
          <p:nvPr/>
        </p:nvGrpSpPr>
        <p:grpSpPr>
          <a:xfrm>
            <a:off x="3741873" y="3261445"/>
            <a:ext cx="539142" cy="433080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42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2866407" y="3777331"/>
            <a:ext cx="2278578" cy="2993593"/>
            <a:chOff x="515031" y="3777331"/>
            <a:chExt cx="2278578" cy="2993593"/>
          </a:xfrm>
        </p:grpSpPr>
        <p:pic>
          <p:nvPicPr>
            <p:cNvPr id="104457" name="Picture 9" descr="C:\snavely\tmp\vg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741718" y="3777331"/>
              <a:ext cx="1051891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172" y="3864430"/>
              <a:ext cx="389850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4528505" y="3217903"/>
            <a:ext cx="1076513" cy="433080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525" y="3217903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77129" y="330924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5723073" y="3261445"/>
            <a:ext cx="539142" cy="433080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54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6368235" y="3217899"/>
            <a:ext cx="1076513" cy="433080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55" y="3217899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16859" y="329835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87401" y="296089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618" y="3844336"/>
            <a:ext cx="280416" cy="368046"/>
          </a:xfrm>
          <a:prstGeom prst="rect">
            <a:avLst/>
          </a:prstGeom>
          <a:noFill/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208" y="2938727"/>
            <a:ext cx="140208" cy="184023"/>
          </a:xfrm>
          <a:prstGeom prst="rect">
            <a:avLst/>
          </a:prstGeom>
          <a:noFill/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208" y="3844336"/>
            <a:ext cx="140208" cy="184023"/>
          </a:xfrm>
          <a:prstGeom prst="rect">
            <a:avLst/>
          </a:prstGeom>
          <a:noFill/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18423" y="3026357"/>
            <a:ext cx="70104" cy="96393"/>
          </a:xfrm>
          <a:prstGeom prst="rect">
            <a:avLst/>
          </a:prstGeom>
          <a:noFill/>
        </p:spPr>
      </p:pic>
      <p:grpSp>
        <p:nvGrpSpPr>
          <p:cNvPr id="8" name="Group 52"/>
          <p:cNvGrpSpPr/>
          <p:nvPr/>
        </p:nvGrpSpPr>
        <p:grpSpPr>
          <a:xfrm>
            <a:off x="5487272" y="1655788"/>
            <a:ext cx="1169347" cy="1461986"/>
            <a:chOff x="3135896" y="1655788"/>
            <a:chExt cx="1169347" cy="1461986"/>
          </a:xfrm>
        </p:grpSpPr>
        <p:pic>
          <p:nvPicPr>
            <p:cNvPr id="104458" name="Picture 10" descr="C:\snavely\tmp\vg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875317" y="2656109"/>
              <a:ext cx="429926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5487272" y="3799099"/>
            <a:ext cx="1210913" cy="1521196"/>
            <a:chOff x="3135896" y="3799099"/>
            <a:chExt cx="1210913" cy="1521196"/>
          </a:xfrm>
        </p:grpSpPr>
        <p:pic>
          <p:nvPicPr>
            <p:cNvPr id="104459" name="Picture 11" descr="C:\snavely\tmp\vg2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3516132" y="3799099"/>
              <a:ext cx="830677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384" y="3886198"/>
              <a:ext cx="33855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7130557" y="2402353"/>
            <a:ext cx="619037" cy="753719"/>
            <a:chOff x="4779181" y="2402353"/>
            <a:chExt cx="619037" cy="753719"/>
          </a:xfrm>
        </p:grpSpPr>
        <p:pic>
          <p:nvPicPr>
            <p:cNvPr id="104455" name="Picture 7" descr="C:\snavely\tmp\vg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029206" y="2786740"/>
              <a:ext cx="369012" cy="36933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30557" y="3844336"/>
            <a:ext cx="553799" cy="729608"/>
          </a:xfrm>
          <a:prstGeom prst="rect">
            <a:avLst/>
          </a:prstGeom>
          <a:noFill/>
        </p:spPr>
      </p:pic>
      <p:grpSp>
        <p:nvGrpSpPr>
          <p:cNvPr id="11" name="Group 50"/>
          <p:cNvGrpSpPr/>
          <p:nvPr/>
        </p:nvGrpSpPr>
        <p:grpSpPr>
          <a:xfrm>
            <a:off x="2859289" y="190710"/>
            <a:ext cx="2236360" cy="2938315"/>
            <a:chOff x="507913" y="190710"/>
            <a:chExt cx="2236360" cy="2938315"/>
          </a:xfrm>
        </p:grpSpPr>
        <p:pic>
          <p:nvPicPr>
            <p:cNvPr id="104456" name="Picture 8" descr="C:\snavely\tmp\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220686" y="2525477"/>
              <a:ext cx="513282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1618" y="2753551"/>
            <a:ext cx="281295" cy="369199"/>
          </a:xfrm>
          <a:prstGeom prst="rect">
            <a:avLst/>
          </a:prstGeom>
          <a:noFill/>
        </p:spPr>
      </p:pic>
      <p:grpSp>
        <p:nvGrpSpPr>
          <p:cNvPr id="2" name="Group 46"/>
          <p:cNvGrpSpPr/>
          <p:nvPr/>
        </p:nvGrpSpPr>
        <p:grpSpPr>
          <a:xfrm>
            <a:off x="3741873" y="3261445"/>
            <a:ext cx="539142" cy="433080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42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2866407" y="3777331"/>
            <a:ext cx="2278578" cy="2993593"/>
            <a:chOff x="515031" y="3777331"/>
            <a:chExt cx="2278578" cy="2993593"/>
          </a:xfrm>
        </p:grpSpPr>
        <p:pic>
          <p:nvPicPr>
            <p:cNvPr id="104457" name="Picture 9" descr="C:\snavely\tmp\vg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741718" y="3777331"/>
              <a:ext cx="1051891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172" y="3864430"/>
              <a:ext cx="389850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4528505" y="3217903"/>
            <a:ext cx="1076513" cy="433080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525" y="3217903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77129" y="330924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5723073" y="3261445"/>
            <a:ext cx="539142" cy="433080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54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8235" y="3217899"/>
            <a:ext cx="1076513" cy="433080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55" y="3217899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16859" y="329835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87401" y="296089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618" y="3844336"/>
            <a:ext cx="280416" cy="368046"/>
          </a:xfrm>
          <a:prstGeom prst="rect">
            <a:avLst/>
          </a:prstGeom>
          <a:noFill/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208" y="2938727"/>
            <a:ext cx="140208" cy="184023"/>
          </a:xfrm>
          <a:prstGeom prst="rect">
            <a:avLst/>
          </a:prstGeom>
          <a:noFill/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208" y="3844336"/>
            <a:ext cx="140208" cy="184023"/>
          </a:xfrm>
          <a:prstGeom prst="rect">
            <a:avLst/>
          </a:prstGeom>
          <a:noFill/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18423" y="3026357"/>
            <a:ext cx="70104" cy="96393"/>
          </a:xfrm>
          <a:prstGeom prst="rect">
            <a:avLst/>
          </a:prstGeom>
          <a:noFill/>
        </p:spPr>
      </p:pic>
      <p:grpSp>
        <p:nvGrpSpPr>
          <p:cNvPr id="7" name="Group 52"/>
          <p:cNvGrpSpPr/>
          <p:nvPr/>
        </p:nvGrpSpPr>
        <p:grpSpPr>
          <a:xfrm>
            <a:off x="5487272" y="1655788"/>
            <a:ext cx="1169347" cy="1461986"/>
            <a:chOff x="3135896" y="1655788"/>
            <a:chExt cx="1169347" cy="1461986"/>
          </a:xfrm>
        </p:grpSpPr>
        <p:pic>
          <p:nvPicPr>
            <p:cNvPr id="104458" name="Picture 10" descr="C:\snavely\tmp\vg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875317" y="2656109"/>
              <a:ext cx="429926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5487272" y="3799099"/>
            <a:ext cx="1210913" cy="1521196"/>
            <a:chOff x="3135896" y="3799099"/>
            <a:chExt cx="1210913" cy="1521196"/>
          </a:xfrm>
        </p:grpSpPr>
        <p:pic>
          <p:nvPicPr>
            <p:cNvPr id="104459" name="Picture 11" descr="C:\snavely\tmp\vg2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3516132" y="3799099"/>
              <a:ext cx="830677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384" y="3886198"/>
              <a:ext cx="33855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7130557" y="2402353"/>
            <a:ext cx="619037" cy="753719"/>
            <a:chOff x="4779181" y="2402353"/>
            <a:chExt cx="619037" cy="753719"/>
          </a:xfrm>
        </p:grpSpPr>
        <p:pic>
          <p:nvPicPr>
            <p:cNvPr id="104455" name="Picture 7" descr="C:\snavely\tmp\vg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029206" y="2786740"/>
              <a:ext cx="369012" cy="36933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30557" y="3844336"/>
            <a:ext cx="553799" cy="729608"/>
          </a:xfrm>
          <a:prstGeom prst="rect">
            <a:avLst/>
          </a:prstGeom>
          <a:noFill/>
        </p:spPr>
      </p:pic>
      <p:grpSp>
        <p:nvGrpSpPr>
          <p:cNvPr id="10" name="Group 50"/>
          <p:cNvGrpSpPr/>
          <p:nvPr/>
        </p:nvGrpSpPr>
        <p:grpSpPr>
          <a:xfrm>
            <a:off x="2859289" y="190710"/>
            <a:ext cx="2236360" cy="2938315"/>
            <a:chOff x="507913" y="190710"/>
            <a:chExt cx="2236360" cy="2938315"/>
          </a:xfrm>
        </p:grpSpPr>
        <p:pic>
          <p:nvPicPr>
            <p:cNvPr id="104456" name="Picture 8" descr="C:\snavely\tmp\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220686" y="2525477"/>
              <a:ext cx="513282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786743" y="3799117"/>
            <a:ext cx="6553255" cy="32983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74086" y="-616559"/>
            <a:ext cx="165622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3385" y="1200840"/>
            <a:ext cx="187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Gaussian pyramid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1618" y="2753551"/>
            <a:ext cx="281295" cy="369199"/>
          </a:xfrm>
          <a:prstGeom prst="rect">
            <a:avLst/>
          </a:prstGeom>
          <a:noFill/>
        </p:spPr>
      </p:pic>
      <p:grpSp>
        <p:nvGrpSpPr>
          <p:cNvPr id="2" name="Group 46"/>
          <p:cNvGrpSpPr/>
          <p:nvPr/>
        </p:nvGrpSpPr>
        <p:grpSpPr>
          <a:xfrm>
            <a:off x="3741873" y="3261445"/>
            <a:ext cx="539142" cy="433080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42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2866407" y="3777331"/>
            <a:ext cx="2278578" cy="2993593"/>
            <a:chOff x="515031" y="3777331"/>
            <a:chExt cx="2278578" cy="2993593"/>
          </a:xfrm>
        </p:grpSpPr>
        <p:pic>
          <p:nvPicPr>
            <p:cNvPr id="104457" name="Picture 9" descr="C:\snavely\tmp\vg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741718" y="3777331"/>
              <a:ext cx="1051891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172" y="3864430"/>
              <a:ext cx="389850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4528505" y="3217903"/>
            <a:ext cx="1076513" cy="433080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525" y="3217903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77129" y="330924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5723073" y="3261445"/>
            <a:ext cx="539142" cy="433080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54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8235" y="3217899"/>
            <a:ext cx="1076513" cy="433080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55" y="3217899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16859" y="329835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87401" y="296089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618" y="3844336"/>
            <a:ext cx="280416" cy="368046"/>
          </a:xfrm>
          <a:prstGeom prst="rect">
            <a:avLst/>
          </a:prstGeom>
          <a:noFill/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208" y="2938727"/>
            <a:ext cx="140208" cy="184023"/>
          </a:xfrm>
          <a:prstGeom prst="rect">
            <a:avLst/>
          </a:prstGeom>
          <a:noFill/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208" y="3844336"/>
            <a:ext cx="140208" cy="184023"/>
          </a:xfrm>
          <a:prstGeom prst="rect">
            <a:avLst/>
          </a:prstGeom>
          <a:noFill/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18423" y="3026357"/>
            <a:ext cx="70104" cy="96393"/>
          </a:xfrm>
          <a:prstGeom prst="rect">
            <a:avLst/>
          </a:prstGeom>
          <a:noFill/>
        </p:spPr>
      </p:pic>
      <p:grpSp>
        <p:nvGrpSpPr>
          <p:cNvPr id="7" name="Group 52"/>
          <p:cNvGrpSpPr/>
          <p:nvPr/>
        </p:nvGrpSpPr>
        <p:grpSpPr>
          <a:xfrm>
            <a:off x="5487272" y="1655788"/>
            <a:ext cx="1169347" cy="1461986"/>
            <a:chOff x="3135896" y="1655788"/>
            <a:chExt cx="1169347" cy="1461986"/>
          </a:xfrm>
        </p:grpSpPr>
        <p:pic>
          <p:nvPicPr>
            <p:cNvPr id="104458" name="Picture 10" descr="C:\snavely\tmp\vg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875317" y="2656109"/>
              <a:ext cx="429926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5487272" y="3799099"/>
            <a:ext cx="1210913" cy="1521196"/>
            <a:chOff x="3135896" y="3799099"/>
            <a:chExt cx="1210913" cy="1521196"/>
          </a:xfrm>
        </p:grpSpPr>
        <p:pic>
          <p:nvPicPr>
            <p:cNvPr id="104459" name="Picture 11" descr="C:\snavely\tmp\vg2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3516132" y="3799099"/>
              <a:ext cx="830677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384" y="3886198"/>
              <a:ext cx="33855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7130557" y="2402353"/>
            <a:ext cx="619037" cy="753719"/>
            <a:chOff x="4779181" y="2402353"/>
            <a:chExt cx="619037" cy="753719"/>
          </a:xfrm>
        </p:grpSpPr>
        <p:pic>
          <p:nvPicPr>
            <p:cNvPr id="104455" name="Picture 7" descr="C:\snavely\tmp\vg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029206" y="2786740"/>
              <a:ext cx="369012" cy="36933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30557" y="3844336"/>
            <a:ext cx="553799" cy="729608"/>
          </a:xfrm>
          <a:prstGeom prst="rect">
            <a:avLst/>
          </a:prstGeom>
          <a:noFill/>
        </p:spPr>
      </p:pic>
      <p:grpSp>
        <p:nvGrpSpPr>
          <p:cNvPr id="10" name="Group 50"/>
          <p:cNvGrpSpPr/>
          <p:nvPr/>
        </p:nvGrpSpPr>
        <p:grpSpPr>
          <a:xfrm>
            <a:off x="2859289" y="190710"/>
            <a:ext cx="2236360" cy="2938315"/>
            <a:chOff x="507913" y="190710"/>
            <a:chExt cx="2236360" cy="2938315"/>
          </a:xfrm>
        </p:grpSpPr>
        <p:pic>
          <p:nvPicPr>
            <p:cNvPr id="104456" name="Picture 8" descr="C:\snavely\tmp\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220686" y="2525477"/>
              <a:ext cx="513282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786743" y="3799117"/>
            <a:ext cx="6553255" cy="32983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74086" y="-616559"/>
            <a:ext cx="165622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3385" y="1200840"/>
            <a:ext cx="187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Gaussian pyramid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9954" name="Object 2"/>
          <p:cNvGraphicFramePr>
            <a:graphicFrameLocks noChangeAspect="1"/>
          </p:cNvGraphicFramePr>
          <p:nvPr/>
        </p:nvGraphicFramePr>
        <p:xfrm>
          <a:off x="4024313" y="1235075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84" name="Equation" r:id="rId4" imgW="2260440" imgH="330120" progId="Equation.3">
                  <p:embed/>
                </p:oleObj>
              </mc:Choice>
              <mc:Fallback>
                <p:oleObj name="Equation" r:id="rId4" imgW="2260440" imgH="3301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235075"/>
                        <a:ext cx="273208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5" name="Object 3"/>
          <p:cNvGraphicFramePr>
            <a:graphicFrameLocks noChangeAspect="1"/>
          </p:cNvGraphicFramePr>
          <p:nvPr/>
        </p:nvGraphicFramePr>
        <p:xfrm>
          <a:off x="4460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85" name="Equation" r:id="rId6" imgW="253800" imgH="291960" progId="Equation.3">
                  <p:embed/>
                </p:oleObj>
              </mc:Choice>
              <mc:Fallback>
                <p:oleObj name="Equation" r:id="rId6" imgW="253800" imgH="291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9956" name="Picture 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5413" y="3886200"/>
            <a:ext cx="2439987" cy="244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7" name="Picture 5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3650" y="2514600"/>
            <a:ext cx="1225550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8" name="Picture 6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0700" y="1739900"/>
            <a:ext cx="622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9" name="Picture 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75650" y="1339850"/>
            <a:ext cx="311150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0" name="Picture 8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71888" y="1111250"/>
            <a:ext cx="152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1" name="Picture 9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95688" y="1409700"/>
            <a:ext cx="30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2" name="Picture 10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3288" y="1828800"/>
            <a:ext cx="609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3" name="Picture 11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49600" y="2592388"/>
            <a:ext cx="1217613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4" name="Picture 12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65" name="Rectangle 13"/>
          <p:cNvSpPr>
            <a:spLocks noChangeArrowheads="1"/>
          </p:cNvSpPr>
          <p:nvPr/>
        </p:nvSpPr>
        <p:spPr bwMode="auto">
          <a:xfrm>
            <a:off x="1524000" y="128588"/>
            <a:ext cx="6400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>
                <a:latin typeface="Arial" charset="0"/>
              </a:rPr>
              <a:t>The Gaussian Pyramid</a:t>
            </a:r>
          </a:p>
        </p:txBody>
      </p:sp>
      <p:sp>
        <p:nvSpPr>
          <p:cNvPr id="27666" name="Rectangle 14"/>
          <p:cNvSpPr>
            <a:spLocks noChangeArrowheads="1"/>
          </p:cNvSpPr>
          <p:nvPr/>
        </p:nvSpPr>
        <p:spPr bwMode="auto">
          <a:xfrm>
            <a:off x="381000" y="6129338"/>
            <a:ext cx="223520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200" b="1">
                <a:latin typeface="Arial" charset="0"/>
              </a:rPr>
              <a:t>High resolution</a:t>
            </a:r>
          </a:p>
        </p:txBody>
      </p:sp>
      <p:sp>
        <p:nvSpPr>
          <p:cNvPr id="27667" name="Line 15"/>
          <p:cNvSpPr>
            <a:spLocks noChangeShapeType="1"/>
          </p:cNvSpPr>
          <p:nvPr/>
        </p:nvSpPr>
        <p:spPr bwMode="auto">
          <a:xfrm flipV="1">
            <a:off x="1785938" y="1341438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16"/>
          <p:cNvSpPr>
            <a:spLocks noChangeArrowheads="1"/>
          </p:cNvSpPr>
          <p:nvPr/>
        </p:nvSpPr>
        <p:spPr bwMode="auto">
          <a:xfrm>
            <a:off x="420688" y="884238"/>
            <a:ext cx="2173287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200" b="1">
                <a:latin typeface="Arial" charset="0"/>
              </a:rPr>
              <a:t>Low resolution</a:t>
            </a:r>
          </a:p>
        </p:txBody>
      </p:sp>
      <p:graphicFrame>
        <p:nvGraphicFramePr>
          <p:cNvPr id="27652" name="Object 17"/>
          <p:cNvGraphicFramePr>
            <a:graphicFrameLocks noChangeAspect="1"/>
          </p:cNvGraphicFramePr>
          <p:nvPr/>
        </p:nvGraphicFramePr>
        <p:xfrm>
          <a:off x="4968875" y="4352925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86" name="Equation" r:id="rId17" imgW="1130040" imgH="291960" progId="Equation.3">
                  <p:embed/>
                </p:oleObj>
              </mc:Choice>
              <mc:Fallback>
                <p:oleObj name="Equation" r:id="rId17" imgW="1130040" imgH="291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352925"/>
                        <a:ext cx="13636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0" name="Object 18"/>
          <p:cNvGraphicFramePr>
            <a:graphicFrameLocks noChangeAspect="1"/>
          </p:cNvGraphicFramePr>
          <p:nvPr/>
        </p:nvGraphicFramePr>
        <p:xfrm>
          <a:off x="4460875" y="2992438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87" name="Equation" r:id="rId19" imgW="2234880" imgH="330120" progId="Equation.3">
                  <p:embed/>
                </p:oleObj>
              </mc:Choice>
              <mc:Fallback>
                <p:oleObj name="Equation" r:id="rId19" imgW="2234880" imgH="3301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992438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1" name="Object 19"/>
          <p:cNvGraphicFramePr>
            <a:graphicFrameLocks noChangeAspect="1"/>
          </p:cNvGraphicFramePr>
          <p:nvPr/>
        </p:nvGraphicFramePr>
        <p:xfrm>
          <a:off x="4211638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88" name="Equation" r:id="rId21" imgW="2234880" imgH="330120" progId="Equation.3">
                  <p:embed/>
                </p:oleObj>
              </mc:Choice>
              <mc:Fallback>
                <p:oleObj name="Equation" r:id="rId21" imgW="2234880" imgH="330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2" name="Object 20"/>
          <p:cNvGraphicFramePr>
            <a:graphicFrameLocks noChangeAspect="1"/>
          </p:cNvGraphicFramePr>
          <p:nvPr/>
        </p:nvGraphicFramePr>
        <p:xfrm>
          <a:off x="3962400" y="838200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89" name="Equation" r:id="rId23" imgW="2260440" imgH="330120" progId="Equation.3">
                  <p:embed/>
                </p:oleObj>
              </mc:Choice>
              <mc:Fallback>
                <p:oleObj name="Equation" r:id="rId23" imgW="2260440" imgH="3301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8200"/>
                        <a:ext cx="27320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191000" y="4529138"/>
            <a:ext cx="2286000" cy="423862"/>
            <a:chOff x="3024" y="2853"/>
            <a:chExt cx="1440" cy="267"/>
          </a:xfrm>
        </p:grpSpPr>
        <p:sp>
          <p:nvSpPr>
            <p:cNvPr id="27692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Rectangle 23"/>
            <p:cNvSpPr>
              <a:spLocks noChangeArrowheads="1"/>
            </p:cNvSpPr>
            <p:nvPr/>
          </p:nvSpPr>
          <p:spPr bwMode="auto">
            <a:xfrm>
              <a:off x="3403" y="2853"/>
              <a:ext cx="447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38600" y="2776538"/>
            <a:ext cx="3581400" cy="423862"/>
            <a:chOff x="2688" y="1749"/>
            <a:chExt cx="2256" cy="267"/>
          </a:xfrm>
        </p:grpSpPr>
        <p:sp>
          <p:nvSpPr>
            <p:cNvPr id="27690" name="Line 25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Rectangle 26"/>
            <p:cNvSpPr>
              <a:spLocks noChangeArrowheads="1"/>
            </p:cNvSpPr>
            <p:nvPr/>
          </p:nvSpPr>
          <p:spPr bwMode="auto">
            <a:xfrm>
              <a:off x="3403" y="1749"/>
              <a:ext cx="447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6200" y="1709738"/>
            <a:ext cx="4191000" cy="423862"/>
            <a:chOff x="2544" y="1077"/>
            <a:chExt cx="2640" cy="267"/>
          </a:xfrm>
        </p:grpSpPr>
        <p:sp>
          <p:nvSpPr>
            <p:cNvPr id="27688" name="Line 28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Rectangle 29"/>
            <p:cNvSpPr>
              <a:spLocks noChangeArrowheads="1"/>
            </p:cNvSpPr>
            <p:nvPr/>
          </p:nvSpPr>
          <p:spPr bwMode="auto">
            <a:xfrm>
              <a:off x="3408" y="1077"/>
              <a:ext cx="447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657600" y="3124200"/>
            <a:ext cx="2854325" cy="1752600"/>
            <a:chOff x="2688" y="1968"/>
            <a:chExt cx="1798" cy="1104"/>
          </a:xfrm>
        </p:grpSpPr>
        <p:sp>
          <p:nvSpPr>
            <p:cNvPr id="27686" name="Line 31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Rectangle 32"/>
            <p:cNvSpPr>
              <a:spLocks noChangeArrowheads="1"/>
            </p:cNvSpPr>
            <p:nvPr/>
          </p:nvSpPr>
          <p:spPr bwMode="auto">
            <a:xfrm rot="1953929">
              <a:off x="3392" y="2504"/>
              <a:ext cx="1094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886200" y="2057400"/>
            <a:ext cx="3733800" cy="1066800"/>
            <a:chOff x="2544" y="1296"/>
            <a:chExt cx="2352" cy="672"/>
          </a:xfrm>
        </p:grpSpPr>
        <p:sp>
          <p:nvSpPr>
            <p:cNvPr id="27684" name="Line 3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Rectangle 35"/>
            <p:cNvSpPr>
              <a:spLocks noChangeArrowheads="1"/>
            </p:cNvSpPr>
            <p:nvPr/>
          </p:nvSpPr>
          <p:spPr bwMode="auto">
            <a:xfrm rot="920934">
              <a:off x="3688" y="1553"/>
              <a:ext cx="1094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721100" y="1108075"/>
            <a:ext cx="4724400" cy="423863"/>
            <a:chOff x="2352" y="698"/>
            <a:chExt cx="2976" cy="267"/>
          </a:xfrm>
        </p:grpSpPr>
        <p:sp>
          <p:nvSpPr>
            <p:cNvPr id="27682" name="Line 37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Rectangle 38"/>
            <p:cNvSpPr>
              <a:spLocks noChangeArrowheads="1"/>
            </p:cNvSpPr>
            <p:nvPr/>
          </p:nvSpPr>
          <p:spPr bwMode="auto">
            <a:xfrm rot="257981">
              <a:off x="4223" y="698"/>
              <a:ext cx="1094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810000" y="1176338"/>
            <a:ext cx="4572000" cy="423862"/>
            <a:chOff x="2448" y="741"/>
            <a:chExt cx="2880" cy="267"/>
          </a:xfrm>
        </p:grpSpPr>
        <p:sp>
          <p:nvSpPr>
            <p:cNvPr id="27680" name="Line 40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41"/>
            <p:cNvSpPr>
              <a:spLocks noChangeArrowheads="1"/>
            </p:cNvSpPr>
            <p:nvPr/>
          </p:nvSpPr>
          <p:spPr bwMode="auto">
            <a:xfrm>
              <a:off x="3408" y="741"/>
              <a:ext cx="447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810000" y="1524000"/>
            <a:ext cx="4318000" cy="533400"/>
            <a:chOff x="2448" y="960"/>
            <a:chExt cx="2720" cy="336"/>
          </a:xfrm>
        </p:grpSpPr>
        <p:sp>
          <p:nvSpPr>
            <p:cNvPr id="27678" name="Line 43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44"/>
            <p:cNvSpPr>
              <a:spLocks noChangeArrowheads="1"/>
            </p:cNvSpPr>
            <p:nvPr/>
          </p:nvSpPr>
          <p:spPr bwMode="auto">
            <a:xfrm rot="380680">
              <a:off x="4074" y="1015"/>
              <a:ext cx="1094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sp>
        <p:nvSpPr>
          <p:cNvPr id="27677" name="Rectangle 45"/>
          <p:cNvSpPr>
            <a:spLocks noChangeArrowheads="1"/>
          </p:cNvSpPr>
          <p:nvPr/>
        </p:nvSpPr>
        <p:spPr bwMode="auto">
          <a:xfrm>
            <a:off x="685800" y="4267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23949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pyramids </a:t>
            </a:r>
            <a:br>
              <a:rPr lang="en-US" dirty="0"/>
            </a:br>
            <a:r>
              <a:rPr lang="en-US" dirty="0"/>
              <a:t>[Burt and </a:t>
            </a:r>
            <a:r>
              <a:rPr lang="en-US" dirty="0" err="1"/>
              <a:t>Adelson</a:t>
            </a:r>
            <a:r>
              <a:rPr lang="en-US" dirty="0"/>
              <a:t>, 1983]</a:t>
            </a:r>
          </a:p>
        </p:txBody>
      </p:sp>
      <p:graphicFrame>
        <p:nvGraphicFramePr>
          <p:cNvPr id="470019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0200" y="1407896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3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7896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127172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 computer graphics, a </a:t>
            </a:r>
            <a:r>
              <a:rPr lang="en-US" i="1" dirty="0" err="1"/>
              <a:t>mip</a:t>
            </a:r>
            <a:r>
              <a:rPr lang="en-US" i="1" dirty="0"/>
              <a:t> map </a:t>
            </a:r>
            <a:r>
              <a:rPr lang="en-US" dirty="0"/>
              <a:t>[Williams, 1983]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A precursor to </a:t>
            </a:r>
            <a:r>
              <a:rPr lang="en-US" i="1" dirty="0"/>
              <a:t>wavelet transform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Gaussian Pyramids have all sorts of applications in computer vision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85321" y="64912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Image Scaling</a:t>
            </a:r>
          </a:p>
        </p:txBody>
      </p:sp>
      <p:pic>
        <p:nvPicPr>
          <p:cNvPr id="48131" name="Picture 3" descr="van_Gogh_-_Self_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650" y="-1371600"/>
            <a:ext cx="6280150" cy="82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46125" y="1716088"/>
            <a:ext cx="33411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This image is too big to fit on the screen.  How can we generate a half-sized version?</a:t>
            </a:r>
          </a:p>
          <a:p>
            <a:pPr eaLnBrk="0" hangingPunct="0"/>
            <a:endParaRPr lang="en-US" dirty="0"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853195" y="6491288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</a:rPr>
              <a:t>Source: S. </a:t>
            </a:r>
            <a:r>
              <a:rPr lang="en-US" sz="1400" dirty="0">
                <a:solidFill>
                  <a:schemeClr val="bg2"/>
                </a:solidFill>
              </a:rPr>
              <a:t>Seitz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23949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pyramids </a:t>
            </a:r>
            <a:br>
              <a:rPr lang="en-US" dirty="0"/>
            </a:br>
            <a:r>
              <a:rPr lang="en-US" dirty="0"/>
              <a:t>[Burt and </a:t>
            </a:r>
            <a:r>
              <a:rPr lang="en-US" dirty="0" err="1"/>
              <a:t>Adelson</a:t>
            </a:r>
            <a:r>
              <a:rPr lang="en-US" dirty="0"/>
              <a:t>, 1983]</a:t>
            </a:r>
          </a:p>
        </p:txBody>
      </p:sp>
      <p:graphicFrame>
        <p:nvGraphicFramePr>
          <p:cNvPr id="470019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0200" y="1407896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7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7896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246918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How much space does a Gaussian pyramid take compared to the original image?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85321" y="64912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S. Seitz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Gaussian Pyramid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516063"/>
            <a:ext cx="64865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2125663"/>
            <a:ext cx="2514600" cy="617537"/>
            <a:chOff x="1056" y="1291"/>
            <a:chExt cx="1584" cy="389"/>
          </a:xfrm>
        </p:grpSpPr>
        <p:sp>
          <p:nvSpPr>
            <p:cNvPr id="28717" name="Line 3"/>
            <p:cNvSpPr>
              <a:spLocks noChangeShapeType="1"/>
            </p:cNvSpPr>
            <p:nvPr/>
          </p:nvSpPr>
          <p:spPr bwMode="auto">
            <a:xfrm>
              <a:off x="1056" y="1296"/>
              <a:ext cx="15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Rectangle 4"/>
            <p:cNvSpPr>
              <a:spLocks noChangeArrowheads="1"/>
            </p:cNvSpPr>
            <p:nvPr/>
          </p:nvSpPr>
          <p:spPr bwMode="auto">
            <a:xfrm rot="840000">
              <a:off x="1547" y="1291"/>
              <a:ext cx="63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latin typeface="Arial" charset="0"/>
                </a:rPr>
                <a:t>expand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19313" y="3297238"/>
            <a:ext cx="1309687" cy="1046162"/>
            <a:chOff x="1335" y="2029"/>
            <a:chExt cx="825" cy="659"/>
          </a:xfrm>
        </p:grpSpPr>
        <p:sp>
          <p:nvSpPr>
            <p:cNvPr id="28715" name="Line 6"/>
            <p:cNvSpPr>
              <a:spLocks noChangeShapeType="1"/>
            </p:cNvSpPr>
            <p:nvPr/>
          </p:nvSpPr>
          <p:spPr bwMode="auto">
            <a:xfrm>
              <a:off x="1335" y="2029"/>
              <a:ext cx="825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Rectangle 7"/>
            <p:cNvSpPr>
              <a:spLocks noChangeArrowheads="1"/>
            </p:cNvSpPr>
            <p:nvPr/>
          </p:nvSpPr>
          <p:spPr bwMode="auto">
            <a:xfrm rot="2580000">
              <a:off x="1496" y="2160"/>
              <a:ext cx="63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latin typeface="Arial" charset="0"/>
                </a:rPr>
                <a:t>expand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52600" y="2438400"/>
            <a:ext cx="2209800" cy="1143000"/>
            <a:chOff x="1104" y="1488"/>
            <a:chExt cx="1392" cy="720"/>
          </a:xfrm>
        </p:grpSpPr>
        <p:sp>
          <p:nvSpPr>
            <p:cNvPr id="28713" name="Line 9"/>
            <p:cNvSpPr>
              <a:spLocks noChangeShapeType="1"/>
            </p:cNvSpPr>
            <p:nvPr/>
          </p:nvSpPr>
          <p:spPr bwMode="auto">
            <a:xfrm>
              <a:off x="1104" y="1488"/>
              <a:ext cx="139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10"/>
            <p:cNvSpPr>
              <a:spLocks noChangeArrowheads="1"/>
            </p:cNvSpPr>
            <p:nvPr/>
          </p:nvSpPr>
          <p:spPr bwMode="auto">
            <a:xfrm rot="1620000">
              <a:off x="1498" y="1629"/>
              <a:ext cx="63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latin typeface="Arial" charset="0"/>
                </a:rPr>
                <a:t>expand</a:t>
              </a:r>
            </a:p>
          </p:txBody>
        </p:sp>
      </p:grpSp>
      <p:sp>
        <p:nvSpPr>
          <p:cNvPr id="1162251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1162253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28690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>
                <a:latin typeface="Arial" charset="0"/>
              </a:rPr>
              <a:t>The Laplacian Pyramid</a:t>
            </a:r>
          </a:p>
        </p:txBody>
      </p:sp>
      <p:pic>
        <p:nvPicPr>
          <p:cNvPr id="28691" name="Picture 15" descr="LEN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2256" name="Picture 16" descr="junk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17" descr="junk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2258" name="Picture 18" descr="junk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19" descr="junk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2260" name="Picture 20" descr="junk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1" descr="junk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6" name="Equation" r:id="rId11" imgW="279360" imgH="291960" progId="Equation.3">
                  <p:embed/>
                </p:oleObj>
              </mc:Choice>
              <mc:Fallback>
                <p:oleObj name="Equation" r:id="rId11" imgW="279360" imgH="2919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7" name="Equation" r:id="rId13" imgW="253800" imgH="291960" progId="Equation.3">
                  <p:embed/>
                </p:oleObj>
              </mc:Choice>
              <mc:Fallback>
                <p:oleObj name="Equation" r:id="rId13" imgW="253800" imgH="2919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8" name="Equation" r:id="rId15" imgW="279360" imgH="291960" progId="Equation.3">
                  <p:embed/>
                </p:oleObj>
              </mc:Choice>
              <mc:Fallback>
                <p:oleObj name="Equation" r:id="rId15" imgW="279360" imgH="2919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9" name="Equation" r:id="rId17" imgW="279360" imgH="291960" progId="Equation.3">
                  <p:embed/>
                </p:oleObj>
              </mc:Choice>
              <mc:Fallback>
                <p:oleObj name="Equation" r:id="rId17" imgW="279360" imgH="2919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28710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28711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28712" name="Picture 30" descr="junk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28683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40" name="Equation" r:id="rId20" imgW="241200" imgH="291960" progId="Equation.3">
                    <p:embed/>
                  </p:oleObj>
                </mc:Choice>
                <mc:Fallback>
                  <p:oleObj name="Equation" r:id="rId20" imgW="241200" imgH="29196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28706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28707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28708" name="Picture 35" descr="junk"/>
            <p:cNvPicPr>
              <a:picLocks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8682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41" name="Equation" r:id="rId23" imgW="215640" imgH="291960" progId="Equation.3">
                    <p:embed/>
                  </p:oleObj>
                </mc:Choice>
                <mc:Fallback>
                  <p:oleObj name="Equation" r:id="rId23" imgW="215640" imgH="29196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28703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28704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28705" name="Picture 40" descr="junk"/>
            <p:cNvPicPr>
              <a:picLocks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8681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42" name="Equation" r:id="rId26" imgW="253800" imgH="291960" progId="Equation.3">
                    <p:embed/>
                  </p:oleObj>
                </mc:Choice>
                <mc:Fallback>
                  <p:oleObj name="Equation" r:id="rId26" imgW="253800" imgH="29196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28702" name="Picture 43" descr="junk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8680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43" name="Equation" r:id="rId28" imgW="723600" imgH="291960" progId="Equation.3">
                    <p:embed/>
                  </p:oleObj>
                </mc:Choice>
                <mc:Fallback>
                  <p:oleObj name="Equation" r:id="rId28" imgW="723600" imgH="29196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62285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4" name="Equation" r:id="rId30" imgW="2057400" imgH="291960" progId="Equation.3">
                  <p:embed/>
                </p:oleObj>
              </mc:Choice>
              <mc:Fallback>
                <p:oleObj name="Equation" r:id="rId30" imgW="2057400" imgH="29196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86" name="Object 46"/>
          <p:cNvGraphicFramePr>
            <a:graphicFrameLocks noChangeAspect="1"/>
          </p:cNvGraphicFramePr>
          <p:nvPr/>
        </p:nvGraphicFramePr>
        <p:xfrm>
          <a:off x="3095625" y="1308100"/>
          <a:ext cx="3152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5" name="Equation" r:id="rId32" imgW="2070000" imgH="291960" progId="Equation.3">
                  <p:embed/>
                </p:oleObj>
              </mc:Choice>
              <mc:Fallback>
                <p:oleObj name="Equation" r:id="rId32" imgW="2070000" imgH="2919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308100"/>
                        <a:ext cx="315277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6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6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6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51" grpId="0" animBg="1"/>
      <p:bldP spid="11622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34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029"/>
          </a:xfrm>
        </p:spPr>
        <p:txBody>
          <a:bodyPr/>
          <a:lstStyle/>
          <a:p>
            <a:r>
              <a:rPr lang="en-US" dirty="0"/>
              <a:t>This image is too small for this screen:</a:t>
            </a:r>
          </a:p>
          <a:p>
            <a:r>
              <a:rPr lang="en-US" dirty="0"/>
              <a:t>How can we make it 10 times as big?</a:t>
            </a:r>
          </a:p>
          <a:p>
            <a:r>
              <a:rPr lang="en-US" dirty="0"/>
              <a:t>Simplest approach:</a:t>
            </a:r>
          </a:p>
          <a:p>
            <a:pPr>
              <a:buNone/>
            </a:pPr>
            <a:r>
              <a:rPr lang="en-US" dirty="0"/>
              <a:t>	 repeat each row</a:t>
            </a:r>
          </a:p>
          <a:p>
            <a:pPr>
              <a:buNone/>
            </a:pPr>
            <a:r>
              <a:rPr lang="en-US" dirty="0"/>
              <a:t>	 and column 10 times</a:t>
            </a:r>
          </a:p>
          <a:p>
            <a:r>
              <a:rPr lang="en-US" dirty="0"/>
              <a:t>(“Nearest neighbor</a:t>
            </a:r>
          </a:p>
          <a:p>
            <a:pPr>
              <a:buNone/>
            </a:pPr>
            <a:r>
              <a:rPr lang="en-US" dirty="0"/>
              <a:t>	  interpolation”)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4020" name="Picture 4" descr="C:\snavely\work\teaching\09Fa-CS6610\lectures\lec02\images\bee1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576" y="2916918"/>
            <a:ext cx="2678906" cy="2678906"/>
          </a:xfrm>
          <a:prstGeom prst="rect">
            <a:avLst/>
          </a:prstGeom>
          <a:noFill/>
        </p:spPr>
      </p:pic>
      <p:pic>
        <p:nvPicPr>
          <p:cNvPr id="214021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099" y="1768702"/>
            <a:ext cx="267891" cy="2678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00200" y="1797489"/>
            <a:ext cx="63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6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141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6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7000" y="2073714"/>
            <a:ext cx="3048000" cy="711200"/>
          </a:xfrm>
          <a:custGeom>
            <a:avLst/>
            <a:gdLst>
              <a:gd name="T0" fmla="*/ 0 w 1920"/>
              <a:gd name="T1" fmla="*/ 408 h 448"/>
              <a:gd name="T2" fmla="*/ 480 w 1920"/>
              <a:gd name="T3" fmla="*/ 24 h 448"/>
              <a:gd name="T4" fmla="*/ 960 w 1920"/>
              <a:gd name="T5" fmla="*/ 264 h 448"/>
              <a:gd name="T6" fmla="*/ 1440 w 1920"/>
              <a:gd name="T7" fmla="*/ 408 h 448"/>
              <a:gd name="T8" fmla="*/ 1920 w 1920"/>
              <a:gd name="T9" fmla="*/ 24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9000" y="2111814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7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2492814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7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953000" y="272141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72" name="Rectangle 8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/>
              <a:t>Image interpolation</a:t>
            </a:r>
          </a:p>
        </p:txBody>
      </p:sp>
      <p:sp>
        <p:nvSpPr>
          <p:cNvPr id="472074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8900" y="268331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75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900" y="245471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76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90900" y="206418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77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4900" y="267378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38400" y="340721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20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2111814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80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76900" y="206418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81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173081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2082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6686" y="4082139"/>
            <a:ext cx="7772400" cy="224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Recall how a digital image is formed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It is a discrete point-sampling of a continuous function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If we could somehow reconstruct the original function, any new image could be generated, at any resolution and scale </a:t>
            </a:r>
          </a:p>
        </p:txBody>
      </p:sp>
      <p:pic>
        <p:nvPicPr>
          <p:cNvPr id="472083" name="Picture 19" descr="Edittex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913846" y="4673595"/>
            <a:ext cx="4343270" cy="3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84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36825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47208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95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47208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57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47208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19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47208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81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</a:p>
        </p:txBody>
      </p:sp>
      <p:pic>
        <p:nvPicPr>
          <p:cNvPr id="472089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019800" y="3332602"/>
            <a:ext cx="19208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195457" y="6491288"/>
            <a:ext cx="1861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Adapted from: S. Seitz</a:t>
            </a:r>
          </a:p>
        </p:txBody>
      </p:sp>
      <p:sp>
        <p:nvSpPr>
          <p:cNvPr id="28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04050" y="2409581"/>
            <a:ext cx="142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d = 1 in this </a:t>
            </a:r>
          </a:p>
          <a:p>
            <a:r>
              <a:rPr lang="en-US" sz="1800" dirty="0">
                <a:latin typeface="Arial" charset="0"/>
              </a:rPr>
              <a:t>example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572000" y="2673789"/>
            <a:ext cx="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141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2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7000" y="2073714"/>
            <a:ext cx="3048000" cy="711200"/>
          </a:xfrm>
          <a:custGeom>
            <a:avLst/>
            <a:gdLst>
              <a:gd name="T0" fmla="*/ 0 w 1920"/>
              <a:gd name="T1" fmla="*/ 408 h 448"/>
              <a:gd name="T2" fmla="*/ 480 w 1920"/>
              <a:gd name="T3" fmla="*/ 24 h 448"/>
              <a:gd name="T4" fmla="*/ 960 w 1920"/>
              <a:gd name="T5" fmla="*/ 264 h 448"/>
              <a:gd name="T6" fmla="*/ 1440 w 1920"/>
              <a:gd name="T7" fmla="*/ 408 h 448"/>
              <a:gd name="T8" fmla="*/ 1920 w 1920"/>
              <a:gd name="T9" fmla="*/ 24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9000" y="2111814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2492814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953000" y="272141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/>
              <a:t>Image interpolation</a:t>
            </a:r>
          </a:p>
        </p:txBody>
      </p:sp>
      <p:sp>
        <p:nvSpPr>
          <p:cNvPr id="473098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8900" y="268331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099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900" y="245471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100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90900" y="206418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101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4900" y="267378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102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38400" y="340721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3103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2111814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4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76900" y="206418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105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173081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3108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36825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473109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95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473110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57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473111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19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473112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81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</a:p>
        </p:txBody>
      </p:sp>
      <p:sp>
        <p:nvSpPr>
          <p:cNvPr id="473113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33900" y="261663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114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048000" y="2340414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5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334000" y="2492814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6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810000" y="2264214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7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71900" y="221658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118" name="Oval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09900" y="228326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119" name="Oval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95900" y="243566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3120" name="Picture 3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600200" y="1797489"/>
            <a:ext cx="63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21" name="Picture 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019800" y="3332602"/>
            <a:ext cx="19208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122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04050" y="2409581"/>
            <a:ext cx="142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d = 1 in this </a:t>
            </a:r>
          </a:p>
          <a:p>
            <a:r>
              <a:rPr lang="en-US" sz="1800" dirty="0">
                <a:latin typeface="Arial" charset="0"/>
              </a:rPr>
              <a:t>example</a:t>
            </a:r>
          </a:p>
        </p:txBody>
      </p:sp>
      <p:sp>
        <p:nvSpPr>
          <p:cNvPr id="35" name="Rectangle 1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686" y="4082139"/>
            <a:ext cx="7772400" cy="224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Recall how a digital image is formed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It is a discrete point-sampling of a continuous function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If we could somehow reconstruct the original function, any new image could be generated, at any resolution and scale </a:t>
            </a:r>
          </a:p>
        </p:txBody>
      </p:sp>
      <p:pic>
        <p:nvPicPr>
          <p:cNvPr id="36" name="Picture 19" descr="Edittex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913846" y="4673595"/>
            <a:ext cx="4343270" cy="3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7195457" y="6491288"/>
            <a:ext cx="1861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Adapted from: S. Seitz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Image interpolation</a:t>
            </a:r>
          </a:p>
        </p:txBody>
      </p:sp>
      <p:sp>
        <p:nvSpPr>
          <p:cNvPr id="47411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141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11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429000" y="2111814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12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91000" y="2492814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12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953000" y="272141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122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8900" y="268331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23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52900" y="245471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24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90900" y="206418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25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14900" y="267378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2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438400" y="340721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412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15000" y="2111814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128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76900" y="206418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2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438400" y="173081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4130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36825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474131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95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47413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57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47413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19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47413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81650" y="333101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</a:p>
        </p:txBody>
      </p:sp>
      <p:pic>
        <p:nvPicPr>
          <p:cNvPr id="474135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600200" y="1797489"/>
            <a:ext cx="63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3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00450" y="33419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4741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28850" y="246106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pic>
        <p:nvPicPr>
          <p:cNvPr id="474138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008688" y="3334189"/>
            <a:ext cx="192088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28950" y="2645214"/>
            <a:ext cx="1543050" cy="762000"/>
            <a:chOff x="1908" y="2016"/>
            <a:chExt cx="972" cy="480"/>
          </a:xfrm>
        </p:grpSpPr>
        <p:sp>
          <p:nvSpPr>
            <p:cNvPr id="474145" name="Freeform 3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74146" name="Picture 3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5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429000" y="2111814"/>
            <a:ext cx="762000" cy="1295400"/>
            <a:chOff x="2160" y="1680"/>
            <a:chExt cx="480" cy="816"/>
          </a:xfrm>
        </p:grpSpPr>
        <p:sp>
          <p:nvSpPr>
            <p:cNvPr id="474148" name="Line 3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240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149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160" y="1680"/>
              <a:ext cx="48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150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376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6023" name="Freeform 3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667000" y="2111814"/>
            <a:ext cx="3048000" cy="609600"/>
          </a:xfrm>
          <a:custGeom>
            <a:avLst/>
            <a:gdLst>
              <a:gd name="T0" fmla="*/ 0 w 1920"/>
              <a:gd name="T1" fmla="*/ 384 h 384"/>
              <a:gd name="T2" fmla="*/ 480 w 1920"/>
              <a:gd name="T3" fmla="*/ 0 h 384"/>
              <a:gd name="T4" fmla="*/ 960 w 1920"/>
              <a:gd name="T5" fmla="*/ 240 h 384"/>
              <a:gd name="T6" fmla="*/ 1440 w 1920"/>
              <a:gd name="T7" fmla="*/ 384 h 384"/>
              <a:gd name="T8" fmla="*/ 1920 w 1920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384"/>
              <a:gd name="T17" fmla="*/ 1920 w 192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384">
                <a:moveTo>
                  <a:pt x="0" y="384"/>
                </a:moveTo>
                <a:lnTo>
                  <a:pt x="480" y="0"/>
                </a:lnTo>
                <a:lnTo>
                  <a:pt x="960" y="240"/>
                </a:lnTo>
                <a:lnTo>
                  <a:pt x="1440" y="384"/>
                </a:lnTo>
                <a:lnTo>
                  <a:pt x="192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154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5800" y="44958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Convert      to a continuous function: </a:t>
            </a:r>
          </a:p>
          <a:p>
            <a:pPr marL="742950" lvl="1" indent="-285750">
              <a:spcBef>
                <a:spcPct val="20000"/>
              </a:spcBef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5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Reconstruct by convolution with a </a:t>
            </a:r>
            <a:r>
              <a:rPr lang="en-US" sz="2000" i="1" dirty="0"/>
              <a:t>reconstruction filter,</a:t>
            </a:r>
            <a:r>
              <a:rPr lang="en-US" sz="2000" dirty="0"/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474155" name="Picture 43" descr="Edittex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378933" y="4953000"/>
            <a:ext cx="211692" cy="18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56" name="Picture 44" descr="Edittex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905453" y="5286830"/>
            <a:ext cx="62087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3"/>
          <p:cNvSpPr txBox="1">
            <a:spLocks noChangeArrowheads="1"/>
          </p:cNvSpPr>
          <p:nvPr>
            <p:custDataLst>
              <p:tags r:id="rId28"/>
            </p:custDataLst>
          </p:nvPr>
        </p:nvSpPr>
        <p:spPr>
          <a:xfrm>
            <a:off x="696686" y="374476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if we don’t know    ?</a:t>
            </a:r>
          </a:p>
        </p:txBody>
      </p:sp>
      <p:pic>
        <p:nvPicPr>
          <p:cNvPr id="47" name="Picture 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474029" y="3853618"/>
            <a:ext cx="1730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" y="4212171"/>
            <a:ext cx="7772400" cy="762000"/>
            <a:chOff x="432" y="987"/>
            <a:chExt cx="4896" cy="480"/>
          </a:xfrm>
        </p:grpSpPr>
        <p:sp>
          <p:nvSpPr>
            <p:cNvPr id="49" name="Rectangle 3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2" y="987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/>
                <a:t>Guess an approximation: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/>
                <a:t>Can be done in a principled way: filtering</a:t>
              </a:r>
            </a:p>
          </p:txBody>
        </p:sp>
        <p:pic>
          <p:nvPicPr>
            <p:cNvPr id="50" name="Picture 31" descr="Edittex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2599" y="1007"/>
              <a:ext cx="10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04050" y="2409581"/>
            <a:ext cx="142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d = 1 in this </a:t>
            </a:r>
          </a:p>
          <a:p>
            <a:r>
              <a:rPr lang="en-US" sz="1800" dirty="0">
                <a:latin typeface="Arial" charset="0"/>
              </a:rPr>
              <a:t>example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341918" y="6061315"/>
            <a:ext cx="1523996" cy="4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7195457" y="6491288"/>
            <a:ext cx="1861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Adapted from: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36" grpId="0"/>
      <p:bldP spid="4260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 interpolation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38536"/>
            <a:ext cx="6760027" cy="5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8253" y="1730825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“Ideal</a:t>
            </a:r>
            <a:r>
              <a:rPr lang="en-US"/>
              <a:t>” reconstruction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8253" y="3026231"/>
            <a:ext cx="252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Nearest-neighbor interpolation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8253" y="4550237"/>
            <a:ext cx="252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Linear interpolation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8253" y="5943608"/>
            <a:ext cx="252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reconstruction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4439" y="6564083"/>
            <a:ext cx="1477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B. Curless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Image sub-sampling</a:t>
            </a:r>
          </a:p>
        </p:txBody>
      </p:sp>
      <p:pic>
        <p:nvPicPr>
          <p:cNvPr id="49155" name="Picture 3" descr="vg-nn-h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60726"/>
            <a:ext cx="31813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vg-nn-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0" y="2325926"/>
            <a:ext cx="158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vg-nn-eigh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808526"/>
            <a:ext cx="800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14400" y="5599351"/>
            <a:ext cx="4146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cs typeface="Arial" charset="0"/>
              </a:rPr>
              <a:t>Throw away every other row and column to create a </a:t>
            </a:r>
            <a:r>
              <a:rPr lang="en-US" dirty="0">
                <a:cs typeface="Arial" charset="0"/>
              </a:rPr>
              <a:t>1/2</a:t>
            </a:r>
            <a:r>
              <a:rPr lang="en-US" sz="2000" dirty="0">
                <a:cs typeface="Arial" charset="0"/>
              </a:rPr>
              <a:t> size image</a:t>
            </a:r>
          </a:p>
          <a:p>
            <a:pPr lvl="1" eaLnBrk="0" hangingPunct="0"/>
            <a:r>
              <a:rPr lang="en-US" sz="2000" dirty="0">
                <a:cs typeface="Arial" charset="0"/>
              </a:rPr>
              <a:t>- called</a:t>
            </a:r>
            <a:r>
              <a:rPr lang="en-US" sz="2000" i="1" dirty="0">
                <a:cs typeface="Arial" charset="0"/>
              </a:rPr>
              <a:t> image sub-sampling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564188" y="4459526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1/4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240588" y="3862626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1/8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5232613" y="1796521"/>
            <a:ext cx="2163763" cy="1543050"/>
            <a:chOff x="6433450" y="1994824"/>
            <a:chExt cx="2163763" cy="1543050"/>
          </a:xfrm>
        </p:grpSpPr>
        <p:pic>
          <p:nvPicPr>
            <p:cNvPr id="475152" name="Picture 60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433450" y="1994824"/>
              <a:ext cx="2163763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75153" name="Straight Connector 19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7221644" y="2654431"/>
              <a:ext cx="901700" cy="2587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5154" name="Straight Connector 24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939863" y="2599661"/>
              <a:ext cx="869950" cy="3397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5155" name="Straight Connector 26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rot="16200000" flipH="1">
              <a:off x="7412144" y="2463930"/>
              <a:ext cx="527050" cy="261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5156" name="Straight Connector 28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7763775" y="2888587"/>
              <a:ext cx="147638" cy="746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47513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Reconstruction filters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85800" y="1393384"/>
            <a:ext cx="77724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does the 2D version of this hat function look like?</a:t>
            </a:r>
          </a:p>
        </p:txBody>
      </p:sp>
      <p:sp>
        <p:nvSpPr>
          <p:cNvPr id="397349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290" y="4103932"/>
            <a:ext cx="679465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Often implemented without cross-correlation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E.g., </a:t>
            </a:r>
            <a:r>
              <a:rPr lang="en-US" sz="2000" dirty="0">
                <a:hlinkClick r:id="rId23"/>
              </a:rPr>
              <a:t>http://en.wikipedia.org/wiki/Bilinear_interpolation</a:t>
            </a:r>
            <a:r>
              <a:rPr lang="en-US" sz="2000" dirty="0"/>
              <a:t> </a:t>
            </a: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Better filters give better </a:t>
            </a:r>
            <a:r>
              <a:rPr lang="en-US" sz="2000" dirty="0" err="1"/>
              <a:t>resampled</a:t>
            </a:r>
            <a:r>
              <a:rPr lang="en-US" sz="2000" dirty="0"/>
              <a:t> images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 err="1"/>
              <a:t>Bicubic</a:t>
            </a:r>
            <a:r>
              <a:rPr lang="en-US" sz="2000" dirty="0"/>
              <a:t> is common choice</a:t>
            </a:r>
          </a:p>
        </p:txBody>
      </p:sp>
      <p:sp>
        <p:nvSpPr>
          <p:cNvPr id="475141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4794" y="4322057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5142" name="Picture 45" descr="s3img25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367150" y="3537874"/>
            <a:ext cx="1463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5143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40013" y="4289006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5144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4794" y="4322057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9231" y="2351725"/>
            <a:ext cx="1543050" cy="762000"/>
            <a:chOff x="1908" y="2016"/>
            <a:chExt cx="972" cy="480"/>
          </a:xfrm>
        </p:grpSpPr>
        <p:sp>
          <p:nvSpPr>
            <p:cNvPr id="475146" name="Freeform 5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75147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5148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42031" y="2532700"/>
            <a:ext cx="6477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9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56631" y="2499363"/>
            <a:ext cx="9683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5150" name="Text Box 5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0631" y="3189925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performs </a:t>
            </a:r>
          </a:p>
          <a:p>
            <a:pPr algn="ctr"/>
            <a:r>
              <a:rPr lang="en-US" sz="1800"/>
              <a:t>linear interpolation</a:t>
            </a:r>
            <a:endParaRPr lang="en-US"/>
          </a:p>
        </p:txBody>
      </p:sp>
      <p:sp>
        <p:nvSpPr>
          <p:cNvPr id="475151" name="Text Box 5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17006" y="3189925"/>
            <a:ext cx="260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(tent function) performs </a:t>
            </a:r>
          </a:p>
          <a:p>
            <a:pPr algn="ctr"/>
            <a:r>
              <a:rPr lang="en-US" sz="1800" b="1"/>
              <a:t>bilinear interpolation</a:t>
            </a: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75979" y="5245451"/>
            <a:ext cx="1377372" cy="11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679635" y="6312664"/>
            <a:ext cx="2082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Cubic reconstruction filter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651653" y="5459951"/>
            <a:ext cx="3305061" cy="59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49" grpId="0" build="p" autoUpdateAnimBg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 interpolation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745" y="2721202"/>
            <a:ext cx="2678906" cy="26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snavely\work\teaching\09Fa-CS6610\lectures\lec02\images\bee10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344" y="2721202"/>
            <a:ext cx="2678906" cy="2678906"/>
          </a:xfrm>
          <a:prstGeom prst="rect">
            <a:avLst/>
          </a:prstGeom>
          <a:noFill/>
        </p:spPr>
      </p:pic>
      <p:pic>
        <p:nvPicPr>
          <p:cNvPr id="5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7470" y="1812245"/>
            <a:ext cx="267891" cy="267891"/>
          </a:xfrm>
          <a:prstGeom prst="rect">
            <a:avLst/>
          </a:prstGeom>
          <a:noFill/>
        </p:spPr>
      </p:pic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9045" y="2721202"/>
            <a:ext cx="2678906" cy="26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3010" y="5410190"/>
            <a:ext cx="2778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Nearest-neighbor interpolation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2333" y="5410190"/>
            <a:ext cx="1946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Bilinear interpolation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1153" y="5410190"/>
            <a:ext cx="1908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Bicubic</a:t>
            </a:r>
            <a:r>
              <a:rPr lang="en-US" sz="1600" dirty="0"/>
              <a:t> interpolation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2506" y="1750419"/>
            <a:ext cx="259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image:          x 10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 interpolation</a:t>
            </a:r>
          </a:p>
        </p:txBody>
      </p:sp>
      <p:pic>
        <p:nvPicPr>
          <p:cNvPr id="220162" name="Picture 2" descr="C:\snavely\work\teaching\09Fa-CS6610\lectures\lec02\images\bee_per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721" y="1393146"/>
            <a:ext cx="3941536" cy="3941536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163" name="Picture 3" descr="C:\snavely\work\teaching\09Fa-CS6610\lectures\lec02\images\b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206" y="2612346"/>
            <a:ext cx="2613025" cy="2613025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929742" y="3418114"/>
            <a:ext cx="892629" cy="85997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5230" y="1567543"/>
            <a:ext cx="3782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Also used for </a:t>
            </a:r>
            <a:r>
              <a:rPr lang="en-US" sz="2800" i="1" dirty="0" err="1"/>
              <a:t>resampling</a:t>
            </a:r>
            <a:endParaRPr lang="en-US" sz="2800" i="1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 to Vector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6" y="1371600"/>
            <a:ext cx="705797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7404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Depixelating</a:t>
            </a:r>
            <a:r>
              <a:rPr lang="en-US" dirty="0"/>
              <a:t> Pixel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8658" name="Picture 2" descr="http://static02.mediaite.com/geekosystem/uploads/2011/05/depixe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79" y="1905000"/>
            <a:ext cx="52387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172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97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6200" y="61722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 Grande"/>
              </a:rPr>
              <a:t>From Romano, et al: RAISR: Rapid and Accurate Image Super Resolution, </a:t>
            </a:r>
            <a:r>
              <a:rPr lang="en-US" dirty="0">
                <a:solidFill>
                  <a:srgbClr val="000000"/>
                </a:solidFill>
                <a:latin typeface="Lucida Grande"/>
                <a:hlinkClick r:id="rId3"/>
              </a:rPr>
              <a:t>https://arxiv.org/abs/1606.01299</a:t>
            </a: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27575949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g-nn-h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447814"/>
            <a:ext cx="31813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vg-nn-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14"/>
            <a:ext cx="3181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vg-nn-eigh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33527"/>
            <a:ext cx="3198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Image sub-sampling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733800" y="5638814"/>
            <a:ext cx="1583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1/4  </a:t>
            </a:r>
            <a:r>
              <a:rPr lang="en-US">
                <a:cs typeface="Arial" charset="0"/>
              </a:rPr>
              <a:t>(2x zoom)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934200" y="5638814"/>
            <a:ext cx="1583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1/8  </a:t>
            </a:r>
            <a:r>
              <a:rPr lang="en-US">
                <a:cs typeface="Arial" charset="0"/>
              </a:rPr>
              <a:t>(4x zoom)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09600" y="6248414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Why does this look so crufty?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295400" y="5638814"/>
            <a:ext cx="543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2" y="1366590"/>
            <a:ext cx="6923314" cy="50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30886" y="6491288"/>
            <a:ext cx="1480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F. Durand</a:t>
            </a:r>
          </a:p>
        </p:txBody>
      </p:sp>
    </p:spTree>
    <p:extLst>
      <p:ext uri="{BB962C8B-B14F-4D97-AF65-F5344CB8AC3E}">
        <p14:creationId xmlns:p14="http://schemas.microsoft.com/office/powerpoint/2010/main" val="6778280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7025" r="7187" b="21312"/>
          <a:stretch>
            <a:fillRect/>
          </a:stretch>
        </p:blipFill>
        <p:spPr bwMode="auto">
          <a:xfrm>
            <a:off x="1981200" y="2247235"/>
            <a:ext cx="5200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Even worse for synthetic images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85321" y="64912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L. Zhang</a:t>
            </a:r>
          </a:p>
        </p:txBody>
      </p:sp>
    </p:spTree>
    <p:extLst>
      <p:ext uri="{BB962C8B-B14F-4D97-AF65-F5344CB8AC3E}">
        <p14:creationId xmlns:p14="http://schemas.microsoft.com/office/powerpoint/2010/main" val="8845153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Aliasing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77934"/>
            <a:ext cx="8001000" cy="425631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Occurs when your sampling rate is not high enough to capture the amount of detail in your image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Can give you the wrong signal/image—an </a:t>
            </a:r>
            <a:r>
              <a:rPr lang="en-US" sz="2400" i="1" dirty="0"/>
              <a:t>alias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 do sampling right, need to understand the structure of your signal/image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Enter Monsieur Fourier…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To avoid aliasing:</a:t>
            </a:r>
          </a:p>
          <a:p>
            <a:pPr lvl="1"/>
            <a:r>
              <a:rPr lang="en-US" sz="2000" dirty="0"/>
              <a:t>sampling rate </a:t>
            </a:r>
            <a:r>
              <a:rPr lang="en-US" sz="2000" dirty="0">
                <a:cs typeface="Arial" charset="0"/>
              </a:rPr>
              <a:t>≥</a:t>
            </a:r>
            <a:r>
              <a:rPr lang="en-US" sz="2000" dirty="0"/>
              <a:t> 2 * max frequency in the image</a:t>
            </a:r>
          </a:p>
          <a:p>
            <a:pPr lvl="2"/>
            <a:r>
              <a:rPr lang="en-US" sz="1800" dirty="0"/>
              <a:t>said another way: </a:t>
            </a:r>
            <a:r>
              <a:rPr lang="en-US" sz="1800" dirty="0">
                <a:cs typeface="Arial" charset="0"/>
              </a:rPr>
              <a:t>≥</a:t>
            </a:r>
            <a:r>
              <a:rPr lang="en-US" sz="1800" dirty="0"/>
              <a:t> two samples per cycle</a:t>
            </a:r>
          </a:p>
          <a:p>
            <a:pPr lvl="1"/>
            <a:r>
              <a:rPr lang="en-US" sz="2000" dirty="0"/>
              <a:t>This minimum sampling rate is called the </a:t>
            </a:r>
            <a:r>
              <a:rPr lang="en-US" sz="2000" b="1" dirty="0" err="1"/>
              <a:t>Nyquist</a:t>
            </a:r>
            <a:r>
              <a:rPr lang="en-US" sz="2000" b="1" dirty="0"/>
              <a:t> rate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5" descr="alia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263" y="1088572"/>
            <a:ext cx="5451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85321" y="64912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L. Zhang</a:t>
            </a:r>
          </a:p>
        </p:txBody>
      </p:sp>
    </p:spTree>
    <p:extLst>
      <p:ext uri="{BB962C8B-B14F-4D97-AF65-F5344CB8AC3E}">
        <p14:creationId xmlns:p14="http://schemas.microsoft.com/office/powerpoint/2010/main" val="305300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Wagon-wheel effect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 l="8000" t="18286" r="9714" b="14667"/>
          <a:stretch>
            <a:fillRect/>
          </a:stretch>
        </p:blipFill>
        <p:spPr bwMode="auto">
          <a:xfrm>
            <a:off x="457200" y="1317176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54755" y="6488668"/>
            <a:ext cx="666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(See </a:t>
            </a:r>
            <a:r>
              <a:rPr lang="en-US" dirty="0">
                <a:hlinkClick r:id="rId3"/>
              </a:rPr>
              <a:t>http://www.michaelbach.de/ot/mot_wagonWheel/index.html</a:t>
            </a:r>
            <a:r>
              <a:rPr lang="en-US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728865" y="64912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L. Zhang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Alias: n., an assumed name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 l="32857" t="42381" r="29428" b="27142"/>
          <a:stretch>
            <a:fillRect/>
          </a:stretch>
        </p:blipFill>
        <p:spPr bwMode="auto">
          <a:xfrm>
            <a:off x="914400" y="13716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9600" y="2927350"/>
            <a:ext cx="3313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Arial" charset="0"/>
                <a:cs typeface="Arial" charset="0"/>
              </a:rPr>
              <a:t>Picket fence receding</a:t>
            </a:r>
          </a:p>
          <a:p>
            <a:pPr eaLnBrk="0" hangingPunct="0"/>
            <a:r>
              <a:rPr lang="en-US">
                <a:latin typeface="Arial" charset="0"/>
                <a:cs typeface="Arial" charset="0"/>
              </a:rPr>
              <a:t>Into the distance will</a:t>
            </a:r>
          </a:p>
          <a:p>
            <a:pPr eaLnBrk="0" hangingPunct="0"/>
            <a:r>
              <a:rPr lang="en-US">
                <a:latin typeface="Arial" charset="0"/>
                <a:cs typeface="Arial" charset="0"/>
              </a:rPr>
              <a:t>produce aliasing…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838200"/>
            <a:ext cx="3429000" cy="1676400"/>
            <a:chOff x="2976" y="528"/>
            <a:chExt cx="2160" cy="1056"/>
          </a:xfrm>
        </p:grpSpPr>
        <p:pic>
          <p:nvPicPr>
            <p:cNvPr id="53264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5" name="Text Box 7"/>
            <p:cNvSpPr txBox="1">
              <a:spLocks noChangeArrowheads="1"/>
            </p:cNvSpPr>
            <p:nvPr/>
          </p:nvSpPr>
          <p:spPr bwMode="auto">
            <a:xfrm>
              <a:off x="3557" y="528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  <a:cs typeface="Arial" charset="0"/>
                </a:rPr>
                <a:t>Input signal: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325" y="2387600"/>
            <a:ext cx="7635875" cy="2489200"/>
            <a:chOff x="518" y="1504"/>
            <a:chExt cx="4810" cy="1568"/>
          </a:xfrm>
        </p:grpSpPr>
        <p:pic>
          <p:nvPicPr>
            <p:cNvPr id="532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1" name="Text Box 10"/>
            <p:cNvSpPr txBox="1">
              <a:spLocks noChangeArrowheads="1"/>
            </p:cNvSpPr>
            <p:nvPr/>
          </p:nvSpPr>
          <p:spPr bwMode="auto">
            <a:xfrm>
              <a:off x="2690" y="2822"/>
              <a:ext cx="2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Arial" charset="0"/>
                  <a:cs typeface="Arial" charset="0"/>
                </a:rPr>
                <a:t>x = 0:.05:5;  imagesc(sin((2.^x).*x))</a:t>
              </a:r>
            </a:p>
          </p:txBody>
        </p:sp>
        <p:sp>
          <p:nvSpPr>
            <p:cNvPr id="53262" name="Text Box 11"/>
            <p:cNvSpPr txBox="1">
              <a:spLocks noChangeArrowheads="1"/>
            </p:cNvSpPr>
            <p:nvPr/>
          </p:nvSpPr>
          <p:spPr bwMode="auto">
            <a:xfrm>
              <a:off x="3467" y="1504"/>
              <a:ext cx="13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  <a:cs typeface="Arial" charset="0"/>
                </a:rPr>
                <a:t>Matlab output:</a:t>
              </a:r>
            </a:p>
          </p:txBody>
        </p:sp>
        <p:sp>
          <p:nvSpPr>
            <p:cNvPr id="53263" name="Text Box 12"/>
            <p:cNvSpPr txBox="1">
              <a:spLocks noChangeArrowheads="1"/>
            </p:cNvSpPr>
            <p:nvPr/>
          </p:nvSpPr>
          <p:spPr bwMode="auto">
            <a:xfrm>
              <a:off x="518" y="2713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  <a:cs typeface="Arial" charset="0"/>
                </a:rPr>
                <a:t>WHY?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0325" y="4876800"/>
            <a:ext cx="7280275" cy="1981200"/>
            <a:chOff x="838" y="3072"/>
            <a:chExt cx="4586" cy="1248"/>
          </a:xfrm>
        </p:grpSpPr>
        <p:pic>
          <p:nvPicPr>
            <p:cNvPr id="53256" name="Picture 14" descr="alia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" y="3120"/>
              <a:ext cx="343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7" name="Line 15"/>
            <p:cNvSpPr>
              <a:spLocks noChangeShapeType="1"/>
            </p:cNvSpPr>
            <p:nvPr/>
          </p:nvSpPr>
          <p:spPr bwMode="auto">
            <a:xfrm flipV="1">
              <a:off x="4320" y="3072"/>
              <a:ext cx="43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Text Box 16"/>
            <p:cNvSpPr txBox="1">
              <a:spLocks noChangeArrowheads="1"/>
            </p:cNvSpPr>
            <p:nvPr/>
          </p:nvSpPr>
          <p:spPr bwMode="auto">
            <a:xfrm>
              <a:off x="4656" y="3264"/>
              <a:ext cx="76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  <a:cs typeface="Arial" charset="0"/>
                </a:rPr>
                <a:t>Aj-aj-aj:</a:t>
              </a:r>
            </a:p>
            <a:p>
              <a:pPr eaLnBrk="0" hangingPunct="0"/>
              <a:r>
                <a:rPr lang="en-US">
                  <a:latin typeface="Arial" charset="0"/>
                  <a:cs typeface="Arial" charset="0"/>
                </a:rPr>
                <a:t>Alias!</a:t>
              </a:r>
            </a:p>
          </p:txBody>
        </p:sp>
        <p:sp>
          <p:nvSpPr>
            <p:cNvPr id="53259" name="Text Box 17"/>
            <p:cNvSpPr txBox="1">
              <a:spLocks noChangeArrowheads="1"/>
            </p:cNvSpPr>
            <p:nvPr/>
          </p:nvSpPr>
          <p:spPr bwMode="auto">
            <a:xfrm>
              <a:off x="1718" y="4032"/>
              <a:ext cx="18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  <a:cs typeface="Arial" charset="0"/>
                </a:rPr>
                <a:t>Not enough samples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8.625"/>
  <p:tag name="PICTUREFILESIZE" val="2718"/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9.375"/>
  <p:tag name="PICTUREFILESIZE" val="758"/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_F(x) = F(\frac{x}{d})$ when $\frac{x}{d}$ is an integer, $0$ otherwise   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46.875"/>
  <p:tag name="PICTUREFILESIZE" val="24462"/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694"/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f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2.25"/>
  <p:tag name="PICTUREFILESIZE" val="790"/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834</Words>
  <Application>Microsoft Office PowerPoint</Application>
  <PresentationFormat>On-screen Show (4:3)</PresentationFormat>
  <Paragraphs>245</Paragraphs>
  <Slides>36</Slides>
  <Notes>8</Notes>
  <HiddenSlides>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Lucida Grande</vt:lpstr>
      <vt:lpstr>Times New Roman</vt:lpstr>
      <vt:lpstr>Office Theme</vt:lpstr>
      <vt:lpstr>Equation</vt:lpstr>
      <vt:lpstr>Photo Editor Photo</vt:lpstr>
      <vt:lpstr>Image Resampling &amp; Interpolation</vt:lpstr>
      <vt:lpstr>Image Scaling</vt:lpstr>
      <vt:lpstr>Image sub-sampling</vt:lpstr>
      <vt:lpstr>Image sub-sampling</vt:lpstr>
      <vt:lpstr>Image sub-sampling</vt:lpstr>
      <vt:lpstr>Even worse for synthetic images</vt:lpstr>
      <vt:lpstr>Aliasing</vt:lpstr>
      <vt:lpstr>Wagon-wheel effect</vt:lpstr>
      <vt:lpstr>Alias: n., an assumed name</vt:lpstr>
      <vt:lpstr>Nyquist limit – 2D example</vt:lpstr>
      <vt:lpstr>Aliasing</vt:lpstr>
      <vt:lpstr>Gaussian pre-filtering</vt:lpstr>
      <vt:lpstr>Subsampling with Gaussian pre-filtering</vt:lpstr>
      <vt:lpstr>Compare with...</vt:lpstr>
      <vt:lpstr>Gaussian pre-filtering</vt:lpstr>
      <vt:lpstr>PowerPoint Presentation</vt:lpstr>
      <vt:lpstr>PowerPoint Presentation</vt:lpstr>
      <vt:lpstr>PowerPoint Presentation</vt:lpstr>
      <vt:lpstr>Gaussian pyramids  [Burt and Adelson, 1983]</vt:lpstr>
      <vt:lpstr>Gaussian pyramids  [Burt and Adelson, 1983]</vt:lpstr>
      <vt:lpstr>Gaussian Pyramid</vt:lpstr>
      <vt:lpstr>PowerPoint Presentation</vt:lpstr>
      <vt:lpstr>PowerPoint Presentation</vt:lpstr>
      <vt:lpstr>Questions?</vt:lpstr>
      <vt:lpstr>Upsampling</vt:lpstr>
      <vt:lpstr>Image interpolation</vt:lpstr>
      <vt:lpstr>Image interpolation</vt:lpstr>
      <vt:lpstr>Image interpolation</vt:lpstr>
      <vt:lpstr>PowerPoint Presentation</vt:lpstr>
      <vt:lpstr>Reconstruction filters</vt:lpstr>
      <vt:lpstr>PowerPoint Presentation</vt:lpstr>
      <vt:lpstr>PowerPoint Presentation</vt:lpstr>
      <vt:lpstr>Raster to Vector Graphics</vt:lpstr>
      <vt:lpstr>Depixelating Pixel Art</vt:lpstr>
      <vt:lpstr>Modern methods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207</cp:revision>
  <dcterms:created xsi:type="dcterms:W3CDTF">2009-08-25T02:47:59Z</dcterms:created>
  <dcterms:modified xsi:type="dcterms:W3CDTF">2017-02-07T17:50:10Z</dcterms:modified>
</cp:coreProperties>
</file>