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avi" ContentType="video/x-msvideo"/>
  <Default Extension="gif" ContentType="image/gif"/>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4.xml" ContentType="application/vnd.openxmlformats-officedocument.presentationml.notesSlide+xml"/>
  <Override PartName="/ppt/tags/tag1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4.xml" ContentType="application/vnd.openxmlformats-officedocument.presentationml.tags+xml"/>
  <Override PartName="/ppt/notesSlides/notesSlide31.xml" ContentType="application/vnd.openxmlformats-officedocument.presentationml.notesSlide+xml"/>
  <Override PartName="/ppt/tags/tag15.xml" ContentType="application/vnd.openxmlformats-officedocument.presentationml.tags+xml"/>
  <Override PartName="/ppt/notesSlides/notesSlide3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3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3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1"/>
  </p:sldMasterIdLst>
  <p:notesMasterIdLst>
    <p:notesMasterId r:id="rId89"/>
  </p:notesMasterIdLst>
  <p:handoutMasterIdLst>
    <p:handoutMasterId r:id="rId90"/>
  </p:handoutMasterIdLst>
  <p:sldIdLst>
    <p:sldId id="751" r:id="rId2"/>
    <p:sldId id="668" r:id="rId3"/>
    <p:sldId id="666" r:id="rId4"/>
    <p:sldId id="796" r:id="rId5"/>
    <p:sldId id="753" r:id="rId6"/>
    <p:sldId id="752" r:id="rId7"/>
    <p:sldId id="754" r:id="rId8"/>
    <p:sldId id="755" r:id="rId9"/>
    <p:sldId id="760" r:id="rId10"/>
    <p:sldId id="795" r:id="rId11"/>
    <p:sldId id="819" r:id="rId12"/>
    <p:sldId id="759" r:id="rId13"/>
    <p:sldId id="761" r:id="rId14"/>
    <p:sldId id="758" r:id="rId15"/>
    <p:sldId id="837" r:id="rId16"/>
    <p:sldId id="785" r:id="rId17"/>
    <p:sldId id="786" r:id="rId18"/>
    <p:sldId id="812" r:id="rId19"/>
    <p:sldId id="813" r:id="rId20"/>
    <p:sldId id="807" r:id="rId21"/>
    <p:sldId id="808" r:id="rId22"/>
    <p:sldId id="809" r:id="rId23"/>
    <p:sldId id="855" r:id="rId24"/>
    <p:sldId id="764" r:id="rId25"/>
    <p:sldId id="783" r:id="rId26"/>
    <p:sldId id="765" r:id="rId27"/>
    <p:sldId id="766" r:id="rId28"/>
    <p:sldId id="825" r:id="rId29"/>
    <p:sldId id="769" r:id="rId30"/>
    <p:sldId id="770" r:id="rId31"/>
    <p:sldId id="771" r:id="rId32"/>
    <p:sldId id="768" r:id="rId33"/>
    <p:sldId id="772" r:id="rId34"/>
    <p:sldId id="773" r:id="rId35"/>
    <p:sldId id="821" r:id="rId36"/>
    <p:sldId id="827" r:id="rId37"/>
    <p:sldId id="826" r:id="rId38"/>
    <p:sldId id="847" r:id="rId39"/>
    <p:sldId id="805" r:id="rId40"/>
    <p:sldId id="775" r:id="rId41"/>
    <p:sldId id="776" r:id="rId42"/>
    <p:sldId id="846" r:id="rId43"/>
    <p:sldId id="777" r:id="rId44"/>
    <p:sldId id="833" r:id="rId45"/>
    <p:sldId id="834" r:id="rId46"/>
    <p:sldId id="778" r:id="rId47"/>
    <p:sldId id="828" r:id="rId48"/>
    <p:sldId id="780" r:id="rId49"/>
    <p:sldId id="781" r:id="rId50"/>
    <p:sldId id="784" r:id="rId51"/>
    <p:sldId id="844" r:id="rId52"/>
    <p:sldId id="845" r:id="rId53"/>
    <p:sldId id="789" r:id="rId54"/>
    <p:sldId id="790" r:id="rId55"/>
    <p:sldId id="817" r:id="rId56"/>
    <p:sldId id="782" r:id="rId57"/>
    <p:sldId id="792" r:id="rId58"/>
    <p:sldId id="794" r:id="rId59"/>
    <p:sldId id="689" r:id="rId60"/>
    <p:sldId id="705" r:id="rId61"/>
    <p:sldId id="717" r:id="rId62"/>
    <p:sldId id="848" r:id="rId63"/>
    <p:sldId id="849" r:id="rId64"/>
    <p:sldId id="850" r:id="rId65"/>
    <p:sldId id="843" r:id="rId66"/>
    <p:sldId id="840" r:id="rId67"/>
    <p:sldId id="841" r:id="rId68"/>
    <p:sldId id="842" r:id="rId69"/>
    <p:sldId id="703" r:id="rId70"/>
    <p:sldId id="670" r:id="rId71"/>
    <p:sldId id="851" r:id="rId72"/>
    <p:sldId id="852" r:id="rId73"/>
    <p:sldId id="853" r:id="rId74"/>
    <p:sldId id="801" r:id="rId75"/>
    <p:sldId id="697" r:id="rId76"/>
    <p:sldId id="802" r:id="rId77"/>
    <p:sldId id="838" r:id="rId78"/>
    <p:sldId id="854" r:id="rId79"/>
    <p:sldId id="699" r:id="rId80"/>
    <p:sldId id="803" r:id="rId81"/>
    <p:sldId id="798" r:id="rId82"/>
    <p:sldId id="815" r:id="rId83"/>
    <p:sldId id="799" r:id="rId84"/>
    <p:sldId id="702" r:id="rId85"/>
    <p:sldId id="836" r:id="rId86"/>
    <p:sldId id="839" r:id="rId87"/>
    <p:sldId id="811" r:id="rId88"/>
  </p:sldIdLst>
  <p:sldSz cx="9144000" cy="6858000" type="screen4x3"/>
  <p:notesSz cx="7010400" cy="9296400"/>
  <p:defaultTextStyle>
    <a:defPPr>
      <a:defRPr lang="en-US"/>
    </a:defPPr>
    <a:lvl1pPr algn="ctr" rtl="0" fontAlgn="base">
      <a:spcBef>
        <a:spcPct val="50000"/>
      </a:spcBef>
      <a:spcAft>
        <a:spcPct val="0"/>
      </a:spcAft>
      <a:defRPr sz="1200" b="1" kern="1200">
        <a:solidFill>
          <a:srgbClr val="FFFF00"/>
        </a:solidFill>
        <a:latin typeface="Arial" charset="0"/>
        <a:ea typeface="+mn-ea"/>
        <a:cs typeface="+mn-cs"/>
      </a:defRPr>
    </a:lvl1pPr>
    <a:lvl2pPr marL="457200" algn="ctr" rtl="0" fontAlgn="base">
      <a:spcBef>
        <a:spcPct val="50000"/>
      </a:spcBef>
      <a:spcAft>
        <a:spcPct val="0"/>
      </a:spcAft>
      <a:defRPr sz="1200" b="1" kern="1200">
        <a:solidFill>
          <a:srgbClr val="FFFF00"/>
        </a:solidFill>
        <a:latin typeface="Arial" charset="0"/>
        <a:ea typeface="+mn-ea"/>
        <a:cs typeface="+mn-cs"/>
      </a:defRPr>
    </a:lvl2pPr>
    <a:lvl3pPr marL="914400" algn="ctr" rtl="0" fontAlgn="base">
      <a:spcBef>
        <a:spcPct val="50000"/>
      </a:spcBef>
      <a:spcAft>
        <a:spcPct val="0"/>
      </a:spcAft>
      <a:defRPr sz="1200" b="1" kern="1200">
        <a:solidFill>
          <a:srgbClr val="FFFF00"/>
        </a:solidFill>
        <a:latin typeface="Arial" charset="0"/>
        <a:ea typeface="+mn-ea"/>
        <a:cs typeface="+mn-cs"/>
      </a:defRPr>
    </a:lvl3pPr>
    <a:lvl4pPr marL="1371600" algn="ctr" rtl="0" fontAlgn="base">
      <a:spcBef>
        <a:spcPct val="50000"/>
      </a:spcBef>
      <a:spcAft>
        <a:spcPct val="0"/>
      </a:spcAft>
      <a:defRPr sz="1200" b="1" kern="1200">
        <a:solidFill>
          <a:srgbClr val="FFFF00"/>
        </a:solidFill>
        <a:latin typeface="Arial" charset="0"/>
        <a:ea typeface="+mn-ea"/>
        <a:cs typeface="+mn-cs"/>
      </a:defRPr>
    </a:lvl4pPr>
    <a:lvl5pPr marL="1828800" algn="ctr" rtl="0" fontAlgn="base">
      <a:spcBef>
        <a:spcPct val="50000"/>
      </a:spcBef>
      <a:spcAft>
        <a:spcPct val="0"/>
      </a:spcAft>
      <a:defRPr sz="1200" b="1" kern="1200">
        <a:solidFill>
          <a:srgbClr val="FFFF00"/>
        </a:solidFill>
        <a:latin typeface="Arial" charset="0"/>
        <a:ea typeface="+mn-ea"/>
        <a:cs typeface="+mn-cs"/>
      </a:defRPr>
    </a:lvl5pPr>
    <a:lvl6pPr marL="2286000" algn="l" defTabSz="914400" rtl="0" eaLnBrk="1" latinLnBrk="0" hangingPunct="1">
      <a:defRPr sz="1200" b="1" kern="1200">
        <a:solidFill>
          <a:srgbClr val="FFFF00"/>
        </a:solidFill>
        <a:latin typeface="Arial" charset="0"/>
        <a:ea typeface="+mn-ea"/>
        <a:cs typeface="+mn-cs"/>
      </a:defRPr>
    </a:lvl6pPr>
    <a:lvl7pPr marL="2743200" algn="l" defTabSz="914400" rtl="0" eaLnBrk="1" latinLnBrk="0" hangingPunct="1">
      <a:defRPr sz="1200" b="1" kern="1200">
        <a:solidFill>
          <a:srgbClr val="FFFF00"/>
        </a:solidFill>
        <a:latin typeface="Arial" charset="0"/>
        <a:ea typeface="+mn-ea"/>
        <a:cs typeface="+mn-cs"/>
      </a:defRPr>
    </a:lvl7pPr>
    <a:lvl8pPr marL="3200400" algn="l" defTabSz="914400" rtl="0" eaLnBrk="1" latinLnBrk="0" hangingPunct="1">
      <a:defRPr sz="1200" b="1" kern="1200">
        <a:solidFill>
          <a:srgbClr val="FFFF00"/>
        </a:solidFill>
        <a:latin typeface="Arial" charset="0"/>
        <a:ea typeface="+mn-ea"/>
        <a:cs typeface="+mn-cs"/>
      </a:defRPr>
    </a:lvl8pPr>
    <a:lvl9pPr marL="3657600" algn="l" defTabSz="914400" rtl="0" eaLnBrk="1" latinLnBrk="0" hangingPunct="1">
      <a:defRPr sz="1200" b="1" kern="1200">
        <a:solidFill>
          <a:srgbClr val="FFFF00"/>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1111"/>
    <a:srgbClr val="D9D9D9"/>
    <a:srgbClr val="FF00FF"/>
    <a:srgbClr val="0000FF"/>
    <a:srgbClr val="00FFFF"/>
    <a:srgbClr val="FFFF00"/>
    <a:srgbClr val="FF0000"/>
    <a:srgbClr val="0080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24" autoAdjust="0"/>
    <p:restoredTop sz="88889" autoAdjust="0"/>
  </p:normalViewPr>
  <p:slideViewPr>
    <p:cSldViewPr>
      <p:cViewPr varScale="1">
        <p:scale>
          <a:sx n="66" d="100"/>
          <a:sy n="66" d="100"/>
        </p:scale>
        <p:origin x="1267" y="26"/>
      </p:cViewPr>
      <p:guideLst>
        <p:guide orient="horz" pos="2160"/>
        <p:guide pos="2880"/>
      </p:guideLst>
    </p:cSldViewPr>
  </p:slideViewPr>
  <p:outlineViewPr>
    <p:cViewPr>
      <p:scale>
        <a:sx n="25" d="100"/>
        <a:sy n="25" d="100"/>
      </p:scale>
      <p:origin x="0" y="815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image" Target="../media/image78.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wmf"/><Relationship Id="rId1" Type="http://schemas.openxmlformats.org/officeDocument/2006/relationships/image" Target="../media/image123.wmf"/><Relationship Id="rId4" Type="http://schemas.openxmlformats.org/officeDocument/2006/relationships/image" Target="../media/image12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BA2B0C7A-5019-408E-AABC-62145126007F}" type="datetimeFigureOut">
              <a:rPr lang="en-US" smtClean="0"/>
              <a:pPr/>
              <a:t>1/31/2017</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48057AEB-5644-47BC-A24E-225B9E9A6332}" type="slidenum">
              <a:rPr lang="en-US" smtClean="0"/>
              <a:pPr/>
              <a:t>‹#›</a:t>
            </a:fld>
            <a:endParaRPr lang="en-US"/>
          </a:p>
        </p:txBody>
      </p:sp>
    </p:spTree>
    <p:extLst>
      <p:ext uri="{BB962C8B-B14F-4D97-AF65-F5344CB8AC3E}">
        <p14:creationId xmlns:p14="http://schemas.microsoft.com/office/powerpoint/2010/main" val="19427479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1"/>
            <a:ext cx="3038145" cy="46420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l" defTabSz="931887">
              <a:spcBef>
                <a:spcPct val="0"/>
              </a:spcBef>
              <a:defRPr sz="1300" b="0">
                <a:solidFill>
                  <a:schemeClr val="bg1"/>
                </a:solidFill>
              </a:defRPr>
            </a:lvl1pPr>
          </a:lstStyle>
          <a:p>
            <a:endParaRPr lang="en-US"/>
          </a:p>
        </p:txBody>
      </p:sp>
      <p:sp>
        <p:nvSpPr>
          <p:cNvPr id="26627" name="Rectangle 3"/>
          <p:cNvSpPr>
            <a:spLocks noGrp="1" noChangeArrowheads="1"/>
          </p:cNvSpPr>
          <p:nvPr>
            <p:ph type="dt" idx="1"/>
          </p:nvPr>
        </p:nvSpPr>
        <p:spPr bwMode="auto">
          <a:xfrm>
            <a:off x="3972257" y="1"/>
            <a:ext cx="3038144" cy="46420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1887">
              <a:spcBef>
                <a:spcPct val="0"/>
              </a:spcBef>
              <a:defRPr sz="1300" b="0">
                <a:solidFill>
                  <a:schemeClr val="bg1"/>
                </a:solidFill>
              </a:defRPr>
            </a:lvl1pPr>
          </a:lstStyle>
          <a:p>
            <a:endParaRPr lang="en-US"/>
          </a:p>
        </p:txBody>
      </p:sp>
      <p:sp>
        <p:nvSpPr>
          <p:cNvPr id="26628"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a:effectLst/>
        </p:spPr>
      </p:sp>
      <p:sp>
        <p:nvSpPr>
          <p:cNvPr id="26629" name="Rectangle 5"/>
          <p:cNvSpPr>
            <a:spLocks noGrp="1" noChangeArrowheads="1"/>
          </p:cNvSpPr>
          <p:nvPr>
            <p:ph type="body" sz="quarter" idx="3"/>
          </p:nvPr>
        </p:nvSpPr>
        <p:spPr bwMode="auto">
          <a:xfrm>
            <a:off x="934112" y="4416099"/>
            <a:ext cx="5142177" cy="4182457"/>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630" name="Rectangle 6"/>
          <p:cNvSpPr>
            <a:spLocks noGrp="1" noChangeArrowheads="1"/>
          </p:cNvSpPr>
          <p:nvPr>
            <p:ph type="ftr" sz="quarter" idx="4"/>
          </p:nvPr>
        </p:nvSpPr>
        <p:spPr bwMode="auto">
          <a:xfrm>
            <a:off x="0" y="8832195"/>
            <a:ext cx="3038145" cy="464205"/>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l" defTabSz="931887">
              <a:spcBef>
                <a:spcPct val="0"/>
              </a:spcBef>
              <a:defRPr sz="1300" b="0">
                <a:solidFill>
                  <a:schemeClr val="bg1"/>
                </a:solidFill>
              </a:defRPr>
            </a:lvl1pPr>
          </a:lstStyle>
          <a:p>
            <a:endParaRPr lang="en-US"/>
          </a:p>
        </p:txBody>
      </p:sp>
      <p:sp>
        <p:nvSpPr>
          <p:cNvPr id="26631" name="Rectangle 7"/>
          <p:cNvSpPr>
            <a:spLocks noGrp="1" noChangeArrowheads="1"/>
          </p:cNvSpPr>
          <p:nvPr>
            <p:ph type="sldNum" sz="quarter" idx="5"/>
          </p:nvPr>
        </p:nvSpPr>
        <p:spPr bwMode="auto">
          <a:xfrm>
            <a:off x="3972257" y="8832195"/>
            <a:ext cx="3038144" cy="464205"/>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87">
              <a:spcBef>
                <a:spcPct val="0"/>
              </a:spcBef>
              <a:defRPr sz="1300" b="0">
                <a:solidFill>
                  <a:schemeClr val="bg1"/>
                </a:solidFill>
              </a:defRPr>
            </a:lvl1pPr>
          </a:lstStyle>
          <a:p>
            <a:fld id="{D50BD8BB-733A-4C3E-A556-733F0C693F13}" type="slidenum">
              <a:rPr lang="en-US"/>
              <a:pPr/>
              <a:t>‹#›</a:t>
            </a:fld>
            <a:endParaRPr lang="en-US"/>
          </a:p>
        </p:txBody>
      </p:sp>
    </p:spTree>
    <p:extLst>
      <p:ext uri="{BB962C8B-B14F-4D97-AF65-F5344CB8AC3E}">
        <p14:creationId xmlns:p14="http://schemas.microsoft.com/office/powerpoint/2010/main" val="260225418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8BA026-E42E-46CF-8C2B-7467AC3A8245}" type="slidenum">
              <a:rPr lang="en-US"/>
              <a:pPr/>
              <a:t>2</a:t>
            </a:fld>
            <a:endParaRPr lang="en-US"/>
          </a:p>
        </p:txBody>
      </p:sp>
      <p:sp>
        <p:nvSpPr>
          <p:cNvPr id="675842" name="Rectangle 2"/>
          <p:cNvSpPr>
            <a:spLocks noGrp="1" noRot="1" noChangeAspect="1" noChangeArrowheads="1" noTextEdit="1"/>
          </p:cNvSpPr>
          <p:nvPr>
            <p:ph type="sldImg"/>
          </p:nvPr>
        </p:nvSpPr>
        <p:spPr>
          <a:ln/>
        </p:spPr>
      </p:sp>
      <p:sp>
        <p:nvSpPr>
          <p:cNvPr id="675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B8B80A-74B7-476E-A94F-60A7396FE810}" type="slidenum">
              <a:rPr lang="en-US"/>
              <a:pPr/>
              <a:t>30</a:t>
            </a:fld>
            <a:endParaRPr lang="en-US"/>
          </a:p>
        </p:txBody>
      </p:sp>
      <p:sp>
        <p:nvSpPr>
          <p:cNvPr id="901122" name="Rectangle 2"/>
          <p:cNvSpPr>
            <a:spLocks noGrp="1" noRot="1" noChangeAspect="1" noChangeArrowheads="1" noTextEdit="1"/>
          </p:cNvSpPr>
          <p:nvPr>
            <p:ph type="sldImg"/>
          </p:nvPr>
        </p:nvSpPr>
        <p:spPr>
          <a:xfrm>
            <a:off x="1177925" y="695325"/>
            <a:ext cx="4624388" cy="3468688"/>
          </a:xfrm>
          <a:ln/>
        </p:spPr>
      </p:sp>
      <p:sp>
        <p:nvSpPr>
          <p:cNvPr id="901123" name="Rectangle 3"/>
          <p:cNvSpPr>
            <a:spLocks noGrp="1" noChangeArrowheads="1"/>
          </p:cNvSpPr>
          <p:nvPr>
            <p:ph type="body" idx="1"/>
          </p:nvPr>
        </p:nvSpPr>
        <p:spPr>
          <a:xfrm>
            <a:off x="909770" y="4396116"/>
            <a:ext cx="5160433" cy="4240868"/>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C44350-AB74-4678-A7E4-CDBC6C3C3FBF}" type="slidenum">
              <a:rPr lang="en-US"/>
              <a:pPr/>
              <a:t>31</a:t>
            </a:fld>
            <a:endParaRPr lang="en-US"/>
          </a:p>
        </p:txBody>
      </p:sp>
      <p:sp>
        <p:nvSpPr>
          <p:cNvPr id="903170" name="Rectangle 2"/>
          <p:cNvSpPr>
            <a:spLocks noGrp="1" noRot="1" noChangeAspect="1" noChangeArrowheads="1" noTextEdit="1"/>
          </p:cNvSpPr>
          <p:nvPr>
            <p:ph type="sldImg"/>
          </p:nvPr>
        </p:nvSpPr>
        <p:spPr>
          <a:xfrm>
            <a:off x="1177925" y="695325"/>
            <a:ext cx="4624388" cy="3468688"/>
          </a:xfrm>
          <a:ln/>
        </p:spPr>
      </p:sp>
      <p:sp>
        <p:nvSpPr>
          <p:cNvPr id="903171" name="Rectangle 3"/>
          <p:cNvSpPr>
            <a:spLocks noGrp="1" noChangeArrowheads="1"/>
          </p:cNvSpPr>
          <p:nvPr>
            <p:ph type="body" idx="1"/>
          </p:nvPr>
        </p:nvSpPr>
        <p:spPr>
          <a:xfrm>
            <a:off x="909770" y="4396116"/>
            <a:ext cx="5160433" cy="4240868"/>
          </a:xfrm>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09E27E-EBB8-411F-BE98-099E4EAA5432}" type="slidenum">
              <a:rPr lang="en-US"/>
              <a:pPr/>
              <a:t>32</a:t>
            </a:fld>
            <a:endParaRPr lang="en-US"/>
          </a:p>
        </p:txBody>
      </p:sp>
      <p:sp>
        <p:nvSpPr>
          <p:cNvPr id="897026" name="Rectangle 2"/>
          <p:cNvSpPr>
            <a:spLocks noGrp="1" noRot="1" noChangeAspect="1" noChangeArrowheads="1" noTextEdit="1"/>
          </p:cNvSpPr>
          <p:nvPr>
            <p:ph type="sldImg"/>
          </p:nvPr>
        </p:nvSpPr>
        <p:spPr>
          <a:xfrm>
            <a:off x="1177925" y="695325"/>
            <a:ext cx="4624388" cy="3468688"/>
          </a:xfrm>
          <a:ln/>
        </p:spPr>
      </p:sp>
      <p:sp>
        <p:nvSpPr>
          <p:cNvPr id="897027" name="Rectangle 3"/>
          <p:cNvSpPr>
            <a:spLocks noGrp="1" noChangeArrowheads="1"/>
          </p:cNvSpPr>
          <p:nvPr>
            <p:ph type="body" idx="1"/>
          </p:nvPr>
        </p:nvSpPr>
        <p:spPr>
          <a:xfrm>
            <a:off x="909770" y="4396116"/>
            <a:ext cx="5160433" cy="4240868"/>
          </a:xfrm>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C03608-90F6-49CF-8B73-CD05099C28FE}" type="slidenum">
              <a:rPr lang="en-US"/>
              <a:pPr/>
              <a:t>33</a:t>
            </a:fld>
            <a:endParaRPr lang="en-US"/>
          </a:p>
        </p:txBody>
      </p:sp>
      <p:sp>
        <p:nvSpPr>
          <p:cNvPr id="905218" name="Rectangle 2"/>
          <p:cNvSpPr>
            <a:spLocks noGrp="1" noRot="1" noChangeAspect="1" noChangeArrowheads="1" noTextEdit="1"/>
          </p:cNvSpPr>
          <p:nvPr>
            <p:ph type="sldImg"/>
          </p:nvPr>
        </p:nvSpPr>
        <p:spPr>
          <a:xfrm>
            <a:off x="1177925" y="695325"/>
            <a:ext cx="4624388" cy="3468688"/>
          </a:xfrm>
          <a:ln/>
        </p:spPr>
      </p:sp>
      <p:sp>
        <p:nvSpPr>
          <p:cNvPr id="905219" name="Rectangle 3"/>
          <p:cNvSpPr>
            <a:spLocks noGrp="1" noChangeArrowheads="1"/>
          </p:cNvSpPr>
          <p:nvPr>
            <p:ph type="body" idx="1"/>
          </p:nvPr>
        </p:nvSpPr>
        <p:spPr>
          <a:xfrm>
            <a:off x="909770" y="4396116"/>
            <a:ext cx="5160433" cy="4240868"/>
          </a:xfr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76BD49-BB8A-43F0-A555-D736F9349715}" type="slidenum">
              <a:rPr lang="en-US"/>
              <a:pPr/>
              <a:t>34</a:t>
            </a:fld>
            <a:endParaRPr lang="en-US"/>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E3208D-DCD8-417F-9E6D-D2DCC0217FD6}" type="slidenum">
              <a:rPr lang="en-US"/>
              <a:pPr/>
              <a:t>40</a:t>
            </a:fld>
            <a:endParaRPr lang="en-US"/>
          </a:p>
        </p:txBody>
      </p:sp>
      <p:sp>
        <p:nvSpPr>
          <p:cNvPr id="907266" name="Rectangle 2"/>
          <p:cNvSpPr>
            <a:spLocks noGrp="1" noRot="1" noChangeAspect="1" noChangeArrowheads="1" noTextEdit="1"/>
          </p:cNvSpPr>
          <p:nvPr>
            <p:ph type="sldImg"/>
          </p:nvPr>
        </p:nvSpPr>
        <p:spPr>
          <a:xfrm>
            <a:off x="1177925" y="695325"/>
            <a:ext cx="4624388" cy="3468688"/>
          </a:xfrm>
          <a:ln/>
        </p:spPr>
      </p:sp>
      <p:sp>
        <p:nvSpPr>
          <p:cNvPr id="907267" name="Rectangle 3"/>
          <p:cNvSpPr>
            <a:spLocks noGrp="1" noChangeArrowheads="1"/>
          </p:cNvSpPr>
          <p:nvPr>
            <p:ph type="body" idx="1"/>
          </p:nvPr>
        </p:nvSpPr>
        <p:spPr>
          <a:xfrm>
            <a:off x="909770" y="4396116"/>
            <a:ext cx="5160433" cy="4240868"/>
          </a:xfrm>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83151-3EB1-48A7-B909-AD3BDE53099C}" type="slidenum">
              <a:rPr lang="en-US"/>
              <a:pPr/>
              <a:t>41</a:t>
            </a:fld>
            <a:endParaRPr lang="en-US"/>
          </a:p>
        </p:txBody>
      </p:sp>
      <p:sp>
        <p:nvSpPr>
          <p:cNvPr id="909314" name="Rectangle 2"/>
          <p:cNvSpPr>
            <a:spLocks noGrp="1" noRot="1" noChangeAspect="1" noChangeArrowheads="1" noTextEdit="1"/>
          </p:cNvSpPr>
          <p:nvPr>
            <p:ph type="sldImg"/>
          </p:nvPr>
        </p:nvSpPr>
        <p:spPr>
          <a:xfrm>
            <a:off x="1177925" y="695325"/>
            <a:ext cx="4624388" cy="3468688"/>
          </a:xfrm>
          <a:ln/>
        </p:spPr>
      </p:sp>
      <p:sp>
        <p:nvSpPr>
          <p:cNvPr id="909315" name="Rectangle 3"/>
          <p:cNvSpPr>
            <a:spLocks noGrp="1" noChangeArrowheads="1"/>
          </p:cNvSpPr>
          <p:nvPr>
            <p:ph type="body" idx="1"/>
          </p:nvPr>
        </p:nvSpPr>
        <p:spPr>
          <a:xfrm>
            <a:off x="909770" y="4396116"/>
            <a:ext cx="5160433" cy="4240868"/>
          </a:xfrm>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6AD2C8-0894-4F69-A654-0CFC1A594337}" type="slidenum">
              <a:rPr lang="en-US"/>
              <a:pPr/>
              <a:t>43</a:t>
            </a:fld>
            <a:endParaRPr lang="en-US"/>
          </a:p>
        </p:txBody>
      </p:sp>
      <p:sp>
        <p:nvSpPr>
          <p:cNvPr id="911362" name="Rectangle 2"/>
          <p:cNvSpPr>
            <a:spLocks noGrp="1" noRot="1" noChangeAspect="1" noChangeArrowheads="1" noTextEdit="1"/>
          </p:cNvSpPr>
          <p:nvPr>
            <p:ph type="sldImg"/>
          </p:nvPr>
        </p:nvSpPr>
        <p:spPr>
          <a:xfrm>
            <a:off x="1177925" y="695325"/>
            <a:ext cx="4624388" cy="3468688"/>
          </a:xfrm>
          <a:ln/>
        </p:spPr>
      </p:sp>
      <p:sp>
        <p:nvSpPr>
          <p:cNvPr id="911363" name="Rectangle 3"/>
          <p:cNvSpPr>
            <a:spLocks noGrp="1" noChangeArrowheads="1"/>
          </p:cNvSpPr>
          <p:nvPr>
            <p:ph type="body" idx="1"/>
          </p:nvPr>
        </p:nvSpPr>
        <p:spPr>
          <a:xfrm>
            <a:off x="909770" y="4396116"/>
            <a:ext cx="5160433" cy="4240868"/>
          </a:xfrm>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AD2F3E-EDE0-4607-AB37-ADABEB4623AE}" type="slidenum">
              <a:rPr lang="en-US"/>
              <a:pPr/>
              <a:t>44</a:t>
            </a:fld>
            <a:endParaRPr lang="en-US"/>
          </a:p>
        </p:txBody>
      </p:sp>
      <p:sp>
        <p:nvSpPr>
          <p:cNvPr id="915458" name="Rectangle 2"/>
          <p:cNvSpPr>
            <a:spLocks noGrp="1" noRot="1" noChangeAspect="1" noChangeArrowheads="1" noTextEdit="1"/>
          </p:cNvSpPr>
          <p:nvPr>
            <p:ph type="sldImg"/>
          </p:nvPr>
        </p:nvSpPr>
        <p:spPr>
          <a:xfrm>
            <a:off x="1177925" y="695325"/>
            <a:ext cx="4624388" cy="3468688"/>
          </a:xfrm>
          <a:ln/>
        </p:spPr>
      </p:sp>
      <p:sp>
        <p:nvSpPr>
          <p:cNvPr id="915459" name="Rectangle 3"/>
          <p:cNvSpPr>
            <a:spLocks noGrp="1" noChangeArrowheads="1"/>
          </p:cNvSpPr>
          <p:nvPr>
            <p:ph type="body" idx="1"/>
          </p:nvPr>
        </p:nvSpPr>
        <p:spPr>
          <a:xfrm>
            <a:off x="909770" y="4396116"/>
            <a:ext cx="5160433" cy="4240868"/>
          </a:xfrm>
        </p:spPr>
        <p:txBody>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C4DD22-87D4-470F-A90B-612FE7D0A490}" type="slidenum">
              <a:rPr lang="en-US"/>
              <a:pPr/>
              <a:t>46</a:t>
            </a:fld>
            <a:endParaRPr lang="en-US"/>
          </a:p>
        </p:txBody>
      </p:sp>
      <p:sp>
        <p:nvSpPr>
          <p:cNvPr id="913410" name="Rectangle 2"/>
          <p:cNvSpPr>
            <a:spLocks noGrp="1" noRot="1" noChangeAspect="1" noChangeArrowheads="1" noTextEdit="1"/>
          </p:cNvSpPr>
          <p:nvPr>
            <p:ph type="sldImg"/>
          </p:nvPr>
        </p:nvSpPr>
        <p:spPr>
          <a:xfrm>
            <a:off x="1177925" y="695325"/>
            <a:ext cx="4624388" cy="3468688"/>
          </a:xfrm>
          <a:ln/>
        </p:spPr>
      </p:sp>
      <p:sp>
        <p:nvSpPr>
          <p:cNvPr id="913411" name="Rectangle 3"/>
          <p:cNvSpPr>
            <a:spLocks noGrp="1" noChangeArrowheads="1"/>
          </p:cNvSpPr>
          <p:nvPr>
            <p:ph type="body" idx="1"/>
          </p:nvPr>
        </p:nvSpPr>
        <p:spPr>
          <a:xfrm>
            <a:off x="909770" y="4396116"/>
            <a:ext cx="5160433" cy="4240868"/>
          </a:xfrm>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A5B0D3-A6B3-4219-9062-FBE8E6C5DB5C}" type="slidenum">
              <a:rPr lang="en-US"/>
              <a:pPr/>
              <a:t>3</a:t>
            </a:fld>
            <a:endParaRPr lang="en-US"/>
          </a:p>
        </p:txBody>
      </p:sp>
      <p:sp>
        <p:nvSpPr>
          <p:cNvPr id="671746" name="Rectangle 2"/>
          <p:cNvSpPr>
            <a:spLocks noGrp="1" noRot="1" noChangeAspect="1" noChangeArrowheads="1" noTextEdit="1"/>
          </p:cNvSpPr>
          <p:nvPr>
            <p:ph type="sldImg"/>
          </p:nvPr>
        </p:nvSpPr>
        <p:spPr>
          <a:ln/>
        </p:spPr>
      </p:sp>
      <p:sp>
        <p:nvSpPr>
          <p:cNvPr id="67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706864-8842-4348-8823-B6BB52BEC0C4}" type="slidenum">
              <a:rPr lang="en-US"/>
              <a:pPr/>
              <a:t>48</a:t>
            </a:fld>
            <a:endParaRPr lang="en-US"/>
          </a:p>
        </p:txBody>
      </p:sp>
      <p:sp>
        <p:nvSpPr>
          <p:cNvPr id="917506" name="Rectangle 2"/>
          <p:cNvSpPr>
            <a:spLocks noGrp="1" noRot="1" noChangeAspect="1" noChangeArrowheads="1" noTextEdit="1"/>
          </p:cNvSpPr>
          <p:nvPr>
            <p:ph type="sldImg"/>
          </p:nvPr>
        </p:nvSpPr>
        <p:spPr>
          <a:xfrm>
            <a:off x="1177925" y="695325"/>
            <a:ext cx="4624388" cy="3468688"/>
          </a:xfrm>
          <a:ln/>
        </p:spPr>
      </p:sp>
      <p:sp>
        <p:nvSpPr>
          <p:cNvPr id="917507" name="Rectangle 3"/>
          <p:cNvSpPr>
            <a:spLocks noGrp="1" noChangeArrowheads="1"/>
          </p:cNvSpPr>
          <p:nvPr>
            <p:ph type="body" idx="1"/>
          </p:nvPr>
        </p:nvSpPr>
        <p:spPr>
          <a:xfrm>
            <a:off x="909770" y="4396116"/>
            <a:ext cx="5160433" cy="4240868"/>
          </a:xfrm>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B6FD4A-F5AC-423D-8F57-C6B004050CD0}" type="slidenum">
              <a:rPr lang="en-US"/>
              <a:pPr/>
              <a:t>49</a:t>
            </a:fld>
            <a:endParaRPr lang="en-US"/>
          </a:p>
        </p:txBody>
      </p:sp>
      <p:sp>
        <p:nvSpPr>
          <p:cNvPr id="919554" name="Rectangle 2"/>
          <p:cNvSpPr>
            <a:spLocks noGrp="1" noRot="1" noChangeAspect="1" noChangeArrowheads="1" noTextEdit="1"/>
          </p:cNvSpPr>
          <p:nvPr>
            <p:ph type="sldImg"/>
          </p:nvPr>
        </p:nvSpPr>
        <p:spPr>
          <a:xfrm>
            <a:off x="1177925" y="695325"/>
            <a:ext cx="4624388" cy="3468688"/>
          </a:xfrm>
          <a:ln/>
        </p:spPr>
      </p:sp>
      <p:sp>
        <p:nvSpPr>
          <p:cNvPr id="919555" name="Rectangle 3"/>
          <p:cNvSpPr>
            <a:spLocks noGrp="1" noChangeArrowheads="1"/>
          </p:cNvSpPr>
          <p:nvPr>
            <p:ph type="body" idx="1"/>
          </p:nvPr>
        </p:nvSpPr>
        <p:spPr>
          <a:xfrm>
            <a:off x="909770" y="4396116"/>
            <a:ext cx="5160433" cy="4240868"/>
          </a:xfrm>
        </p:spPr>
        <p:txBody>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eaLnBrk="0" fontAlgn="base" hangingPunct="0">
              <a:spcBef>
                <a:spcPct val="0"/>
              </a:spcBef>
              <a:spcAft>
                <a:spcPct val="0"/>
              </a:spcAft>
            </a:pPr>
            <a:fld id="{2AD5CF80-F3B5-463B-92CC-DA743C308056}" type="slidenum">
              <a:rPr lang="en-US" sz="1200">
                <a:solidFill>
                  <a:prstClr val="black"/>
                </a:solidFill>
                <a:latin typeface="Times New Roman" pitchFamily="18" charset="0"/>
              </a:rPr>
              <a:pPr algn="r" rtl="0" eaLnBrk="0" fontAlgn="base" hangingPunct="0">
                <a:spcBef>
                  <a:spcPct val="0"/>
                </a:spcBef>
                <a:spcAft>
                  <a:spcPct val="0"/>
                </a:spcAft>
              </a:pPr>
              <a:t>50</a:t>
            </a:fld>
            <a:endParaRPr lang="en-US" sz="1200" dirty="0">
              <a:solidFill>
                <a:prstClr val="black"/>
              </a:solidFill>
              <a:latin typeface="Times New Roman" pitchFamily="18" charset="0"/>
            </a:endParaRPr>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hape 166"/>
          <p:cNvSpPr>
            <a:spLocks noGrp="1" noRot="1" noChangeAspect="1"/>
          </p:cNvSpPr>
          <p:nvPr>
            <p:ph type="sldImg"/>
          </p:nvPr>
        </p:nvSpPr>
        <p:spPr>
          <a:ln/>
        </p:spPr>
      </p:sp>
      <p:sp>
        <p:nvSpPr>
          <p:cNvPr id="77826" name="Shape 167"/>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You may have read this headline last year and thought: 2 billion! That</a:t>
            </a:r>
            <a:r>
              <a:rPr lang="ja-JP" altLang="en-US"/>
              <a:t>’</a:t>
            </a:r>
            <a:r>
              <a:rPr lang="en-US" altLang="ja-JP"/>
              <a:t>s crazy? What is Virtual Reality? And why is it going to be so big?</a:t>
            </a:r>
            <a:endParaRPr lang="en-US" altLang="en-US"/>
          </a:p>
        </p:txBody>
      </p:sp>
    </p:spTree>
    <p:extLst>
      <p:ext uri="{BB962C8B-B14F-4D97-AF65-F5344CB8AC3E}">
        <p14:creationId xmlns:p14="http://schemas.microsoft.com/office/powerpoint/2010/main" val="28528650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5C6E3B-ACBE-4D10-8F11-FC5630CB752D}" type="slidenum">
              <a:rPr lang="en-US"/>
              <a:pPr/>
              <a:t>53</a:t>
            </a:fld>
            <a:endParaRPr lang="en-US"/>
          </a:p>
        </p:txBody>
      </p:sp>
      <p:sp>
        <p:nvSpPr>
          <p:cNvPr id="828418" name="Rectangle 2"/>
          <p:cNvSpPr>
            <a:spLocks noGrp="1" noRot="1" noChangeAspect="1" noChangeArrowheads="1" noTextEdit="1"/>
          </p:cNvSpPr>
          <p:nvPr>
            <p:ph type="sldImg"/>
          </p:nvPr>
        </p:nvSpPr>
        <p:spPr>
          <a:ln/>
        </p:spPr>
      </p:sp>
      <p:sp>
        <p:nvSpPr>
          <p:cNvPr id="82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5C6E3B-ACBE-4D10-8F11-FC5630CB752D}" type="slidenum">
              <a:rPr lang="en-US"/>
              <a:pPr/>
              <a:t>56</a:t>
            </a:fld>
            <a:endParaRPr lang="en-US"/>
          </a:p>
        </p:txBody>
      </p:sp>
      <p:sp>
        <p:nvSpPr>
          <p:cNvPr id="828418" name="Rectangle 2"/>
          <p:cNvSpPr>
            <a:spLocks noGrp="1" noRot="1" noChangeAspect="1" noChangeArrowheads="1" noTextEdit="1"/>
          </p:cNvSpPr>
          <p:nvPr>
            <p:ph type="sldImg"/>
          </p:nvPr>
        </p:nvSpPr>
        <p:spPr>
          <a:ln/>
        </p:spPr>
      </p:sp>
      <p:sp>
        <p:nvSpPr>
          <p:cNvPr id="82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B2CE73-EF3E-40F6-809D-21219CA0368E}" type="slidenum">
              <a:rPr lang="en-US"/>
              <a:pPr/>
              <a:t>57</a:t>
            </a:fld>
            <a:endParaRPr lang="en-US"/>
          </a:p>
        </p:txBody>
      </p:sp>
      <p:sp>
        <p:nvSpPr>
          <p:cNvPr id="937986" name="Rectangle 2"/>
          <p:cNvSpPr>
            <a:spLocks noGrp="1" noRot="1" noChangeAspect="1" noChangeArrowheads="1" noTextEdit="1"/>
          </p:cNvSpPr>
          <p:nvPr>
            <p:ph type="sldImg"/>
          </p:nvPr>
        </p:nvSpPr>
        <p:spPr>
          <a:ln/>
        </p:spPr>
      </p:sp>
      <p:sp>
        <p:nvSpPr>
          <p:cNvPr id="937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E030EF-5DBE-4A61-95FC-6577C96129FD}" type="slidenum">
              <a:rPr lang="en-US"/>
              <a:pPr/>
              <a:t>59</a:t>
            </a:fld>
            <a:endParaRPr lang="en-US"/>
          </a:p>
        </p:txBody>
      </p:sp>
      <p:sp>
        <p:nvSpPr>
          <p:cNvPr id="746498" name="Rectangle 2"/>
          <p:cNvSpPr>
            <a:spLocks noGrp="1" noRot="1" noChangeAspect="1" noChangeArrowheads="1" noTextEdit="1"/>
          </p:cNvSpPr>
          <p:nvPr>
            <p:ph type="sldImg"/>
          </p:nvPr>
        </p:nvSpPr>
        <p:spPr>
          <a:ln/>
        </p:spPr>
      </p:sp>
      <p:sp>
        <p:nvSpPr>
          <p:cNvPr id="746499" name="Rectangle 3"/>
          <p:cNvSpPr>
            <a:spLocks noGrp="1" noChangeArrowheads="1"/>
          </p:cNvSpPr>
          <p:nvPr>
            <p:ph type="body" idx="1"/>
          </p:nvPr>
        </p:nvSpPr>
        <p:spPr>
          <a:xfrm>
            <a:off x="701345" y="4416099"/>
            <a:ext cx="5607711" cy="4182457"/>
          </a:xfrm>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F7752D-4CDC-4460-8B2F-2306D75CB913}" type="slidenum">
              <a:rPr lang="en-US"/>
              <a:pPr/>
              <a:t>60</a:t>
            </a:fld>
            <a:endParaRPr lang="en-US"/>
          </a:p>
        </p:txBody>
      </p:sp>
      <p:sp>
        <p:nvSpPr>
          <p:cNvPr id="790530" name="Rectangle 2"/>
          <p:cNvSpPr>
            <a:spLocks noGrp="1" noRot="1" noChangeAspect="1" noChangeArrowheads="1" noTextEdit="1"/>
          </p:cNvSpPr>
          <p:nvPr>
            <p:ph type="sldImg"/>
          </p:nvPr>
        </p:nvSpPr>
        <p:spPr>
          <a:ln/>
        </p:spPr>
      </p:sp>
      <p:sp>
        <p:nvSpPr>
          <p:cNvPr id="790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C15DC7-7B48-4594-B27B-302579429747}" type="slidenum">
              <a:rPr lang="en-US"/>
              <a:pPr/>
              <a:t>61</a:t>
            </a:fld>
            <a:endParaRPr lang="en-US"/>
          </a:p>
        </p:txBody>
      </p:sp>
      <p:sp>
        <p:nvSpPr>
          <p:cNvPr id="816130" name="Rectangle 2"/>
          <p:cNvSpPr>
            <a:spLocks noGrp="1" noRot="1" noChangeAspect="1" noChangeArrowheads="1" noTextEdit="1"/>
          </p:cNvSpPr>
          <p:nvPr>
            <p:ph type="sldImg"/>
          </p:nvPr>
        </p:nvSpPr>
        <p:spPr>
          <a:ln/>
        </p:spPr>
      </p:sp>
      <p:sp>
        <p:nvSpPr>
          <p:cNvPr id="816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C28404-0FB3-48B1-9521-16A4B1275AEC}" type="slidenum">
              <a:rPr lang="en-US"/>
              <a:pPr/>
              <a:t>16</a:t>
            </a:fld>
            <a:endParaRPr lang="en-US"/>
          </a:p>
        </p:txBody>
      </p:sp>
      <p:sp>
        <p:nvSpPr>
          <p:cNvPr id="730114" name="Rectangle 2"/>
          <p:cNvSpPr>
            <a:spLocks noGrp="1" noRot="1" noChangeAspect="1" noChangeArrowheads="1" noTextEdit="1"/>
          </p:cNvSpPr>
          <p:nvPr>
            <p:ph type="sldImg"/>
          </p:nvPr>
        </p:nvSpPr>
        <p:spPr>
          <a:ln/>
        </p:spPr>
      </p:sp>
      <p:sp>
        <p:nvSpPr>
          <p:cNvPr id="730115" name="Rectangle 3"/>
          <p:cNvSpPr>
            <a:spLocks noGrp="1" noChangeArrowheads="1"/>
          </p:cNvSpPr>
          <p:nvPr>
            <p:ph type="body" idx="1"/>
          </p:nvPr>
        </p:nvSpPr>
        <p:spPr>
          <a:xfrm>
            <a:off x="701345" y="4416099"/>
            <a:ext cx="5607711" cy="4182457"/>
          </a:xfrm>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0BD8BB-733A-4C3E-A556-733F0C693F13}" type="slidenum">
              <a:rPr lang="en-US" smtClean="0"/>
              <a:pPr/>
              <a:t>67</a:t>
            </a:fld>
            <a:endParaRPr lang="en-US"/>
          </a:p>
        </p:txBody>
      </p:sp>
    </p:spTree>
    <p:extLst>
      <p:ext uri="{BB962C8B-B14F-4D97-AF65-F5344CB8AC3E}">
        <p14:creationId xmlns:p14="http://schemas.microsoft.com/office/powerpoint/2010/main" val="4075057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99B631-F5F2-46C1-AE74-046CF2FE58AC}" type="slidenum">
              <a:rPr lang="en-US"/>
              <a:pPr/>
              <a:t>69</a:t>
            </a:fld>
            <a:endParaRPr lang="en-US"/>
          </a:p>
        </p:txBody>
      </p:sp>
      <p:sp>
        <p:nvSpPr>
          <p:cNvPr id="786434" name="Rectangle 2"/>
          <p:cNvSpPr>
            <a:spLocks noGrp="1" noRot="1" noChangeAspect="1" noChangeArrowheads="1" noTextEdit="1"/>
          </p:cNvSpPr>
          <p:nvPr>
            <p:ph type="sldImg"/>
          </p:nvPr>
        </p:nvSpPr>
        <p:spPr>
          <a:ln/>
        </p:spPr>
      </p:sp>
      <p:sp>
        <p:nvSpPr>
          <p:cNvPr id="78643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C047F4-7705-4A15-9013-23F0BF43FB90}" type="slidenum">
              <a:rPr lang="en-US"/>
              <a:pPr/>
              <a:t>70</a:t>
            </a:fld>
            <a:endParaRPr lang="en-US"/>
          </a:p>
        </p:txBody>
      </p:sp>
      <p:sp>
        <p:nvSpPr>
          <p:cNvPr id="679938" name="Rectangle 2"/>
          <p:cNvSpPr>
            <a:spLocks noGrp="1" noRot="1" noChangeAspect="1" noChangeArrowheads="1" noTextEdit="1"/>
          </p:cNvSpPr>
          <p:nvPr>
            <p:ph type="sldImg"/>
          </p:nvPr>
        </p:nvSpPr>
        <p:spPr>
          <a:ln/>
        </p:spPr>
      </p:sp>
      <p:sp>
        <p:nvSpPr>
          <p:cNvPr id="679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D0A1CB-5827-45E5-ACAD-138954887DA6}" type="slidenum">
              <a:rPr lang="en-US"/>
              <a:pPr/>
              <a:t>75</a:t>
            </a:fld>
            <a:endParaRPr lang="en-US"/>
          </a:p>
        </p:txBody>
      </p:sp>
      <p:sp>
        <p:nvSpPr>
          <p:cNvPr id="773122" name="Rectangle 2"/>
          <p:cNvSpPr>
            <a:spLocks noGrp="1" noRot="1" noChangeAspect="1" noChangeArrowheads="1" noTextEdit="1"/>
          </p:cNvSpPr>
          <p:nvPr>
            <p:ph type="sldImg"/>
          </p:nvPr>
        </p:nvSpPr>
        <p:spPr>
          <a:ln/>
        </p:spPr>
      </p:sp>
      <p:sp>
        <p:nvSpPr>
          <p:cNvPr id="773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4D775A-E911-4CA9-8F0F-73C0D387AFF5}" type="slidenum">
              <a:rPr lang="en-US"/>
              <a:pPr/>
              <a:t>79</a:t>
            </a:fld>
            <a:endParaRPr lang="en-US"/>
          </a:p>
        </p:txBody>
      </p:sp>
      <p:sp>
        <p:nvSpPr>
          <p:cNvPr id="777218" name="Rectangle 2"/>
          <p:cNvSpPr>
            <a:spLocks noGrp="1" noRot="1" noChangeAspect="1" noChangeArrowheads="1" noTextEdit="1"/>
          </p:cNvSpPr>
          <p:nvPr>
            <p:ph type="sldImg"/>
          </p:nvPr>
        </p:nvSpPr>
        <p:spPr>
          <a:ln/>
        </p:spPr>
      </p:sp>
      <p:sp>
        <p:nvSpPr>
          <p:cNvPr id="777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C5D440-115A-4F57-A3AC-A5D037A197E7}" type="slidenum">
              <a:rPr lang="en-US"/>
              <a:pPr/>
              <a:t>84</a:t>
            </a:fld>
            <a:endParaRPr lang="en-US"/>
          </a:p>
        </p:txBody>
      </p:sp>
      <p:sp>
        <p:nvSpPr>
          <p:cNvPr id="783362" name="Rectangle 2"/>
          <p:cNvSpPr>
            <a:spLocks noGrp="1" noRot="1" noChangeAspect="1" noChangeArrowheads="1" noTextEdit="1"/>
          </p:cNvSpPr>
          <p:nvPr>
            <p:ph type="sldImg"/>
          </p:nvPr>
        </p:nvSpPr>
        <p:spPr>
          <a:ln/>
        </p:spPr>
      </p:sp>
      <p:sp>
        <p:nvSpPr>
          <p:cNvPr id="783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A3CB2F-5F5C-4B0A-A83C-535E925C0803}" type="slidenum">
              <a:rPr lang="en-US"/>
              <a:pPr/>
              <a:t>17</a:t>
            </a:fld>
            <a:endParaRPr lang="en-US"/>
          </a:p>
        </p:txBody>
      </p:sp>
      <p:sp>
        <p:nvSpPr>
          <p:cNvPr id="754690" name="Rectangle 2"/>
          <p:cNvSpPr>
            <a:spLocks noGrp="1" noRot="1" noChangeAspect="1" noChangeArrowheads="1" noTextEdit="1"/>
          </p:cNvSpPr>
          <p:nvPr>
            <p:ph type="sldImg"/>
          </p:nvPr>
        </p:nvSpPr>
        <p:spPr>
          <a:ln/>
        </p:spPr>
      </p:sp>
      <p:sp>
        <p:nvSpPr>
          <p:cNvPr id="754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B4DA34-03C6-4569-87BC-526FF9673C23}" type="slidenum">
              <a:rPr lang="en-US" altLang="ja-JP"/>
              <a:pPr/>
              <a:t>21</a:t>
            </a:fld>
            <a:endParaRPr lang="en-US" altLang="ja-JP"/>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0BD8BB-733A-4C3E-A556-733F0C693F13}" type="slidenum">
              <a:rPr lang="en-US" smtClean="0"/>
              <a:pPr/>
              <a:t>24</a:t>
            </a:fld>
            <a:endParaRPr lang="en-US"/>
          </a:p>
        </p:txBody>
      </p:sp>
    </p:spTree>
    <p:extLst>
      <p:ext uri="{BB962C8B-B14F-4D97-AF65-F5344CB8AC3E}">
        <p14:creationId xmlns:p14="http://schemas.microsoft.com/office/powerpoint/2010/main" val="2995961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2513ED-5D4A-4BC4-9F15-104C777208CC}" type="slidenum">
              <a:rPr lang="en-US"/>
              <a:pPr/>
              <a:t>26</a:t>
            </a:fld>
            <a:endParaRPr lang="en-US"/>
          </a:p>
        </p:txBody>
      </p:sp>
      <p:sp>
        <p:nvSpPr>
          <p:cNvPr id="890882" name="Rectangle 2"/>
          <p:cNvSpPr>
            <a:spLocks noGrp="1" noRot="1" noChangeAspect="1" noChangeArrowheads="1" noTextEdit="1"/>
          </p:cNvSpPr>
          <p:nvPr>
            <p:ph type="sldImg"/>
          </p:nvPr>
        </p:nvSpPr>
        <p:spPr>
          <a:xfrm>
            <a:off x="1177925" y="695325"/>
            <a:ext cx="4624388" cy="3468688"/>
          </a:xfrm>
          <a:ln/>
        </p:spPr>
      </p:sp>
      <p:sp>
        <p:nvSpPr>
          <p:cNvPr id="890883" name="Rectangle 3"/>
          <p:cNvSpPr>
            <a:spLocks noGrp="1" noChangeArrowheads="1"/>
          </p:cNvSpPr>
          <p:nvPr>
            <p:ph type="body" idx="1"/>
          </p:nvPr>
        </p:nvSpPr>
        <p:spPr>
          <a:xfrm>
            <a:off x="909770" y="4396116"/>
            <a:ext cx="5160433" cy="4240868"/>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F2083D-7E6F-4BA7-99CF-AAB4336652FB}" type="slidenum">
              <a:rPr lang="en-US"/>
              <a:pPr/>
              <a:t>27</a:t>
            </a:fld>
            <a:endParaRPr lang="en-US"/>
          </a:p>
        </p:txBody>
      </p:sp>
      <p:sp>
        <p:nvSpPr>
          <p:cNvPr id="892930" name="Rectangle 2"/>
          <p:cNvSpPr>
            <a:spLocks noGrp="1" noRot="1" noChangeAspect="1" noChangeArrowheads="1" noTextEdit="1"/>
          </p:cNvSpPr>
          <p:nvPr>
            <p:ph type="sldImg"/>
          </p:nvPr>
        </p:nvSpPr>
        <p:spPr>
          <a:xfrm>
            <a:off x="1177925" y="695325"/>
            <a:ext cx="4624388" cy="3468688"/>
          </a:xfrm>
          <a:ln/>
        </p:spPr>
      </p:sp>
      <p:sp>
        <p:nvSpPr>
          <p:cNvPr id="892931" name="Rectangle 3"/>
          <p:cNvSpPr>
            <a:spLocks noGrp="1" noChangeArrowheads="1"/>
          </p:cNvSpPr>
          <p:nvPr>
            <p:ph type="body" idx="1"/>
          </p:nvPr>
        </p:nvSpPr>
        <p:spPr>
          <a:xfrm>
            <a:off x="909770" y="4396116"/>
            <a:ext cx="5160433" cy="4240868"/>
          </a:xfrm>
        </p:spPr>
        <p:txBody>
          <a:bodyPr/>
          <a:lstStyle/>
          <a:p>
            <a:r>
              <a:rPr lang="en-US"/>
              <a:t>Why would this be useful?  Main reason is focus.  Also enables “smart” cropping.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5157A4-2D14-49F8-99F1-8BB97BCAEA85}" type="slidenum">
              <a:rPr lang="en-US"/>
              <a:pPr/>
              <a:t>29</a:t>
            </a:fld>
            <a:endParaRPr lang="en-US"/>
          </a:p>
        </p:txBody>
      </p:sp>
      <p:sp>
        <p:nvSpPr>
          <p:cNvPr id="899074" name="Rectangle 2"/>
          <p:cNvSpPr>
            <a:spLocks noGrp="1" noRot="1" noChangeAspect="1" noChangeArrowheads="1" noTextEdit="1"/>
          </p:cNvSpPr>
          <p:nvPr>
            <p:ph type="sldImg"/>
          </p:nvPr>
        </p:nvSpPr>
        <p:spPr>
          <a:xfrm>
            <a:off x="1177925" y="695325"/>
            <a:ext cx="4624388" cy="3468688"/>
          </a:xfrm>
          <a:ln/>
        </p:spPr>
      </p:sp>
      <p:sp>
        <p:nvSpPr>
          <p:cNvPr id="899075" name="Rectangle 3"/>
          <p:cNvSpPr>
            <a:spLocks noGrp="1" noChangeArrowheads="1"/>
          </p:cNvSpPr>
          <p:nvPr>
            <p:ph type="body" idx="1"/>
          </p:nvPr>
        </p:nvSpPr>
        <p:spPr>
          <a:xfrm>
            <a:off x="909770" y="4396116"/>
            <a:ext cx="5160433" cy="4240868"/>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A9B76C-1EE9-4FB0-A4F6-AD0E9825381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4E3287-1C01-4BF5-B8E3-AF6199221C7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2355C-310C-424C-94CC-8E0A94DEFB3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9144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6195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E4EC5257-6D5A-43FD-BC46-F4EE580E74B3}"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0" name="Shape 20"/>
          <p:cNvSpPr>
            <a:spLocks noGrp="1"/>
          </p:cNvSpPr>
          <p:nvPr>
            <p:ph type="title"/>
          </p:nvPr>
        </p:nvSpPr>
        <p:spPr>
          <a:xfrm>
            <a:off x="652462" y="531614"/>
            <a:ext cx="7839076" cy="1738313"/>
          </a:xfrm>
          <a:prstGeom prst="rect">
            <a:avLst/>
          </a:prstGeom>
        </p:spPr>
        <p:txBody>
          <a:bodyPr lIns="19049" tIns="19049" rIns="19049" bIns="19049" anchor="b"/>
          <a:lstStyle>
            <a:lvl1pPr defTabSz="580409">
              <a:defRPr sz="4500">
                <a:latin typeface="Gill Sans"/>
                <a:ea typeface="Gill Sans"/>
                <a:cs typeface="Gill Sans"/>
                <a:sym typeface="Gill Sans"/>
              </a:defRPr>
            </a:lvl1pPr>
          </a:lstStyle>
          <a:p>
            <a:r>
              <a:t>Title Text</a:t>
            </a:r>
          </a:p>
        </p:txBody>
      </p:sp>
      <p:sp>
        <p:nvSpPr>
          <p:cNvPr id="21" name="Shape 21"/>
          <p:cNvSpPr>
            <a:spLocks noGrp="1"/>
          </p:cNvSpPr>
          <p:nvPr>
            <p:ph type="body" sz="quarter" idx="1"/>
          </p:nvPr>
        </p:nvSpPr>
        <p:spPr>
          <a:xfrm>
            <a:off x="652462" y="3630215"/>
            <a:ext cx="7839076" cy="1283736"/>
          </a:xfrm>
          <a:prstGeom prst="rect">
            <a:avLst/>
          </a:prstGeom>
        </p:spPr>
        <p:txBody>
          <a:bodyPr lIns="19049" tIns="19049" rIns="19049" bIns="19049"/>
          <a:lstStyle>
            <a:lvl1pPr marL="0" indent="0" algn="ctr" defTabSz="580409">
              <a:spcBef>
                <a:spcPts val="0"/>
              </a:spcBef>
              <a:buClrTx/>
              <a:buSzTx/>
              <a:buNone/>
              <a:defRPr sz="3100">
                <a:latin typeface="Gill Sans"/>
                <a:ea typeface="Gill Sans"/>
                <a:cs typeface="Gill Sans"/>
                <a:sym typeface="Gill Sans"/>
              </a:defRPr>
            </a:lvl1pPr>
            <a:lvl2pPr marL="0" indent="0" algn="ctr" defTabSz="580409">
              <a:spcBef>
                <a:spcPts val="0"/>
              </a:spcBef>
              <a:buClrTx/>
              <a:buSzTx/>
              <a:buNone/>
              <a:defRPr sz="3100">
                <a:latin typeface="Gill Sans"/>
                <a:ea typeface="Gill Sans"/>
                <a:cs typeface="Gill Sans"/>
                <a:sym typeface="Gill Sans"/>
              </a:defRPr>
            </a:lvl2pPr>
            <a:lvl3pPr marL="0" indent="0" algn="ctr" defTabSz="580409">
              <a:spcBef>
                <a:spcPts val="0"/>
              </a:spcBef>
              <a:buClrTx/>
              <a:buSzTx/>
              <a:buNone/>
              <a:defRPr sz="3100">
                <a:latin typeface="Gill Sans"/>
                <a:ea typeface="Gill Sans"/>
                <a:cs typeface="Gill Sans"/>
                <a:sym typeface="Gill Sans"/>
              </a:defRPr>
            </a:lvl3pPr>
            <a:lvl4pPr marL="0" indent="0" algn="ctr" defTabSz="580409">
              <a:spcBef>
                <a:spcPts val="0"/>
              </a:spcBef>
              <a:buClrTx/>
              <a:buSzTx/>
              <a:buNone/>
              <a:defRPr sz="3100">
                <a:latin typeface="Gill Sans"/>
                <a:ea typeface="Gill Sans"/>
                <a:cs typeface="Gill Sans"/>
                <a:sym typeface="Gill Sans"/>
              </a:defRPr>
            </a:lvl4pPr>
            <a:lvl5pPr marL="0" indent="0" algn="ctr" defTabSz="580409">
              <a:spcBef>
                <a:spcPts val="0"/>
              </a:spcBef>
              <a:buClrTx/>
              <a:buSzTx/>
              <a:buNone/>
              <a:defRPr sz="31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 name="Shape 22"/>
          <p:cNvSpPr>
            <a:spLocks noGrp="1"/>
          </p:cNvSpPr>
          <p:nvPr>
            <p:ph type="sldNum" sz="quarter" idx="10"/>
          </p:nvPr>
        </p:nvSpPr>
        <p:spPr>
          <a:xfrm>
            <a:off x="4471988" y="5767388"/>
            <a:ext cx="190500" cy="207962"/>
          </a:xfrm>
        </p:spPr>
        <p:txBody>
          <a:bodyPr lIns="19049" tIns="19049" rIns="19049" bIns="19049"/>
          <a:lstStyle>
            <a:lvl1pPr defTabSz="579438">
              <a:defRPr/>
            </a:lvl1pPr>
          </a:lstStyle>
          <a:p>
            <a:fld id="{4C9A46C9-2568-4FCA-855A-4CD97DD88317}" type="slidenum">
              <a:rPr lang="en-US" altLang="en-US"/>
              <a:pPr/>
              <a:t>‹#›</a:t>
            </a:fld>
            <a:endParaRPr lang="en-US" altLang="en-US"/>
          </a:p>
        </p:txBody>
      </p:sp>
    </p:spTree>
    <p:extLst>
      <p:ext uri="{BB962C8B-B14F-4D97-AF65-F5344CB8AC3E}">
        <p14:creationId xmlns:p14="http://schemas.microsoft.com/office/powerpoint/2010/main" val="309480824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6C5967-0A4D-4B81-ACA3-870B92E25AC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7C8F0-04CE-422D-86C2-FEEA433FCB4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E3D52E-D212-4708-A5C8-8924A8CA410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534415-FB52-46C2-8007-D452AA22007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FEE16C-538C-4179-B248-DB868A4F648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7659EC-329D-43BA-95B1-B2934A3B83C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AEFD48-7217-4BF0-9D11-08055AB8308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D6E536-C955-4E3B-8F02-DA139273EC3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6402D4-04EE-4539-8C84-FD4007F708E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2" r:id="rId12"/>
    <p:sldLayoutId id="2147483838"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microsoft.com/office/2007/relationships/media" Target="file:///C:\snavely\work\teaching\2017\17Sp-CS5670\lectures\lec01\blur.wmv" TargetMode="External"/><Relationship Id="rId7" Type="http://schemas.openxmlformats.org/officeDocument/2006/relationships/image" Target="../media/image14.png"/><Relationship Id="rId2" Type="http://schemas.openxmlformats.org/officeDocument/2006/relationships/video" Target="file:///C:\snavely\work\teaching\2017\17Sp-CS5670\lectures\lec01\highres.wmv" TargetMode="External"/><Relationship Id="rId1" Type="http://schemas.microsoft.com/office/2007/relationships/media" Target="file:///C:\snavely\work\teaching\2017\17Sp-CS5670\lectures\lec01\highres.wmv" TargetMode="External"/><Relationship Id="rId6" Type="http://schemas.openxmlformats.org/officeDocument/2006/relationships/image" Target="../media/image13.png"/><Relationship Id="rId5" Type="http://schemas.openxmlformats.org/officeDocument/2006/relationships/slideLayout" Target="../slideLayouts/slideLayout2.xml"/><Relationship Id="rId4" Type="http://schemas.openxmlformats.org/officeDocument/2006/relationships/video" Target="file:///C:\snavely\work\teaching\2017\17Sp-CS5670\lectures\lec01\blur.wmv"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hyperlink" Target="http://people.w3.org/rishida/photos/html/slides/0311-beijing1_031111_035240+8_beijing_e031124.jpg.html"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hyperlink" Target="http://people.w3.org/rishida/photos/html/slides/0311-beijing1_031111_035240+8_beijing_e031124.jpg.html"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hyperlink" Target="mailto:snavely@cs.cornell.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hyperlink" Target="http://graphics.stanford.edu/papers/hdrp/hasinoff-hdrplus-sigasia16-preprint.pdf" TargetMode="External"/><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eg"/><Relationship Id="rId18" Type="http://schemas.openxmlformats.org/officeDocument/2006/relationships/image" Target="../media/image56.jpe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jpeg"/><Relationship Id="rId17" Type="http://schemas.openxmlformats.org/officeDocument/2006/relationships/image" Target="../media/image55.jpeg"/><Relationship Id="rId2" Type="http://schemas.openxmlformats.org/officeDocument/2006/relationships/image" Target="../media/image40.jpeg"/><Relationship Id="rId16" Type="http://schemas.openxmlformats.org/officeDocument/2006/relationships/image" Target="../media/image54.jpeg"/><Relationship Id="rId20"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5" Type="http://schemas.openxmlformats.org/officeDocument/2006/relationships/image" Target="../media/image53.jpeg"/><Relationship Id="rId10" Type="http://schemas.openxmlformats.org/officeDocument/2006/relationships/image" Target="../media/image48.jpeg"/><Relationship Id="rId19" Type="http://schemas.openxmlformats.org/officeDocument/2006/relationships/image" Target="../media/image57.jpeg"/><Relationship Id="rId4" Type="http://schemas.openxmlformats.org/officeDocument/2006/relationships/image" Target="../media/image42.png"/><Relationship Id="rId9" Type="http://schemas.openxmlformats.org/officeDocument/2006/relationships/image" Target="../media/image47.jpeg"/><Relationship Id="rId14" Type="http://schemas.openxmlformats.org/officeDocument/2006/relationships/image" Target="../media/image52.jpeg"/></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gif"/><Relationship Id="rId7"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en.wikipedia.org/wiki/Automatic_number_plate_recognition" TargetMode="External"/><Relationship Id="rId5" Type="http://schemas.openxmlformats.org/officeDocument/2006/relationships/image" Target="../media/image60.png"/><Relationship Id="rId10" Type="http://schemas.openxmlformats.org/officeDocument/2006/relationships/image" Target="../media/image63.png"/><Relationship Id="rId4" Type="http://schemas.openxmlformats.org/officeDocument/2006/relationships/hyperlink" Target="http://www.research.att.com/~yann" TargetMode="External"/><Relationship Id="rId9" Type="http://schemas.openxmlformats.org/officeDocument/2006/relationships/hyperlink" Target="http://sudokugrab.blogspot.co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www.cl.cam.ac.uk/~jgd1000/afghan.html" TargetMode="External"/><Relationship Id="rId5" Type="http://schemas.openxmlformats.org/officeDocument/2006/relationships/image" Target="../media/image71.jpeg"/><Relationship Id="rId4" Type="http://schemas.openxmlformats.org/officeDocument/2006/relationships/image" Target="../media/image70.jpeg"/></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www.sensiblevision.com/" TargetMode="External"/><Relationship Id="rId5" Type="http://schemas.openxmlformats.org/officeDocument/2006/relationships/image" Target="../media/image74.jpeg"/><Relationship Id="rId4" Type="http://schemas.openxmlformats.org/officeDocument/2006/relationships/image" Target="../media/image73.jpeg"/></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www.evolution.com/products/lanehawk/"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79.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78.png"/><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hyperlink" Target="http://www.graphics.stanford.edu/~niessner/thies2016face.htm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hyperlink" Target="http://www.howstuffworks.com/first-down-line.htm"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en.wikipedia.org/wiki/Image:Wii_Wiimotea.png" TargetMode="External"/><Relationship Id="rId7" Type="http://schemas.openxmlformats.org/officeDocument/2006/relationships/image" Target="../media/image93.w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www.gearlog.com/2007/12/incredible_wiimote_hack_create.php" TargetMode="External"/><Relationship Id="rId5" Type="http://schemas.openxmlformats.org/officeDocument/2006/relationships/hyperlink" Target="http://www.cs.cmu.edu/~johnny/projects/wii/" TargetMode="External"/><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mobileye.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ri.cmu.edu/pubs/pub_5719.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hyperlink" Target="http://www.nasa.gov/mission_pages/msl/multimedia/pia16077.html"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en.wikipedia.org/wiki/Curiosity_(rover)" TargetMode="External"/><Relationship Id="rId7"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98.png"/><Relationship Id="rId5" Type="http://schemas.openxmlformats.org/officeDocument/2006/relationships/hyperlink" Target="http://www.robocup2016.org/en/events/amazon-picking-challenge/" TargetMode="Externa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tags" Target="../tags/tag5.xml"/><Relationship Id="rId7" Type="http://schemas.openxmlformats.org/officeDocument/2006/relationships/notesSlide" Target="../notesSlides/notesSlide2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2.xml"/><Relationship Id="rId5" Type="http://schemas.openxmlformats.org/officeDocument/2006/relationships/tags" Target="../tags/tag7.xml"/><Relationship Id="rId10" Type="http://schemas.openxmlformats.org/officeDocument/2006/relationships/hyperlink" Target="http://groups.csail.mit.edu/vision/medical-vision/surgery/surgical_navigation.html" TargetMode="External"/><Relationship Id="rId4" Type="http://schemas.openxmlformats.org/officeDocument/2006/relationships/tags" Target="../tags/tag6.xml"/><Relationship Id="rId9" Type="http://schemas.openxmlformats.org/officeDocument/2006/relationships/image" Target="../media/image101.png"/></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5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tags" Target="../tags/tag10.xml"/><Relationship Id="rId7" Type="http://schemas.openxmlformats.org/officeDocument/2006/relationships/notesSlide" Target="../notesSlides/notesSlide2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Layout" Target="../slideLayouts/slideLayout2.xml"/><Relationship Id="rId5" Type="http://schemas.openxmlformats.org/officeDocument/2006/relationships/tags" Target="../tags/tag12.xml"/><Relationship Id="rId4" Type="http://schemas.openxmlformats.org/officeDocument/2006/relationships/tags" Target="../tags/tag11.xml"/></Relationships>
</file>

<file path=ppt/slides/_rels/slide5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video" Target="../media/media3.avi"/><Relationship Id="rId2" Type="http://schemas.microsoft.com/office/2007/relationships/media" Target="../media/media3.avi"/><Relationship Id="rId1" Type="http://schemas.openxmlformats.org/officeDocument/2006/relationships/tags" Target="../tags/tag13.xml"/><Relationship Id="rId5" Type="http://schemas.openxmlformats.org/officeDocument/2006/relationships/image" Target="../media/image109.png"/><Relationship Id="rId4"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cs.ubc.ca/~lowe/"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www.cs.ubc.ca/spider/lowe/vision.html"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116.png"/></Relationships>
</file>

<file path=ppt/slides/_rels/slide58.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9.png"/></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27.xml"/><Relationship Id="rId7" Type="http://schemas.openxmlformats.org/officeDocument/2006/relationships/image" Target="../media/image124.wmf"/><Relationship Id="rId12"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126.png"/><Relationship Id="rId5" Type="http://schemas.openxmlformats.org/officeDocument/2006/relationships/image" Target="../media/image123.w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12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mailto:zl548@cornell.edu"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zeliski.org/Book/" TargetMode="External"/><Relationship Id="rId7" Type="http://schemas.openxmlformats.org/officeDocument/2006/relationships/image" Target="../media/image13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cms.csuglab.cornell.edu/" TargetMode="External"/><Relationship Id="rId5" Type="http://schemas.openxmlformats.org/officeDocument/2006/relationships/hyperlink" Target="https://piazza.com/class#fall2013/cs46705670" TargetMode="External"/><Relationship Id="rId4" Type="http://schemas.openxmlformats.org/officeDocument/2006/relationships/hyperlink" Target="http://www.cs.cornell.edu/courses/cs5670/2017sp/" TargetMode="Externa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6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notesSlide" Target="../notesSlides/notesSlide32.xml"/><Relationship Id="rId7" Type="http://schemas.openxmlformats.org/officeDocument/2006/relationships/image" Target="../media/image139.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38.jpeg"/><Relationship Id="rId11" Type="http://schemas.openxmlformats.org/officeDocument/2006/relationships/image" Target="../media/image143.jpeg"/><Relationship Id="rId5" Type="http://schemas.openxmlformats.org/officeDocument/2006/relationships/image" Target="../media/image137.jpeg"/><Relationship Id="rId10" Type="http://schemas.openxmlformats.org/officeDocument/2006/relationships/image" Target="../media/image142.png"/><Relationship Id="rId4" Type="http://schemas.openxmlformats.org/officeDocument/2006/relationships/image" Target="../media/image136.jpeg"/><Relationship Id="rId9" Type="http://schemas.openxmlformats.org/officeDocument/2006/relationships/image" Target="../media/image141.png"/></Relationships>
</file>

<file path=ppt/slides/_rels/slide7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 Id="rId4" Type="http://schemas.openxmlformats.org/officeDocument/2006/relationships/image" Target="../media/image146.jpeg"/></Relationships>
</file>

<file path=ppt/slides/_rels/slide72.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png"/></Relationships>
</file>

<file path=ppt/slides/_rels/slide75.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tags" Target="../tags/tag18.xml"/><Relationship Id="rId7" Type="http://schemas.openxmlformats.org/officeDocument/2006/relationships/image" Target="../media/image16.png"/><Relationship Id="rId12" Type="http://schemas.openxmlformats.org/officeDocument/2006/relationships/image" Target="../media/image157.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notesSlide" Target="../notesSlides/notesSlide33.xml"/><Relationship Id="rId11" Type="http://schemas.openxmlformats.org/officeDocument/2006/relationships/image" Target="../media/image156.png"/><Relationship Id="rId5" Type="http://schemas.openxmlformats.org/officeDocument/2006/relationships/slideLayout" Target="../slideLayouts/slideLayout2.xml"/><Relationship Id="rId10" Type="http://schemas.openxmlformats.org/officeDocument/2006/relationships/image" Target="../media/image155.png"/><Relationship Id="rId4" Type="http://schemas.openxmlformats.org/officeDocument/2006/relationships/tags" Target="../tags/tag19.xml"/><Relationship Id="rId9" Type="http://schemas.openxmlformats.org/officeDocument/2006/relationships/image" Target="../media/image154.png"/></Relationships>
</file>

<file path=ppt/slides/_rels/slide7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7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tags" Target="../tags/tag22.xml"/><Relationship Id="rId7" Type="http://schemas.openxmlformats.org/officeDocument/2006/relationships/image" Target="../media/image165.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64.png"/><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hyperlink" Target="http://web.mit.edu/bcs/sinha/papers/clinton_gore_nature.gif" TargetMode="External"/><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169.png"/><Relationship Id="rId4" Type="http://schemas.openxmlformats.org/officeDocument/2006/relationships/image" Target="../media/image168.png"/></Relationships>
</file>

<file path=ppt/slides/_rels/slide82.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tags" Target="../tags/tag27.xml"/><Relationship Id="rId7" Type="http://schemas.openxmlformats.org/officeDocument/2006/relationships/image" Target="../media/image172.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slideLayout" Target="../slideLayouts/slideLayout2.xml"/><Relationship Id="rId9" Type="http://schemas.openxmlformats.org/officeDocument/2006/relationships/image" Target="../media/image174.png"/></Relationships>
</file>

<file path=ppt/slides/_rels/slide83.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tags" Target="../tags/tag30.xml"/><Relationship Id="rId7" Type="http://schemas.openxmlformats.org/officeDocument/2006/relationships/image" Target="../media/image177.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76.png"/><Relationship Id="rId5" Type="http://schemas.openxmlformats.org/officeDocument/2006/relationships/image" Target="../media/image175.wmf"/><Relationship Id="rId10" Type="http://schemas.openxmlformats.org/officeDocument/2006/relationships/image" Target="../media/image180.jpeg"/><Relationship Id="rId4" Type="http://schemas.openxmlformats.org/officeDocument/2006/relationships/slideLayout" Target="../slideLayouts/slideLayout2.xml"/><Relationship Id="rId9" Type="http://schemas.openxmlformats.org/officeDocument/2006/relationships/image" Target="../media/image179.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hyperlink" Target="http://cuinfo.cornell.edu/aic.cfm"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8162" name="Picture 2" descr="File:Mars Science Laboratory Curiosity r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303003"/>
            <a:ext cx="3660809" cy="2059205"/>
          </a:xfrm>
          <a:prstGeom prst="rect">
            <a:avLst/>
          </a:prstGeom>
          <a:noFill/>
          <a:ln w="19050" cap="flat" cmpd="sng">
            <a:noFill/>
            <a:prstDash val="solid"/>
            <a:miter lim="800000"/>
            <a:headEnd/>
            <a:tailEnd/>
          </a:ln>
          <a:effectLst>
            <a:outerShdw blurRad="1016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61750" y="-164275"/>
            <a:ext cx="9829800" cy="1470025"/>
          </a:xfrm>
        </p:spPr>
        <p:txBody>
          <a:bodyPr/>
          <a:lstStyle/>
          <a:p>
            <a:r>
              <a:rPr lang="en-US" dirty="0"/>
              <a:t>CS5670: Intro to Computer Vision</a:t>
            </a:r>
          </a:p>
        </p:txBody>
      </p:sp>
      <p:sp>
        <p:nvSpPr>
          <p:cNvPr id="3" name="Subtitle 2"/>
          <p:cNvSpPr>
            <a:spLocks noGrp="1"/>
          </p:cNvSpPr>
          <p:nvPr>
            <p:ph type="subTitle" idx="1"/>
          </p:nvPr>
        </p:nvSpPr>
        <p:spPr>
          <a:xfrm>
            <a:off x="914400" y="826325"/>
            <a:ext cx="4876800" cy="773875"/>
          </a:xfrm>
        </p:spPr>
        <p:txBody>
          <a:bodyPr/>
          <a:lstStyle/>
          <a:p>
            <a:r>
              <a:rPr lang="en-US" dirty="0">
                <a:solidFill>
                  <a:schemeClr val="tx1"/>
                </a:solidFill>
              </a:rPr>
              <a:t>Instructor: Noah Snavely</a:t>
            </a:r>
          </a:p>
        </p:txBody>
      </p:sp>
      <p:sp>
        <p:nvSpPr>
          <p:cNvPr id="4" name="Rectangle 3"/>
          <p:cNvSpPr/>
          <p:nvPr/>
        </p:nvSpPr>
        <p:spPr>
          <a:xfrm>
            <a:off x="0" y="1600200"/>
            <a:ext cx="9144000" cy="457200"/>
          </a:xfrm>
          <a:prstGeom prst="rect">
            <a:avLst/>
          </a:prstGeom>
          <a:solidFill>
            <a:schemeClr val="bg1">
              <a:lumMod val="65000"/>
            </a:schemeClr>
          </a:solidFill>
          <a:ln>
            <a:no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9010" name="Picture 2"/>
          <p:cNvPicPr>
            <a:picLocks noChangeAspect="1" noChangeArrowheads="1"/>
          </p:cNvPicPr>
          <p:nvPr/>
        </p:nvPicPr>
        <p:blipFill>
          <a:blip r:embed="rId3" cstate="print"/>
          <a:srcRect/>
          <a:stretch>
            <a:fillRect/>
          </a:stretch>
        </p:blipFill>
        <p:spPr bwMode="auto">
          <a:xfrm>
            <a:off x="2971800" y="2590800"/>
            <a:ext cx="1066800" cy="2245614"/>
          </a:xfrm>
          <a:prstGeom prst="rect">
            <a:avLst/>
          </a:prstGeom>
          <a:noFill/>
          <a:ln w="19050" cap="flat" cmpd="sng">
            <a:noFill/>
            <a:prstDash val="solid"/>
            <a:miter lim="800000"/>
            <a:headEnd/>
            <a:tailEnd/>
          </a:ln>
          <a:effectLst>
            <a:outerShdw blurRad="50800" dist="38100" dir="2700000" algn="tl" rotWithShape="0">
              <a:prstClr val="black">
                <a:alpha val="40000"/>
              </a:prstClr>
            </a:outerShdw>
          </a:effectLst>
        </p:spPr>
      </p:pic>
      <p:pic>
        <p:nvPicPr>
          <p:cNvPr id="939012" name="Picture 4"/>
          <p:cNvPicPr>
            <a:picLocks noChangeAspect="1" noChangeArrowheads="1"/>
          </p:cNvPicPr>
          <p:nvPr/>
        </p:nvPicPr>
        <p:blipFill>
          <a:blip r:embed="rId4" cstate="print"/>
          <a:srcRect/>
          <a:stretch>
            <a:fillRect/>
          </a:stretch>
        </p:blipFill>
        <p:spPr bwMode="auto">
          <a:xfrm>
            <a:off x="4267200" y="2590800"/>
            <a:ext cx="1800225" cy="1592257"/>
          </a:xfrm>
          <a:prstGeom prst="rect">
            <a:avLst/>
          </a:prstGeom>
          <a:noFill/>
          <a:ln w="19050" cap="flat" cmpd="sng">
            <a:noFill/>
            <a:prstDash val="solid"/>
            <a:miter lim="800000"/>
            <a:headEnd/>
            <a:tailEnd/>
          </a:ln>
          <a:effectLst>
            <a:outerShdw blurRad="101600" dist="76200" dir="2700000" algn="tl" rotWithShape="0">
              <a:prstClr val="black">
                <a:alpha val="40000"/>
              </a:prstClr>
            </a:outerShdw>
          </a:effectLst>
        </p:spPr>
      </p:pic>
      <p:pic>
        <p:nvPicPr>
          <p:cNvPr id="9" name="Picture 67" descr="video-surveillance"/>
          <p:cNvPicPr>
            <a:picLocks noChangeAspect="1" noChangeArrowheads="1"/>
          </p:cNvPicPr>
          <p:nvPr/>
        </p:nvPicPr>
        <p:blipFill>
          <a:blip r:embed="rId5" cstate="print"/>
          <a:srcRect/>
          <a:stretch>
            <a:fillRect/>
          </a:stretch>
        </p:blipFill>
        <p:spPr bwMode="auto">
          <a:xfrm>
            <a:off x="4724400" y="4419600"/>
            <a:ext cx="1179513" cy="1600200"/>
          </a:xfrm>
          <a:prstGeom prst="rect">
            <a:avLst/>
          </a:prstGeom>
          <a:noFill/>
          <a:ln w="3175">
            <a:solidFill>
              <a:schemeClr val="bg1"/>
            </a:solidFill>
            <a:miter lim="800000"/>
            <a:headEnd/>
            <a:tailEnd/>
          </a:ln>
          <a:effectLst>
            <a:outerShdw blurRad="101600" dist="76200" dir="2700000" algn="tl" rotWithShape="0">
              <a:prstClr val="black">
                <a:alpha val="40000"/>
              </a:prstClr>
            </a:outerShdw>
          </a:effectLst>
        </p:spPr>
      </p:pic>
      <p:pic>
        <p:nvPicPr>
          <p:cNvPr id="939013" name="Picture 5"/>
          <p:cNvPicPr>
            <a:picLocks noChangeAspect="1" noChangeArrowheads="1"/>
          </p:cNvPicPr>
          <p:nvPr/>
        </p:nvPicPr>
        <p:blipFill>
          <a:blip r:embed="rId6" cstate="print"/>
          <a:srcRect/>
          <a:stretch>
            <a:fillRect/>
          </a:stretch>
        </p:blipFill>
        <p:spPr bwMode="auto">
          <a:xfrm>
            <a:off x="6248400" y="4650813"/>
            <a:ext cx="2514600" cy="2054787"/>
          </a:xfrm>
          <a:prstGeom prst="rect">
            <a:avLst/>
          </a:prstGeom>
          <a:noFill/>
          <a:ln w="19050" cap="flat" cmpd="sng">
            <a:noFill/>
            <a:prstDash val="solid"/>
            <a:miter lim="800000"/>
            <a:headEnd/>
            <a:tailEnd/>
          </a:ln>
          <a:effectLst>
            <a:outerShdw blurRad="101600" dist="76200" dir="2700000" algn="tl" rotWithShape="0">
              <a:prstClr val="black">
                <a:alpha val="40000"/>
              </a:prstClr>
            </a:outerShdw>
          </a:effectLst>
        </p:spPr>
      </p:pic>
      <p:pic>
        <p:nvPicPr>
          <p:cNvPr id="939016" name="Picture 8" descr="C:\snavely\work\teaching\09Fa-CS6610\lectures\lec01\aibo_trans.png"/>
          <p:cNvPicPr>
            <a:picLocks noChangeAspect="1" noChangeArrowheads="1"/>
          </p:cNvPicPr>
          <p:nvPr/>
        </p:nvPicPr>
        <p:blipFill>
          <a:blip r:embed="rId7" cstate="print"/>
          <a:srcRect/>
          <a:stretch>
            <a:fillRect/>
          </a:stretch>
        </p:blipFill>
        <p:spPr bwMode="auto">
          <a:xfrm>
            <a:off x="-76200" y="4876800"/>
            <a:ext cx="1981200" cy="1981200"/>
          </a:xfrm>
          <a:prstGeom prst="rect">
            <a:avLst/>
          </a:prstGeom>
          <a:noFill/>
          <a:effectLst>
            <a:outerShdw blurRad="101600" dist="76200" dir="2700000" algn="tl" rotWithShape="0">
              <a:prstClr val="black">
                <a:alpha val="40000"/>
              </a:prstClr>
            </a:outerShdw>
          </a:effectLst>
        </p:spPr>
      </p:pic>
      <p:pic>
        <p:nvPicPr>
          <p:cNvPr id="1026049" name="Picture 1"/>
          <p:cNvPicPr>
            <a:picLocks noChangeAspect="1" noChangeArrowheads="1"/>
          </p:cNvPicPr>
          <p:nvPr/>
        </p:nvPicPr>
        <p:blipFill>
          <a:blip r:embed="rId8" cstate="print"/>
          <a:srcRect/>
          <a:stretch>
            <a:fillRect/>
          </a:stretch>
        </p:blipFill>
        <p:spPr bwMode="auto">
          <a:xfrm>
            <a:off x="2133600" y="5029200"/>
            <a:ext cx="2105025" cy="1469279"/>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80994" name="Picture 2" descr="http://www.photoshelter.com/img-get/I0000aGhDh8OMBBg/s/1000/steve-aoki-atmosphere-7683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23435" y="2469324"/>
            <a:ext cx="2577311" cy="1713733"/>
          </a:xfrm>
          <a:prstGeom prst="rect">
            <a:avLst/>
          </a:prstGeom>
          <a:noFill/>
          <a:ln w="19050" cap="flat" cmpd="sng">
            <a:noFill/>
            <a:prstDash val="solid"/>
            <a:miter lim="800000"/>
            <a:headEnd/>
            <a:tailEnd/>
          </a:ln>
          <a:effectLst>
            <a:outerShdw blurRad="1016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ighres.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cstate="print"/>
          <a:stretch>
            <a:fillRect/>
          </a:stretch>
        </p:blipFill>
        <p:spPr>
          <a:xfrm>
            <a:off x="3124200" y="2203892"/>
            <a:ext cx="2971800" cy="2288286"/>
          </a:xfrm>
          <a:prstGeom prst="rect">
            <a:avLst/>
          </a:prstGeom>
        </p:spPr>
      </p:pic>
      <p:pic>
        <p:nvPicPr>
          <p:cNvPr id="4" name="blur.wmv">
            <a:hlinkClick r:id="" action="ppaction://media"/>
          </p:cNvPr>
          <p:cNvPicPr>
            <a:picLocks noChangeAspect="1"/>
          </p:cNvPicPr>
          <p:nvPr>
            <a:videoFile r:link="rId4"/>
            <p:extLst>
              <p:ext uri="{DAA4B4D4-6D71-4841-9C94-3DE7FCFB9230}">
                <p14:media xmlns:p14="http://schemas.microsoft.com/office/powerpoint/2010/main" r:link="rId3"/>
              </p:ext>
            </p:extLst>
          </p:nvPr>
        </p:nvPicPr>
        <p:blipFill>
          <a:blip r:embed="rId7" cstate="print"/>
          <a:stretch>
            <a:fillRect/>
          </a:stretch>
        </p:blipFill>
        <p:spPr>
          <a:xfrm>
            <a:off x="3124200" y="2240465"/>
            <a:ext cx="2929006" cy="22553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6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md type="call" cmd="stop">
                                      <p:cBhvr>
                                        <p:cTn id="13" dur="1">
                                          <p:stCondLst>
                                            <p:cond delay="0"/>
                                          </p:stCondLst>
                                        </p:cTn>
                                        <p:tgtEl>
                                          <p:spTgt spid="4"/>
                                        </p:tgtEl>
                                      </p:cBhvr>
                                    </p:cmd>
                                  </p:childTnLst>
                                </p:cTn>
                              </p:par>
                            </p:childTnLst>
                          </p:cTn>
                        </p:par>
                        <p:par>
                          <p:cTn id="14" fill="hold">
                            <p:stCondLst>
                              <p:cond delay="0"/>
                            </p:stCondLst>
                            <p:childTnLst>
                              <p:par>
                                <p:cTn id="15" presetID="1" presetClass="mediacall" presetSubtype="0" fill="hold" nodeType="afterEffect">
                                  <p:stCondLst>
                                    <p:cond delay="0"/>
                                  </p:stCondLst>
                                  <p:childTnLst>
                                    <p:cmd type="call" cmd="playFrom(0.0)">
                                      <p:cBhvr>
                                        <p:cTn id="16" dur="140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7" fill="hold" display="0">
                  <p:stCondLst>
                    <p:cond delay="indefinite"/>
                  </p:stCondLst>
                  <p:endCondLst>
                    <p:cond evt="onNext" delay="0">
                      <p:tgtEl>
                        <p:sldTgt/>
                      </p:tgtEl>
                    </p:cond>
                    <p:cond evt="onPrev" delay="0">
                      <p:tgtEl>
                        <p:sldTgt/>
                      </p:tgtEl>
                    </p:cond>
                  </p:endCondLst>
                </p:cTn>
                <p:tgtEl>
                  <p:spTgt spid="4"/>
                </p:tgtEl>
              </p:cMediaNode>
            </p:video>
            <p:video>
              <p:cMediaNode>
                <p:cTn id="18"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goal of computer vision</a:t>
            </a:r>
          </a:p>
        </p:txBody>
      </p:sp>
      <p:pic>
        <p:nvPicPr>
          <p:cNvPr id="1093634" name="Picture 2"/>
          <p:cNvPicPr>
            <a:picLocks noChangeAspect="1" noChangeArrowheads="1"/>
          </p:cNvPicPr>
          <p:nvPr/>
        </p:nvPicPr>
        <p:blipFill>
          <a:blip r:embed="rId2" cstate="print"/>
          <a:srcRect/>
          <a:stretch>
            <a:fillRect/>
          </a:stretch>
        </p:blipFill>
        <p:spPr bwMode="auto">
          <a:xfrm>
            <a:off x="609600" y="1447800"/>
            <a:ext cx="7715250" cy="5029200"/>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goal of computer vision</a:t>
            </a:r>
          </a:p>
        </p:txBody>
      </p:sp>
      <p:sp>
        <p:nvSpPr>
          <p:cNvPr id="3" name="Content Placeholder 2"/>
          <p:cNvSpPr>
            <a:spLocks noGrp="1"/>
          </p:cNvSpPr>
          <p:nvPr>
            <p:ph idx="1"/>
          </p:nvPr>
        </p:nvSpPr>
        <p:spPr>
          <a:xfrm>
            <a:off x="457200" y="1295400"/>
            <a:ext cx="8229600" cy="838200"/>
          </a:xfrm>
        </p:spPr>
        <p:txBody>
          <a:bodyPr/>
          <a:lstStyle/>
          <a:p>
            <a:r>
              <a:rPr lang="en-US" dirty="0"/>
              <a:t>Compute the 3D shape of the world</a:t>
            </a:r>
          </a:p>
          <a:p>
            <a:endParaRPr lang="en-US" dirty="0"/>
          </a:p>
          <a:p>
            <a:endParaRPr lang="en-US" dirty="0"/>
          </a:p>
        </p:txBody>
      </p:sp>
      <p:pic>
        <p:nvPicPr>
          <p:cNvPr id="5" name="Picture 14"/>
          <p:cNvPicPr>
            <a:picLocks noChangeAspect="1" noChangeArrowheads="1"/>
          </p:cNvPicPr>
          <p:nvPr/>
        </p:nvPicPr>
        <p:blipFill>
          <a:blip r:embed="rId2" cstate="print"/>
          <a:srcRect b="49139"/>
          <a:stretch>
            <a:fillRect/>
          </a:stretch>
        </p:blipFill>
        <p:spPr bwMode="auto">
          <a:xfrm>
            <a:off x="685800" y="3397780"/>
            <a:ext cx="3810000" cy="300302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76899" name="Picture 3"/>
          <p:cNvPicPr>
            <a:picLocks noChangeAspect="1" noChangeArrowheads="1"/>
          </p:cNvPicPr>
          <p:nvPr/>
        </p:nvPicPr>
        <p:blipFill>
          <a:blip r:embed="rId3" cstate="print"/>
          <a:srcRect/>
          <a:stretch>
            <a:fillRect/>
          </a:stretch>
        </p:blipFill>
        <p:spPr bwMode="auto">
          <a:xfrm>
            <a:off x="457200" y="2209800"/>
            <a:ext cx="1890435" cy="140493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3" name="Picture 3"/>
          <p:cNvPicPr>
            <a:picLocks noChangeAspect="1" noChangeArrowheads="1"/>
          </p:cNvPicPr>
          <p:nvPr/>
        </p:nvPicPr>
        <p:blipFill>
          <a:blip r:embed="rId4" cstate="print"/>
          <a:srcRect/>
          <a:stretch>
            <a:fillRect/>
          </a:stretch>
        </p:blipFill>
        <p:spPr bwMode="auto">
          <a:xfrm>
            <a:off x="5029200" y="2057400"/>
            <a:ext cx="3529724" cy="2362200"/>
          </a:xfrm>
          <a:prstGeom prst="rect">
            <a:avLst/>
          </a:prstGeom>
          <a:noFill/>
          <a:ln w="19050" cap="flat" cmpd="sng">
            <a:noFill/>
            <a:prstDash val="solid"/>
            <a:miter lim="800000"/>
            <a:headEnd/>
            <a:tailEnd/>
          </a:ln>
          <a:effectLst>
            <a:outerShdw blurRad="50800" dist="38100" dir="2700000" algn="tl" rotWithShape="0">
              <a:prstClr val="black">
                <a:alpha val="40000"/>
              </a:prstClr>
            </a:outerShdw>
          </a:effectLst>
        </p:spPr>
      </p:pic>
      <p:pic>
        <p:nvPicPr>
          <p:cNvPr id="14" name="Picture 2"/>
          <p:cNvPicPr>
            <a:picLocks noChangeAspect="1" noChangeArrowheads="1"/>
          </p:cNvPicPr>
          <p:nvPr/>
        </p:nvPicPr>
        <p:blipFill>
          <a:blip r:embed="rId5" cstate="print"/>
          <a:srcRect/>
          <a:stretch>
            <a:fillRect/>
          </a:stretch>
        </p:blipFill>
        <p:spPr bwMode="auto">
          <a:xfrm>
            <a:off x="7696200" y="1828800"/>
            <a:ext cx="1066800" cy="2245614"/>
          </a:xfrm>
          <a:prstGeom prst="rect">
            <a:avLst/>
          </a:prstGeom>
          <a:noFill/>
          <a:ln w="19050" cap="flat" cmpd="sng">
            <a:noFill/>
            <a:prstDash val="solid"/>
            <a:miter lim="800000"/>
            <a:headEnd/>
            <a:tailEnd/>
          </a:ln>
          <a:effectLst>
            <a:outerShdw blurRad="50800" dist="38100" dir="2700000" algn="tl" rotWithShape="0">
              <a:prstClr val="black">
                <a:alpha val="40000"/>
              </a:prstClr>
            </a:outerShdw>
          </a:effectLst>
        </p:spPr>
      </p:pic>
      <p:pic>
        <p:nvPicPr>
          <p:cNvPr id="16" name="Picture 2"/>
          <p:cNvPicPr>
            <a:picLocks noChangeAspect="1" noChangeArrowheads="1"/>
          </p:cNvPicPr>
          <p:nvPr/>
        </p:nvPicPr>
        <p:blipFill>
          <a:blip r:embed="rId6" cstate="print"/>
          <a:srcRect/>
          <a:stretch>
            <a:fillRect/>
          </a:stretch>
        </p:blipFill>
        <p:spPr bwMode="auto">
          <a:xfrm>
            <a:off x="4926053" y="4800600"/>
            <a:ext cx="2236747" cy="1690687"/>
          </a:xfrm>
          <a:prstGeom prst="rect">
            <a:avLst/>
          </a:prstGeom>
          <a:noFill/>
          <a:ln w="9525">
            <a:noFill/>
            <a:miter lim="800000"/>
            <a:headEnd/>
            <a:tailEnd/>
          </a:ln>
        </p:spPr>
      </p:pic>
      <p:pic>
        <p:nvPicPr>
          <p:cNvPr id="976901" name="Picture 5"/>
          <p:cNvPicPr>
            <a:picLocks noChangeAspect="1" noChangeArrowheads="1"/>
          </p:cNvPicPr>
          <p:nvPr/>
        </p:nvPicPr>
        <p:blipFill>
          <a:blip r:embed="rId7" cstate="print"/>
          <a:srcRect/>
          <a:stretch>
            <a:fillRect/>
          </a:stretch>
        </p:blipFill>
        <p:spPr bwMode="auto">
          <a:xfrm>
            <a:off x="7620000" y="4800600"/>
            <a:ext cx="1303867" cy="1676400"/>
          </a:xfrm>
          <a:prstGeom prst="rect">
            <a:avLst/>
          </a:prstGeom>
          <a:noFill/>
          <a:ln w="9525">
            <a:noFill/>
            <a:miter lim="800000"/>
            <a:headEnd/>
            <a:tailEnd/>
          </a:ln>
        </p:spPr>
      </p:pic>
      <p:sp>
        <p:nvSpPr>
          <p:cNvPr id="18" name="Right Arrow 17"/>
          <p:cNvSpPr/>
          <p:nvPr/>
        </p:nvSpPr>
        <p:spPr>
          <a:xfrm>
            <a:off x="7227425" y="5527875"/>
            <a:ext cx="367373" cy="304800"/>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goal of computer vision</a:t>
            </a:r>
          </a:p>
        </p:txBody>
      </p:sp>
      <p:sp>
        <p:nvSpPr>
          <p:cNvPr id="3" name="Content Placeholder 2"/>
          <p:cNvSpPr>
            <a:spLocks noGrp="1"/>
          </p:cNvSpPr>
          <p:nvPr>
            <p:ph idx="1"/>
          </p:nvPr>
        </p:nvSpPr>
        <p:spPr>
          <a:xfrm>
            <a:off x="457200" y="1295400"/>
            <a:ext cx="8229600" cy="838200"/>
          </a:xfrm>
        </p:spPr>
        <p:txBody>
          <a:bodyPr/>
          <a:lstStyle/>
          <a:p>
            <a:r>
              <a:rPr lang="en-US" dirty="0"/>
              <a:t>Computing the 3D shape of the world</a:t>
            </a:r>
          </a:p>
          <a:p>
            <a:endParaRPr lang="en-US" dirty="0"/>
          </a:p>
          <a:p>
            <a:endParaRPr lang="en-US" dirty="0"/>
          </a:p>
        </p:txBody>
      </p:sp>
      <p:pic>
        <p:nvPicPr>
          <p:cNvPr id="11" name="Picture 4" descr="C:\snavely\thesis\Colosseum1.png"/>
          <p:cNvPicPr>
            <a:picLocks noChangeAspect="1" noChangeArrowheads="1"/>
          </p:cNvPicPr>
          <p:nvPr/>
        </p:nvPicPr>
        <p:blipFill>
          <a:blip r:embed="rId2" cstate="print"/>
          <a:srcRect l="2835" r="2835"/>
          <a:stretch>
            <a:fillRect/>
          </a:stretch>
        </p:blipFill>
        <p:spPr bwMode="auto">
          <a:xfrm>
            <a:off x="3313727" y="2895600"/>
            <a:ext cx="2629873" cy="1981200"/>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2" name="Picture 2"/>
          <p:cNvPicPr>
            <a:picLocks noChangeAspect="1" noChangeArrowheads="1"/>
          </p:cNvPicPr>
          <p:nvPr/>
        </p:nvPicPr>
        <p:blipFill>
          <a:blip r:embed="rId3" cstate="print"/>
          <a:srcRect/>
          <a:stretch>
            <a:fillRect/>
          </a:stretch>
        </p:blipFill>
        <p:spPr bwMode="auto">
          <a:xfrm>
            <a:off x="1" y="2895600"/>
            <a:ext cx="2743200" cy="2008329"/>
          </a:xfrm>
          <a:prstGeom prst="rect">
            <a:avLst/>
          </a:prstGeom>
          <a:noFill/>
          <a:ln w="9525">
            <a:noFill/>
            <a:miter lim="800000"/>
            <a:headEnd/>
            <a:tailEnd/>
          </a:ln>
          <a:effectLst/>
        </p:spPr>
      </p:pic>
      <p:pic>
        <p:nvPicPr>
          <p:cNvPr id="977923" name="Picture 3" descr="C:\snavely\work\grants\2009\NSF-Rome\2009_NSF_Reconstructing_Cities\figures\mvs\col-a-1.jpg"/>
          <p:cNvPicPr>
            <a:picLocks noChangeAspect="1" noChangeArrowheads="1"/>
          </p:cNvPicPr>
          <p:nvPr/>
        </p:nvPicPr>
        <p:blipFill>
          <a:blip r:embed="rId4" cstate="print"/>
          <a:srcRect/>
          <a:stretch>
            <a:fillRect/>
          </a:stretch>
        </p:blipFill>
        <p:spPr bwMode="auto">
          <a:xfrm>
            <a:off x="6638925" y="3048000"/>
            <a:ext cx="2428875" cy="1683168"/>
          </a:xfrm>
          <a:prstGeom prst="rect">
            <a:avLst/>
          </a:prstGeom>
          <a:noFill/>
        </p:spPr>
      </p:pic>
      <p:sp>
        <p:nvSpPr>
          <p:cNvPr id="10" name="Right Arrow 9"/>
          <p:cNvSpPr/>
          <p:nvPr/>
        </p:nvSpPr>
        <p:spPr>
          <a:xfrm>
            <a:off x="2819400" y="3657600"/>
            <a:ext cx="367373" cy="304800"/>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6162077" y="3657600"/>
            <a:ext cx="367373" cy="304800"/>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6200" y="5029200"/>
            <a:ext cx="2737481" cy="338554"/>
          </a:xfrm>
          <a:prstGeom prst="rect">
            <a:avLst/>
          </a:prstGeom>
          <a:noFill/>
        </p:spPr>
        <p:txBody>
          <a:bodyPr wrap="none" rtlCol="0">
            <a:spAutoFit/>
          </a:bodyPr>
          <a:lstStyle/>
          <a:p>
            <a:r>
              <a:rPr lang="en-US" sz="1600" b="0" dirty="0">
                <a:solidFill>
                  <a:schemeClr val="tx1"/>
                </a:solidFill>
                <a:latin typeface="+mn-lt"/>
              </a:rPr>
              <a:t>Internet Photos (“</a:t>
            </a:r>
            <a:r>
              <a:rPr lang="en-US" sz="1600" b="0" dirty="0" err="1">
                <a:solidFill>
                  <a:schemeClr val="tx1"/>
                </a:solidFill>
                <a:latin typeface="+mn-lt"/>
              </a:rPr>
              <a:t>Colosseum</a:t>
            </a:r>
            <a:r>
              <a:rPr lang="en-US" sz="1600" b="0" dirty="0">
                <a:solidFill>
                  <a:schemeClr val="tx1"/>
                </a:solidFill>
                <a:latin typeface="+mn-lt"/>
              </a:rPr>
              <a:t>”)</a:t>
            </a:r>
          </a:p>
        </p:txBody>
      </p:sp>
      <p:sp>
        <p:nvSpPr>
          <p:cNvPr id="15" name="TextBox 14"/>
          <p:cNvSpPr txBox="1"/>
          <p:nvPr/>
        </p:nvSpPr>
        <p:spPr>
          <a:xfrm>
            <a:off x="3429000" y="4953000"/>
            <a:ext cx="2438400" cy="584775"/>
          </a:xfrm>
          <a:prstGeom prst="rect">
            <a:avLst/>
          </a:prstGeom>
          <a:noFill/>
        </p:spPr>
        <p:txBody>
          <a:bodyPr wrap="square" rtlCol="0">
            <a:spAutoFit/>
          </a:bodyPr>
          <a:lstStyle/>
          <a:p>
            <a:r>
              <a:rPr lang="en-US" sz="1600" b="0" dirty="0">
                <a:solidFill>
                  <a:schemeClr val="tx1"/>
                </a:solidFill>
                <a:latin typeface="+mn-lt"/>
              </a:rPr>
              <a:t>Reconstructed 3D cameras and points</a:t>
            </a:r>
          </a:p>
        </p:txBody>
      </p:sp>
      <p:sp>
        <p:nvSpPr>
          <p:cNvPr id="16" name="TextBox 15"/>
          <p:cNvSpPr txBox="1"/>
          <p:nvPr/>
        </p:nvSpPr>
        <p:spPr>
          <a:xfrm>
            <a:off x="6553200" y="4977825"/>
            <a:ext cx="2438400" cy="338554"/>
          </a:xfrm>
          <a:prstGeom prst="rect">
            <a:avLst/>
          </a:prstGeom>
          <a:noFill/>
        </p:spPr>
        <p:txBody>
          <a:bodyPr wrap="square" rtlCol="0">
            <a:spAutoFit/>
          </a:bodyPr>
          <a:lstStyle/>
          <a:p>
            <a:r>
              <a:rPr lang="en-US" sz="1600" b="0" dirty="0">
                <a:solidFill>
                  <a:schemeClr val="tx1"/>
                </a:solidFill>
                <a:latin typeface="+mn-lt"/>
              </a:rPr>
              <a:t>Dense 3D model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goal of computer vision</a:t>
            </a:r>
          </a:p>
        </p:txBody>
      </p:sp>
      <p:sp>
        <p:nvSpPr>
          <p:cNvPr id="3" name="Content Placeholder 2"/>
          <p:cNvSpPr>
            <a:spLocks noGrp="1"/>
          </p:cNvSpPr>
          <p:nvPr>
            <p:ph idx="1"/>
          </p:nvPr>
        </p:nvSpPr>
        <p:spPr>
          <a:xfrm>
            <a:off x="457200" y="1600201"/>
            <a:ext cx="8229600" cy="838200"/>
          </a:xfrm>
        </p:spPr>
        <p:txBody>
          <a:bodyPr/>
          <a:lstStyle/>
          <a:p>
            <a:r>
              <a:rPr lang="en-US" dirty="0"/>
              <a:t>Recognize objects and people</a:t>
            </a:r>
          </a:p>
          <a:p>
            <a:endParaRPr lang="en-US" dirty="0"/>
          </a:p>
          <a:p>
            <a:endParaRPr lang="en-US" dirty="0"/>
          </a:p>
        </p:txBody>
      </p:sp>
      <p:pic>
        <p:nvPicPr>
          <p:cNvPr id="974850" name="Picture 2"/>
          <p:cNvPicPr>
            <a:picLocks noChangeAspect="1" noChangeArrowheads="1"/>
          </p:cNvPicPr>
          <p:nvPr/>
        </p:nvPicPr>
        <p:blipFill>
          <a:blip r:embed="rId2" cstate="print"/>
          <a:srcRect/>
          <a:stretch>
            <a:fillRect/>
          </a:stretch>
        </p:blipFill>
        <p:spPr bwMode="auto">
          <a:xfrm>
            <a:off x="1524000" y="2579724"/>
            <a:ext cx="5791200" cy="2449476"/>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6" name="Rectangle 5"/>
          <p:cNvSpPr/>
          <p:nvPr/>
        </p:nvSpPr>
        <p:spPr>
          <a:xfrm>
            <a:off x="3144699" y="5105400"/>
            <a:ext cx="2549801" cy="461665"/>
          </a:xfrm>
          <a:prstGeom prst="rect">
            <a:avLst/>
          </a:prstGeom>
        </p:spPr>
        <p:txBody>
          <a:bodyPr wrap="none">
            <a:spAutoFit/>
          </a:bodyPr>
          <a:lstStyle/>
          <a:p>
            <a:r>
              <a:rPr lang="en-US" sz="2400" b="0" i="1" dirty="0">
                <a:solidFill>
                  <a:schemeClr val="tx1"/>
                </a:solidFill>
                <a:latin typeface="+mj-lt"/>
              </a:rPr>
              <a:t>Terminator 2</a:t>
            </a:r>
            <a:r>
              <a:rPr lang="en-US" sz="2400" b="0" dirty="0">
                <a:solidFill>
                  <a:schemeClr val="tx1"/>
                </a:solidFill>
                <a:latin typeface="+mj-lt"/>
              </a:rPr>
              <a:t>, 1991</a:t>
            </a:r>
            <a:endParaRPr lang="en-US" sz="2400" b="0" i="1" dirty="0">
              <a:solidFill>
                <a:schemeClr val="tx1"/>
              </a:solidFill>
              <a:latin typeface="+mj-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2_clip.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403" y="1524001"/>
            <a:ext cx="9103196" cy="3810000"/>
          </a:xfrm>
          <a:prstGeom prst="rect">
            <a:avLst/>
          </a:prstGeom>
        </p:spPr>
      </p:pic>
      <p:pic>
        <p:nvPicPr>
          <p:cNvPr id="2" name="t2_cli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524001"/>
            <a:ext cx="9144000" cy="3827078"/>
          </a:xfrm>
          <a:prstGeom prst="rect">
            <a:avLst/>
          </a:prstGeom>
        </p:spPr>
      </p:pic>
    </p:spTree>
    <p:extLst>
      <p:ext uri="{BB962C8B-B14F-4D97-AF65-F5344CB8AC3E}">
        <p14:creationId xmlns:p14="http://schemas.microsoft.com/office/powerpoint/2010/main" val="17710972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9091" name="Picture 3" descr="031111_034757+8_beijing_e031124">
            <a:hlinkClick r:id="rId3"/>
          </p:cNvPr>
          <p:cNvPicPr>
            <a:picLocks noChangeAspect="1" noChangeArrowheads="1"/>
          </p:cNvPicPr>
          <p:nvPr/>
        </p:nvPicPr>
        <p:blipFill>
          <a:blip r:embed="rId4" cstate="print">
            <a:lum bright="-6000" contrast="18000"/>
          </a:blip>
          <a:srcRect l="7777" t="1466" r="16173"/>
          <a:stretch>
            <a:fillRect/>
          </a:stretch>
        </p:blipFill>
        <p:spPr bwMode="auto">
          <a:xfrm>
            <a:off x="0" y="381000"/>
            <a:ext cx="9144000" cy="6096000"/>
          </a:xfrm>
          <a:prstGeom prst="rect">
            <a:avLst/>
          </a:prstGeom>
          <a:noFill/>
        </p:spPr>
      </p:pic>
      <p:sp>
        <p:nvSpPr>
          <p:cNvPr id="729093" name="Text Box 5"/>
          <p:cNvSpPr txBox="1">
            <a:spLocks noChangeArrowheads="1"/>
          </p:cNvSpPr>
          <p:nvPr/>
        </p:nvSpPr>
        <p:spPr bwMode="auto">
          <a:xfrm>
            <a:off x="6253163" y="6575425"/>
            <a:ext cx="2822575" cy="274638"/>
          </a:xfrm>
          <a:prstGeom prst="rect">
            <a:avLst/>
          </a:prstGeom>
          <a:noFill/>
          <a:ln w="9525">
            <a:noFill/>
            <a:miter lim="800000"/>
            <a:headEnd/>
            <a:tailEnd/>
          </a:ln>
          <a:effectLst/>
        </p:spPr>
        <p:txBody>
          <a:bodyPr wrap="none">
            <a:spAutoFit/>
          </a:bodyPr>
          <a:lstStyle/>
          <a:p>
            <a:pPr algn="l" eaLnBrk="0" hangingPunct="0">
              <a:spcBef>
                <a:spcPct val="0"/>
              </a:spcBef>
            </a:pPr>
            <a:r>
              <a:rPr lang="en-US" b="0">
                <a:solidFill>
                  <a:schemeClr val="bg1"/>
                </a:solidFill>
                <a:cs typeface="Arial" charset="0"/>
              </a:rPr>
              <a:t>slide credit: Fei-Fei, Fergus &amp; Torralba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138" name="Picture 2" descr="031111_034757+8_beijing_e031124">
            <a:hlinkClick r:id="rId3"/>
          </p:cNvPr>
          <p:cNvPicPr>
            <a:picLocks noChangeAspect="1" noChangeArrowheads="1"/>
          </p:cNvPicPr>
          <p:nvPr/>
        </p:nvPicPr>
        <p:blipFill>
          <a:blip r:embed="rId4" cstate="print">
            <a:lum bright="-6000" contrast="18000"/>
          </a:blip>
          <a:srcRect l="7777" t="1466" r="16173"/>
          <a:stretch>
            <a:fillRect/>
          </a:stretch>
        </p:blipFill>
        <p:spPr bwMode="auto">
          <a:xfrm>
            <a:off x="0" y="381000"/>
            <a:ext cx="9144000" cy="6096000"/>
          </a:xfrm>
          <a:prstGeom prst="rect">
            <a:avLst/>
          </a:prstGeom>
          <a:noFill/>
        </p:spPr>
      </p:pic>
      <p:sp>
        <p:nvSpPr>
          <p:cNvPr id="731140" name="Text Box 4"/>
          <p:cNvSpPr txBox="1">
            <a:spLocks noChangeArrowheads="1"/>
          </p:cNvSpPr>
          <p:nvPr/>
        </p:nvSpPr>
        <p:spPr bwMode="auto">
          <a:xfrm>
            <a:off x="228600" y="762000"/>
            <a:ext cx="1143000" cy="519113"/>
          </a:xfrm>
          <a:prstGeom prst="rect">
            <a:avLst/>
          </a:prstGeom>
          <a:solidFill>
            <a:srgbClr val="000080"/>
          </a:solidFill>
          <a:ln w="9525">
            <a:noFill/>
            <a:miter lim="800000"/>
            <a:headEnd/>
            <a:tailEnd/>
          </a:ln>
          <a:effectLst/>
        </p:spPr>
        <p:txBody>
          <a:bodyPr>
            <a:spAutoFit/>
          </a:bodyPr>
          <a:lstStyle/>
          <a:p>
            <a:r>
              <a:rPr lang="en-US" sz="2800">
                <a:cs typeface="Arial" charset="0"/>
              </a:rPr>
              <a:t>sky</a:t>
            </a:r>
          </a:p>
        </p:txBody>
      </p:sp>
      <p:sp>
        <p:nvSpPr>
          <p:cNvPr id="731141" name="Text Box 5"/>
          <p:cNvSpPr txBox="1">
            <a:spLocks noChangeArrowheads="1"/>
          </p:cNvSpPr>
          <p:nvPr/>
        </p:nvSpPr>
        <p:spPr bwMode="auto">
          <a:xfrm>
            <a:off x="3581400" y="1447800"/>
            <a:ext cx="1828800" cy="519113"/>
          </a:xfrm>
          <a:prstGeom prst="rect">
            <a:avLst/>
          </a:prstGeom>
          <a:solidFill>
            <a:srgbClr val="000080"/>
          </a:solidFill>
          <a:ln w="9525">
            <a:noFill/>
            <a:miter lim="800000"/>
            <a:headEnd/>
            <a:tailEnd/>
          </a:ln>
          <a:effectLst/>
        </p:spPr>
        <p:txBody>
          <a:bodyPr>
            <a:spAutoFit/>
          </a:bodyPr>
          <a:lstStyle/>
          <a:p>
            <a:r>
              <a:rPr lang="en-US" sz="2800">
                <a:cs typeface="Arial" charset="0"/>
              </a:rPr>
              <a:t>building</a:t>
            </a:r>
          </a:p>
        </p:txBody>
      </p:sp>
      <p:sp>
        <p:nvSpPr>
          <p:cNvPr id="731142" name="Text Box 6"/>
          <p:cNvSpPr txBox="1">
            <a:spLocks noChangeArrowheads="1"/>
          </p:cNvSpPr>
          <p:nvPr/>
        </p:nvSpPr>
        <p:spPr bwMode="auto">
          <a:xfrm>
            <a:off x="0" y="2514600"/>
            <a:ext cx="1143000" cy="519113"/>
          </a:xfrm>
          <a:prstGeom prst="rect">
            <a:avLst/>
          </a:prstGeom>
          <a:solidFill>
            <a:srgbClr val="000080"/>
          </a:solidFill>
          <a:ln w="9525">
            <a:noFill/>
            <a:miter lim="800000"/>
            <a:headEnd/>
            <a:tailEnd/>
          </a:ln>
          <a:effectLst/>
        </p:spPr>
        <p:txBody>
          <a:bodyPr>
            <a:spAutoFit/>
          </a:bodyPr>
          <a:lstStyle/>
          <a:p>
            <a:r>
              <a:rPr lang="en-US" sz="2800">
                <a:cs typeface="Arial" charset="0"/>
              </a:rPr>
              <a:t>flag</a:t>
            </a:r>
          </a:p>
        </p:txBody>
      </p:sp>
      <p:sp>
        <p:nvSpPr>
          <p:cNvPr id="731143" name="Text Box 7"/>
          <p:cNvSpPr txBox="1">
            <a:spLocks noChangeArrowheads="1"/>
          </p:cNvSpPr>
          <p:nvPr/>
        </p:nvSpPr>
        <p:spPr bwMode="auto">
          <a:xfrm>
            <a:off x="7924800" y="4038600"/>
            <a:ext cx="1143000" cy="519113"/>
          </a:xfrm>
          <a:prstGeom prst="rect">
            <a:avLst/>
          </a:prstGeom>
          <a:solidFill>
            <a:srgbClr val="000080"/>
          </a:solidFill>
          <a:ln w="9525">
            <a:noFill/>
            <a:miter lim="800000"/>
            <a:headEnd/>
            <a:tailEnd/>
          </a:ln>
          <a:effectLst/>
        </p:spPr>
        <p:txBody>
          <a:bodyPr>
            <a:spAutoFit/>
          </a:bodyPr>
          <a:lstStyle/>
          <a:p>
            <a:r>
              <a:rPr lang="en-US" sz="2800">
                <a:cs typeface="Arial" charset="0"/>
              </a:rPr>
              <a:t>wall</a:t>
            </a:r>
          </a:p>
        </p:txBody>
      </p:sp>
      <p:sp>
        <p:nvSpPr>
          <p:cNvPr id="731144" name="Text Box 8"/>
          <p:cNvSpPr txBox="1">
            <a:spLocks noChangeArrowheads="1"/>
          </p:cNvSpPr>
          <p:nvPr/>
        </p:nvSpPr>
        <p:spPr bwMode="auto">
          <a:xfrm>
            <a:off x="228600" y="3810000"/>
            <a:ext cx="1447800" cy="519113"/>
          </a:xfrm>
          <a:prstGeom prst="rect">
            <a:avLst/>
          </a:prstGeom>
          <a:solidFill>
            <a:srgbClr val="000080"/>
          </a:solidFill>
          <a:ln w="9525">
            <a:noFill/>
            <a:miter lim="800000"/>
            <a:headEnd/>
            <a:tailEnd/>
          </a:ln>
          <a:effectLst/>
        </p:spPr>
        <p:txBody>
          <a:bodyPr>
            <a:spAutoFit/>
          </a:bodyPr>
          <a:lstStyle/>
          <a:p>
            <a:r>
              <a:rPr lang="en-US" sz="2800">
                <a:cs typeface="Arial" charset="0"/>
              </a:rPr>
              <a:t>banner</a:t>
            </a:r>
          </a:p>
        </p:txBody>
      </p:sp>
      <p:sp>
        <p:nvSpPr>
          <p:cNvPr id="731145" name="Text Box 9"/>
          <p:cNvSpPr txBox="1">
            <a:spLocks noChangeArrowheads="1"/>
          </p:cNvSpPr>
          <p:nvPr/>
        </p:nvSpPr>
        <p:spPr bwMode="auto">
          <a:xfrm>
            <a:off x="1295400" y="4800600"/>
            <a:ext cx="990600" cy="519113"/>
          </a:xfrm>
          <a:prstGeom prst="rect">
            <a:avLst/>
          </a:prstGeom>
          <a:solidFill>
            <a:srgbClr val="000080"/>
          </a:solidFill>
          <a:ln w="9525">
            <a:noFill/>
            <a:miter lim="800000"/>
            <a:headEnd/>
            <a:tailEnd/>
          </a:ln>
          <a:effectLst/>
        </p:spPr>
        <p:txBody>
          <a:bodyPr>
            <a:spAutoFit/>
          </a:bodyPr>
          <a:lstStyle/>
          <a:p>
            <a:r>
              <a:rPr lang="en-US" sz="2800">
                <a:cs typeface="Arial" charset="0"/>
              </a:rPr>
              <a:t>bus</a:t>
            </a:r>
          </a:p>
        </p:txBody>
      </p:sp>
      <p:sp>
        <p:nvSpPr>
          <p:cNvPr id="731146" name="Text Box 10"/>
          <p:cNvSpPr txBox="1">
            <a:spLocks noChangeArrowheads="1"/>
          </p:cNvSpPr>
          <p:nvPr/>
        </p:nvSpPr>
        <p:spPr bwMode="auto">
          <a:xfrm>
            <a:off x="4495800" y="5943600"/>
            <a:ext cx="1066800" cy="519113"/>
          </a:xfrm>
          <a:prstGeom prst="rect">
            <a:avLst/>
          </a:prstGeom>
          <a:solidFill>
            <a:srgbClr val="000080"/>
          </a:solidFill>
          <a:ln w="9525">
            <a:noFill/>
            <a:miter lim="800000"/>
            <a:headEnd/>
            <a:tailEnd/>
          </a:ln>
          <a:effectLst/>
        </p:spPr>
        <p:txBody>
          <a:bodyPr>
            <a:spAutoFit/>
          </a:bodyPr>
          <a:lstStyle/>
          <a:p>
            <a:r>
              <a:rPr lang="en-US" sz="2800">
                <a:cs typeface="Arial" charset="0"/>
              </a:rPr>
              <a:t>cars</a:t>
            </a:r>
          </a:p>
        </p:txBody>
      </p:sp>
      <p:sp>
        <p:nvSpPr>
          <p:cNvPr id="731147" name="Text Box 11"/>
          <p:cNvSpPr txBox="1">
            <a:spLocks noChangeArrowheads="1"/>
          </p:cNvSpPr>
          <p:nvPr/>
        </p:nvSpPr>
        <p:spPr bwMode="auto">
          <a:xfrm>
            <a:off x="7467600" y="4800600"/>
            <a:ext cx="990600" cy="519113"/>
          </a:xfrm>
          <a:prstGeom prst="rect">
            <a:avLst/>
          </a:prstGeom>
          <a:solidFill>
            <a:srgbClr val="000080"/>
          </a:solidFill>
          <a:ln w="9525">
            <a:noFill/>
            <a:miter lim="800000"/>
            <a:headEnd/>
            <a:tailEnd/>
          </a:ln>
          <a:effectLst/>
        </p:spPr>
        <p:txBody>
          <a:bodyPr>
            <a:spAutoFit/>
          </a:bodyPr>
          <a:lstStyle/>
          <a:p>
            <a:r>
              <a:rPr lang="en-US" sz="2800">
                <a:cs typeface="Arial" charset="0"/>
              </a:rPr>
              <a:t>bus</a:t>
            </a:r>
          </a:p>
        </p:txBody>
      </p:sp>
      <p:sp>
        <p:nvSpPr>
          <p:cNvPr id="731148" name="Text Box 12"/>
          <p:cNvSpPr txBox="1">
            <a:spLocks noChangeArrowheads="1"/>
          </p:cNvSpPr>
          <p:nvPr/>
        </p:nvSpPr>
        <p:spPr bwMode="auto">
          <a:xfrm>
            <a:off x="3200400" y="3505200"/>
            <a:ext cx="1143000" cy="519113"/>
          </a:xfrm>
          <a:prstGeom prst="rect">
            <a:avLst/>
          </a:prstGeom>
          <a:solidFill>
            <a:srgbClr val="000080"/>
          </a:solidFill>
          <a:ln w="9525">
            <a:noFill/>
            <a:miter lim="800000"/>
            <a:headEnd/>
            <a:tailEnd/>
          </a:ln>
          <a:effectLst/>
        </p:spPr>
        <p:txBody>
          <a:bodyPr>
            <a:spAutoFit/>
          </a:bodyPr>
          <a:lstStyle/>
          <a:p>
            <a:r>
              <a:rPr lang="en-US" sz="2800">
                <a:cs typeface="Arial" charset="0"/>
              </a:rPr>
              <a:t>face</a:t>
            </a:r>
          </a:p>
        </p:txBody>
      </p:sp>
      <p:sp>
        <p:nvSpPr>
          <p:cNvPr id="731149" name="Text Box 13"/>
          <p:cNvSpPr txBox="1">
            <a:spLocks noChangeArrowheads="1"/>
          </p:cNvSpPr>
          <p:nvPr/>
        </p:nvSpPr>
        <p:spPr bwMode="auto">
          <a:xfrm>
            <a:off x="5105400" y="4419600"/>
            <a:ext cx="2133600" cy="519113"/>
          </a:xfrm>
          <a:prstGeom prst="rect">
            <a:avLst/>
          </a:prstGeom>
          <a:solidFill>
            <a:srgbClr val="000080"/>
          </a:solidFill>
          <a:ln w="9525">
            <a:noFill/>
            <a:miter lim="800000"/>
            <a:headEnd/>
            <a:tailEnd/>
          </a:ln>
          <a:effectLst/>
        </p:spPr>
        <p:txBody>
          <a:bodyPr>
            <a:spAutoFit/>
          </a:bodyPr>
          <a:lstStyle/>
          <a:p>
            <a:r>
              <a:rPr lang="en-US" sz="2800">
                <a:cs typeface="Arial" charset="0"/>
              </a:rPr>
              <a:t>street lamp</a:t>
            </a:r>
          </a:p>
        </p:txBody>
      </p:sp>
      <p:sp>
        <p:nvSpPr>
          <p:cNvPr id="731150" name="Text Box 14"/>
          <p:cNvSpPr txBox="1">
            <a:spLocks noChangeArrowheads="1"/>
          </p:cNvSpPr>
          <p:nvPr/>
        </p:nvSpPr>
        <p:spPr bwMode="auto">
          <a:xfrm>
            <a:off x="6253163" y="6194425"/>
            <a:ext cx="2822575" cy="274638"/>
          </a:xfrm>
          <a:prstGeom prst="rect">
            <a:avLst/>
          </a:prstGeom>
          <a:noFill/>
          <a:ln w="9525">
            <a:noFill/>
            <a:miter lim="800000"/>
            <a:headEnd/>
            <a:tailEnd/>
          </a:ln>
          <a:effectLst/>
        </p:spPr>
        <p:txBody>
          <a:bodyPr wrap="none">
            <a:spAutoFit/>
          </a:bodyPr>
          <a:lstStyle/>
          <a:p>
            <a:pPr algn="l" eaLnBrk="0" hangingPunct="0">
              <a:spcBef>
                <a:spcPct val="0"/>
              </a:spcBef>
            </a:pPr>
            <a:r>
              <a:rPr lang="en-US" b="0">
                <a:solidFill>
                  <a:schemeClr val="bg1"/>
                </a:solidFill>
                <a:cs typeface="Arial" charset="0"/>
              </a:rPr>
              <a:t>slide credit: Fei-Fei, Fergus &amp; Torralba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goal of computer vision</a:t>
            </a:r>
          </a:p>
        </p:txBody>
      </p:sp>
      <p:sp>
        <p:nvSpPr>
          <p:cNvPr id="3" name="Content Placeholder 2"/>
          <p:cNvSpPr>
            <a:spLocks noGrp="1"/>
          </p:cNvSpPr>
          <p:nvPr>
            <p:ph idx="1"/>
          </p:nvPr>
        </p:nvSpPr>
        <p:spPr>
          <a:xfrm>
            <a:off x="457200" y="1295400"/>
            <a:ext cx="8229600" cy="685800"/>
          </a:xfrm>
        </p:spPr>
        <p:txBody>
          <a:bodyPr/>
          <a:lstStyle/>
          <a:p>
            <a:r>
              <a:rPr lang="en-US" dirty="0"/>
              <a:t>“Enhance” images</a:t>
            </a:r>
          </a:p>
        </p:txBody>
      </p:sp>
      <p:pic>
        <p:nvPicPr>
          <p:cNvPr id="1086466" name="Picture 2"/>
          <p:cNvPicPr>
            <a:picLocks noChangeAspect="1" noChangeArrowheads="1"/>
          </p:cNvPicPr>
          <p:nvPr/>
        </p:nvPicPr>
        <p:blipFill>
          <a:blip r:embed="rId2" cstate="print"/>
          <a:srcRect/>
          <a:stretch>
            <a:fillRect/>
          </a:stretch>
        </p:blipFill>
        <p:spPr bwMode="auto">
          <a:xfrm>
            <a:off x="2438400" y="2286000"/>
            <a:ext cx="4360764" cy="3290887"/>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s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8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2"/>
          <p:cNvSpPr>
            <a:spLocks noGrp="1" noChangeArrowheads="1"/>
          </p:cNvSpPr>
          <p:nvPr>
            <p:ph type="title"/>
          </p:nvPr>
        </p:nvSpPr>
        <p:spPr/>
        <p:txBody>
          <a:bodyPr/>
          <a:lstStyle/>
          <a:p>
            <a:r>
              <a:rPr lang="en-US" dirty="0"/>
              <a:t>Instructor</a:t>
            </a:r>
          </a:p>
        </p:txBody>
      </p:sp>
      <p:sp>
        <p:nvSpPr>
          <p:cNvPr id="674819" name="Rectangle 3"/>
          <p:cNvSpPr>
            <a:spLocks noGrp="1" noChangeArrowheads="1"/>
          </p:cNvSpPr>
          <p:nvPr>
            <p:ph idx="1"/>
          </p:nvPr>
        </p:nvSpPr>
        <p:spPr>
          <a:xfrm>
            <a:off x="304800" y="1524000"/>
            <a:ext cx="8534400" cy="5181600"/>
          </a:xfrm>
        </p:spPr>
        <p:txBody>
          <a:bodyPr>
            <a:normAutofit/>
          </a:bodyPr>
          <a:lstStyle/>
          <a:p>
            <a:r>
              <a:rPr lang="en-US" dirty="0"/>
              <a:t>Noah Snavely (</a:t>
            </a:r>
            <a:r>
              <a:rPr lang="en-US" dirty="0">
                <a:hlinkClick r:id="rId3"/>
              </a:rPr>
              <a:t>snavely@cs.cornell.edu</a:t>
            </a:r>
            <a:r>
              <a:rPr lang="en-US" dirty="0"/>
              <a:t>)</a:t>
            </a:r>
            <a:br>
              <a:rPr lang="en-US" dirty="0"/>
            </a:br>
            <a:endParaRPr lang="en-US" dirty="0"/>
          </a:p>
          <a:p>
            <a:r>
              <a:rPr lang="en-US" dirty="0"/>
              <a:t>Research interests:</a:t>
            </a:r>
          </a:p>
          <a:p>
            <a:pPr lvl="1"/>
            <a:r>
              <a:rPr lang="en-US" dirty="0"/>
              <a:t>Computer vision and graphics</a:t>
            </a:r>
          </a:p>
          <a:p>
            <a:pPr lvl="1"/>
            <a:r>
              <a:rPr lang="en-US" dirty="0"/>
              <a:t>3D reconstruction and visualization of Internet photo collections</a:t>
            </a:r>
          </a:p>
          <a:p>
            <a:pPr lvl="1"/>
            <a:r>
              <a:rPr lang="en-US" dirty="0"/>
              <a:t>Deep learning for computer graphics</a:t>
            </a:r>
          </a:p>
          <a:p>
            <a:pPr lvl="1"/>
            <a:r>
              <a:rPr lang="en-US" dirty="0"/>
              <a:t>Virtual reality video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4819">
                                            <p:txEl>
                                              <p:pRg st="1" end="1"/>
                                            </p:txEl>
                                          </p:spTgt>
                                        </p:tgtEl>
                                        <p:attrNameLst>
                                          <p:attrName>style.visibility</p:attrName>
                                        </p:attrNameLst>
                                      </p:cBhvr>
                                      <p:to>
                                        <p:strVal val="visible"/>
                                      </p:to>
                                    </p:set>
                                    <p:animEffect transition="in" filter="fade">
                                      <p:cBhvr>
                                        <p:cTn id="7" dur="500"/>
                                        <p:tgtEl>
                                          <p:spTgt spid="67481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74819">
                                            <p:txEl>
                                              <p:pRg st="2" end="2"/>
                                            </p:txEl>
                                          </p:spTgt>
                                        </p:tgtEl>
                                        <p:attrNameLst>
                                          <p:attrName>style.visibility</p:attrName>
                                        </p:attrNameLst>
                                      </p:cBhvr>
                                      <p:to>
                                        <p:strVal val="visible"/>
                                      </p:to>
                                    </p:set>
                                    <p:animEffect transition="in" filter="fade">
                                      <p:cBhvr>
                                        <p:cTn id="10" dur="500"/>
                                        <p:tgtEl>
                                          <p:spTgt spid="674819">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74819">
                                            <p:txEl>
                                              <p:pRg st="3" end="3"/>
                                            </p:txEl>
                                          </p:spTgt>
                                        </p:tgtEl>
                                        <p:attrNameLst>
                                          <p:attrName>style.visibility</p:attrName>
                                        </p:attrNameLst>
                                      </p:cBhvr>
                                      <p:to>
                                        <p:strVal val="visible"/>
                                      </p:to>
                                    </p:set>
                                    <p:animEffect transition="in" filter="fade">
                                      <p:cBhvr>
                                        <p:cTn id="13" dur="500"/>
                                        <p:tgtEl>
                                          <p:spTgt spid="674819">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74819">
                                            <p:txEl>
                                              <p:pRg st="4" end="4"/>
                                            </p:txEl>
                                          </p:spTgt>
                                        </p:tgtEl>
                                        <p:attrNameLst>
                                          <p:attrName>style.visibility</p:attrName>
                                        </p:attrNameLst>
                                      </p:cBhvr>
                                      <p:to>
                                        <p:strVal val="visible"/>
                                      </p:to>
                                    </p:set>
                                    <p:animEffect transition="in" filter="fade">
                                      <p:cBhvr>
                                        <p:cTn id="16" dur="500"/>
                                        <p:tgtEl>
                                          <p:spTgt spid="674819">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74819">
                                            <p:txEl>
                                              <p:pRg st="5" end="5"/>
                                            </p:txEl>
                                          </p:spTgt>
                                        </p:tgtEl>
                                        <p:attrNameLst>
                                          <p:attrName>style.visibility</p:attrName>
                                        </p:attrNameLst>
                                      </p:cBhvr>
                                      <p:to>
                                        <p:strVal val="visible"/>
                                      </p:to>
                                    </p:set>
                                    <p:animEffect transition="in" filter="fade">
                                      <p:cBhvr>
                                        <p:cTn id="19" dur="500"/>
                                        <p:tgtEl>
                                          <p:spTgt spid="6748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goal of computer vision</a:t>
            </a:r>
          </a:p>
        </p:txBody>
      </p:sp>
      <p:sp>
        <p:nvSpPr>
          <p:cNvPr id="3" name="Content Placeholder 2"/>
          <p:cNvSpPr>
            <a:spLocks noGrp="1"/>
          </p:cNvSpPr>
          <p:nvPr>
            <p:ph idx="1"/>
          </p:nvPr>
        </p:nvSpPr>
        <p:spPr/>
        <p:txBody>
          <a:bodyPr/>
          <a:lstStyle/>
          <a:p>
            <a:r>
              <a:rPr lang="en-US" dirty="0"/>
              <a:t>Forensics</a:t>
            </a:r>
          </a:p>
        </p:txBody>
      </p:sp>
      <p:pic>
        <p:nvPicPr>
          <p:cNvPr id="4" name="Picture 2" descr="cropinemiko1_10bright"/>
          <p:cNvPicPr>
            <a:picLocks noChangeAspect="1" noChangeArrowheads="1"/>
          </p:cNvPicPr>
          <p:nvPr/>
        </p:nvPicPr>
        <p:blipFill>
          <a:blip r:embed="rId2" cstate="print"/>
          <a:srcRect/>
          <a:stretch>
            <a:fillRect/>
          </a:stretch>
        </p:blipFill>
        <p:spPr bwMode="auto">
          <a:xfrm>
            <a:off x="3200400" y="2274888"/>
            <a:ext cx="2388377" cy="3744912"/>
          </a:xfrm>
          <a:prstGeom prst="rect">
            <a:avLst/>
          </a:prstGeom>
          <a:noFill/>
          <a:effectLst>
            <a:outerShdw blurRad="50800" dist="38100" dir="2700000" algn="tl" rotWithShape="0">
              <a:prstClr val="black">
                <a:alpha val="40000"/>
              </a:prstClr>
            </a:outerShdw>
          </a:effectLst>
        </p:spPr>
      </p:pic>
      <p:sp>
        <p:nvSpPr>
          <p:cNvPr id="6" name="Text Box 6"/>
          <p:cNvSpPr txBox="1">
            <a:spLocks noChangeArrowheads="1"/>
          </p:cNvSpPr>
          <p:nvPr/>
        </p:nvSpPr>
        <p:spPr bwMode="auto">
          <a:xfrm>
            <a:off x="5427174" y="6553200"/>
            <a:ext cx="3793026" cy="276999"/>
          </a:xfrm>
          <a:prstGeom prst="rect">
            <a:avLst/>
          </a:prstGeom>
          <a:noFill/>
          <a:ln w="19050">
            <a:noFill/>
            <a:miter lim="800000"/>
            <a:headEnd/>
            <a:tailEnd/>
          </a:ln>
          <a:effectLst/>
        </p:spPr>
        <p:txBody>
          <a:bodyPr wrap="none">
            <a:spAutoFit/>
          </a:bodyPr>
          <a:lstStyle/>
          <a:p>
            <a:r>
              <a:rPr lang="en-US" dirty="0">
                <a:solidFill>
                  <a:schemeClr val="tx1"/>
                </a:solidFill>
              </a:rPr>
              <a:t>Source: </a:t>
            </a:r>
            <a:r>
              <a:rPr lang="en-US" dirty="0" err="1">
                <a:solidFill>
                  <a:schemeClr val="tx1"/>
                </a:solidFill>
              </a:rPr>
              <a:t>Nayar</a:t>
            </a:r>
            <a:r>
              <a:rPr lang="en-US" dirty="0">
                <a:solidFill>
                  <a:schemeClr val="tx1"/>
                </a:solidFill>
              </a:rPr>
              <a:t> and Nishino, “Eyes for Relighting”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ropinemiko1_10bright"/>
          <p:cNvPicPr>
            <a:picLocks noChangeAspect="1" noChangeArrowheads="1"/>
          </p:cNvPicPr>
          <p:nvPr/>
        </p:nvPicPr>
        <p:blipFill>
          <a:blip r:embed="rId3" cstate="print"/>
          <a:srcRect/>
          <a:stretch>
            <a:fillRect/>
          </a:stretch>
        </p:blipFill>
        <p:spPr bwMode="auto">
          <a:xfrm>
            <a:off x="2387600" y="65088"/>
            <a:ext cx="4332288" cy="6792912"/>
          </a:xfrm>
          <a:prstGeom prst="rect">
            <a:avLst/>
          </a:prstGeom>
          <a:noFill/>
        </p:spPr>
      </p:pic>
      <p:pic>
        <p:nvPicPr>
          <p:cNvPr id="6147" name="Picture 3" descr="emikoseye"/>
          <p:cNvPicPr>
            <a:picLocks noChangeAspect="1" noChangeArrowheads="1"/>
          </p:cNvPicPr>
          <p:nvPr/>
        </p:nvPicPr>
        <p:blipFill>
          <a:blip r:embed="rId4" cstate="print"/>
          <a:srcRect/>
          <a:stretch>
            <a:fillRect/>
          </a:stretch>
        </p:blipFill>
        <p:spPr bwMode="auto">
          <a:xfrm>
            <a:off x="-254000" y="-774700"/>
            <a:ext cx="9588500" cy="7920038"/>
          </a:xfrm>
          <a:prstGeom prst="rect">
            <a:avLst/>
          </a:prstGeom>
          <a:noFill/>
        </p:spPr>
      </p:pic>
      <p:sp>
        <p:nvSpPr>
          <p:cNvPr id="9" name="Text Box 6"/>
          <p:cNvSpPr txBox="1">
            <a:spLocks noChangeArrowheads="1"/>
          </p:cNvSpPr>
          <p:nvPr/>
        </p:nvSpPr>
        <p:spPr bwMode="auto">
          <a:xfrm>
            <a:off x="5427174" y="6553200"/>
            <a:ext cx="3793026" cy="276999"/>
          </a:xfrm>
          <a:prstGeom prst="rect">
            <a:avLst/>
          </a:prstGeom>
          <a:noFill/>
          <a:ln w="19050">
            <a:noFill/>
            <a:miter lim="800000"/>
            <a:headEnd/>
            <a:tailEnd/>
          </a:ln>
          <a:effectLst/>
        </p:spPr>
        <p:txBody>
          <a:bodyPr wrap="none">
            <a:spAutoFit/>
          </a:bodyPr>
          <a:lstStyle/>
          <a:p>
            <a:r>
              <a:rPr lang="en-US" dirty="0">
                <a:solidFill>
                  <a:schemeClr val="tx1"/>
                </a:solidFill>
              </a:rPr>
              <a:t>Source: </a:t>
            </a:r>
            <a:r>
              <a:rPr lang="en-US" dirty="0" err="1">
                <a:solidFill>
                  <a:schemeClr val="tx1"/>
                </a:solidFill>
              </a:rPr>
              <a:t>Nayar</a:t>
            </a:r>
            <a:r>
              <a:rPr lang="en-US" dirty="0">
                <a:solidFill>
                  <a:schemeClr val="tx1"/>
                </a:solidFill>
              </a:rPr>
              <a:t> and Nishino, “Eyes for Relighting”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500" fill="hold"/>
                                        <p:tgtEl>
                                          <p:spTgt spid="6147"/>
                                        </p:tgtEl>
                                        <p:attrNameLst>
                                          <p:attrName>ppt_w</p:attrName>
                                        </p:attrNameLst>
                                      </p:cBhvr>
                                      <p:tavLst>
                                        <p:tav tm="0">
                                          <p:val>
                                            <p:fltVal val="0"/>
                                          </p:val>
                                        </p:tav>
                                        <p:tav tm="100000">
                                          <p:val>
                                            <p:strVal val="#ppt_w"/>
                                          </p:val>
                                        </p:tav>
                                      </p:tavLst>
                                    </p:anim>
                                    <p:anim calcmode="lin" valueType="num">
                                      <p:cBhvr>
                                        <p:cTn id="8" dur="500" fill="hold"/>
                                        <p:tgtEl>
                                          <p:spTgt spid="61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1347" name="Picture 3"/>
          <p:cNvPicPr>
            <a:picLocks noChangeAspect="1" noChangeArrowheads="1"/>
          </p:cNvPicPr>
          <p:nvPr/>
        </p:nvPicPr>
        <p:blipFill>
          <a:blip r:embed="rId2" cstate="print"/>
          <a:srcRect/>
          <a:stretch>
            <a:fillRect/>
          </a:stretch>
        </p:blipFill>
        <p:spPr bwMode="auto">
          <a:xfrm>
            <a:off x="-1" y="2336300"/>
            <a:ext cx="9354453" cy="2235700"/>
          </a:xfrm>
          <a:prstGeom prst="rect">
            <a:avLst/>
          </a:prstGeom>
          <a:noFill/>
          <a:ln w="9525">
            <a:noFill/>
            <a:miter lim="800000"/>
            <a:headEnd/>
            <a:tailEnd/>
          </a:ln>
        </p:spPr>
      </p:pic>
      <p:sp>
        <p:nvSpPr>
          <p:cNvPr id="3" name="Text Box 6"/>
          <p:cNvSpPr txBox="1">
            <a:spLocks noChangeArrowheads="1"/>
          </p:cNvSpPr>
          <p:nvPr/>
        </p:nvSpPr>
        <p:spPr bwMode="auto">
          <a:xfrm>
            <a:off x="5427174" y="6553200"/>
            <a:ext cx="3793026" cy="276999"/>
          </a:xfrm>
          <a:prstGeom prst="rect">
            <a:avLst/>
          </a:prstGeom>
          <a:noFill/>
          <a:ln w="19050">
            <a:noFill/>
            <a:miter lim="800000"/>
            <a:headEnd/>
            <a:tailEnd/>
          </a:ln>
          <a:effectLst/>
        </p:spPr>
        <p:txBody>
          <a:bodyPr wrap="none">
            <a:spAutoFit/>
          </a:bodyPr>
          <a:lstStyle/>
          <a:p>
            <a:r>
              <a:rPr lang="en-US" dirty="0">
                <a:solidFill>
                  <a:schemeClr val="tx1"/>
                </a:solidFill>
              </a:rPr>
              <a:t>Source: </a:t>
            </a:r>
            <a:r>
              <a:rPr lang="en-US" dirty="0" err="1">
                <a:solidFill>
                  <a:schemeClr val="tx1"/>
                </a:solidFill>
              </a:rPr>
              <a:t>Nayar</a:t>
            </a:r>
            <a:r>
              <a:rPr lang="en-US" dirty="0">
                <a:solidFill>
                  <a:schemeClr val="tx1"/>
                </a:solidFill>
              </a:rPr>
              <a:t> and Nishino, “Eyes for Relighting”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9427" y="0"/>
            <a:ext cx="6845145" cy="6858000"/>
          </a:xfrm>
          <a:prstGeom prst="rect">
            <a:avLst/>
          </a:prstGeom>
        </p:spPr>
      </p:pic>
    </p:spTree>
    <p:extLst>
      <p:ext uri="{BB962C8B-B14F-4D97-AF65-F5344CB8AC3E}">
        <p14:creationId xmlns:p14="http://schemas.microsoft.com/office/powerpoint/2010/main" val="1118724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goal of computer vision</a:t>
            </a:r>
          </a:p>
        </p:txBody>
      </p:sp>
      <p:sp>
        <p:nvSpPr>
          <p:cNvPr id="3" name="Content Placeholder 2"/>
          <p:cNvSpPr>
            <a:spLocks noGrp="1"/>
          </p:cNvSpPr>
          <p:nvPr>
            <p:ph idx="1"/>
          </p:nvPr>
        </p:nvSpPr>
        <p:spPr>
          <a:xfrm>
            <a:off x="457200" y="1295400"/>
            <a:ext cx="8458200" cy="609600"/>
          </a:xfrm>
        </p:spPr>
        <p:txBody>
          <a:bodyPr>
            <a:normAutofit fontScale="92500"/>
          </a:bodyPr>
          <a:lstStyle/>
          <a:p>
            <a:r>
              <a:rPr lang="en-US" dirty="0"/>
              <a:t>Improve photos (“Computational Photography”)</a:t>
            </a:r>
          </a:p>
        </p:txBody>
      </p:sp>
      <p:grpSp>
        <p:nvGrpSpPr>
          <p:cNvPr id="5" name="Group 4"/>
          <p:cNvGrpSpPr/>
          <p:nvPr/>
        </p:nvGrpSpPr>
        <p:grpSpPr>
          <a:xfrm>
            <a:off x="3260925" y="4800600"/>
            <a:ext cx="5730675" cy="2039779"/>
            <a:chOff x="3260925" y="4572000"/>
            <a:chExt cx="5730675" cy="2039779"/>
          </a:xfrm>
        </p:grpSpPr>
        <p:pic>
          <p:nvPicPr>
            <p:cNvPr id="19" name="Picture 6"/>
            <p:cNvPicPr>
              <a:picLocks noChangeAspect="1" noChangeArrowheads="1"/>
            </p:cNvPicPr>
            <p:nvPr/>
          </p:nvPicPr>
          <p:blipFill>
            <a:blip r:embed="rId3" cstate="print"/>
            <a:srcRect/>
            <a:stretch>
              <a:fillRect/>
            </a:stretch>
          </p:blipFill>
          <p:spPr bwMode="auto">
            <a:xfrm>
              <a:off x="3260925" y="4572000"/>
              <a:ext cx="3848100" cy="1704975"/>
            </a:xfrm>
            <a:prstGeom prst="rect">
              <a:avLst/>
            </a:prstGeom>
            <a:noFill/>
            <a:ln w="9525">
              <a:noFill/>
              <a:miter lim="800000"/>
              <a:headEnd/>
              <a:tailEnd/>
            </a:ln>
          </p:spPr>
        </p:pic>
        <p:sp>
          <p:nvSpPr>
            <p:cNvPr id="20" name="TextBox 19"/>
            <p:cNvSpPr txBox="1"/>
            <p:nvPr/>
          </p:nvSpPr>
          <p:spPr>
            <a:xfrm>
              <a:off x="3321450" y="6273225"/>
              <a:ext cx="5670150" cy="338554"/>
            </a:xfrm>
            <a:prstGeom prst="rect">
              <a:avLst/>
            </a:prstGeom>
            <a:noFill/>
          </p:spPr>
          <p:txBody>
            <a:bodyPr wrap="square" rtlCol="0">
              <a:spAutoFit/>
            </a:bodyPr>
            <a:lstStyle/>
            <a:p>
              <a:r>
                <a:rPr lang="en-US" sz="1600" b="0" dirty="0">
                  <a:solidFill>
                    <a:schemeClr val="tx1"/>
                  </a:solidFill>
                  <a:latin typeface="+mn-lt"/>
                </a:rPr>
                <a:t>Inpainting / image completion (image credit: Hays and Efros)</a:t>
              </a:r>
            </a:p>
          </p:txBody>
        </p:sp>
        <p:pic>
          <p:nvPicPr>
            <p:cNvPr id="21" name="Picture 7"/>
            <p:cNvPicPr>
              <a:picLocks noChangeAspect="1" noChangeArrowheads="1"/>
            </p:cNvPicPr>
            <p:nvPr/>
          </p:nvPicPr>
          <p:blipFill>
            <a:blip r:embed="rId4" cstate="print"/>
            <a:srcRect/>
            <a:stretch>
              <a:fillRect/>
            </a:stretch>
          </p:blipFill>
          <p:spPr bwMode="auto">
            <a:xfrm>
              <a:off x="7105650" y="4572000"/>
              <a:ext cx="1885950" cy="1695450"/>
            </a:xfrm>
            <a:prstGeom prst="rect">
              <a:avLst/>
            </a:prstGeom>
            <a:noFill/>
            <a:ln w="9525">
              <a:noFill/>
              <a:miter lim="800000"/>
              <a:headEnd/>
              <a:tailEnd/>
            </a:ln>
          </p:spPr>
        </p:pic>
      </p:grpSp>
      <p:grpSp>
        <p:nvGrpSpPr>
          <p:cNvPr id="29" name="Group 28"/>
          <p:cNvGrpSpPr/>
          <p:nvPr/>
        </p:nvGrpSpPr>
        <p:grpSpPr>
          <a:xfrm>
            <a:off x="99350" y="2362200"/>
            <a:ext cx="3048000" cy="3691354"/>
            <a:chOff x="99350" y="2362200"/>
            <a:chExt cx="3048000" cy="3691354"/>
          </a:xfrm>
        </p:grpSpPr>
        <p:pic>
          <p:nvPicPr>
            <p:cNvPr id="1002497" name="Picture 1"/>
            <p:cNvPicPr>
              <a:picLocks noChangeAspect="1" noChangeArrowheads="1"/>
            </p:cNvPicPr>
            <p:nvPr/>
          </p:nvPicPr>
          <p:blipFill>
            <a:blip r:embed="rId5" cstate="print"/>
            <a:srcRect/>
            <a:stretch>
              <a:fillRect/>
            </a:stretch>
          </p:blipFill>
          <p:spPr bwMode="auto">
            <a:xfrm>
              <a:off x="750277" y="2362200"/>
              <a:ext cx="773723" cy="4572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2" name="Picture 1"/>
            <p:cNvPicPr>
              <a:picLocks noChangeAspect="1" noChangeArrowheads="1"/>
            </p:cNvPicPr>
            <p:nvPr/>
          </p:nvPicPr>
          <p:blipFill>
            <a:blip r:embed="rId5" cstate="print"/>
            <a:srcRect/>
            <a:stretch>
              <a:fillRect/>
            </a:stretch>
          </p:blipFill>
          <p:spPr bwMode="auto">
            <a:xfrm>
              <a:off x="902677" y="2514600"/>
              <a:ext cx="773723" cy="4572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3" name="Picture 1"/>
            <p:cNvPicPr>
              <a:picLocks noChangeAspect="1" noChangeArrowheads="1"/>
            </p:cNvPicPr>
            <p:nvPr/>
          </p:nvPicPr>
          <p:blipFill>
            <a:blip r:embed="rId5" cstate="print"/>
            <a:srcRect/>
            <a:stretch>
              <a:fillRect/>
            </a:stretch>
          </p:blipFill>
          <p:spPr bwMode="auto">
            <a:xfrm>
              <a:off x="1055077" y="2667000"/>
              <a:ext cx="773723" cy="4572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4" name="Picture 1"/>
            <p:cNvPicPr>
              <a:picLocks noChangeAspect="1" noChangeArrowheads="1"/>
            </p:cNvPicPr>
            <p:nvPr/>
          </p:nvPicPr>
          <p:blipFill>
            <a:blip r:embed="rId5" cstate="print"/>
            <a:srcRect/>
            <a:stretch>
              <a:fillRect/>
            </a:stretch>
          </p:blipFill>
          <p:spPr bwMode="auto">
            <a:xfrm>
              <a:off x="1207477" y="2819400"/>
              <a:ext cx="773723" cy="4572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5" name="Picture 1"/>
            <p:cNvPicPr>
              <a:picLocks noChangeAspect="1" noChangeArrowheads="1"/>
            </p:cNvPicPr>
            <p:nvPr/>
          </p:nvPicPr>
          <p:blipFill>
            <a:blip r:embed="rId5" cstate="print"/>
            <a:srcRect/>
            <a:stretch>
              <a:fillRect/>
            </a:stretch>
          </p:blipFill>
          <p:spPr bwMode="auto">
            <a:xfrm>
              <a:off x="1359877" y="2971800"/>
              <a:ext cx="773723" cy="4572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6" name="Right Arrow 25"/>
            <p:cNvSpPr/>
            <p:nvPr/>
          </p:nvSpPr>
          <p:spPr>
            <a:xfrm rot="5400000">
              <a:off x="1371600" y="3612687"/>
              <a:ext cx="367373" cy="304800"/>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99350" y="5715000"/>
              <a:ext cx="3048000" cy="338554"/>
            </a:xfrm>
            <a:prstGeom prst="rect">
              <a:avLst/>
            </a:prstGeom>
            <a:noFill/>
          </p:spPr>
          <p:txBody>
            <a:bodyPr wrap="square" rtlCol="0">
              <a:spAutoFit/>
            </a:bodyPr>
            <a:lstStyle/>
            <a:p>
              <a:r>
                <a:rPr lang="en-US" sz="1600" b="0" dirty="0">
                  <a:solidFill>
                    <a:schemeClr val="tx1"/>
                  </a:solidFill>
                  <a:latin typeface="+mn-lt"/>
                </a:rPr>
                <a:t>Super-resolution (source: 2d3)</a:t>
              </a:r>
            </a:p>
          </p:txBody>
        </p:sp>
        <p:pic>
          <p:nvPicPr>
            <p:cNvPr id="1002499" name="Picture 3"/>
            <p:cNvPicPr>
              <a:picLocks noChangeAspect="1" noChangeArrowheads="1"/>
            </p:cNvPicPr>
            <p:nvPr/>
          </p:nvPicPr>
          <p:blipFill>
            <a:blip r:embed="rId6" cstate="print"/>
            <a:srcRect/>
            <a:stretch>
              <a:fillRect/>
            </a:stretch>
          </p:blipFill>
          <p:spPr bwMode="auto">
            <a:xfrm>
              <a:off x="381001" y="4038600"/>
              <a:ext cx="2514600" cy="1613310"/>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4" name="Picture 3"/>
          <p:cNvPicPr>
            <a:picLocks noChangeAspect="1"/>
          </p:cNvPicPr>
          <p:nvPr/>
        </p:nvPicPr>
        <p:blipFill>
          <a:blip r:embed="rId7"/>
          <a:stretch>
            <a:fillRect/>
          </a:stretch>
        </p:blipFill>
        <p:spPr>
          <a:xfrm>
            <a:off x="3429000" y="1828800"/>
            <a:ext cx="5257800" cy="2381275"/>
          </a:xfrm>
          <a:prstGeom prst="rect">
            <a:avLst/>
          </a:prstGeom>
        </p:spPr>
      </p:pic>
      <p:sp>
        <p:nvSpPr>
          <p:cNvPr id="30" name="TextBox 29"/>
          <p:cNvSpPr txBox="1"/>
          <p:nvPr/>
        </p:nvSpPr>
        <p:spPr>
          <a:xfrm>
            <a:off x="3086460" y="4244582"/>
            <a:ext cx="6057540" cy="338554"/>
          </a:xfrm>
          <a:prstGeom prst="rect">
            <a:avLst/>
          </a:prstGeom>
          <a:noFill/>
        </p:spPr>
        <p:txBody>
          <a:bodyPr wrap="square" rtlCol="0">
            <a:spAutoFit/>
          </a:bodyPr>
          <a:lstStyle/>
          <a:p>
            <a:r>
              <a:rPr lang="en-US" sz="1600" b="0" dirty="0">
                <a:solidFill>
                  <a:schemeClr val="tx1"/>
                </a:solidFill>
                <a:latin typeface="+mn-lt"/>
              </a:rPr>
              <a:t>Low-light photography (credit: </a:t>
            </a:r>
            <a:r>
              <a:rPr lang="en-US" sz="1600" b="0" dirty="0" err="1">
                <a:solidFill>
                  <a:schemeClr val="tx1"/>
                </a:solidFill>
                <a:latin typeface="+mn-lt"/>
                <a:hlinkClick r:id="rId8"/>
              </a:rPr>
              <a:t>Hasinoff</a:t>
            </a:r>
            <a:r>
              <a:rPr lang="en-US" sz="1600" b="0" dirty="0">
                <a:solidFill>
                  <a:schemeClr val="tx1"/>
                </a:solidFill>
                <a:latin typeface="+mn-lt"/>
                <a:hlinkClick r:id="rId8"/>
              </a:rPr>
              <a:t> et al., SIGGRAPH ASIA 2016</a:t>
            </a:r>
            <a:r>
              <a:rPr lang="en-US" sz="1600" b="0" dirty="0">
                <a:solidFill>
                  <a:schemeClr val="tx1"/>
                </a:solidFill>
                <a:latin typeface="+mn-lt"/>
              </a:rPr>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304800" y="2725207"/>
            <a:ext cx="8351413" cy="1519402"/>
            <a:chOff x="304800" y="2725207"/>
            <a:chExt cx="8351413" cy="1519402"/>
          </a:xfrm>
        </p:grpSpPr>
        <p:pic>
          <p:nvPicPr>
            <p:cNvPr id="14" name="Picture 30" descr="youtube_logo"/>
            <p:cNvPicPr>
              <a:picLocks noChangeAspect="1" noChangeArrowheads="1"/>
            </p:cNvPicPr>
            <p:nvPr/>
          </p:nvPicPr>
          <p:blipFill>
            <a:blip r:embed="rId2" cstate="print"/>
            <a:srcRect/>
            <a:stretch>
              <a:fillRect/>
            </a:stretch>
          </p:blipFill>
          <p:spPr bwMode="auto">
            <a:xfrm>
              <a:off x="6019800" y="3163093"/>
              <a:ext cx="914400" cy="509588"/>
            </a:xfrm>
            <a:prstGeom prst="rect">
              <a:avLst/>
            </a:prstGeom>
            <a:noFill/>
          </p:spPr>
        </p:pic>
        <p:pic>
          <p:nvPicPr>
            <p:cNvPr id="22" name="Picture 21"/>
            <p:cNvPicPr>
              <a:picLocks noChangeAspect="1"/>
            </p:cNvPicPr>
            <p:nvPr/>
          </p:nvPicPr>
          <p:blipFill>
            <a:blip r:embed="rId3"/>
            <a:stretch>
              <a:fillRect/>
            </a:stretch>
          </p:blipFill>
          <p:spPr>
            <a:xfrm>
              <a:off x="4577942" y="2947358"/>
              <a:ext cx="1295491" cy="1133554"/>
            </a:xfrm>
            <a:prstGeom prst="rect">
              <a:avLst/>
            </a:prstGeom>
          </p:spPr>
        </p:pic>
        <p:pic>
          <p:nvPicPr>
            <p:cNvPr id="29" name="Picture 28"/>
            <p:cNvPicPr>
              <a:picLocks noChangeAspect="1"/>
            </p:cNvPicPr>
            <p:nvPr/>
          </p:nvPicPr>
          <p:blipFill>
            <a:blip r:embed="rId4"/>
            <a:stretch>
              <a:fillRect/>
            </a:stretch>
          </p:blipFill>
          <p:spPr>
            <a:xfrm>
              <a:off x="7284613" y="2725207"/>
              <a:ext cx="1371600" cy="1519402"/>
            </a:xfrm>
            <a:prstGeom prst="rect">
              <a:avLst/>
            </a:prstGeom>
          </p:spPr>
        </p:pic>
        <p:pic>
          <p:nvPicPr>
            <p:cNvPr id="15" name="Picture 36" descr="flickr_logo"/>
            <p:cNvPicPr>
              <a:picLocks noChangeAspect="1" noChangeArrowheads="1"/>
            </p:cNvPicPr>
            <p:nvPr/>
          </p:nvPicPr>
          <p:blipFill>
            <a:blip r:embed="rId5" cstate="print"/>
            <a:srcRect/>
            <a:stretch>
              <a:fillRect/>
            </a:stretch>
          </p:blipFill>
          <p:spPr bwMode="auto">
            <a:xfrm>
              <a:off x="304800" y="3240086"/>
              <a:ext cx="1371600" cy="496888"/>
            </a:xfrm>
            <a:prstGeom prst="rect">
              <a:avLst/>
            </a:prstGeom>
            <a:noFill/>
          </p:spPr>
        </p:pic>
        <p:pic>
          <p:nvPicPr>
            <p:cNvPr id="27"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85950" y="3158535"/>
              <a:ext cx="1124428" cy="659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0994" name="Picture 2" descr="https://img.buzzfeed.com/buzzfeed-static/static/2015-10/22/13/enhanced/webdr15/enhanced-1331-1445534657-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96347" y="3036946"/>
              <a:ext cx="954916" cy="95491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a:xfrm>
            <a:off x="457200" y="-76200"/>
            <a:ext cx="8229600" cy="1143000"/>
          </a:xfrm>
        </p:spPr>
        <p:txBody>
          <a:bodyPr/>
          <a:lstStyle/>
          <a:p>
            <a:r>
              <a:rPr lang="en-US" dirty="0"/>
              <a:t>Why study computer vision?</a:t>
            </a:r>
          </a:p>
        </p:txBody>
      </p:sp>
      <p:sp>
        <p:nvSpPr>
          <p:cNvPr id="3" name="Content Placeholder 2"/>
          <p:cNvSpPr>
            <a:spLocks noGrp="1"/>
          </p:cNvSpPr>
          <p:nvPr>
            <p:ph idx="1"/>
          </p:nvPr>
        </p:nvSpPr>
        <p:spPr>
          <a:xfrm>
            <a:off x="228600" y="1280436"/>
            <a:ext cx="8915400" cy="565150"/>
          </a:xfrm>
        </p:spPr>
        <p:txBody>
          <a:bodyPr>
            <a:normAutofit lnSpcReduction="10000"/>
          </a:bodyPr>
          <a:lstStyle/>
          <a:p>
            <a:r>
              <a:rPr lang="en-US" dirty="0"/>
              <a:t>Billions of images/videos captured per day</a:t>
            </a:r>
          </a:p>
        </p:txBody>
      </p:sp>
      <p:grpSp>
        <p:nvGrpSpPr>
          <p:cNvPr id="980992" name="Group 980991"/>
          <p:cNvGrpSpPr/>
          <p:nvPr/>
        </p:nvGrpSpPr>
        <p:grpSpPr>
          <a:xfrm>
            <a:off x="152400" y="4038600"/>
            <a:ext cx="8839200" cy="1371600"/>
            <a:chOff x="152400" y="3962400"/>
            <a:chExt cx="8839200" cy="1371600"/>
          </a:xfrm>
        </p:grpSpPr>
        <p:pic>
          <p:nvPicPr>
            <p:cNvPr id="7" name="Picture 13" descr="surveillance3"/>
            <p:cNvPicPr>
              <a:picLocks noChangeAspect="1" noChangeArrowheads="1"/>
            </p:cNvPicPr>
            <p:nvPr/>
          </p:nvPicPr>
          <p:blipFill>
            <a:blip r:embed="rId8" cstate="print"/>
            <a:srcRect/>
            <a:stretch>
              <a:fillRect/>
            </a:stretch>
          </p:blipFill>
          <p:spPr bwMode="auto">
            <a:xfrm>
              <a:off x="152400" y="4078288"/>
              <a:ext cx="1397000" cy="1139825"/>
            </a:xfrm>
            <a:prstGeom prst="rect">
              <a:avLst/>
            </a:prstGeom>
            <a:noFill/>
          </p:spPr>
        </p:pic>
        <p:pic>
          <p:nvPicPr>
            <p:cNvPr id="8" name="Picture 14" descr="surveillance4"/>
            <p:cNvPicPr>
              <a:picLocks noChangeAspect="1" noChangeArrowheads="1"/>
            </p:cNvPicPr>
            <p:nvPr/>
          </p:nvPicPr>
          <p:blipFill>
            <a:blip r:embed="rId9" cstate="print"/>
            <a:srcRect/>
            <a:stretch>
              <a:fillRect/>
            </a:stretch>
          </p:blipFill>
          <p:spPr bwMode="auto">
            <a:xfrm>
              <a:off x="1631950" y="4082256"/>
              <a:ext cx="1676400" cy="1131888"/>
            </a:xfrm>
            <a:prstGeom prst="rect">
              <a:avLst/>
            </a:prstGeom>
            <a:noFill/>
          </p:spPr>
        </p:pic>
        <p:pic>
          <p:nvPicPr>
            <p:cNvPr id="17" name="Picture 45" descr="vessels"/>
            <p:cNvPicPr>
              <a:picLocks noChangeAspect="1" noChangeArrowheads="1"/>
            </p:cNvPicPr>
            <p:nvPr/>
          </p:nvPicPr>
          <p:blipFill>
            <a:blip r:embed="rId10" cstate="print"/>
            <a:srcRect/>
            <a:stretch>
              <a:fillRect/>
            </a:stretch>
          </p:blipFill>
          <p:spPr bwMode="auto">
            <a:xfrm>
              <a:off x="3390900" y="4114800"/>
              <a:ext cx="838200" cy="1066800"/>
            </a:xfrm>
            <a:prstGeom prst="rect">
              <a:avLst/>
            </a:prstGeom>
            <a:noFill/>
          </p:spPr>
        </p:pic>
        <p:pic>
          <p:nvPicPr>
            <p:cNvPr id="18" name="Picture 46" descr="spine"/>
            <p:cNvPicPr>
              <a:picLocks noChangeAspect="1" noChangeArrowheads="1"/>
            </p:cNvPicPr>
            <p:nvPr/>
          </p:nvPicPr>
          <p:blipFill>
            <a:blip r:embed="rId11" cstate="print"/>
            <a:srcRect/>
            <a:stretch>
              <a:fillRect/>
            </a:stretch>
          </p:blipFill>
          <p:spPr bwMode="auto">
            <a:xfrm>
              <a:off x="4311650" y="4038600"/>
              <a:ext cx="825500" cy="1219200"/>
            </a:xfrm>
            <a:prstGeom prst="rect">
              <a:avLst/>
            </a:prstGeom>
            <a:noFill/>
          </p:spPr>
        </p:pic>
        <p:pic>
          <p:nvPicPr>
            <p:cNvPr id="19" name="Picture 47" descr="hubble4"/>
            <p:cNvPicPr>
              <a:picLocks noChangeAspect="1" noChangeArrowheads="1"/>
            </p:cNvPicPr>
            <p:nvPr/>
          </p:nvPicPr>
          <p:blipFill>
            <a:blip r:embed="rId12" cstate="print"/>
            <a:srcRect/>
            <a:stretch>
              <a:fillRect/>
            </a:stretch>
          </p:blipFill>
          <p:spPr bwMode="auto">
            <a:xfrm>
              <a:off x="7823200" y="4180681"/>
              <a:ext cx="1168400" cy="935038"/>
            </a:xfrm>
            <a:prstGeom prst="rect">
              <a:avLst/>
            </a:prstGeom>
            <a:noFill/>
          </p:spPr>
        </p:pic>
        <p:pic>
          <p:nvPicPr>
            <p:cNvPr id="24" name="Picture 43" descr="Hawaii_IR_loop"/>
            <p:cNvPicPr>
              <a:picLocks noChangeAspect="1" noChangeArrowheads="1"/>
            </p:cNvPicPr>
            <p:nvPr/>
          </p:nvPicPr>
          <p:blipFill>
            <a:blip r:embed="rId13" cstate="print"/>
            <a:srcRect/>
            <a:stretch>
              <a:fillRect/>
            </a:stretch>
          </p:blipFill>
          <p:spPr bwMode="auto">
            <a:xfrm>
              <a:off x="6445250" y="3962400"/>
              <a:ext cx="1295400" cy="1371600"/>
            </a:xfrm>
            <a:prstGeom prst="rect">
              <a:avLst/>
            </a:prstGeom>
            <a:noFill/>
          </p:spPr>
        </p:pic>
        <p:pic>
          <p:nvPicPr>
            <p:cNvPr id="25" name="Picture 44" descr="aerial"/>
            <p:cNvPicPr>
              <a:picLocks noChangeAspect="1" noChangeArrowheads="1"/>
            </p:cNvPicPr>
            <p:nvPr/>
          </p:nvPicPr>
          <p:blipFill>
            <a:blip r:embed="rId14" cstate="print"/>
            <a:srcRect/>
            <a:stretch>
              <a:fillRect/>
            </a:stretch>
          </p:blipFill>
          <p:spPr bwMode="auto">
            <a:xfrm>
              <a:off x="5219700" y="4041775"/>
              <a:ext cx="1143000" cy="1212850"/>
            </a:xfrm>
            <a:prstGeom prst="rect">
              <a:avLst/>
            </a:prstGeom>
            <a:noFill/>
          </p:spPr>
        </p:pic>
      </p:grpSp>
      <p:grpSp>
        <p:nvGrpSpPr>
          <p:cNvPr id="30" name="Group 29"/>
          <p:cNvGrpSpPr/>
          <p:nvPr/>
        </p:nvGrpSpPr>
        <p:grpSpPr>
          <a:xfrm>
            <a:off x="152400" y="1900237"/>
            <a:ext cx="8801100" cy="1147763"/>
            <a:chOff x="152400" y="1900237"/>
            <a:chExt cx="8801100" cy="1147763"/>
          </a:xfrm>
        </p:grpSpPr>
        <p:pic>
          <p:nvPicPr>
            <p:cNvPr id="4" name="Picture 7" descr="album5"/>
            <p:cNvPicPr>
              <a:picLocks noChangeAspect="1" noChangeArrowheads="1"/>
            </p:cNvPicPr>
            <p:nvPr/>
          </p:nvPicPr>
          <p:blipFill>
            <a:blip r:embed="rId15" cstate="print"/>
            <a:srcRect/>
            <a:stretch>
              <a:fillRect/>
            </a:stretch>
          </p:blipFill>
          <p:spPr bwMode="auto">
            <a:xfrm>
              <a:off x="1614805" y="1900237"/>
              <a:ext cx="1457325" cy="1147763"/>
            </a:xfrm>
            <a:prstGeom prst="rect">
              <a:avLst/>
            </a:prstGeom>
            <a:noFill/>
          </p:spPr>
        </p:pic>
        <p:pic>
          <p:nvPicPr>
            <p:cNvPr id="5" name="Picture 8" descr="album7"/>
            <p:cNvPicPr>
              <a:picLocks noChangeAspect="1" noChangeArrowheads="1"/>
            </p:cNvPicPr>
            <p:nvPr/>
          </p:nvPicPr>
          <p:blipFill>
            <a:blip r:embed="rId16" cstate="print"/>
            <a:srcRect/>
            <a:stretch>
              <a:fillRect/>
            </a:stretch>
          </p:blipFill>
          <p:spPr bwMode="auto">
            <a:xfrm>
              <a:off x="152400" y="1955006"/>
              <a:ext cx="1468438" cy="1038225"/>
            </a:xfrm>
            <a:prstGeom prst="rect">
              <a:avLst/>
            </a:prstGeom>
            <a:noFill/>
          </p:spPr>
        </p:pic>
        <p:pic>
          <p:nvPicPr>
            <p:cNvPr id="11" name="Picture 22" descr="movie7"/>
            <p:cNvPicPr>
              <a:picLocks noChangeAspect="1" noChangeArrowheads="1"/>
            </p:cNvPicPr>
            <p:nvPr/>
          </p:nvPicPr>
          <p:blipFill>
            <a:blip r:embed="rId17" cstate="print"/>
            <a:srcRect/>
            <a:stretch>
              <a:fillRect/>
            </a:stretch>
          </p:blipFill>
          <p:spPr bwMode="auto">
            <a:xfrm>
              <a:off x="4584064" y="1966912"/>
              <a:ext cx="1600200" cy="1014413"/>
            </a:xfrm>
            <a:prstGeom prst="rect">
              <a:avLst/>
            </a:prstGeom>
            <a:noFill/>
          </p:spPr>
        </p:pic>
        <p:pic>
          <p:nvPicPr>
            <p:cNvPr id="12" name="Picture 24" descr="sports2"/>
            <p:cNvPicPr>
              <a:picLocks noChangeAspect="1" noChangeArrowheads="1"/>
            </p:cNvPicPr>
            <p:nvPr/>
          </p:nvPicPr>
          <p:blipFill>
            <a:blip r:embed="rId18" cstate="print"/>
            <a:srcRect/>
            <a:stretch>
              <a:fillRect/>
            </a:stretch>
          </p:blipFill>
          <p:spPr bwMode="auto">
            <a:xfrm>
              <a:off x="7467600" y="1980406"/>
              <a:ext cx="1485900" cy="987425"/>
            </a:xfrm>
            <a:prstGeom prst="rect">
              <a:avLst/>
            </a:prstGeom>
            <a:noFill/>
          </p:spPr>
        </p:pic>
        <p:pic>
          <p:nvPicPr>
            <p:cNvPr id="13" name="Picture 25" descr="movie8"/>
            <p:cNvPicPr>
              <a:picLocks noChangeAspect="1" noChangeArrowheads="1"/>
            </p:cNvPicPr>
            <p:nvPr/>
          </p:nvPicPr>
          <p:blipFill>
            <a:blip r:embed="rId19" cstate="print"/>
            <a:srcRect/>
            <a:stretch>
              <a:fillRect/>
            </a:stretch>
          </p:blipFill>
          <p:spPr bwMode="auto">
            <a:xfrm>
              <a:off x="3066097" y="1983581"/>
              <a:ext cx="1524000" cy="981075"/>
            </a:xfrm>
            <a:prstGeom prst="rect">
              <a:avLst/>
            </a:prstGeom>
            <a:noFill/>
          </p:spPr>
        </p:pic>
        <p:pic>
          <p:nvPicPr>
            <p:cNvPr id="9" name="Picture 8"/>
            <p:cNvPicPr>
              <a:picLocks noChangeAspect="1"/>
            </p:cNvPicPr>
            <p:nvPr/>
          </p:nvPicPr>
          <p:blipFill>
            <a:blip r:embed="rId20"/>
            <a:stretch>
              <a:fillRect/>
            </a:stretch>
          </p:blipFill>
          <p:spPr>
            <a:xfrm>
              <a:off x="6007673" y="2015128"/>
              <a:ext cx="1626103" cy="913119"/>
            </a:xfrm>
            <a:prstGeom prst="rect">
              <a:avLst/>
            </a:prstGeom>
          </p:spPr>
        </p:pic>
      </p:grpSp>
      <p:sp>
        <p:nvSpPr>
          <p:cNvPr id="980996" name="Rectangle 980995"/>
          <p:cNvSpPr/>
          <p:nvPr/>
        </p:nvSpPr>
        <p:spPr>
          <a:xfrm>
            <a:off x="304800" y="5487578"/>
            <a:ext cx="9220200" cy="1175706"/>
          </a:xfrm>
          <a:prstGeom prst="rect">
            <a:avLst/>
          </a:prstGeom>
        </p:spPr>
        <p:txBody>
          <a:bodyPr wrap="square">
            <a:spAutoFit/>
          </a:bodyPr>
          <a:lstStyle/>
          <a:p>
            <a:pPr marL="342900" lvl="0" indent="-342900" algn="l" fontAlgn="auto">
              <a:spcBef>
                <a:spcPct val="20000"/>
              </a:spcBef>
              <a:spcAft>
                <a:spcPts val="0"/>
              </a:spcAft>
              <a:buFont typeface="Arial" pitchFamily="34" charset="0"/>
              <a:buChar char="•"/>
            </a:pPr>
            <a:r>
              <a:rPr lang="en-US" sz="3200" b="0" dirty="0">
                <a:solidFill>
                  <a:prstClr val="black"/>
                </a:solidFill>
                <a:latin typeface="Calibri"/>
              </a:rPr>
              <a:t>Huge number of useful applications</a:t>
            </a:r>
          </a:p>
          <a:p>
            <a:pPr marL="342900" lvl="0" indent="-342900" algn="l" fontAlgn="auto">
              <a:spcBef>
                <a:spcPct val="20000"/>
              </a:spcBef>
              <a:spcAft>
                <a:spcPts val="0"/>
              </a:spcAft>
              <a:buFont typeface="Arial" pitchFamily="34" charset="0"/>
              <a:buChar char="•"/>
            </a:pPr>
            <a:r>
              <a:rPr lang="en-US" sz="3200" b="0" dirty="0">
                <a:solidFill>
                  <a:prstClr val="black"/>
                </a:solidFill>
                <a:latin typeface="Calibri"/>
              </a:rPr>
              <a:t>The next slides show the current state of the art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809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80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099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Rectangle 2"/>
          <p:cNvSpPr>
            <a:spLocks noGrp="1" noChangeArrowheads="1"/>
          </p:cNvSpPr>
          <p:nvPr>
            <p:ph type="title"/>
          </p:nvPr>
        </p:nvSpPr>
        <p:spPr/>
        <p:txBody>
          <a:bodyPr/>
          <a:lstStyle/>
          <a:p>
            <a:r>
              <a:rPr lang="en-US"/>
              <a:t>Optical character recognition (OCR)</a:t>
            </a:r>
          </a:p>
        </p:txBody>
      </p:sp>
      <p:pic>
        <p:nvPicPr>
          <p:cNvPr id="889859" name="Picture 3" descr="asamples"/>
          <p:cNvPicPr>
            <a:picLocks noChangeAspect="1" noChangeArrowheads="1" noCrop="1"/>
          </p:cNvPicPr>
          <p:nvPr/>
        </p:nvPicPr>
        <p:blipFill>
          <a:blip r:embed="rId3" cstate="print"/>
          <a:srcRect/>
          <a:stretch>
            <a:fillRect/>
          </a:stretch>
        </p:blipFill>
        <p:spPr bwMode="auto">
          <a:xfrm>
            <a:off x="533400" y="1676400"/>
            <a:ext cx="3657600" cy="2286000"/>
          </a:xfrm>
          <a:prstGeom prst="rect">
            <a:avLst/>
          </a:prstGeom>
          <a:noFill/>
        </p:spPr>
      </p:pic>
      <p:sp>
        <p:nvSpPr>
          <p:cNvPr id="889860" name="Text Box 4"/>
          <p:cNvSpPr txBox="1">
            <a:spLocks noChangeArrowheads="1"/>
          </p:cNvSpPr>
          <p:nvPr/>
        </p:nvSpPr>
        <p:spPr bwMode="auto">
          <a:xfrm>
            <a:off x="685800" y="3914775"/>
            <a:ext cx="3379788" cy="581025"/>
          </a:xfrm>
          <a:prstGeom prst="rect">
            <a:avLst/>
          </a:prstGeom>
          <a:noFill/>
          <a:ln w="9525">
            <a:noFill/>
            <a:miter lim="800000"/>
            <a:headEnd/>
            <a:tailEnd/>
          </a:ln>
          <a:effectLst/>
        </p:spPr>
        <p:txBody>
          <a:bodyPr wrap="none">
            <a:spAutoFit/>
          </a:bodyPr>
          <a:lstStyle/>
          <a:p>
            <a:pPr eaLnBrk="0" hangingPunct="0">
              <a:spcBef>
                <a:spcPct val="0"/>
              </a:spcBef>
            </a:pPr>
            <a:r>
              <a:rPr lang="en-US" sz="1600" b="0" dirty="0">
                <a:solidFill>
                  <a:schemeClr val="tx1"/>
                </a:solidFill>
                <a:latin typeface="+mn-lt"/>
              </a:rPr>
              <a:t>Digit recognition, AT&amp;T labs</a:t>
            </a:r>
          </a:p>
          <a:p>
            <a:pPr eaLnBrk="0" hangingPunct="0">
              <a:spcBef>
                <a:spcPct val="0"/>
              </a:spcBef>
            </a:pPr>
            <a:r>
              <a:rPr lang="en-US" sz="1600" b="0" dirty="0">
                <a:solidFill>
                  <a:schemeClr val="tx1"/>
                </a:solidFill>
                <a:latin typeface="+mn-lt"/>
                <a:hlinkClick r:id="rId4"/>
              </a:rPr>
              <a:t>http://www.research.att.com/~yann</a:t>
            </a:r>
            <a:r>
              <a:rPr lang="en-US" sz="1600" b="0" dirty="0">
                <a:solidFill>
                  <a:schemeClr val="tx1"/>
                </a:solidFill>
                <a:latin typeface="+mn-lt"/>
              </a:rPr>
              <a:t>/</a:t>
            </a:r>
          </a:p>
        </p:txBody>
      </p:sp>
      <p:sp>
        <p:nvSpPr>
          <p:cNvPr id="889861" name="Rectangle 5"/>
          <p:cNvSpPr>
            <a:spLocks noChangeArrowheads="1"/>
          </p:cNvSpPr>
          <p:nvPr/>
        </p:nvSpPr>
        <p:spPr bwMode="auto">
          <a:xfrm>
            <a:off x="609600" y="1219200"/>
            <a:ext cx="7772400" cy="381000"/>
          </a:xfrm>
          <a:prstGeom prst="rect">
            <a:avLst/>
          </a:prstGeom>
          <a:noFill/>
          <a:ln w="9525">
            <a:noFill/>
            <a:miter lim="800000"/>
            <a:headEnd/>
            <a:tailEnd/>
          </a:ln>
          <a:effectLst/>
        </p:spPr>
        <p:txBody>
          <a:bodyPr/>
          <a:lstStyle/>
          <a:p>
            <a:pPr marL="742950" lvl="1" indent="-285750" algn="l" eaLnBrk="0" hangingPunct="0">
              <a:spcBef>
                <a:spcPct val="20000"/>
              </a:spcBef>
              <a:buFontTx/>
              <a:buChar char="•"/>
            </a:pPr>
            <a:r>
              <a:rPr lang="en-US" sz="2000" b="0" dirty="0">
                <a:solidFill>
                  <a:schemeClr val="tx1"/>
                </a:solidFill>
                <a:latin typeface="+mn-lt"/>
              </a:rPr>
              <a:t>If you have a scanner, it probably came with OCR software</a:t>
            </a:r>
          </a:p>
          <a:p>
            <a:pPr marL="342900" indent="-342900" algn="l" eaLnBrk="0" hangingPunct="0">
              <a:spcBef>
                <a:spcPct val="20000"/>
              </a:spcBef>
            </a:pPr>
            <a:endParaRPr lang="en-US" sz="2800" b="0" dirty="0">
              <a:solidFill>
                <a:schemeClr val="tx1"/>
              </a:solidFill>
              <a:latin typeface="+mn-lt"/>
            </a:endParaRPr>
          </a:p>
        </p:txBody>
      </p:sp>
      <p:pic>
        <p:nvPicPr>
          <p:cNvPr id="889862" name="Picture 6" descr="California_license_plate_ANPR"/>
          <p:cNvPicPr>
            <a:picLocks noChangeAspect="1" noChangeArrowheads="1"/>
          </p:cNvPicPr>
          <p:nvPr/>
        </p:nvPicPr>
        <p:blipFill>
          <a:blip r:embed="rId5" cstate="print"/>
          <a:srcRect/>
          <a:stretch>
            <a:fillRect/>
          </a:stretch>
        </p:blipFill>
        <p:spPr bwMode="auto">
          <a:xfrm>
            <a:off x="5334000" y="1676400"/>
            <a:ext cx="2766323" cy="2133600"/>
          </a:xfrm>
          <a:prstGeom prst="rect">
            <a:avLst/>
          </a:prstGeom>
          <a:noFill/>
        </p:spPr>
      </p:pic>
      <p:sp>
        <p:nvSpPr>
          <p:cNvPr id="889863" name="Text Box 7"/>
          <p:cNvSpPr txBox="1">
            <a:spLocks noChangeArrowheads="1"/>
          </p:cNvSpPr>
          <p:nvPr/>
        </p:nvSpPr>
        <p:spPr bwMode="auto">
          <a:xfrm>
            <a:off x="4511675" y="3870325"/>
            <a:ext cx="4513263" cy="701675"/>
          </a:xfrm>
          <a:prstGeom prst="rect">
            <a:avLst/>
          </a:prstGeom>
          <a:noFill/>
          <a:ln w="9525">
            <a:noFill/>
            <a:miter lim="800000"/>
            <a:headEnd/>
            <a:tailEnd/>
          </a:ln>
          <a:effectLst/>
        </p:spPr>
        <p:txBody>
          <a:bodyPr wrap="none">
            <a:spAutoFit/>
          </a:bodyPr>
          <a:lstStyle/>
          <a:p>
            <a:pPr eaLnBrk="0" hangingPunct="0">
              <a:spcBef>
                <a:spcPct val="0"/>
              </a:spcBef>
            </a:pPr>
            <a:r>
              <a:rPr lang="en-US" sz="1600" b="0" dirty="0">
                <a:solidFill>
                  <a:schemeClr val="tx1"/>
                </a:solidFill>
                <a:latin typeface="+mn-lt"/>
              </a:rPr>
              <a:t>License plate readers</a:t>
            </a:r>
          </a:p>
          <a:p>
            <a:pPr eaLnBrk="0" hangingPunct="0">
              <a:spcBef>
                <a:spcPct val="0"/>
              </a:spcBef>
            </a:pPr>
            <a:r>
              <a:rPr lang="en-US" b="0" dirty="0">
                <a:solidFill>
                  <a:schemeClr val="tx1"/>
                </a:solidFill>
                <a:latin typeface="+mn-lt"/>
                <a:hlinkClick r:id="rId6"/>
              </a:rPr>
              <a:t>http://en.wikipedia.org/wiki/Automatic_number_plate_recognition</a:t>
            </a:r>
            <a:endParaRPr lang="en-US" b="0" dirty="0">
              <a:solidFill>
                <a:schemeClr val="tx1"/>
              </a:solidFill>
              <a:latin typeface="+mn-lt"/>
            </a:endParaRPr>
          </a:p>
          <a:p>
            <a:pPr eaLnBrk="0" hangingPunct="0">
              <a:spcBef>
                <a:spcPct val="0"/>
              </a:spcBef>
            </a:pPr>
            <a:endParaRPr lang="en-US" b="0" dirty="0">
              <a:solidFill>
                <a:schemeClr val="tx1"/>
              </a:solidFill>
              <a:latin typeface="+mn-lt"/>
            </a:endParaRPr>
          </a:p>
        </p:txBody>
      </p:sp>
      <p:sp>
        <p:nvSpPr>
          <p:cNvPr id="889864" name="Text Box 8"/>
          <p:cNvSpPr txBox="1">
            <a:spLocks noChangeArrowheads="1"/>
          </p:cNvSpPr>
          <p:nvPr/>
        </p:nvSpPr>
        <p:spPr bwMode="auto">
          <a:xfrm>
            <a:off x="7696200" y="6434138"/>
            <a:ext cx="1336675" cy="274637"/>
          </a:xfrm>
          <a:prstGeom prst="rect">
            <a:avLst/>
          </a:prstGeom>
          <a:noFill/>
          <a:ln w="19050">
            <a:noFill/>
            <a:miter lim="800000"/>
            <a:headEnd/>
            <a:tailEnd/>
          </a:ln>
          <a:effectLst/>
        </p:spPr>
        <p:txBody>
          <a:bodyPr wrap="none">
            <a:spAutoFit/>
          </a:bodyPr>
          <a:lstStyle/>
          <a:p>
            <a:r>
              <a:rPr lang="en-US">
                <a:solidFill>
                  <a:schemeClr val="tx1"/>
                </a:solidFill>
              </a:rPr>
              <a:t>Source: S. Seitz</a:t>
            </a:r>
          </a:p>
        </p:txBody>
      </p:sp>
      <p:pic>
        <p:nvPicPr>
          <p:cNvPr id="983042" name="Picture 2"/>
          <p:cNvPicPr>
            <a:picLocks noChangeAspect="1" noChangeArrowheads="1"/>
          </p:cNvPicPr>
          <p:nvPr/>
        </p:nvPicPr>
        <p:blipFill>
          <a:blip r:embed="rId7" cstate="print"/>
          <a:srcRect/>
          <a:stretch>
            <a:fillRect/>
          </a:stretch>
        </p:blipFill>
        <p:spPr bwMode="auto">
          <a:xfrm>
            <a:off x="1219200" y="4724400"/>
            <a:ext cx="2442210" cy="1828800"/>
          </a:xfrm>
          <a:prstGeom prst="rect">
            <a:avLst/>
          </a:prstGeom>
          <a:noFill/>
          <a:ln w="9525">
            <a:noFill/>
            <a:miter lim="800000"/>
            <a:headEnd/>
            <a:tailEnd/>
          </a:ln>
        </p:spPr>
      </p:pic>
      <p:sp>
        <p:nvSpPr>
          <p:cNvPr id="11" name="Text Box 7"/>
          <p:cNvSpPr txBox="1">
            <a:spLocks noChangeArrowheads="1"/>
          </p:cNvSpPr>
          <p:nvPr/>
        </p:nvSpPr>
        <p:spPr bwMode="auto">
          <a:xfrm>
            <a:off x="1207625" y="6519446"/>
            <a:ext cx="2501775" cy="338554"/>
          </a:xfrm>
          <a:prstGeom prst="rect">
            <a:avLst/>
          </a:prstGeom>
          <a:noFill/>
          <a:ln w="9525">
            <a:noFill/>
            <a:miter lim="800000"/>
            <a:headEnd/>
            <a:tailEnd/>
          </a:ln>
          <a:effectLst/>
        </p:spPr>
        <p:txBody>
          <a:bodyPr wrap="none">
            <a:spAutoFit/>
          </a:bodyPr>
          <a:lstStyle/>
          <a:p>
            <a:pPr eaLnBrk="0" hangingPunct="0">
              <a:spcBef>
                <a:spcPct val="0"/>
              </a:spcBef>
            </a:pPr>
            <a:r>
              <a:rPr lang="en-US" sz="1600" b="0" dirty="0">
                <a:solidFill>
                  <a:schemeClr val="tx1"/>
                </a:solidFill>
                <a:latin typeface="+mn-lt"/>
              </a:rPr>
              <a:t>Automatic check processing</a:t>
            </a:r>
            <a:endParaRPr lang="en-US" b="0" dirty="0">
              <a:solidFill>
                <a:schemeClr val="tx1"/>
              </a:solidFill>
              <a:latin typeface="+mn-lt"/>
            </a:endParaRPr>
          </a:p>
        </p:txBody>
      </p:sp>
      <p:pic>
        <p:nvPicPr>
          <p:cNvPr id="983043" name="Picture 3"/>
          <p:cNvPicPr>
            <a:picLocks noChangeAspect="1" noChangeArrowheads="1"/>
          </p:cNvPicPr>
          <p:nvPr/>
        </p:nvPicPr>
        <p:blipFill>
          <a:blip r:embed="rId8" cstate="print"/>
          <a:srcRect/>
          <a:stretch>
            <a:fillRect/>
          </a:stretch>
        </p:blipFill>
        <p:spPr bwMode="auto">
          <a:xfrm>
            <a:off x="4876800" y="4572000"/>
            <a:ext cx="1657350" cy="2209800"/>
          </a:xfrm>
          <a:prstGeom prst="rect">
            <a:avLst/>
          </a:prstGeom>
          <a:noFill/>
          <a:ln w="9525">
            <a:noFill/>
            <a:miter lim="800000"/>
            <a:headEnd/>
            <a:tailEnd/>
          </a:ln>
        </p:spPr>
      </p:pic>
      <p:sp>
        <p:nvSpPr>
          <p:cNvPr id="13" name="Text Box 7"/>
          <p:cNvSpPr txBox="1">
            <a:spLocks noChangeArrowheads="1"/>
          </p:cNvSpPr>
          <p:nvPr/>
        </p:nvSpPr>
        <p:spPr bwMode="auto">
          <a:xfrm>
            <a:off x="6629400" y="5562600"/>
            <a:ext cx="2278123" cy="523220"/>
          </a:xfrm>
          <a:prstGeom prst="rect">
            <a:avLst/>
          </a:prstGeom>
          <a:noFill/>
          <a:ln w="9525">
            <a:noFill/>
            <a:miter lim="800000"/>
            <a:headEnd/>
            <a:tailEnd/>
          </a:ln>
          <a:effectLst/>
        </p:spPr>
        <p:txBody>
          <a:bodyPr wrap="none">
            <a:spAutoFit/>
          </a:bodyPr>
          <a:lstStyle/>
          <a:p>
            <a:pPr eaLnBrk="0" hangingPunct="0">
              <a:spcBef>
                <a:spcPct val="0"/>
              </a:spcBef>
            </a:pPr>
            <a:r>
              <a:rPr lang="en-US" sz="1600" b="0" dirty="0">
                <a:solidFill>
                  <a:schemeClr val="tx1"/>
                </a:solidFill>
                <a:latin typeface="+mn-lt"/>
              </a:rPr>
              <a:t>Sudoku grabber</a:t>
            </a:r>
          </a:p>
          <a:p>
            <a:pPr eaLnBrk="0" hangingPunct="0">
              <a:spcBef>
                <a:spcPct val="0"/>
              </a:spcBef>
            </a:pPr>
            <a:r>
              <a:rPr lang="en-US" b="0" dirty="0">
                <a:solidFill>
                  <a:schemeClr val="tx1"/>
                </a:solidFill>
                <a:latin typeface="+mn-lt"/>
                <a:hlinkClick r:id="rId9"/>
              </a:rPr>
              <a:t>http://sudokugrab.blogspot.com/</a:t>
            </a:r>
            <a:endParaRPr lang="en-US" b="0" dirty="0">
              <a:solidFill>
                <a:schemeClr val="tx1"/>
              </a:solidFill>
              <a:latin typeface="+mn-lt"/>
            </a:endParaRPr>
          </a:p>
        </p:txBody>
      </p:sp>
      <p:pic>
        <p:nvPicPr>
          <p:cNvPr id="996353" name="Picture 1"/>
          <p:cNvPicPr>
            <a:picLocks noChangeAspect="1" noChangeArrowheads="1"/>
          </p:cNvPicPr>
          <p:nvPr/>
        </p:nvPicPr>
        <p:blipFill>
          <a:blip r:embed="rId10" cstate="print"/>
          <a:srcRect/>
          <a:stretch>
            <a:fillRect/>
          </a:stretch>
        </p:blipFill>
        <p:spPr bwMode="auto">
          <a:xfrm>
            <a:off x="533400" y="1676400"/>
            <a:ext cx="3655279" cy="2286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9862"/>
                                        </p:tgtEl>
                                        <p:attrNameLst>
                                          <p:attrName>style.visibility</p:attrName>
                                        </p:attrNameLst>
                                      </p:cBhvr>
                                      <p:to>
                                        <p:strVal val="visible"/>
                                      </p:to>
                                    </p:set>
                                    <p:animEffect transition="in" filter="fade">
                                      <p:cBhvr>
                                        <p:cTn id="7" dur="500"/>
                                        <p:tgtEl>
                                          <p:spTgt spid="889862"/>
                                        </p:tgtEl>
                                      </p:cBhvr>
                                    </p:animEffect>
                                  </p:childTnLst>
                                </p:cTn>
                              </p:par>
                              <p:par>
                                <p:cTn id="8" presetID="1" presetClass="entr" presetSubtype="0" fill="hold" nodeType="withEffect">
                                  <p:stCondLst>
                                    <p:cond delay="0"/>
                                  </p:stCondLst>
                                  <p:childTnLst>
                                    <p:set>
                                      <p:cBhvr>
                                        <p:cTn id="9" dur="1" fill="hold">
                                          <p:stCondLst>
                                            <p:cond delay="0"/>
                                          </p:stCondLst>
                                        </p:cTn>
                                        <p:tgtEl>
                                          <p:spTgt spid="996353"/>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889863"/>
                                        </p:tgtEl>
                                        <p:attrNameLst>
                                          <p:attrName>style.visibility</p:attrName>
                                        </p:attrNameLst>
                                      </p:cBhvr>
                                      <p:to>
                                        <p:strVal val="visible"/>
                                      </p:to>
                                    </p:set>
                                    <p:animEffect transition="in" filter="fade">
                                      <p:cBhvr>
                                        <p:cTn id="12" dur="500"/>
                                        <p:tgtEl>
                                          <p:spTgt spid="8898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83042"/>
                                        </p:tgtEl>
                                        <p:attrNameLst>
                                          <p:attrName>style.visibility</p:attrName>
                                        </p:attrNameLst>
                                      </p:cBhvr>
                                      <p:to>
                                        <p:strVal val="visible"/>
                                      </p:to>
                                    </p:set>
                                    <p:animEffect transition="in" filter="fade">
                                      <p:cBhvr>
                                        <p:cTn id="17" dur="500"/>
                                        <p:tgtEl>
                                          <p:spTgt spid="98304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83043"/>
                                        </p:tgtEl>
                                        <p:attrNameLst>
                                          <p:attrName>style.visibility</p:attrName>
                                        </p:attrNameLst>
                                      </p:cBhvr>
                                      <p:to>
                                        <p:strVal val="visible"/>
                                      </p:to>
                                    </p:set>
                                    <p:animEffect transition="in" filter="fade">
                                      <p:cBhvr>
                                        <p:cTn id="25" dur="500"/>
                                        <p:tgtEl>
                                          <p:spTgt spid="98304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863" grpId="0"/>
      <p:bldP spid="11"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2"/>
          <p:cNvSpPr>
            <a:spLocks noGrp="1" noChangeArrowheads="1"/>
          </p:cNvSpPr>
          <p:nvPr>
            <p:ph type="title"/>
          </p:nvPr>
        </p:nvSpPr>
        <p:spPr/>
        <p:txBody>
          <a:bodyPr/>
          <a:lstStyle/>
          <a:p>
            <a:r>
              <a:rPr lang="en-US"/>
              <a:t>Face detection</a:t>
            </a:r>
          </a:p>
        </p:txBody>
      </p:sp>
      <p:sp>
        <p:nvSpPr>
          <p:cNvPr id="891907" name="Rectangle 3"/>
          <p:cNvSpPr>
            <a:spLocks noGrp="1" noChangeArrowheads="1"/>
          </p:cNvSpPr>
          <p:nvPr>
            <p:ph idx="1"/>
          </p:nvPr>
        </p:nvSpPr>
        <p:spPr>
          <a:xfrm>
            <a:off x="685800" y="4876800"/>
            <a:ext cx="7772400" cy="1295400"/>
          </a:xfrm>
        </p:spPr>
        <p:txBody>
          <a:bodyPr/>
          <a:lstStyle/>
          <a:p>
            <a:r>
              <a:rPr lang="en-US" dirty="0"/>
              <a:t>Nearly all cameras detect faces in real time</a:t>
            </a:r>
          </a:p>
          <a:p>
            <a:pPr lvl="1"/>
            <a:r>
              <a:rPr lang="en-US" dirty="0"/>
              <a:t>(Why?)</a:t>
            </a:r>
          </a:p>
        </p:txBody>
      </p:sp>
      <p:pic>
        <p:nvPicPr>
          <p:cNvPr id="982018" name="Picture 2" descr="http://www.theiphonemom.com/wp-content/uploads/2015/01/Screenshot-2015-01-03-06.37.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515678"/>
            <a:ext cx="6781800" cy="33179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Face Recognition</a:t>
            </a:r>
          </a:p>
        </p:txBody>
      </p:sp>
      <p:pic>
        <p:nvPicPr>
          <p:cNvPr id="980996" name="Picture 4" descr="http://www.etechmag.com/wp-content/uploads/2012/06/Face-dot-c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905000"/>
            <a:ext cx="4201851" cy="4180523"/>
          </a:xfrm>
          <a:prstGeom prst="rect">
            <a:avLst/>
          </a:prstGeom>
          <a:noFill/>
          <a:extLst>
            <a:ext uri="{909E8E84-426E-40DD-AFC4-6F175D3DCCD1}">
              <a14:hiddenFill xmlns:a14="http://schemas.microsoft.com/office/drawing/2010/main">
                <a:solidFill>
                  <a:srgbClr val="FFFFFF"/>
                </a:solidFill>
              </a14:hiddenFill>
            </a:ext>
          </a:extLst>
        </p:spPr>
      </p:pic>
      <p:pic>
        <p:nvPicPr>
          <p:cNvPr id="980998" name="Picture 6" descr="http://mourlife.com/wp-content/uploads/2012/05/KLI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418033"/>
            <a:ext cx="4630586" cy="33751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descr="Screen Shot 2016-01-26 at 11.22.09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759703"/>
            <a:ext cx="3530600" cy="1466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37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0998"/>
                                        </p:tgtEl>
                                        <p:attrNameLst>
                                          <p:attrName>style.visibility</p:attrName>
                                        </p:attrNameLst>
                                      </p:cBhvr>
                                      <p:to>
                                        <p:strVal val="visible"/>
                                      </p:to>
                                    </p:set>
                                    <p:animEffect transition="in" filter="fade">
                                      <p:cBhvr>
                                        <p:cTn id="7" dur="500"/>
                                        <p:tgtEl>
                                          <p:spTgt spid="980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2"/>
          <p:cNvSpPr>
            <a:spLocks noGrp="1" noChangeArrowheads="1"/>
          </p:cNvSpPr>
          <p:nvPr>
            <p:ph type="title"/>
          </p:nvPr>
        </p:nvSpPr>
        <p:spPr>
          <a:xfrm>
            <a:off x="457200" y="-76200"/>
            <a:ext cx="8229600" cy="1143000"/>
          </a:xfrm>
        </p:spPr>
        <p:txBody>
          <a:bodyPr/>
          <a:lstStyle/>
          <a:p>
            <a:r>
              <a:rPr lang="en-US" dirty="0"/>
              <a:t>Face recognition</a:t>
            </a:r>
          </a:p>
        </p:txBody>
      </p:sp>
      <p:pic>
        <p:nvPicPr>
          <p:cNvPr id="898051" name="Picture 3" descr="10"/>
          <p:cNvPicPr>
            <a:picLocks noChangeAspect="1" noChangeArrowheads="1"/>
          </p:cNvPicPr>
          <p:nvPr/>
        </p:nvPicPr>
        <p:blipFill>
          <a:blip r:embed="rId3" cstate="print"/>
          <a:srcRect/>
          <a:stretch>
            <a:fillRect/>
          </a:stretch>
        </p:blipFill>
        <p:spPr bwMode="auto">
          <a:xfrm>
            <a:off x="2681288" y="1066800"/>
            <a:ext cx="3517900" cy="5105400"/>
          </a:xfrm>
          <a:prstGeom prst="rect">
            <a:avLst/>
          </a:prstGeom>
          <a:noFill/>
        </p:spPr>
      </p:pic>
      <p:sp>
        <p:nvSpPr>
          <p:cNvPr id="898052" name="Rectangle 4"/>
          <p:cNvSpPr>
            <a:spLocks noChangeArrowheads="1"/>
          </p:cNvSpPr>
          <p:nvPr/>
        </p:nvSpPr>
        <p:spPr bwMode="auto">
          <a:xfrm>
            <a:off x="1066800" y="6248400"/>
            <a:ext cx="6737350" cy="457200"/>
          </a:xfrm>
          <a:prstGeom prst="rect">
            <a:avLst/>
          </a:prstGeom>
          <a:noFill/>
          <a:ln w="9525">
            <a:noFill/>
            <a:miter lim="800000"/>
            <a:headEnd/>
            <a:tailEnd/>
          </a:ln>
          <a:effectLst/>
        </p:spPr>
        <p:txBody>
          <a:bodyPr anchor="ctr">
            <a:spAutoFit/>
          </a:bodyPr>
          <a:lstStyle/>
          <a:p>
            <a:pPr eaLnBrk="0" hangingPunct="0">
              <a:spcBef>
                <a:spcPct val="0"/>
              </a:spcBef>
            </a:pPr>
            <a:r>
              <a:rPr lang="en-US" sz="2400" b="0" dirty="0">
                <a:solidFill>
                  <a:schemeClr val="tx1"/>
                </a:solidFill>
                <a:latin typeface="+mj-lt"/>
              </a:rPr>
              <a:t>Who is she? </a:t>
            </a:r>
          </a:p>
        </p:txBody>
      </p:sp>
      <p:sp>
        <p:nvSpPr>
          <p:cNvPr id="898053" name="Text Box 5"/>
          <p:cNvSpPr txBox="1">
            <a:spLocks noChangeArrowheads="1"/>
          </p:cNvSpPr>
          <p:nvPr/>
        </p:nvSpPr>
        <p:spPr bwMode="auto">
          <a:xfrm>
            <a:off x="7696200" y="6434138"/>
            <a:ext cx="1336675" cy="274637"/>
          </a:xfrm>
          <a:prstGeom prst="rect">
            <a:avLst/>
          </a:prstGeom>
          <a:noFill/>
          <a:ln w="19050">
            <a:noFill/>
            <a:miter lim="800000"/>
            <a:headEnd/>
            <a:tailEnd/>
          </a:ln>
          <a:effectLst/>
        </p:spPr>
        <p:txBody>
          <a:bodyPr wrap="none">
            <a:spAutoFit/>
          </a:bodyPr>
          <a:lstStyle/>
          <a:p>
            <a:r>
              <a:rPr lang="en-US">
                <a:solidFill>
                  <a:schemeClr val="tx1"/>
                </a:solidFill>
              </a:rPr>
              <a:t>Source: S. Seitz</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2"/>
          <p:cNvSpPr>
            <a:spLocks noGrp="1" noChangeArrowheads="1"/>
          </p:cNvSpPr>
          <p:nvPr>
            <p:ph type="title"/>
          </p:nvPr>
        </p:nvSpPr>
        <p:spPr/>
        <p:txBody>
          <a:bodyPr/>
          <a:lstStyle/>
          <a:p>
            <a:r>
              <a:rPr lang="en-US"/>
              <a:t>Today</a:t>
            </a:r>
          </a:p>
        </p:txBody>
      </p:sp>
      <p:sp>
        <p:nvSpPr>
          <p:cNvPr id="670723" name="Rectangle 3"/>
          <p:cNvSpPr>
            <a:spLocks noGrp="1" noChangeArrowheads="1"/>
          </p:cNvSpPr>
          <p:nvPr>
            <p:ph idx="1"/>
          </p:nvPr>
        </p:nvSpPr>
        <p:spPr>
          <a:xfrm>
            <a:off x="457200" y="1600201"/>
            <a:ext cx="8229600" cy="3657600"/>
          </a:xfrm>
        </p:spPr>
        <p:txBody>
          <a:bodyPr>
            <a:normAutofit/>
          </a:bodyPr>
          <a:lstStyle/>
          <a:p>
            <a:pPr marL="514350" indent="-514350">
              <a:buAutoNum type="arabicPeriod"/>
            </a:pPr>
            <a:r>
              <a:rPr lang="en-US" sz="3600" dirty="0"/>
              <a:t>What is computer vision?</a:t>
            </a:r>
          </a:p>
          <a:p>
            <a:pPr marL="514350" indent="-514350">
              <a:buAutoNum type="arabicPeriod"/>
            </a:pPr>
            <a:endParaRPr lang="en-US" sz="3600" dirty="0"/>
          </a:p>
          <a:p>
            <a:pPr marL="514350" indent="-514350">
              <a:buAutoNum type="arabicPeriod"/>
            </a:pPr>
            <a:r>
              <a:rPr lang="en-US" sz="3600" dirty="0"/>
              <a:t>Course overview</a:t>
            </a:r>
          </a:p>
          <a:p>
            <a:pPr marL="514350" indent="-514350">
              <a:buAutoNum type="arabicPeriod"/>
            </a:pPr>
            <a:endParaRPr lang="en-US" sz="3600" dirty="0"/>
          </a:p>
          <a:p>
            <a:pPr marL="514350" indent="-514350">
              <a:buAutoNum type="arabicPeriod"/>
            </a:pPr>
            <a:r>
              <a:rPr lang="en-US" sz="3600" dirty="0"/>
              <a:t>Image filtering</a:t>
            </a:r>
          </a:p>
          <a:p>
            <a:pPr marL="514350" indent="-514350">
              <a:buAutoNum type="arabicPeriod"/>
            </a:pPr>
            <a:endParaRPr lang="en-US" sz="3600" dirty="0"/>
          </a:p>
          <a:p>
            <a:pPr marL="0" indent="0">
              <a:buNone/>
            </a:pPr>
            <a:endParaRPr lang="en-US" sz="36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457200" y="0"/>
            <a:ext cx="8229600" cy="1143000"/>
          </a:xfrm>
        </p:spPr>
        <p:txBody>
          <a:bodyPr/>
          <a:lstStyle/>
          <a:p>
            <a:r>
              <a:rPr lang="en-US"/>
              <a:t>Vision-based biometrics</a:t>
            </a:r>
          </a:p>
        </p:txBody>
      </p:sp>
      <p:pic>
        <p:nvPicPr>
          <p:cNvPr id="900099" name="Picture 3" descr="youngProcessedR"/>
          <p:cNvPicPr>
            <a:picLocks noChangeAspect="1" noChangeArrowheads="1"/>
          </p:cNvPicPr>
          <p:nvPr/>
        </p:nvPicPr>
        <p:blipFill>
          <a:blip r:embed="rId3" cstate="print"/>
          <a:srcRect/>
          <a:stretch>
            <a:fillRect/>
          </a:stretch>
        </p:blipFill>
        <p:spPr bwMode="auto">
          <a:xfrm>
            <a:off x="914400" y="4362450"/>
            <a:ext cx="3124200" cy="2343150"/>
          </a:xfrm>
          <a:prstGeom prst="rect">
            <a:avLst/>
          </a:prstGeom>
          <a:noFill/>
        </p:spPr>
      </p:pic>
      <p:pic>
        <p:nvPicPr>
          <p:cNvPr id="900100" name="Picture 4" descr="matched2002_R"/>
          <p:cNvPicPr>
            <a:picLocks noChangeAspect="1" noChangeArrowheads="1"/>
          </p:cNvPicPr>
          <p:nvPr/>
        </p:nvPicPr>
        <p:blipFill>
          <a:blip r:embed="rId4" cstate="print"/>
          <a:srcRect/>
          <a:stretch>
            <a:fillRect/>
          </a:stretch>
        </p:blipFill>
        <p:spPr bwMode="auto">
          <a:xfrm>
            <a:off x="4495800" y="4362450"/>
            <a:ext cx="3124200" cy="2343150"/>
          </a:xfrm>
          <a:prstGeom prst="rect">
            <a:avLst/>
          </a:prstGeom>
          <a:noFill/>
        </p:spPr>
      </p:pic>
      <p:pic>
        <p:nvPicPr>
          <p:cNvPr id="900101" name="Picture 5" descr="afghanportraits"/>
          <p:cNvPicPr>
            <a:picLocks noChangeAspect="1" noChangeArrowheads="1"/>
          </p:cNvPicPr>
          <p:nvPr/>
        </p:nvPicPr>
        <p:blipFill>
          <a:blip r:embed="rId5" cstate="print"/>
          <a:srcRect/>
          <a:stretch>
            <a:fillRect/>
          </a:stretch>
        </p:blipFill>
        <p:spPr bwMode="auto">
          <a:xfrm>
            <a:off x="2667000" y="990600"/>
            <a:ext cx="3810000" cy="2847975"/>
          </a:xfrm>
          <a:prstGeom prst="rect">
            <a:avLst/>
          </a:prstGeom>
          <a:noFill/>
        </p:spPr>
      </p:pic>
      <p:sp>
        <p:nvSpPr>
          <p:cNvPr id="900102" name="Rectangle 6"/>
          <p:cNvSpPr>
            <a:spLocks noChangeArrowheads="1"/>
          </p:cNvSpPr>
          <p:nvPr/>
        </p:nvSpPr>
        <p:spPr bwMode="auto">
          <a:xfrm>
            <a:off x="1492250" y="3886200"/>
            <a:ext cx="6737350" cy="336550"/>
          </a:xfrm>
          <a:prstGeom prst="rect">
            <a:avLst/>
          </a:prstGeom>
          <a:noFill/>
          <a:ln w="9525">
            <a:noFill/>
            <a:miter lim="800000"/>
            <a:headEnd/>
            <a:tailEnd/>
          </a:ln>
          <a:effectLst/>
        </p:spPr>
        <p:txBody>
          <a:bodyPr anchor="ctr">
            <a:spAutoFit/>
          </a:bodyPr>
          <a:lstStyle/>
          <a:p>
            <a:pPr eaLnBrk="0" hangingPunct="0">
              <a:spcBef>
                <a:spcPct val="0"/>
              </a:spcBef>
            </a:pPr>
            <a:r>
              <a:rPr lang="en-US" sz="1600" b="0">
                <a:solidFill>
                  <a:schemeClr val="tx1"/>
                </a:solidFill>
              </a:rPr>
              <a:t>“</a:t>
            </a:r>
            <a:r>
              <a:rPr lang="en-US" sz="1600" b="0" i="1">
                <a:solidFill>
                  <a:schemeClr val="tx1"/>
                </a:solidFill>
              </a:rPr>
              <a:t>How the Afghan Girl was Identified by Her Iris Patterns</a:t>
            </a:r>
            <a:r>
              <a:rPr lang="en-US" sz="1600" b="0">
                <a:solidFill>
                  <a:schemeClr val="tx1"/>
                </a:solidFill>
              </a:rPr>
              <a:t>”  Read the </a:t>
            </a:r>
            <a:r>
              <a:rPr lang="en-US" sz="1600" b="0">
                <a:solidFill>
                  <a:schemeClr val="tx1"/>
                </a:solidFill>
                <a:hlinkClick r:id="rId6"/>
              </a:rPr>
              <a:t>story </a:t>
            </a:r>
            <a:endParaRPr lang="en-US" sz="1600" b="0">
              <a:solidFill>
                <a:schemeClr val="tx1"/>
              </a:solidFill>
            </a:endParaRPr>
          </a:p>
        </p:txBody>
      </p:sp>
      <p:sp>
        <p:nvSpPr>
          <p:cNvPr id="900103" name="Text Box 7"/>
          <p:cNvSpPr txBox="1">
            <a:spLocks noChangeArrowheads="1"/>
          </p:cNvSpPr>
          <p:nvPr/>
        </p:nvSpPr>
        <p:spPr bwMode="auto">
          <a:xfrm>
            <a:off x="7696200" y="6434138"/>
            <a:ext cx="1336675" cy="274637"/>
          </a:xfrm>
          <a:prstGeom prst="rect">
            <a:avLst/>
          </a:prstGeom>
          <a:noFill/>
          <a:ln w="19050">
            <a:noFill/>
            <a:miter lim="800000"/>
            <a:headEnd/>
            <a:tailEnd/>
          </a:ln>
          <a:effectLst/>
        </p:spPr>
        <p:txBody>
          <a:bodyPr wrap="none">
            <a:spAutoFit/>
          </a:bodyPr>
          <a:lstStyle/>
          <a:p>
            <a:r>
              <a:rPr lang="en-US">
                <a:solidFill>
                  <a:schemeClr val="tx1"/>
                </a:solidFill>
              </a:rPr>
              <a:t>Source: S. Seitz</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2146" name="Rectangle 2"/>
          <p:cNvSpPr>
            <a:spLocks noGrp="1" noChangeArrowheads="1"/>
          </p:cNvSpPr>
          <p:nvPr>
            <p:ph type="title"/>
          </p:nvPr>
        </p:nvSpPr>
        <p:spPr/>
        <p:txBody>
          <a:bodyPr/>
          <a:lstStyle/>
          <a:p>
            <a:r>
              <a:rPr lang="en-US"/>
              <a:t>Login without a password…</a:t>
            </a:r>
          </a:p>
        </p:txBody>
      </p:sp>
      <p:sp>
        <p:nvSpPr>
          <p:cNvPr id="902147" name="Rectangle 3"/>
          <p:cNvSpPr>
            <a:spLocks noGrp="1" noChangeArrowheads="1"/>
          </p:cNvSpPr>
          <p:nvPr>
            <p:ph idx="1"/>
          </p:nvPr>
        </p:nvSpPr>
        <p:spPr/>
        <p:txBody>
          <a:bodyPr/>
          <a:lstStyle/>
          <a:p>
            <a:endParaRPr lang="en-US"/>
          </a:p>
        </p:txBody>
      </p:sp>
      <p:pic>
        <p:nvPicPr>
          <p:cNvPr id="902148" name="Picture 4" descr="XM Micro Biometric Fingerprint Mouse"/>
          <p:cNvPicPr>
            <a:picLocks noChangeAspect="1" noChangeArrowheads="1"/>
          </p:cNvPicPr>
          <p:nvPr/>
        </p:nvPicPr>
        <p:blipFill>
          <a:blip r:embed="rId3" cstate="print"/>
          <a:srcRect/>
          <a:stretch>
            <a:fillRect/>
          </a:stretch>
        </p:blipFill>
        <p:spPr bwMode="auto">
          <a:xfrm>
            <a:off x="1825625" y="1333500"/>
            <a:ext cx="2136775" cy="4000500"/>
          </a:xfrm>
          <a:prstGeom prst="rect">
            <a:avLst/>
          </a:prstGeom>
          <a:noFill/>
        </p:spPr>
      </p:pic>
      <p:sp>
        <p:nvSpPr>
          <p:cNvPr id="902149" name="Rectangle 5"/>
          <p:cNvSpPr>
            <a:spLocks noChangeArrowheads="1"/>
          </p:cNvSpPr>
          <p:nvPr/>
        </p:nvSpPr>
        <p:spPr bwMode="auto">
          <a:xfrm>
            <a:off x="1524000" y="5410200"/>
            <a:ext cx="2514600" cy="825500"/>
          </a:xfrm>
          <a:prstGeom prst="rect">
            <a:avLst/>
          </a:prstGeom>
          <a:noFill/>
          <a:ln w="9525">
            <a:noFill/>
            <a:miter lim="800000"/>
            <a:headEnd/>
            <a:tailEnd/>
          </a:ln>
          <a:effectLst/>
        </p:spPr>
        <p:txBody>
          <a:bodyPr anchor="ctr">
            <a:spAutoFit/>
          </a:bodyPr>
          <a:lstStyle/>
          <a:p>
            <a:pPr eaLnBrk="0" hangingPunct="0">
              <a:spcBef>
                <a:spcPct val="0"/>
              </a:spcBef>
            </a:pPr>
            <a:r>
              <a:rPr lang="en-US" sz="1600" b="0">
                <a:solidFill>
                  <a:schemeClr val="tx1"/>
                </a:solidFill>
              </a:rPr>
              <a:t>Fingerprint scanners on many new laptops, </a:t>
            </a:r>
            <a:br>
              <a:rPr lang="en-US" sz="1600" b="0">
                <a:solidFill>
                  <a:schemeClr val="tx1"/>
                </a:solidFill>
              </a:rPr>
            </a:br>
            <a:r>
              <a:rPr lang="en-US" sz="1600" b="0">
                <a:solidFill>
                  <a:schemeClr val="tx1"/>
                </a:solidFill>
              </a:rPr>
              <a:t>other devices</a:t>
            </a:r>
          </a:p>
        </p:txBody>
      </p:sp>
      <p:pic>
        <p:nvPicPr>
          <p:cNvPr id="902150" name="Picture 6" descr="FINGERPRINT"/>
          <p:cNvPicPr>
            <a:picLocks noChangeAspect="1" noChangeArrowheads="1"/>
          </p:cNvPicPr>
          <p:nvPr/>
        </p:nvPicPr>
        <p:blipFill>
          <a:blip r:embed="rId4" cstate="print"/>
          <a:srcRect/>
          <a:stretch>
            <a:fillRect/>
          </a:stretch>
        </p:blipFill>
        <p:spPr bwMode="auto">
          <a:xfrm>
            <a:off x="695325" y="3048000"/>
            <a:ext cx="1057275" cy="1524000"/>
          </a:xfrm>
          <a:prstGeom prst="rect">
            <a:avLst/>
          </a:prstGeom>
          <a:noFill/>
        </p:spPr>
      </p:pic>
      <p:pic>
        <p:nvPicPr>
          <p:cNvPr id="902151" name="Picture 7" descr="login_dialog"/>
          <p:cNvPicPr>
            <a:picLocks noChangeAspect="1" noChangeArrowheads="1"/>
          </p:cNvPicPr>
          <p:nvPr/>
        </p:nvPicPr>
        <p:blipFill>
          <a:blip r:embed="rId5" cstate="print"/>
          <a:srcRect/>
          <a:stretch>
            <a:fillRect/>
          </a:stretch>
        </p:blipFill>
        <p:spPr bwMode="auto">
          <a:xfrm>
            <a:off x="6400800" y="2679700"/>
            <a:ext cx="2209800" cy="2197100"/>
          </a:xfrm>
          <a:prstGeom prst="rect">
            <a:avLst/>
          </a:prstGeom>
          <a:noFill/>
        </p:spPr>
      </p:pic>
      <p:sp>
        <p:nvSpPr>
          <p:cNvPr id="902152" name="Rectangle 8"/>
          <p:cNvSpPr>
            <a:spLocks noChangeArrowheads="1"/>
          </p:cNvSpPr>
          <p:nvPr/>
        </p:nvSpPr>
        <p:spPr bwMode="auto">
          <a:xfrm>
            <a:off x="4953000" y="5287963"/>
            <a:ext cx="3581400" cy="1006475"/>
          </a:xfrm>
          <a:prstGeom prst="rect">
            <a:avLst/>
          </a:prstGeom>
          <a:noFill/>
          <a:ln w="9525">
            <a:noFill/>
            <a:miter lim="800000"/>
            <a:headEnd/>
            <a:tailEnd/>
          </a:ln>
          <a:effectLst/>
        </p:spPr>
        <p:txBody>
          <a:bodyPr anchor="ctr">
            <a:spAutoFit/>
          </a:bodyPr>
          <a:lstStyle/>
          <a:p>
            <a:pPr eaLnBrk="0" hangingPunct="0">
              <a:spcBef>
                <a:spcPct val="0"/>
              </a:spcBef>
            </a:pPr>
            <a:r>
              <a:rPr lang="en-US" sz="1600" b="0">
                <a:solidFill>
                  <a:schemeClr val="tx1"/>
                </a:solidFill>
              </a:rPr>
              <a:t>Face recognition systems now beginning to appear more widely</a:t>
            </a:r>
            <a:br>
              <a:rPr lang="en-US" sz="1600" b="0">
                <a:solidFill>
                  <a:schemeClr val="tx1"/>
                </a:solidFill>
              </a:rPr>
            </a:br>
            <a:r>
              <a:rPr lang="en-US" sz="1400" b="0">
                <a:solidFill>
                  <a:schemeClr val="tx1"/>
                </a:solidFill>
                <a:hlinkClick r:id="rId6"/>
              </a:rPr>
              <a:t>http://www.sensiblevision.com/</a:t>
            </a:r>
            <a:endParaRPr lang="en-US" sz="1400" b="0">
              <a:solidFill>
                <a:schemeClr val="tx1"/>
              </a:solidFill>
            </a:endParaRPr>
          </a:p>
          <a:p>
            <a:pPr eaLnBrk="0" hangingPunct="0">
              <a:spcBef>
                <a:spcPct val="0"/>
              </a:spcBef>
            </a:pPr>
            <a:endParaRPr lang="en-US" sz="1400" b="0">
              <a:solidFill>
                <a:schemeClr val="tx1"/>
              </a:solidFill>
            </a:endParaRPr>
          </a:p>
        </p:txBody>
      </p:sp>
      <p:pic>
        <p:nvPicPr>
          <p:cNvPr id="902153" name="Picture 9" descr="woman_laptop"/>
          <p:cNvPicPr>
            <a:picLocks noChangeAspect="1" noChangeArrowheads="1"/>
          </p:cNvPicPr>
          <p:nvPr/>
        </p:nvPicPr>
        <p:blipFill>
          <a:blip r:embed="rId7" cstate="print"/>
          <a:srcRect/>
          <a:stretch>
            <a:fillRect/>
          </a:stretch>
        </p:blipFill>
        <p:spPr bwMode="auto">
          <a:xfrm>
            <a:off x="4533900" y="2933700"/>
            <a:ext cx="1714500" cy="1714500"/>
          </a:xfrm>
          <a:prstGeom prst="rect">
            <a:avLst/>
          </a:prstGeom>
          <a:noFill/>
        </p:spPr>
      </p:pic>
      <p:sp>
        <p:nvSpPr>
          <p:cNvPr id="902154" name="Text Box 10"/>
          <p:cNvSpPr txBox="1">
            <a:spLocks noChangeArrowheads="1"/>
          </p:cNvSpPr>
          <p:nvPr/>
        </p:nvSpPr>
        <p:spPr bwMode="auto">
          <a:xfrm>
            <a:off x="7696200" y="6434138"/>
            <a:ext cx="1336675" cy="274637"/>
          </a:xfrm>
          <a:prstGeom prst="rect">
            <a:avLst/>
          </a:prstGeom>
          <a:noFill/>
          <a:ln w="19050">
            <a:noFill/>
            <a:miter lim="800000"/>
            <a:headEnd/>
            <a:tailEnd/>
          </a:ln>
          <a:effectLst/>
        </p:spPr>
        <p:txBody>
          <a:bodyPr wrap="none">
            <a:spAutoFit/>
          </a:bodyPr>
          <a:lstStyle/>
          <a:p>
            <a:r>
              <a:rPr lang="en-US">
                <a:solidFill>
                  <a:schemeClr val="tx1"/>
                </a:solidFill>
              </a:rPr>
              <a:t>Source: S. Seitz</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6002" name="Rectangle 2"/>
          <p:cNvSpPr>
            <a:spLocks noGrp="1" noChangeArrowheads="1"/>
          </p:cNvSpPr>
          <p:nvPr>
            <p:ph type="title"/>
          </p:nvPr>
        </p:nvSpPr>
        <p:spPr/>
        <p:txBody>
          <a:bodyPr>
            <a:normAutofit fontScale="90000"/>
          </a:bodyPr>
          <a:lstStyle/>
          <a:p>
            <a:r>
              <a:rPr lang="en-US"/>
              <a:t>Object recognition (in supermarkets)</a:t>
            </a:r>
          </a:p>
        </p:txBody>
      </p:sp>
      <p:sp>
        <p:nvSpPr>
          <p:cNvPr id="896003" name="Rectangle 3"/>
          <p:cNvSpPr>
            <a:spLocks noGrp="1" noChangeArrowheads="1"/>
          </p:cNvSpPr>
          <p:nvPr>
            <p:ph idx="1"/>
          </p:nvPr>
        </p:nvSpPr>
        <p:spPr/>
        <p:txBody>
          <a:bodyPr/>
          <a:lstStyle/>
          <a:p>
            <a:endParaRPr lang="en-US"/>
          </a:p>
        </p:txBody>
      </p:sp>
      <p:pic>
        <p:nvPicPr>
          <p:cNvPr id="896004" name="Picture 4" descr="Detection of Bottom of the Cart Loss in Retail Checkout"/>
          <p:cNvPicPr>
            <a:picLocks noChangeAspect="1" noChangeArrowheads="1"/>
          </p:cNvPicPr>
          <p:nvPr/>
        </p:nvPicPr>
        <p:blipFill>
          <a:blip r:embed="rId3" cstate="print"/>
          <a:srcRect/>
          <a:stretch>
            <a:fillRect/>
          </a:stretch>
        </p:blipFill>
        <p:spPr bwMode="auto">
          <a:xfrm>
            <a:off x="2711450" y="1219200"/>
            <a:ext cx="2774950" cy="3295650"/>
          </a:xfrm>
          <a:prstGeom prst="rect">
            <a:avLst/>
          </a:prstGeom>
          <a:noFill/>
        </p:spPr>
      </p:pic>
      <p:sp>
        <p:nvSpPr>
          <p:cNvPr id="896005" name="Rectangle 5"/>
          <p:cNvSpPr>
            <a:spLocks noChangeArrowheads="1"/>
          </p:cNvSpPr>
          <p:nvPr/>
        </p:nvSpPr>
        <p:spPr bwMode="auto">
          <a:xfrm>
            <a:off x="1492250" y="4872038"/>
            <a:ext cx="6737350" cy="1558925"/>
          </a:xfrm>
          <a:prstGeom prst="rect">
            <a:avLst/>
          </a:prstGeom>
          <a:noFill/>
          <a:ln w="9525">
            <a:noFill/>
            <a:miter lim="800000"/>
            <a:headEnd/>
            <a:tailEnd/>
          </a:ln>
          <a:effectLst/>
        </p:spPr>
        <p:txBody>
          <a:bodyPr anchor="ctr">
            <a:spAutoFit/>
          </a:bodyPr>
          <a:lstStyle/>
          <a:p>
            <a:pPr algn="l" eaLnBrk="0" hangingPunct="0">
              <a:spcBef>
                <a:spcPct val="0"/>
              </a:spcBef>
            </a:pPr>
            <a:r>
              <a:rPr lang="en-US" sz="1600" b="0">
                <a:solidFill>
                  <a:schemeClr val="tx1"/>
                </a:solidFill>
                <a:latin typeface="Times New Roman" pitchFamily="18" charset="0"/>
                <a:hlinkClick r:id="rId4"/>
              </a:rPr>
              <a:t>LaneHawk by EvolutionRobotics</a:t>
            </a:r>
            <a:endParaRPr lang="en-US" sz="1600" b="0">
              <a:solidFill>
                <a:schemeClr val="tx1"/>
              </a:solidFill>
              <a:latin typeface="Times New Roman" pitchFamily="18" charset="0"/>
            </a:endParaRPr>
          </a:p>
          <a:p>
            <a:pPr algn="l" eaLnBrk="0" hangingPunct="0">
              <a:spcBef>
                <a:spcPct val="0"/>
              </a:spcBef>
            </a:pPr>
            <a:r>
              <a:rPr lang="en-US" sz="1600" b="0">
                <a:solidFill>
                  <a:schemeClr val="tx1"/>
                </a:solidFill>
                <a:latin typeface="Times New Roman" pitchFamily="18" charset="0"/>
              </a:rPr>
              <a:t>“A smart camera is flush-mounted in the checkout lane, continuously watching for items. When an item is detected and recognized, the cashier verifies the quantity of items that were found under the basket, and continues to close the transaction. The item can remain under the basket, and with LaneHawk,you are assured to get paid for it… “</a:t>
            </a:r>
          </a:p>
        </p:txBody>
      </p:sp>
      <p:sp>
        <p:nvSpPr>
          <p:cNvPr id="896006" name="Text Box 6"/>
          <p:cNvSpPr txBox="1">
            <a:spLocks noChangeArrowheads="1"/>
          </p:cNvSpPr>
          <p:nvPr/>
        </p:nvSpPr>
        <p:spPr bwMode="auto">
          <a:xfrm>
            <a:off x="7696200" y="6434138"/>
            <a:ext cx="1336675" cy="274637"/>
          </a:xfrm>
          <a:prstGeom prst="rect">
            <a:avLst/>
          </a:prstGeom>
          <a:noFill/>
          <a:ln w="19050">
            <a:noFill/>
            <a:miter lim="800000"/>
            <a:headEnd/>
            <a:tailEnd/>
          </a:ln>
          <a:effectLst/>
        </p:spPr>
        <p:txBody>
          <a:bodyPr wrap="none">
            <a:spAutoFit/>
          </a:bodyPr>
          <a:lstStyle/>
          <a:p>
            <a:r>
              <a:rPr lang="en-US">
                <a:solidFill>
                  <a:schemeClr val="tx1"/>
                </a:solidFill>
              </a:rPr>
              <a:t>Source: S. Seitz</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p:txBody>
          <a:bodyPr>
            <a:normAutofit fontScale="90000"/>
          </a:bodyPr>
          <a:lstStyle/>
          <a:p>
            <a:r>
              <a:rPr lang="en-US"/>
              <a:t>Object recognition (in mobile phones)</a:t>
            </a:r>
          </a:p>
        </p:txBody>
      </p:sp>
      <p:pic>
        <p:nvPicPr>
          <p:cNvPr id="904196" name="Picture 4" descr="Smart Photos"/>
          <p:cNvPicPr>
            <a:picLocks noChangeAspect="1" noChangeArrowheads="1"/>
          </p:cNvPicPr>
          <p:nvPr/>
        </p:nvPicPr>
        <p:blipFill>
          <a:blip r:embed="rId3" cstate="print"/>
          <a:srcRect/>
          <a:stretch>
            <a:fillRect/>
          </a:stretch>
        </p:blipFill>
        <p:spPr bwMode="auto">
          <a:xfrm>
            <a:off x="1295400" y="1676400"/>
            <a:ext cx="6582592" cy="2793050"/>
          </a:xfrm>
          <a:prstGeom prst="rect">
            <a:avLst/>
          </a:prstGeom>
          <a:noFill/>
        </p:spPr>
      </p:pic>
      <p:sp>
        <p:nvSpPr>
          <p:cNvPr id="904198" name="Text Box 6"/>
          <p:cNvSpPr txBox="1">
            <a:spLocks noChangeArrowheads="1"/>
          </p:cNvSpPr>
          <p:nvPr/>
        </p:nvSpPr>
        <p:spPr bwMode="auto">
          <a:xfrm>
            <a:off x="7696200" y="6434138"/>
            <a:ext cx="1399742" cy="276999"/>
          </a:xfrm>
          <a:prstGeom prst="rect">
            <a:avLst/>
          </a:prstGeom>
          <a:noFill/>
          <a:ln w="19050">
            <a:noFill/>
            <a:miter lim="800000"/>
            <a:headEnd/>
            <a:tailEnd/>
          </a:ln>
          <a:effectLst/>
        </p:spPr>
        <p:txBody>
          <a:bodyPr wrap="none">
            <a:spAutoFit/>
          </a:bodyPr>
          <a:lstStyle/>
          <a:p>
            <a:r>
              <a:rPr lang="en-US" dirty="0">
                <a:solidFill>
                  <a:schemeClr val="tx1"/>
                </a:solidFill>
              </a:rPr>
              <a:t>Source: S. Seitz</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0578" name="Rectangle 2"/>
          <p:cNvSpPr>
            <a:spLocks noGrp="1" noChangeArrowheads="1"/>
          </p:cNvSpPr>
          <p:nvPr>
            <p:ph type="title"/>
          </p:nvPr>
        </p:nvSpPr>
        <p:spPr>
          <a:xfrm>
            <a:off x="0" y="0"/>
            <a:ext cx="9144000" cy="838200"/>
          </a:xfrm>
        </p:spPr>
        <p:txBody>
          <a:bodyPr>
            <a:normAutofit fontScale="90000"/>
          </a:bodyPr>
          <a:lstStyle/>
          <a:p>
            <a:r>
              <a:rPr lang="en-US" dirty="0" err="1"/>
              <a:t>iPhone</a:t>
            </a:r>
            <a:r>
              <a:rPr lang="en-US" dirty="0"/>
              <a:t> Apps:                 (www.kooaba.com)</a:t>
            </a:r>
          </a:p>
        </p:txBody>
      </p:sp>
      <p:graphicFrame>
        <p:nvGraphicFramePr>
          <p:cNvPr id="920581" name="Object 5"/>
          <p:cNvGraphicFramePr>
            <a:graphicFrameLocks noGrp="1" noChangeAspect="1"/>
          </p:cNvGraphicFramePr>
          <p:nvPr>
            <p:ph sz="quarter" idx="2"/>
          </p:nvPr>
        </p:nvGraphicFramePr>
        <p:xfrm>
          <a:off x="2895600" y="215900"/>
          <a:ext cx="1981200" cy="546100"/>
        </p:xfrm>
        <a:graphic>
          <a:graphicData uri="http://schemas.openxmlformats.org/presentationml/2006/ole">
            <mc:AlternateContent xmlns:mc="http://schemas.openxmlformats.org/markup-compatibility/2006">
              <mc:Choice xmlns:v="urn:schemas-microsoft-com:vml" Requires="v">
                <p:oleObj spid="_x0000_s980194" name="Image" r:id="rId4" imgW="1980952" imgH="545839" progId="">
                  <p:embed/>
                </p:oleObj>
              </mc:Choice>
              <mc:Fallback>
                <p:oleObj name="Image" r:id="rId4" imgW="1980952" imgH="545839"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215900"/>
                        <a:ext cx="1981200" cy="5461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0583" name="Object 7"/>
          <p:cNvGraphicFramePr>
            <a:graphicFrameLocks noGrp="1" noChangeAspect="1"/>
          </p:cNvGraphicFramePr>
          <p:nvPr>
            <p:ph sz="quarter" idx="3"/>
          </p:nvPr>
        </p:nvGraphicFramePr>
        <p:xfrm>
          <a:off x="1144587" y="920750"/>
          <a:ext cx="7008813" cy="5632450"/>
        </p:xfrm>
        <a:graphic>
          <a:graphicData uri="http://schemas.openxmlformats.org/presentationml/2006/ole">
            <mc:AlternateContent xmlns:mc="http://schemas.openxmlformats.org/markup-compatibility/2006">
              <mc:Choice xmlns:v="urn:schemas-microsoft-com:vml" Requires="v">
                <p:oleObj spid="_x0000_s980195" name="Image" r:id="rId6" imgW="9307937" imgH="7479365" progId="">
                  <p:embed/>
                </p:oleObj>
              </mc:Choice>
              <mc:Fallback>
                <p:oleObj name="Image" r:id="rId6" imgW="9307937" imgH="7479365"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4587" y="920750"/>
                        <a:ext cx="7008813" cy="563245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 Box 6"/>
          <p:cNvSpPr txBox="1">
            <a:spLocks noChangeArrowheads="1"/>
          </p:cNvSpPr>
          <p:nvPr/>
        </p:nvSpPr>
        <p:spPr bwMode="auto">
          <a:xfrm>
            <a:off x="7467600" y="6504801"/>
            <a:ext cx="1648208" cy="276999"/>
          </a:xfrm>
          <a:prstGeom prst="rect">
            <a:avLst/>
          </a:prstGeom>
          <a:noFill/>
          <a:ln w="19050">
            <a:noFill/>
            <a:miter lim="800000"/>
            <a:headEnd/>
            <a:tailEnd/>
          </a:ln>
          <a:effectLst/>
        </p:spPr>
        <p:txBody>
          <a:bodyPr wrap="none">
            <a:spAutoFit/>
          </a:bodyPr>
          <a:lstStyle/>
          <a:p>
            <a:r>
              <a:rPr lang="en-US" dirty="0">
                <a:solidFill>
                  <a:schemeClr val="tx1"/>
                </a:solidFill>
              </a:rPr>
              <a:t>Source: S</a:t>
            </a:r>
            <a:r>
              <a:rPr lang="en-US">
                <a:solidFill>
                  <a:schemeClr val="tx1"/>
                </a:solidFill>
              </a:rPr>
              <a:t>. </a:t>
            </a:r>
            <a:r>
              <a:rPr lang="en-US" dirty="0">
                <a:solidFill>
                  <a:schemeClr val="tx1"/>
                </a:solidFill>
              </a:rPr>
              <a:t>Lazebnik</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Google Goggles</a:t>
            </a:r>
          </a:p>
        </p:txBody>
      </p:sp>
      <p:sp>
        <p:nvSpPr>
          <p:cNvPr id="7" name="Content Placeholder 6"/>
          <p:cNvSpPr>
            <a:spLocks noGrp="1"/>
          </p:cNvSpPr>
          <p:nvPr>
            <p:ph idx="1"/>
          </p:nvPr>
        </p:nvSpPr>
        <p:spPr/>
        <p:txBody>
          <a:bodyPr/>
          <a:lstStyle/>
          <a:p>
            <a:endParaRPr lang="en-US" dirty="0"/>
          </a:p>
        </p:txBody>
      </p:sp>
      <p:pic>
        <p:nvPicPr>
          <p:cNvPr id="1097730" name="Picture 2"/>
          <p:cNvPicPr>
            <a:picLocks noChangeAspect="1" noChangeArrowheads="1"/>
          </p:cNvPicPr>
          <p:nvPr/>
        </p:nvPicPr>
        <p:blipFill>
          <a:blip r:embed="rId2" cstate="print"/>
          <a:srcRect/>
          <a:stretch>
            <a:fillRect/>
          </a:stretch>
        </p:blipFill>
        <p:spPr bwMode="auto">
          <a:xfrm>
            <a:off x="457200" y="1524000"/>
            <a:ext cx="8305800" cy="493395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Google Search by Image</a:t>
            </a:r>
          </a:p>
        </p:txBody>
      </p:sp>
    </p:spTree>
    <p:extLst>
      <p:ext uri="{BB962C8B-B14F-4D97-AF65-F5344CB8AC3E}">
        <p14:creationId xmlns:p14="http://schemas.microsoft.com/office/powerpoint/2010/main" val="36901831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Leaf Recognition</a:t>
            </a:r>
          </a:p>
        </p:txBody>
      </p:sp>
      <p:pic>
        <p:nvPicPr>
          <p:cNvPr id="982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923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01332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84698" y="1537251"/>
            <a:ext cx="5574603" cy="4406349"/>
          </a:xfrm>
          <a:prstGeom prst="rect">
            <a:avLst/>
          </a:prstGeom>
        </p:spPr>
      </p:pic>
      <p:sp>
        <p:nvSpPr>
          <p:cNvPr id="7" name="Title 6"/>
          <p:cNvSpPr>
            <a:spLocks noGrp="1"/>
          </p:cNvSpPr>
          <p:nvPr>
            <p:ph type="title"/>
          </p:nvPr>
        </p:nvSpPr>
        <p:spPr/>
        <p:txBody>
          <a:bodyPr/>
          <a:lstStyle/>
          <a:p>
            <a:r>
              <a:rPr lang="en-US" dirty="0"/>
              <a:t>Bird Identification</a:t>
            </a:r>
          </a:p>
        </p:txBody>
      </p:sp>
      <p:sp>
        <p:nvSpPr>
          <p:cNvPr id="9" name="Text Box 4"/>
          <p:cNvSpPr txBox="1">
            <a:spLocks noChangeArrowheads="1"/>
          </p:cNvSpPr>
          <p:nvPr/>
        </p:nvSpPr>
        <p:spPr bwMode="auto">
          <a:xfrm>
            <a:off x="2057400" y="5976492"/>
            <a:ext cx="4908203" cy="369332"/>
          </a:xfrm>
          <a:prstGeom prst="rect">
            <a:avLst/>
          </a:prstGeom>
          <a:noFill/>
          <a:ln w="9525">
            <a:noFill/>
            <a:miter lim="800000"/>
            <a:headEnd/>
            <a:tailEnd/>
          </a:ln>
          <a:effectLst/>
        </p:spPr>
        <p:txBody>
          <a:bodyPr wrap="none">
            <a:spAutoFit/>
          </a:bodyPr>
          <a:lstStyle/>
          <a:p>
            <a:pPr algn="l">
              <a:spcBef>
                <a:spcPct val="0"/>
              </a:spcBef>
            </a:pPr>
            <a:r>
              <a:rPr lang="en-US" sz="1800" b="0" dirty="0">
                <a:solidFill>
                  <a:schemeClr val="tx1"/>
                </a:solidFill>
                <a:latin typeface="+mn-lt"/>
              </a:rPr>
              <a:t>Merlin Bird ID (based on Cornell Tech technology!)</a:t>
            </a:r>
          </a:p>
        </p:txBody>
      </p:sp>
    </p:spTree>
    <p:extLst>
      <p:ext uri="{BB962C8B-B14F-4D97-AF65-F5344CB8AC3E}">
        <p14:creationId xmlns:p14="http://schemas.microsoft.com/office/powerpoint/2010/main" val="2539935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effects: camera tracking</a:t>
            </a:r>
          </a:p>
        </p:txBody>
      </p:sp>
      <p:pic>
        <p:nvPicPr>
          <p:cNvPr id="1087490" name="Picture 2"/>
          <p:cNvPicPr>
            <a:picLocks noChangeAspect="1" noChangeArrowheads="1"/>
          </p:cNvPicPr>
          <p:nvPr/>
        </p:nvPicPr>
        <p:blipFill>
          <a:blip r:embed="rId2" cstate="print"/>
          <a:srcRect/>
          <a:stretch>
            <a:fillRect/>
          </a:stretch>
        </p:blipFill>
        <p:spPr bwMode="auto">
          <a:xfrm>
            <a:off x="209550" y="2333625"/>
            <a:ext cx="8724900" cy="21907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Text Box 4"/>
          <p:cNvSpPr txBox="1">
            <a:spLocks noChangeArrowheads="1"/>
          </p:cNvSpPr>
          <p:nvPr/>
        </p:nvSpPr>
        <p:spPr bwMode="auto">
          <a:xfrm>
            <a:off x="3635010" y="4648200"/>
            <a:ext cx="1317990" cy="369332"/>
          </a:xfrm>
          <a:prstGeom prst="rect">
            <a:avLst/>
          </a:prstGeom>
          <a:noFill/>
          <a:ln w="9525">
            <a:noFill/>
            <a:miter lim="800000"/>
            <a:headEnd/>
            <a:tailEnd/>
          </a:ln>
          <a:effectLst/>
        </p:spPr>
        <p:txBody>
          <a:bodyPr wrap="none">
            <a:spAutoFit/>
          </a:bodyPr>
          <a:lstStyle/>
          <a:p>
            <a:pPr algn="l">
              <a:spcBef>
                <a:spcPct val="0"/>
              </a:spcBef>
            </a:pPr>
            <a:r>
              <a:rPr lang="en-US" sz="1800" b="0" dirty="0" err="1">
                <a:solidFill>
                  <a:schemeClr val="tx1"/>
                </a:solidFill>
                <a:latin typeface="+mn-lt"/>
              </a:rPr>
              <a:t>Boujou</a:t>
            </a:r>
            <a:r>
              <a:rPr lang="en-US" sz="1800" b="0" dirty="0">
                <a:solidFill>
                  <a:schemeClr val="tx1"/>
                </a:solidFill>
                <a:latin typeface="+mn-lt"/>
              </a:rPr>
              <a:t>, 2d3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a:t>
            </a:r>
          </a:p>
        </p:txBody>
      </p:sp>
      <p:sp>
        <p:nvSpPr>
          <p:cNvPr id="3" name="Content Placeholder 2"/>
          <p:cNvSpPr>
            <a:spLocks noGrp="1"/>
          </p:cNvSpPr>
          <p:nvPr>
            <p:ph idx="1"/>
          </p:nvPr>
        </p:nvSpPr>
        <p:spPr/>
        <p:txBody>
          <a:bodyPr/>
          <a:lstStyle/>
          <a:p>
            <a:r>
              <a:rPr lang="en-US" dirty="0"/>
              <a:t>Readings</a:t>
            </a:r>
          </a:p>
          <a:p>
            <a:pPr lvl="1"/>
            <a:r>
              <a:rPr lang="en-US" dirty="0"/>
              <a:t>Szeliski, Chapter 1 (Introduction)</a:t>
            </a:r>
          </a:p>
          <a:p>
            <a:pPr lvl="1"/>
            <a:endParaRPr lang="en-US" dirty="0"/>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6242" name="Picture 2" descr="____"/>
          <p:cNvPicPr>
            <a:picLocks noChangeAspect="1" noChangeArrowheads="1"/>
          </p:cNvPicPr>
          <p:nvPr/>
        </p:nvPicPr>
        <p:blipFill>
          <a:blip r:embed="rId3" cstate="print"/>
          <a:srcRect/>
          <a:stretch>
            <a:fillRect/>
          </a:stretch>
        </p:blipFill>
        <p:spPr bwMode="auto">
          <a:xfrm>
            <a:off x="6400800" y="1952625"/>
            <a:ext cx="2343150" cy="3076575"/>
          </a:xfrm>
          <a:prstGeom prst="rect">
            <a:avLst/>
          </a:prstGeom>
          <a:noFill/>
        </p:spPr>
      </p:pic>
      <p:pic>
        <p:nvPicPr>
          <p:cNvPr id="906243" name="Picture 3" descr="cap_138439"/>
          <p:cNvPicPr>
            <a:picLocks noChangeAspect="1" noChangeArrowheads="1"/>
          </p:cNvPicPr>
          <p:nvPr/>
        </p:nvPicPr>
        <p:blipFill>
          <a:blip r:embed="rId4" cstate="print"/>
          <a:srcRect/>
          <a:stretch>
            <a:fillRect/>
          </a:stretch>
        </p:blipFill>
        <p:spPr bwMode="auto">
          <a:xfrm>
            <a:off x="533400" y="2181225"/>
            <a:ext cx="5715000" cy="2619375"/>
          </a:xfrm>
          <a:prstGeom prst="rect">
            <a:avLst/>
          </a:prstGeom>
          <a:noFill/>
        </p:spPr>
      </p:pic>
      <p:sp>
        <p:nvSpPr>
          <p:cNvPr id="906244" name="Text Box 4"/>
          <p:cNvSpPr txBox="1">
            <a:spLocks noChangeArrowheads="1"/>
          </p:cNvSpPr>
          <p:nvPr/>
        </p:nvSpPr>
        <p:spPr bwMode="auto">
          <a:xfrm>
            <a:off x="1965325" y="5988050"/>
            <a:ext cx="5129481" cy="369332"/>
          </a:xfrm>
          <a:prstGeom prst="rect">
            <a:avLst/>
          </a:prstGeom>
          <a:noFill/>
          <a:ln w="9525">
            <a:noFill/>
            <a:miter lim="800000"/>
            <a:headEnd/>
            <a:tailEnd/>
          </a:ln>
          <a:effectLst/>
        </p:spPr>
        <p:txBody>
          <a:bodyPr wrap="none">
            <a:spAutoFit/>
          </a:bodyPr>
          <a:lstStyle/>
          <a:p>
            <a:pPr algn="l">
              <a:spcBef>
                <a:spcPct val="0"/>
              </a:spcBef>
            </a:pPr>
            <a:r>
              <a:rPr lang="en-US" sz="1800" b="0" i="1" dirty="0">
                <a:solidFill>
                  <a:schemeClr val="tx1"/>
                </a:solidFill>
                <a:latin typeface="+mn-lt"/>
              </a:rPr>
              <a:t>The Matrix</a:t>
            </a:r>
            <a:r>
              <a:rPr lang="en-US" sz="1800" b="0" dirty="0">
                <a:solidFill>
                  <a:schemeClr val="tx1"/>
                </a:solidFill>
                <a:latin typeface="+mn-lt"/>
              </a:rPr>
              <a:t> movies, ESC Entertainment, XYZRGB, NRC</a:t>
            </a:r>
          </a:p>
        </p:txBody>
      </p:sp>
      <p:sp>
        <p:nvSpPr>
          <p:cNvPr id="906245" name="Rectangle 5"/>
          <p:cNvSpPr>
            <a:spLocks noGrp="1" noChangeArrowheads="1"/>
          </p:cNvSpPr>
          <p:nvPr>
            <p:ph type="title"/>
          </p:nvPr>
        </p:nvSpPr>
        <p:spPr>
          <a:noFill/>
          <a:ln/>
        </p:spPr>
        <p:txBody>
          <a:bodyPr/>
          <a:lstStyle/>
          <a:p>
            <a:r>
              <a:rPr lang="en-US"/>
              <a:t>Special effects:  shape capture</a:t>
            </a:r>
          </a:p>
        </p:txBody>
      </p:sp>
      <p:sp>
        <p:nvSpPr>
          <p:cNvPr id="906246" name="Text Box 6"/>
          <p:cNvSpPr txBox="1">
            <a:spLocks noChangeArrowheads="1"/>
          </p:cNvSpPr>
          <p:nvPr/>
        </p:nvSpPr>
        <p:spPr bwMode="auto">
          <a:xfrm>
            <a:off x="7696200" y="6434138"/>
            <a:ext cx="1336675" cy="274637"/>
          </a:xfrm>
          <a:prstGeom prst="rect">
            <a:avLst/>
          </a:prstGeom>
          <a:noFill/>
          <a:ln w="19050">
            <a:noFill/>
            <a:miter lim="800000"/>
            <a:headEnd/>
            <a:tailEnd/>
          </a:ln>
          <a:effectLst/>
        </p:spPr>
        <p:txBody>
          <a:bodyPr wrap="none">
            <a:spAutoFit/>
          </a:bodyPr>
          <a:lstStyle/>
          <a:p>
            <a:r>
              <a:rPr lang="en-US">
                <a:solidFill>
                  <a:schemeClr val="tx1"/>
                </a:solidFill>
              </a:rPr>
              <a:t>Source: S. Seitz</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90" name="Text Box 2"/>
          <p:cNvSpPr txBox="1">
            <a:spLocks noChangeArrowheads="1"/>
          </p:cNvSpPr>
          <p:nvPr/>
        </p:nvSpPr>
        <p:spPr bwMode="auto">
          <a:xfrm>
            <a:off x="2174875" y="6369050"/>
            <a:ext cx="4759325" cy="336550"/>
          </a:xfrm>
          <a:prstGeom prst="rect">
            <a:avLst/>
          </a:prstGeom>
          <a:noFill/>
          <a:ln w="9525">
            <a:noFill/>
            <a:miter lim="800000"/>
            <a:headEnd/>
            <a:tailEnd/>
          </a:ln>
          <a:effectLst/>
        </p:spPr>
        <p:txBody>
          <a:bodyPr wrap="none">
            <a:spAutoFit/>
          </a:bodyPr>
          <a:lstStyle/>
          <a:p>
            <a:pPr>
              <a:spcBef>
                <a:spcPct val="0"/>
              </a:spcBef>
            </a:pPr>
            <a:r>
              <a:rPr lang="en-US" sz="1600" b="0" i="1">
                <a:solidFill>
                  <a:schemeClr val="tx1"/>
                </a:solidFill>
              </a:rPr>
              <a:t>Pirates of the Carribean</a:t>
            </a:r>
            <a:r>
              <a:rPr lang="en-US" sz="1600" b="0">
                <a:solidFill>
                  <a:schemeClr val="tx1"/>
                </a:solidFill>
              </a:rPr>
              <a:t>, Industrial Light and Magic</a:t>
            </a:r>
          </a:p>
        </p:txBody>
      </p:sp>
      <p:sp>
        <p:nvSpPr>
          <p:cNvPr id="908291" name="Rectangle 3"/>
          <p:cNvSpPr>
            <a:spLocks noGrp="1" noChangeArrowheads="1"/>
          </p:cNvSpPr>
          <p:nvPr>
            <p:ph type="title"/>
          </p:nvPr>
        </p:nvSpPr>
        <p:spPr>
          <a:noFill/>
          <a:ln/>
        </p:spPr>
        <p:txBody>
          <a:bodyPr/>
          <a:lstStyle/>
          <a:p>
            <a:r>
              <a:rPr lang="en-US"/>
              <a:t>Special effects:  motion capture</a:t>
            </a:r>
          </a:p>
        </p:txBody>
      </p:sp>
      <p:pic>
        <p:nvPicPr>
          <p:cNvPr id="908292" name="Picture 4"/>
          <p:cNvPicPr>
            <a:picLocks noChangeAspect="1" noChangeArrowheads="1"/>
          </p:cNvPicPr>
          <p:nvPr/>
        </p:nvPicPr>
        <p:blipFill>
          <a:blip r:embed="rId3" cstate="print"/>
          <a:srcRect/>
          <a:stretch>
            <a:fillRect/>
          </a:stretch>
        </p:blipFill>
        <p:spPr bwMode="auto">
          <a:xfrm>
            <a:off x="1933575" y="1400175"/>
            <a:ext cx="5276850" cy="2409825"/>
          </a:xfrm>
          <a:prstGeom prst="rect">
            <a:avLst/>
          </a:prstGeom>
          <a:noFill/>
          <a:ln w="9525">
            <a:noFill/>
            <a:miter lim="800000"/>
            <a:headEnd/>
            <a:tailEnd/>
          </a:ln>
          <a:effectLst/>
        </p:spPr>
      </p:pic>
      <p:pic>
        <p:nvPicPr>
          <p:cNvPr id="908293" name="Picture 5"/>
          <p:cNvPicPr>
            <a:picLocks noChangeAspect="1" noChangeArrowheads="1"/>
          </p:cNvPicPr>
          <p:nvPr/>
        </p:nvPicPr>
        <p:blipFill>
          <a:blip r:embed="rId4" cstate="print"/>
          <a:srcRect/>
          <a:stretch>
            <a:fillRect/>
          </a:stretch>
        </p:blipFill>
        <p:spPr bwMode="auto">
          <a:xfrm>
            <a:off x="1938338" y="3854450"/>
            <a:ext cx="5267325" cy="2419350"/>
          </a:xfrm>
          <a:prstGeom prst="rect">
            <a:avLst/>
          </a:prstGeom>
          <a:noFill/>
          <a:ln w="9525">
            <a:noFill/>
            <a:miter lim="800000"/>
            <a:headEnd/>
            <a:tailEnd/>
          </a:ln>
          <a:effectLst/>
        </p:spPr>
      </p:pic>
      <p:sp>
        <p:nvSpPr>
          <p:cNvPr id="908294" name="Text Box 6"/>
          <p:cNvSpPr txBox="1">
            <a:spLocks noChangeArrowheads="1"/>
          </p:cNvSpPr>
          <p:nvPr/>
        </p:nvSpPr>
        <p:spPr bwMode="auto">
          <a:xfrm>
            <a:off x="7696200" y="6434138"/>
            <a:ext cx="1336675" cy="274637"/>
          </a:xfrm>
          <a:prstGeom prst="rect">
            <a:avLst/>
          </a:prstGeom>
          <a:noFill/>
          <a:ln w="19050">
            <a:noFill/>
            <a:miter lim="800000"/>
            <a:headEnd/>
            <a:tailEnd/>
          </a:ln>
          <a:effectLst/>
        </p:spPr>
        <p:txBody>
          <a:bodyPr wrap="none">
            <a:spAutoFit/>
          </a:bodyPr>
          <a:lstStyle/>
          <a:p>
            <a:r>
              <a:rPr lang="en-US">
                <a:solidFill>
                  <a:schemeClr val="tx1"/>
                </a:solidFill>
              </a:rPr>
              <a:t>Source: S. Seitz</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US" dirty="0"/>
              <a:t>3D face tracking w/ consumer cameras</a:t>
            </a:r>
          </a:p>
        </p:txBody>
      </p:sp>
      <p:grpSp>
        <p:nvGrpSpPr>
          <p:cNvPr id="6" name="Group 5"/>
          <p:cNvGrpSpPr/>
          <p:nvPr/>
        </p:nvGrpSpPr>
        <p:grpSpPr>
          <a:xfrm>
            <a:off x="2552700" y="1417638"/>
            <a:ext cx="4038600" cy="2883932"/>
            <a:chOff x="1371600" y="1600200"/>
            <a:chExt cx="6400800" cy="4570762"/>
          </a:xfrm>
        </p:grpSpPr>
        <p:pic>
          <p:nvPicPr>
            <p:cNvPr id="4" name="Picture 3"/>
            <p:cNvPicPr>
              <a:picLocks noChangeAspect="1"/>
            </p:cNvPicPr>
            <p:nvPr/>
          </p:nvPicPr>
          <p:blipFill>
            <a:blip r:embed="rId2"/>
            <a:stretch>
              <a:fillRect/>
            </a:stretch>
          </p:blipFill>
          <p:spPr>
            <a:xfrm>
              <a:off x="1371600" y="1600200"/>
              <a:ext cx="6400800" cy="3949032"/>
            </a:xfrm>
            <a:prstGeom prst="rect">
              <a:avLst/>
            </a:prstGeom>
          </p:spPr>
        </p:pic>
        <p:sp>
          <p:nvSpPr>
            <p:cNvPr id="5" name="Text Box 4"/>
            <p:cNvSpPr txBox="1">
              <a:spLocks noChangeArrowheads="1"/>
            </p:cNvSpPr>
            <p:nvPr/>
          </p:nvSpPr>
          <p:spPr bwMode="auto">
            <a:xfrm>
              <a:off x="2940352" y="5585605"/>
              <a:ext cx="3624350" cy="585357"/>
            </a:xfrm>
            <a:prstGeom prst="rect">
              <a:avLst/>
            </a:prstGeom>
            <a:noFill/>
            <a:ln w="9525">
              <a:noFill/>
              <a:miter lim="800000"/>
              <a:headEnd/>
              <a:tailEnd/>
            </a:ln>
            <a:effectLst/>
          </p:spPr>
          <p:txBody>
            <a:bodyPr wrap="square">
              <a:spAutoFit/>
            </a:bodyPr>
            <a:lstStyle/>
            <a:p>
              <a:pPr>
                <a:spcBef>
                  <a:spcPct val="0"/>
                </a:spcBef>
              </a:pPr>
              <a:r>
                <a:rPr lang="en-US" sz="1800" b="0" dirty="0">
                  <a:solidFill>
                    <a:schemeClr val="tx1"/>
                  </a:solidFill>
                  <a:latin typeface="+mn-lt"/>
                </a:rPr>
                <a:t>Snapchat Lenses</a:t>
              </a:r>
            </a:p>
          </p:txBody>
        </p:sp>
      </p:grpSp>
      <p:pic>
        <p:nvPicPr>
          <p:cNvPr id="7" name="Picture 6"/>
          <p:cNvPicPr>
            <a:picLocks noChangeAspect="1"/>
          </p:cNvPicPr>
          <p:nvPr/>
        </p:nvPicPr>
        <p:blipFill>
          <a:blip r:embed="rId3"/>
          <a:stretch>
            <a:fillRect/>
          </a:stretch>
        </p:blipFill>
        <p:spPr>
          <a:xfrm>
            <a:off x="1333104" y="4419600"/>
            <a:ext cx="6705600" cy="1900648"/>
          </a:xfrm>
          <a:prstGeom prst="rect">
            <a:avLst/>
          </a:prstGeom>
        </p:spPr>
      </p:pic>
      <p:sp>
        <p:nvSpPr>
          <p:cNvPr id="8" name="Text Box 4"/>
          <p:cNvSpPr txBox="1">
            <a:spLocks noChangeArrowheads="1"/>
          </p:cNvSpPr>
          <p:nvPr/>
        </p:nvSpPr>
        <p:spPr bwMode="auto">
          <a:xfrm>
            <a:off x="3009108" y="6320248"/>
            <a:ext cx="3696492" cy="369332"/>
          </a:xfrm>
          <a:prstGeom prst="rect">
            <a:avLst/>
          </a:prstGeom>
          <a:noFill/>
          <a:ln w="9525">
            <a:noFill/>
            <a:miter lim="800000"/>
            <a:headEnd/>
            <a:tailEnd/>
          </a:ln>
          <a:effectLst/>
        </p:spPr>
        <p:txBody>
          <a:bodyPr wrap="square">
            <a:spAutoFit/>
          </a:bodyPr>
          <a:lstStyle/>
          <a:p>
            <a:pPr>
              <a:spcBef>
                <a:spcPct val="0"/>
              </a:spcBef>
            </a:pPr>
            <a:r>
              <a:rPr lang="en-US" sz="1800" b="0" dirty="0">
                <a:solidFill>
                  <a:schemeClr val="tx1"/>
                </a:solidFill>
                <a:latin typeface="+mn-lt"/>
                <a:hlinkClick r:id="rId4"/>
              </a:rPr>
              <a:t>Face2Face system</a:t>
            </a:r>
            <a:r>
              <a:rPr lang="en-US" sz="1800" b="0" dirty="0">
                <a:solidFill>
                  <a:schemeClr val="tx1"/>
                </a:solidFill>
                <a:latin typeface="+mn-lt"/>
              </a:rPr>
              <a:t> (</a:t>
            </a:r>
            <a:r>
              <a:rPr lang="en-US" sz="1800" b="0" dirty="0" err="1">
                <a:solidFill>
                  <a:schemeClr val="tx1"/>
                </a:solidFill>
                <a:latin typeface="+mn-lt"/>
              </a:rPr>
              <a:t>Thies</a:t>
            </a:r>
            <a:r>
              <a:rPr lang="en-US" sz="1800" b="0" dirty="0">
                <a:solidFill>
                  <a:schemeClr val="tx1"/>
                </a:solidFill>
                <a:latin typeface="+mn-lt"/>
              </a:rPr>
              <a:t> et al.)</a:t>
            </a:r>
          </a:p>
        </p:txBody>
      </p:sp>
    </p:spTree>
    <p:extLst>
      <p:ext uri="{BB962C8B-B14F-4D97-AF65-F5344CB8AC3E}">
        <p14:creationId xmlns:p14="http://schemas.microsoft.com/office/powerpoint/2010/main" val="28052011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p:txBody>
          <a:bodyPr/>
          <a:lstStyle/>
          <a:p>
            <a:r>
              <a:rPr lang="en-US"/>
              <a:t>Sports</a:t>
            </a:r>
          </a:p>
        </p:txBody>
      </p:sp>
      <p:pic>
        <p:nvPicPr>
          <p:cNvPr id="910340" name="Picture 4" descr="first-down-line"/>
          <p:cNvPicPr>
            <a:picLocks noChangeAspect="1" noChangeArrowheads="1"/>
          </p:cNvPicPr>
          <p:nvPr/>
        </p:nvPicPr>
        <p:blipFill>
          <a:blip r:embed="rId3" cstate="print"/>
          <a:srcRect/>
          <a:stretch>
            <a:fillRect/>
          </a:stretch>
        </p:blipFill>
        <p:spPr bwMode="auto">
          <a:xfrm>
            <a:off x="457200" y="1981200"/>
            <a:ext cx="3810000" cy="2857500"/>
          </a:xfrm>
          <a:prstGeom prst="rect">
            <a:avLst/>
          </a:prstGeom>
          <a:noFill/>
        </p:spPr>
      </p:pic>
      <p:sp>
        <p:nvSpPr>
          <p:cNvPr id="910341" name="Text Box 5"/>
          <p:cNvSpPr txBox="1">
            <a:spLocks noChangeArrowheads="1"/>
          </p:cNvSpPr>
          <p:nvPr/>
        </p:nvSpPr>
        <p:spPr bwMode="auto">
          <a:xfrm>
            <a:off x="152400" y="4924425"/>
            <a:ext cx="4490653" cy="646331"/>
          </a:xfrm>
          <a:prstGeom prst="rect">
            <a:avLst/>
          </a:prstGeom>
          <a:noFill/>
          <a:ln w="9525">
            <a:noFill/>
            <a:miter lim="800000"/>
            <a:headEnd/>
            <a:tailEnd/>
          </a:ln>
          <a:effectLst/>
        </p:spPr>
        <p:txBody>
          <a:bodyPr wrap="none">
            <a:spAutoFit/>
          </a:bodyPr>
          <a:lstStyle/>
          <a:p>
            <a:pPr>
              <a:spcBef>
                <a:spcPct val="0"/>
              </a:spcBef>
            </a:pPr>
            <a:r>
              <a:rPr lang="en-US" sz="1800" b="0" i="1" dirty="0" err="1">
                <a:solidFill>
                  <a:schemeClr val="tx1"/>
                </a:solidFill>
                <a:latin typeface="+mn-lt"/>
              </a:rPr>
              <a:t>Sportvision</a:t>
            </a:r>
            <a:r>
              <a:rPr lang="en-US" sz="1800" b="0" dirty="0">
                <a:solidFill>
                  <a:schemeClr val="tx1"/>
                </a:solidFill>
                <a:latin typeface="+mn-lt"/>
              </a:rPr>
              <a:t> first down line</a:t>
            </a:r>
          </a:p>
          <a:p>
            <a:pPr>
              <a:spcBef>
                <a:spcPct val="0"/>
              </a:spcBef>
            </a:pPr>
            <a:r>
              <a:rPr lang="en-US" sz="1800" b="0" dirty="0">
                <a:solidFill>
                  <a:schemeClr val="tx1"/>
                </a:solidFill>
                <a:latin typeface="+mn-lt"/>
              </a:rPr>
              <a:t>Nice </a:t>
            </a:r>
            <a:r>
              <a:rPr lang="en-US" sz="1800" b="0" dirty="0">
                <a:solidFill>
                  <a:schemeClr val="tx1"/>
                </a:solidFill>
                <a:latin typeface="+mn-lt"/>
                <a:hlinkClick r:id="rId4"/>
              </a:rPr>
              <a:t>explanation</a:t>
            </a:r>
            <a:r>
              <a:rPr lang="en-US" sz="1800" b="0" dirty="0">
                <a:solidFill>
                  <a:schemeClr val="tx1"/>
                </a:solidFill>
                <a:latin typeface="+mn-lt"/>
              </a:rPr>
              <a:t> on www.howstuffworks.com</a:t>
            </a:r>
          </a:p>
        </p:txBody>
      </p:sp>
      <p:sp>
        <p:nvSpPr>
          <p:cNvPr id="910342" name="Text Box 6"/>
          <p:cNvSpPr txBox="1">
            <a:spLocks noChangeArrowheads="1"/>
          </p:cNvSpPr>
          <p:nvPr/>
        </p:nvSpPr>
        <p:spPr bwMode="auto">
          <a:xfrm>
            <a:off x="7696200" y="6434138"/>
            <a:ext cx="1336675" cy="274637"/>
          </a:xfrm>
          <a:prstGeom prst="rect">
            <a:avLst/>
          </a:prstGeom>
          <a:noFill/>
          <a:ln w="19050">
            <a:noFill/>
            <a:miter lim="800000"/>
            <a:headEnd/>
            <a:tailEnd/>
          </a:ln>
          <a:effectLst/>
        </p:spPr>
        <p:txBody>
          <a:bodyPr wrap="none">
            <a:spAutoFit/>
          </a:bodyPr>
          <a:lstStyle/>
          <a:p>
            <a:r>
              <a:rPr lang="en-US" dirty="0">
                <a:solidFill>
                  <a:schemeClr val="tx1"/>
                </a:solidFill>
              </a:rPr>
              <a:t>Source: S. Seitz</a:t>
            </a:r>
          </a:p>
        </p:txBody>
      </p:sp>
      <p:pic>
        <p:nvPicPr>
          <p:cNvPr id="983044" name="Picture 4" descr="http://www.halobattleguide.com/images/blog/writing/arbook/OlympicAR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3236" y="1831542"/>
            <a:ext cx="4112354" cy="31568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p:txBody>
          <a:bodyPr>
            <a:normAutofit fontScale="90000"/>
          </a:bodyPr>
          <a:lstStyle/>
          <a:p>
            <a:r>
              <a:rPr lang="en-US"/>
              <a:t>Vision-based interaction (and games)</a:t>
            </a:r>
          </a:p>
        </p:txBody>
      </p:sp>
      <p:pic>
        <p:nvPicPr>
          <p:cNvPr id="914435" name="Picture 3" descr="260px-Wii_Wiimotea">
            <a:hlinkClick r:id="rId3" tooltip="Wii Wiimotea.png"/>
          </p:cNvPr>
          <p:cNvPicPr>
            <a:picLocks noChangeAspect="1" noChangeArrowheads="1"/>
          </p:cNvPicPr>
          <p:nvPr/>
        </p:nvPicPr>
        <p:blipFill>
          <a:blip r:embed="rId4" cstate="print"/>
          <a:srcRect/>
          <a:stretch>
            <a:fillRect/>
          </a:stretch>
        </p:blipFill>
        <p:spPr bwMode="auto">
          <a:xfrm>
            <a:off x="1949450" y="1600200"/>
            <a:ext cx="2476500" cy="3286125"/>
          </a:xfrm>
          <a:prstGeom prst="rect">
            <a:avLst/>
          </a:prstGeom>
          <a:noFill/>
        </p:spPr>
      </p:pic>
      <p:sp>
        <p:nvSpPr>
          <p:cNvPr id="914438" name="Text Box 6"/>
          <p:cNvSpPr txBox="1">
            <a:spLocks noChangeArrowheads="1"/>
          </p:cNvSpPr>
          <p:nvPr/>
        </p:nvSpPr>
        <p:spPr bwMode="auto">
          <a:xfrm>
            <a:off x="1461121" y="4953000"/>
            <a:ext cx="3415679" cy="1200329"/>
          </a:xfrm>
          <a:prstGeom prst="rect">
            <a:avLst/>
          </a:prstGeom>
          <a:noFill/>
          <a:ln w="9525">
            <a:noFill/>
            <a:miter lim="800000"/>
            <a:headEnd/>
            <a:tailEnd/>
          </a:ln>
          <a:effectLst/>
        </p:spPr>
        <p:txBody>
          <a:bodyPr wrap="none">
            <a:spAutoFit/>
          </a:bodyPr>
          <a:lstStyle/>
          <a:p>
            <a:pPr algn="l" eaLnBrk="0" hangingPunct="0">
              <a:spcBef>
                <a:spcPct val="0"/>
              </a:spcBef>
            </a:pPr>
            <a:r>
              <a:rPr lang="en-US" sz="1800" b="0" dirty="0">
                <a:solidFill>
                  <a:schemeClr val="tx1"/>
                </a:solidFill>
                <a:latin typeface="+mn-lt"/>
              </a:rPr>
              <a:t>Nintendo </a:t>
            </a:r>
            <a:r>
              <a:rPr lang="en-US" sz="1800" b="0" dirty="0" err="1">
                <a:solidFill>
                  <a:schemeClr val="tx1"/>
                </a:solidFill>
                <a:latin typeface="+mn-lt"/>
              </a:rPr>
              <a:t>Wii</a:t>
            </a:r>
            <a:r>
              <a:rPr lang="en-US" sz="1800" b="0" dirty="0">
                <a:solidFill>
                  <a:schemeClr val="tx1"/>
                </a:solidFill>
                <a:latin typeface="+mn-lt"/>
              </a:rPr>
              <a:t> has camera-based IR</a:t>
            </a:r>
            <a:br>
              <a:rPr lang="en-US" sz="1800" b="0" dirty="0">
                <a:solidFill>
                  <a:schemeClr val="tx1"/>
                </a:solidFill>
                <a:latin typeface="+mn-lt"/>
              </a:rPr>
            </a:br>
            <a:r>
              <a:rPr lang="en-US" sz="1800" b="0" dirty="0">
                <a:solidFill>
                  <a:schemeClr val="tx1"/>
                </a:solidFill>
                <a:latin typeface="+mn-lt"/>
              </a:rPr>
              <a:t>tracking built in.  See </a:t>
            </a:r>
            <a:r>
              <a:rPr lang="en-US" sz="1800" b="0" dirty="0">
                <a:solidFill>
                  <a:schemeClr val="tx1"/>
                </a:solidFill>
                <a:latin typeface="+mn-lt"/>
                <a:hlinkClick r:id="rId5"/>
              </a:rPr>
              <a:t>Lee’s work at</a:t>
            </a:r>
            <a:br>
              <a:rPr lang="en-US" sz="1800" b="0" dirty="0">
                <a:solidFill>
                  <a:schemeClr val="tx1"/>
                </a:solidFill>
                <a:latin typeface="+mn-lt"/>
                <a:hlinkClick r:id="rId5"/>
              </a:rPr>
            </a:br>
            <a:r>
              <a:rPr lang="en-US" sz="1800" b="0" dirty="0">
                <a:solidFill>
                  <a:schemeClr val="tx1"/>
                </a:solidFill>
                <a:latin typeface="+mn-lt"/>
                <a:hlinkClick r:id="rId5"/>
              </a:rPr>
              <a:t>CMU </a:t>
            </a:r>
            <a:r>
              <a:rPr lang="en-US" sz="1800" b="0" dirty="0">
                <a:solidFill>
                  <a:schemeClr val="tx1"/>
                </a:solidFill>
                <a:latin typeface="+mn-lt"/>
              </a:rPr>
              <a:t>on clever tricks on using it to</a:t>
            </a:r>
            <a:br>
              <a:rPr lang="en-US" sz="1800" b="0" dirty="0">
                <a:solidFill>
                  <a:schemeClr val="tx1"/>
                </a:solidFill>
                <a:latin typeface="+mn-lt"/>
              </a:rPr>
            </a:br>
            <a:r>
              <a:rPr lang="en-US" sz="1800" b="0" dirty="0">
                <a:solidFill>
                  <a:schemeClr val="tx1"/>
                </a:solidFill>
                <a:latin typeface="+mn-lt"/>
              </a:rPr>
              <a:t>create a </a:t>
            </a:r>
            <a:r>
              <a:rPr lang="en-US" sz="1800" b="0" dirty="0">
                <a:solidFill>
                  <a:schemeClr val="tx1"/>
                </a:solidFill>
                <a:latin typeface="+mn-lt"/>
                <a:hlinkClick r:id="rId6"/>
              </a:rPr>
              <a:t>multi-touch display</a:t>
            </a:r>
            <a:r>
              <a:rPr lang="en-US" sz="1800" b="0" dirty="0">
                <a:solidFill>
                  <a:schemeClr val="tx1"/>
                </a:solidFill>
                <a:latin typeface="+mn-lt"/>
              </a:rPr>
              <a:t>! </a:t>
            </a:r>
          </a:p>
        </p:txBody>
      </p:sp>
      <p:grpSp>
        <p:nvGrpSpPr>
          <p:cNvPr id="2" name="Group 10"/>
          <p:cNvGrpSpPr>
            <a:grpSpLocks/>
          </p:cNvGrpSpPr>
          <p:nvPr/>
        </p:nvGrpSpPr>
        <p:grpSpPr bwMode="auto">
          <a:xfrm>
            <a:off x="4954588" y="2511425"/>
            <a:ext cx="2513013" cy="2289175"/>
            <a:chOff x="97" y="720"/>
            <a:chExt cx="1583" cy="1442"/>
          </a:xfrm>
        </p:grpSpPr>
        <p:pic>
          <p:nvPicPr>
            <p:cNvPr id="914443" name="Picture 11"/>
            <p:cNvPicPr>
              <a:picLocks noChangeAspect="1" noChangeArrowheads="1"/>
            </p:cNvPicPr>
            <p:nvPr/>
          </p:nvPicPr>
          <p:blipFill>
            <a:blip r:embed="rId7" cstate="print"/>
            <a:srcRect l="12740"/>
            <a:stretch>
              <a:fillRect/>
            </a:stretch>
          </p:blipFill>
          <p:spPr bwMode="auto">
            <a:xfrm>
              <a:off x="97" y="720"/>
              <a:ext cx="1583" cy="1189"/>
            </a:xfrm>
            <a:prstGeom prst="rect">
              <a:avLst/>
            </a:prstGeom>
            <a:noFill/>
            <a:ln w="19050">
              <a:noFill/>
              <a:miter lim="800000"/>
              <a:headEnd/>
              <a:tailEnd/>
            </a:ln>
            <a:effectLst>
              <a:outerShdw blurRad="50800" dist="38100" dir="2700000" algn="tl" rotWithShape="0">
                <a:prstClr val="black">
                  <a:alpha val="40000"/>
                </a:prstClr>
              </a:outerShdw>
            </a:effectLst>
          </p:spPr>
        </p:pic>
        <p:sp>
          <p:nvSpPr>
            <p:cNvPr id="914444" name="Text Box 12"/>
            <p:cNvSpPr txBox="1">
              <a:spLocks noChangeArrowheads="1"/>
            </p:cNvSpPr>
            <p:nvPr/>
          </p:nvSpPr>
          <p:spPr bwMode="auto">
            <a:xfrm>
              <a:off x="226" y="1929"/>
              <a:ext cx="1406" cy="233"/>
            </a:xfrm>
            <a:prstGeom prst="rect">
              <a:avLst/>
            </a:prstGeom>
            <a:noFill/>
            <a:ln w="19050">
              <a:noFill/>
              <a:miter lim="800000"/>
              <a:headEnd/>
              <a:tailEnd/>
            </a:ln>
            <a:effectLst/>
          </p:spPr>
          <p:txBody>
            <a:bodyPr wrap="none">
              <a:spAutoFit/>
            </a:bodyPr>
            <a:lstStyle/>
            <a:p>
              <a:r>
                <a:rPr lang="en-US" sz="1800" b="0" dirty="0">
                  <a:solidFill>
                    <a:schemeClr val="tx1"/>
                  </a:solidFill>
                  <a:latin typeface="+mn-lt"/>
                </a:rPr>
                <a:t>Assistive technologies</a:t>
              </a:r>
            </a:p>
          </p:txBody>
        </p:sp>
      </p:grpSp>
    </p:spTree>
    <p:extLst>
      <p:ext uri="{BB962C8B-B14F-4D97-AF65-F5344CB8AC3E}">
        <p14:creationId xmlns:p14="http://schemas.microsoft.com/office/powerpoint/2010/main" val="37348262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Kinect</a:t>
            </a:r>
          </a:p>
        </p:txBody>
      </p:sp>
      <p:pic>
        <p:nvPicPr>
          <p:cNvPr id="989186" name="Picture 2" descr="http://joe-stead.com/wp-content/uploads/2012/03/KinectSenso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6" y="1581150"/>
            <a:ext cx="9170940" cy="382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087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386" name="Rectangle 2"/>
          <p:cNvSpPr>
            <a:spLocks noGrp="1" noChangeArrowheads="1"/>
          </p:cNvSpPr>
          <p:nvPr>
            <p:ph type="title"/>
          </p:nvPr>
        </p:nvSpPr>
        <p:spPr>
          <a:xfrm>
            <a:off x="457200" y="-76200"/>
            <a:ext cx="8229600" cy="1143000"/>
          </a:xfrm>
        </p:spPr>
        <p:txBody>
          <a:bodyPr/>
          <a:lstStyle/>
          <a:p>
            <a:r>
              <a:rPr lang="en-US" dirty="0"/>
              <a:t>Smart cars</a:t>
            </a:r>
          </a:p>
        </p:txBody>
      </p:sp>
      <p:sp>
        <p:nvSpPr>
          <p:cNvPr id="912387" name="Rectangle 3"/>
          <p:cNvSpPr>
            <a:spLocks noGrp="1" noChangeArrowheads="1"/>
          </p:cNvSpPr>
          <p:nvPr>
            <p:ph idx="1"/>
          </p:nvPr>
        </p:nvSpPr>
        <p:spPr>
          <a:xfrm>
            <a:off x="533400" y="4800600"/>
            <a:ext cx="7391400" cy="1676400"/>
          </a:xfrm>
        </p:spPr>
        <p:txBody>
          <a:bodyPr>
            <a:normAutofit lnSpcReduction="10000"/>
          </a:bodyPr>
          <a:lstStyle/>
          <a:p>
            <a:r>
              <a:rPr lang="en-US" dirty="0">
                <a:hlinkClick r:id="rId3"/>
              </a:rPr>
              <a:t>Mobileye</a:t>
            </a:r>
            <a:endParaRPr lang="en-US" dirty="0"/>
          </a:p>
          <a:p>
            <a:r>
              <a:rPr lang="en-US" dirty="0"/>
              <a:t>Tesla Autopilot</a:t>
            </a:r>
          </a:p>
          <a:p>
            <a:r>
              <a:rPr lang="en-US" dirty="0"/>
              <a:t>Safety features in many high-end cars</a:t>
            </a:r>
          </a:p>
        </p:txBody>
      </p:sp>
      <p:pic>
        <p:nvPicPr>
          <p:cNvPr id="912388" name="Picture 4"/>
          <p:cNvPicPr>
            <a:picLocks noChangeAspect="1" noChangeArrowheads="1"/>
          </p:cNvPicPr>
          <p:nvPr/>
        </p:nvPicPr>
        <p:blipFill>
          <a:blip r:embed="rId4" cstate="print"/>
          <a:srcRect/>
          <a:stretch>
            <a:fillRect/>
          </a:stretch>
        </p:blipFill>
        <p:spPr bwMode="auto">
          <a:xfrm>
            <a:off x="904875" y="869950"/>
            <a:ext cx="7781925" cy="4006850"/>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457200" y="228600"/>
            <a:ext cx="8229600" cy="1143000"/>
          </a:xfrm>
        </p:spPr>
        <p:txBody>
          <a:bodyPr/>
          <a:lstStyle/>
          <a:p>
            <a:r>
              <a:rPr lang="en-US" dirty="0"/>
              <a:t>Self-driving cars</a:t>
            </a:r>
          </a:p>
        </p:txBody>
      </p:sp>
      <p:pic>
        <p:nvPicPr>
          <p:cNvPr id="983042" name="Picture 2" descr="Image result for google waym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339804"/>
            <a:ext cx="5638800" cy="40458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Grp="1" noChangeArrowheads="1"/>
          </p:cNvSpPr>
          <p:nvPr>
            <p:ph idx="1"/>
          </p:nvPr>
        </p:nvSpPr>
        <p:spPr>
          <a:xfrm>
            <a:off x="2895600" y="5410861"/>
            <a:ext cx="3352800" cy="685800"/>
          </a:xfrm>
        </p:spPr>
        <p:txBody>
          <a:bodyPr/>
          <a:lstStyle/>
          <a:p>
            <a:pPr marL="0" indent="0" algn="ctr">
              <a:buNone/>
            </a:pPr>
            <a:r>
              <a:rPr lang="en-US" dirty="0"/>
              <a:t>Google </a:t>
            </a:r>
            <a:r>
              <a:rPr lang="en-US" dirty="0" err="1"/>
              <a:t>Waymo</a:t>
            </a:r>
            <a:endParaRPr lang="en-US" dirty="0"/>
          </a:p>
        </p:txBody>
      </p:sp>
    </p:spTree>
    <p:extLst>
      <p:ext uri="{BB962C8B-B14F-4D97-AF65-F5344CB8AC3E}">
        <p14:creationId xmlns:p14="http://schemas.microsoft.com/office/powerpoint/2010/main" val="9681047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6482" name="Rectangle 2"/>
          <p:cNvSpPr>
            <a:spLocks noGrp="1" noChangeArrowheads="1"/>
          </p:cNvSpPr>
          <p:nvPr>
            <p:ph type="title"/>
          </p:nvPr>
        </p:nvSpPr>
        <p:spPr>
          <a:xfrm>
            <a:off x="457200" y="0"/>
            <a:ext cx="8229600" cy="1143000"/>
          </a:xfrm>
        </p:spPr>
        <p:txBody>
          <a:bodyPr/>
          <a:lstStyle/>
          <a:p>
            <a:r>
              <a:rPr lang="en-US" dirty="0"/>
              <a:t>Vision in space</a:t>
            </a:r>
          </a:p>
        </p:txBody>
      </p:sp>
      <p:sp>
        <p:nvSpPr>
          <p:cNvPr id="916483" name="Rectangle 3"/>
          <p:cNvSpPr>
            <a:spLocks noGrp="1" noChangeArrowheads="1"/>
          </p:cNvSpPr>
          <p:nvPr>
            <p:ph idx="1"/>
          </p:nvPr>
        </p:nvSpPr>
        <p:spPr/>
        <p:txBody>
          <a:bodyPr/>
          <a:lstStyle/>
          <a:p>
            <a:endParaRPr lang="en-US"/>
          </a:p>
        </p:txBody>
      </p:sp>
      <p:sp>
        <p:nvSpPr>
          <p:cNvPr id="916485" name="Rectangle 5"/>
          <p:cNvSpPr>
            <a:spLocks noChangeArrowheads="1"/>
          </p:cNvSpPr>
          <p:nvPr/>
        </p:nvSpPr>
        <p:spPr bwMode="auto">
          <a:xfrm>
            <a:off x="685800" y="4648200"/>
            <a:ext cx="8001000" cy="1676400"/>
          </a:xfrm>
          <a:prstGeom prst="rect">
            <a:avLst/>
          </a:prstGeom>
          <a:noFill/>
          <a:ln w="9525">
            <a:noFill/>
            <a:miter lim="800000"/>
            <a:headEnd/>
            <a:tailEnd/>
          </a:ln>
          <a:effectLst/>
        </p:spPr>
        <p:txBody>
          <a:bodyPr/>
          <a:lstStyle/>
          <a:p>
            <a:pPr marL="342900" indent="-342900" algn="l" eaLnBrk="0" hangingPunct="0">
              <a:spcBef>
                <a:spcPct val="20000"/>
              </a:spcBef>
            </a:pPr>
            <a:r>
              <a:rPr lang="en-US" sz="2800" b="0" dirty="0">
                <a:solidFill>
                  <a:schemeClr val="tx1"/>
                </a:solidFill>
              </a:rPr>
              <a:t>Vision systems (JPL) uses for several tasks</a:t>
            </a:r>
          </a:p>
          <a:p>
            <a:pPr marL="742950" lvl="1" indent="-285750" algn="l" eaLnBrk="0" hangingPunct="0">
              <a:spcBef>
                <a:spcPct val="20000"/>
              </a:spcBef>
              <a:buFontTx/>
              <a:buChar char="•"/>
            </a:pPr>
            <a:r>
              <a:rPr lang="en-US" sz="2000" b="0" dirty="0">
                <a:solidFill>
                  <a:schemeClr val="tx1"/>
                </a:solidFill>
              </a:rPr>
              <a:t>Panorama stitching</a:t>
            </a:r>
          </a:p>
          <a:p>
            <a:pPr marL="742950" lvl="1" indent="-285750" algn="l" eaLnBrk="0" hangingPunct="0">
              <a:spcBef>
                <a:spcPct val="20000"/>
              </a:spcBef>
              <a:buFontTx/>
              <a:buChar char="•"/>
            </a:pPr>
            <a:r>
              <a:rPr lang="en-US" sz="2000" b="0" dirty="0">
                <a:solidFill>
                  <a:schemeClr val="tx1"/>
                </a:solidFill>
              </a:rPr>
              <a:t>3D terrain modeling</a:t>
            </a:r>
          </a:p>
          <a:p>
            <a:pPr marL="742950" lvl="1" indent="-285750" algn="l" eaLnBrk="0" hangingPunct="0">
              <a:spcBef>
                <a:spcPct val="20000"/>
              </a:spcBef>
              <a:buFontTx/>
              <a:buChar char="•"/>
            </a:pPr>
            <a:r>
              <a:rPr lang="en-US" sz="2000" b="0" dirty="0">
                <a:solidFill>
                  <a:schemeClr val="tx1"/>
                </a:solidFill>
              </a:rPr>
              <a:t>Obstacle detection, position tracking</a:t>
            </a:r>
          </a:p>
          <a:p>
            <a:pPr marL="742950" lvl="1" indent="-285750" algn="l" eaLnBrk="0" hangingPunct="0">
              <a:spcBef>
                <a:spcPct val="20000"/>
              </a:spcBef>
              <a:buFontTx/>
              <a:buChar char="•"/>
            </a:pPr>
            <a:r>
              <a:rPr lang="en-US" sz="2000" b="0" dirty="0">
                <a:solidFill>
                  <a:schemeClr val="tx1"/>
                </a:solidFill>
              </a:rPr>
              <a:t>For more, read “</a:t>
            </a:r>
            <a:r>
              <a:rPr lang="en-US" sz="2000" b="0" dirty="0">
                <a:solidFill>
                  <a:schemeClr val="tx1"/>
                </a:solidFill>
                <a:hlinkClick r:id="rId3"/>
              </a:rPr>
              <a:t>Computer Vision on Mars</a:t>
            </a:r>
            <a:r>
              <a:rPr lang="en-US" sz="2000" b="0" dirty="0">
                <a:solidFill>
                  <a:schemeClr val="tx1"/>
                </a:solidFill>
              </a:rPr>
              <a:t>” by </a:t>
            </a:r>
            <a:r>
              <a:rPr lang="en-US" sz="2000" b="0" dirty="0" err="1">
                <a:solidFill>
                  <a:schemeClr val="tx1"/>
                </a:solidFill>
              </a:rPr>
              <a:t>Matthies</a:t>
            </a:r>
            <a:r>
              <a:rPr lang="en-US" sz="2000" b="0" dirty="0">
                <a:solidFill>
                  <a:schemeClr val="tx1"/>
                </a:solidFill>
              </a:rPr>
              <a:t> et al.</a:t>
            </a:r>
          </a:p>
        </p:txBody>
      </p:sp>
      <p:sp>
        <p:nvSpPr>
          <p:cNvPr id="916486" name="Rectangle 6"/>
          <p:cNvSpPr>
            <a:spLocks noChangeArrowheads="1"/>
          </p:cNvSpPr>
          <p:nvPr/>
        </p:nvSpPr>
        <p:spPr bwMode="auto">
          <a:xfrm>
            <a:off x="838200" y="3685014"/>
            <a:ext cx="7772400" cy="830997"/>
          </a:xfrm>
          <a:prstGeom prst="rect">
            <a:avLst/>
          </a:prstGeom>
          <a:noFill/>
          <a:ln w="9525">
            <a:noFill/>
            <a:miter lim="800000"/>
            <a:headEnd/>
            <a:tailEnd/>
          </a:ln>
          <a:effectLst/>
        </p:spPr>
        <p:txBody>
          <a:bodyPr anchor="ctr">
            <a:spAutoFit/>
          </a:bodyPr>
          <a:lstStyle/>
          <a:p>
            <a:pPr algn="l" eaLnBrk="0" hangingPunct="0">
              <a:spcBef>
                <a:spcPct val="0"/>
              </a:spcBef>
            </a:pPr>
            <a:r>
              <a:rPr lang="en-US" sz="1600" b="0" dirty="0">
                <a:solidFill>
                  <a:schemeClr val="tx1"/>
                </a:solidFill>
              </a:rPr>
              <a:t>The Heights of Mount Sharp</a:t>
            </a:r>
          </a:p>
          <a:p>
            <a:pPr algn="l" eaLnBrk="0" hangingPunct="0">
              <a:spcBef>
                <a:spcPct val="0"/>
              </a:spcBef>
            </a:pPr>
            <a:r>
              <a:rPr lang="en-US" sz="1600" b="0" dirty="0">
                <a:solidFill>
                  <a:schemeClr val="tx1"/>
                </a:solidFill>
                <a:hlinkClick r:id="rId4"/>
              </a:rPr>
              <a:t>http://www.nasa.gov/mission_pages/msl/multimedia/pia16077.html</a:t>
            </a:r>
            <a:endParaRPr lang="en-US" sz="1600" b="0" dirty="0">
              <a:solidFill>
                <a:schemeClr val="tx1"/>
              </a:solidFill>
            </a:endParaRPr>
          </a:p>
          <a:p>
            <a:pPr algn="l" eaLnBrk="0" hangingPunct="0">
              <a:spcBef>
                <a:spcPct val="0"/>
              </a:spcBef>
            </a:pPr>
            <a:r>
              <a:rPr lang="en-US" sz="1600" b="0" dirty="0">
                <a:solidFill>
                  <a:schemeClr val="tx1"/>
                </a:solidFill>
              </a:rPr>
              <a:t>Panorama captured by Curiosity Rover, August 18, 2012 (Sol 12)</a:t>
            </a:r>
          </a:p>
        </p:txBody>
      </p:sp>
      <p:pic>
        <p:nvPicPr>
          <p:cNvPr id="9850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313" y="914400"/>
            <a:ext cx="9636913"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30" name="Rectangle 2"/>
          <p:cNvSpPr>
            <a:spLocks noGrp="1" noChangeArrowheads="1"/>
          </p:cNvSpPr>
          <p:nvPr>
            <p:ph type="title"/>
          </p:nvPr>
        </p:nvSpPr>
        <p:spPr/>
        <p:txBody>
          <a:bodyPr/>
          <a:lstStyle/>
          <a:p>
            <a:r>
              <a:rPr lang="en-US"/>
              <a:t>Robotics</a:t>
            </a:r>
          </a:p>
        </p:txBody>
      </p:sp>
      <p:grpSp>
        <p:nvGrpSpPr>
          <p:cNvPr id="3" name="Group 2"/>
          <p:cNvGrpSpPr/>
          <p:nvPr/>
        </p:nvGrpSpPr>
        <p:grpSpPr>
          <a:xfrm>
            <a:off x="116498" y="1219200"/>
            <a:ext cx="4014948" cy="3244040"/>
            <a:chOff x="619706" y="2352174"/>
            <a:chExt cx="4095544" cy="3309160"/>
          </a:xfrm>
        </p:grpSpPr>
        <p:sp>
          <p:nvSpPr>
            <p:cNvPr id="918536" name="Rectangle 8"/>
            <p:cNvSpPr>
              <a:spLocks noChangeArrowheads="1"/>
            </p:cNvSpPr>
            <p:nvPr/>
          </p:nvSpPr>
          <p:spPr bwMode="auto">
            <a:xfrm>
              <a:off x="619706" y="5076559"/>
              <a:ext cx="4095544" cy="584775"/>
            </a:xfrm>
            <a:prstGeom prst="rect">
              <a:avLst/>
            </a:prstGeom>
            <a:noFill/>
            <a:ln w="9525">
              <a:noFill/>
              <a:miter lim="800000"/>
              <a:headEnd/>
              <a:tailEnd/>
            </a:ln>
            <a:effectLst/>
          </p:spPr>
          <p:txBody>
            <a:bodyPr wrap="none">
              <a:spAutoFit/>
            </a:bodyPr>
            <a:lstStyle/>
            <a:p>
              <a:pPr eaLnBrk="0" hangingPunct="0">
                <a:spcBef>
                  <a:spcPct val="0"/>
                </a:spcBef>
              </a:pPr>
              <a:r>
                <a:rPr lang="en-US" sz="1600" b="0" dirty="0">
                  <a:solidFill>
                    <a:schemeClr val="tx1"/>
                  </a:solidFill>
                  <a:latin typeface="+mn-lt"/>
                </a:rPr>
                <a:t>NASA’s Mars Curiosity Rover</a:t>
              </a:r>
            </a:p>
            <a:p>
              <a:pPr eaLnBrk="0" hangingPunct="0">
                <a:spcBef>
                  <a:spcPct val="0"/>
                </a:spcBef>
              </a:pPr>
              <a:r>
                <a:rPr lang="en-US" sz="1600" b="0" dirty="0">
                  <a:solidFill>
                    <a:schemeClr val="tx1"/>
                  </a:solidFill>
                  <a:latin typeface="+mn-lt"/>
                  <a:hlinkClick r:id="rId3"/>
                </a:rPr>
                <a:t>https://en.wikipedia.org/wiki/Curiosity_(rover)</a:t>
              </a:r>
              <a:endParaRPr lang="en-US" sz="1600" b="0" dirty="0">
                <a:solidFill>
                  <a:schemeClr val="tx1"/>
                </a:solidFill>
                <a:latin typeface="+mn-lt"/>
              </a:endParaRPr>
            </a:p>
          </p:txBody>
        </p:sp>
        <p:pic>
          <p:nvPicPr>
            <p:cNvPr id="986114" name="Picture 2" descr="File:Mars Science Laboratory Curiosity rover.jpg"/>
            <p:cNvPicPr>
              <a:picLocks noChangeAspect="1" noChangeArrowheads="1"/>
            </p:cNvPicPr>
            <p:nvPr/>
          </p:nvPicPr>
          <p:blipFill rotWithShape="1">
            <a:blip r:embed="rId4">
              <a:extLst>
                <a:ext uri="{28A0092B-C50C-407E-A947-70E740481C1C}">
                  <a14:useLocalDpi xmlns:a14="http://schemas.microsoft.com/office/drawing/2010/main" val="0"/>
                </a:ext>
              </a:extLst>
            </a:blip>
            <a:srcRect r="20980"/>
            <a:stretch/>
          </p:blipFill>
          <p:spPr bwMode="auto">
            <a:xfrm>
              <a:off x="838200" y="2352174"/>
              <a:ext cx="3787437" cy="2696076"/>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4571999" y="1311389"/>
            <a:ext cx="4038602" cy="3364199"/>
            <a:chOff x="4545686" y="2177240"/>
            <a:chExt cx="4343399" cy="3618098"/>
          </a:xfrm>
        </p:grpSpPr>
        <p:sp>
          <p:nvSpPr>
            <p:cNvPr id="11" name="Rectangle 8"/>
            <p:cNvSpPr>
              <a:spLocks noChangeArrowheads="1"/>
            </p:cNvSpPr>
            <p:nvPr/>
          </p:nvSpPr>
          <p:spPr bwMode="auto">
            <a:xfrm>
              <a:off x="4861814" y="4901625"/>
              <a:ext cx="3863368" cy="893713"/>
            </a:xfrm>
            <a:prstGeom prst="rect">
              <a:avLst/>
            </a:prstGeom>
            <a:noFill/>
            <a:ln w="9525">
              <a:noFill/>
              <a:miter lim="800000"/>
              <a:headEnd/>
              <a:tailEnd/>
            </a:ln>
            <a:effectLst/>
          </p:spPr>
          <p:txBody>
            <a:bodyPr wrap="square">
              <a:spAutoFit/>
            </a:bodyPr>
            <a:lstStyle/>
            <a:p>
              <a:pPr eaLnBrk="0" hangingPunct="0">
                <a:spcBef>
                  <a:spcPct val="0"/>
                </a:spcBef>
              </a:pPr>
              <a:r>
                <a:rPr lang="en-US" sz="1600" b="0" dirty="0">
                  <a:solidFill>
                    <a:schemeClr val="tx1"/>
                  </a:solidFill>
                  <a:latin typeface="+mn-lt"/>
                </a:rPr>
                <a:t>Amazon Picking Challenge</a:t>
              </a:r>
            </a:p>
            <a:p>
              <a:pPr eaLnBrk="0" hangingPunct="0">
                <a:spcBef>
                  <a:spcPct val="0"/>
                </a:spcBef>
              </a:pPr>
              <a:r>
                <a:rPr lang="en-US" sz="1600" b="0" dirty="0">
                  <a:solidFill>
                    <a:schemeClr val="tx1"/>
                  </a:solidFill>
                  <a:latin typeface="+mn-lt"/>
                  <a:hlinkClick r:id="rId5"/>
                </a:rPr>
                <a:t>http://www.robocup2016.org/en/events/amazon-picking-challenge/</a:t>
              </a:r>
              <a:endParaRPr lang="en-US" sz="1600" b="0" dirty="0">
                <a:solidFill>
                  <a:schemeClr val="tx1"/>
                </a:solidFill>
                <a:latin typeface="+mn-lt"/>
              </a:endParaRPr>
            </a:p>
          </p:txBody>
        </p:sp>
        <p:pic>
          <p:nvPicPr>
            <p:cNvPr id="2" name="Picture 1"/>
            <p:cNvPicPr>
              <a:picLocks noChangeAspect="1"/>
            </p:cNvPicPr>
            <p:nvPr/>
          </p:nvPicPr>
          <p:blipFill rotWithShape="1">
            <a:blip r:embed="rId6"/>
            <a:srcRect r="9381"/>
            <a:stretch/>
          </p:blipFill>
          <p:spPr>
            <a:xfrm>
              <a:off x="4545686" y="2177240"/>
              <a:ext cx="4343399" cy="269607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6" name="Group 5"/>
          <p:cNvGrpSpPr/>
          <p:nvPr/>
        </p:nvGrpSpPr>
        <p:grpSpPr>
          <a:xfrm>
            <a:off x="2400299" y="4683389"/>
            <a:ext cx="4191000" cy="2174611"/>
            <a:chOff x="2400299" y="4724400"/>
            <a:chExt cx="4191000" cy="2174611"/>
          </a:xfrm>
        </p:grpSpPr>
        <p:pic>
          <p:nvPicPr>
            <p:cNvPr id="5" name="Picture 4"/>
            <p:cNvPicPr>
              <a:picLocks noChangeAspect="1"/>
            </p:cNvPicPr>
            <p:nvPr/>
          </p:nvPicPr>
          <p:blipFill rotWithShape="1">
            <a:blip r:embed="rId7"/>
            <a:srcRect t="25077" r="12500" b="7483"/>
            <a:stretch/>
          </p:blipFill>
          <p:spPr>
            <a:xfrm>
              <a:off x="2400299" y="4724400"/>
              <a:ext cx="4191000" cy="1836057"/>
            </a:xfrm>
            <a:prstGeom prst="rect">
              <a:avLst/>
            </a:prstGeom>
          </p:spPr>
        </p:pic>
        <p:sp>
          <p:nvSpPr>
            <p:cNvPr id="12" name="Rectangle 8"/>
            <p:cNvSpPr>
              <a:spLocks noChangeArrowheads="1"/>
            </p:cNvSpPr>
            <p:nvPr/>
          </p:nvSpPr>
          <p:spPr bwMode="auto">
            <a:xfrm>
              <a:off x="3732506" y="6560457"/>
              <a:ext cx="1678986" cy="338554"/>
            </a:xfrm>
            <a:prstGeom prst="rect">
              <a:avLst/>
            </a:prstGeom>
            <a:noFill/>
            <a:ln w="9525">
              <a:noFill/>
              <a:miter lim="800000"/>
              <a:headEnd/>
              <a:tailEnd/>
            </a:ln>
            <a:effectLst/>
          </p:spPr>
          <p:txBody>
            <a:bodyPr wrap="none">
              <a:spAutoFit/>
            </a:bodyPr>
            <a:lstStyle/>
            <a:p>
              <a:pPr eaLnBrk="0" hangingPunct="0">
                <a:spcBef>
                  <a:spcPct val="0"/>
                </a:spcBef>
              </a:pPr>
              <a:r>
                <a:rPr lang="en-US" sz="1600" b="0" dirty="0">
                  <a:solidFill>
                    <a:schemeClr val="tx1"/>
                  </a:solidFill>
                  <a:latin typeface="+mn-lt"/>
                </a:rPr>
                <a:t>Amazon Prime Air</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pPr eaLnBrk="1" hangingPunct="1"/>
            <a:r>
              <a:rPr lang="en-US" dirty="0"/>
              <a:t>Every image tells a story</a:t>
            </a:r>
          </a:p>
        </p:txBody>
      </p:sp>
      <p:sp>
        <p:nvSpPr>
          <p:cNvPr id="5" name="Content Placeholder 4"/>
          <p:cNvSpPr>
            <a:spLocks noGrp="1"/>
          </p:cNvSpPr>
          <p:nvPr>
            <p:ph idx="1"/>
          </p:nvPr>
        </p:nvSpPr>
        <p:spPr>
          <a:xfrm>
            <a:off x="4248264" y="1524000"/>
            <a:ext cx="4590936" cy="4648200"/>
          </a:xfrm>
        </p:spPr>
        <p:txBody>
          <a:bodyPr/>
          <a:lstStyle/>
          <a:p>
            <a:r>
              <a:rPr lang="en-US" dirty="0"/>
              <a:t>Goal of computer vision: perceive the “story” behind the picture</a:t>
            </a:r>
          </a:p>
          <a:p>
            <a:r>
              <a:rPr lang="en-US" dirty="0"/>
              <a:t>Compute properties of the world</a:t>
            </a:r>
          </a:p>
          <a:p>
            <a:pPr lvl="1"/>
            <a:r>
              <a:rPr lang="en-US" dirty="0"/>
              <a:t>3D shape</a:t>
            </a:r>
          </a:p>
          <a:p>
            <a:pPr lvl="1"/>
            <a:r>
              <a:rPr lang="en-US" dirty="0"/>
              <a:t> Names of people or objects</a:t>
            </a:r>
          </a:p>
          <a:p>
            <a:pPr lvl="1"/>
            <a:r>
              <a:rPr lang="en-US" dirty="0"/>
              <a:t>What happened?</a:t>
            </a:r>
          </a:p>
        </p:txBody>
      </p:sp>
      <p:pic>
        <p:nvPicPr>
          <p:cNvPr id="19460" name="Picture 5" descr="U121"/>
          <p:cNvPicPr>
            <a:picLocks noChangeAspect="1" noChangeArrowheads="1"/>
          </p:cNvPicPr>
          <p:nvPr/>
        </p:nvPicPr>
        <p:blipFill>
          <a:blip r:embed="rId2" cstate="print"/>
          <a:srcRect/>
          <a:stretch>
            <a:fillRect/>
          </a:stretch>
        </p:blipFill>
        <p:spPr bwMode="auto">
          <a:xfrm>
            <a:off x="419669" y="1447800"/>
            <a:ext cx="3639402" cy="4876800"/>
          </a:xfrm>
          <a:prstGeom prst="rect">
            <a:avLst/>
          </a:prstGeom>
          <a:noFill/>
          <a:ln w="9525">
            <a:noFill/>
            <a:miter lim="800000"/>
            <a:headEnd/>
            <a:tailEnd/>
          </a:ln>
          <a:effectLst>
            <a:outerShdw blurRad="101600" dist="762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custDataLst>
              <p:tags r:id="rId1"/>
            </p:custDataLst>
          </p:nvPr>
        </p:nvSpPr>
        <p:spPr/>
        <p:txBody>
          <a:bodyPr/>
          <a:lstStyle/>
          <a:p>
            <a:r>
              <a:rPr lang="en-US" dirty="0">
                <a:latin typeface="Calibri" pitchFamily="34" charset="0"/>
              </a:rPr>
              <a:t>Medical imaging</a:t>
            </a:r>
          </a:p>
        </p:txBody>
      </p:sp>
      <p:pic>
        <p:nvPicPr>
          <p:cNvPr id="340996" name="Picture 4" descr="mybrain"/>
          <p:cNvPicPr>
            <a:picLocks noChangeAspect="1" noChangeArrowheads="1"/>
          </p:cNvPicPr>
          <p:nvPr>
            <p:custDataLst>
              <p:tags r:id="rId2"/>
            </p:custDataLst>
          </p:nvPr>
        </p:nvPicPr>
        <p:blipFill>
          <a:blip r:embed="rId8" cstate="print"/>
          <a:srcRect/>
          <a:stretch>
            <a:fillRect/>
          </a:stretch>
        </p:blipFill>
        <p:spPr bwMode="auto">
          <a:xfrm>
            <a:off x="457200" y="1616075"/>
            <a:ext cx="3505200" cy="3505200"/>
          </a:xfrm>
          <a:prstGeom prst="rect">
            <a:avLst/>
          </a:prstGeom>
          <a:noFill/>
        </p:spPr>
      </p:pic>
      <p:pic>
        <p:nvPicPr>
          <p:cNvPr id="340997" name="Picture 5"/>
          <p:cNvPicPr>
            <a:picLocks noChangeAspect="1" noChangeArrowheads="1"/>
          </p:cNvPicPr>
          <p:nvPr>
            <p:custDataLst>
              <p:tags r:id="rId3"/>
            </p:custDataLst>
          </p:nvPr>
        </p:nvPicPr>
        <p:blipFill>
          <a:blip r:embed="rId9" cstate="print"/>
          <a:srcRect/>
          <a:stretch>
            <a:fillRect/>
          </a:stretch>
        </p:blipFill>
        <p:spPr bwMode="auto">
          <a:xfrm>
            <a:off x="4268788" y="1947863"/>
            <a:ext cx="4494212" cy="2852737"/>
          </a:xfrm>
          <a:prstGeom prst="rect">
            <a:avLst/>
          </a:prstGeom>
          <a:noFill/>
        </p:spPr>
      </p:pic>
      <p:sp>
        <p:nvSpPr>
          <p:cNvPr id="340998" name="Rectangle 6"/>
          <p:cNvSpPr>
            <a:spLocks noChangeArrowheads="1"/>
          </p:cNvSpPr>
          <p:nvPr>
            <p:custDataLst>
              <p:tags r:id="rId4"/>
            </p:custDataLst>
          </p:nvPr>
        </p:nvSpPr>
        <p:spPr bwMode="auto">
          <a:xfrm>
            <a:off x="5559425" y="5105400"/>
            <a:ext cx="2014206" cy="584775"/>
          </a:xfrm>
          <a:prstGeom prst="rect">
            <a:avLst/>
          </a:prstGeom>
          <a:noFill/>
          <a:ln w="9525">
            <a:noFill/>
            <a:miter lim="800000"/>
            <a:headEnd/>
            <a:tailEnd/>
          </a:ln>
          <a:effectLst/>
        </p:spPr>
        <p:txBody>
          <a:bodyPr wrap="none">
            <a:spAutoFit/>
          </a:bodyPr>
          <a:lstStyle/>
          <a:p>
            <a:pPr algn="ctr" rtl="0" eaLnBrk="0" fontAlgn="base" hangingPunct="0">
              <a:spcBef>
                <a:spcPct val="0"/>
              </a:spcBef>
              <a:spcAft>
                <a:spcPct val="0"/>
              </a:spcAft>
            </a:pPr>
            <a:r>
              <a:rPr lang="en-US" sz="1600" b="0" kern="1200" dirty="0">
                <a:solidFill>
                  <a:srgbClr val="000000"/>
                </a:solidFill>
                <a:latin typeface="Calibri" pitchFamily="34" charset="0"/>
              </a:rPr>
              <a:t>Image guided surgery</a:t>
            </a:r>
          </a:p>
          <a:p>
            <a:pPr algn="ctr" rtl="0" eaLnBrk="0" fontAlgn="base" hangingPunct="0">
              <a:spcBef>
                <a:spcPct val="0"/>
              </a:spcBef>
              <a:spcAft>
                <a:spcPct val="0"/>
              </a:spcAft>
            </a:pPr>
            <a:r>
              <a:rPr lang="en-US" sz="1600" b="0" kern="1200" dirty="0" err="1">
                <a:solidFill>
                  <a:srgbClr val="000000"/>
                </a:solidFill>
                <a:latin typeface="Calibri" pitchFamily="34" charset="0"/>
                <a:hlinkClick r:id="rId10"/>
              </a:rPr>
              <a:t>Grimson</a:t>
            </a:r>
            <a:r>
              <a:rPr lang="en-US" sz="1600" b="0" kern="1200" dirty="0">
                <a:solidFill>
                  <a:srgbClr val="000000"/>
                </a:solidFill>
                <a:latin typeface="Calibri" pitchFamily="34" charset="0"/>
                <a:hlinkClick r:id="rId10"/>
              </a:rPr>
              <a:t> et al., MIT</a:t>
            </a:r>
            <a:endParaRPr lang="en-US" sz="1600" b="0" kern="1200" dirty="0">
              <a:solidFill>
                <a:srgbClr val="000000"/>
              </a:solidFill>
              <a:latin typeface="Calibri" pitchFamily="34" charset="0"/>
            </a:endParaRPr>
          </a:p>
        </p:txBody>
      </p:sp>
      <p:sp>
        <p:nvSpPr>
          <p:cNvPr id="340999" name="Rectangle 7"/>
          <p:cNvSpPr>
            <a:spLocks noChangeArrowheads="1"/>
          </p:cNvSpPr>
          <p:nvPr>
            <p:custDataLst>
              <p:tags r:id="rId5"/>
            </p:custDataLst>
          </p:nvPr>
        </p:nvSpPr>
        <p:spPr bwMode="auto">
          <a:xfrm>
            <a:off x="1611313" y="5210175"/>
            <a:ext cx="1138452" cy="584775"/>
          </a:xfrm>
          <a:prstGeom prst="rect">
            <a:avLst/>
          </a:prstGeom>
          <a:noFill/>
          <a:ln w="9525">
            <a:noFill/>
            <a:miter lim="800000"/>
            <a:headEnd/>
            <a:tailEnd/>
          </a:ln>
          <a:effectLst/>
        </p:spPr>
        <p:txBody>
          <a:bodyPr wrap="none">
            <a:spAutoFit/>
          </a:bodyPr>
          <a:lstStyle/>
          <a:p>
            <a:pPr algn="ctr" rtl="0" eaLnBrk="0" fontAlgn="base" hangingPunct="0">
              <a:spcBef>
                <a:spcPct val="0"/>
              </a:spcBef>
              <a:spcAft>
                <a:spcPct val="0"/>
              </a:spcAft>
            </a:pPr>
            <a:r>
              <a:rPr lang="en-US" sz="1600" b="0" kern="1200" dirty="0">
                <a:solidFill>
                  <a:srgbClr val="000000"/>
                </a:solidFill>
                <a:latin typeface="Calibri" pitchFamily="34" charset="0"/>
              </a:rPr>
              <a:t>3D imaging</a:t>
            </a:r>
          </a:p>
          <a:p>
            <a:pPr algn="ctr" rtl="0" eaLnBrk="0" fontAlgn="base" hangingPunct="0">
              <a:spcBef>
                <a:spcPct val="0"/>
              </a:spcBef>
              <a:spcAft>
                <a:spcPct val="0"/>
              </a:spcAft>
            </a:pPr>
            <a:r>
              <a:rPr lang="en-US" sz="1600" b="0" kern="1200" dirty="0">
                <a:solidFill>
                  <a:srgbClr val="000000"/>
                </a:solidFill>
                <a:latin typeface="Calibri" pitchFamily="34" charset="0"/>
              </a:rPr>
              <a:t>MRI, CT</a:t>
            </a:r>
          </a:p>
        </p:txBody>
      </p:sp>
      <p:sp>
        <p:nvSpPr>
          <p:cNvPr id="7" name="Text Box 9"/>
          <p:cNvSpPr txBox="1">
            <a:spLocks noChangeArrowheads="1"/>
          </p:cNvSpPr>
          <p:nvPr/>
        </p:nvSpPr>
        <p:spPr bwMode="auto">
          <a:xfrm>
            <a:off x="7696200" y="6434138"/>
            <a:ext cx="1336675" cy="274637"/>
          </a:xfrm>
          <a:prstGeom prst="rect">
            <a:avLst/>
          </a:prstGeom>
          <a:noFill/>
          <a:ln w="19050">
            <a:noFill/>
            <a:miter lim="800000"/>
            <a:headEnd/>
            <a:tailEnd/>
          </a:ln>
          <a:effectLst/>
        </p:spPr>
        <p:txBody>
          <a:bodyPr wrap="none">
            <a:spAutoFit/>
          </a:bodyPr>
          <a:lstStyle/>
          <a:p>
            <a:r>
              <a:rPr lang="en-US">
                <a:solidFill>
                  <a:schemeClr val="tx1"/>
                </a:solidFill>
              </a:rPr>
              <a:t>Source: S. Seitz</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Screen Shot 2015-04-23 at 5.52.59 PM.png"/>
          <p:cNvPicPr>
            <a:picLocks noChangeAspect="1"/>
          </p:cNvPicPr>
          <p:nvPr/>
        </p:nvPicPr>
        <p:blipFill>
          <a:blip r:embed="rId3">
            <a:extLst>
              <a:ext uri="{28A0092B-C50C-407E-A947-70E740481C1C}">
                <a14:useLocalDpi xmlns:a14="http://schemas.microsoft.com/office/drawing/2010/main" val="0"/>
              </a:ext>
            </a:extLst>
          </a:blip>
          <a:srcRect l="1392" t="16205" r="6075" b="1205"/>
          <a:stretch>
            <a:fillRect/>
          </a:stretch>
        </p:blipFill>
        <p:spPr bwMode="auto">
          <a:xfrm>
            <a:off x="28575" y="50800"/>
            <a:ext cx="9013825" cy="574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2283107359"/>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Virtual &amp; Augmented Reality</a:t>
            </a:r>
          </a:p>
        </p:txBody>
      </p:sp>
      <p:grpSp>
        <p:nvGrpSpPr>
          <p:cNvPr id="6" name="Group 5"/>
          <p:cNvGrpSpPr/>
          <p:nvPr/>
        </p:nvGrpSpPr>
        <p:grpSpPr>
          <a:xfrm>
            <a:off x="990600" y="1061283"/>
            <a:ext cx="2895600" cy="2838510"/>
            <a:chOff x="609600" y="1371600"/>
            <a:chExt cx="2895600" cy="2838510"/>
          </a:xfrm>
        </p:grpSpPr>
        <p:pic>
          <p:nvPicPr>
            <p:cNvPr id="1000450" name="Picture 2" descr="http://onlinecmag.com/wp-content/uploads/2016/11/dsky.co_.jpg?x5957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371600"/>
              <a:ext cx="2895600" cy="232603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p:cNvSpPr>
              <a:spLocks noChangeArrowheads="1"/>
            </p:cNvSpPr>
            <p:nvPr/>
          </p:nvSpPr>
          <p:spPr bwMode="auto">
            <a:xfrm>
              <a:off x="951665" y="3810000"/>
              <a:ext cx="2195987" cy="400110"/>
            </a:xfrm>
            <a:prstGeom prst="rect">
              <a:avLst/>
            </a:prstGeom>
            <a:noFill/>
            <a:ln w="9525">
              <a:noFill/>
              <a:miter lim="800000"/>
              <a:headEnd/>
              <a:tailEnd/>
            </a:ln>
            <a:effectLst/>
          </p:spPr>
          <p:txBody>
            <a:bodyPr wrap="none">
              <a:spAutoFit/>
            </a:bodyPr>
            <a:lstStyle/>
            <a:p>
              <a:pPr eaLnBrk="0" hangingPunct="0">
                <a:spcBef>
                  <a:spcPct val="0"/>
                </a:spcBef>
              </a:pPr>
              <a:r>
                <a:rPr lang="en-US" sz="2000" b="0" dirty="0">
                  <a:solidFill>
                    <a:schemeClr val="tx1"/>
                  </a:solidFill>
                  <a:latin typeface="+mn-lt"/>
                </a:rPr>
                <a:t>6DoF head tracking</a:t>
              </a:r>
            </a:p>
          </p:txBody>
        </p:sp>
      </p:grpSp>
      <p:grpSp>
        <p:nvGrpSpPr>
          <p:cNvPr id="9" name="Group 8"/>
          <p:cNvGrpSpPr/>
          <p:nvPr/>
        </p:nvGrpSpPr>
        <p:grpSpPr>
          <a:xfrm>
            <a:off x="4343400" y="1608423"/>
            <a:ext cx="3358858" cy="2290822"/>
            <a:chOff x="3352800" y="1600200"/>
            <a:chExt cx="3358858" cy="2290822"/>
          </a:xfrm>
        </p:grpSpPr>
        <p:pic>
          <p:nvPicPr>
            <p:cNvPr id="1000452" name="Picture 4" descr="http://media.gizmodo.co.uk/wp-content/uploads/2015/07/oculus-rift-final-620x3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600200"/>
              <a:ext cx="3358858" cy="189071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8"/>
            <p:cNvSpPr>
              <a:spLocks noChangeArrowheads="1"/>
            </p:cNvSpPr>
            <p:nvPr/>
          </p:nvSpPr>
          <p:spPr bwMode="auto">
            <a:xfrm>
              <a:off x="3884957" y="3490912"/>
              <a:ext cx="2439643" cy="400110"/>
            </a:xfrm>
            <a:prstGeom prst="rect">
              <a:avLst/>
            </a:prstGeom>
            <a:noFill/>
            <a:ln w="9525">
              <a:noFill/>
              <a:miter lim="800000"/>
              <a:headEnd/>
              <a:tailEnd/>
            </a:ln>
            <a:effectLst/>
          </p:spPr>
          <p:txBody>
            <a:bodyPr wrap="none">
              <a:spAutoFit/>
            </a:bodyPr>
            <a:lstStyle/>
            <a:p>
              <a:pPr eaLnBrk="0" hangingPunct="0">
                <a:spcBef>
                  <a:spcPct val="0"/>
                </a:spcBef>
              </a:pPr>
              <a:r>
                <a:rPr lang="en-US" sz="2000" b="0" dirty="0">
                  <a:solidFill>
                    <a:schemeClr val="tx1"/>
                  </a:solidFill>
                  <a:latin typeface="+mn-lt"/>
                </a:rPr>
                <a:t>Hand &amp; body tracking</a:t>
              </a:r>
            </a:p>
          </p:txBody>
        </p:sp>
      </p:grpSp>
      <p:grpSp>
        <p:nvGrpSpPr>
          <p:cNvPr id="11" name="Group 10"/>
          <p:cNvGrpSpPr/>
          <p:nvPr/>
        </p:nvGrpSpPr>
        <p:grpSpPr>
          <a:xfrm>
            <a:off x="5032229" y="4267200"/>
            <a:ext cx="3197371" cy="2377708"/>
            <a:chOff x="5032229" y="4219441"/>
            <a:chExt cx="3197371" cy="2377708"/>
          </a:xfrm>
        </p:grpSpPr>
        <p:pic>
          <p:nvPicPr>
            <p:cNvPr id="8" name="Picture 7"/>
            <p:cNvPicPr>
              <a:picLocks noChangeAspect="1"/>
            </p:cNvPicPr>
            <p:nvPr/>
          </p:nvPicPr>
          <p:blipFill>
            <a:blip r:embed="rId4"/>
            <a:stretch>
              <a:fillRect/>
            </a:stretch>
          </p:blipFill>
          <p:spPr>
            <a:xfrm>
              <a:off x="5032229" y="4219441"/>
              <a:ext cx="3197371" cy="1945254"/>
            </a:xfrm>
            <a:prstGeom prst="rect">
              <a:avLst/>
            </a:prstGeom>
          </p:spPr>
        </p:pic>
        <p:sp>
          <p:nvSpPr>
            <p:cNvPr id="13" name="Rectangle 8"/>
            <p:cNvSpPr>
              <a:spLocks noChangeArrowheads="1"/>
            </p:cNvSpPr>
            <p:nvPr/>
          </p:nvSpPr>
          <p:spPr bwMode="auto">
            <a:xfrm>
              <a:off x="5417410" y="6197039"/>
              <a:ext cx="2427011" cy="400110"/>
            </a:xfrm>
            <a:prstGeom prst="rect">
              <a:avLst/>
            </a:prstGeom>
            <a:noFill/>
            <a:ln w="9525">
              <a:noFill/>
              <a:miter lim="800000"/>
              <a:headEnd/>
              <a:tailEnd/>
            </a:ln>
            <a:effectLst/>
          </p:spPr>
          <p:txBody>
            <a:bodyPr wrap="none">
              <a:spAutoFit/>
            </a:bodyPr>
            <a:lstStyle/>
            <a:p>
              <a:pPr eaLnBrk="0" hangingPunct="0">
                <a:spcBef>
                  <a:spcPct val="0"/>
                </a:spcBef>
              </a:pPr>
              <a:r>
                <a:rPr lang="en-US" sz="2000" b="0" dirty="0">
                  <a:solidFill>
                    <a:schemeClr val="tx1"/>
                  </a:solidFill>
                  <a:latin typeface="+mn-lt"/>
                </a:rPr>
                <a:t>3D-360 video capture</a:t>
              </a:r>
            </a:p>
          </p:txBody>
        </p:sp>
      </p:grpSp>
      <p:pic>
        <p:nvPicPr>
          <p:cNvPr id="12" name="Picture 11"/>
          <p:cNvPicPr>
            <a:picLocks noChangeAspect="1"/>
          </p:cNvPicPr>
          <p:nvPr/>
        </p:nvPicPr>
        <p:blipFill>
          <a:blip r:embed="rId5"/>
          <a:stretch>
            <a:fillRect/>
          </a:stretch>
        </p:blipFill>
        <p:spPr>
          <a:xfrm>
            <a:off x="762000" y="4226368"/>
            <a:ext cx="3674986" cy="1993213"/>
          </a:xfrm>
          <a:prstGeom prst="rect">
            <a:avLst/>
          </a:prstGeom>
        </p:spPr>
      </p:pic>
      <p:sp>
        <p:nvSpPr>
          <p:cNvPr id="16" name="Rectangle 8"/>
          <p:cNvSpPr>
            <a:spLocks noChangeArrowheads="1"/>
          </p:cNvSpPr>
          <p:nvPr/>
        </p:nvSpPr>
        <p:spPr bwMode="auto">
          <a:xfrm>
            <a:off x="1252397" y="6229449"/>
            <a:ext cx="2694199" cy="400110"/>
          </a:xfrm>
          <a:prstGeom prst="rect">
            <a:avLst/>
          </a:prstGeom>
          <a:noFill/>
          <a:ln w="9525">
            <a:noFill/>
            <a:miter lim="800000"/>
            <a:headEnd/>
            <a:tailEnd/>
          </a:ln>
          <a:effectLst/>
        </p:spPr>
        <p:txBody>
          <a:bodyPr wrap="none">
            <a:spAutoFit/>
          </a:bodyPr>
          <a:lstStyle/>
          <a:p>
            <a:pPr eaLnBrk="0" hangingPunct="0">
              <a:spcBef>
                <a:spcPct val="0"/>
              </a:spcBef>
            </a:pPr>
            <a:r>
              <a:rPr lang="en-US" sz="2000" b="0" dirty="0">
                <a:solidFill>
                  <a:schemeClr val="tx1"/>
                </a:solidFill>
                <a:latin typeface="+mn-lt"/>
              </a:rPr>
              <a:t>3D scene understanding</a:t>
            </a:r>
          </a:p>
        </p:txBody>
      </p:sp>
    </p:spTree>
    <p:extLst>
      <p:ext uri="{BB962C8B-B14F-4D97-AF65-F5344CB8AC3E}">
        <p14:creationId xmlns:p14="http://schemas.microsoft.com/office/powerpoint/2010/main" val="35449583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2"/>
          <p:cNvSpPr>
            <a:spLocks noGrp="1" noChangeArrowheads="1"/>
          </p:cNvSpPr>
          <p:nvPr>
            <p:ph type="title"/>
          </p:nvPr>
        </p:nvSpPr>
        <p:spPr/>
        <p:txBody>
          <a:bodyPr/>
          <a:lstStyle/>
          <a:p>
            <a:r>
              <a:rPr lang="en-US" dirty="0"/>
              <a:t>My own work</a:t>
            </a:r>
          </a:p>
        </p:txBody>
      </p:sp>
      <p:sp>
        <p:nvSpPr>
          <p:cNvPr id="827395" name="Rectangle 3"/>
          <p:cNvSpPr>
            <a:spLocks noGrp="1" noChangeArrowheads="1"/>
          </p:cNvSpPr>
          <p:nvPr>
            <p:ph idx="1"/>
          </p:nvPr>
        </p:nvSpPr>
        <p:spPr>
          <a:xfrm>
            <a:off x="457200" y="1371600"/>
            <a:ext cx="8229600" cy="1219200"/>
          </a:xfrm>
        </p:spPr>
        <p:txBody>
          <a:bodyPr/>
          <a:lstStyle/>
          <a:p>
            <a:r>
              <a:rPr lang="en-US" dirty="0"/>
              <a:t>Automatic 3D reconstruction from Internet photo collections</a:t>
            </a:r>
            <a:endParaRPr lang="en-US" dirty="0">
              <a:solidFill>
                <a:srgbClr val="FFFF00"/>
              </a:solidFill>
            </a:endParaRPr>
          </a:p>
        </p:txBody>
      </p:sp>
      <p:pic>
        <p:nvPicPr>
          <p:cNvPr id="985090" name="Picture 2" descr="C:\snavely\work\papers\2009\internet_vision\fig\im2structure.png"/>
          <p:cNvPicPr>
            <a:picLocks noChangeAspect="1" noChangeArrowheads="1"/>
          </p:cNvPicPr>
          <p:nvPr/>
        </p:nvPicPr>
        <p:blipFill>
          <a:blip r:embed="rId8" cstate="print"/>
          <a:srcRect/>
          <a:stretch>
            <a:fillRect/>
          </a:stretch>
        </p:blipFill>
        <p:spPr bwMode="auto">
          <a:xfrm>
            <a:off x="1371600" y="3006910"/>
            <a:ext cx="7467600" cy="3698690"/>
          </a:xfrm>
          <a:prstGeom prst="rect">
            <a:avLst/>
          </a:prstGeom>
          <a:noFill/>
        </p:spPr>
      </p:pic>
      <p:sp>
        <p:nvSpPr>
          <p:cNvPr id="7" name="Rectangle 7"/>
          <p:cNvSpPr>
            <a:spLocks noChangeArrowheads="1"/>
          </p:cNvSpPr>
          <p:nvPr>
            <p:custDataLst>
              <p:tags r:id="rId1"/>
            </p:custDataLst>
          </p:nvPr>
        </p:nvSpPr>
        <p:spPr bwMode="auto">
          <a:xfrm>
            <a:off x="1600200" y="2667000"/>
            <a:ext cx="1923796" cy="369332"/>
          </a:xfrm>
          <a:prstGeom prst="rect">
            <a:avLst/>
          </a:prstGeom>
          <a:noFill/>
          <a:ln w="9525">
            <a:noFill/>
            <a:miter lim="800000"/>
            <a:headEnd/>
            <a:tailEnd/>
          </a:ln>
          <a:effectLst/>
        </p:spPr>
        <p:txBody>
          <a:bodyPr wrap="none">
            <a:spAutoFit/>
          </a:bodyPr>
          <a:lstStyle/>
          <a:p>
            <a:pPr algn="ctr" rtl="0" eaLnBrk="0" fontAlgn="base" hangingPunct="0">
              <a:spcBef>
                <a:spcPct val="0"/>
              </a:spcBef>
              <a:spcAft>
                <a:spcPct val="0"/>
              </a:spcAft>
            </a:pPr>
            <a:r>
              <a:rPr lang="en-US" sz="1800" b="0" kern="1200">
                <a:solidFill>
                  <a:srgbClr val="000000"/>
                </a:solidFill>
                <a:latin typeface="Calibri" pitchFamily="34" charset="0"/>
              </a:rPr>
              <a:t>“Statue of Liberty”</a:t>
            </a:r>
            <a:endParaRPr lang="en-US" sz="1800" b="0" kern="1200" dirty="0">
              <a:solidFill>
                <a:srgbClr val="000000"/>
              </a:solidFill>
              <a:latin typeface="Calibri" pitchFamily="34" charset="0"/>
            </a:endParaRPr>
          </a:p>
        </p:txBody>
      </p:sp>
      <p:sp>
        <p:nvSpPr>
          <p:cNvPr id="8" name="Rectangle 7"/>
          <p:cNvSpPr>
            <a:spLocks noChangeArrowheads="1"/>
          </p:cNvSpPr>
          <p:nvPr>
            <p:custDataLst>
              <p:tags r:id="rId2"/>
            </p:custDataLst>
          </p:nvPr>
        </p:nvSpPr>
        <p:spPr bwMode="auto">
          <a:xfrm>
            <a:off x="183479" y="5489671"/>
            <a:ext cx="1093569" cy="369332"/>
          </a:xfrm>
          <a:prstGeom prst="rect">
            <a:avLst/>
          </a:prstGeom>
          <a:noFill/>
          <a:ln w="9525">
            <a:noFill/>
            <a:miter lim="800000"/>
            <a:headEnd/>
            <a:tailEnd/>
          </a:ln>
          <a:effectLst/>
        </p:spPr>
        <p:txBody>
          <a:bodyPr wrap="none">
            <a:spAutoFit/>
          </a:bodyPr>
          <a:lstStyle/>
          <a:p>
            <a:pPr algn="ctr" rtl="0" eaLnBrk="0" fontAlgn="base" hangingPunct="0">
              <a:spcBef>
                <a:spcPct val="0"/>
              </a:spcBef>
              <a:spcAft>
                <a:spcPct val="0"/>
              </a:spcAft>
            </a:pPr>
            <a:r>
              <a:rPr lang="en-US" sz="1800" b="0" kern="1200">
                <a:solidFill>
                  <a:srgbClr val="000000"/>
                </a:solidFill>
                <a:latin typeface="Calibri" pitchFamily="34" charset="0"/>
              </a:rPr>
              <a:t>3D model</a:t>
            </a:r>
            <a:endParaRPr lang="en-US" sz="1800" b="0" kern="1200" dirty="0">
              <a:solidFill>
                <a:srgbClr val="000000"/>
              </a:solidFill>
              <a:latin typeface="Calibri" pitchFamily="34" charset="0"/>
            </a:endParaRPr>
          </a:p>
        </p:txBody>
      </p:sp>
      <p:sp>
        <p:nvSpPr>
          <p:cNvPr id="10" name="Rectangle 7"/>
          <p:cNvSpPr>
            <a:spLocks noChangeArrowheads="1"/>
          </p:cNvSpPr>
          <p:nvPr>
            <p:custDataLst>
              <p:tags r:id="rId3"/>
            </p:custDataLst>
          </p:nvPr>
        </p:nvSpPr>
        <p:spPr bwMode="auto">
          <a:xfrm>
            <a:off x="228600" y="3813271"/>
            <a:ext cx="1383072" cy="369332"/>
          </a:xfrm>
          <a:prstGeom prst="rect">
            <a:avLst/>
          </a:prstGeom>
          <a:noFill/>
          <a:ln w="9525">
            <a:noFill/>
            <a:miter lim="800000"/>
            <a:headEnd/>
            <a:tailEnd/>
          </a:ln>
          <a:effectLst/>
        </p:spPr>
        <p:txBody>
          <a:bodyPr wrap="none">
            <a:spAutoFit/>
          </a:bodyPr>
          <a:lstStyle/>
          <a:p>
            <a:pPr algn="ctr" rtl="0" eaLnBrk="0" fontAlgn="base" hangingPunct="0">
              <a:spcBef>
                <a:spcPct val="0"/>
              </a:spcBef>
              <a:spcAft>
                <a:spcPct val="0"/>
              </a:spcAft>
            </a:pPr>
            <a:r>
              <a:rPr lang="en-US" sz="1800" b="0" kern="1200" dirty="0" err="1">
                <a:solidFill>
                  <a:srgbClr val="000000"/>
                </a:solidFill>
                <a:latin typeface="Calibri" pitchFamily="34" charset="0"/>
              </a:rPr>
              <a:t>Flickr</a:t>
            </a:r>
            <a:r>
              <a:rPr lang="en-US" sz="1800" b="0" kern="1200" dirty="0">
                <a:solidFill>
                  <a:srgbClr val="000000"/>
                </a:solidFill>
                <a:latin typeface="Calibri" pitchFamily="34" charset="0"/>
              </a:rPr>
              <a:t> photos</a:t>
            </a:r>
          </a:p>
        </p:txBody>
      </p:sp>
      <p:sp>
        <p:nvSpPr>
          <p:cNvPr id="11" name="Rectangle 7"/>
          <p:cNvSpPr>
            <a:spLocks noChangeArrowheads="1"/>
          </p:cNvSpPr>
          <p:nvPr>
            <p:custDataLst>
              <p:tags r:id="rId4"/>
            </p:custDataLst>
          </p:nvPr>
        </p:nvSpPr>
        <p:spPr bwMode="auto">
          <a:xfrm>
            <a:off x="3886200" y="2667000"/>
            <a:ext cx="2328971" cy="369332"/>
          </a:xfrm>
          <a:prstGeom prst="rect">
            <a:avLst/>
          </a:prstGeom>
          <a:noFill/>
          <a:ln w="9525">
            <a:noFill/>
            <a:miter lim="800000"/>
            <a:headEnd/>
            <a:tailEnd/>
          </a:ln>
          <a:effectLst/>
        </p:spPr>
        <p:txBody>
          <a:bodyPr wrap="none">
            <a:spAutoFit/>
          </a:bodyPr>
          <a:lstStyle/>
          <a:p>
            <a:pPr algn="ctr" rtl="0" eaLnBrk="0" fontAlgn="base" hangingPunct="0">
              <a:spcBef>
                <a:spcPct val="0"/>
              </a:spcBef>
              <a:spcAft>
                <a:spcPct val="0"/>
              </a:spcAft>
            </a:pPr>
            <a:r>
              <a:rPr lang="en-US" sz="1800" b="0" kern="1200" dirty="0">
                <a:solidFill>
                  <a:srgbClr val="000000"/>
                </a:solidFill>
                <a:latin typeface="Calibri" pitchFamily="34" charset="0"/>
              </a:rPr>
              <a:t>“Half Dome</a:t>
            </a:r>
            <a:r>
              <a:rPr lang="en-US" sz="1800" b="0" kern="1200">
                <a:solidFill>
                  <a:srgbClr val="000000"/>
                </a:solidFill>
                <a:latin typeface="Calibri" pitchFamily="34" charset="0"/>
              </a:rPr>
              <a:t>, Yosemite”</a:t>
            </a:r>
            <a:endParaRPr lang="en-US" sz="1800" b="0" kern="1200" dirty="0">
              <a:solidFill>
                <a:srgbClr val="000000"/>
              </a:solidFill>
              <a:latin typeface="Calibri" pitchFamily="34" charset="0"/>
            </a:endParaRPr>
          </a:p>
        </p:txBody>
      </p:sp>
      <p:sp>
        <p:nvSpPr>
          <p:cNvPr id="12" name="Rectangle 7"/>
          <p:cNvSpPr>
            <a:spLocks noChangeArrowheads="1"/>
          </p:cNvSpPr>
          <p:nvPr>
            <p:custDataLst>
              <p:tags r:id="rId5"/>
            </p:custDataLst>
          </p:nvPr>
        </p:nvSpPr>
        <p:spPr bwMode="auto">
          <a:xfrm>
            <a:off x="6563180" y="2667000"/>
            <a:ext cx="2047420" cy="369332"/>
          </a:xfrm>
          <a:prstGeom prst="rect">
            <a:avLst/>
          </a:prstGeom>
          <a:noFill/>
          <a:ln w="9525">
            <a:noFill/>
            <a:miter lim="800000"/>
            <a:headEnd/>
            <a:tailEnd/>
          </a:ln>
          <a:effectLst/>
        </p:spPr>
        <p:txBody>
          <a:bodyPr wrap="none">
            <a:spAutoFit/>
          </a:bodyPr>
          <a:lstStyle/>
          <a:p>
            <a:pPr algn="ctr" rtl="0" eaLnBrk="0" fontAlgn="base" hangingPunct="0">
              <a:spcBef>
                <a:spcPct val="0"/>
              </a:spcBef>
              <a:spcAft>
                <a:spcPct val="0"/>
              </a:spcAft>
            </a:pPr>
            <a:r>
              <a:rPr lang="en-US" sz="1800" b="0" kern="1200" dirty="0">
                <a:solidFill>
                  <a:srgbClr val="000000"/>
                </a:solidFill>
                <a:latin typeface="Calibri" pitchFamily="34" charset="0"/>
              </a:rPr>
              <a:t>“</a:t>
            </a:r>
            <a:r>
              <a:rPr lang="en-US" sz="1800" b="0" kern="1200" dirty="0" err="1">
                <a:solidFill>
                  <a:srgbClr val="000000"/>
                </a:solidFill>
                <a:latin typeface="Calibri" pitchFamily="34" charset="0"/>
              </a:rPr>
              <a:t>Colosseum</a:t>
            </a:r>
            <a:r>
              <a:rPr lang="en-US" sz="1800" b="0" kern="1200" dirty="0">
                <a:solidFill>
                  <a:srgbClr val="000000"/>
                </a:solidFill>
                <a:latin typeface="Calibri" pitchFamily="34" charset="0"/>
              </a:rPr>
              <a:t>, Rome”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41" name="Picture 1" descr="C:\snavely\work\teaching\09Sp-CS1114\lectures\lec2\photosynth.png"/>
          <p:cNvPicPr>
            <a:picLocks noChangeAspect="1" noChangeArrowheads="1"/>
          </p:cNvPicPr>
          <p:nvPr/>
        </p:nvPicPr>
        <p:blipFill>
          <a:blip r:embed="rId2" cstate="print"/>
          <a:srcRect/>
          <a:stretch>
            <a:fillRect/>
          </a:stretch>
        </p:blipFill>
        <p:spPr bwMode="auto">
          <a:xfrm>
            <a:off x="0" y="1052888"/>
            <a:ext cx="9144000" cy="5805112"/>
          </a:xfrm>
          <a:prstGeom prst="rect">
            <a:avLst/>
          </a:prstGeom>
          <a:noFill/>
        </p:spPr>
      </p:pic>
      <p:sp>
        <p:nvSpPr>
          <p:cNvPr id="5" name="Rectangle 4"/>
          <p:cNvSpPr/>
          <p:nvPr/>
        </p:nvSpPr>
        <p:spPr>
          <a:xfrm>
            <a:off x="0" y="0"/>
            <a:ext cx="9144000" cy="1066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57200" y="0"/>
            <a:ext cx="8229600" cy="1143000"/>
          </a:xfrm>
        </p:spPr>
        <p:txBody>
          <a:bodyPr/>
          <a:lstStyle/>
          <a:p>
            <a:r>
              <a:rPr lang="en-US" dirty="0">
                <a:solidFill>
                  <a:schemeClr val="bg1"/>
                </a:solidFill>
              </a:rPr>
              <a:t>Photosynth</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City-scale reconstruction</a:t>
            </a:r>
          </a:p>
        </p:txBody>
      </p:sp>
      <p:sp>
        <p:nvSpPr>
          <p:cNvPr id="7" name="Rectangle 6"/>
          <p:cNvSpPr>
            <a:spLocks noChangeArrowheads="1"/>
          </p:cNvSpPr>
          <p:nvPr>
            <p:custDataLst>
              <p:tags r:id="rId1"/>
            </p:custDataLst>
          </p:nvPr>
        </p:nvSpPr>
        <p:spPr bwMode="auto">
          <a:xfrm>
            <a:off x="1659446" y="5955268"/>
            <a:ext cx="5731954" cy="369332"/>
          </a:xfrm>
          <a:prstGeom prst="rect">
            <a:avLst/>
          </a:prstGeom>
          <a:noFill/>
          <a:ln w="9525">
            <a:noFill/>
            <a:miter lim="800000"/>
            <a:headEnd/>
            <a:tailEnd/>
          </a:ln>
          <a:effectLst/>
        </p:spPr>
        <p:txBody>
          <a:bodyPr wrap="none">
            <a:spAutoFit/>
          </a:bodyPr>
          <a:lstStyle/>
          <a:p>
            <a:pPr algn="ctr" rtl="0" eaLnBrk="0" fontAlgn="base" hangingPunct="0">
              <a:spcBef>
                <a:spcPct val="0"/>
              </a:spcBef>
              <a:spcAft>
                <a:spcPct val="0"/>
              </a:spcAft>
            </a:pPr>
            <a:r>
              <a:rPr lang="en-US" sz="1800" b="0" kern="1200" dirty="0">
                <a:solidFill>
                  <a:srgbClr val="000000"/>
                </a:solidFill>
                <a:latin typeface="Calibri" pitchFamily="34" charset="0"/>
              </a:rPr>
              <a:t>Reconstruction of Dubrovnik, Croatia, from ~40,000 images</a:t>
            </a:r>
          </a:p>
        </p:txBody>
      </p:sp>
      <p:pic>
        <p:nvPicPr>
          <p:cNvPr id="3" name="dubrovnik2.av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609600" y="1271426"/>
            <a:ext cx="7924800" cy="459597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2"/>
          <p:cNvSpPr>
            <a:spLocks noGrp="1" noChangeArrowheads="1"/>
          </p:cNvSpPr>
          <p:nvPr>
            <p:ph type="title"/>
          </p:nvPr>
        </p:nvSpPr>
        <p:spPr/>
        <p:txBody>
          <a:bodyPr/>
          <a:lstStyle/>
          <a:p>
            <a:r>
              <a:rPr lang="en-US" dirty="0"/>
              <a:t>Current state of the art</a:t>
            </a:r>
          </a:p>
        </p:txBody>
      </p:sp>
      <p:sp>
        <p:nvSpPr>
          <p:cNvPr id="827395" name="Rectangle 3"/>
          <p:cNvSpPr>
            <a:spLocks noGrp="1" noChangeArrowheads="1"/>
          </p:cNvSpPr>
          <p:nvPr>
            <p:ph idx="1"/>
          </p:nvPr>
        </p:nvSpPr>
        <p:spPr>
          <a:xfrm>
            <a:off x="457200" y="1371600"/>
            <a:ext cx="8229600" cy="5257800"/>
          </a:xfrm>
        </p:spPr>
        <p:txBody>
          <a:bodyPr>
            <a:normAutofit/>
          </a:bodyPr>
          <a:lstStyle/>
          <a:p>
            <a:r>
              <a:rPr lang="en-US" sz="2800" dirty="0"/>
              <a:t>You just saw examples of current systems.</a:t>
            </a:r>
          </a:p>
          <a:p>
            <a:pPr lvl="1"/>
            <a:r>
              <a:rPr lang="en-US" sz="2400" dirty="0"/>
              <a:t>Most of these are less than 5 years old</a:t>
            </a:r>
          </a:p>
          <a:p>
            <a:pPr lvl="1"/>
            <a:endParaRPr lang="en-US" sz="1600" dirty="0"/>
          </a:p>
          <a:p>
            <a:r>
              <a:rPr lang="en-US" sz="2800" dirty="0"/>
              <a:t>This is a very active research area, and rapidly changing</a:t>
            </a:r>
            <a:endParaRPr lang="en-US" sz="2400" dirty="0"/>
          </a:p>
          <a:p>
            <a:pPr lvl="1"/>
            <a:r>
              <a:rPr lang="en-US" sz="2400" dirty="0"/>
              <a:t>Many new apps in the next 5 years</a:t>
            </a:r>
          </a:p>
          <a:p>
            <a:pPr lvl="1"/>
            <a:endParaRPr lang="en-US" sz="1400" dirty="0"/>
          </a:p>
          <a:p>
            <a:r>
              <a:rPr lang="en-US" sz="2800" dirty="0"/>
              <a:t>To learn more about vision applications and companies</a:t>
            </a:r>
          </a:p>
          <a:p>
            <a:pPr lvl="1"/>
            <a:r>
              <a:rPr lang="en-US" sz="2400" dirty="0">
                <a:hlinkClick r:id="rId3"/>
              </a:rPr>
              <a:t>David Lowe </a:t>
            </a:r>
            <a:r>
              <a:rPr lang="en-US" sz="2400" dirty="0"/>
              <a:t>maintains an excellent overview of vision companies</a:t>
            </a:r>
          </a:p>
          <a:p>
            <a:pPr lvl="2"/>
            <a:r>
              <a:rPr lang="en-US" dirty="0">
                <a:hlinkClick r:id="rId4"/>
              </a:rPr>
              <a:t>http://www.cs.ubc.ca/spider/lowe/vision.html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7395">
                                            <p:txEl>
                                              <p:pRg st="3" end="3"/>
                                            </p:txEl>
                                          </p:spTgt>
                                        </p:tgtEl>
                                        <p:attrNameLst>
                                          <p:attrName>style.visibility</p:attrName>
                                        </p:attrNameLst>
                                      </p:cBhvr>
                                      <p:to>
                                        <p:strVal val="visible"/>
                                      </p:to>
                                    </p:set>
                                    <p:animEffect transition="in" filter="fade">
                                      <p:cBhvr>
                                        <p:cTn id="7" dur="500"/>
                                        <p:tgtEl>
                                          <p:spTgt spid="827395">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27395">
                                            <p:txEl>
                                              <p:pRg st="4" end="4"/>
                                            </p:txEl>
                                          </p:spTgt>
                                        </p:tgtEl>
                                        <p:attrNameLst>
                                          <p:attrName>style.visibility</p:attrName>
                                        </p:attrNameLst>
                                      </p:cBhvr>
                                      <p:to>
                                        <p:strVal val="visible"/>
                                      </p:to>
                                    </p:set>
                                    <p:animEffect transition="in" filter="fade">
                                      <p:cBhvr>
                                        <p:cTn id="10" dur="500"/>
                                        <p:tgtEl>
                                          <p:spTgt spid="827395">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27395">
                                            <p:txEl>
                                              <p:pRg st="6" end="6"/>
                                            </p:txEl>
                                          </p:spTgt>
                                        </p:tgtEl>
                                        <p:attrNameLst>
                                          <p:attrName>style.visibility</p:attrName>
                                        </p:attrNameLst>
                                      </p:cBhvr>
                                      <p:to>
                                        <p:strVal val="visible"/>
                                      </p:to>
                                    </p:set>
                                    <p:animEffect transition="in" filter="fade">
                                      <p:cBhvr>
                                        <p:cTn id="15" dur="500"/>
                                        <p:tgtEl>
                                          <p:spTgt spid="827395">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27395">
                                            <p:txEl>
                                              <p:pRg st="7" end="7"/>
                                            </p:txEl>
                                          </p:spTgt>
                                        </p:tgtEl>
                                        <p:attrNameLst>
                                          <p:attrName>style.visibility</p:attrName>
                                        </p:attrNameLst>
                                      </p:cBhvr>
                                      <p:to>
                                        <p:strVal val="visible"/>
                                      </p:to>
                                    </p:set>
                                    <p:animEffect transition="in" filter="fade">
                                      <p:cBhvr>
                                        <p:cTn id="18" dur="500"/>
                                        <p:tgtEl>
                                          <p:spTgt spid="827395">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27395">
                                            <p:txEl>
                                              <p:pRg st="8" end="8"/>
                                            </p:txEl>
                                          </p:spTgt>
                                        </p:tgtEl>
                                        <p:attrNameLst>
                                          <p:attrName>style.visibility</p:attrName>
                                        </p:attrNameLst>
                                      </p:cBhvr>
                                      <p:to>
                                        <p:strVal val="visible"/>
                                      </p:to>
                                    </p:set>
                                    <p:animEffect transition="in" filter="fade">
                                      <p:cBhvr>
                                        <p:cTn id="21" dur="500"/>
                                        <p:tgtEl>
                                          <p:spTgt spid="82739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9780" name="Picture 4"/>
          <p:cNvPicPr>
            <a:picLocks noChangeAspect="1" noChangeArrowheads="1"/>
          </p:cNvPicPr>
          <p:nvPr/>
        </p:nvPicPr>
        <p:blipFill>
          <a:blip r:embed="rId3" cstate="print"/>
          <a:srcRect/>
          <a:stretch>
            <a:fillRect/>
          </a:stretch>
        </p:blipFill>
        <p:spPr bwMode="auto">
          <a:xfrm>
            <a:off x="2743200" y="1524000"/>
            <a:ext cx="1943100" cy="12954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936962" name="Rectangle 2"/>
          <p:cNvSpPr>
            <a:spLocks noGrp="1" noChangeArrowheads="1"/>
          </p:cNvSpPr>
          <p:nvPr>
            <p:ph type="title"/>
          </p:nvPr>
        </p:nvSpPr>
        <p:spPr/>
        <p:txBody>
          <a:bodyPr/>
          <a:lstStyle/>
          <a:p>
            <a:r>
              <a:rPr lang="en-US"/>
              <a:t>Why is computer vision difficult?</a:t>
            </a:r>
          </a:p>
        </p:txBody>
      </p:sp>
      <p:pic>
        <p:nvPicPr>
          <p:cNvPr id="1099779" name="Picture 3"/>
          <p:cNvPicPr>
            <a:picLocks noChangeAspect="1" noChangeArrowheads="1"/>
          </p:cNvPicPr>
          <p:nvPr/>
        </p:nvPicPr>
        <p:blipFill>
          <a:blip r:embed="rId4" cstate="print"/>
          <a:srcRect/>
          <a:stretch>
            <a:fillRect/>
          </a:stretch>
        </p:blipFill>
        <p:spPr bwMode="auto">
          <a:xfrm>
            <a:off x="1371600" y="2286000"/>
            <a:ext cx="2286000" cy="15240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99778" name="Picture 2"/>
          <p:cNvPicPr>
            <a:picLocks noChangeAspect="1" noChangeArrowheads="1"/>
          </p:cNvPicPr>
          <p:nvPr/>
        </p:nvPicPr>
        <p:blipFill>
          <a:blip r:embed="rId5" cstate="print"/>
          <a:srcRect/>
          <a:stretch>
            <a:fillRect/>
          </a:stretch>
        </p:blipFill>
        <p:spPr bwMode="auto">
          <a:xfrm>
            <a:off x="533400" y="1447800"/>
            <a:ext cx="2043953" cy="14478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8" name="TextBox 7"/>
          <p:cNvSpPr txBox="1"/>
          <p:nvPr/>
        </p:nvSpPr>
        <p:spPr>
          <a:xfrm>
            <a:off x="1484261" y="3821668"/>
            <a:ext cx="2088265" cy="369332"/>
          </a:xfrm>
          <a:prstGeom prst="rect">
            <a:avLst/>
          </a:prstGeom>
          <a:noFill/>
        </p:spPr>
        <p:txBody>
          <a:bodyPr wrap="none" rtlCol="0">
            <a:spAutoFit/>
          </a:bodyPr>
          <a:lstStyle/>
          <a:p>
            <a:r>
              <a:rPr lang="en-US" sz="1800" b="0" dirty="0">
                <a:solidFill>
                  <a:schemeClr val="tx1"/>
                </a:solidFill>
                <a:latin typeface="+mn-lt"/>
              </a:rPr>
              <a:t>Viewpoint variation</a:t>
            </a:r>
          </a:p>
        </p:txBody>
      </p:sp>
      <p:sp>
        <p:nvSpPr>
          <p:cNvPr id="13" name="TextBox 12"/>
          <p:cNvSpPr txBox="1"/>
          <p:nvPr/>
        </p:nvSpPr>
        <p:spPr>
          <a:xfrm>
            <a:off x="1905000" y="6248400"/>
            <a:ext cx="1311065" cy="369332"/>
          </a:xfrm>
          <a:prstGeom prst="rect">
            <a:avLst/>
          </a:prstGeom>
          <a:noFill/>
        </p:spPr>
        <p:txBody>
          <a:bodyPr wrap="none" rtlCol="0">
            <a:spAutoFit/>
          </a:bodyPr>
          <a:lstStyle/>
          <a:p>
            <a:r>
              <a:rPr lang="en-US" sz="1800" b="0" dirty="0">
                <a:solidFill>
                  <a:schemeClr val="tx1"/>
                </a:solidFill>
                <a:latin typeface="+mn-lt"/>
              </a:rPr>
              <a:t>Illumination</a:t>
            </a:r>
          </a:p>
        </p:txBody>
      </p:sp>
      <p:grpSp>
        <p:nvGrpSpPr>
          <p:cNvPr id="16" name="Group 15"/>
          <p:cNvGrpSpPr/>
          <p:nvPr/>
        </p:nvGrpSpPr>
        <p:grpSpPr>
          <a:xfrm>
            <a:off x="5638800" y="1535668"/>
            <a:ext cx="2650222" cy="4495800"/>
            <a:chOff x="6553200" y="2667000"/>
            <a:chExt cx="1981200" cy="3360880"/>
          </a:xfrm>
        </p:grpSpPr>
        <p:pic>
          <p:nvPicPr>
            <p:cNvPr id="14" name="Picture 2" descr="wallpaper01_1024x768"/>
            <p:cNvPicPr>
              <a:picLocks noChangeAspect="1" noChangeArrowheads="1"/>
            </p:cNvPicPr>
            <p:nvPr/>
          </p:nvPicPr>
          <p:blipFill>
            <a:blip r:embed="rId6" cstate="print">
              <a:clrChange>
                <a:clrFrom>
                  <a:srgbClr val="FFFFFF"/>
                </a:clrFrom>
                <a:clrTo>
                  <a:srgbClr val="FFFFFF">
                    <a:alpha val="0"/>
                  </a:srgbClr>
                </a:clrTo>
              </a:clrChange>
            </a:blip>
            <a:srcRect l="30348" t="5618" r="28346" b="999"/>
            <a:stretch>
              <a:fillRect/>
            </a:stretch>
          </p:blipFill>
          <p:spPr bwMode="auto">
            <a:xfrm>
              <a:off x="6553200" y="2667000"/>
              <a:ext cx="1981200" cy="3360880"/>
            </a:xfrm>
            <a:prstGeom prst="rect">
              <a:avLst/>
            </a:prstGeom>
            <a:noFill/>
          </p:spPr>
        </p:pic>
        <p:sp>
          <p:nvSpPr>
            <p:cNvPr id="15" name="Rectangle 14"/>
            <p:cNvSpPr/>
            <p:nvPr/>
          </p:nvSpPr>
          <p:spPr>
            <a:xfrm>
              <a:off x="6610350" y="2667000"/>
              <a:ext cx="62865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6688822" y="6107668"/>
            <a:ext cx="665247" cy="369332"/>
          </a:xfrm>
          <a:prstGeom prst="rect">
            <a:avLst/>
          </a:prstGeom>
          <a:noFill/>
        </p:spPr>
        <p:txBody>
          <a:bodyPr wrap="none" rtlCol="0">
            <a:spAutoFit/>
          </a:bodyPr>
          <a:lstStyle/>
          <a:p>
            <a:r>
              <a:rPr lang="en-US" sz="1800" b="0" dirty="0">
                <a:solidFill>
                  <a:schemeClr val="tx1"/>
                </a:solidFill>
                <a:latin typeface="+mn-lt"/>
              </a:rPr>
              <a:t>Scale</a:t>
            </a:r>
          </a:p>
        </p:txBody>
      </p:sp>
      <p:pic>
        <p:nvPicPr>
          <p:cNvPr id="1076225" name="Picture 1"/>
          <p:cNvPicPr>
            <a:picLocks noChangeAspect="1" noChangeArrowheads="1"/>
          </p:cNvPicPr>
          <p:nvPr/>
        </p:nvPicPr>
        <p:blipFill>
          <a:blip r:embed="rId7" cstate="print"/>
          <a:srcRect/>
          <a:stretch>
            <a:fillRect/>
          </a:stretch>
        </p:blipFill>
        <p:spPr bwMode="auto">
          <a:xfrm>
            <a:off x="457200" y="4343400"/>
            <a:ext cx="1968012" cy="12954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76226" name="Picture 2"/>
          <p:cNvPicPr>
            <a:picLocks noChangeAspect="1" noChangeArrowheads="1"/>
          </p:cNvPicPr>
          <p:nvPr/>
        </p:nvPicPr>
        <p:blipFill>
          <a:blip r:embed="rId8" cstate="print"/>
          <a:srcRect/>
          <a:stretch>
            <a:fillRect/>
          </a:stretch>
        </p:blipFill>
        <p:spPr bwMode="auto">
          <a:xfrm>
            <a:off x="1752600" y="4572000"/>
            <a:ext cx="1981200" cy="1304081"/>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76228" name="Picture 4"/>
          <p:cNvPicPr>
            <a:picLocks noChangeAspect="1" noChangeArrowheads="1"/>
          </p:cNvPicPr>
          <p:nvPr/>
        </p:nvPicPr>
        <p:blipFill>
          <a:blip r:embed="rId9" cstate="print"/>
          <a:srcRect/>
          <a:stretch>
            <a:fillRect/>
          </a:stretch>
        </p:blipFill>
        <p:spPr bwMode="auto">
          <a:xfrm>
            <a:off x="2895600" y="4800600"/>
            <a:ext cx="1981200" cy="1304081"/>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9780"/>
                                        </p:tgtEl>
                                        <p:attrNameLst>
                                          <p:attrName>style.visibility</p:attrName>
                                        </p:attrNameLst>
                                      </p:cBhvr>
                                      <p:to>
                                        <p:strVal val="visible"/>
                                      </p:to>
                                    </p:set>
                                    <p:animEffect transition="in" filter="fade">
                                      <p:cBhvr>
                                        <p:cTn id="7" dur="500"/>
                                        <p:tgtEl>
                                          <p:spTgt spid="1099780"/>
                                        </p:tgtEl>
                                      </p:cBhvr>
                                    </p:animEffect>
                                  </p:childTnLst>
                                </p:cTn>
                              </p:par>
                              <p:par>
                                <p:cTn id="8" presetID="10" presetClass="entr" presetSubtype="0" fill="hold" nodeType="withEffect">
                                  <p:stCondLst>
                                    <p:cond delay="0"/>
                                  </p:stCondLst>
                                  <p:childTnLst>
                                    <p:set>
                                      <p:cBhvr>
                                        <p:cTn id="9" dur="1" fill="hold">
                                          <p:stCondLst>
                                            <p:cond delay="0"/>
                                          </p:stCondLst>
                                        </p:cTn>
                                        <p:tgtEl>
                                          <p:spTgt spid="1099779"/>
                                        </p:tgtEl>
                                        <p:attrNameLst>
                                          <p:attrName>style.visibility</p:attrName>
                                        </p:attrNameLst>
                                      </p:cBhvr>
                                      <p:to>
                                        <p:strVal val="visible"/>
                                      </p:to>
                                    </p:set>
                                    <p:animEffect transition="in" filter="fade">
                                      <p:cBhvr>
                                        <p:cTn id="10" dur="500"/>
                                        <p:tgtEl>
                                          <p:spTgt spid="1099779"/>
                                        </p:tgtEl>
                                      </p:cBhvr>
                                    </p:animEffect>
                                  </p:childTnLst>
                                </p:cTn>
                              </p:par>
                              <p:par>
                                <p:cTn id="11" presetID="10" presetClass="entr" presetSubtype="0" fill="hold" nodeType="withEffect">
                                  <p:stCondLst>
                                    <p:cond delay="0"/>
                                  </p:stCondLst>
                                  <p:childTnLst>
                                    <p:set>
                                      <p:cBhvr>
                                        <p:cTn id="12" dur="1" fill="hold">
                                          <p:stCondLst>
                                            <p:cond delay="0"/>
                                          </p:stCondLst>
                                        </p:cTn>
                                        <p:tgtEl>
                                          <p:spTgt spid="1099778"/>
                                        </p:tgtEl>
                                        <p:attrNameLst>
                                          <p:attrName>style.visibility</p:attrName>
                                        </p:attrNameLst>
                                      </p:cBhvr>
                                      <p:to>
                                        <p:strVal val="visible"/>
                                      </p:to>
                                    </p:set>
                                    <p:animEffect transition="in" filter="fade">
                                      <p:cBhvr>
                                        <p:cTn id="13" dur="500"/>
                                        <p:tgtEl>
                                          <p:spTgt spid="109977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076225"/>
                                        </p:tgtEl>
                                        <p:attrNameLst>
                                          <p:attrName>style.visibility</p:attrName>
                                        </p:attrNameLst>
                                      </p:cBhvr>
                                      <p:to>
                                        <p:strVal val="visible"/>
                                      </p:to>
                                    </p:set>
                                    <p:animEffect transition="in" filter="fade">
                                      <p:cBhvr>
                                        <p:cTn id="24" dur="500"/>
                                        <p:tgtEl>
                                          <p:spTgt spid="1076225"/>
                                        </p:tgtEl>
                                      </p:cBhvr>
                                    </p:animEffect>
                                  </p:childTnLst>
                                </p:cTn>
                              </p:par>
                              <p:par>
                                <p:cTn id="25" presetID="10" presetClass="entr" presetSubtype="0" fill="hold" nodeType="withEffect">
                                  <p:stCondLst>
                                    <p:cond delay="0"/>
                                  </p:stCondLst>
                                  <p:childTnLst>
                                    <p:set>
                                      <p:cBhvr>
                                        <p:cTn id="26" dur="1" fill="hold">
                                          <p:stCondLst>
                                            <p:cond delay="0"/>
                                          </p:stCondLst>
                                        </p:cTn>
                                        <p:tgtEl>
                                          <p:spTgt spid="1076226"/>
                                        </p:tgtEl>
                                        <p:attrNameLst>
                                          <p:attrName>style.visibility</p:attrName>
                                        </p:attrNameLst>
                                      </p:cBhvr>
                                      <p:to>
                                        <p:strVal val="visible"/>
                                      </p:to>
                                    </p:set>
                                    <p:animEffect transition="in" filter="fade">
                                      <p:cBhvr>
                                        <p:cTn id="27" dur="500"/>
                                        <p:tgtEl>
                                          <p:spTgt spid="1076226"/>
                                        </p:tgtEl>
                                      </p:cBhvr>
                                    </p:animEffect>
                                  </p:childTnLst>
                                </p:cTn>
                              </p:par>
                              <p:par>
                                <p:cTn id="28" presetID="10" presetClass="entr" presetSubtype="0" fill="hold" nodeType="withEffect">
                                  <p:stCondLst>
                                    <p:cond delay="0"/>
                                  </p:stCondLst>
                                  <p:childTnLst>
                                    <p:set>
                                      <p:cBhvr>
                                        <p:cTn id="29" dur="1" fill="hold">
                                          <p:stCondLst>
                                            <p:cond delay="0"/>
                                          </p:stCondLst>
                                        </p:cTn>
                                        <p:tgtEl>
                                          <p:spTgt spid="1076228"/>
                                        </p:tgtEl>
                                        <p:attrNameLst>
                                          <p:attrName>style.visibility</p:attrName>
                                        </p:attrNameLst>
                                      </p:cBhvr>
                                      <p:to>
                                        <p:strVal val="visible"/>
                                      </p:to>
                                    </p:set>
                                    <p:animEffect transition="in" filter="fade">
                                      <p:cBhvr>
                                        <p:cTn id="30" dur="500"/>
                                        <p:tgtEl>
                                          <p:spTgt spid="107622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computer vision difficult?</a:t>
            </a:r>
          </a:p>
        </p:txBody>
      </p:sp>
      <p:grpSp>
        <p:nvGrpSpPr>
          <p:cNvPr id="9" name="Group 8"/>
          <p:cNvGrpSpPr/>
          <p:nvPr/>
        </p:nvGrpSpPr>
        <p:grpSpPr>
          <a:xfrm>
            <a:off x="457200" y="1295400"/>
            <a:ext cx="4038600" cy="2366367"/>
            <a:chOff x="304800" y="1600200"/>
            <a:chExt cx="4876800" cy="2857500"/>
          </a:xfrm>
        </p:grpSpPr>
        <p:pic>
          <p:nvPicPr>
            <p:cNvPr id="1100804" name="Picture 4"/>
            <p:cNvPicPr>
              <a:picLocks noChangeAspect="1" noChangeArrowheads="1"/>
            </p:cNvPicPr>
            <p:nvPr/>
          </p:nvPicPr>
          <p:blipFill>
            <a:blip r:embed="rId2" cstate="print"/>
            <a:srcRect/>
            <a:stretch>
              <a:fillRect/>
            </a:stretch>
          </p:blipFill>
          <p:spPr bwMode="auto">
            <a:xfrm>
              <a:off x="304800" y="1676400"/>
              <a:ext cx="2286000" cy="146685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100805" name="Picture 5"/>
            <p:cNvPicPr>
              <a:picLocks noChangeAspect="1" noChangeArrowheads="1"/>
            </p:cNvPicPr>
            <p:nvPr/>
          </p:nvPicPr>
          <p:blipFill>
            <a:blip r:embed="rId3" cstate="print"/>
            <a:srcRect/>
            <a:stretch>
              <a:fillRect/>
            </a:stretch>
          </p:blipFill>
          <p:spPr bwMode="auto">
            <a:xfrm>
              <a:off x="1676400" y="2743200"/>
              <a:ext cx="2286000" cy="17145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100806" name="Picture 6"/>
            <p:cNvPicPr>
              <a:picLocks noChangeAspect="1" noChangeArrowheads="1"/>
            </p:cNvPicPr>
            <p:nvPr/>
          </p:nvPicPr>
          <p:blipFill>
            <a:blip r:embed="rId4" cstate="print"/>
            <a:srcRect/>
            <a:stretch>
              <a:fillRect/>
            </a:stretch>
          </p:blipFill>
          <p:spPr bwMode="auto">
            <a:xfrm>
              <a:off x="2895600" y="1600200"/>
              <a:ext cx="2286000" cy="1714500"/>
            </a:xfrm>
            <a:prstGeom prst="rect">
              <a:avLst/>
            </a:prstGeom>
            <a:noFill/>
            <a:ln w="9525">
              <a:noFill/>
              <a:miter lim="800000"/>
              <a:headEnd/>
              <a:tailEnd/>
            </a:ln>
            <a:effectLst>
              <a:outerShdw blurRad="50800" dist="38100" dir="2700000" algn="tl" rotWithShape="0">
                <a:prstClr val="black">
                  <a:alpha val="40000"/>
                </a:prstClr>
              </a:outerShdw>
            </a:effectLst>
          </p:spPr>
        </p:pic>
      </p:grpSp>
      <p:sp>
        <p:nvSpPr>
          <p:cNvPr id="11" name="TextBox 10"/>
          <p:cNvSpPr txBox="1"/>
          <p:nvPr/>
        </p:nvSpPr>
        <p:spPr>
          <a:xfrm>
            <a:off x="1524000" y="3745468"/>
            <a:ext cx="2015745" cy="369332"/>
          </a:xfrm>
          <a:prstGeom prst="rect">
            <a:avLst/>
          </a:prstGeom>
          <a:noFill/>
        </p:spPr>
        <p:txBody>
          <a:bodyPr wrap="none" rtlCol="0">
            <a:spAutoFit/>
          </a:bodyPr>
          <a:lstStyle/>
          <a:p>
            <a:r>
              <a:rPr lang="en-US" sz="1800" b="0" dirty="0">
                <a:solidFill>
                  <a:schemeClr val="tx1"/>
                </a:solidFill>
                <a:latin typeface="+mn-lt"/>
              </a:rPr>
              <a:t>Intra-class variation</a:t>
            </a:r>
          </a:p>
        </p:txBody>
      </p:sp>
      <p:pic>
        <p:nvPicPr>
          <p:cNvPr id="1100807" name="Picture 7"/>
          <p:cNvPicPr>
            <a:picLocks noChangeAspect="1" noChangeArrowheads="1"/>
          </p:cNvPicPr>
          <p:nvPr/>
        </p:nvPicPr>
        <p:blipFill>
          <a:blip r:embed="rId5" cstate="print"/>
          <a:srcRect/>
          <a:stretch>
            <a:fillRect/>
          </a:stretch>
        </p:blipFill>
        <p:spPr bwMode="auto">
          <a:xfrm>
            <a:off x="1066800" y="4191000"/>
            <a:ext cx="2781300" cy="222504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3" name="TextBox 12"/>
          <p:cNvSpPr txBox="1"/>
          <p:nvPr/>
        </p:nvSpPr>
        <p:spPr>
          <a:xfrm>
            <a:off x="1464873" y="6424043"/>
            <a:ext cx="1964127" cy="369332"/>
          </a:xfrm>
          <a:prstGeom prst="rect">
            <a:avLst/>
          </a:prstGeom>
          <a:noFill/>
        </p:spPr>
        <p:txBody>
          <a:bodyPr wrap="none" rtlCol="0">
            <a:spAutoFit/>
          </a:bodyPr>
          <a:lstStyle/>
          <a:p>
            <a:r>
              <a:rPr lang="en-US" sz="1800" b="0" dirty="0">
                <a:solidFill>
                  <a:schemeClr val="tx1"/>
                </a:solidFill>
                <a:latin typeface="+mn-lt"/>
              </a:rPr>
              <a:t>Background clutter</a:t>
            </a:r>
          </a:p>
        </p:txBody>
      </p:sp>
      <p:pic>
        <p:nvPicPr>
          <p:cNvPr id="14" name="Picture 6" descr="bird_head_motion_blur"/>
          <p:cNvPicPr>
            <a:picLocks noChangeAspect="1" noChangeArrowheads="1"/>
          </p:cNvPicPr>
          <p:nvPr/>
        </p:nvPicPr>
        <p:blipFill>
          <a:blip r:embed="rId6" cstate="print"/>
          <a:srcRect/>
          <a:stretch>
            <a:fillRect/>
          </a:stretch>
        </p:blipFill>
        <p:spPr bwMode="auto">
          <a:xfrm>
            <a:off x="5562600" y="1524000"/>
            <a:ext cx="2667000" cy="1741412"/>
          </a:xfrm>
          <a:prstGeom prst="rect">
            <a:avLst/>
          </a:prstGeom>
          <a:noFill/>
          <a:effectLst>
            <a:outerShdw blurRad="50800" dist="38100" dir="2700000" algn="tl" rotWithShape="0">
              <a:prstClr val="black">
                <a:alpha val="40000"/>
              </a:prstClr>
            </a:outerShdw>
          </a:effectLst>
        </p:spPr>
      </p:pic>
      <p:sp>
        <p:nvSpPr>
          <p:cNvPr id="15" name="TextBox 14"/>
          <p:cNvSpPr txBox="1"/>
          <p:nvPr/>
        </p:nvSpPr>
        <p:spPr>
          <a:xfrm>
            <a:off x="5486400" y="3352800"/>
            <a:ext cx="2853090" cy="369332"/>
          </a:xfrm>
          <a:prstGeom prst="rect">
            <a:avLst/>
          </a:prstGeom>
          <a:noFill/>
        </p:spPr>
        <p:txBody>
          <a:bodyPr wrap="none" rtlCol="0">
            <a:spAutoFit/>
          </a:bodyPr>
          <a:lstStyle/>
          <a:p>
            <a:r>
              <a:rPr lang="en-US" sz="1800" b="0" dirty="0">
                <a:solidFill>
                  <a:schemeClr val="tx1"/>
                </a:solidFill>
                <a:latin typeface="+mn-lt"/>
              </a:rPr>
              <a:t>Motion (Source: S. Lazebnik)</a:t>
            </a:r>
          </a:p>
        </p:txBody>
      </p:sp>
      <p:pic>
        <p:nvPicPr>
          <p:cNvPr id="1074177" name="Picture 1"/>
          <p:cNvPicPr>
            <a:picLocks noChangeAspect="1" noChangeArrowheads="1"/>
          </p:cNvPicPr>
          <p:nvPr/>
        </p:nvPicPr>
        <p:blipFill>
          <a:blip r:embed="rId7" cstate="print"/>
          <a:srcRect/>
          <a:stretch>
            <a:fillRect/>
          </a:stretch>
        </p:blipFill>
        <p:spPr bwMode="auto">
          <a:xfrm>
            <a:off x="5410200" y="4114800"/>
            <a:ext cx="2895600" cy="21717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6" name="TextBox 15"/>
          <p:cNvSpPr txBox="1"/>
          <p:nvPr/>
        </p:nvSpPr>
        <p:spPr>
          <a:xfrm>
            <a:off x="6374031" y="6336268"/>
            <a:ext cx="1093569" cy="369332"/>
          </a:xfrm>
          <a:prstGeom prst="rect">
            <a:avLst/>
          </a:prstGeom>
          <a:noFill/>
        </p:spPr>
        <p:txBody>
          <a:bodyPr wrap="none" rtlCol="0">
            <a:spAutoFit/>
          </a:bodyPr>
          <a:lstStyle/>
          <a:p>
            <a:r>
              <a:rPr lang="en-US" sz="1800" b="0" dirty="0">
                <a:solidFill>
                  <a:schemeClr val="tx1"/>
                </a:solidFill>
                <a:latin typeface="+mn-lt"/>
              </a:rPr>
              <a:t>Occlusion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00807"/>
                                        </p:tgtEl>
                                        <p:attrNameLst>
                                          <p:attrName>style.visibility</p:attrName>
                                        </p:attrNameLst>
                                      </p:cBhvr>
                                      <p:to>
                                        <p:strVal val="visible"/>
                                      </p:to>
                                    </p:set>
                                    <p:animEffect transition="in" filter="fade">
                                      <p:cBhvr>
                                        <p:cTn id="15" dur="500"/>
                                        <p:tgtEl>
                                          <p:spTgt spid="110080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74177"/>
                                        </p:tgtEl>
                                        <p:attrNameLst>
                                          <p:attrName>style.visibility</p:attrName>
                                        </p:attrNameLst>
                                      </p:cBhvr>
                                      <p:to>
                                        <p:strVal val="visible"/>
                                      </p:to>
                                    </p:set>
                                    <p:animEffect transition="in" filter="fade">
                                      <p:cBhvr>
                                        <p:cTn id="23" dur="500"/>
                                        <p:tgtEl>
                                          <p:spTgt spid="107417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5491" name="Group 19"/>
          <p:cNvGrpSpPr>
            <a:grpSpLocks/>
          </p:cNvGrpSpPr>
          <p:nvPr/>
        </p:nvGrpSpPr>
        <p:grpSpPr bwMode="auto">
          <a:xfrm>
            <a:off x="533400" y="762000"/>
            <a:ext cx="5715000" cy="5715000"/>
            <a:chOff x="1776" y="480"/>
            <a:chExt cx="3600" cy="3600"/>
          </a:xfrm>
        </p:grpSpPr>
        <p:graphicFrame>
          <p:nvGraphicFramePr>
            <p:cNvPr id="745475" name="Object 3"/>
            <p:cNvGraphicFramePr>
              <a:graphicFrameLocks noChangeAspect="1"/>
            </p:cNvGraphicFramePr>
            <p:nvPr/>
          </p:nvGraphicFramePr>
          <p:xfrm>
            <a:off x="1776" y="2352"/>
            <a:ext cx="1728" cy="1728"/>
          </p:xfrm>
          <a:graphic>
            <a:graphicData uri="http://schemas.openxmlformats.org/presentationml/2006/ole">
              <mc:AlternateContent xmlns:mc="http://schemas.openxmlformats.org/markup-compatibility/2006">
                <mc:Choice xmlns:v="urn:schemas-microsoft-com:vml" Requires="v">
                  <p:oleObj spid="_x0000_s746038" name="Image File" r:id="rId4" imgW="3251160" imgH="3251160" progId="">
                    <p:embed/>
                  </p:oleObj>
                </mc:Choice>
                <mc:Fallback>
                  <p:oleObj name="Image File" r:id="rId4" imgW="3251160" imgH="3251160"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 y="2352"/>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45476" name="Object 4"/>
            <p:cNvGraphicFramePr>
              <a:graphicFrameLocks noChangeAspect="1"/>
            </p:cNvGraphicFramePr>
            <p:nvPr/>
          </p:nvGraphicFramePr>
          <p:xfrm>
            <a:off x="1776" y="480"/>
            <a:ext cx="1728" cy="1728"/>
          </p:xfrm>
          <a:graphic>
            <a:graphicData uri="http://schemas.openxmlformats.org/presentationml/2006/ole">
              <mc:AlternateContent xmlns:mc="http://schemas.openxmlformats.org/markup-compatibility/2006">
                <mc:Choice xmlns:v="urn:schemas-microsoft-com:vml" Requires="v">
                  <p:oleObj spid="_x0000_s746039" name="Image File" r:id="rId6" imgW="3251160" imgH="3251160" progId="">
                    <p:embed/>
                  </p:oleObj>
                </mc:Choice>
                <mc:Fallback>
                  <p:oleObj name="Image File" r:id="rId6" imgW="3251160" imgH="3251160" progId="">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 y="480"/>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45477" name="Object 5"/>
            <p:cNvGraphicFramePr>
              <a:graphicFrameLocks noChangeAspect="1"/>
            </p:cNvGraphicFramePr>
            <p:nvPr/>
          </p:nvGraphicFramePr>
          <p:xfrm>
            <a:off x="3648" y="2352"/>
            <a:ext cx="1728" cy="1728"/>
          </p:xfrm>
          <a:graphic>
            <a:graphicData uri="http://schemas.openxmlformats.org/presentationml/2006/ole">
              <mc:AlternateContent xmlns:mc="http://schemas.openxmlformats.org/markup-compatibility/2006">
                <mc:Choice xmlns:v="urn:schemas-microsoft-com:vml" Requires="v">
                  <p:oleObj spid="_x0000_s746040" name="Image" r:id="rId8" imgW="3250794" imgH="3250794" progId="">
                    <p:embed/>
                  </p:oleObj>
                </mc:Choice>
                <mc:Fallback>
                  <p:oleObj name="Image" r:id="rId8" imgW="3250794" imgH="3250794" progId="">
                    <p:embed/>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8" y="2352"/>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45478" name="Object 6"/>
            <p:cNvGraphicFramePr>
              <a:graphicFrameLocks noChangeAspect="1"/>
            </p:cNvGraphicFramePr>
            <p:nvPr/>
          </p:nvGraphicFramePr>
          <p:xfrm>
            <a:off x="3648" y="480"/>
            <a:ext cx="1728" cy="1728"/>
          </p:xfrm>
          <a:graphic>
            <a:graphicData uri="http://schemas.openxmlformats.org/presentationml/2006/ole">
              <mc:AlternateContent xmlns:mc="http://schemas.openxmlformats.org/markup-compatibility/2006">
                <mc:Choice xmlns:v="urn:schemas-microsoft-com:vml" Requires="v">
                  <p:oleObj spid="_x0000_s746041" name="Image" r:id="rId10" imgW="3250794" imgH="3250794" progId="">
                    <p:embed/>
                  </p:oleObj>
                </mc:Choice>
                <mc:Fallback>
                  <p:oleObj name="Image" r:id="rId10" imgW="3250794" imgH="3250794" progId="">
                    <p:embed/>
                    <p:pic>
                      <p:nvPicPr>
                        <p:cNvPr id="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8" y="480"/>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745492" name="Group 20"/>
          <p:cNvGrpSpPr>
            <a:grpSpLocks/>
          </p:cNvGrpSpPr>
          <p:nvPr/>
        </p:nvGrpSpPr>
        <p:grpSpPr bwMode="auto">
          <a:xfrm>
            <a:off x="685800" y="1219200"/>
            <a:ext cx="4495800" cy="5257800"/>
            <a:chOff x="1872" y="768"/>
            <a:chExt cx="2832" cy="3312"/>
          </a:xfrm>
        </p:grpSpPr>
        <p:sp>
          <p:nvSpPr>
            <p:cNvPr id="745479" name="Oval 7"/>
            <p:cNvSpPr>
              <a:spLocks noChangeArrowheads="1"/>
            </p:cNvSpPr>
            <p:nvPr/>
          </p:nvSpPr>
          <p:spPr bwMode="auto">
            <a:xfrm>
              <a:off x="2304" y="1824"/>
              <a:ext cx="480" cy="480"/>
            </a:xfrm>
            <a:prstGeom prst="ellipse">
              <a:avLst/>
            </a:prstGeom>
            <a:noFill/>
            <a:ln w="28575">
              <a:solidFill>
                <a:srgbClr val="FF3300"/>
              </a:solidFill>
              <a:round/>
              <a:headEnd/>
              <a:tailEnd/>
            </a:ln>
            <a:effectLst/>
          </p:spPr>
          <p:txBody>
            <a:bodyPr wrap="none" anchor="ctr"/>
            <a:lstStyle/>
            <a:p>
              <a:endParaRPr lang="en-US"/>
            </a:p>
          </p:txBody>
        </p:sp>
        <p:sp>
          <p:nvSpPr>
            <p:cNvPr id="745480" name="Oval 8"/>
            <p:cNvSpPr>
              <a:spLocks noChangeArrowheads="1"/>
            </p:cNvSpPr>
            <p:nvPr/>
          </p:nvSpPr>
          <p:spPr bwMode="auto">
            <a:xfrm>
              <a:off x="2688" y="1632"/>
              <a:ext cx="480" cy="480"/>
            </a:xfrm>
            <a:prstGeom prst="ellipse">
              <a:avLst/>
            </a:prstGeom>
            <a:noFill/>
            <a:ln w="28575">
              <a:solidFill>
                <a:srgbClr val="FF3300"/>
              </a:solidFill>
              <a:round/>
              <a:headEnd/>
              <a:tailEnd/>
            </a:ln>
            <a:effectLst/>
          </p:spPr>
          <p:txBody>
            <a:bodyPr wrap="none" anchor="ctr"/>
            <a:lstStyle/>
            <a:p>
              <a:endParaRPr lang="en-US"/>
            </a:p>
          </p:txBody>
        </p:sp>
        <p:sp>
          <p:nvSpPr>
            <p:cNvPr id="745481" name="Oval 9"/>
            <p:cNvSpPr>
              <a:spLocks noChangeArrowheads="1"/>
            </p:cNvSpPr>
            <p:nvPr/>
          </p:nvSpPr>
          <p:spPr bwMode="auto">
            <a:xfrm>
              <a:off x="3888" y="768"/>
              <a:ext cx="480" cy="480"/>
            </a:xfrm>
            <a:prstGeom prst="ellipse">
              <a:avLst/>
            </a:prstGeom>
            <a:noFill/>
            <a:ln w="28575">
              <a:solidFill>
                <a:srgbClr val="FF3300"/>
              </a:solidFill>
              <a:round/>
              <a:headEnd/>
              <a:tailEnd/>
            </a:ln>
            <a:effectLst/>
          </p:spPr>
          <p:txBody>
            <a:bodyPr wrap="none" anchor="ctr"/>
            <a:lstStyle/>
            <a:p>
              <a:endParaRPr lang="en-US"/>
            </a:p>
          </p:txBody>
        </p:sp>
        <p:sp>
          <p:nvSpPr>
            <p:cNvPr id="745482" name="Oval 10"/>
            <p:cNvSpPr>
              <a:spLocks noChangeArrowheads="1"/>
            </p:cNvSpPr>
            <p:nvPr/>
          </p:nvSpPr>
          <p:spPr bwMode="auto">
            <a:xfrm>
              <a:off x="1872" y="3264"/>
              <a:ext cx="480" cy="480"/>
            </a:xfrm>
            <a:prstGeom prst="ellipse">
              <a:avLst/>
            </a:prstGeom>
            <a:noFill/>
            <a:ln w="28575">
              <a:solidFill>
                <a:srgbClr val="FF3300"/>
              </a:solidFill>
              <a:round/>
              <a:headEnd/>
              <a:tailEnd/>
            </a:ln>
            <a:effectLst/>
          </p:spPr>
          <p:txBody>
            <a:bodyPr wrap="none" anchor="ctr"/>
            <a:lstStyle/>
            <a:p>
              <a:endParaRPr lang="en-US"/>
            </a:p>
          </p:txBody>
        </p:sp>
        <p:sp>
          <p:nvSpPr>
            <p:cNvPr id="745483" name="Oval 11"/>
            <p:cNvSpPr>
              <a:spLocks noChangeArrowheads="1"/>
            </p:cNvSpPr>
            <p:nvPr/>
          </p:nvSpPr>
          <p:spPr bwMode="auto">
            <a:xfrm>
              <a:off x="2640" y="3456"/>
              <a:ext cx="480" cy="480"/>
            </a:xfrm>
            <a:prstGeom prst="ellipse">
              <a:avLst/>
            </a:prstGeom>
            <a:noFill/>
            <a:ln w="28575">
              <a:solidFill>
                <a:srgbClr val="FF3300"/>
              </a:solidFill>
              <a:round/>
              <a:headEnd/>
              <a:tailEnd/>
            </a:ln>
            <a:effectLst/>
          </p:spPr>
          <p:txBody>
            <a:bodyPr wrap="none" anchor="ctr"/>
            <a:lstStyle/>
            <a:p>
              <a:endParaRPr lang="en-US"/>
            </a:p>
          </p:txBody>
        </p:sp>
        <p:sp>
          <p:nvSpPr>
            <p:cNvPr id="745484" name="Oval 12"/>
            <p:cNvSpPr>
              <a:spLocks noChangeArrowheads="1"/>
            </p:cNvSpPr>
            <p:nvPr/>
          </p:nvSpPr>
          <p:spPr bwMode="auto">
            <a:xfrm>
              <a:off x="2736" y="2976"/>
              <a:ext cx="480" cy="480"/>
            </a:xfrm>
            <a:prstGeom prst="ellipse">
              <a:avLst/>
            </a:prstGeom>
            <a:noFill/>
            <a:ln w="28575">
              <a:solidFill>
                <a:srgbClr val="FF3300"/>
              </a:solidFill>
              <a:round/>
              <a:headEnd/>
              <a:tailEnd/>
            </a:ln>
            <a:effectLst/>
          </p:spPr>
          <p:txBody>
            <a:bodyPr wrap="none" anchor="ctr"/>
            <a:lstStyle/>
            <a:p>
              <a:endParaRPr lang="en-US"/>
            </a:p>
          </p:txBody>
        </p:sp>
        <p:sp>
          <p:nvSpPr>
            <p:cNvPr id="745485" name="Oval 13"/>
            <p:cNvSpPr>
              <a:spLocks noChangeArrowheads="1"/>
            </p:cNvSpPr>
            <p:nvPr/>
          </p:nvSpPr>
          <p:spPr bwMode="auto">
            <a:xfrm>
              <a:off x="3792" y="3600"/>
              <a:ext cx="480" cy="480"/>
            </a:xfrm>
            <a:prstGeom prst="ellipse">
              <a:avLst/>
            </a:prstGeom>
            <a:noFill/>
            <a:ln w="28575">
              <a:solidFill>
                <a:srgbClr val="FF3300"/>
              </a:solidFill>
              <a:round/>
              <a:headEnd/>
              <a:tailEnd/>
            </a:ln>
            <a:effectLst/>
          </p:spPr>
          <p:txBody>
            <a:bodyPr wrap="none" anchor="ctr"/>
            <a:lstStyle/>
            <a:p>
              <a:endParaRPr lang="en-US"/>
            </a:p>
          </p:txBody>
        </p:sp>
        <p:sp>
          <p:nvSpPr>
            <p:cNvPr id="745486" name="Oval 14"/>
            <p:cNvSpPr>
              <a:spLocks noChangeArrowheads="1"/>
            </p:cNvSpPr>
            <p:nvPr/>
          </p:nvSpPr>
          <p:spPr bwMode="auto">
            <a:xfrm>
              <a:off x="4224" y="3600"/>
              <a:ext cx="480" cy="480"/>
            </a:xfrm>
            <a:prstGeom prst="ellipse">
              <a:avLst/>
            </a:prstGeom>
            <a:noFill/>
            <a:ln w="28575">
              <a:solidFill>
                <a:srgbClr val="FF3300"/>
              </a:solidFill>
              <a:round/>
              <a:headEnd/>
              <a:tailEnd/>
            </a:ln>
            <a:effectLst/>
          </p:spPr>
          <p:txBody>
            <a:bodyPr wrap="none" anchor="ctr"/>
            <a:lstStyle/>
            <a:p>
              <a:endParaRPr lang="en-US"/>
            </a:p>
          </p:txBody>
        </p:sp>
      </p:grpSp>
      <p:graphicFrame>
        <p:nvGraphicFramePr>
          <p:cNvPr id="745487" name="Object 15"/>
          <p:cNvGraphicFramePr>
            <a:graphicFrameLocks noChangeAspect="1"/>
          </p:cNvGraphicFramePr>
          <p:nvPr/>
        </p:nvGraphicFramePr>
        <p:xfrm>
          <a:off x="7239000" y="3200400"/>
          <a:ext cx="757238" cy="473075"/>
        </p:xfrm>
        <a:graphic>
          <a:graphicData uri="http://schemas.openxmlformats.org/presentationml/2006/ole">
            <mc:AlternateContent xmlns:mc="http://schemas.openxmlformats.org/markup-compatibility/2006">
              <mc:Choice xmlns:v="urn:schemas-microsoft-com:vml" Requires="v">
                <p:oleObj spid="_x0000_s746042" name="Image File" r:id="rId12" imgW="3251160" imgH="3251160" progId="">
                  <p:embed/>
                </p:oleObj>
              </mc:Choice>
              <mc:Fallback>
                <p:oleObj name="Image File" r:id="rId12" imgW="3251160" imgH="3251160" progId="">
                  <p:embed/>
                  <p:pic>
                    <p:nvPicPr>
                      <p:cNvPr id="0" name="Picture 15"/>
                      <p:cNvPicPr>
                        <a:picLocks noChangeAspect="1" noChangeArrowheads="1"/>
                      </p:cNvPicPr>
                      <p:nvPr/>
                    </p:nvPicPr>
                    <p:blipFill>
                      <a:blip r:embed="rId7">
                        <a:extLst>
                          <a:ext uri="{28A0092B-C50C-407E-A947-70E740481C1C}">
                            <a14:useLocalDpi xmlns:a14="http://schemas.microsoft.com/office/drawing/2010/main" val="0"/>
                          </a:ext>
                        </a:extLst>
                      </a:blip>
                      <a:srcRect l="31035" t="82759" r="41379"/>
                      <a:stretch>
                        <a:fillRect/>
                      </a:stretch>
                    </p:blipFill>
                    <p:spPr bwMode="auto">
                      <a:xfrm>
                        <a:off x="7239000" y="3200400"/>
                        <a:ext cx="7572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45488" name="Rectangle 16"/>
          <p:cNvSpPr>
            <a:spLocks noGrp="1" noChangeArrowheads="1"/>
          </p:cNvSpPr>
          <p:nvPr>
            <p:ph type="title"/>
          </p:nvPr>
        </p:nvSpPr>
        <p:spPr>
          <a:xfrm>
            <a:off x="228600" y="152400"/>
            <a:ext cx="8229600" cy="563563"/>
          </a:xfrm>
          <a:noFill/>
          <a:ln/>
        </p:spPr>
        <p:txBody>
          <a:bodyPr>
            <a:normAutofit fontScale="90000"/>
          </a:bodyPr>
          <a:lstStyle/>
          <a:p>
            <a:r>
              <a:rPr lang="en-US" dirty="0"/>
              <a:t>Challenges:  local ambiguity</a:t>
            </a:r>
          </a:p>
        </p:txBody>
      </p:sp>
      <p:sp>
        <p:nvSpPr>
          <p:cNvPr id="745490" name="Text Box 18"/>
          <p:cNvSpPr txBox="1">
            <a:spLocks noChangeArrowheads="1"/>
          </p:cNvSpPr>
          <p:nvPr/>
        </p:nvSpPr>
        <p:spPr bwMode="auto">
          <a:xfrm>
            <a:off x="6253163" y="6575425"/>
            <a:ext cx="2822575" cy="274638"/>
          </a:xfrm>
          <a:prstGeom prst="rect">
            <a:avLst/>
          </a:prstGeom>
          <a:noFill/>
          <a:ln w="9525">
            <a:noFill/>
            <a:miter lim="800000"/>
            <a:headEnd/>
            <a:tailEnd/>
          </a:ln>
          <a:effectLst/>
        </p:spPr>
        <p:txBody>
          <a:bodyPr wrap="none">
            <a:spAutoFit/>
          </a:bodyPr>
          <a:lstStyle/>
          <a:p>
            <a:pPr algn="l" eaLnBrk="0" hangingPunct="0">
              <a:spcBef>
                <a:spcPct val="0"/>
              </a:spcBef>
            </a:pPr>
            <a:r>
              <a:rPr lang="en-US" b="0">
                <a:solidFill>
                  <a:schemeClr val="tx1"/>
                </a:solidFill>
                <a:cs typeface="Arial" charset="0"/>
              </a:rPr>
              <a:t>slide credit: Fei-Fei, Fergus &amp; Torralba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5492"/>
                                        </p:tgtEl>
                                        <p:attrNameLst>
                                          <p:attrName>style.visibility</p:attrName>
                                        </p:attrNameLst>
                                      </p:cBhvr>
                                      <p:to>
                                        <p:strVal val="visible"/>
                                      </p:to>
                                    </p:set>
                                    <p:animEffect transition="in" filter="fade">
                                      <p:cBhvr>
                                        <p:cTn id="7" dur="500"/>
                                        <p:tgtEl>
                                          <p:spTgt spid="7454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5487"/>
                                        </p:tgtEl>
                                        <p:attrNameLst>
                                          <p:attrName>style.visibility</p:attrName>
                                        </p:attrNameLst>
                                      </p:cBhvr>
                                      <p:to>
                                        <p:strVal val="visible"/>
                                      </p:to>
                                    </p:set>
                                    <p:animEffect transition="in" filter="fade">
                                      <p:cBhvr>
                                        <p:cTn id="12" dur="500"/>
                                        <p:tgtEl>
                                          <p:spTgt spid="745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pPr eaLnBrk="1" hangingPunct="1"/>
            <a:r>
              <a:rPr lang="en-US" dirty="0"/>
              <a:t>The goal of computer vision</a:t>
            </a:r>
          </a:p>
        </p:txBody>
      </p:sp>
      <p:pic>
        <p:nvPicPr>
          <p:cNvPr id="19460" name="Picture 5" descr="U121"/>
          <p:cNvPicPr>
            <a:picLocks noChangeAspect="1" noChangeArrowheads="1"/>
          </p:cNvPicPr>
          <p:nvPr/>
        </p:nvPicPr>
        <p:blipFill>
          <a:blip r:embed="rId2" cstate="print"/>
          <a:srcRect/>
          <a:stretch>
            <a:fillRect/>
          </a:stretch>
        </p:blipFill>
        <p:spPr bwMode="auto">
          <a:xfrm>
            <a:off x="533400" y="1600200"/>
            <a:ext cx="3411940" cy="4572000"/>
          </a:xfrm>
          <a:prstGeom prst="rect">
            <a:avLst/>
          </a:prstGeom>
          <a:noFill/>
          <a:ln w="9525">
            <a:noFill/>
            <a:miter lim="800000"/>
            <a:headEnd/>
            <a:tailEnd/>
          </a:ln>
          <a:effectLst>
            <a:outerShdw blurRad="101600" dist="76200" dir="2700000" algn="tl" rotWithShape="0">
              <a:prstClr val="black">
                <a:alpha val="40000"/>
              </a:prstClr>
            </a:outerShdw>
          </a:effectLst>
        </p:spPr>
      </p:pic>
      <p:pic>
        <p:nvPicPr>
          <p:cNvPr id="7" name="Picture 4"/>
          <p:cNvPicPr>
            <a:picLocks noChangeAspect="1" noChangeArrowheads="1"/>
          </p:cNvPicPr>
          <p:nvPr/>
        </p:nvPicPr>
        <p:blipFill>
          <a:blip r:embed="rId3" cstate="print"/>
          <a:srcRect/>
          <a:stretch>
            <a:fillRect/>
          </a:stretch>
        </p:blipFill>
        <p:spPr bwMode="auto">
          <a:xfrm>
            <a:off x="4343400" y="1676400"/>
            <a:ext cx="4495800" cy="4528906"/>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a:xfrm>
            <a:off x="457200" y="-152400"/>
            <a:ext cx="8229600" cy="1143000"/>
          </a:xfrm>
        </p:spPr>
        <p:txBody>
          <a:bodyPr>
            <a:normAutofit/>
          </a:bodyPr>
          <a:lstStyle/>
          <a:p>
            <a:r>
              <a:rPr lang="en-US" sz="3600" dirty="0"/>
              <a:t>But there are lots of cues we can exploit…</a:t>
            </a:r>
          </a:p>
        </p:txBody>
      </p:sp>
      <p:pic>
        <p:nvPicPr>
          <p:cNvPr id="789514" name="Picture 10" descr="brunei"/>
          <p:cNvPicPr>
            <a:picLocks noChangeAspect="1" noChangeArrowheads="1"/>
          </p:cNvPicPr>
          <p:nvPr/>
        </p:nvPicPr>
        <p:blipFill>
          <a:blip r:embed="rId3" cstate="print"/>
          <a:srcRect t="6250"/>
          <a:stretch>
            <a:fillRect/>
          </a:stretch>
        </p:blipFill>
        <p:spPr bwMode="auto">
          <a:xfrm>
            <a:off x="685800" y="876962"/>
            <a:ext cx="7820152" cy="5500688"/>
          </a:xfrm>
          <a:prstGeom prst="rect">
            <a:avLst/>
          </a:prstGeom>
          <a:noFill/>
          <a:ln w="9525">
            <a:noFill/>
            <a:miter lim="800000"/>
            <a:headEnd/>
            <a:tailEnd/>
          </a:ln>
        </p:spPr>
      </p:pic>
      <p:sp>
        <p:nvSpPr>
          <p:cNvPr id="4" name="Text Box 9"/>
          <p:cNvSpPr txBox="1">
            <a:spLocks noChangeArrowheads="1"/>
          </p:cNvSpPr>
          <p:nvPr/>
        </p:nvSpPr>
        <p:spPr bwMode="auto">
          <a:xfrm>
            <a:off x="7467600" y="6458501"/>
            <a:ext cx="1648208" cy="276999"/>
          </a:xfrm>
          <a:prstGeom prst="rect">
            <a:avLst/>
          </a:prstGeom>
          <a:noFill/>
          <a:ln w="19050">
            <a:noFill/>
            <a:miter lim="800000"/>
            <a:headEnd/>
            <a:tailEnd/>
          </a:ln>
          <a:effectLst/>
        </p:spPr>
        <p:txBody>
          <a:bodyPr wrap="none">
            <a:spAutoFit/>
          </a:bodyPr>
          <a:lstStyle/>
          <a:p>
            <a:r>
              <a:rPr lang="en-US" dirty="0">
                <a:solidFill>
                  <a:schemeClr val="tx1"/>
                </a:solidFill>
              </a:rPr>
              <a:t>Source: S. Lazebnik</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2"/>
          <p:cNvSpPr>
            <a:spLocks noGrp="1" noChangeArrowheads="1"/>
          </p:cNvSpPr>
          <p:nvPr>
            <p:ph type="title"/>
          </p:nvPr>
        </p:nvSpPr>
        <p:spPr>
          <a:xfrm>
            <a:off x="457200" y="-76200"/>
            <a:ext cx="8229600" cy="1143000"/>
          </a:xfrm>
        </p:spPr>
        <p:txBody>
          <a:bodyPr/>
          <a:lstStyle/>
          <a:p>
            <a:r>
              <a:rPr lang="en-US" dirty="0"/>
              <a:t>Bottom line</a:t>
            </a:r>
          </a:p>
        </p:txBody>
      </p:sp>
      <p:sp>
        <p:nvSpPr>
          <p:cNvPr id="815107" name="Rectangle 3"/>
          <p:cNvSpPr>
            <a:spLocks noGrp="1" noChangeArrowheads="1"/>
          </p:cNvSpPr>
          <p:nvPr>
            <p:ph idx="1"/>
          </p:nvPr>
        </p:nvSpPr>
        <p:spPr>
          <a:xfrm>
            <a:off x="152400" y="914400"/>
            <a:ext cx="8839200" cy="5715000"/>
          </a:xfrm>
        </p:spPr>
        <p:txBody>
          <a:bodyPr>
            <a:normAutofit lnSpcReduction="10000"/>
          </a:bodyPr>
          <a:lstStyle/>
          <a:p>
            <a:r>
              <a:rPr lang="en-US" dirty="0"/>
              <a:t>Perception is an inherently ambiguous problem</a:t>
            </a:r>
          </a:p>
          <a:p>
            <a:pPr lvl="1"/>
            <a:r>
              <a:rPr lang="en-US" dirty="0"/>
              <a:t>Many different 3D scenes could have given rise to a particular 2D picture</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buNone/>
            </a:pPr>
            <a:endParaRPr lang="en-US" dirty="0"/>
          </a:p>
          <a:p>
            <a:pPr lvl="1"/>
            <a:r>
              <a:rPr lang="en-US" dirty="0"/>
              <a:t>We often need to use prior knowledge about the structure of the world</a:t>
            </a:r>
          </a:p>
        </p:txBody>
      </p:sp>
      <p:sp>
        <p:nvSpPr>
          <p:cNvPr id="815112" name="Rectangle 8"/>
          <p:cNvSpPr>
            <a:spLocks noChangeArrowheads="1"/>
          </p:cNvSpPr>
          <p:nvPr/>
        </p:nvSpPr>
        <p:spPr bwMode="auto">
          <a:xfrm>
            <a:off x="7254875" y="6583363"/>
            <a:ext cx="1866900" cy="274637"/>
          </a:xfrm>
          <a:prstGeom prst="rect">
            <a:avLst/>
          </a:prstGeom>
          <a:noFill/>
          <a:ln w="19050">
            <a:noFill/>
            <a:miter lim="800000"/>
            <a:headEnd/>
            <a:tailEnd/>
          </a:ln>
          <a:effectLst/>
        </p:spPr>
        <p:txBody>
          <a:bodyPr wrap="none">
            <a:spAutoFit/>
          </a:bodyPr>
          <a:lstStyle/>
          <a:p>
            <a:r>
              <a:rPr lang="en-US" b="0">
                <a:solidFill>
                  <a:schemeClr val="bg1"/>
                </a:solidFill>
              </a:rPr>
              <a:t>Image source: F. Durand</a:t>
            </a:r>
          </a:p>
        </p:txBody>
      </p:sp>
      <p:pic>
        <p:nvPicPr>
          <p:cNvPr id="1105922" name="Picture 2"/>
          <p:cNvPicPr>
            <a:picLocks noChangeAspect="1" noChangeArrowheads="1"/>
          </p:cNvPicPr>
          <p:nvPr/>
        </p:nvPicPr>
        <p:blipFill>
          <a:blip r:embed="rId3" cstate="print"/>
          <a:srcRect/>
          <a:stretch>
            <a:fillRect/>
          </a:stretch>
        </p:blipFill>
        <p:spPr bwMode="auto">
          <a:xfrm>
            <a:off x="2133600" y="2395694"/>
            <a:ext cx="4572000" cy="3014506"/>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5107">
                                            <p:txEl>
                                              <p:pRg st="9" end="9"/>
                                            </p:txEl>
                                          </p:spTgt>
                                        </p:tgtEl>
                                        <p:attrNameLst>
                                          <p:attrName>style.visibility</p:attrName>
                                        </p:attrNameLst>
                                      </p:cBhvr>
                                      <p:to>
                                        <p:strVal val="visible"/>
                                      </p:to>
                                    </p:set>
                                    <p:animEffect transition="in" filter="fade">
                                      <p:cBhvr>
                                        <p:cTn id="7" dur="500"/>
                                        <p:tgtEl>
                                          <p:spTgt spid="81510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lstStyle/>
          <a:p>
            <a:endParaRPr lang="en-US" altLang="en-US"/>
          </a:p>
        </p:txBody>
      </p:sp>
      <p:sp>
        <p:nvSpPr>
          <p:cNvPr id="90114" name="Content Placeholder 2"/>
          <p:cNvSpPr>
            <a:spLocks noGrp="1"/>
          </p:cNvSpPr>
          <p:nvPr>
            <p:ph idx="1"/>
          </p:nvPr>
        </p:nvSpPr>
        <p:spPr/>
        <p:txBody>
          <a:bodyPr/>
          <a:lstStyle/>
          <a:p>
            <a:endParaRPr lang="en-US" altLang="en-US"/>
          </a:p>
        </p:txBody>
      </p:sp>
      <p:sp>
        <p:nvSpPr>
          <p:cNvPr id="90115" name="Picture 3" descr="Screen Shot 2015-01-21 at 11.55.15 AM.png"/>
          <p:cNvSpPr>
            <a:spLocks noChangeAspect="1"/>
          </p:cNvSpPr>
          <p:nvPr/>
        </p:nvSpPr>
        <p:spPr bwMode="auto">
          <a:xfrm>
            <a:off x="0" y="187325"/>
            <a:ext cx="9144000" cy="644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rgbClr val="FFFF00"/>
                </a:solidFill>
                <a:latin typeface="Arial" panose="020B0604020202020204" pitchFamily="34" charset="0"/>
                <a:ea typeface="MS PGothic" panose="020B0600070205080204" pitchFamily="34" charset="-128"/>
              </a:defRPr>
            </a:lvl1pPr>
            <a:lvl2pPr marL="742950" indent="-285750" eaLnBrk="0" hangingPunct="0">
              <a:defRPr sz="1200" b="1">
                <a:solidFill>
                  <a:srgbClr val="FFFF00"/>
                </a:solidFill>
                <a:latin typeface="Arial" panose="020B0604020202020204" pitchFamily="34" charset="0"/>
                <a:ea typeface="MS PGothic" panose="020B0600070205080204" pitchFamily="34" charset="-128"/>
              </a:defRPr>
            </a:lvl2pPr>
            <a:lvl3pPr marL="1143000" indent="-228600" eaLnBrk="0" hangingPunct="0">
              <a:defRPr sz="1200" b="1">
                <a:solidFill>
                  <a:srgbClr val="FFFF00"/>
                </a:solidFill>
                <a:latin typeface="Arial" panose="020B0604020202020204" pitchFamily="34" charset="0"/>
                <a:ea typeface="MS PGothic" panose="020B0600070205080204" pitchFamily="34" charset="-128"/>
              </a:defRPr>
            </a:lvl3pPr>
            <a:lvl4pPr marL="1600200" indent="-228600" eaLnBrk="0" hangingPunct="0">
              <a:defRPr sz="1200" b="1">
                <a:solidFill>
                  <a:srgbClr val="FFFF00"/>
                </a:solidFill>
                <a:latin typeface="Arial" panose="020B0604020202020204" pitchFamily="34" charset="0"/>
                <a:ea typeface="MS PGothic" panose="020B0600070205080204" pitchFamily="34" charset="-128"/>
              </a:defRPr>
            </a:lvl4pPr>
            <a:lvl5pPr marL="2057400" indent="-228600" eaLnBrk="0" hangingPunct="0">
              <a:defRPr sz="1200" b="1">
                <a:solidFill>
                  <a:srgbClr val="FFFF00"/>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200" b="1">
                <a:solidFill>
                  <a:srgbClr val="FFFF00"/>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200" b="1">
                <a:solidFill>
                  <a:srgbClr val="FFFF00"/>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200" b="1">
                <a:solidFill>
                  <a:srgbClr val="FFFF00"/>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200" b="1">
                <a:solidFill>
                  <a:srgbClr val="FFFF00"/>
                </a:solidFill>
                <a:latin typeface="Arial" panose="020B0604020202020204" pitchFamily="34" charset="0"/>
                <a:ea typeface="MS PGothic" panose="020B0600070205080204" pitchFamily="34" charset="-128"/>
              </a:defRPr>
            </a:lvl9pPr>
          </a:lstStyle>
          <a:p>
            <a:pPr eaLnBrk="1" hangingPunct="1"/>
            <a:endParaRPr lang="en-US" altLang="en-US"/>
          </a:p>
        </p:txBody>
      </p:sp>
      <p:pic>
        <p:nvPicPr>
          <p:cNvPr id="90116" name="Picture 1" descr="Screen Shot 2015-01-21 at 11.55.1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44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05148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p:txBody>
          <a:bodyPr/>
          <a:lstStyle/>
          <a:p>
            <a:endParaRPr lang="en-US" altLang="en-US"/>
          </a:p>
        </p:txBody>
      </p:sp>
      <p:sp>
        <p:nvSpPr>
          <p:cNvPr id="91138" name="Content Placeholder 2"/>
          <p:cNvSpPr>
            <a:spLocks noGrp="1"/>
          </p:cNvSpPr>
          <p:nvPr>
            <p:ph idx="1"/>
          </p:nvPr>
        </p:nvSpPr>
        <p:spPr/>
        <p:txBody>
          <a:bodyPr/>
          <a:lstStyle/>
          <a:p>
            <a:endParaRPr lang="en-US" altLang="en-US"/>
          </a:p>
        </p:txBody>
      </p:sp>
      <p:sp>
        <p:nvSpPr>
          <p:cNvPr id="91139" name="Picture 3" descr="Screen Shot 2015-01-21 at 11.55.15 AM.png"/>
          <p:cNvSpPr>
            <a:spLocks noChangeAspect="1"/>
          </p:cNvSpPr>
          <p:nvPr/>
        </p:nvSpPr>
        <p:spPr bwMode="auto">
          <a:xfrm>
            <a:off x="0" y="187325"/>
            <a:ext cx="9144000" cy="644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rgbClr val="FFFF00"/>
                </a:solidFill>
                <a:latin typeface="Arial" panose="020B0604020202020204" pitchFamily="34" charset="0"/>
                <a:ea typeface="MS PGothic" panose="020B0600070205080204" pitchFamily="34" charset="-128"/>
              </a:defRPr>
            </a:lvl1pPr>
            <a:lvl2pPr marL="742950" indent="-285750" eaLnBrk="0" hangingPunct="0">
              <a:defRPr sz="1200" b="1">
                <a:solidFill>
                  <a:srgbClr val="FFFF00"/>
                </a:solidFill>
                <a:latin typeface="Arial" panose="020B0604020202020204" pitchFamily="34" charset="0"/>
                <a:ea typeface="MS PGothic" panose="020B0600070205080204" pitchFamily="34" charset="-128"/>
              </a:defRPr>
            </a:lvl2pPr>
            <a:lvl3pPr marL="1143000" indent="-228600" eaLnBrk="0" hangingPunct="0">
              <a:defRPr sz="1200" b="1">
                <a:solidFill>
                  <a:srgbClr val="FFFF00"/>
                </a:solidFill>
                <a:latin typeface="Arial" panose="020B0604020202020204" pitchFamily="34" charset="0"/>
                <a:ea typeface="MS PGothic" panose="020B0600070205080204" pitchFamily="34" charset="-128"/>
              </a:defRPr>
            </a:lvl3pPr>
            <a:lvl4pPr marL="1600200" indent="-228600" eaLnBrk="0" hangingPunct="0">
              <a:defRPr sz="1200" b="1">
                <a:solidFill>
                  <a:srgbClr val="FFFF00"/>
                </a:solidFill>
                <a:latin typeface="Arial" panose="020B0604020202020204" pitchFamily="34" charset="0"/>
                <a:ea typeface="MS PGothic" panose="020B0600070205080204" pitchFamily="34" charset="-128"/>
              </a:defRPr>
            </a:lvl4pPr>
            <a:lvl5pPr marL="2057400" indent="-228600" eaLnBrk="0" hangingPunct="0">
              <a:defRPr sz="1200" b="1">
                <a:solidFill>
                  <a:srgbClr val="FFFF00"/>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200" b="1">
                <a:solidFill>
                  <a:srgbClr val="FFFF00"/>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200" b="1">
                <a:solidFill>
                  <a:srgbClr val="FFFF00"/>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200" b="1">
                <a:solidFill>
                  <a:srgbClr val="FFFF00"/>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200" b="1">
                <a:solidFill>
                  <a:srgbClr val="FFFF00"/>
                </a:solidFill>
                <a:latin typeface="Arial" panose="020B0604020202020204" pitchFamily="34" charset="0"/>
                <a:ea typeface="MS PGothic" panose="020B0600070205080204" pitchFamily="34" charset="-128"/>
              </a:defRPr>
            </a:lvl9pPr>
          </a:lstStyle>
          <a:p>
            <a:pPr eaLnBrk="1" hangingPunct="1"/>
            <a:endParaRPr lang="en-US" altLang="en-US"/>
          </a:p>
        </p:txBody>
      </p:sp>
      <p:pic>
        <p:nvPicPr>
          <p:cNvPr id="91140" name="Picture 1" descr="Screen Shot 2015-01-21 at 11.55.15 AM.png"/>
          <p:cNvPicPr>
            <a:picLocks noChangeAspect="1"/>
          </p:cNvPicPr>
          <p:nvPr/>
        </p:nvPicPr>
        <p:blipFill>
          <a:blip r:embed="rId2">
            <a:extLst>
              <a:ext uri="{28A0092B-C50C-407E-A947-70E740481C1C}">
                <a14:useLocalDpi xmlns:a14="http://schemas.microsoft.com/office/drawing/2010/main" val="0"/>
              </a:ext>
            </a:extLst>
          </a:blip>
          <a:srcRect l="30556" r="29861" b="53574"/>
          <a:stretch>
            <a:fillRect/>
          </a:stretch>
        </p:blipFill>
        <p:spPr bwMode="auto">
          <a:xfrm>
            <a:off x="381000" y="152400"/>
            <a:ext cx="8077200" cy="667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97207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endParaRPr lang="en-US" altLang="en-US"/>
          </a:p>
        </p:txBody>
      </p:sp>
      <p:sp>
        <p:nvSpPr>
          <p:cNvPr id="92162" name="Content Placeholder 2"/>
          <p:cNvSpPr>
            <a:spLocks noGrp="1"/>
          </p:cNvSpPr>
          <p:nvPr>
            <p:ph idx="1"/>
          </p:nvPr>
        </p:nvSpPr>
        <p:spPr/>
        <p:txBody>
          <a:bodyPr/>
          <a:lstStyle/>
          <a:p>
            <a:endParaRPr lang="en-US" altLang="en-US"/>
          </a:p>
        </p:txBody>
      </p:sp>
      <p:pic>
        <p:nvPicPr>
          <p:cNvPr id="92163" name="Picture 1" descr="Screen Shot 2015-01-21 at 11.55.15 AM.png"/>
          <p:cNvPicPr>
            <a:picLocks noChangeAspect="1"/>
          </p:cNvPicPr>
          <p:nvPr/>
        </p:nvPicPr>
        <p:blipFill>
          <a:blip r:embed="rId2">
            <a:extLst>
              <a:ext uri="{28A0092B-C50C-407E-A947-70E740481C1C}">
                <a14:useLocalDpi xmlns:a14="http://schemas.microsoft.com/office/drawing/2010/main" val="0"/>
              </a:ext>
            </a:extLst>
          </a:blip>
          <a:srcRect l="31081" t="47131" r="29457"/>
          <a:stretch>
            <a:fillRect/>
          </a:stretch>
        </p:blipFill>
        <p:spPr bwMode="auto">
          <a:xfrm>
            <a:off x="609600" y="0"/>
            <a:ext cx="7162800" cy="676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05874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CS5670</a:t>
            </a:r>
            <a:r>
              <a:rPr lang="en-US" dirty="0"/>
              <a:t>: Introduction to Computer </a:t>
            </a:r>
            <a:r>
              <a:rPr lang="en-US" dirty="0" err="1"/>
              <a:t>VIsion</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9150459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Assistant</a:t>
            </a:r>
          </a:p>
        </p:txBody>
      </p:sp>
      <p:sp>
        <p:nvSpPr>
          <p:cNvPr id="3" name="Content Placeholder 2"/>
          <p:cNvSpPr>
            <a:spLocks noGrp="1"/>
          </p:cNvSpPr>
          <p:nvPr>
            <p:ph idx="1"/>
          </p:nvPr>
        </p:nvSpPr>
        <p:spPr>
          <a:xfrm>
            <a:off x="3352800" y="1600200"/>
            <a:ext cx="5334000" cy="4525963"/>
          </a:xfrm>
        </p:spPr>
        <p:txBody>
          <a:bodyPr/>
          <a:lstStyle/>
          <a:p>
            <a:r>
              <a:rPr lang="en-US" dirty="0" err="1"/>
              <a:t>Zhengqi</a:t>
            </a:r>
            <a:r>
              <a:rPr lang="en-US" dirty="0"/>
              <a:t> Li (</a:t>
            </a:r>
            <a:r>
              <a:rPr lang="en-US" dirty="0">
                <a:hlinkClick r:id="rId2"/>
              </a:rPr>
              <a:t>zl548@cornell.edu</a:t>
            </a:r>
            <a:r>
              <a:rPr lang="en-US" dirty="0"/>
              <a:t>)</a:t>
            </a:r>
          </a:p>
          <a:p>
            <a:endParaRPr lang="en-US" dirty="0"/>
          </a:p>
          <a:p>
            <a:r>
              <a:rPr lang="en-US" dirty="0"/>
              <a:t>Office hours:</a:t>
            </a:r>
          </a:p>
          <a:p>
            <a:pPr marL="457200" lvl="1" indent="0">
              <a:buNone/>
            </a:pPr>
            <a:r>
              <a:rPr lang="en-US" dirty="0"/>
              <a:t>When: </a:t>
            </a:r>
            <a:r>
              <a:rPr lang="en-US" dirty="0" err="1"/>
              <a:t>TuTh</a:t>
            </a:r>
            <a:r>
              <a:rPr lang="en-US" dirty="0"/>
              <a:t> 3:30 – 5pm</a:t>
            </a:r>
          </a:p>
          <a:p>
            <a:pPr marL="457200" lvl="1" indent="0">
              <a:buNone/>
            </a:pPr>
            <a:r>
              <a:rPr lang="en-US" dirty="0"/>
              <a:t>Where: Bear Hug</a:t>
            </a:r>
          </a:p>
          <a:p>
            <a:pPr marL="457200" lvl="1" indent="0">
              <a:buNone/>
            </a:pPr>
            <a:r>
              <a:rPr lang="en-US" dirty="0"/>
              <a:t>(starting next week)</a:t>
            </a:r>
          </a:p>
        </p:txBody>
      </p:sp>
      <p:pic>
        <p:nvPicPr>
          <p:cNvPr id="4" name="Picture 3"/>
          <p:cNvPicPr>
            <a:picLocks noChangeAspect="1"/>
          </p:cNvPicPr>
          <p:nvPr/>
        </p:nvPicPr>
        <p:blipFill>
          <a:blip r:embed="rId3"/>
          <a:stretch>
            <a:fillRect/>
          </a:stretch>
        </p:blipFill>
        <p:spPr>
          <a:xfrm>
            <a:off x="304801" y="1752600"/>
            <a:ext cx="2743200" cy="2762119"/>
          </a:xfrm>
          <a:prstGeom prst="rect">
            <a:avLst/>
          </a:prstGeom>
        </p:spPr>
      </p:pic>
    </p:spTree>
    <p:extLst>
      <p:ext uri="{BB962C8B-B14F-4D97-AF65-F5344CB8AC3E}">
        <p14:creationId xmlns:p14="http://schemas.microsoft.com/office/powerpoint/2010/main" val="16019507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notes</a:t>
            </a:r>
          </a:p>
        </p:txBody>
      </p:sp>
      <p:sp>
        <p:nvSpPr>
          <p:cNvPr id="3" name="Content Placeholder 2"/>
          <p:cNvSpPr>
            <a:spLocks noGrp="1"/>
          </p:cNvSpPr>
          <p:nvPr>
            <p:ph idx="1"/>
          </p:nvPr>
        </p:nvSpPr>
        <p:spPr>
          <a:xfrm>
            <a:off x="1905000" y="1600200"/>
            <a:ext cx="7086600" cy="5105400"/>
          </a:xfrm>
        </p:spPr>
        <p:txBody>
          <a:bodyPr>
            <a:normAutofit fontScale="92500"/>
          </a:bodyPr>
          <a:lstStyle/>
          <a:p>
            <a:r>
              <a:rPr lang="en-US" dirty="0"/>
              <a:t>Textbook:</a:t>
            </a:r>
          </a:p>
          <a:p>
            <a:pPr lvl="1">
              <a:buNone/>
            </a:pPr>
            <a:r>
              <a:rPr lang="en-US" dirty="0"/>
              <a:t>Rick Szeliski, </a:t>
            </a:r>
            <a:r>
              <a:rPr lang="en-US" i="1" dirty="0"/>
              <a:t>Computer Vision: Algorithms and Applications</a:t>
            </a:r>
          </a:p>
          <a:p>
            <a:pPr lvl="1">
              <a:buNone/>
            </a:pPr>
            <a:r>
              <a:rPr lang="en-US" dirty="0"/>
              <a:t>online at: </a:t>
            </a:r>
            <a:r>
              <a:rPr lang="en-US" sz="2400" dirty="0">
                <a:hlinkClick r:id="rId3"/>
              </a:rPr>
              <a:t>http://szeliski.org/Book/</a:t>
            </a:r>
            <a:endParaRPr lang="en-US" sz="2400" dirty="0"/>
          </a:p>
          <a:p>
            <a:pPr lvl="1">
              <a:buNone/>
            </a:pPr>
            <a:endParaRPr lang="en-US" sz="1800" dirty="0"/>
          </a:p>
          <a:p>
            <a:r>
              <a:rPr lang="en-US" dirty="0"/>
              <a:t>Course webpage:  	</a:t>
            </a:r>
            <a:r>
              <a:rPr lang="en-US" sz="2400" dirty="0">
                <a:hlinkClick r:id="rId4"/>
              </a:rPr>
              <a:t>http://www.cs.cornell.edu/courses/cs5670/2017sp/</a:t>
            </a:r>
            <a:endParaRPr lang="en-US" dirty="0"/>
          </a:p>
          <a:p>
            <a:endParaRPr lang="en-US" sz="2400" dirty="0"/>
          </a:p>
          <a:p>
            <a:r>
              <a:rPr lang="en-US" dirty="0"/>
              <a:t>Announcements/grades via Piazza/CMS</a:t>
            </a:r>
          </a:p>
          <a:p>
            <a:pPr lvl="2">
              <a:buNone/>
            </a:pPr>
            <a:r>
              <a:rPr lang="en-US" dirty="0">
                <a:hlinkClick r:id="rId5"/>
              </a:rPr>
              <a:t>https://piazza.com/class#fall2013/cs46705670</a:t>
            </a:r>
            <a:endParaRPr lang="en-US" dirty="0">
              <a:hlinkClick r:id="rId6"/>
            </a:endParaRPr>
          </a:p>
          <a:p>
            <a:pPr lvl="2">
              <a:buNone/>
            </a:pPr>
            <a:r>
              <a:rPr lang="en-US" dirty="0">
                <a:hlinkClick r:id="rId6"/>
              </a:rPr>
              <a:t>https://cms.csuglab.cornell.edu/</a:t>
            </a:r>
            <a:endParaRPr lang="en-US" dirty="0"/>
          </a:p>
          <a:p>
            <a:endParaRPr lang="en-US" dirty="0"/>
          </a:p>
          <a:p>
            <a:endParaRPr lang="en-US" dirty="0"/>
          </a:p>
        </p:txBody>
      </p:sp>
      <p:pic>
        <p:nvPicPr>
          <p:cNvPr id="4" name="Picture 1"/>
          <p:cNvPicPr>
            <a:picLocks noChangeAspect="1" noChangeArrowheads="1"/>
          </p:cNvPicPr>
          <p:nvPr/>
        </p:nvPicPr>
        <p:blipFill>
          <a:blip r:embed="rId7" cstate="print"/>
          <a:srcRect/>
          <a:stretch>
            <a:fillRect/>
          </a:stretch>
        </p:blipFill>
        <p:spPr bwMode="auto">
          <a:xfrm>
            <a:off x="76200" y="1638026"/>
            <a:ext cx="1737360" cy="2438400"/>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4427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fade">
                                      <p:cBhvr>
                                        <p:cTn id="15" dur="500"/>
                                        <p:tgtEl>
                                          <p:spTgt spid="3">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requirements</a:t>
            </a:r>
          </a:p>
        </p:txBody>
      </p:sp>
      <p:sp>
        <p:nvSpPr>
          <p:cNvPr id="4" name="Rectangle 3"/>
          <p:cNvSpPr>
            <a:spLocks noGrp="1" noChangeArrowheads="1"/>
          </p:cNvSpPr>
          <p:nvPr>
            <p:ph idx="1"/>
            <p:custDataLst>
              <p:tags r:id="rId1"/>
            </p:custDataLst>
          </p:nvPr>
        </p:nvSpPr>
        <p:spPr>
          <a:xfrm>
            <a:off x="457200" y="1371600"/>
            <a:ext cx="8382000" cy="4754563"/>
          </a:xfrm>
        </p:spPr>
        <p:txBody>
          <a:bodyPr>
            <a:normAutofit/>
          </a:bodyPr>
          <a:lstStyle/>
          <a:p>
            <a:r>
              <a:rPr lang="en-US" sz="2800" dirty="0"/>
              <a:t>Prerequisites—</a:t>
            </a:r>
            <a:r>
              <a:rPr lang="en-US" sz="2800" i="1" dirty="0"/>
              <a:t>these are essential</a:t>
            </a:r>
            <a:r>
              <a:rPr lang="en-US" sz="2800" dirty="0"/>
              <a:t>!</a:t>
            </a:r>
          </a:p>
          <a:p>
            <a:pPr lvl="1"/>
            <a:r>
              <a:rPr lang="en-US" dirty="0"/>
              <a:t>Data structures</a:t>
            </a:r>
          </a:p>
          <a:p>
            <a:pPr lvl="1"/>
            <a:r>
              <a:rPr lang="en-US" dirty="0"/>
              <a:t>A good working knowledge of Python programming</a:t>
            </a:r>
          </a:p>
          <a:p>
            <a:pPr lvl="1"/>
            <a:r>
              <a:rPr lang="en-US" dirty="0"/>
              <a:t>Linear algebra</a:t>
            </a:r>
          </a:p>
          <a:p>
            <a:pPr lvl="1"/>
            <a:r>
              <a:rPr lang="en-US" dirty="0"/>
              <a:t>Vector calculus</a:t>
            </a:r>
          </a:p>
          <a:p>
            <a:pPr lvl="1"/>
            <a:endParaRPr lang="en-US" dirty="0"/>
          </a:p>
          <a:p>
            <a:r>
              <a:rPr lang="en-US" sz="2800" dirty="0"/>
              <a:t>Course does </a:t>
            </a:r>
            <a:r>
              <a:rPr lang="en-US" sz="2800" b="1" i="1" dirty="0"/>
              <a:t>not</a:t>
            </a:r>
            <a:r>
              <a:rPr lang="en-US" sz="2800" dirty="0"/>
              <a:t> assume prior imaging experience</a:t>
            </a:r>
          </a:p>
          <a:p>
            <a:pPr lvl="1"/>
            <a:r>
              <a:rPr lang="en-US" dirty="0"/>
              <a:t>computer vision, image processing, graphics, etc.</a:t>
            </a:r>
            <a:endParaRPr lang="en-US" sz="1800" dirty="0"/>
          </a:p>
          <a:p>
            <a:pPr>
              <a:buNone/>
            </a:pPr>
            <a:endParaRPr lang="en-US" sz="2400" dirty="0"/>
          </a:p>
        </p:txBody>
      </p:sp>
    </p:spTree>
    <p:extLst>
      <p:ext uri="{BB962C8B-B14F-4D97-AF65-F5344CB8AC3E}">
        <p14:creationId xmlns:p14="http://schemas.microsoft.com/office/powerpoint/2010/main" val="39080798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2"/>
          <p:cNvSpPr>
            <a:spLocks noGrp="1" noChangeArrowheads="1"/>
          </p:cNvSpPr>
          <p:nvPr>
            <p:ph type="title"/>
          </p:nvPr>
        </p:nvSpPr>
        <p:spPr>
          <a:xfrm>
            <a:off x="457200" y="0"/>
            <a:ext cx="8229600" cy="1143000"/>
          </a:xfrm>
        </p:spPr>
        <p:txBody>
          <a:bodyPr/>
          <a:lstStyle/>
          <a:p>
            <a:r>
              <a:rPr lang="en-US" dirty="0"/>
              <a:t>Course overview (tentative)</a:t>
            </a:r>
          </a:p>
        </p:txBody>
      </p:sp>
      <p:sp>
        <p:nvSpPr>
          <p:cNvPr id="785411" name="Rectangle 3"/>
          <p:cNvSpPr>
            <a:spLocks noGrp="1" noChangeArrowheads="1"/>
          </p:cNvSpPr>
          <p:nvPr>
            <p:ph idx="1"/>
          </p:nvPr>
        </p:nvSpPr>
        <p:spPr>
          <a:xfrm>
            <a:off x="3048000" y="990600"/>
            <a:ext cx="5715000" cy="5562600"/>
          </a:xfrm>
        </p:spPr>
        <p:txBody>
          <a:bodyPr>
            <a:normAutofit/>
          </a:bodyPr>
          <a:lstStyle/>
          <a:p>
            <a:pPr marL="609600" indent="-609600">
              <a:buAutoNum type="arabicPeriod"/>
            </a:pPr>
            <a:r>
              <a:rPr lang="en-US" dirty="0"/>
              <a:t>Low-level vision</a:t>
            </a:r>
          </a:p>
          <a:p>
            <a:pPr marL="1009650" lvl="1" indent="-609600"/>
            <a:r>
              <a:rPr lang="en-US" sz="2400" dirty="0"/>
              <a:t>image processing, edge detection, feature detection, cameras, image formation</a:t>
            </a:r>
          </a:p>
          <a:p>
            <a:pPr marL="609600" indent="-609600">
              <a:buFont typeface="Arial" pitchFamily="34" charset="0"/>
              <a:buAutoNum type="arabicPeriod"/>
            </a:pPr>
            <a:r>
              <a:rPr lang="en-US" dirty="0"/>
              <a:t>Geometry and algorithms</a:t>
            </a:r>
          </a:p>
          <a:p>
            <a:pPr marL="1009650" lvl="1" indent="-609600"/>
            <a:r>
              <a:rPr lang="en-US" sz="2400" dirty="0"/>
              <a:t>projective geometry, stereo, structure from motion, Markov random fields</a:t>
            </a:r>
          </a:p>
          <a:p>
            <a:pPr marL="609600" indent="-609600">
              <a:buFont typeface="Arial" pitchFamily="34" charset="0"/>
              <a:buAutoNum type="arabicPeriod"/>
            </a:pPr>
            <a:r>
              <a:rPr lang="en-US" dirty="0"/>
              <a:t>Recognition</a:t>
            </a:r>
          </a:p>
          <a:p>
            <a:pPr marL="1009650" lvl="1" indent="-609600"/>
            <a:r>
              <a:rPr lang="en-US" sz="2400" dirty="0"/>
              <a:t>face detection / recognition, category recognition, segmentation</a:t>
            </a:r>
            <a:endParaRPr lang="en-US" dirty="0"/>
          </a:p>
          <a:p>
            <a:pPr marL="609600" indent="-609600">
              <a:buFont typeface="Arial" pitchFamily="34" charset="0"/>
              <a:buAutoNum type="arabicPeriod"/>
            </a:pPr>
            <a:r>
              <a:rPr lang="en-US" dirty="0"/>
              <a:t>Light, color, and reflectance</a:t>
            </a:r>
          </a:p>
          <a:p>
            <a:pPr marL="609600" indent="-609600">
              <a:buFont typeface="Arial" pitchFamily="34" charset="0"/>
              <a:buAutoNum type="arabicPeriod"/>
            </a:pPr>
            <a:endParaRPr lang="en-US" dirty="0"/>
          </a:p>
        </p:txBody>
      </p:sp>
      <p:pic>
        <p:nvPicPr>
          <p:cNvPr id="1080322" name="Picture 2"/>
          <p:cNvPicPr>
            <a:picLocks noChangeAspect="1" noChangeArrowheads="1"/>
          </p:cNvPicPr>
          <p:nvPr/>
        </p:nvPicPr>
        <p:blipFill>
          <a:blip r:embed="rId3" cstate="print"/>
          <a:srcRect/>
          <a:stretch>
            <a:fillRect/>
          </a:stretch>
        </p:blipFill>
        <p:spPr bwMode="auto">
          <a:xfrm>
            <a:off x="914400" y="1219200"/>
            <a:ext cx="1600200" cy="100404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80325" name="Picture 5" descr="C:\snavely\work\teaching\09Fa-CS6610\material\Epipolar_geometry.png"/>
          <p:cNvPicPr>
            <a:picLocks noChangeAspect="1" noChangeArrowheads="1"/>
          </p:cNvPicPr>
          <p:nvPr/>
        </p:nvPicPr>
        <p:blipFill>
          <a:blip r:embed="rId4" cstate="print"/>
          <a:srcRect/>
          <a:stretch>
            <a:fillRect/>
          </a:stretch>
        </p:blipFill>
        <p:spPr bwMode="auto">
          <a:xfrm>
            <a:off x="881666" y="2743200"/>
            <a:ext cx="1709134" cy="1052734"/>
          </a:xfrm>
          <a:prstGeom prst="rect">
            <a:avLst/>
          </a:prstGeom>
          <a:noFill/>
          <a:effectLst>
            <a:outerShdw blurRad="50800" dist="38100" dir="2700000" algn="tl" rotWithShape="0">
              <a:prstClr val="black">
                <a:alpha val="40000"/>
              </a:prstClr>
            </a:outerShdw>
          </a:effectLst>
        </p:spPr>
      </p:pic>
      <p:pic>
        <p:nvPicPr>
          <p:cNvPr id="1080326" name="Picture 6"/>
          <p:cNvPicPr>
            <a:picLocks noChangeAspect="1" noChangeArrowheads="1"/>
          </p:cNvPicPr>
          <p:nvPr/>
        </p:nvPicPr>
        <p:blipFill>
          <a:blip r:embed="rId5" cstate="print"/>
          <a:srcRect/>
          <a:stretch>
            <a:fillRect/>
          </a:stretch>
        </p:blipFill>
        <p:spPr bwMode="auto">
          <a:xfrm>
            <a:off x="990600" y="4267199"/>
            <a:ext cx="1600200" cy="106013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80328" name="Picture 8"/>
          <p:cNvPicPr>
            <a:picLocks noChangeAspect="1" noChangeArrowheads="1"/>
          </p:cNvPicPr>
          <p:nvPr/>
        </p:nvPicPr>
        <p:blipFill>
          <a:blip r:embed="rId6" cstate="print"/>
          <a:srcRect/>
          <a:stretch>
            <a:fillRect/>
          </a:stretch>
        </p:blipFill>
        <p:spPr bwMode="auto">
          <a:xfrm>
            <a:off x="881666" y="5791200"/>
            <a:ext cx="1905000" cy="825500"/>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85411">
                                            <p:txEl>
                                              <p:pRg st="2" end="2"/>
                                            </p:txEl>
                                          </p:spTgt>
                                        </p:tgtEl>
                                        <p:attrNameLst>
                                          <p:attrName>style.visibility</p:attrName>
                                        </p:attrNameLst>
                                      </p:cBhvr>
                                      <p:to>
                                        <p:strVal val="visible"/>
                                      </p:to>
                                    </p:set>
                                    <p:animEffect transition="in" filter="fade">
                                      <p:cBhvr>
                                        <p:cTn id="7" dur="500"/>
                                        <p:tgtEl>
                                          <p:spTgt spid="785411">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85411">
                                            <p:txEl>
                                              <p:pRg st="3" end="3"/>
                                            </p:txEl>
                                          </p:spTgt>
                                        </p:tgtEl>
                                        <p:attrNameLst>
                                          <p:attrName>style.visibility</p:attrName>
                                        </p:attrNameLst>
                                      </p:cBhvr>
                                      <p:to>
                                        <p:strVal val="visible"/>
                                      </p:to>
                                    </p:set>
                                    <p:animEffect transition="in" filter="fade">
                                      <p:cBhvr>
                                        <p:cTn id="10" dur="500"/>
                                        <p:tgtEl>
                                          <p:spTgt spid="785411">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80325"/>
                                        </p:tgtEl>
                                        <p:attrNameLst>
                                          <p:attrName>style.visibility</p:attrName>
                                        </p:attrNameLst>
                                      </p:cBhvr>
                                      <p:to>
                                        <p:strVal val="visible"/>
                                      </p:to>
                                    </p:set>
                                    <p:animEffect transition="in" filter="fade">
                                      <p:cBhvr>
                                        <p:cTn id="13" dur="500"/>
                                        <p:tgtEl>
                                          <p:spTgt spid="108032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85411">
                                            <p:txEl>
                                              <p:pRg st="4" end="4"/>
                                            </p:txEl>
                                          </p:spTgt>
                                        </p:tgtEl>
                                        <p:attrNameLst>
                                          <p:attrName>style.visibility</p:attrName>
                                        </p:attrNameLst>
                                      </p:cBhvr>
                                      <p:to>
                                        <p:strVal val="visible"/>
                                      </p:to>
                                    </p:set>
                                    <p:animEffect transition="in" filter="fade">
                                      <p:cBhvr>
                                        <p:cTn id="18" dur="500"/>
                                        <p:tgtEl>
                                          <p:spTgt spid="785411">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85411">
                                            <p:txEl>
                                              <p:pRg st="5" end="5"/>
                                            </p:txEl>
                                          </p:spTgt>
                                        </p:tgtEl>
                                        <p:attrNameLst>
                                          <p:attrName>style.visibility</p:attrName>
                                        </p:attrNameLst>
                                      </p:cBhvr>
                                      <p:to>
                                        <p:strVal val="visible"/>
                                      </p:to>
                                    </p:set>
                                    <p:animEffect transition="in" filter="fade">
                                      <p:cBhvr>
                                        <p:cTn id="21" dur="500"/>
                                        <p:tgtEl>
                                          <p:spTgt spid="785411">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80326"/>
                                        </p:tgtEl>
                                        <p:attrNameLst>
                                          <p:attrName>style.visibility</p:attrName>
                                        </p:attrNameLst>
                                      </p:cBhvr>
                                      <p:to>
                                        <p:strVal val="visible"/>
                                      </p:to>
                                    </p:set>
                                    <p:animEffect transition="in" filter="fade">
                                      <p:cBhvr>
                                        <p:cTn id="24" dur="500"/>
                                        <p:tgtEl>
                                          <p:spTgt spid="10803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85411">
                                            <p:txEl>
                                              <p:pRg st="6" end="6"/>
                                            </p:txEl>
                                          </p:spTgt>
                                        </p:tgtEl>
                                        <p:attrNameLst>
                                          <p:attrName>style.visibility</p:attrName>
                                        </p:attrNameLst>
                                      </p:cBhvr>
                                      <p:to>
                                        <p:strVal val="visible"/>
                                      </p:to>
                                    </p:set>
                                    <p:animEffect transition="in" filter="fade">
                                      <p:cBhvr>
                                        <p:cTn id="29" dur="500"/>
                                        <p:tgtEl>
                                          <p:spTgt spid="785411">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80328"/>
                                        </p:tgtEl>
                                        <p:attrNameLst>
                                          <p:attrName>style.visibility</p:attrName>
                                        </p:attrNameLst>
                                      </p:cBhvr>
                                      <p:to>
                                        <p:strVal val="visible"/>
                                      </p:to>
                                    </p:set>
                                    <p:animEffect transition="in" filter="fade">
                                      <p:cBhvr>
                                        <p:cTn id="32" dur="500"/>
                                        <p:tgtEl>
                                          <p:spTgt spid="1080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5411"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fontScale="90000"/>
          </a:bodyPr>
          <a:lstStyle/>
          <a:p>
            <a:pPr eaLnBrk="1" hangingPunct="1"/>
            <a:r>
              <a:rPr lang="en-US" dirty="0"/>
              <a:t>Can the computer match human perception?</a:t>
            </a:r>
          </a:p>
        </p:txBody>
      </p:sp>
      <p:sp>
        <p:nvSpPr>
          <p:cNvPr id="5" name="Content Placeholder 4"/>
          <p:cNvSpPr>
            <a:spLocks noGrp="1"/>
          </p:cNvSpPr>
          <p:nvPr>
            <p:ph idx="1"/>
          </p:nvPr>
        </p:nvSpPr>
        <p:spPr>
          <a:xfrm>
            <a:off x="4248264" y="1676400"/>
            <a:ext cx="4590936" cy="4648200"/>
          </a:xfrm>
        </p:spPr>
        <p:txBody>
          <a:bodyPr>
            <a:normAutofit fontScale="92500" lnSpcReduction="10000"/>
          </a:bodyPr>
          <a:lstStyle/>
          <a:p>
            <a:r>
              <a:rPr lang="en-US" dirty="0"/>
              <a:t>Yes and no (mainly no)</a:t>
            </a:r>
          </a:p>
          <a:p>
            <a:pPr lvl="1">
              <a:lnSpc>
                <a:spcPct val="90000"/>
              </a:lnSpc>
            </a:pPr>
            <a:r>
              <a:rPr lang="en-US" dirty="0"/>
              <a:t>computers can be better at “easy” things</a:t>
            </a:r>
          </a:p>
          <a:p>
            <a:pPr lvl="1">
              <a:lnSpc>
                <a:spcPct val="90000"/>
              </a:lnSpc>
            </a:pPr>
            <a:r>
              <a:rPr lang="en-US" dirty="0"/>
              <a:t>humans are much better at “hard” things</a:t>
            </a:r>
          </a:p>
          <a:p>
            <a:pPr lvl="1">
              <a:lnSpc>
                <a:spcPct val="90000"/>
              </a:lnSpc>
            </a:pPr>
            <a:endParaRPr lang="en-US" sz="1800" dirty="0"/>
          </a:p>
          <a:p>
            <a:pPr>
              <a:lnSpc>
                <a:spcPct val="90000"/>
              </a:lnSpc>
            </a:pPr>
            <a:r>
              <a:rPr lang="en-US" dirty="0"/>
              <a:t>But huge progress has been made</a:t>
            </a:r>
          </a:p>
          <a:p>
            <a:pPr lvl="1">
              <a:lnSpc>
                <a:spcPct val="90000"/>
              </a:lnSpc>
            </a:pPr>
            <a:r>
              <a:rPr lang="en-US" dirty="0"/>
              <a:t>Accelerating in the last 4 years due to deep learning</a:t>
            </a:r>
          </a:p>
          <a:p>
            <a:pPr lvl="1">
              <a:lnSpc>
                <a:spcPct val="90000"/>
              </a:lnSpc>
            </a:pPr>
            <a:r>
              <a:rPr lang="en-US" dirty="0"/>
              <a:t>What is considered “hard” keeps changing</a:t>
            </a:r>
          </a:p>
          <a:p>
            <a:pPr lvl="1"/>
            <a:endParaRPr lang="en-US" dirty="0"/>
          </a:p>
        </p:txBody>
      </p:sp>
      <p:pic>
        <p:nvPicPr>
          <p:cNvPr id="19460" name="Picture 5" descr="U121"/>
          <p:cNvPicPr>
            <a:picLocks noChangeAspect="1" noChangeArrowheads="1"/>
          </p:cNvPicPr>
          <p:nvPr/>
        </p:nvPicPr>
        <p:blipFill>
          <a:blip r:embed="rId2" cstate="print"/>
          <a:srcRect/>
          <a:stretch>
            <a:fillRect/>
          </a:stretch>
        </p:blipFill>
        <p:spPr bwMode="auto">
          <a:xfrm>
            <a:off x="533400" y="1600200"/>
            <a:ext cx="3411940" cy="4572000"/>
          </a:xfrm>
          <a:prstGeom prst="rect">
            <a:avLst/>
          </a:prstGeom>
          <a:noFill/>
          <a:ln w="9525">
            <a:noFill/>
            <a:miter lim="800000"/>
            <a:headEnd/>
            <a:tailEnd/>
          </a:ln>
          <a:effectLst>
            <a:outerShdw blurRad="101600" dist="762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fade">
                                      <p:cBhvr>
                                        <p:cTn id="21" dur="500"/>
                                        <p:tgtEl>
                                          <p:spTgt spid="5">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fade">
                                      <p:cBhvr>
                                        <p:cTn id="24"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2"/>
          <p:cNvSpPr>
            <a:spLocks noGrp="1" noChangeArrowheads="1"/>
          </p:cNvSpPr>
          <p:nvPr>
            <p:ph type="title"/>
          </p:nvPr>
        </p:nvSpPr>
        <p:spPr/>
        <p:txBody>
          <a:bodyPr>
            <a:normAutofit/>
          </a:bodyPr>
          <a:lstStyle/>
          <a:p>
            <a:r>
              <a:rPr lang="en-US" dirty="0"/>
              <a:t>1. Low-level vision</a:t>
            </a:r>
          </a:p>
        </p:txBody>
      </p:sp>
      <p:sp>
        <p:nvSpPr>
          <p:cNvPr id="678929" name="Rectangle 17"/>
          <p:cNvSpPr>
            <a:spLocks noGrp="1" noChangeArrowheads="1"/>
          </p:cNvSpPr>
          <p:nvPr>
            <p:ph idx="1"/>
          </p:nvPr>
        </p:nvSpPr>
        <p:spPr/>
        <p:txBody>
          <a:bodyPr/>
          <a:lstStyle/>
          <a:p>
            <a:r>
              <a:rPr lang="en-US" dirty="0"/>
              <a:t>Basic image processing and image formation</a:t>
            </a:r>
          </a:p>
        </p:txBody>
      </p:sp>
      <p:grpSp>
        <p:nvGrpSpPr>
          <p:cNvPr id="678931" name="Group 19"/>
          <p:cNvGrpSpPr>
            <a:grpSpLocks/>
          </p:cNvGrpSpPr>
          <p:nvPr/>
        </p:nvGrpSpPr>
        <p:grpSpPr bwMode="auto">
          <a:xfrm>
            <a:off x="482600" y="2438400"/>
            <a:ext cx="4267200" cy="1397000"/>
            <a:chOff x="2880" y="1234"/>
            <a:chExt cx="2688" cy="880"/>
          </a:xfrm>
        </p:grpSpPr>
        <p:pic>
          <p:nvPicPr>
            <p:cNvPr id="678918" name="Picture 6"/>
            <p:cNvPicPr>
              <a:picLocks noChangeAspect="1" noChangeArrowheads="1"/>
            </p:cNvPicPr>
            <p:nvPr/>
          </p:nvPicPr>
          <p:blipFill>
            <a:blip r:embed="rId4" cstate="print"/>
            <a:srcRect/>
            <a:stretch>
              <a:fillRect/>
            </a:stretch>
          </p:blipFill>
          <p:spPr bwMode="auto">
            <a:xfrm>
              <a:off x="4032" y="1378"/>
              <a:ext cx="248" cy="248"/>
            </a:xfrm>
            <a:prstGeom prst="rect">
              <a:avLst/>
            </a:prstGeom>
            <a:noFill/>
          </p:spPr>
        </p:pic>
        <p:pic>
          <p:nvPicPr>
            <p:cNvPr id="678919" name="Picture 7"/>
            <p:cNvPicPr>
              <a:picLocks noChangeAspect="1" noChangeArrowheads="1"/>
            </p:cNvPicPr>
            <p:nvPr/>
          </p:nvPicPr>
          <p:blipFill>
            <a:blip r:embed="rId5" cstate="print"/>
            <a:srcRect/>
            <a:stretch>
              <a:fillRect/>
            </a:stretch>
          </p:blipFill>
          <p:spPr bwMode="auto">
            <a:xfrm>
              <a:off x="2880" y="1234"/>
              <a:ext cx="892" cy="613"/>
            </a:xfrm>
            <a:prstGeom prst="rect">
              <a:avLst/>
            </a:prstGeom>
            <a:noFill/>
          </p:spPr>
        </p:pic>
        <p:pic>
          <p:nvPicPr>
            <p:cNvPr id="678920" name="Picture 8"/>
            <p:cNvPicPr>
              <a:picLocks noChangeAspect="1" noChangeArrowheads="1"/>
            </p:cNvPicPr>
            <p:nvPr/>
          </p:nvPicPr>
          <p:blipFill>
            <a:blip r:embed="rId6" cstate="print"/>
            <a:srcRect/>
            <a:stretch>
              <a:fillRect/>
            </a:stretch>
          </p:blipFill>
          <p:spPr bwMode="auto">
            <a:xfrm>
              <a:off x="4656" y="1234"/>
              <a:ext cx="912" cy="619"/>
            </a:xfrm>
            <a:prstGeom prst="rect">
              <a:avLst/>
            </a:prstGeom>
            <a:noFill/>
          </p:spPr>
        </p:pic>
        <p:sp>
          <p:nvSpPr>
            <p:cNvPr id="678925" name="Text Box 13"/>
            <p:cNvSpPr txBox="1">
              <a:spLocks noChangeArrowheads="1"/>
            </p:cNvSpPr>
            <p:nvPr/>
          </p:nvSpPr>
          <p:spPr bwMode="auto">
            <a:xfrm>
              <a:off x="3312" y="1881"/>
              <a:ext cx="1558" cy="233"/>
            </a:xfrm>
            <a:prstGeom prst="rect">
              <a:avLst/>
            </a:prstGeom>
            <a:noFill/>
            <a:ln w="19050">
              <a:noFill/>
              <a:miter lim="800000"/>
              <a:headEnd/>
              <a:tailEnd/>
            </a:ln>
            <a:effectLst/>
          </p:spPr>
          <p:txBody>
            <a:bodyPr wrap="none">
              <a:spAutoFit/>
            </a:bodyPr>
            <a:lstStyle/>
            <a:p>
              <a:r>
                <a:rPr lang="en-US" sz="1800" b="0" dirty="0">
                  <a:solidFill>
                    <a:schemeClr val="tx1"/>
                  </a:solidFill>
                  <a:latin typeface="+mn-lt"/>
                </a:rPr>
                <a:t>Filtering, edge detection</a:t>
              </a:r>
            </a:p>
          </p:txBody>
        </p:sp>
        <p:sp>
          <p:nvSpPr>
            <p:cNvPr id="678926" name="Text Box 14"/>
            <p:cNvSpPr txBox="1">
              <a:spLocks noChangeArrowheads="1"/>
            </p:cNvSpPr>
            <p:nvPr/>
          </p:nvSpPr>
          <p:spPr bwMode="auto">
            <a:xfrm>
              <a:off x="3792" y="1378"/>
              <a:ext cx="216" cy="365"/>
            </a:xfrm>
            <a:prstGeom prst="rect">
              <a:avLst/>
            </a:prstGeom>
            <a:noFill/>
            <a:ln w="19050">
              <a:noFill/>
              <a:miter lim="800000"/>
              <a:headEnd/>
              <a:tailEnd/>
            </a:ln>
            <a:effectLst/>
          </p:spPr>
          <p:txBody>
            <a:bodyPr wrap="none">
              <a:spAutoFit/>
            </a:bodyPr>
            <a:lstStyle/>
            <a:p>
              <a:r>
                <a:rPr lang="en-US" sz="3200">
                  <a:solidFill>
                    <a:schemeClr val="bg1"/>
                  </a:solidFill>
                </a:rPr>
                <a:t>*</a:t>
              </a:r>
            </a:p>
          </p:txBody>
        </p:sp>
        <p:sp>
          <p:nvSpPr>
            <p:cNvPr id="678927" name="Text Box 15"/>
            <p:cNvSpPr txBox="1">
              <a:spLocks noChangeArrowheads="1"/>
            </p:cNvSpPr>
            <p:nvPr/>
          </p:nvSpPr>
          <p:spPr bwMode="auto">
            <a:xfrm>
              <a:off x="4342" y="1330"/>
              <a:ext cx="266" cy="365"/>
            </a:xfrm>
            <a:prstGeom prst="rect">
              <a:avLst/>
            </a:prstGeom>
            <a:noFill/>
            <a:ln w="19050">
              <a:noFill/>
              <a:miter lim="800000"/>
              <a:headEnd/>
              <a:tailEnd/>
            </a:ln>
            <a:effectLst/>
          </p:spPr>
          <p:txBody>
            <a:bodyPr wrap="none">
              <a:spAutoFit/>
            </a:bodyPr>
            <a:lstStyle/>
            <a:p>
              <a:r>
                <a:rPr lang="en-US" sz="3200">
                  <a:solidFill>
                    <a:schemeClr val="bg1"/>
                  </a:solidFill>
                </a:rPr>
                <a:t>=</a:t>
              </a:r>
            </a:p>
          </p:txBody>
        </p:sp>
      </p:grpSp>
      <p:grpSp>
        <p:nvGrpSpPr>
          <p:cNvPr id="678932" name="Group 20"/>
          <p:cNvGrpSpPr>
            <a:grpSpLocks/>
          </p:cNvGrpSpPr>
          <p:nvPr/>
        </p:nvGrpSpPr>
        <p:grpSpPr bwMode="auto">
          <a:xfrm>
            <a:off x="381000" y="4160840"/>
            <a:ext cx="4267200" cy="2457450"/>
            <a:chOff x="1680" y="2669"/>
            <a:chExt cx="2688" cy="1548"/>
          </a:xfrm>
        </p:grpSpPr>
        <p:pic>
          <p:nvPicPr>
            <p:cNvPr id="678921" name="Picture 9" descr="Sunflowers2_circles"/>
            <p:cNvPicPr>
              <a:picLocks noChangeAspect="1" noChangeArrowheads="1"/>
            </p:cNvPicPr>
            <p:nvPr/>
          </p:nvPicPr>
          <p:blipFill>
            <a:blip r:embed="rId7" cstate="print"/>
            <a:srcRect/>
            <a:stretch>
              <a:fillRect/>
            </a:stretch>
          </p:blipFill>
          <p:spPr bwMode="auto">
            <a:xfrm>
              <a:off x="3072" y="2669"/>
              <a:ext cx="1296" cy="1296"/>
            </a:xfrm>
            <a:prstGeom prst="rect">
              <a:avLst/>
            </a:prstGeom>
            <a:noFill/>
            <a:ln w="6350">
              <a:solidFill>
                <a:schemeClr val="bg1"/>
              </a:solidFill>
              <a:miter lim="800000"/>
              <a:headEnd/>
              <a:tailEnd/>
            </a:ln>
          </p:spPr>
        </p:pic>
        <p:pic>
          <p:nvPicPr>
            <p:cNvPr id="678922" name="Picture 10"/>
            <p:cNvPicPr>
              <a:picLocks noChangeAspect="1" noChangeArrowheads="1"/>
            </p:cNvPicPr>
            <p:nvPr/>
          </p:nvPicPr>
          <p:blipFill>
            <a:blip r:embed="rId8" cstate="print"/>
            <a:srcRect/>
            <a:stretch>
              <a:fillRect/>
            </a:stretch>
          </p:blipFill>
          <p:spPr bwMode="auto">
            <a:xfrm>
              <a:off x="1680" y="2669"/>
              <a:ext cx="1281" cy="1310"/>
            </a:xfrm>
            <a:prstGeom prst="rect">
              <a:avLst/>
            </a:prstGeom>
            <a:noFill/>
            <a:ln w="19050">
              <a:noFill/>
              <a:miter lim="800000"/>
              <a:headEnd/>
              <a:tailEnd/>
            </a:ln>
            <a:effectLst/>
          </p:spPr>
        </p:pic>
        <p:sp>
          <p:nvSpPr>
            <p:cNvPr id="678928" name="Text Box 16"/>
            <p:cNvSpPr txBox="1">
              <a:spLocks noChangeArrowheads="1"/>
            </p:cNvSpPr>
            <p:nvPr/>
          </p:nvSpPr>
          <p:spPr bwMode="auto">
            <a:xfrm>
              <a:off x="2418" y="3984"/>
              <a:ext cx="1198" cy="233"/>
            </a:xfrm>
            <a:prstGeom prst="rect">
              <a:avLst/>
            </a:prstGeom>
            <a:noFill/>
            <a:ln w="19050">
              <a:noFill/>
              <a:miter lim="800000"/>
              <a:headEnd/>
              <a:tailEnd/>
            </a:ln>
            <a:effectLst/>
          </p:spPr>
          <p:txBody>
            <a:bodyPr wrap="none">
              <a:spAutoFit/>
            </a:bodyPr>
            <a:lstStyle/>
            <a:p>
              <a:r>
                <a:rPr lang="en-US" sz="1800" b="0" dirty="0">
                  <a:solidFill>
                    <a:schemeClr val="tx1"/>
                  </a:solidFill>
                  <a:latin typeface="+mn-lt"/>
                </a:rPr>
                <a:t>Feature extraction</a:t>
              </a:r>
            </a:p>
          </p:txBody>
        </p:sp>
      </p:grpSp>
      <p:grpSp>
        <p:nvGrpSpPr>
          <p:cNvPr id="24" name="Group 23"/>
          <p:cNvGrpSpPr/>
          <p:nvPr/>
        </p:nvGrpSpPr>
        <p:grpSpPr>
          <a:xfrm>
            <a:off x="5298579" y="2286000"/>
            <a:ext cx="3388221" cy="4255532"/>
            <a:chOff x="457200" y="2438400"/>
            <a:chExt cx="3388221" cy="4255532"/>
          </a:xfrm>
        </p:grpSpPr>
        <p:grpSp>
          <p:nvGrpSpPr>
            <p:cNvPr id="21" name="Group 20"/>
            <p:cNvGrpSpPr/>
            <p:nvPr/>
          </p:nvGrpSpPr>
          <p:grpSpPr>
            <a:xfrm>
              <a:off x="457200" y="2438400"/>
              <a:ext cx="3388221" cy="4255532"/>
              <a:chOff x="457200" y="2438400"/>
              <a:chExt cx="3388221" cy="4255532"/>
            </a:xfrm>
          </p:grpSpPr>
          <p:pic>
            <p:nvPicPr>
              <p:cNvPr id="18" name="Picture 4" descr="CAM_OBS_LOUVAIN_1544_s"/>
              <p:cNvPicPr>
                <a:picLocks noChangeAspect="1" noChangeArrowheads="1"/>
              </p:cNvPicPr>
              <p:nvPr/>
            </p:nvPicPr>
            <p:blipFill>
              <a:blip r:embed="rId9" cstate="print"/>
              <a:srcRect/>
              <a:stretch>
                <a:fillRect/>
              </a:stretch>
            </p:blipFill>
            <p:spPr bwMode="auto">
              <a:xfrm>
                <a:off x="457200" y="2438400"/>
                <a:ext cx="3388221" cy="2373312"/>
              </a:xfrm>
              <a:prstGeom prst="rect">
                <a:avLst/>
              </a:prstGeom>
              <a:noFill/>
            </p:spPr>
          </p:pic>
          <p:sp>
            <p:nvSpPr>
              <p:cNvPr id="20" name="Rectangle 7"/>
              <p:cNvSpPr>
                <a:spLocks noChangeArrowheads="1"/>
              </p:cNvSpPr>
              <p:nvPr>
                <p:custDataLst>
                  <p:tags r:id="rId1"/>
                </p:custDataLst>
              </p:nvPr>
            </p:nvSpPr>
            <p:spPr bwMode="auto">
              <a:xfrm>
                <a:off x="1295400" y="6324600"/>
                <a:ext cx="1746697" cy="369332"/>
              </a:xfrm>
              <a:prstGeom prst="rect">
                <a:avLst/>
              </a:prstGeom>
              <a:noFill/>
              <a:ln w="9525">
                <a:noFill/>
                <a:miter lim="800000"/>
                <a:headEnd/>
                <a:tailEnd/>
              </a:ln>
              <a:effectLst/>
            </p:spPr>
            <p:txBody>
              <a:bodyPr wrap="none">
                <a:spAutoFit/>
              </a:bodyPr>
              <a:lstStyle/>
              <a:p>
                <a:pPr algn="ctr" rtl="0" eaLnBrk="0" fontAlgn="base" hangingPunct="0">
                  <a:spcBef>
                    <a:spcPct val="0"/>
                  </a:spcBef>
                  <a:spcAft>
                    <a:spcPct val="0"/>
                  </a:spcAft>
                </a:pPr>
                <a:r>
                  <a:rPr lang="en-US" sz="1800" b="0" kern="1200" dirty="0">
                    <a:solidFill>
                      <a:srgbClr val="000000"/>
                    </a:solidFill>
                    <a:latin typeface="Calibri" pitchFamily="34" charset="0"/>
                  </a:rPr>
                  <a:t>Image formation</a:t>
                </a:r>
              </a:p>
            </p:txBody>
          </p:sp>
        </p:grpSp>
        <p:pic>
          <p:nvPicPr>
            <p:cNvPr id="22" name="Picture 4" descr="neweye"/>
            <p:cNvPicPr>
              <a:picLocks noChangeAspect="1" noChangeArrowheads="1"/>
            </p:cNvPicPr>
            <p:nvPr/>
          </p:nvPicPr>
          <p:blipFill>
            <a:blip r:embed="rId10" cstate="print"/>
            <a:srcRect/>
            <a:stretch>
              <a:fillRect/>
            </a:stretch>
          </p:blipFill>
          <p:spPr bwMode="auto">
            <a:xfrm>
              <a:off x="592666" y="4953000"/>
              <a:ext cx="1388534" cy="1214967"/>
            </a:xfrm>
            <a:prstGeom prst="rect">
              <a:avLst/>
            </a:prstGeom>
            <a:noFill/>
            <a:ln w="9525">
              <a:noFill/>
              <a:miter lim="800000"/>
              <a:headEnd/>
              <a:tailEnd/>
            </a:ln>
          </p:spPr>
        </p:pic>
        <p:pic>
          <p:nvPicPr>
            <p:cNvPr id="23" name="Picture 6" descr="mosquito"/>
            <p:cNvPicPr>
              <a:picLocks noChangeAspect="1" noChangeArrowheads="1"/>
            </p:cNvPicPr>
            <p:nvPr/>
          </p:nvPicPr>
          <p:blipFill>
            <a:blip r:embed="rId11" cstate="print"/>
            <a:srcRect/>
            <a:stretch>
              <a:fillRect/>
            </a:stretch>
          </p:blipFill>
          <p:spPr bwMode="auto">
            <a:xfrm>
              <a:off x="2362200" y="4953000"/>
              <a:ext cx="1074561" cy="1143000"/>
            </a:xfrm>
            <a:prstGeom prst="rect">
              <a:avLst/>
            </a:prstGeom>
            <a:noFill/>
            <a:ln w="9525">
              <a:solidFill>
                <a:srgbClr val="292929"/>
              </a:solid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8932"/>
                                        </p:tgtEl>
                                        <p:attrNameLst>
                                          <p:attrName>style.visibility</p:attrName>
                                        </p:attrNameLst>
                                      </p:cBhvr>
                                      <p:to>
                                        <p:strVal val="visible"/>
                                      </p:to>
                                    </p:set>
                                    <p:animEffect transition="in" filter="fade">
                                      <p:cBhvr>
                                        <p:cTn id="7" dur="500"/>
                                        <p:tgtEl>
                                          <p:spTgt spid="6789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normAutofit fontScale="90000"/>
          </a:bodyPr>
          <a:lstStyle/>
          <a:p>
            <a:pPr eaLnBrk="1" hangingPunct="1"/>
            <a:r>
              <a:rPr lang="en-US" altLang="en-US" dirty="0"/>
              <a:t>Project: Hybrid images from image pyramids</a:t>
            </a:r>
          </a:p>
        </p:txBody>
      </p:sp>
      <p:pic>
        <p:nvPicPr>
          <p:cNvPr id="104450" name="Picture 2" descr="vg-gauss-eigh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2998788"/>
            <a:ext cx="788988"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3" descr="vg-gauss-quar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7925" y="2505075"/>
            <a:ext cx="156527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4" descr="vg-gauss-hal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524000"/>
            <a:ext cx="3132138"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Text Box 6"/>
          <p:cNvSpPr txBox="1">
            <a:spLocks noChangeArrowheads="1"/>
          </p:cNvSpPr>
          <p:nvPr/>
        </p:nvSpPr>
        <p:spPr bwMode="auto">
          <a:xfrm>
            <a:off x="5319713" y="4622800"/>
            <a:ext cx="560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panose="020B0604020202020204" pitchFamily="34" charset="0"/>
                <a:ea typeface="MS PGothic" panose="020B0600070205080204" pitchFamily="34" charset="-128"/>
              </a:defRPr>
            </a:lvl1pPr>
            <a:lvl2pPr marL="742950" indent="-285750" eaLnBrk="0" hangingPunct="0">
              <a:defRPr sz="1200" b="1">
                <a:solidFill>
                  <a:srgbClr val="FFFF00"/>
                </a:solidFill>
                <a:latin typeface="Arial" panose="020B0604020202020204" pitchFamily="34" charset="0"/>
                <a:ea typeface="MS PGothic" panose="020B0600070205080204" pitchFamily="34" charset="-128"/>
              </a:defRPr>
            </a:lvl2pPr>
            <a:lvl3pPr marL="1143000" indent="-228600" eaLnBrk="0" hangingPunct="0">
              <a:defRPr sz="1200" b="1">
                <a:solidFill>
                  <a:srgbClr val="FFFF00"/>
                </a:solidFill>
                <a:latin typeface="Arial" panose="020B0604020202020204" pitchFamily="34" charset="0"/>
                <a:ea typeface="MS PGothic" panose="020B0600070205080204" pitchFamily="34" charset="-128"/>
              </a:defRPr>
            </a:lvl3pPr>
            <a:lvl4pPr marL="1600200" indent="-228600" eaLnBrk="0" hangingPunct="0">
              <a:defRPr sz="1200" b="1">
                <a:solidFill>
                  <a:srgbClr val="FFFF00"/>
                </a:solidFill>
                <a:latin typeface="Arial" panose="020B0604020202020204" pitchFamily="34" charset="0"/>
                <a:ea typeface="MS PGothic" panose="020B0600070205080204" pitchFamily="34" charset="-128"/>
              </a:defRPr>
            </a:lvl4pPr>
            <a:lvl5pPr marL="2057400" indent="-228600" eaLnBrk="0" hangingPunct="0">
              <a:defRPr sz="1200" b="1">
                <a:solidFill>
                  <a:srgbClr val="FFFF00"/>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200" b="1">
                <a:solidFill>
                  <a:srgbClr val="FFFF00"/>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200" b="1">
                <a:solidFill>
                  <a:srgbClr val="FFFF00"/>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200" b="1">
                <a:solidFill>
                  <a:srgbClr val="FFFF00"/>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200" b="1">
                <a:solidFill>
                  <a:srgbClr val="FFFF00"/>
                </a:solidFill>
                <a:latin typeface="Arial" panose="020B0604020202020204" pitchFamily="34" charset="0"/>
                <a:ea typeface="MS PGothic" panose="020B0600070205080204" pitchFamily="34" charset="-128"/>
              </a:defRPr>
            </a:lvl9pPr>
          </a:lstStyle>
          <a:p>
            <a:r>
              <a:rPr lang="en-US" altLang="en-US">
                <a:solidFill>
                  <a:schemeClr val="tx1"/>
                </a:solidFill>
                <a:cs typeface="Arial" panose="020B0604020202020204" pitchFamily="34" charset="0"/>
              </a:rPr>
              <a:t>G 1/4</a:t>
            </a:r>
          </a:p>
        </p:txBody>
      </p:sp>
      <p:sp>
        <p:nvSpPr>
          <p:cNvPr id="104454" name="Text Box 7"/>
          <p:cNvSpPr txBox="1">
            <a:spLocks noChangeArrowheads="1"/>
          </p:cNvSpPr>
          <p:nvPr/>
        </p:nvSpPr>
        <p:spPr bwMode="auto">
          <a:xfrm>
            <a:off x="6996113" y="4025900"/>
            <a:ext cx="560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panose="020B0604020202020204" pitchFamily="34" charset="0"/>
                <a:ea typeface="MS PGothic" panose="020B0600070205080204" pitchFamily="34" charset="-128"/>
              </a:defRPr>
            </a:lvl1pPr>
            <a:lvl2pPr marL="742950" indent="-285750" eaLnBrk="0" hangingPunct="0">
              <a:defRPr sz="1200" b="1">
                <a:solidFill>
                  <a:srgbClr val="FFFF00"/>
                </a:solidFill>
                <a:latin typeface="Arial" panose="020B0604020202020204" pitchFamily="34" charset="0"/>
                <a:ea typeface="MS PGothic" panose="020B0600070205080204" pitchFamily="34" charset="-128"/>
              </a:defRPr>
            </a:lvl2pPr>
            <a:lvl3pPr marL="1143000" indent="-228600" eaLnBrk="0" hangingPunct="0">
              <a:defRPr sz="1200" b="1">
                <a:solidFill>
                  <a:srgbClr val="FFFF00"/>
                </a:solidFill>
                <a:latin typeface="Arial" panose="020B0604020202020204" pitchFamily="34" charset="0"/>
                <a:ea typeface="MS PGothic" panose="020B0600070205080204" pitchFamily="34" charset="-128"/>
              </a:defRPr>
            </a:lvl3pPr>
            <a:lvl4pPr marL="1600200" indent="-228600" eaLnBrk="0" hangingPunct="0">
              <a:defRPr sz="1200" b="1">
                <a:solidFill>
                  <a:srgbClr val="FFFF00"/>
                </a:solidFill>
                <a:latin typeface="Arial" panose="020B0604020202020204" pitchFamily="34" charset="0"/>
                <a:ea typeface="MS PGothic" panose="020B0600070205080204" pitchFamily="34" charset="-128"/>
              </a:defRPr>
            </a:lvl4pPr>
            <a:lvl5pPr marL="2057400" indent="-228600" eaLnBrk="0" hangingPunct="0">
              <a:defRPr sz="1200" b="1">
                <a:solidFill>
                  <a:srgbClr val="FFFF00"/>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200" b="1">
                <a:solidFill>
                  <a:srgbClr val="FFFF00"/>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200" b="1">
                <a:solidFill>
                  <a:srgbClr val="FFFF00"/>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200" b="1">
                <a:solidFill>
                  <a:srgbClr val="FFFF00"/>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200" b="1">
                <a:solidFill>
                  <a:srgbClr val="FFFF00"/>
                </a:solidFill>
                <a:latin typeface="Arial" panose="020B0604020202020204" pitchFamily="34" charset="0"/>
                <a:ea typeface="MS PGothic" panose="020B0600070205080204" pitchFamily="34" charset="-128"/>
              </a:defRPr>
            </a:lvl9pPr>
          </a:lstStyle>
          <a:p>
            <a:r>
              <a:rPr lang="en-US" altLang="en-US">
                <a:solidFill>
                  <a:schemeClr val="tx1"/>
                </a:solidFill>
                <a:cs typeface="Arial" panose="020B0604020202020204" pitchFamily="34" charset="0"/>
              </a:rPr>
              <a:t>G 1/8</a:t>
            </a:r>
          </a:p>
        </p:txBody>
      </p:sp>
      <p:sp>
        <p:nvSpPr>
          <p:cNvPr id="104455" name="Text Box 8"/>
          <p:cNvSpPr txBox="1">
            <a:spLocks noChangeArrowheads="1"/>
          </p:cNvSpPr>
          <p:nvPr/>
        </p:nvSpPr>
        <p:spPr bwMode="auto">
          <a:xfrm>
            <a:off x="1828800" y="5715000"/>
            <a:ext cx="1133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panose="020B0604020202020204" pitchFamily="34" charset="0"/>
                <a:ea typeface="MS PGothic" panose="020B0600070205080204" pitchFamily="34" charset="-128"/>
              </a:defRPr>
            </a:lvl1pPr>
            <a:lvl2pPr marL="742950" indent="-285750" eaLnBrk="0" hangingPunct="0">
              <a:defRPr sz="1200" b="1">
                <a:solidFill>
                  <a:srgbClr val="FFFF00"/>
                </a:solidFill>
                <a:latin typeface="Arial" panose="020B0604020202020204" pitchFamily="34" charset="0"/>
                <a:ea typeface="MS PGothic" panose="020B0600070205080204" pitchFamily="34" charset="-128"/>
              </a:defRPr>
            </a:lvl2pPr>
            <a:lvl3pPr marL="1143000" indent="-228600" eaLnBrk="0" hangingPunct="0">
              <a:defRPr sz="1200" b="1">
                <a:solidFill>
                  <a:srgbClr val="FFFF00"/>
                </a:solidFill>
                <a:latin typeface="Arial" panose="020B0604020202020204" pitchFamily="34" charset="0"/>
                <a:ea typeface="MS PGothic" panose="020B0600070205080204" pitchFamily="34" charset="-128"/>
              </a:defRPr>
            </a:lvl3pPr>
            <a:lvl4pPr marL="1600200" indent="-228600" eaLnBrk="0" hangingPunct="0">
              <a:defRPr sz="1200" b="1">
                <a:solidFill>
                  <a:srgbClr val="FFFF00"/>
                </a:solidFill>
                <a:latin typeface="Arial" panose="020B0604020202020204" pitchFamily="34" charset="0"/>
                <a:ea typeface="MS PGothic" panose="020B0600070205080204" pitchFamily="34" charset="-128"/>
              </a:defRPr>
            </a:lvl4pPr>
            <a:lvl5pPr marL="2057400" indent="-228600" eaLnBrk="0" hangingPunct="0">
              <a:defRPr sz="1200" b="1">
                <a:solidFill>
                  <a:srgbClr val="FFFF00"/>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200" b="1">
                <a:solidFill>
                  <a:srgbClr val="FFFF00"/>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200" b="1">
                <a:solidFill>
                  <a:srgbClr val="FFFF00"/>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200" b="1">
                <a:solidFill>
                  <a:srgbClr val="FFFF00"/>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200" b="1">
                <a:solidFill>
                  <a:srgbClr val="FFFF00"/>
                </a:solidFill>
                <a:latin typeface="Arial" panose="020B0604020202020204" pitchFamily="34" charset="0"/>
                <a:ea typeface="MS PGothic" panose="020B0600070205080204" pitchFamily="34" charset="-128"/>
              </a:defRPr>
            </a:lvl9pPr>
          </a:lstStyle>
          <a:p>
            <a:r>
              <a:rPr lang="en-US" altLang="en-US">
                <a:solidFill>
                  <a:schemeClr val="tx1"/>
                </a:solidFill>
                <a:cs typeface="Arial" panose="020B0604020202020204" pitchFamily="34" charset="0"/>
              </a:rPr>
              <a:t>Gaussian 1/2</a:t>
            </a:r>
          </a:p>
        </p:txBody>
      </p:sp>
    </p:spTree>
    <p:extLst>
      <p:ext uri="{BB962C8B-B14F-4D97-AF65-F5344CB8AC3E}">
        <p14:creationId xmlns:p14="http://schemas.microsoft.com/office/powerpoint/2010/main" val="3172101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p:txBody>
          <a:bodyPr/>
          <a:lstStyle/>
          <a:p>
            <a:endParaRPr lang="en-US" altLang="en-US"/>
          </a:p>
        </p:txBody>
      </p:sp>
      <p:pic>
        <p:nvPicPr>
          <p:cNvPr id="105474" name="Picture 5" descr="MonroeEnstein_AudeOliva200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63513"/>
            <a:ext cx="4851400" cy="669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14309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p:txBody>
          <a:bodyPr/>
          <a:lstStyle/>
          <a:p>
            <a:endParaRPr lang="en-US" altLang="en-US"/>
          </a:p>
        </p:txBody>
      </p:sp>
      <p:pic>
        <p:nvPicPr>
          <p:cNvPr id="106498" name="Picture 2" descr="MonroeEnsteinSmall_AudeOliva2007.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6114" y="3315466"/>
            <a:ext cx="268286" cy="35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37269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a:t>Project: Feature detection and matching</a:t>
            </a:r>
            <a:br>
              <a:rPr lang="en-US" dirty="0"/>
            </a:br>
            <a:endParaRPr lang="en-US" dirty="0"/>
          </a:p>
        </p:txBody>
      </p:sp>
      <p:grpSp>
        <p:nvGrpSpPr>
          <p:cNvPr id="11" name="Group 10"/>
          <p:cNvGrpSpPr/>
          <p:nvPr/>
        </p:nvGrpSpPr>
        <p:grpSpPr>
          <a:xfrm>
            <a:off x="1447800" y="1524000"/>
            <a:ext cx="5918549" cy="4114800"/>
            <a:chOff x="685800" y="1066800"/>
            <a:chExt cx="8001000" cy="5562600"/>
          </a:xfrm>
          <a:effectLst>
            <a:outerShdw blurRad="50800" dist="38100" dir="2700000" algn="tl" rotWithShape="0">
              <a:prstClr val="black">
                <a:alpha val="40000"/>
              </a:prstClr>
            </a:outerShdw>
          </a:effectLst>
        </p:grpSpPr>
        <p:pic>
          <p:nvPicPr>
            <p:cNvPr id="5" name="Picture 5" descr="featExtract1"/>
            <p:cNvPicPr>
              <a:picLocks noChangeAspect="1" noChangeArrowheads="1"/>
            </p:cNvPicPr>
            <p:nvPr/>
          </p:nvPicPr>
          <p:blipFill>
            <a:blip r:embed="rId2" cstate="print"/>
            <a:srcRect/>
            <a:stretch>
              <a:fillRect/>
            </a:stretch>
          </p:blipFill>
          <p:spPr bwMode="auto">
            <a:xfrm>
              <a:off x="685800" y="1066800"/>
              <a:ext cx="2846388" cy="3817938"/>
            </a:xfrm>
            <a:prstGeom prst="rect">
              <a:avLst/>
            </a:prstGeom>
            <a:noFill/>
            <a:ln w="9525">
              <a:noFill/>
              <a:miter lim="800000"/>
              <a:headEnd/>
              <a:tailEnd/>
            </a:ln>
          </p:spPr>
        </p:pic>
        <p:pic>
          <p:nvPicPr>
            <p:cNvPr id="6" name="Picture 6" descr="featExtract2"/>
            <p:cNvPicPr>
              <a:picLocks noChangeAspect="1" noChangeArrowheads="1"/>
            </p:cNvPicPr>
            <p:nvPr/>
          </p:nvPicPr>
          <p:blipFill>
            <a:blip r:embed="rId3" cstate="print"/>
            <a:srcRect/>
            <a:stretch>
              <a:fillRect/>
            </a:stretch>
          </p:blipFill>
          <p:spPr bwMode="auto">
            <a:xfrm>
              <a:off x="4267200" y="1187450"/>
              <a:ext cx="4419600" cy="3536950"/>
            </a:xfrm>
            <a:prstGeom prst="rect">
              <a:avLst/>
            </a:prstGeom>
            <a:noFill/>
            <a:ln w="9525">
              <a:noFill/>
              <a:miter lim="800000"/>
              <a:headEnd/>
              <a:tailEnd/>
            </a:ln>
          </p:spPr>
        </p:pic>
        <p:pic>
          <p:nvPicPr>
            <p:cNvPr id="7" name="Picture 8" descr="featData2"/>
            <p:cNvPicPr>
              <a:picLocks noChangeAspect="1" noChangeArrowheads="1"/>
            </p:cNvPicPr>
            <p:nvPr/>
          </p:nvPicPr>
          <p:blipFill>
            <a:blip r:embed="rId4" cstate="print"/>
            <a:srcRect/>
            <a:stretch>
              <a:fillRect/>
            </a:stretch>
          </p:blipFill>
          <p:spPr bwMode="auto">
            <a:xfrm>
              <a:off x="2752725" y="5038725"/>
              <a:ext cx="1590675" cy="1590675"/>
            </a:xfrm>
            <a:prstGeom prst="rect">
              <a:avLst/>
            </a:prstGeom>
            <a:noFill/>
            <a:ln w="9525">
              <a:noFill/>
              <a:miter lim="800000"/>
              <a:headEnd/>
              <a:tailEnd/>
            </a:ln>
          </p:spPr>
        </p:pic>
        <p:pic>
          <p:nvPicPr>
            <p:cNvPr id="8" name="Picture 7" descr="featData1"/>
            <p:cNvPicPr>
              <a:picLocks noChangeAspect="1" noChangeArrowheads="1"/>
            </p:cNvPicPr>
            <p:nvPr/>
          </p:nvPicPr>
          <p:blipFill>
            <a:blip r:embed="rId5" cstate="print"/>
            <a:srcRect/>
            <a:stretch>
              <a:fillRect/>
            </a:stretch>
          </p:blipFill>
          <p:spPr bwMode="auto">
            <a:xfrm>
              <a:off x="5191125" y="5030788"/>
              <a:ext cx="1590675" cy="1598612"/>
            </a:xfrm>
            <a:prstGeom prst="rect">
              <a:avLst/>
            </a:prstGeom>
            <a:noFill/>
            <a:ln w="9525">
              <a:noFill/>
              <a:miter lim="800000"/>
              <a:headEnd/>
              <a:tailEnd/>
            </a:ln>
          </p:spPr>
        </p:pic>
        <p:sp>
          <p:nvSpPr>
            <p:cNvPr id="9" name="Right Arrow 13"/>
            <p:cNvSpPr>
              <a:spLocks noChangeArrowheads="1"/>
            </p:cNvSpPr>
            <p:nvPr/>
          </p:nvSpPr>
          <p:spPr bwMode="auto">
            <a:xfrm rot="3375002">
              <a:off x="2547937" y="4100513"/>
              <a:ext cx="1133475" cy="685800"/>
            </a:xfrm>
            <a:prstGeom prst="rightArrow">
              <a:avLst>
                <a:gd name="adj1" fmla="val 50000"/>
                <a:gd name="adj2" fmla="val 49997"/>
              </a:avLst>
            </a:prstGeom>
            <a:solidFill>
              <a:schemeClr val="accent1">
                <a:lumMod val="60000"/>
                <a:lumOff val="40000"/>
              </a:schemeClr>
            </a:solidFill>
            <a:ln w="25400">
              <a:solidFill>
                <a:schemeClr val="tx1"/>
              </a:solidFill>
              <a:round/>
              <a:headEnd/>
              <a:tailEnd/>
            </a:ln>
          </p:spPr>
          <p:txBody>
            <a:bodyPr/>
            <a:lstStyle/>
            <a:p>
              <a:endParaRPr lang="en-US"/>
            </a:p>
          </p:txBody>
        </p:sp>
        <p:sp>
          <p:nvSpPr>
            <p:cNvPr id="10" name="Right Arrow 14"/>
            <p:cNvSpPr>
              <a:spLocks noChangeArrowheads="1"/>
            </p:cNvSpPr>
            <p:nvPr/>
          </p:nvSpPr>
          <p:spPr bwMode="auto">
            <a:xfrm rot="7715876">
              <a:off x="5618162" y="4129088"/>
              <a:ext cx="1133475" cy="685800"/>
            </a:xfrm>
            <a:prstGeom prst="rightArrow">
              <a:avLst>
                <a:gd name="adj1" fmla="val 50000"/>
                <a:gd name="adj2" fmla="val 49997"/>
              </a:avLst>
            </a:prstGeom>
            <a:solidFill>
              <a:schemeClr val="accent1">
                <a:lumMod val="60000"/>
                <a:lumOff val="40000"/>
              </a:schemeClr>
            </a:solidFill>
            <a:ln w="25400">
              <a:solidFill>
                <a:schemeClr val="tx1"/>
              </a:solidFill>
              <a:round/>
              <a:headEnd/>
              <a:tailEnd/>
            </a:ln>
          </p:spPr>
          <p:txBody>
            <a:bodyPr/>
            <a:lstStyle/>
            <a:p>
              <a:endParaRPr lang="en-US"/>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Rectangle 2"/>
          <p:cNvSpPr>
            <a:spLocks noGrp="1" noChangeArrowheads="1"/>
          </p:cNvSpPr>
          <p:nvPr>
            <p:ph type="title"/>
          </p:nvPr>
        </p:nvSpPr>
        <p:spPr/>
        <p:txBody>
          <a:bodyPr/>
          <a:lstStyle/>
          <a:p>
            <a:r>
              <a:rPr lang="en-US" dirty="0"/>
              <a:t>2. Geometry</a:t>
            </a:r>
          </a:p>
        </p:txBody>
      </p:sp>
      <p:sp>
        <p:nvSpPr>
          <p:cNvPr id="15" name="Rectangle 7"/>
          <p:cNvSpPr>
            <a:spLocks noChangeArrowheads="1"/>
          </p:cNvSpPr>
          <p:nvPr>
            <p:custDataLst>
              <p:tags r:id="rId1"/>
            </p:custDataLst>
          </p:nvPr>
        </p:nvSpPr>
        <p:spPr bwMode="auto">
          <a:xfrm>
            <a:off x="1331682" y="3886200"/>
            <a:ext cx="1868718" cy="338554"/>
          </a:xfrm>
          <a:prstGeom prst="rect">
            <a:avLst/>
          </a:prstGeom>
          <a:noFill/>
          <a:ln w="9525">
            <a:noFill/>
            <a:miter lim="800000"/>
            <a:headEnd/>
            <a:tailEnd/>
          </a:ln>
          <a:effectLst/>
        </p:spPr>
        <p:txBody>
          <a:bodyPr wrap="none">
            <a:spAutoFit/>
          </a:bodyPr>
          <a:lstStyle/>
          <a:p>
            <a:pPr algn="ctr" rtl="0" eaLnBrk="0" fontAlgn="base" hangingPunct="0">
              <a:spcBef>
                <a:spcPct val="0"/>
              </a:spcBef>
              <a:spcAft>
                <a:spcPct val="0"/>
              </a:spcAft>
            </a:pPr>
            <a:r>
              <a:rPr lang="en-US" sz="1600" b="0" kern="1200" dirty="0">
                <a:solidFill>
                  <a:srgbClr val="000000"/>
                </a:solidFill>
                <a:latin typeface="Calibri" pitchFamily="34" charset="0"/>
              </a:rPr>
              <a:t>Projective geometry</a:t>
            </a:r>
          </a:p>
        </p:txBody>
      </p:sp>
      <p:grpSp>
        <p:nvGrpSpPr>
          <p:cNvPr id="21" name="Group 20"/>
          <p:cNvGrpSpPr/>
          <p:nvPr/>
        </p:nvGrpSpPr>
        <p:grpSpPr>
          <a:xfrm>
            <a:off x="5105400" y="1447800"/>
            <a:ext cx="3048000" cy="3157954"/>
            <a:chOff x="5105400" y="1524000"/>
            <a:chExt cx="3048000" cy="3157954"/>
          </a:xfrm>
        </p:grpSpPr>
        <p:grpSp>
          <p:nvGrpSpPr>
            <p:cNvPr id="17" name="Group 16"/>
            <p:cNvGrpSpPr/>
            <p:nvPr/>
          </p:nvGrpSpPr>
          <p:grpSpPr>
            <a:xfrm>
              <a:off x="5105400" y="1524000"/>
              <a:ext cx="3048000" cy="2765701"/>
              <a:chOff x="4648200" y="1371600"/>
              <a:chExt cx="3505200" cy="3180556"/>
            </a:xfrm>
          </p:grpSpPr>
          <p:pic>
            <p:nvPicPr>
              <p:cNvPr id="10" name="Picture 14"/>
              <p:cNvPicPr>
                <a:picLocks noChangeAspect="1" noChangeArrowheads="1"/>
              </p:cNvPicPr>
              <p:nvPr/>
            </p:nvPicPr>
            <p:blipFill>
              <a:blip r:embed="rId7" cstate="print"/>
              <a:srcRect b="49139"/>
              <a:stretch>
                <a:fillRect/>
              </a:stretch>
            </p:blipFill>
            <p:spPr bwMode="auto">
              <a:xfrm>
                <a:off x="5181600" y="2209800"/>
                <a:ext cx="2971800" cy="234235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1" name="Picture 3"/>
              <p:cNvPicPr>
                <a:picLocks noChangeAspect="1" noChangeArrowheads="1"/>
              </p:cNvPicPr>
              <p:nvPr/>
            </p:nvPicPr>
            <p:blipFill>
              <a:blip r:embed="rId8" cstate="print"/>
              <a:srcRect/>
              <a:stretch>
                <a:fillRect/>
              </a:stretch>
            </p:blipFill>
            <p:spPr bwMode="auto">
              <a:xfrm>
                <a:off x="4648200" y="1371600"/>
                <a:ext cx="1474539" cy="1095851"/>
              </a:xfrm>
              <a:prstGeom prst="rect">
                <a:avLst/>
              </a:prstGeom>
              <a:noFill/>
              <a:ln w="9525">
                <a:noFill/>
                <a:miter lim="800000"/>
                <a:headEnd/>
                <a:tailEnd/>
              </a:ln>
              <a:effectLst>
                <a:outerShdw blurRad="50800" dist="38100" dir="2700000" algn="tl" rotWithShape="0">
                  <a:prstClr val="black">
                    <a:alpha val="40000"/>
                  </a:prstClr>
                </a:outerShdw>
              </a:effectLst>
            </p:spPr>
          </p:pic>
        </p:grpSp>
        <p:sp>
          <p:nvSpPr>
            <p:cNvPr id="18" name="Rectangle 7"/>
            <p:cNvSpPr>
              <a:spLocks noChangeArrowheads="1"/>
            </p:cNvSpPr>
            <p:nvPr>
              <p:custDataLst>
                <p:tags r:id="rId4"/>
              </p:custDataLst>
            </p:nvPr>
          </p:nvSpPr>
          <p:spPr bwMode="auto">
            <a:xfrm>
              <a:off x="6280778" y="4343400"/>
              <a:ext cx="729622" cy="338554"/>
            </a:xfrm>
            <a:prstGeom prst="rect">
              <a:avLst/>
            </a:prstGeom>
            <a:noFill/>
            <a:ln w="9525">
              <a:noFill/>
              <a:miter lim="800000"/>
              <a:headEnd/>
              <a:tailEnd/>
            </a:ln>
            <a:effectLst/>
          </p:spPr>
          <p:txBody>
            <a:bodyPr wrap="none">
              <a:spAutoFit/>
            </a:bodyPr>
            <a:lstStyle/>
            <a:p>
              <a:pPr algn="ctr" rtl="0" eaLnBrk="0" fontAlgn="base" hangingPunct="0">
                <a:spcBef>
                  <a:spcPct val="0"/>
                </a:spcBef>
                <a:spcAft>
                  <a:spcPct val="0"/>
                </a:spcAft>
              </a:pPr>
              <a:r>
                <a:rPr lang="en-US" sz="1600" b="0" kern="1200" dirty="0">
                  <a:solidFill>
                    <a:srgbClr val="000000"/>
                  </a:solidFill>
                  <a:latin typeface="Calibri" pitchFamily="34" charset="0"/>
                </a:rPr>
                <a:t>Stereo</a:t>
              </a:r>
            </a:p>
          </p:txBody>
        </p:sp>
      </p:grpSp>
      <p:grpSp>
        <p:nvGrpSpPr>
          <p:cNvPr id="20" name="Group 19"/>
          <p:cNvGrpSpPr/>
          <p:nvPr/>
        </p:nvGrpSpPr>
        <p:grpSpPr>
          <a:xfrm>
            <a:off x="685800" y="4419600"/>
            <a:ext cx="3048000" cy="2155597"/>
            <a:chOff x="2819400" y="4473803"/>
            <a:chExt cx="3048000" cy="2155597"/>
          </a:xfrm>
        </p:grpSpPr>
        <p:pic>
          <p:nvPicPr>
            <p:cNvPr id="1081347" name="Picture 3"/>
            <p:cNvPicPr>
              <a:picLocks noChangeAspect="1" noChangeArrowheads="1"/>
            </p:cNvPicPr>
            <p:nvPr/>
          </p:nvPicPr>
          <p:blipFill>
            <a:blip r:embed="rId9" cstate="print"/>
            <a:srcRect/>
            <a:stretch>
              <a:fillRect/>
            </a:stretch>
          </p:blipFill>
          <p:spPr bwMode="auto">
            <a:xfrm>
              <a:off x="2819400" y="4473803"/>
              <a:ext cx="3048000" cy="1774597"/>
            </a:xfrm>
            <a:prstGeom prst="rect">
              <a:avLst/>
            </a:prstGeom>
            <a:noFill/>
            <a:ln w="9525">
              <a:noFill/>
              <a:miter lim="800000"/>
              <a:headEnd/>
              <a:tailEnd/>
            </a:ln>
          </p:spPr>
        </p:pic>
        <p:sp>
          <p:nvSpPr>
            <p:cNvPr id="19" name="Rectangle 7"/>
            <p:cNvSpPr>
              <a:spLocks noChangeArrowheads="1"/>
            </p:cNvSpPr>
            <p:nvPr>
              <p:custDataLst>
                <p:tags r:id="rId3"/>
              </p:custDataLst>
            </p:nvPr>
          </p:nvSpPr>
          <p:spPr bwMode="auto">
            <a:xfrm>
              <a:off x="3581400" y="6290846"/>
              <a:ext cx="1654427" cy="338554"/>
            </a:xfrm>
            <a:prstGeom prst="rect">
              <a:avLst/>
            </a:prstGeom>
            <a:noFill/>
            <a:ln w="9525">
              <a:noFill/>
              <a:miter lim="800000"/>
              <a:headEnd/>
              <a:tailEnd/>
            </a:ln>
            <a:effectLst/>
          </p:spPr>
          <p:txBody>
            <a:bodyPr wrap="none">
              <a:spAutoFit/>
            </a:bodyPr>
            <a:lstStyle/>
            <a:p>
              <a:pPr algn="ctr" rtl="0" eaLnBrk="0" fontAlgn="base" hangingPunct="0">
                <a:spcBef>
                  <a:spcPct val="0"/>
                </a:spcBef>
                <a:spcAft>
                  <a:spcPct val="0"/>
                </a:spcAft>
              </a:pPr>
              <a:r>
                <a:rPr lang="en-US" sz="1600" b="0" kern="1200" dirty="0">
                  <a:solidFill>
                    <a:srgbClr val="000000"/>
                  </a:solidFill>
                  <a:latin typeface="Calibri" pitchFamily="34" charset="0"/>
                </a:rPr>
                <a:t>Multi-view stereo</a:t>
              </a:r>
            </a:p>
          </p:txBody>
        </p:sp>
      </p:grpSp>
      <p:grpSp>
        <p:nvGrpSpPr>
          <p:cNvPr id="25" name="Group 24"/>
          <p:cNvGrpSpPr/>
          <p:nvPr/>
        </p:nvGrpSpPr>
        <p:grpSpPr>
          <a:xfrm>
            <a:off x="4572000" y="4800600"/>
            <a:ext cx="4114800" cy="1390381"/>
            <a:chOff x="1" y="2895600"/>
            <a:chExt cx="5943599" cy="2008329"/>
          </a:xfrm>
        </p:grpSpPr>
        <p:pic>
          <p:nvPicPr>
            <p:cNvPr id="22" name="Picture 4" descr="C:\snavely\thesis\Colosseum1.png"/>
            <p:cNvPicPr>
              <a:picLocks noChangeAspect="1" noChangeArrowheads="1"/>
            </p:cNvPicPr>
            <p:nvPr/>
          </p:nvPicPr>
          <p:blipFill>
            <a:blip r:embed="rId10" cstate="print"/>
            <a:srcRect l="2835" r="2835"/>
            <a:stretch>
              <a:fillRect/>
            </a:stretch>
          </p:blipFill>
          <p:spPr bwMode="auto">
            <a:xfrm>
              <a:off x="3313727" y="2895600"/>
              <a:ext cx="2629873" cy="1981200"/>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23" name="Picture 2"/>
            <p:cNvPicPr>
              <a:picLocks noChangeAspect="1" noChangeArrowheads="1"/>
            </p:cNvPicPr>
            <p:nvPr/>
          </p:nvPicPr>
          <p:blipFill>
            <a:blip r:embed="rId11" cstate="print"/>
            <a:srcRect/>
            <a:stretch>
              <a:fillRect/>
            </a:stretch>
          </p:blipFill>
          <p:spPr bwMode="auto">
            <a:xfrm>
              <a:off x="1" y="2895600"/>
              <a:ext cx="2743200" cy="2008329"/>
            </a:xfrm>
            <a:prstGeom prst="rect">
              <a:avLst/>
            </a:prstGeom>
            <a:noFill/>
            <a:ln w="9525">
              <a:noFill/>
              <a:miter lim="800000"/>
              <a:headEnd/>
              <a:tailEnd/>
            </a:ln>
            <a:effectLst/>
          </p:spPr>
        </p:pic>
        <p:sp>
          <p:nvSpPr>
            <p:cNvPr id="24" name="Right Arrow 23"/>
            <p:cNvSpPr/>
            <p:nvPr/>
          </p:nvSpPr>
          <p:spPr>
            <a:xfrm>
              <a:off x="2819400" y="3657600"/>
              <a:ext cx="367373" cy="304800"/>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7"/>
          <p:cNvSpPr>
            <a:spLocks noChangeArrowheads="1"/>
          </p:cNvSpPr>
          <p:nvPr>
            <p:custDataLst>
              <p:tags r:id="rId2"/>
            </p:custDataLst>
          </p:nvPr>
        </p:nvSpPr>
        <p:spPr bwMode="auto">
          <a:xfrm>
            <a:off x="5632430" y="6248400"/>
            <a:ext cx="2063770" cy="338554"/>
          </a:xfrm>
          <a:prstGeom prst="rect">
            <a:avLst/>
          </a:prstGeom>
          <a:noFill/>
          <a:ln w="9525">
            <a:noFill/>
            <a:miter lim="800000"/>
            <a:headEnd/>
            <a:tailEnd/>
          </a:ln>
          <a:effectLst/>
        </p:spPr>
        <p:txBody>
          <a:bodyPr wrap="none">
            <a:spAutoFit/>
          </a:bodyPr>
          <a:lstStyle/>
          <a:p>
            <a:pPr algn="ctr" rtl="0" eaLnBrk="0" fontAlgn="base" hangingPunct="0">
              <a:spcBef>
                <a:spcPct val="0"/>
              </a:spcBef>
              <a:spcAft>
                <a:spcPct val="0"/>
              </a:spcAft>
            </a:pPr>
            <a:r>
              <a:rPr lang="en-US" sz="1600" b="0" dirty="0">
                <a:solidFill>
                  <a:srgbClr val="000000"/>
                </a:solidFill>
                <a:latin typeface="Calibri" pitchFamily="34" charset="0"/>
              </a:rPr>
              <a:t>Structure </a:t>
            </a:r>
            <a:r>
              <a:rPr lang="en-US" sz="1600" b="0">
                <a:solidFill>
                  <a:srgbClr val="000000"/>
                </a:solidFill>
                <a:latin typeface="Calibri" pitchFamily="34" charset="0"/>
              </a:rPr>
              <a:t>from motion</a:t>
            </a:r>
            <a:endParaRPr lang="en-US" sz="1600" b="0" kern="1200" dirty="0">
              <a:solidFill>
                <a:srgbClr val="000000"/>
              </a:solidFill>
              <a:latin typeface="Calibri" pitchFamily="34" charset="0"/>
            </a:endParaRPr>
          </a:p>
        </p:txBody>
      </p:sp>
      <p:pic>
        <p:nvPicPr>
          <p:cNvPr id="27" name="Picture 5" descr="perspective_2_lg"/>
          <p:cNvPicPr>
            <a:picLocks noGrp="1" noChangeAspect="1" noChangeArrowheads="1"/>
          </p:cNvPicPr>
          <p:nvPr>
            <p:ph idx="1"/>
          </p:nvPr>
        </p:nvPicPr>
        <p:blipFill>
          <a:blip r:embed="rId12" cstate="print"/>
          <a:srcRect/>
          <a:stretch>
            <a:fillRect/>
          </a:stretch>
        </p:blipFill>
        <p:spPr>
          <a:xfrm>
            <a:off x="762000" y="1524000"/>
            <a:ext cx="3048000" cy="2346755"/>
          </a:xfr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Creating panoramas</a:t>
            </a:r>
          </a:p>
        </p:txBody>
      </p:sp>
      <p:pic>
        <p:nvPicPr>
          <p:cNvPr id="1084418" name="Picture 2"/>
          <p:cNvPicPr>
            <a:picLocks noChangeAspect="1" noChangeArrowheads="1"/>
          </p:cNvPicPr>
          <p:nvPr/>
        </p:nvPicPr>
        <p:blipFill>
          <a:blip r:embed="rId2" cstate="print"/>
          <a:srcRect/>
          <a:stretch>
            <a:fillRect/>
          </a:stretch>
        </p:blipFill>
        <p:spPr bwMode="auto">
          <a:xfrm>
            <a:off x="0" y="4262438"/>
            <a:ext cx="9164095" cy="2443162"/>
          </a:xfrm>
          <a:prstGeom prst="rect">
            <a:avLst/>
          </a:prstGeom>
          <a:noFill/>
          <a:ln w="9525">
            <a:noFill/>
            <a:miter lim="800000"/>
            <a:headEnd/>
            <a:tailEnd/>
          </a:ln>
        </p:spPr>
      </p:pic>
      <p:pic>
        <p:nvPicPr>
          <p:cNvPr id="1084420" name="Picture 4"/>
          <p:cNvPicPr>
            <a:picLocks noChangeAspect="1" noChangeArrowheads="1"/>
          </p:cNvPicPr>
          <p:nvPr/>
        </p:nvPicPr>
        <p:blipFill>
          <a:blip r:embed="rId3" cstate="print"/>
          <a:srcRect/>
          <a:stretch>
            <a:fillRect/>
          </a:stretch>
        </p:blipFill>
        <p:spPr bwMode="auto">
          <a:xfrm>
            <a:off x="0" y="1457325"/>
            <a:ext cx="5800725" cy="2124075"/>
          </a:xfrm>
          <a:prstGeom prst="rect">
            <a:avLst/>
          </a:prstGeom>
          <a:noFill/>
          <a:ln w="9525">
            <a:noFill/>
            <a:miter lim="800000"/>
            <a:headEnd/>
            <a:tailEnd/>
          </a:ln>
        </p:spPr>
      </p:pic>
      <p:pic>
        <p:nvPicPr>
          <p:cNvPr id="1084421" name="Picture 5"/>
          <p:cNvPicPr>
            <a:picLocks noChangeAspect="1" noChangeArrowheads="1"/>
          </p:cNvPicPr>
          <p:nvPr/>
        </p:nvPicPr>
        <p:blipFill>
          <a:blip r:embed="rId4" cstate="print"/>
          <a:srcRect/>
          <a:stretch>
            <a:fillRect/>
          </a:stretch>
        </p:blipFill>
        <p:spPr bwMode="auto">
          <a:xfrm>
            <a:off x="2743200" y="2133600"/>
            <a:ext cx="6181725" cy="1943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4421"/>
                                        </p:tgtEl>
                                        <p:attrNameLst>
                                          <p:attrName>style.visibility</p:attrName>
                                        </p:attrNameLst>
                                      </p:cBhvr>
                                      <p:to>
                                        <p:strVal val="visible"/>
                                      </p:to>
                                    </p:set>
                                    <p:animEffect transition="in" filter="fade">
                                      <p:cBhvr>
                                        <p:cTn id="7" dur="500"/>
                                        <p:tgtEl>
                                          <p:spTgt spid="10844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4418"/>
                                        </p:tgtEl>
                                        <p:attrNameLst>
                                          <p:attrName>style.visibility</p:attrName>
                                        </p:attrNameLst>
                                      </p:cBhvr>
                                      <p:to>
                                        <p:strVal val="visible"/>
                                      </p:to>
                                    </p:set>
                                    <p:animEffect transition="in" filter="fade">
                                      <p:cBhvr>
                                        <p:cTn id="12" dur="500"/>
                                        <p:tgtEl>
                                          <p:spTgt spid="1084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Single-View Modeling</a:t>
            </a:r>
          </a:p>
        </p:txBody>
      </p:sp>
      <p:pic>
        <p:nvPicPr>
          <p:cNvPr id="982018" name="Picture 2" descr="http://www.cs.cmu.edu/~jxiao/images/new_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362200"/>
            <a:ext cx="3695700" cy="3124201"/>
          </a:xfrm>
          <a:prstGeom prst="rect">
            <a:avLst/>
          </a:prstGeom>
          <a:noFill/>
          <a:extLst>
            <a:ext uri="{909E8E84-426E-40DD-AFC4-6F175D3DCCD1}">
              <a14:hiddenFill xmlns:a14="http://schemas.microsoft.com/office/drawing/2010/main">
                <a:solidFill>
                  <a:srgbClr val="FFFFFF"/>
                </a:solidFill>
              </a14:hiddenFill>
            </a:ext>
          </a:extLst>
        </p:spPr>
      </p:pic>
      <p:pic>
        <p:nvPicPr>
          <p:cNvPr id="982020" name="Picture 4" descr="http://www.cs.cmu.edu/~ph/869/results/xiao/asst3/orig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66937"/>
            <a:ext cx="3067050" cy="3514726"/>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3886200" y="3657600"/>
            <a:ext cx="762000" cy="762000"/>
          </a:xfrm>
          <a:prstGeom prs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64566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Photometric Stereo</a:t>
            </a:r>
          </a:p>
        </p:txBody>
      </p:sp>
      <p:pic>
        <p:nvPicPr>
          <p:cNvPr id="3" name="Picture 2"/>
          <p:cNvPicPr>
            <a:picLocks noChangeAspect="1"/>
          </p:cNvPicPr>
          <p:nvPr/>
        </p:nvPicPr>
        <p:blipFill>
          <a:blip r:embed="rId2"/>
          <a:stretch>
            <a:fillRect/>
          </a:stretch>
        </p:blipFill>
        <p:spPr>
          <a:xfrm>
            <a:off x="1321206" y="1295400"/>
            <a:ext cx="6501587" cy="4876190"/>
          </a:xfrm>
          <a:prstGeom prst="rect">
            <a:avLst/>
          </a:prstGeom>
        </p:spPr>
      </p:pic>
    </p:spTree>
    <p:extLst>
      <p:ext uri="{BB962C8B-B14F-4D97-AF65-F5344CB8AC3E}">
        <p14:creationId xmlns:p14="http://schemas.microsoft.com/office/powerpoint/2010/main" val="17116051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Rectangle 2"/>
          <p:cNvSpPr>
            <a:spLocks noGrp="1" noChangeArrowheads="1"/>
          </p:cNvSpPr>
          <p:nvPr>
            <p:ph type="title"/>
          </p:nvPr>
        </p:nvSpPr>
        <p:spPr/>
        <p:txBody>
          <a:bodyPr/>
          <a:lstStyle/>
          <a:p>
            <a:r>
              <a:rPr lang="en-US" dirty="0"/>
              <a:t>3. Recognition</a:t>
            </a:r>
          </a:p>
        </p:txBody>
      </p:sp>
      <p:sp>
        <p:nvSpPr>
          <p:cNvPr id="776199" name="Text Box 7"/>
          <p:cNvSpPr txBox="1">
            <a:spLocks noChangeArrowheads="1"/>
          </p:cNvSpPr>
          <p:nvPr/>
        </p:nvSpPr>
        <p:spPr bwMode="auto">
          <a:xfrm>
            <a:off x="1973263" y="2401888"/>
            <a:ext cx="184150" cy="274637"/>
          </a:xfrm>
          <a:prstGeom prst="rect">
            <a:avLst/>
          </a:prstGeom>
          <a:noFill/>
          <a:ln w="12700" cap="sq">
            <a:noFill/>
            <a:miter lim="800000"/>
            <a:headEnd type="none" w="sm" len="sm"/>
            <a:tailEnd type="none" w="sm" len="sm"/>
          </a:ln>
          <a:effectLst/>
        </p:spPr>
        <p:txBody>
          <a:bodyPr wrap="none">
            <a:spAutoFit/>
          </a:bodyPr>
          <a:lstStyle/>
          <a:p>
            <a:pPr algn="l" eaLnBrk="0" hangingPunct="0">
              <a:spcBef>
                <a:spcPct val="0"/>
              </a:spcBef>
            </a:pPr>
            <a:endParaRPr lang="en-US">
              <a:solidFill>
                <a:schemeClr val="tx1"/>
              </a:solidFill>
            </a:endParaRPr>
          </a:p>
        </p:txBody>
      </p:sp>
      <p:sp>
        <p:nvSpPr>
          <p:cNvPr id="776238" name="Rectangle 46"/>
          <p:cNvSpPr>
            <a:spLocks noChangeArrowheads="1"/>
          </p:cNvSpPr>
          <p:nvPr/>
        </p:nvSpPr>
        <p:spPr bwMode="auto">
          <a:xfrm>
            <a:off x="6954838" y="6553200"/>
            <a:ext cx="2112962" cy="274638"/>
          </a:xfrm>
          <a:prstGeom prst="rect">
            <a:avLst/>
          </a:prstGeom>
          <a:noFill/>
          <a:ln w="19050">
            <a:noFill/>
            <a:miter lim="800000"/>
            <a:headEnd/>
            <a:tailEnd/>
          </a:ln>
          <a:effectLst/>
        </p:spPr>
        <p:txBody>
          <a:bodyPr wrap="none">
            <a:spAutoFit/>
          </a:bodyPr>
          <a:lstStyle/>
          <a:p>
            <a:r>
              <a:rPr lang="en-US" b="0" dirty="0">
                <a:solidFill>
                  <a:schemeClr val="bg1"/>
                </a:solidFill>
              </a:rPr>
              <a:t>Sources: D. Lowe, L. </a:t>
            </a:r>
            <a:r>
              <a:rPr lang="en-US" b="0" dirty="0" err="1">
                <a:solidFill>
                  <a:schemeClr val="bg1"/>
                </a:solidFill>
              </a:rPr>
              <a:t>Fei-Fei</a:t>
            </a:r>
            <a:endParaRPr lang="en-US" b="0" dirty="0">
              <a:solidFill>
                <a:schemeClr val="bg1"/>
              </a:solidFill>
            </a:endParaRPr>
          </a:p>
        </p:txBody>
      </p:sp>
      <p:pic>
        <p:nvPicPr>
          <p:cNvPr id="1082370" name="Picture 2"/>
          <p:cNvPicPr>
            <a:picLocks noChangeAspect="1" noChangeArrowheads="1"/>
          </p:cNvPicPr>
          <p:nvPr/>
        </p:nvPicPr>
        <p:blipFill>
          <a:blip r:embed="rId6" cstate="print"/>
          <a:srcRect/>
          <a:stretch>
            <a:fillRect/>
          </a:stretch>
        </p:blipFill>
        <p:spPr bwMode="auto">
          <a:xfrm>
            <a:off x="1066800" y="1981200"/>
            <a:ext cx="2286000" cy="1143000"/>
          </a:xfrm>
          <a:prstGeom prst="rect">
            <a:avLst/>
          </a:prstGeom>
          <a:noFill/>
          <a:ln w="9525">
            <a:noFill/>
            <a:miter lim="800000"/>
            <a:headEnd/>
            <a:tailEnd/>
          </a:ln>
        </p:spPr>
      </p:pic>
      <p:sp>
        <p:nvSpPr>
          <p:cNvPr id="34" name="Rectangle 7"/>
          <p:cNvSpPr>
            <a:spLocks noChangeArrowheads="1"/>
          </p:cNvSpPr>
          <p:nvPr>
            <p:custDataLst>
              <p:tags r:id="rId1"/>
            </p:custDataLst>
          </p:nvPr>
        </p:nvSpPr>
        <p:spPr bwMode="auto">
          <a:xfrm>
            <a:off x="762000" y="3200400"/>
            <a:ext cx="2803589" cy="338554"/>
          </a:xfrm>
          <a:prstGeom prst="rect">
            <a:avLst/>
          </a:prstGeom>
          <a:noFill/>
          <a:ln w="9525">
            <a:noFill/>
            <a:miter lim="800000"/>
            <a:headEnd/>
            <a:tailEnd/>
          </a:ln>
          <a:effectLst/>
        </p:spPr>
        <p:txBody>
          <a:bodyPr wrap="none">
            <a:spAutoFit/>
          </a:bodyPr>
          <a:lstStyle/>
          <a:p>
            <a:pPr algn="ctr" rtl="0" eaLnBrk="0" fontAlgn="base" hangingPunct="0">
              <a:spcBef>
                <a:spcPct val="0"/>
              </a:spcBef>
              <a:spcAft>
                <a:spcPct val="0"/>
              </a:spcAft>
            </a:pPr>
            <a:r>
              <a:rPr lang="en-US" sz="1600" b="0" kern="1200" dirty="0">
                <a:solidFill>
                  <a:srgbClr val="000000"/>
                </a:solidFill>
                <a:latin typeface="Calibri" pitchFamily="34" charset="0"/>
              </a:rPr>
              <a:t>Face detection </a:t>
            </a:r>
            <a:r>
              <a:rPr lang="en-US" sz="1600" b="0" kern="1200">
                <a:solidFill>
                  <a:srgbClr val="000000"/>
                </a:solidFill>
                <a:latin typeface="Calibri" pitchFamily="34" charset="0"/>
              </a:rPr>
              <a:t>and recognition</a:t>
            </a:r>
            <a:endParaRPr lang="en-US" sz="1600" b="0" kern="1200" dirty="0">
              <a:solidFill>
                <a:srgbClr val="000000"/>
              </a:solidFill>
              <a:latin typeface="Calibri" pitchFamily="34" charset="0"/>
            </a:endParaRPr>
          </a:p>
        </p:txBody>
      </p:sp>
      <p:grpSp>
        <p:nvGrpSpPr>
          <p:cNvPr id="37" name="Group 36"/>
          <p:cNvGrpSpPr/>
          <p:nvPr/>
        </p:nvGrpSpPr>
        <p:grpSpPr>
          <a:xfrm>
            <a:off x="3962400" y="1600200"/>
            <a:ext cx="4267200" cy="2091154"/>
            <a:chOff x="3962400" y="1600200"/>
            <a:chExt cx="4267200" cy="2091154"/>
          </a:xfrm>
        </p:grpSpPr>
        <p:grpSp>
          <p:nvGrpSpPr>
            <p:cNvPr id="776237" name="Group 45"/>
            <p:cNvGrpSpPr>
              <a:grpSpLocks/>
            </p:cNvGrpSpPr>
            <p:nvPr/>
          </p:nvGrpSpPr>
          <p:grpSpPr bwMode="auto">
            <a:xfrm>
              <a:off x="3962400" y="1600200"/>
              <a:ext cx="4267200" cy="1905001"/>
              <a:chOff x="96" y="672"/>
              <a:chExt cx="2688" cy="1200"/>
            </a:xfrm>
          </p:grpSpPr>
          <p:sp>
            <p:nvSpPr>
              <p:cNvPr id="776197" name="Rectangle 5"/>
              <p:cNvSpPr>
                <a:spLocks noChangeArrowheads="1"/>
              </p:cNvSpPr>
              <p:nvPr/>
            </p:nvSpPr>
            <p:spPr bwMode="auto">
              <a:xfrm>
                <a:off x="96" y="672"/>
                <a:ext cx="2688" cy="1200"/>
              </a:xfrm>
              <a:prstGeom prst="rect">
                <a:avLst/>
              </a:prstGeom>
              <a:solidFill>
                <a:schemeClr val="bg1"/>
              </a:solidFill>
              <a:ln w="19050">
                <a:noFill/>
                <a:miter lim="800000"/>
                <a:headEnd/>
                <a:tailEnd/>
              </a:ln>
              <a:effectLst/>
            </p:spPr>
            <p:txBody>
              <a:bodyPr wrap="none" anchor="ctr"/>
              <a:lstStyle/>
              <a:p>
                <a:endParaRPr lang="en-US"/>
              </a:p>
            </p:txBody>
          </p:sp>
          <p:pic>
            <p:nvPicPr>
              <p:cNvPr id="776198" name="Picture 6" descr="sift-feat"/>
              <p:cNvPicPr>
                <a:picLocks noChangeAspect="1" noChangeArrowheads="1"/>
              </p:cNvPicPr>
              <p:nvPr/>
            </p:nvPicPr>
            <p:blipFill>
              <a:blip r:embed="rId7" cstate="print"/>
              <a:srcRect/>
              <a:stretch>
                <a:fillRect/>
              </a:stretch>
            </p:blipFill>
            <p:spPr bwMode="auto">
              <a:xfrm>
                <a:off x="162" y="696"/>
                <a:ext cx="2574" cy="1069"/>
              </a:xfrm>
              <a:prstGeom prst="rect">
                <a:avLst/>
              </a:prstGeom>
              <a:noFill/>
              <a:ln w="9525">
                <a:noFill/>
                <a:miter lim="800000"/>
                <a:headEnd/>
                <a:tailEnd/>
              </a:ln>
            </p:spPr>
          </p:pic>
        </p:grpSp>
        <p:sp>
          <p:nvSpPr>
            <p:cNvPr id="35" name="Rectangle 7"/>
            <p:cNvSpPr>
              <a:spLocks noChangeArrowheads="1"/>
            </p:cNvSpPr>
            <p:nvPr>
              <p:custDataLst>
                <p:tags r:id="rId3"/>
              </p:custDataLst>
            </p:nvPr>
          </p:nvSpPr>
          <p:spPr bwMode="auto">
            <a:xfrm>
              <a:off x="4953000" y="3352800"/>
              <a:ext cx="2458109" cy="338554"/>
            </a:xfrm>
            <a:prstGeom prst="rect">
              <a:avLst/>
            </a:prstGeom>
            <a:noFill/>
            <a:ln w="9525">
              <a:noFill/>
              <a:miter lim="800000"/>
              <a:headEnd/>
              <a:tailEnd/>
            </a:ln>
            <a:effectLst/>
          </p:spPr>
          <p:txBody>
            <a:bodyPr wrap="none">
              <a:spAutoFit/>
            </a:bodyPr>
            <a:lstStyle/>
            <a:p>
              <a:pPr algn="ctr" rtl="0" eaLnBrk="0" fontAlgn="base" hangingPunct="0">
                <a:spcBef>
                  <a:spcPct val="0"/>
                </a:spcBef>
                <a:spcAft>
                  <a:spcPct val="0"/>
                </a:spcAft>
              </a:pPr>
              <a:r>
                <a:rPr lang="en-US" sz="1600" b="0" kern="1200" dirty="0">
                  <a:solidFill>
                    <a:srgbClr val="000000"/>
                  </a:solidFill>
                  <a:latin typeface="Calibri" pitchFamily="34" charset="0"/>
                </a:rPr>
                <a:t>Single instance recognition</a:t>
              </a:r>
            </a:p>
          </p:txBody>
        </p:sp>
      </p:grpSp>
      <p:grpSp>
        <p:nvGrpSpPr>
          <p:cNvPr id="38" name="Group 37"/>
          <p:cNvGrpSpPr/>
          <p:nvPr/>
        </p:nvGrpSpPr>
        <p:grpSpPr>
          <a:xfrm>
            <a:off x="2895600" y="3962400"/>
            <a:ext cx="2951132" cy="2700754"/>
            <a:chOff x="2895600" y="3962400"/>
            <a:chExt cx="2951132" cy="2700754"/>
          </a:xfrm>
        </p:grpSpPr>
        <p:pic>
          <p:nvPicPr>
            <p:cNvPr id="1082371" name="Picture 3"/>
            <p:cNvPicPr>
              <a:picLocks noChangeAspect="1" noChangeArrowheads="1"/>
            </p:cNvPicPr>
            <p:nvPr/>
          </p:nvPicPr>
          <p:blipFill>
            <a:blip r:embed="rId8" cstate="print"/>
            <a:srcRect/>
            <a:stretch>
              <a:fillRect/>
            </a:stretch>
          </p:blipFill>
          <p:spPr bwMode="auto">
            <a:xfrm>
              <a:off x="2895600" y="3962400"/>
              <a:ext cx="2951132" cy="2362200"/>
            </a:xfrm>
            <a:prstGeom prst="rect">
              <a:avLst/>
            </a:prstGeom>
            <a:noFill/>
            <a:ln w="9525">
              <a:noFill/>
              <a:miter lim="800000"/>
              <a:headEnd/>
              <a:tailEnd/>
            </a:ln>
          </p:spPr>
        </p:pic>
        <p:sp>
          <p:nvSpPr>
            <p:cNvPr id="36" name="Rectangle 7"/>
            <p:cNvSpPr>
              <a:spLocks noChangeArrowheads="1"/>
            </p:cNvSpPr>
            <p:nvPr>
              <p:custDataLst>
                <p:tags r:id="rId2"/>
              </p:custDataLst>
            </p:nvPr>
          </p:nvSpPr>
          <p:spPr bwMode="auto">
            <a:xfrm>
              <a:off x="3429000" y="6324600"/>
              <a:ext cx="1923027" cy="338554"/>
            </a:xfrm>
            <a:prstGeom prst="rect">
              <a:avLst/>
            </a:prstGeom>
            <a:noFill/>
            <a:ln w="9525">
              <a:noFill/>
              <a:miter lim="800000"/>
              <a:headEnd/>
              <a:tailEnd/>
            </a:ln>
            <a:effectLst/>
          </p:spPr>
          <p:txBody>
            <a:bodyPr wrap="none">
              <a:spAutoFit/>
            </a:bodyPr>
            <a:lstStyle/>
            <a:p>
              <a:pPr algn="ctr" rtl="0" eaLnBrk="0" fontAlgn="base" hangingPunct="0">
                <a:spcBef>
                  <a:spcPct val="0"/>
                </a:spcBef>
                <a:spcAft>
                  <a:spcPct val="0"/>
                </a:spcAft>
              </a:pPr>
              <a:r>
                <a:rPr lang="en-US" sz="1600" b="0" kern="1200" dirty="0">
                  <a:solidFill>
                    <a:srgbClr val="000000"/>
                  </a:solidFill>
                  <a:latin typeface="Calibri" pitchFamily="34" charset="0"/>
                </a:rPr>
                <a:t>Category recognition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Human perception has its shortcomings</a:t>
            </a:r>
          </a:p>
        </p:txBody>
      </p:sp>
      <p:pic>
        <p:nvPicPr>
          <p:cNvPr id="4" name="Picture 6" descr="Picture"/>
          <p:cNvPicPr>
            <a:picLocks noChangeAspect="1" noChangeArrowheads="1"/>
          </p:cNvPicPr>
          <p:nvPr>
            <p:custDataLst>
              <p:tags r:id="rId1"/>
            </p:custDataLst>
          </p:nvPr>
        </p:nvPicPr>
        <p:blipFill>
          <a:blip r:embed="rId4" cstate="print"/>
          <a:srcRect/>
          <a:stretch>
            <a:fillRect/>
          </a:stretch>
        </p:blipFill>
        <p:spPr bwMode="auto">
          <a:xfrm>
            <a:off x="2971800" y="1905000"/>
            <a:ext cx="3209925" cy="3505200"/>
          </a:xfrm>
          <a:prstGeom prst="rect">
            <a:avLst/>
          </a:prstGeom>
          <a:noFill/>
          <a:effectLst>
            <a:outerShdw blurRad="101600" dist="76200" dir="2700000" algn="tl" rotWithShape="0">
              <a:prstClr val="black">
                <a:alpha val="40000"/>
              </a:prstClr>
            </a:outerShdw>
          </a:effectLst>
        </p:spPr>
      </p:pic>
      <p:sp>
        <p:nvSpPr>
          <p:cNvPr id="5" name="Rectangle 5"/>
          <p:cNvSpPr>
            <a:spLocks noChangeArrowheads="1"/>
          </p:cNvSpPr>
          <p:nvPr>
            <p:custDataLst>
              <p:tags r:id="rId2"/>
            </p:custDataLst>
          </p:nvPr>
        </p:nvSpPr>
        <p:spPr bwMode="auto">
          <a:xfrm>
            <a:off x="3286125" y="5638800"/>
            <a:ext cx="2706688" cy="304800"/>
          </a:xfrm>
          <a:prstGeom prst="rect">
            <a:avLst/>
          </a:prstGeom>
          <a:noFill/>
          <a:ln w="9525">
            <a:noFill/>
            <a:miter lim="800000"/>
            <a:headEnd/>
            <a:tailEnd/>
          </a:ln>
          <a:effectLst/>
        </p:spPr>
        <p:txBody>
          <a:bodyPr wrap="none" anchor="ctr">
            <a:spAutoFit/>
          </a:bodyPr>
          <a:lstStyle/>
          <a:p>
            <a:r>
              <a:rPr lang="en-US" sz="1400">
                <a:latin typeface="Arial" charset="0"/>
                <a:hlinkClick r:id="rId5"/>
              </a:rPr>
              <a:t>Sinha and Poggio, </a:t>
            </a:r>
            <a:r>
              <a:rPr lang="en-US" sz="1400" i="1">
                <a:latin typeface="Arial" charset="0"/>
                <a:hlinkClick r:id="rId5"/>
              </a:rPr>
              <a:t>Nature</a:t>
            </a:r>
            <a:r>
              <a:rPr lang="en-US" sz="1400">
                <a:latin typeface="Arial" charset="0"/>
                <a:hlinkClick r:id="rId5"/>
              </a:rPr>
              <a:t>, 1996</a:t>
            </a:r>
            <a:endParaRPr lang="en-US" sz="1400">
              <a:latin typeface="Arial"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229600" cy="1143000"/>
          </a:xfrm>
        </p:spPr>
        <p:txBody>
          <a:bodyPr>
            <a:normAutofit fontScale="90000"/>
          </a:bodyPr>
          <a:lstStyle/>
          <a:p>
            <a:r>
              <a:rPr lang="en-US" dirty="0"/>
              <a:t>Project: Deep Learning for Recognition</a:t>
            </a:r>
          </a:p>
        </p:txBody>
      </p:sp>
      <p:pic>
        <p:nvPicPr>
          <p:cNvPr id="980996" name="Picture 4" descr="http://iica.de/pd/images/crossing-300x22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0"/>
            <a:ext cx="6096000" cy="45110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Light, color, and reflectance</a:t>
            </a:r>
          </a:p>
        </p:txBody>
      </p:sp>
      <p:pic>
        <p:nvPicPr>
          <p:cNvPr id="1083396" name="Picture 4"/>
          <p:cNvPicPr>
            <a:picLocks noChangeAspect="1" noChangeArrowheads="1"/>
          </p:cNvPicPr>
          <p:nvPr/>
        </p:nvPicPr>
        <p:blipFill>
          <a:blip r:embed="rId4" cstate="print"/>
          <a:srcRect/>
          <a:stretch>
            <a:fillRect/>
          </a:stretch>
        </p:blipFill>
        <p:spPr bwMode="auto">
          <a:xfrm>
            <a:off x="1371600" y="2667000"/>
            <a:ext cx="2286000" cy="1714500"/>
          </a:xfrm>
          <a:prstGeom prst="rect">
            <a:avLst/>
          </a:prstGeom>
          <a:noFill/>
          <a:ln w="9525">
            <a:noFill/>
            <a:miter lim="800000"/>
            <a:headEnd/>
            <a:tailEnd/>
          </a:ln>
          <a:effectLst>
            <a:outerShdw blurRad="101600" dist="76200" dir="2700000" algn="tl" rotWithShape="0">
              <a:prstClr val="black">
                <a:alpha val="40000"/>
              </a:prstClr>
            </a:outerShdw>
          </a:effectLst>
        </p:spPr>
      </p:pic>
      <p:sp>
        <p:nvSpPr>
          <p:cNvPr id="8" name="Rectangle 7"/>
          <p:cNvSpPr>
            <a:spLocks noChangeArrowheads="1"/>
          </p:cNvSpPr>
          <p:nvPr>
            <p:custDataLst>
              <p:tags r:id="rId1"/>
            </p:custDataLst>
          </p:nvPr>
        </p:nvSpPr>
        <p:spPr bwMode="auto">
          <a:xfrm>
            <a:off x="1905000" y="4419600"/>
            <a:ext cx="1266372" cy="338554"/>
          </a:xfrm>
          <a:prstGeom prst="rect">
            <a:avLst/>
          </a:prstGeom>
          <a:noFill/>
          <a:ln w="9525">
            <a:noFill/>
            <a:miter lim="800000"/>
            <a:headEnd/>
            <a:tailEnd/>
          </a:ln>
          <a:effectLst/>
        </p:spPr>
        <p:txBody>
          <a:bodyPr wrap="none">
            <a:spAutoFit/>
          </a:bodyPr>
          <a:lstStyle/>
          <a:p>
            <a:pPr algn="ctr" rtl="0" eaLnBrk="0" fontAlgn="base" hangingPunct="0">
              <a:spcBef>
                <a:spcPct val="0"/>
              </a:spcBef>
              <a:spcAft>
                <a:spcPct val="0"/>
              </a:spcAft>
            </a:pPr>
            <a:r>
              <a:rPr lang="en-US" sz="1600" b="0" kern="1200" dirty="0">
                <a:solidFill>
                  <a:srgbClr val="000000"/>
                </a:solidFill>
                <a:latin typeface="Calibri" pitchFamily="34" charset="0"/>
              </a:rPr>
              <a:t>Light &amp; Color</a:t>
            </a:r>
          </a:p>
        </p:txBody>
      </p:sp>
      <p:grpSp>
        <p:nvGrpSpPr>
          <p:cNvPr id="10" name="Group 9"/>
          <p:cNvGrpSpPr/>
          <p:nvPr/>
        </p:nvGrpSpPr>
        <p:grpSpPr>
          <a:xfrm>
            <a:off x="4902200" y="2438400"/>
            <a:ext cx="2641600" cy="2362200"/>
            <a:chOff x="4902200" y="2438400"/>
            <a:chExt cx="2641600" cy="2362200"/>
          </a:xfrm>
        </p:grpSpPr>
        <p:pic>
          <p:nvPicPr>
            <p:cNvPr id="1083395" name="Picture 3" descr="C:\snavely\work\teaching\09Fa-CS6610\material\BRDF_Diagram.png"/>
            <p:cNvPicPr>
              <a:picLocks noChangeAspect="1" noChangeArrowheads="1"/>
            </p:cNvPicPr>
            <p:nvPr/>
          </p:nvPicPr>
          <p:blipFill>
            <a:blip r:embed="rId5" cstate="print"/>
            <a:srcRect/>
            <a:stretch>
              <a:fillRect/>
            </a:stretch>
          </p:blipFill>
          <p:spPr bwMode="auto">
            <a:xfrm>
              <a:off x="4902200" y="2438400"/>
              <a:ext cx="2641600" cy="1981200"/>
            </a:xfrm>
            <a:prstGeom prst="rect">
              <a:avLst/>
            </a:prstGeom>
            <a:noFill/>
            <a:effectLst>
              <a:outerShdw blurRad="101600" dist="76200" dir="2700000" algn="tl" rotWithShape="0">
                <a:prstClr val="black">
                  <a:alpha val="40000"/>
                </a:prstClr>
              </a:outerShdw>
            </a:effectLst>
          </p:spPr>
        </p:pic>
        <p:sp>
          <p:nvSpPr>
            <p:cNvPr id="9" name="Rectangle 8"/>
            <p:cNvSpPr>
              <a:spLocks noChangeArrowheads="1"/>
            </p:cNvSpPr>
            <p:nvPr>
              <p:custDataLst>
                <p:tags r:id="rId2"/>
              </p:custDataLst>
            </p:nvPr>
          </p:nvSpPr>
          <p:spPr bwMode="auto">
            <a:xfrm>
              <a:off x="5664200" y="4462046"/>
              <a:ext cx="1153008" cy="338554"/>
            </a:xfrm>
            <a:prstGeom prst="rect">
              <a:avLst/>
            </a:prstGeom>
            <a:noFill/>
            <a:ln w="9525">
              <a:noFill/>
              <a:miter lim="800000"/>
              <a:headEnd/>
              <a:tailEnd/>
            </a:ln>
            <a:effectLst/>
          </p:spPr>
          <p:txBody>
            <a:bodyPr wrap="none">
              <a:spAutoFit/>
            </a:bodyPr>
            <a:lstStyle/>
            <a:p>
              <a:pPr algn="ctr" rtl="0" eaLnBrk="0" fontAlgn="base" hangingPunct="0">
                <a:spcBef>
                  <a:spcPct val="0"/>
                </a:spcBef>
                <a:spcAft>
                  <a:spcPct val="0"/>
                </a:spcAft>
              </a:pPr>
              <a:r>
                <a:rPr lang="en-US" sz="1600" b="0" kern="1200" dirty="0">
                  <a:solidFill>
                    <a:srgbClr val="000000"/>
                  </a:solidFill>
                  <a:latin typeface="Calibri" pitchFamily="34" charset="0"/>
                </a:rPr>
                <a:t>Reflectance</a:t>
              </a:r>
            </a:p>
          </p:txBody>
        </p:sp>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5. Advanced topics: Internet Vision</a:t>
            </a:r>
          </a:p>
        </p:txBody>
      </p:sp>
      <p:pic>
        <p:nvPicPr>
          <p:cNvPr id="1087491" name="Picture 3"/>
          <p:cNvPicPr>
            <a:picLocks noChangeAspect="1" noChangeArrowheads="1"/>
          </p:cNvPicPr>
          <p:nvPr/>
        </p:nvPicPr>
        <p:blipFill>
          <a:blip r:embed="rId5" cstate="print"/>
          <a:srcRect/>
          <a:stretch>
            <a:fillRect/>
          </a:stretch>
        </p:blipFill>
        <p:spPr bwMode="auto">
          <a:xfrm>
            <a:off x="232336" y="1293215"/>
            <a:ext cx="2653512" cy="2146662"/>
          </a:xfrm>
          <a:prstGeom prst="rect">
            <a:avLst/>
          </a:prstGeom>
          <a:noFill/>
          <a:ln w="9525">
            <a:noFill/>
            <a:miter lim="800000"/>
            <a:headEnd/>
            <a:tailEnd/>
          </a:ln>
        </p:spPr>
      </p:pic>
      <p:sp>
        <p:nvSpPr>
          <p:cNvPr id="20" name="Rectangle 19"/>
          <p:cNvSpPr>
            <a:spLocks noChangeArrowheads="1"/>
          </p:cNvSpPr>
          <p:nvPr>
            <p:custDataLst>
              <p:tags r:id="rId1"/>
            </p:custDataLst>
          </p:nvPr>
        </p:nvSpPr>
        <p:spPr bwMode="auto">
          <a:xfrm>
            <a:off x="1587138" y="3547646"/>
            <a:ext cx="2702278" cy="338554"/>
          </a:xfrm>
          <a:prstGeom prst="rect">
            <a:avLst/>
          </a:prstGeom>
          <a:noFill/>
          <a:ln w="9525">
            <a:noFill/>
            <a:miter lim="800000"/>
            <a:headEnd/>
            <a:tailEnd/>
          </a:ln>
          <a:effectLst/>
        </p:spPr>
        <p:txBody>
          <a:bodyPr wrap="none">
            <a:spAutoFit/>
          </a:bodyPr>
          <a:lstStyle/>
          <a:p>
            <a:pPr algn="ctr" rtl="0" eaLnBrk="0" fontAlgn="base" hangingPunct="0">
              <a:spcBef>
                <a:spcPct val="0"/>
              </a:spcBef>
              <a:spcAft>
                <a:spcPct val="0"/>
              </a:spcAft>
            </a:pPr>
            <a:r>
              <a:rPr lang="en-US" sz="1600" b="0" kern="1200" dirty="0">
                <a:solidFill>
                  <a:srgbClr val="000000"/>
                </a:solidFill>
                <a:latin typeface="Calibri" pitchFamily="34" charset="0"/>
              </a:rPr>
              <a:t>Human-aided computer vision</a:t>
            </a:r>
          </a:p>
        </p:txBody>
      </p:sp>
      <p:grpSp>
        <p:nvGrpSpPr>
          <p:cNvPr id="24" name="Group 23"/>
          <p:cNvGrpSpPr/>
          <p:nvPr/>
        </p:nvGrpSpPr>
        <p:grpSpPr>
          <a:xfrm>
            <a:off x="3111138" y="1185446"/>
            <a:ext cx="2146662" cy="2242782"/>
            <a:chOff x="3886200" y="1447800"/>
            <a:chExt cx="3829050" cy="4000500"/>
          </a:xfrm>
          <a:effectLst>
            <a:outerShdw blurRad="50800" dist="38100" dir="2700000" algn="tl" rotWithShape="0">
              <a:prstClr val="black">
                <a:alpha val="40000"/>
              </a:prstClr>
            </a:outerShdw>
          </a:effectLst>
        </p:grpSpPr>
        <p:pic>
          <p:nvPicPr>
            <p:cNvPr id="1087493" name="Picture 5"/>
            <p:cNvPicPr>
              <a:picLocks noChangeAspect="1" noChangeArrowheads="1"/>
            </p:cNvPicPr>
            <p:nvPr/>
          </p:nvPicPr>
          <p:blipFill>
            <a:blip r:embed="rId6" cstate="print"/>
            <a:srcRect/>
            <a:stretch>
              <a:fillRect/>
            </a:stretch>
          </p:blipFill>
          <p:spPr bwMode="auto">
            <a:xfrm>
              <a:off x="3886200" y="1447800"/>
              <a:ext cx="2571750" cy="438150"/>
            </a:xfrm>
            <a:prstGeom prst="rect">
              <a:avLst/>
            </a:prstGeom>
            <a:noFill/>
            <a:ln w="9525">
              <a:noFill/>
              <a:miter lim="800000"/>
              <a:headEnd/>
              <a:tailEnd/>
            </a:ln>
          </p:spPr>
        </p:pic>
        <p:pic>
          <p:nvPicPr>
            <p:cNvPr id="1087494" name="Picture 6"/>
            <p:cNvPicPr>
              <a:picLocks noChangeAspect="1" noChangeArrowheads="1"/>
            </p:cNvPicPr>
            <p:nvPr/>
          </p:nvPicPr>
          <p:blipFill>
            <a:blip r:embed="rId7" cstate="print"/>
            <a:srcRect/>
            <a:stretch>
              <a:fillRect/>
            </a:stretch>
          </p:blipFill>
          <p:spPr bwMode="auto">
            <a:xfrm>
              <a:off x="3886200" y="1905000"/>
              <a:ext cx="3829050" cy="3543300"/>
            </a:xfrm>
            <a:prstGeom prst="rect">
              <a:avLst/>
            </a:prstGeom>
            <a:noFill/>
            <a:ln w="9525">
              <a:noFill/>
              <a:miter lim="800000"/>
              <a:headEnd/>
              <a:tailEnd/>
            </a:ln>
          </p:spPr>
        </p:pic>
      </p:grpSp>
      <p:pic>
        <p:nvPicPr>
          <p:cNvPr id="1087495" name="Picture 7"/>
          <p:cNvPicPr>
            <a:picLocks noChangeAspect="1" noChangeArrowheads="1"/>
          </p:cNvPicPr>
          <p:nvPr/>
        </p:nvPicPr>
        <p:blipFill>
          <a:blip r:embed="rId8" cstate="print"/>
          <a:srcRect/>
          <a:stretch>
            <a:fillRect/>
          </a:stretch>
        </p:blipFill>
        <p:spPr bwMode="auto">
          <a:xfrm>
            <a:off x="5715000" y="1219200"/>
            <a:ext cx="3189864" cy="21336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6" name="Rectangle 25"/>
          <p:cNvSpPr>
            <a:spLocks noChangeArrowheads="1"/>
          </p:cNvSpPr>
          <p:nvPr>
            <p:custDataLst>
              <p:tags r:id="rId2"/>
            </p:custDataLst>
          </p:nvPr>
        </p:nvSpPr>
        <p:spPr bwMode="auto">
          <a:xfrm>
            <a:off x="6096000" y="3395246"/>
            <a:ext cx="2438937" cy="338554"/>
          </a:xfrm>
          <a:prstGeom prst="rect">
            <a:avLst/>
          </a:prstGeom>
          <a:noFill/>
          <a:ln w="9525">
            <a:noFill/>
            <a:miter lim="800000"/>
            <a:headEnd/>
            <a:tailEnd/>
          </a:ln>
          <a:effectLst/>
        </p:spPr>
        <p:txBody>
          <a:bodyPr wrap="none">
            <a:spAutoFit/>
          </a:bodyPr>
          <a:lstStyle/>
          <a:p>
            <a:pPr algn="ctr" rtl="0" eaLnBrk="0" fontAlgn="base" hangingPunct="0">
              <a:spcBef>
                <a:spcPct val="0"/>
              </a:spcBef>
              <a:spcAft>
                <a:spcPct val="0"/>
              </a:spcAft>
            </a:pPr>
            <a:r>
              <a:rPr lang="en-US" sz="1600" b="0" kern="1200" dirty="0">
                <a:solidFill>
                  <a:srgbClr val="000000"/>
                </a:solidFill>
                <a:latin typeface="Calibri" pitchFamily="34" charset="0"/>
              </a:rPr>
              <a:t>Turning the camera around</a:t>
            </a:r>
          </a:p>
        </p:txBody>
      </p:sp>
      <p:pic>
        <p:nvPicPr>
          <p:cNvPr id="1087496" name="Picture 8"/>
          <p:cNvPicPr>
            <a:picLocks noChangeAspect="1" noChangeArrowheads="1"/>
          </p:cNvPicPr>
          <p:nvPr/>
        </p:nvPicPr>
        <p:blipFill>
          <a:blip r:embed="rId9" cstate="print"/>
          <a:srcRect/>
          <a:stretch>
            <a:fillRect/>
          </a:stretch>
        </p:blipFill>
        <p:spPr bwMode="auto">
          <a:xfrm>
            <a:off x="3276600" y="4081046"/>
            <a:ext cx="2906447" cy="221932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8" name="Rectangle 27"/>
          <p:cNvSpPr>
            <a:spLocks noChangeArrowheads="1"/>
          </p:cNvSpPr>
          <p:nvPr>
            <p:custDataLst>
              <p:tags r:id="rId3"/>
            </p:custDataLst>
          </p:nvPr>
        </p:nvSpPr>
        <p:spPr bwMode="auto">
          <a:xfrm>
            <a:off x="3962400" y="6367046"/>
            <a:ext cx="1605439" cy="338554"/>
          </a:xfrm>
          <a:prstGeom prst="rect">
            <a:avLst/>
          </a:prstGeom>
          <a:noFill/>
          <a:ln w="9525">
            <a:noFill/>
            <a:miter lim="800000"/>
            <a:headEnd/>
            <a:tailEnd/>
          </a:ln>
          <a:effectLst/>
        </p:spPr>
        <p:txBody>
          <a:bodyPr wrap="none">
            <a:spAutoFit/>
          </a:bodyPr>
          <a:lstStyle/>
          <a:p>
            <a:pPr algn="ctr" rtl="0" eaLnBrk="0" fontAlgn="base" hangingPunct="0">
              <a:spcBef>
                <a:spcPct val="0"/>
              </a:spcBef>
              <a:spcAft>
                <a:spcPct val="0"/>
              </a:spcAft>
            </a:pPr>
            <a:r>
              <a:rPr lang="en-US" sz="1600" b="0" kern="1200">
                <a:solidFill>
                  <a:srgbClr val="000000"/>
                </a:solidFill>
                <a:latin typeface="Calibri" pitchFamily="34" charset="0"/>
              </a:rPr>
              <a:t>Internet datasets</a:t>
            </a:r>
            <a:endParaRPr lang="en-US" sz="1600" b="0" kern="1200" dirty="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7495"/>
                                        </p:tgtEl>
                                        <p:attrNameLst>
                                          <p:attrName>style.visibility</p:attrName>
                                        </p:attrNameLst>
                                      </p:cBhvr>
                                      <p:to>
                                        <p:strVal val="visible"/>
                                      </p:to>
                                    </p:set>
                                    <p:animEffect transition="in" filter="fade">
                                      <p:cBhvr>
                                        <p:cTn id="7" dur="500"/>
                                        <p:tgtEl>
                                          <p:spTgt spid="10874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87496"/>
                                        </p:tgtEl>
                                        <p:attrNameLst>
                                          <p:attrName>style.visibility</p:attrName>
                                        </p:attrNameLst>
                                      </p:cBhvr>
                                      <p:to>
                                        <p:strVal val="visible"/>
                                      </p:to>
                                    </p:set>
                                    <p:animEffect transition="in" filter="fade">
                                      <p:cBhvr>
                                        <p:cTn id="15" dur="500"/>
                                        <p:tgtEl>
                                          <p:spTgt spid="108749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Advanced topics</a:t>
            </a:r>
          </a:p>
        </p:txBody>
      </p:sp>
      <p:grpSp>
        <p:nvGrpSpPr>
          <p:cNvPr id="9" name="Group 8"/>
          <p:cNvGrpSpPr/>
          <p:nvPr/>
        </p:nvGrpSpPr>
        <p:grpSpPr>
          <a:xfrm>
            <a:off x="5791200" y="4309646"/>
            <a:ext cx="2429961" cy="2319754"/>
            <a:chOff x="4964575" y="2286000"/>
            <a:chExt cx="2429961" cy="2319754"/>
          </a:xfrm>
        </p:grpSpPr>
        <p:grpSp>
          <p:nvGrpSpPr>
            <p:cNvPr id="4" name="Group 38"/>
            <p:cNvGrpSpPr>
              <a:grpSpLocks/>
            </p:cNvGrpSpPr>
            <p:nvPr/>
          </p:nvGrpSpPr>
          <p:grpSpPr bwMode="auto">
            <a:xfrm>
              <a:off x="5029200" y="2286000"/>
              <a:ext cx="2209800" cy="2287588"/>
              <a:chOff x="3600" y="2822"/>
              <a:chExt cx="1392" cy="1441"/>
            </a:xfrm>
          </p:grpSpPr>
          <p:sp>
            <p:nvSpPr>
              <p:cNvPr id="5" name="Text Box 25"/>
              <p:cNvSpPr txBox="1">
                <a:spLocks noChangeArrowheads="1"/>
              </p:cNvSpPr>
              <p:nvPr/>
            </p:nvSpPr>
            <p:spPr bwMode="auto">
              <a:xfrm>
                <a:off x="3600" y="4032"/>
                <a:ext cx="1372" cy="231"/>
              </a:xfrm>
              <a:prstGeom prst="rect">
                <a:avLst/>
              </a:prstGeom>
              <a:noFill/>
              <a:ln w="19050">
                <a:noFill/>
                <a:miter lim="800000"/>
                <a:headEnd/>
                <a:tailEnd/>
              </a:ln>
              <a:effectLst/>
            </p:spPr>
            <p:txBody>
              <a:bodyPr wrap="none">
                <a:spAutoFit/>
              </a:bodyPr>
              <a:lstStyle/>
              <a:p>
                <a:r>
                  <a:rPr lang="en-US" sz="1800" b="0">
                    <a:solidFill>
                      <a:schemeClr val="bg1"/>
                    </a:solidFill>
                  </a:rPr>
                  <a:t>Motion and tracking</a:t>
                </a:r>
              </a:p>
            </p:txBody>
          </p:sp>
          <p:pic>
            <p:nvPicPr>
              <p:cNvPr id="6" name="Picture 37"/>
              <p:cNvPicPr>
                <a:picLocks noChangeAspect="1" noChangeArrowheads="1"/>
              </p:cNvPicPr>
              <p:nvPr/>
            </p:nvPicPr>
            <p:blipFill>
              <a:blip r:embed="rId5" cstate="print"/>
              <a:srcRect/>
              <a:stretch>
                <a:fillRect/>
              </a:stretch>
            </p:blipFill>
            <p:spPr bwMode="auto">
              <a:xfrm>
                <a:off x="3600" y="2822"/>
                <a:ext cx="1392" cy="1210"/>
              </a:xfrm>
              <a:prstGeom prst="rect">
                <a:avLst/>
              </a:prstGeom>
              <a:noFill/>
              <a:ln w="19050">
                <a:noFill/>
                <a:miter lim="800000"/>
                <a:headEnd/>
                <a:tailEnd/>
              </a:ln>
              <a:effectLst/>
            </p:spPr>
          </p:pic>
        </p:grpSp>
        <p:sp>
          <p:nvSpPr>
            <p:cNvPr id="8" name="Rectangle 7"/>
            <p:cNvSpPr>
              <a:spLocks noChangeArrowheads="1"/>
            </p:cNvSpPr>
            <p:nvPr>
              <p:custDataLst>
                <p:tags r:id="rId3"/>
              </p:custDataLst>
            </p:nvPr>
          </p:nvSpPr>
          <p:spPr bwMode="auto">
            <a:xfrm>
              <a:off x="4964575" y="4267200"/>
              <a:ext cx="2429961" cy="338554"/>
            </a:xfrm>
            <a:prstGeom prst="rect">
              <a:avLst/>
            </a:prstGeom>
            <a:noFill/>
            <a:ln w="9525">
              <a:noFill/>
              <a:miter lim="800000"/>
              <a:headEnd/>
              <a:tailEnd/>
            </a:ln>
            <a:effectLst/>
          </p:spPr>
          <p:txBody>
            <a:bodyPr wrap="none">
              <a:spAutoFit/>
            </a:bodyPr>
            <a:lstStyle/>
            <a:p>
              <a:pPr algn="ctr" rtl="0" eaLnBrk="0" fontAlgn="base" hangingPunct="0">
                <a:spcBef>
                  <a:spcPct val="0"/>
                </a:spcBef>
                <a:spcAft>
                  <a:spcPct val="0"/>
                </a:spcAft>
              </a:pPr>
              <a:r>
                <a:rPr lang="en-US" sz="1600" b="0" kern="1200" dirty="0">
                  <a:solidFill>
                    <a:srgbClr val="000000"/>
                  </a:solidFill>
                  <a:latin typeface="Calibri" pitchFamily="34" charset="0"/>
                </a:rPr>
                <a:t>Monocular motion capture</a:t>
              </a:r>
            </a:p>
          </p:txBody>
        </p:sp>
      </p:grpSp>
      <p:grpSp>
        <p:nvGrpSpPr>
          <p:cNvPr id="16" name="Group 15"/>
          <p:cNvGrpSpPr/>
          <p:nvPr/>
        </p:nvGrpSpPr>
        <p:grpSpPr>
          <a:xfrm>
            <a:off x="990600" y="3928646"/>
            <a:ext cx="3200400" cy="2853154"/>
            <a:chOff x="1066800" y="3352800"/>
            <a:chExt cx="3200400" cy="2853154"/>
          </a:xfrm>
        </p:grpSpPr>
        <p:grpSp>
          <p:nvGrpSpPr>
            <p:cNvPr id="14" name="Group 13"/>
            <p:cNvGrpSpPr/>
            <p:nvPr/>
          </p:nvGrpSpPr>
          <p:grpSpPr>
            <a:xfrm>
              <a:off x="1066800" y="3352800"/>
              <a:ext cx="3200400" cy="2439015"/>
              <a:chOff x="0" y="1371600"/>
              <a:chExt cx="4724400" cy="3600450"/>
            </a:xfrm>
          </p:grpSpPr>
          <p:pic>
            <p:nvPicPr>
              <p:cNvPr id="10" name="Picture 4"/>
              <p:cNvPicPr>
                <a:picLocks noChangeAspect="1" noChangeArrowheads="1"/>
              </p:cNvPicPr>
              <p:nvPr/>
            </p:nvPicPr>
            <p:blipFill>
              <a:blip r:embed="rId6" cstate="print"/>
              <a:srcRect/>
              <a:stretch>
                <a:fillRect/>
              </a:stretch>
            </p:blipFill>
            <p:spPr bwMode="auto">
              <a:xfrm>
                <a:off x="2057400" y="3200400"/>
                <a:ext cx="2362200" cy="1771650"/>
              </a:xfrm>
              <a:prstGeom prst="rect">
                <a:avLst/>
              </a:prstGeom>
              <a:noFill/>
              <a:ln w="9525">
                <a:noFill/>
                <a:miter lim="800000"/>
                <a:headEnd/>
                <a:tailEnd/>
              </a:ln>
            </p:spPr>
          </p:pic>
          <p:pic>
            <p:nvPicPr>
              <p:cNvPr id="11" name="Picture 6"/>
              <p:cNvPicPr>
                <a:picLocks noChangeAspect="1" noChangeArrowheads="1"/>
              </p:cNvPicPr>
              <p:nvPr/>
            </p:nvPicPr>
            <p:blipFill>
              <a:blip r:embed="rId7" cstate="print"/>
              <a:srcRect/>
              <a:stretch>
                <a:fillRect/>
              </a:stretch>
            </p:blipFill>
            <p:spPr bwMode="auto">
              <a:xfrm>
                <a:off x="0" y="1371600"/>
                <a:ext cx="2362200" cy="1771650"/>
              </a:xfrm>
              <a:prstGeom prst="rect">
                <a:avLst/>
              </a:prstGeom>
              <a:noFill/>
              <a:ln w="9525">
                <a:noFill/>
                <a:miter lim="800000"/>
                <a:headEnd/>
                <a:tailEnd/>
              </a:ln>
            </p:spPr>
          </p:pic>
          <p:pic>
            <p:nvPicPr>
              <p:cNvPr id="12" name="Picture 7"/>
              <p:cNvPicPr>
                <a:picLocks noChangeAspect="1" noChangeArrowheads="1"/>
              </p:cNvPicPr>
              <p:nvPr/>
            </p:nvPicPr>
            <p:blipFill>
              <a:blip r:embed="rId8" cstate="print"/>
              <a:srcRect/>
              <a:stretch>
                <a:fillRect/>
              </a:stretch>
            </p:blipFill>
            <p:spPr bwMode="auto">
              <a:xfrm>
                <a:off x="2362200" y="1371600"/>
                <a:ext cx="2362200" cy="1771650"/>
              </a:xfrm>
              <a:prstGeom prst="rect">
                <a:avLst/>
              </a:prstGeom>
              <a:noFill/>
              <a:ln w="9525">
                <a:noFill/>
                <a:miter lim="800000"/>
                <a:headEnd/>
                <a:tailEnd/>
              </a:ln>
            </p:spPr>
          </p:pic>
          <p:pic>
            <p:nvPicPr>
              <p:cNvPr id="13" name="Picture 10"/>
              <p:cNvPicPr>
                <a:picLocks noChangeAspect="1" noChangeArrowheads="1"/>
              </p:cNvPicPr>
              <p:nvPr/>
            </p:nvPicPr>
            <p:blipFill>
              <a:blip r:embed="rId9" cstate="print"/>
              <a:srcRect/>
              <a:stretch>
                <a:fillRect/>
              </a:stretch>
            </p:blipFill>
            <p:spPr bwMode="auto">
              <a:xfrm>
                <a:off x="0" y="3200400"/>
                <a:ext cx="2362200" cy="1771650"/>
              </a:xfrm>
              <a:prstGeom prst="rect">
                <a:avLst/>
              </a:prstGeom>
              <a:noFill/>
              <a:ln w="9525">
                <a:noFill/>
                <a:miter lim="800000"/>
                <a:headEnd/>
                <a:tailEnd/>
              </a:ln>
            </p:spPr>
          </p:pic>
        </p:grpSp>
        <p:sp>
          <p:nvSpPr>
            <p:cNvPr id="15" name="Rectangle 14"/>
            <p:cNvSpPr>
              <a:spLocks noChangeArrowheads="1"/>
            </p:cNvSpPr>
            <p:nvPr>
              <p:custDataLst>
                <p:tags r:id="rId2"/>
              </p:custDataLst>
            </p:nvPr>
          </p:nvSpPr>
          <p:spPr bwMode="auto">
            <a:xfrm>
              <a:off x="1447800" y="5867400"/>
              <a:ext cx="2465611" cy="338554"/>
            </a:xfrm>
            <a:prstGeom prst="rect">
              <a:avLst/>
            </a:prstGeom>
            <a:noFill/>
            <a:ln w="9525">
              <a:noFill/>
              <a:miter lim="800000"/>
              <a:headEnd/>
              <a:tailEnd/>
            </a:ln>
            <a:effectLst/>
          </p:spPr>
          <p:txBody>
            <a:bodyPr wrap="none">
              <a:spAutoFit/>
            </a:bodyPr>
            <a:lstStyle/>
            <a:p>
              <a:pPr algn="ctr" rtl="0" eaLnBrk="0" fontAlgn="base" hangingPunct="0">
                <a:spcBef>
                  <a:spcPct val="0"/>
                </a:spcBef>
                <a:spcAft>
                  <a:spcPct val="0"/>
                </a:spcAft>
              </a:pPr>
              <a:r>
                <a:rPr lang="en-US" sz="1600" b="0" kern="1200" dirty="0">
                  <a:solidFill>
                    <a:srgbClr val="000000"/>
                  </a:solidFill>
                  <a:latin typeface="Calibri" pitchFamily="34" charset="0"/>
                </a:rPr>
                <a:t>Novel cameras and displays</a:t>
              </a:r>
            </a:p>
          </p:txBody>
        </p:sp>
      </p:grpSp>
      <p:pic>
        <p:nvPicPr>
          <p:cNvPr id="17" name="Picture 7" descr="scanner-head-and-david-head-s"/>
          <p:cNvPicPr>
            <a:picLocks noChangeAspect="1" noChangeArrowheads="1"/>
          </p:cNvPicPr>
          <p:nvPr/>
        </p:nvPicPr>
        <p:blipFill>
          <a:blip r:embed="rId10" cstate="print"/>
          <a:srcRect/>
          <a:stretch>
            <a:fillRect/>
          </a:stretch>
        </p:blipFill>
        <p:spPr bwMode="auto">
          <a:xfrm>
            <a:off x="3048000" y="1447384"/>
            <a:ext cx="3048000" cy="1905416"/>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8" name="Rectangle 17"/>
          <p:cNvSpPr>
            <a:spLocks noChangeArrowheads="1"/>
          </p:cNvSpPr>
          <p:nvPr>
            <p:custDataLst>
              <p:tags r:id="rId1"/>
            </p:custDataLst>
          </p:nvPr>
        </p:nvSpPr>
        <p:spPr bwMode="auto">
          <a:xfrm>
            <a:off x="3991979" y="3395246"/>
            <a:ext cx="1189621" cy="338554"/>
          </a:xfrm>
          <a:prstGeom prst="rect">
            <a:avLst/>
          </a:prstGeom>
          <a:noFill/>
          <a:ln w="9525">
            <a:noFill/>
            <a:miter lim="800000"/>
            <a:headEnd/>
            <a:tailEnd/>
          </a:ln>
          <a:effectLst/>
        </p:spPr>
        <p:txBody>
          <a:bodyPr wrap="none">
            <a:spAutoFit/>
          </a:bodyPr>
          <a:lstStyle/>
          <a:p>
            <a:pPr algn="ctr" rtl="0" eaLnBrk="0" fontAlgn="base" hangingPunct="0">
              <a:spcBef>
                <a:spcPct val="0"/>
              </a:spcBef>
              <a:spcAft>
                <a:spcPct val="0"/>
              </a:spcAft>
            </a:pPr>
            <a:r>
              <a:rPr lang="en-US" sz="1600" b="0" kern="1200" dirty="0">
                <a:solidFill>
                  <a:srgbClr val="000000"/>
                </a:solidFill>
                <a:latin typeface="Calibri" pitchFamily="34" charset="0"/>
              </a:rPr>
              <a:t>3D scanning</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8" name="Rectangle 2"/>
          <p:cNvSpPr>
            <a:spLocks noGrp="1" noChangeArrowheads="1"/>
          </p:cNvSpPr>
          <p:nvPr>
            <p:ph type="title"/>
          </p:nvPr>
        </p:nvSpPr>
        <p:spPr/>
        <p:txBody>
          <a:bodyPr/>
          <a:lstStyle/>
          <a:p>
            <a:r>
              <a:rPr lang="en-US" dirty="0"/>
              <a:t>Grading</a:t>
            </a:r>
          </a:p>
        </p:txBody>
      </p:sp>
      <p:sp>
        <p:nvSpPr>
          <p:cNvPr id="782339" name="Rectangle 3"/>
          <p:cNvSpPr>
            <a:spLocks noGrp="1" noChangeArrowheads="1"/>
          </p:cNvSpPr>
          <p:nvPr>
            <p:ph idx="1"/>
          </p:nvPr>
        </p:nvSpPr>
        <p:spPr>
          <a:xfrm>
            <a:off x="457200" y="1524000"/>
            <a:ext cx="8534400" cy="4800600"/>
          </a:xfrm>
        </p:spPr>
        <p:txBody>
          <a:bodyPr>
            <a:normAutofit lnSpcReduction="10000"/>
          </a:bodyPr>
          <a:lstStyle/>
          <a:p>
            <a:r>
              <a:rPr lang="en-US" dirty="0"/>
              <a:t>Occasional quizzes (at the beginning of class)</a:t>
            </a:r>
          </a:p>
          <a:p>
            <a:r>
              <a:rPr lang="en-US" dirty="0"/>
              <a:t>One prelim, one final exam</a:t>
            </a:r>
          </a:p>
          <a:p>
            <a:pPr lvl="1"/>
            <a:r>
              <a:rPr lang="en-US" dirty="0"/>
              <a:t>(considering final project instead of exam)</a:t>
            </a:r>
          </a:p>
          <a:p>
            <a:endParaRPr lang="en-US" dirty="0"/>
          </a:p>
          <a:p>
            <a:r>
              <a:rPr lang="en-US" dirty="0"/>
              <a:t>Rough grade breakdown:</a:t>
            </a:r>
          </a:p>
          <a:p>
            <a:pPr lvl="1"/>
            <a:r>
              <a:rPr lang="en-US" altLang="en-US" dirty="0"/>
              <a:t>Quizzes + class evaluation: ~5%</a:t>
            </a:r>
          </a:p>
          <a:p>
            <a:pPr lvl="1"/>
            <a:r>
              <a:rPr lang="en-US" altLang="en-US" dirty="0"/>
              <a:t>Midterm: 15-20%</a:t>
            </a:r>
          </a:p>
          <a:p>
            <a:pPr lvl="1"/>
            <a:r>
              <a:rPr lang="en-US" altLang="en-US" dirty="0"/>
              <a:t>Programming projects: 40-50%</a:t>
            </a:r>
          </a:p>
          <a:p>
            <a:pPr lvl="1"/>
            <a:r>
              <a:rPr lang="en-US" altLang="en-US" dirty="0"/>
              <a:t>Final exam: 15-20%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 policy</a:t>
            </a:r>
          </a:p>
        </p:txBody>
      </p:sp>
      <p:sp>
        <p:nvSpPr>
          <p:cNvPr id="3" name="Content Placeholder 2"/>
          <p:cNvSpPr>
            <a:spLocks noGrp="1"/>
          </p:cNvSpPr>
          <p:nvPr>
            <p:ph idx="1"/>
          </p:nvPr>
        </p:nvSpPr>
        <p:spPr/>
        <p:txBody>
          <a:bodyPr/>
          <a:lstStyle/>
          <a:p>
            <a:endParaRPr lang="en-US" dirty="0"/>
          </a:p>
          <a:p>
            <a:r>
              <a:rPr lang="en-US" dirty="0"/>
              <a:t>Three free “slip days” will be available for the semester</a:t>
            </a:r>
          </a:p>
          <a:p>
            <a:pPr marL="0" indent="0">
              <a:buNone/>
            </a:pPr>
            <a:endParaRPr lang="en-US" dirty="0"/>
          </a:p>
          <a:p>
            <a:r>
              <a:rPr lang="en-US" altLang="en-US" dirty="0"/>
              <a:t>Late projects will be penalized by 5% for first late day, and 10% for each day it is late after, and no extra credit will be awarded.</a:t>
            </a:r>
          </a:p>
        </p:txBody>
      </p:sp>
    </p:spTree>
    <p:extLst>
      <p:ext uri="{BB962C8B-B14F-4D97-AF65-F5344CB8AC3E}">
        <p14:creationId xmlns:p14="http://schemas.microsoft.com/office/powerpoint/2010/main" val="28010583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Integrity</a:t>
            </a:r>
          </a:p>
        </p:txBody>
      </p:sp>
      <p:sp>
        <p:nvSpPr>
          <p:cNvPr id="3" name="Content Placeholder 2"/>
          <p:cNvSpPr>
            <a:spLocks noGrp="1"/>
          </p:cNvSpPr>
          <p:nvPr>
            <p:ph idx="1"/>
          </p:nvPr>
        </p:nvSpPr>
        <p:spPr/>
        <p:txBody>
          <a:bodyPr/>
          <a:lstStyle/>
          <a:p>
            <a:r>
              <a:rPr lang="en-US" altLang="en-US" dirty="0"/>
              <a:t>Assignments will be done solo or in pairs (we’ll let you know for each project)</a:t>
            </a:r>
          </a:p>
          <a:p>
            <a:pPr marL="0" indent="0">
              <a:buNone/>
            </a:pPr>
            <a:endParaRPr lang="en-US" altLang="en-US" dirty="0"/>
          </a:p>
          <a:p>
            <a:r>
              <a:rPr lang="en-US" altLang="en-US" dirty="0"/>
              <a:t>Please do not leave any code public on GitHub (or the like) at the end of the semester!</a:t>
            </a:r>
          </a:p>
          <a:p>
            <a:endParaRPr lang="en-US" altLang="en-US" dirty="0"/>
          </a:p>
          <a:p>
            <a:r>
              <a:rPr lang="en-US" altLang="en-US" dirty="0"/>
              <a:t>Please see the Cornell Code of Academic Integrity (</a:t>
            </a:r>
            <a:r>
              <a:rPr lang="en-US" altLang="en-US" dirty="0">
                <a:hlinkClick r:id="rId2"/>
              </a:rPr>
              <a:t>http://cuinfo.cornell.edu/aic.cfm</a:t>
            </a:r>
            <a:r>
              <a:rPr lang="en-US" altLang="en-US" dirty="0"/>
              <a:t>)</a:t>
            </a:r>
          </a:p>
        </p:txBody>
      </p:sp>
    </p:spTree>
    <p:extLst>
      <p:ext uri="{BB962C8B-B14F-4D97-AF65-F5344CB8AC3E}">
        <p14:creationId xmlns:p14="http://schemas.microsoft.com/office/powerpoint/2010/main" val="8157773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a:t>But humans can tell a lot about a scene from a little information…</a:t>
            </a:r>
          </a:p>
        </p:txBody>
      </p:sp>
      <p:pic>
        <p:nvPicPr>
          <p:cNvPr id="12" name="Picture 2"/>
          <p:cNvPicPr>
            <a:picLocks noChangeAspect="1" noChangeArrowheads="1"/>
          </p:cNvPicPr>
          <p:nvPr/>
        </p:nvPicPr>
        <p:blipFill>
          <a:blip r:embed="rId2" cstate="print"/>
          <a:srcRect/>
          <a:stretch>
            <a:fillRect/>
          </a:stretch>
        </p:blipFill>
        <p:spPr bwMode="auto">
          <a:xfrm>
            <a:off x="2514600" y="1828800"/>
            <a:ext cx="3848100" cy="3840215"/>
          </a:xfrm>
          <a:prstGeom prst="rect">
            <a:avLst/>
          </a:prstGeom>
          <a:noFill/>
          <a:ln w="9525" cap="flat" cmpd="sng">
            <a:noFill/>
            <a:prstDash val="solid"/>
            <a:miter lim="800000"/>
            <a:headEnd/>
            <a:tailEnd/>
          </a:ln>
          <a:effectLst>
            <a:outerShdw blurRad="50800" dist="38100" dir="2700000" algn="tl" rotWithShape="0">
              <a:prstClr val="black">
                <a:alpha val="40000"/>
              </a:prstClr>
            </a:outerShdw>
          </a:effectLst>
        </p:spPr>
      </p:pic>
      <p:sp>
        <p:nvSpPr>
          <p:cNvPr id="13" name="TextBox 12"/>
          <p:cNvSpPr txBox="1"/>
          <p:nvPr/>
        </p:nvSpPr>
        <p:spPr>
          <a:xfrm>
            <a:off x="2743200" y="5638800"/>
            <a:ext cx="3391698"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Source: “80 million tiny images” by </a:t>
            </a:r>
            <a:r>
              <a:rPr kumimoji="0" lang="en-US" sz="1200" b="0" i="0" u="none" strike="noStrike" kern="0" cap="none" spc="0" normalizeH="0" baseline="0" noProof="0" dirty="0" err="1">
                <a:ln>
                  <a:noFill/>
                </a:ln>
                <a:solidFill>
                  <a:sysClr val="windowText" lastClr="000000"/>
                </a:solidFill>
                <a:effectLst/>
                <a:uLnTx/>
                <a:uFillTx/>
              </a:rPr>
              <a:t>Torralba</a:t>
            </a:r>
            <a:r>
              <a:rPr kumimoji="0" lang="en-US" sz="1200" b="0" i="0" u="none" strike="noStrike" kern="0" cap="none" spc="0" normalizeH="0" baseline="0" noProof="0" dirty="0">
                <a:ln>
                  <a:noFill/>
                </a:ln>
                <a:solidFill>
                  <a:sysClr val="windowText" lastClr="000000"/>
                </a:solidFill>
                <a:effectLst/>
                <a:uLnTx/>
                <a:uFillTx/>
              </a:rPr>
              <a:t>, et al.</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76686</TotalTime>
  <Words>1657</Words>
  <Application>Microsoft Office PowerPoint</Application>
  <PresentationFormat>On-screen Show (4:3)</PresentationFormat>
  <Paragraphs>340</Paragraphs>
  <Slides>87</Slides>
  <Notes>35</Notes>
  <HiddenSlides>11</HiddenSlides>
  <MMClips>6</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87</vt:i4>
      </vt:variant>
    </vt:vector>
  </HeadingPairs>
  <TitlesOfParts>
    <vt:vector size="96" baseType="lpstr">
      <vt:lpstr>MS PGothic</vt:lpstr>
      <vt:lpstr>MS PGothic</vt:lpstr>
      <vt:lpstr>Arial</vt:lpstr>
      <vt:lpstr>Calibri</vt:lpstr>
      <vt:lpstr>Gill Sans</vt:lpstr>
      <vt:lpstr>Times New Roman</vt:lpstr>
      <vt:lpstr>Office Theme</vt:lpstr>
      <vt:lpstr>Image</vt:lpstr>
      <vt:lpstr>Image File</vt:lpstr>
      <vt:lpstr>CS5670: Intro to Computer Vision</vt:lpstr>
      <vt:lpstr>Instructor</vt:lpstr>
      <vt:lpstr>Today</vt:lpstr>
      <vt:lpstr>Today</vt:lpstr>
      <vt:lpstr>Every image tells a story</vt:lpstr>
      <vt:lpstr>The goal of computer vision</vt:lpstr>
      <vt:lpstr>Can the computer match human perception?</vt:lpstr>
      <vt:lpstr>Human perception has its shortcomings</vt:lpstr>
      <vt:lpstr>But humans can tell a lot about a scene from a little information…</vt:lpstr>
      <vt:lpstr>PowerPoint Presentation</vt:lpstr>
      <vt:lpstr>The goal of computer vision</vt:lpstr>
      <vt:lpstr>The goal of computer vision</vt:lpstr>
      <vt:lpstr>The goal of computer vision</vt:lpstr>
      <vt:lpstr>The goal of computer vision</vt:lpstr>
      <vt:lpstr>PowerPoint Presentation</vt:lpstr>
      <vt:lpstr>PowerPoint Presentation</vt:lpstr>
      <vt:lpstr>PowerPoint Presentation</vt:lpstr>
      <vt:lpstr>The goal of computer vision</vt:lpstr>
      <vt:lpstr>PowerPoint Presentation</vt:lpstr>
      <vt:lpstr>The goal of computer vision</vt:lpstr>
      <vt:lpstr>PowerPoint Presentation</vt:lpstr>
      <vt:lpstr>PowerPoint Presentation</vt:lpstr>
      <vt:lpstr>PowerPoint Presentation</vt:lpstr>
      <vt:lpstr>The goal of computer vision</vt:lpstr>
      <vt:lpstr>Why study computer vision?</vt:lpstr>
      <vt:lpstr>Optical character recognition (OCR)</vt:lpstr>
      <vt:lpstr>Face detection</vt:lpstr>
      <vt:lpstr>Face Recognition</vt:lpstr>
      <vt:lpstr>Face recognition</vt:lpstr>
      <vt:lpstr>Vision-based biometrics</vt:lpstr>
      <vt:lpstr>Login without a password…</vt:lpstr>
      <vt:lpstr>Object recognition (in supermarkets)</vt:lpstr>
      <vt:lpstr>Object recognition (in mobile phones)</vt:lpstr>
      <vt:lpstr>iPhone Apps:                 (www.kooaba.com)</vt:lpstr>
      <vt:lpstr>Google Goggles</vt:lpstr>
      <vt:lpstr>Google Search by Image</vt:lpstr>
      <vt:lpstr>Leaf Recognition</vt:lpstr>
      <vt:lpstr>Bird Identification</vt:lpstr>
      <vt:lpstr>Special effects: camera tracking</vt:lpstr>
      <vt:lpstr>Special effects:  shape capture</vt:lpstr>
      <vt:lpstr>Special effects:  motion capture</vt:lpstr>
      <vt:lpstr>3D face tracking w/ consumer cameras</vt:lpstr>
      <vt:lpstr>Sports</vt:lpstr>
      <vt:lpstr>Vision-based interaction (and games)</vt:lpstr>
      <vt:lpstr>Kinect</vt:lpstr>
      <vt:lpstr>Smart cars</vt:lpstr>
      <vt:lpstr>Self-driving cars</vt:lpstr>
      <vt:lpstr>Vision in space</vt:lpstr>
      <vt:lpstr>Robotics</vt:lpstr>
      <vt:lpstr>Medical imaging</vt:lpstr>
      <vt:lpstr>PowerPoint Presentation</vt:lpstr>
      <vt:lpstr>Virtual &amp; Augmented Reality</vt:lpstr>
      <vt:lpstr>My own work</vt:lpstr>
      <vt:lpstr>Photosynth</vt:lpstr>
      <vt:lpstr>City-scale reconstruction</vt:lpstr>
      <vt:lpstr>Current state of the art</vt:lpstr>
      <vt:lpstr>Why is computer vision difficult?</vt:lpstr>
      <vt:lpstr>Why is computer vision difficult?</vt:lpstr>
      <vt:lpstr>Challenges:  local ambiguity</vt:lpstr>
      <vt:lpstr>But there are lots of cues we can exploit…</vt:lpstr>
      <vt:lpstr>Bottom line</vt:lpstr>
      <vt:lpstr>PowerPoint Presentation</vt:lpstr>
      <vt:lpstr>PowerPoint Presentation</vt:lpstr>
      <vt:lpstr>PowerPoint Presentation</vt:lpstr>
      <vt:lpstr>CS5670: Introduction to Computer VIsion</vt:lpstr>
      <vt:lpstr>Teaching Assistant</vt:lpstr>
      <vt:lpstr>Important notes</vt:lpstr>
      <vt:lpstr>Course requirements</vt:lpstr>
      <vt:lpstr>Course overview (tentative)</vt:lpstr>
      <vt:lpstr>1. Low-level vision</vt:lpstr>
      <vt:lpstr>Project: Hybrid images from image pyramids</vt:lpstr>
      <vt:lpstr>PowerPoint Presentation</vt:lpstr>
      <vt:lpstr>PowerPoint Presentation</vt:lpstr>
      <vt:lpstr>Project: Feature detection and matching </vt:lpstr>
      <vt:lpstr>2. Geometry</vt:lpstr>
      <vt:lpstr>Project: Creating panoramas</vt:lpstr>
      <vt:lpstr>Project: Single-View Modeling</vt:lpstr>
      <vt:lpstr>Project: Photometric Stereo</vt:lpstr>
      <vt:lpstr>3. Recognition</vt:lpstr>
      <vt:lpstr>Project: Deep Learning for Recognition</vt:lpstr>
      <vt:lpstr>4. Light, color, and reflectance</vt:lpstr>
      <vt:lpstr>5. Advanced topics: Internet Vision</vt:lpstr>
      <vt:lpstr>5. Advanced topics</vt:lpstr>
      <vt:lpstr>Grading</vt:lpstr>
      <vt:lpstr>Late policy</vt:lpstr>
      <vt:lpstr>Academic Integrity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CS6670: Computer Vision</dc:title>
  <dc:creator>Noah Snavely</dc:creator>
  <cp:lastModifiedBy>Noah Snavely</cp:lastModifiedBy>
  <cp:revision>308</cp:revision>
  <dcterms:created xsi:type="dcterms:W3CDTF">2003-06-12T19:48:44Z</dcterms:created>
  <dcterms:modified xsi:type="dcterms:W3CDTF">2017-02-01T02:53:25Z</dcterms:modified>
</cp:coreProperties>
</file>