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1" autoAdjust="0"/>
    <p:restoredTop sz="89542" autoAdjust="0"/>
  </p:normalViewPr>
  <p:slideViewPr>
    <p:cSldViewPr>
      <p:cViewPr>
        <p:scale>
          <a:sx n="93" d="100"/>
          <a:sy n="93" d="100"/>
        </p:scale>
        <p:origin x="5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Policy:  want to detect, e.g., rootkits</a:t>
            </a:r>
            <a:r>
              <a:rPr lang="en-US" baseline="0" dirty="0" smtClean="0"/>
              <a:t> that hide inside system executables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Issues:  tripwire doesn’t make attacks impossible; just makes it a bit harder to be undetected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5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been thinking about this</a:t>
            </a:r>
            <a:r>
              <a:rPr lang="en-US" baseline="0" dirty="0" smtClean="0"/>
              <a:t> mostly as host-based so far, but can deploy on network as dedicated IDS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e.g., the programs that may be loaded on a given host by a given user</a:t>
            </a:r>
          </a:p>
          <a:p>
            <a:pPr lvl="1"/>
            <a:r>
              <a:rPr lang="en-US" dirty="0" smtClean="0"/>
              <a:t>e.g., the sequence of system calls that a given program is allowed to make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2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Examples:  </a:t>
            </a:r>
          </a:p>
          <a:p>
            <a:pPr lvl="1"/>
            <a:r>
              <a:rPr lang="en-US" dirty="0" smtClean="0"/>
              <a:t>e.g., maximum number of times user will mistype password is 3</a:t>
            </a:r>
          </a:p>
          <a:p>
            <a:pPr lvl="1"/>
            <a:r>
              <a:rPr lang="en-US" dirty="0" smtClean="0"/>
              <a:t>e.g., number of processes a user launches during daytime and nighttime is between certain bounds that are dynamically adjusted based on past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not to say that people aren’t trying or they aren’t to some extent succeeding.  But it’s a harder problem than you might expect, given successes of ML.</a:t>
            </a:r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ML is great for </a:t>
            </a:r>
            <a:r>
              <a:rPr lang="en-US" dirty="0" smtClean="0">
                <a:solidFill>
                  <a:schemeClr val="accent1"/>
                </a:solidFill>
              </a:rPr>
              <a:t>classification: </a:t>
            </a:r>
            <a:r>
              <a:rPr lang="en-US" dirty="0" smtClean="0"/>
              <a:t>finding similarities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E.g., recommending products or movies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E.g., determining which attack out of a set of training data a new trace most closely matches</a:t>
            </a:r>
          </a:p>
          <a:p>
            <a:pPr marL="628650" lvl="1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ML is not as great at </a:t>
            </a:r>
            <a:r>
              <a:rPr lang="en-US" dirty="0" smtClean="0">
                <a:solidFill>
                  <a:schemeClr val="accent1"/>
                </a:solidFill>
              </a:rPr>
              <a:t>outlier detection: </a:t>
            </a:r>
            <a:r>
              <a:rPr lang="en-US" dirty="0" smtClean="0"/>
              <a:t>here, “normal vs. abnormal”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Especially given only examples of normality (closed-world assumption):  Closed world assumption:  giving only positive examples</a:t>
            </a:r>
            <a:r>
              <a:rPr lang="en-US" baseline="0" dirty="0" smtClean="0"/>
              <a:t> and assuming everything else is negative.  </a:t>
            </a:r>
            <a:r>
              <a:rPr lang="en-US" baseline="0" dirty="0" err="1" smtClean="0"/>
              <a:t>Doesn</a:t>
            </a:r>
            <a:r>
              <a:rPr lang="mr-IN" baseline="0" dirty="0" smtClean="0"/>
              <a:t>’</a:t>
            </a:r>
            <a:r>
              <a:rPr lang="en-US" baseline="0" dirty="0" smtClean="0"/>
              <a:t>t work well in the real world because it’s rarely closed; positive examples are rarely sufficient.</a:t>
            </a:r>
            <a:endParaRPr lang="en-US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Does work for spam detection, but</a:t>
            </a:r>
            <a:r>
              <a:rPr lang="mr-IN" dirty="0" smtClean="0"/>
              <a:t>…</a:t>
            </a:r>
            <a:endParaRPr lang="en-US" dirty="0" smtClean="0"/>
          </a:p>
          <a:p>
            <a:pPr marL="1085850" lvl="2" indent="-171450">
              <a:buFont typeface="Arial" charset="0"/>
              <a:buChar char="•"/>
            </a:pPr>
            <a:r>
              <a:rPr lang="en-US" dirty="0" smtClean="0"/>
              <a:t>Cost of false negatives there is low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dirty="0" smtClean="0"/>
              <a:t>Classification there is immediately actionable</a:t>
            </a:r>
          </a:p>
          <a:p>
            <a:pPr marL="1085850" lvl="2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ML in </a:t>
            </a:r>
            <a:r>
              <a:rPr lang="en-US" dirty="0" smtClean="0">
                <a:solidFill>
                  <a:schemeClr val="accent1"/>
                </a:solidFill>
              </a:rPr>
              <a:t>adversarial</a:t>
            </a:r>
            <a:r>
              <a:rPr lang="en-US" dirty="0" smtClean="0"/>
              <a:t> setting not as well understood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Techniques assume training and test data are from the same distribution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Adversary will exploit that assumption: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dirty="0" smtClean="0"/>
              <a:t>Poison training data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dirty="0" smtClean="0"/>
              <a:t>Evade classification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IDS vs spam, classification not immediately actionable because security analyst now needs to divine what the attack is given the warning that [the trace] might be an attack.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www.utdallas.edu</a:t>
            </a:r>
            <a:r>
              <a:rPr lang="en-US" dirty="0" smtClean="0"/>
              <a:t>/~</a:t>
            </a:r>
            <a:r>
              <a:rPr lang="en-US" dirty="0" err="1" smtClean="0"/>
              <a:t>muratk</a:t>
            </a:r>
            <a:r>
              <a:rPr lang="en-US" dirty="0" smtClean="0"/>
              <a:t>/courses/</a:t>
            </a:r>
            <a:r>
              <a:rPr lang="en-US" dirty="0" err="1" smtClean="0"/>
              <a:t>dmsec_files</a:t>
            </a:r>
            <a:r>
              <a:rPr lang="en-US" dirty="0" smtClean="0"/>
              <a:t>/oakland10-ml.pdf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8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smoke alarm has all those</a:t>
            </a:r>
            <a:r>
              <a:rPr lang="en-US" baseline="0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99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Preparation:  </a:t>
            </a:r>
            <a:r>
              <a:rPr lang="en-US" dirty="0" smtClean="0"/>
              <a:t>establish procedures and mechanisms in advance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Identification:  </a:t>
            </a:r>
            <a:r>
              <a:rPr lang="en-US" dirty="0" smtClean="0"/>
              <a:t>detect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Containment:  </a:t>
            </a:r>
            <a:r>
              <a:rPr lang="en-US" dirty="0" smtClean="0"/>
              <a:t>limit ongoing damage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Eradication:  </a:t>
            </a:r>
            <a:r>
              <a:rPr lang="en-US" dirty="0" smtClean="0"/>
              <a:t>stop attack and block similar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Recovery:  </a:t>
            </a:r>
            <a:r>
              <a:rPr lang="en-US" dirty="0" smtClean="0"/>
              <a:t>restore system to good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Follow up:  </a:t>
            </a:r>
            <a:r>
              <a:rPr lang="en-US" dirty="0" smtClean="0"/>
              <a:t>take action against attacker, identify problems, record lessons learned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7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Monitor:</a:t>
            </a:r>
            <a:r>
              <a:rPr lang="en-US" baseline="0" dirty="0" smtClean="0"/>
              <a:t>  </a:t>
            </a:r>
            <a:r>
              <a:rPr lang="en-US" dirty="0" smtClean="0"/>
              <a:t>record additional traffic, system calls, etc.</a:t>
            </a:r>
          </a:p>
          <a:p>
            <a:pPr lvl="0"/>
            <a:r>
              <a:rPr lang="en-US" dirty="0" smtClean="0"/>
              <a:t>Protect:  shut off network connection, make file systems read only or take them offline, etc.</a:t>
            </a:r>
          </a:p>
          <a:p>
            <a:pPr lvl="1"/>
            <a:r>
              <a:rPr lang="en-US" dirty="0" smtClean="0"/>
              <a:t>degrade response time, e.g. by making system calls take artificially, exponentially longer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jail</a:t>
            </a:r>
            <a:r>
              <a:rPr lang="en-US" dirty="0" smtClean="0"/>
              <a:t> attacker by redirecting to a confined area in which behavior can be controlled and manipulated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14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Harming</a:t>
            </a:r>
            <a:r>
              <a:rPr lang="en-US" baseline="0" dirty="0" smtClean="0"/>
              <a:t> innocents:  </a:t>
            </a:r>
          </a:p>
          <a:p>
            <a:pPr lvl="0"/>
            <a:r>
              <a:rPr lang="en-US" baseline="0" dirty="0" smtClean="0"/>
              <a:t>	</a:t>
            </a:r>
            <a:r>
              <a:rPr lang="en-US" dirty="0" smtClean="0"/>
              <a:t>what if your counterattack causes you to take out someone the attacker was just spoofing?</a:t>
            </a:r>
          </a:p>
          <a:p>
            <a:pPr lvl="0"/>
            <a:r>
              <a:rPr lang="en-US" dirty="0" smtClean="0"/>
              <a:t>	what if your counterattack degrades the network for everyone?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seclab.cs.ucdavis.edu</a:t>
            </a:r>
            <a:r>
              <a:rPr lang="en-US" dirty="0" smtClean="0"/>
              <a:t>/projects/</a:t>
            </a:r>
            <a:r>
              <a:rPr lang="en-US" dirty="0" err="1" smtClean="0"/>
              <a:t>awb</a:t>
            </a:r>
            <a:r>
              <a:rPr lang="en-US" dirty="0" smtClean="0"/>
              <a:t>/</a:t>
            </a:r>
            <a:r>
              <a:rPr lang="en-US" dirty="0" err="1" smtClean="0"/>
              <a:t>vabhg</a:t>
            </a:r>
            <a:r>
              <a:rPr lang="en-US" dirty="0" smtClean="0"/>
              <a:t>/demos/</a:t>
            </a:r>
            <a:r>
              <a:rPr lang="en-US" dirty="0" err="1" smtClean="0"/>
              <a:t>rdist</a:t>
            </a:r>
            <a:r>
              <a:rPr lang="en-US" dirty="0" smtClean="0"/>
              <a:t>/</a:t>
            </a:r>
            <a:r>
              <a:rPr lang="en-US" dirty="0" err="1" smtClean="0"/>
              <a:t>root.html</a:t>
            </a:r>
            <a:endParaRPr lang="en-US" dirty="0" smtClean="0"/>
          </a:p>
          <a:p>
            <a:r>
              <a:rPr lang="en-US" dirty="0" smtClean="0"/>
              <a:t>Discuss SUID attack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Idea comes from </a:t>
            </a:r>
            <a:r>
              <a:rPr lang="en-US" dirty="0" smtClean="0">
                <a:solidFill>
                  <a:srgbClr val="4F81BD"/>
                </a:solidFill>
              </a:rPr>
              <a:t>program slicing</a:t>
            </a:r>
            <a:r>
              <a:rPr lang="en-US" i="1" dirty="0" smtClean="0"/>
              <a:t>:</a:t>
            </a:r>
            <a:r>
              <a:rPr lang="en-US" dirty="0" smtClean="0"/>
              <a:t> debugging technique that reveals program statements that led to current value of </a:t>
            </a:r>
            <a:r>
              <a:rPr lang="en-US" dirty="0" smtClean="0"/>
              <a:t>variable</a:t>
            </a:r>
            <a:endParaRPr lang="en-US" dirty="0" smtClean="0"/>
          </a:p>
          <a:p>
            <a:r>
              <a:rPr lang="en-US" dirty="0" smtClean="0"/>
              <a:t>Discuss example systems: </a:t>
            </a:r>
            <a:r>
              <a:rPr lang="en-US" dirty="0" err="1" smtClean="0"/>
              <a:t>splunk</a:t>
            </a:r>
            <a:r>
              <a:rPr lang="en-US" dirty="0" smtClean="0"/>
              <a:t>, </a:t>
            </a:r>
            <a:r>
              <a:rPr lang="en-US" dirty="0" err="1" smtClean="0"/>
              <a:t>logz.io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www.keycdn.com</a:t>
            </a:r>
            <a:r>
              <a:rPr lang="en-US" dirty="0" smtClean="0"/>
              <a:t>/blog/log-analysis-tools/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youtu.be</a:t>
            </a:r>
            <a:r>
              <a:rPr lang="en-US" dirty="0" smtClean="0"/>
              <a:t>/OD1_I9IDvBs?t=213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smoke alarm has all those</a:t>
            </a:r>
            <a:r>
              <a:rPr lang="en-US" baseline="0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practice, they are often combined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e.g., 100 TCP SYN packets received on different ports of same host within 1 second (maybe a </a:t>
            </a:r>
            <a:r>
              <a:rPr lang="en-US" dirty="0" err="1" smtClean="0"/>
              <a:t>portscan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creating a file while effective user is administrator but actual user is not, then transferring ownership of file to actual user (maybe indication that user managed to improperly escalate privileges)</a:t>
            </a:r>
          </a:p>
          <a:p>
            <a:pPr lvl="1"/>
            <a:r>
              <a:rPr lang="en-US" dirty="0" smtClean="0"/>
              <a:t>e.g., an email with the subject "Free pictures!" and an attachment "</a:t>
            </a:r>
            <a:r>
              <a:rPr lang="en-US" dirty="0" err="1" smtClean="0"/>
              <a:t>freepics.exe</a:t>
            </a:r>
            <a:r>
              <a:rPr lang="en-US" dirty="0" smtClean="0"/>
              <a:t>" (maybe contains a virus)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clab.cs.ucdavis.edu/projects/awb/vabhg/demos/rdist/root.html" TargetMode="External"/><Relationship Id="rId4" Type="http://schemas.openxmlformats.org/officeDocument/2006/relationships/hyperlink" Target="http://seclab.cs.ucdavis.edu/projects/awb/vabfg/images/inter.p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seclab.cs.ucdavis.edu/projects/awb/vabmm/movies/cinterm2.hsb6.p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</a:t>
            </a:r>
            <a:r>
              <a:rPr lang="en-US" dirty="0" smtClean="0"/>
              <a:t>4/23/2018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Lecture </a:t>
            </a:r>
            <a:r>
              <a:rPr lang="en-US" sz="3400" dirty="0" smtClean="0"/>
              <a:t>23: Reviewing Logs</a:t>
            </a:r>
            <a:endParaRPr lang="en-US" sz="3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review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r>
              <a:rPr lang="en-US" b="1" dirty="0"/>
              <a:t>: </a:t>
            </a:r>
            <a:r>
              <a:rPr lang="en-US" b="1" dirty="0" smtClean="0"/>
              <a:t>  </a:t>
            </a:r>
            <a:r>
              <a:rPr lang="en-US" dirty="0" smtClean="0"/>
              <a:t>detect </a:t>
            </a:r>
            <a:r>
              <a:rPr lang="en-US" dirty="0"/>
              <a:t>suspicious behavior that </a:t>
            </a:r>
            <a:r>
              <a:rPr lang="en-US" dirty="0" smtClean="0"/>
              <a:t>looks </a:t>
            </a:r>
            <a:r>
              <a:rPr lang="en-US" dirty="0"/>
              <a:t>like an </a:t>
            </a:r>
            <a:r>
              <a:rPr lang="en-US" dirty="0" smtClean="0"/>
              <a:t>attack, or </a:t>
            </a:r>
            <a:r>
              <a:rPr lang="en-US" dirty="0"/>
              <a:t>d</a:t>
            </a:r>
            <a:r>
              <a:rPr lang="en-US" dirty="0" smtClean="0"/>
              <a:t>etect violations of explicit policy</a:t>
            </a:r>
          </a:p>
          <a:p>
            <a:pPr lvl="1"/>
            <a:r>
              <a:rPr lang="en-US" dirty="0" smtClean="0"/>
              <a:t>Custom-built systems</a:t>
            </a:r>
          </a:p>
          <a:p>
            <a:pPr lvl="1"/>
            <a:r>
              <a:rPr lang="en-US" dirty="0" smtClean="0"/>
              <a:t>Classic AI techniques like training neural nets, expert systems, etc.</a:t>
            </a:r>
          </a:p>
          <a:p>
            <a:pPr lvl="1"/>
            <a:r>
              <a:rPr lang="en-US" dirty="0" smtClean="0"/>
              <a:t>Modern applications of machine learning</a:t>
            </a:r>
          </a:p>
          <a:p>
            <a:r>
              <a:rPr lang="en-US" b="1" dirty="0" smtClean="0"/>
              <a:t>Response:  </a:t>
            </a:r>
            <a:r>
              <a:rPr lang="en-US" dirty="0" smtClean="0"/>
              <a:t>report, take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detection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F81BD"/>
                </a:solidFill>
              </a:rPr>
              <a:t>Intrusion </a:t>
            </a:r>
            <a:r>
              <a:rPr lang="en-US" dirty="0" smtClean="0">
                <a:solidFill>
                  <a:srgbClr val="4F81BD"/>
                </a:solidFill>
              </a:rPr>
              <a:t>detection system </a:t>
            </a:r>
            <a:r>
              <a:rPr lang="en-US" dirty="0" smtClean="0"/>
              <a:t>(IDS):  </a:t>
            </a:r>
          </a:p>
          <a:p>
            <a:r>
              <a:rPr lang="en-US" dirty="0" smtClean="0"/>
              <a:t>automated review and response</a:t>
            </a:r>
          </a:p>
          <a:p>
            <a:r>
              <a:rPr lang="en-US" dirty="0" smtClean="0"/>
              <a:t>responds in (nearly) real time</a:t>
            </a:r>
          </a:p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analysis engine</a:t>
            </a:r>
          </a:p>
          <a:p>
            <a:pPr lvl="1"/>
            <a:r>
              <a:rPr lang="en-US" dirty="0" smtClean="0"/>
              <a:t>countermeasure deployment</a:t>
            </a:r>
          </a:p>
          <a:p>
            <a:pPr lvl="1"/>
            <a:r>
              <a:rPr lang="en-US" dirty="0" smtClean="0"/>
              <a:t>audit log</a:t>
            </a:r>
          </a:p>
        </p:txBody>
      </p:sp>
      <p:pic>
        <p:nvPicPr>
          <p:cNvPr id="6" name="Picture 5" descr="smokealar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90" y="4542114"/>
            <a:ext cx="3289610" cy="23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Network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uspicious </a:t>
            </a:r>
            <a:r>
              <a:rPr lang="en-US" b="1" dirty="0"/>
              <a:t>behavior:  </a:t>
            </a:r>
            <a:r>
              <a:rPr lang="en-US" dirty="0"/>
              <a:t>opening connections to many hosts</a:t>
            </a:r>
          </a:p>
          <a:p>
            <a:r>
              <a:rPr lang="en-US" b="1" dirty="0"/>
              <a:t>A</a:t>
            </a:r>
            <a:r>
              <a:rPr lang="en-US" b="1" dirty="0" smtClean="0"/>
              <a:t>utomated response:  </a:t>
            </a:r>
            <a:r>
              <a:rPr lang="en-US" dirty="0"/>
              <a:t>router reconfigures to isolate suspicious host on its own subnet with access only to (e.g.) virus scanner download, notifies administrators</a:t>
            </a:r>
          </a:p>
          <a:p>
            <a:r>
              <a:rPr lang="en-US" b="1" dirty="0" smtClean="0"/>
              <a:t>Issue:  </a:t>
            </a:r>
            <a:r>
              <a:rPr lang="en-US" dirty="0" smtClean="0"/>
              <a:t>errors...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False positive: </a:t>
            </a:r>
            <a:r>
              <a:rPr lang="en-US" dirty="0" smtClean="0"/>
              <a:t>raise an alarm for a non-attack</a:t>
            </a:r>
          </a:p>
          <a:p>
            <a:pPr lvl="1"/>
            <a:r>
              <a:rPr lang="en-US" dirty="0" smtClean="0"/>
              <a:t>makes administrators less confident in warnings</a:t>
            </a:r>
          </a:p>
          <a:p>
            <a:pPr lvl="1"/>
            <a:r>
              <a:rPr lang="en-US" dirty="0" smtClean="0"/>
              <a:t>perhaps leading to actual attacks being dismissed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False negative: </a:t>
            </a:r>
            <a:r>
              <a:rPr lang="en-US" dirty="0" smtClean="0"/>
              <a:t>not raise an alarm for an attack</a:t>
            </a:r>
          </a:p>
          <a:p>
            <a:pPr lvl="1"/>
            <a:r>
              <a:rPr lang="en-US" dirty="0" smtClean="0"/>
              <a:t>the attackers get in undetected!</a:t>
            </a:r>
          </a:p>
          <a:p>
            <a:r>
              <a:rPr lang="en-US" dirty="0" smtClean="0"/>
              <a:t>Tradeoff between the two needs to be tunable; difficult to achieve the right classification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methodologies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[Denning 1987]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Signature based:  </a:t>
            </a:r>
            <a:r>
              <a:rPr lang="en-US" dirty="0" smtClean="0"/>
              <a:t>recognize known attacks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rgbClr val="4F81BD"/>
                </a:solidFill>
              </a:rPr>
              <a:t>S</a:t>
            </a:r>
            <a:r>
              <a:rPr lang="en-US" dirty="0" smtClean="0">
                <a:solidFill>
                  <a:srgbClr val="4F81BD"/>
                </a:solidFill>
              </a:rPr>
              <a:t>pecification </a:t>
            </a:r>
            <a:r>
              <a:rPr lang="en-US" dirty="0">
                <a:solidFill>
                  <a:srgbClr val="4F81BD"/>
                </a:solidFill>
              </a:rPr>
              <a:t>based:  </a:t>
            </a:r>
            <a:r>
              <a:rPr lang="en-US" dirty="0"/>
              <a:t>recognize bad behavior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rgbClr val="4F81BD"/>
                </a:solidFill>
              </a:rPr>
              <a:t>A</a:t>
            </a:r>
            <a:r>
              <a:rPr lang="en-US" dirty="0" smtClean="0">
                <a:solidFill>
                  <a:srgbClr val="4F81BD"/>
                </a:solidFill>
              </a:rPr>
              <a:t>nomaly based:  </a:t>
            </a:r>
            <a:r>
              <a:rPr lang="en-US" dirty="0" smtClean="0"/>
              <a:t>recognize abnormal behavior</a:t>
            </a:r>
          </a:p>
        </p:txBody>
      </p:sp>
    </p:spTree>
    <p:extLst>
      <p:ext uri="{BB962C8B-B14F-4D97-AF65-F5344CB8AC3E}">
        <p14:creationId xmlns:p14="http://schemas.microsoft.com/office/powerpoint/2010/main" val="16106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Signature-based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A.k.a. </a:t>
            </a:r>
            <a:r>
              <a:rPr lang="en-US" i="1" dirty="0"/>
              <a:t>misuse detection</a:t>
            </a:r>
            <a:r>
              <a:rPr lang="en-US" dirty="0"/>
              <a:t> and </a:t>
            </a:r>
            <a:r>
              <a:rPr lang="en-US" i="1" dirty="0"/>
              <a:t>rule-based detection</a:t>
            </a:r>
            <a:endParaRPr lang="en-US" dirty="0"/>
          </a:p>
          <a:p>
            <a:r>
              <a:rPr lang="en-US" dirty="0" smtClean="0"/>
              <a:t>Characterize known attacks with signatures</a:t>
            </a:r>
          </a:p>
          <a:p>
            <a:r>
              <a:rPr lang="en-US" dirty="0" smtClean="0"/>
              <a:t>If behavior ever matches signature, declare an intrusion</a:t>
            </a:r>
          </a:p>
          <a:p>
            <a:r>
              <a:rPr lang="en-US" b="1" dirty="0" smtClean="0"/>
              <a:t>Issues: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orks only for known attacks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ignature needs to be robust </a:t>
            </a:r>
            <a:r>
              <a:rPr lang="en-US" dirty="0" err="1" smtClean="0"/>
              <a:t>w.r.t</a:t>
            </a:r>
            <a:r>
              <a:rPr lang="en-US" dirty="0" smtClean="0"/>
              <a:t>. small changes in attack</a:t>
            </a:r>
          </a:p>
        </p:txBody>
      </p:sp>
    </p:spTree>
    <p:extLst>
      <p:ext uri="{BB962C8B-B14F-4D97-AF65-F5344CB8AC3E}">
        <p14:creationId xmlns:p14="http://schemas.microsoft.com/office/powerpoint/2010/main" val="15510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Tripwire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[open source tool and commercial product]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 smtClean="0"/>
              <a:t>Policy: </a:t>
            </a:r>
            <a:r>
              <a:rPr lang="en-US" dirty="0" smtClean="0"/>
              <a:t>certain files shouldn't change </a:t>
            </a:r>
          </a:p>
          <a:p>
            <a:r>
              <a:rPr lang="en-US" b="1" dirty="0" smtClean="0"/>
              <a:t>State snapshot: </a:t>
            </a:r>
            <a:r>
              <a:rPr lang="en-US" dirty="0" smtClean="0"/>
              <a:t>analyzes filesystem, stores database of file hashes</a:t>
            </a:r>
          </a:p>
          <a:p>
            <a:r>
              <a:rPr lang="en-US" b="1" dirty="0"/>
              <a:t>A</a:t>
            </a:r>
            <a:r>
              <a:rPr lang="en-US" b="1" dirty="0" smtClean="0"/>
              <a:t>utomated response: </a:t>
            </a:r>
            <a:r>
              <a:rPr lang="en-US" dirty="0" smtClean="0"/>
              <a:t>runs (e.g. daily) and reports change of hash</a:t>
            </a:r>
          </a:p>
          <a:p>
            <a:r>
              <a:rPr lang="en-US" b="1" dirty="0"/>
              <a:t>I</a:t>
            </a:r>
            <a:r>
              <a:rPr lang="en-US" b="1" dirty="0" smtClean="0"/>
              <a:t>ssues:  </a:t>
            </a:r>
            <a:r>
              <a:rPr lang="en-US" dirty="0" smtClean="0"/>
              <a:t>where to store database, how to protect its integrity, how to protect tripwire itself?</a:t>
            </a:r>
          </a:p>
        </p:txBody>
      </p:sp>
    </p:spTree>
    <p:extLst>
      <p:ext uri="{BB962C8B-B14F-4D97-AF65-F5344CB8AC3E}">
        <p14:creationId xmlns:p14="http://schemas.microsoft.com/office/powerpoint/2010/main" val="8664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Snort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47255"/>
            <a:ext cx="4322618" cy="24059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8836"/>
            <a:ext cx="8229600" cy="955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4495800"/>
            <a:ext cx="822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# alert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tcp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$EXTERNAL_NET any -&gt; $HOME_NET 53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msg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:"OS-LINUX OS-LINUX x86 Linux overflow attempt ADMv2";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flow:to_server,established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content:"|89 F7 29 C7 89 F3 89 F9 89 F2 AC|&lt;|FE|",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fast_pattern,nocase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metadata:ruleset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community;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service:dns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classtype:attempted-admin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sid:265; rev:15; )</a:t>
            </a:r>
          </a:p>
        </p:txBody>
      </p:sp>
    </p:spTree>
    <p:extLst>
      <p:ext uri="{BB962C8B-B14F-4D97-AF65-F5344CB8AC3E}">
        <p14:creationId xmlns:p14="http://schemas.microsoft.com/office/powerpoint/2010/main" val="19373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ypically a separate machine</a:t>
            </a:r>
          </a:p>
          <a:p>
            <a:r>
              <a:rPr lang="en-US" dirty="0">
                <a:solidFill>
                  <a:srgbClr val="4F81BD"/>
                </a:solidFill>
              </a:rPr>
              <a:t>S</a:t>
            </a:r>
            <a:r>
              <a:rPr lang="en-US" dirty="0" smtClean="0">
                <a:solidFill>
                  <a:srgbClr val="4F81BD"/>
                </a:solidFill>
              </a:rPr>
              <a:t>tealth mode:  </a:t>
            </a:r>
          </a:p>
          <a:p>
            <a:pPr lvl="1"/>
            <a:r>
              <a:rPr lang="en-US" dirty="0" smtClean="0"/>
              <a:t>one NIC faces the network being monitored, no packets ever sent out on it, no packets can be routed specifically to it</a:t>
            </a:r>
          </a:p>
          <a:p>
            <a:pPr lvl="1"/>
            <a:r>
              <a:rPr lang="en-US" dirty="0" smtClean="0"/>
              <a:t>another NIC faces a separate network through which alarms are sent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Honeypot:</a:t>
            </a:r>
          </a:p>
          <a:p>
            <a:pPr lvl="1"/>
            <a:r>
              <a:rPr lang="en-US" dirty="0" smtClean="0"/>
              <a:t>dedicated machines(s) or networks</a:t>
            </a:r>
          </a:p>
          <a:p>
            <a:pPr lvl="1"/>
            <a:r>
              <a:rPr lang="en-US" dirty="0" smtClean="0"/>
              <a:t>purpose is to look attractive to attacker</a:t>
            </a:r>
          </a:p>
          <a:p>
            <a:pPr lvl="1"/>
            <a:r>
              <a:rPr lang="en-US" dirty="0" smtClean="0"/>
              <a:t>but actually just a trap:  monitored to </a:t>
            </a:r>
            <a:br>
              <a:rPr lang="en-US" dirty="0" smtClean="0"/>
            </a:br>
            <a:r>
              <a:rPr lang="en-US" dirty="0" smtClean="0"/>
              <a:t>detect and </a:t>
            </a:r>
            <a:r>
              <a:rPr lang="en-US" dirty="0" err="1" smtClean="0"/>
              <a:t>surveil</a:t>
            </a:r>
            <a:r>
              <a:rPr lang="en-US" dirty="0" smtClean="0"/>
              <a:t> attacker</a:t>
            </a:r>
          </a:p>
          <a:p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56" y="4750202"/>
            <a:ext cx="2850443" cy="21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320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Authorization:  </a:t>
            </a:r>
            <a:r>
              <a:rPr lang="en-US" dirty="0" smtClean="0">
                <a:solidFill>
                  <a:srgbClr val="000000"/>
                </a:solidFill>
              </a:rPr>
              <a:t>mechanisms that govern whether actions are permitted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Audit:  </a:t>
            </a:r>
            <a:r>
              <a:rPr lang="en-US" dirty="0" smtClean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38" y="3044524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00" y="2494877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1" y="4114800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Specification-based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 good behavior of program with a specification</a:t>
            </a:r>
          </a:p>
          <a:p>
            <a:r>
              <a:rPr lang="en-US" dirty="0" smtClean="0"/>
              <a:t>If behavior ever departs from specification, declare an intrusion</a:t>
            </a:r>
          </a:p>
          <a:p>
            <a:r>
              <a:rPr lang="en-US" b="1" dirty="0" smtClean="0"/>
              <a:t>Issues: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ffort to create specifications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program is a potential vulnerability if executed by a privileged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Distributed Program Execution Monitor (DPEM)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1997]</a:t>
            </a:r>
          </a:p>
          <a:p>
            <a:r>
              <a:rPr lang="en-US" dirty="0" smtClean="0"/>
              <a:t>Monitors Unix audit logs </a:t>
            </a:r>
          </a:p>
          <a:p>
            <a:r>
              <a:rPr lang="en-US" dirty="0" smtClean="0"/>
              <a:t>Analyst writes </a:t>
            </a:r>
            <a:r>
              <a:rPr lang="en-US" dirty="0" smtClean="0">
                <a:solidFill>
                  <a:srgbClr val="4F81BD"/>
                </a:solidFill>
              </a:rPr>
              <a:t>grammar</a:t>
            </a:r>
            <a:r>
              <a:rPr lang="en-US" dirty="0" smtClean="0"/>
              <a:t> in DSL to describe good behavior</a:t>
            </a:r>
          </a:p>
          <a:p>
            <a:r>
              <a:rPr lang="en-US" dirty="0" smtClean="0"/>
              <a:t>Parser checks conformance of logs with grammar</a:t>
            </a:r>
          </a:p>
          <a:p>
            <a:r>
              <a:rPr lang="en-US" i="1" dirty="0" smtClean="0"/>
              <a:t>Distributed</a:t>
            </a:r>
            <a:r>
              <a:rPr lang="en-US" dirty="0" smtClean="0"/>
              <a:t> because it combines information from multiple hosts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949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Anomaly-based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 normal behavior of system</a:t>
            </a:r>
          </a:p>
          <a:p>
            <a:r>
              <a:rPr lang="en-US" dirty="0" smtClean="0"/>
              <a:t>If behavior ever departs far enough from normal, declare an intrusion</a:t>
            </a:r>
            <a:endParaRPr lang="en-US" dirty="0"/>
          </a:p>
          <a:p>
            <a:r>
              <a:rPr lang="en-US" b="1" dirty="0" smtClean="0"/>
              <a:t>Issues:</a:t>
            </a:r>
          </a:p>
          <a:p>
            <a:pPr lvl="1"/>
            <a:r>
              <a:rPr lang="en-US" dirty="0" smtClean="0"/>
              <a:t>Feature identification</a:t>
            </a:r>
          </a:p>
          <a:p>
            <a:pPr lvl="1"/>
            <a:r>
              <a:rPr lang="en-US" dirty="0" smtClean="0"/>
              <a:t>Obtaining data on what is normal</a:t>
            </a:r>
          </a:p>
        </p:txBody>
      </p:sp>
    </p:spTree>
    <p:extLst>
      <p:ext uri="{BB962C8B-B14F-4D97-AF65-F5344CB8AC3E}">
        <p14:creationId xmlns:p14="http://schemas.microsoft.com/office/powerpoint/2010/main" val="1821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Haystack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Smaha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1988]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Monitors value of some statistic of interest over a sliding time window:  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, a</a:t>
            </a:r>
            <a:r>
              <a:rPr lang="en-US" baseline="-25000" dirty="0" smtClean="0">
                <a:solidFill>
                  <a:srgbClr val="000000"/>
                </a:solidFill>
              </a:rPr>
              <a:t>i+1</a:t>
            </a:r>
            <a:r>
              <a:rPr lang="en-US" dirty="0" smtClean="0">
                <a:solidFill>
                  <a:srgbClr val="000000"/>
                </a:solidFill>
              </a:rPr>
              <a:t>, ..., 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err="1" smtClean="0">
                <a:solidFill>
                  <a:srgbClr val="000000"/>
                </a:solidFill>
              </a:rPr>
              <a:t>j</a:t>
            </a:r>
            <a:endParaRPr lang="en-US" baseline="-250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Determine lower and upper bounds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 such that 90% of values lie between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U</a:t>
            </a:r>
            <a:endParaRPr lang="en-US" baseline="-250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If next value is outside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, raise an alarm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Adaptive:  as window moves, detector itself adjusts</a:t>
            </a:r>
          </a:p>
        </p:txBody>
      </p:sp>
    </p:spTree>
    <p:extLst>
      <p:ext uri="{BB962C8B-B14F-4D97-AF65-F5344CB8AC3E}">
        <p14:creationId xmlns:p14="http://schemas.microsoft.com/office/powerpoint/2010/main" val="198152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Threshold models:  </a:t>
            </a:r>
            <a:r>
              <a:rPr lang="en-US" dirty="0" smtClean="0"/>
              <a:t>min and max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Moment models:  </a:t>
            </a:r>
            <a:r>
              <a:rPr lang="en-US" dirty="0" smtClean="0"/>
              <a:t>mean and standard deviation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Markov models:  </a:t>
            </a:r>
            <a:r>
              <a:rPr lang="en-US" dirty="0" smtClean="0"/>
              <a:t>probability of next event based on current state</a:t>
            </a:r>
          </a:p>
          <a:p>
            <a:r>
              <a:rPr lang="en-US" dirty="0"/>
              <a:t>Seems like a job for machine learning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 extensive academic research, “Machine learning [for IDS] is rarely employed in</a:t>
            </a:r>
            <a:r>
              <a:rPr lang="mr-IN" dirty="0" smtClean="0"/>
              <a:t>…</a:t>
            </a:r>
            <a:r>
              <a:rPr lang="en-US" dirty="0" smtClean="0"/>
              <a:t>real world settings”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[Sommer &amp;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Paxson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2010]</a:t>
            </a:r>
          </a:p>
          <a:p>
            <a:r>
              <a:rPr lang="en-US" dirty="0" smtClean="0"/>
              <a:t>ML is great for </a:t>
            </a:r>
            <a:r>
              <a:rPr lang="en-US" dirty="0" smtClean="0">
                <a:solidFill>
                  <a:schemeClr val="accent1"/>
                </a:solidFill>
              </a:rPr>
              <a:t>classification: </a:t>
            </a:r>
            <a:r>
              <a:rPr lang="en-US" dirty="0" smtClean="0"/>
              <a:t>finding similarities</a:t>
            </a:r>
          </a:p>
          <a:p>
            <a:r>
              <a:rPr lang="en-US" dirty="0" smtClean="0"/>
              <a:t>ML is not as great at </a:t>
            </a:r>
            <a:r>
              <a:rPr lang="en-US" dirty="0" smtClean="0">
                <a:solidFill>
                  <a:schemeClr val="accent1"/>
                </a:solidFill>
              </a:rPr>
              <a:t>outlier detection: </a:t>
            </a:r>
            <a:r>
              <a:rPr lang="en-US" dirty="0"/>
              <a:t>h</a:t>
            </a:r>
            <a:r>
              <a:rPr lang="en-US" dirty="0" smtClean="0"/>
              <a:t>ere, “normal vs. abnormal”</a:t>
            </a:r>
          </a:p>
          <a:p>
            <a:r>
              <a:rPr lang="en-US" dirty="0" smtClean="0"/>
              <a:t>ML in </a:t>
            </a:r>
            <a:r>
              <a:rPr lang="en-US" dirty="0" smtClean="0">
                <a:solidFill>
                  <a:schemeClr val="accent1"/>
                </a:solidFill>
              </a:rPr>
              <a:t>adversarial</a:t>
            </a:r>
            <a:r>
              <a:rPr lang="en-US" dirty="0" smtClean="0"/>
              <a:t> setting not 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209559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methodologies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ignature based:  </a:t>
            </a:r>
            <a:r>
              <a:rPr lang="en-US" dirty="0" smtClean="0"/>
              <a:t>recognize known attacks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rgbClr val="4F81BD"/>
                </a:solidFill>
              </a:rPr>
              <a:t>S</a:t>
            </a:r>
            <a:r>
              <a:rPr lang="en-US" dirty="0" smtClean="0">
                <a:solidFill>
                  <a:srgbClr val="4F81BD"/>
                </a:solidFill>
              </a:rPr>
              <a:t>pecification </a:t>
            </a:r>
            <a:r>
              <a:rPr lang="en-US" dirty="0">
                <a:solidFill>
                  <a:srgbClr val="4F81BD"/>
                </a:solidFill>
              </a:rPr>
              <a:t>based:  </a:t>
            </a:r>
            <a:r>
              <a:rPr lang="en-US" dirty="0"/>
              <a:t>recognize bad behavior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rgbClr val="4F81BD"/>
                </a:solidFill>
              </a:rPr>
              <a:t>A</a:t>
            </a:r>
            <a:r>
              <a:rPr lang="en-US" dirty="0" smtClean="0">
                <a:solidFill>
                  <a:srgbClr val="4F81BD"/>
                </a:solidFill>
              </a:rPr>
              <a:t>nomaly based:  </a:t>
            </a:r>
            <a:r>
              <a:rPr lang="en-US" dirty="0" smtClean="0"/>
              <a:t>recognize abnormal behavior</a:t>
            </a:r>
          </a:p>
        </p:txBody>
      </p:sp>
    </p:spTree>
    <p:extLst>
      <p:ext uri="{BB962C8B-B14F-4D97-AF65-F5344CB8AC3E}">
        <p14:creationId xmlns:p14="http://schemas.microsoft.com/office/powerpoint/2010/main" val="10530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response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[Northcutt 1998]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Eradication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5561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Monitor:  </a:t>
            </a:r>
            <a:r>
              <a:rPr lang="en-US" dirty="0" smtClean="0"/>
              <a:t>collect (additional) data</a:t>
            </a:r>
          </a:p>
          <a:p>
            <a:r>
              <a:rPr lang="en-US" b="1" dirty="0" smtClean="0"/>
              <a:t>Protect:  </a:t>
            </a:r>
            <a:r>
              <a:rPr lang="en-US" dirty="0" smtClean="0"/>
              <a:t>reduce exposure of system</a:t>
            </a:r>
          </a:p>
          <a:p>
            <a:r>
              <a:rPr lang="en-US" b="1" dirty="0" smtClean="0"/>
              <a:t>Alert:  </a:t>
            </a:r>
            <a:r>
              <a:rPr lang="en-US" dirty="0" smtClean="0"/>
              <a:t>call a human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Individual accountability:  </a:t>
            </a:r>
            <a:r>
              <a:rPr lang="en-US" dirty="0" smtClean="0"/>
              <a:t>deter misbehavior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Event reconstruction:  </a:t>
            </a:r>
            <a:r>
              <a:rPr lang="en-US" dirty="0" smtClean="0"/>
              <a:t>determine what happened and how to recover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Problem monitoring:  </a:t>
            </a:r>
            <a:r>
              <a:rPr lang="en-US" dirty="0" smtClean="0"/>
              <a:t>real-time intelligence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099621"/>
            <a:ext cx="2286000" cy="144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99621"/>
            <a:ext cx="2171700" cy="146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2" y="2057400"/>
            <a:ext cx="1117600" cy="144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6657" r="4708" b="3993"/>
          <a:stretch/>
        </p:blipFill>
        <p:spPr>
          <a:xfrm>
            <a:off x="2324104" y="2310175"/>
            <a:ext cx="2014716" cy="127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541"/>
            <a:ext cx="3435388" cy="13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8" y="4958136"/>
            <a:ext cx="3733800" cy="85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3400"/>
            <a:ext cx="2485122" cy="157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8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Legal:  </a:t>
            </a:r>
            <a:r>
              <a:rPr lang="en-US" dirty="0" smtClean="0"/>
              <a:t>file criminal complaint</a:t>
            </a:r>
          </a:p>
          <a:p>
            <a:r>
              <a:rPr lang="en-US" b="1" smtClean="0"/>
              <a:t>Technical</a:t>
            </a:r>
            <a:r>
              <a:rPr lang="en-US" b="1" dirty="0" smtClean="0"/>
              <a:t>:  </a:t>
            </a:r>
            <a:r>
              <a:rPr lang="en-US" dirty="0" smtClean="0"/>
              <a:t>damage attacker to stop attack or prevent future attacks</a:t>
            </a:r>
          </a:p>
          <a:p>
            <a:pPr lvl="1"/>
            <a:r>
              <a:rPr lang="en-US" dirty="0" smtClean="0"/>
              <a:t>Might harm an innocent party</a:t>
            </a:r>
          </a:p>
          <a:p>
            <a:pPr lvl="1"/>
            <a:r>
              <a:rPr lang="en-US" dirty="0" smtClean="0"/>
              <a:t>Might expose you to legal liability</a:t>
            </a:r>
          </a:p>
        </p:txBody>
      </p:sp>
    </p:spTree>
    <p:extLst>
      <p:ext uri="{BB962C8B-B14F-4D97-AF65-F5344CB8AC3E}">
        <p14:creationId xmlns:p14="http://schemas.microsoft.com/office/powerpoint/2010/main" val="10184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Recording: </a:t>
            </a:r>
          </a:p>
          <a:p>
            <a:pPr lvl="1"/>
            <a:r>
              <a:rPr lang="en-US" dirty="0" smtClean="0"/>
              <a:t>what to log</a:t>
            </a:r>
          </a:p>
          <a:p>
            <a:pPr lvl="1"/>
            <a:r>
              <a:rPr lang="en-US" dirty="0" smtClean="0"/>
              <a:t>what not to log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to protect the log</a:t>
            </a:r>
          </a:p>
          <a:p>
            <a:r>
              <a:rPr lang="en-US" b="1" dirty="0" smtClean="0"/>
              <a:t>Reviewing:</a:t>
            </a:r>
          </a:p>
          <a:p>
            <a:pPr lvl="1"/>
            <a:r>
              <a:rPr lang="en-US" dirty="0"/>
              <a:t>manual exploration</a:t>
            </a:r>
          </a:p>
          <a:p>
            <a:pPr lvl="1"/>
            <a:r>
              <a:rPr lang="en-US" dirty="0" smtClean="0"/>
              <a:t>automated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 administrators to explore logs and look for </a:t>
            </a:r>
            <a:r>
              <a:rPr lang="en-US" dirty="0" smtClean="0"/>
              <a:t> {</a:t>
            </a:r>
            <a:r>
              <a:rPr lang="en-US" dirty="0" smtClean="0"/>
              <a:t>states</a:t>
            </a:r>
            <a:r>
              <a:rPr lang="en-US" dirty="0" smtClean="0"/>
              <a:t>, events</a:t>
            </a:r>
            <a:r>
              <a:rPr lang="en-US" dirty="0" smtClean="0"/>
              <a:t>} </a:t>
            </a:r>
          </a:p>
          <a:p>
            <a:r>
              <a:rPr lang="en-US" b="1" dirty="0"/>
              <a:t>Issues:</a:t>
            </a:r>
          </a:p>
          <a:p>
            <a:pPr lvl="1"/>
            <a:r>
              <a:rPr lang="en-US" dirty="0"/>
              <a:t>Designers might not have anticipated the right {states</a:t>
            </a:r>
            <a:r>
              <a:rPr lang="en-US" dirty="0" smtClean="0"/>
              <a:t>, events</a:t>
            </a:r>
            <a:r>
              <a:rPr lang="en-US" dirty="0"/>
              <a:t>} to record</a:t>
            </a:r>
          </a:p>
          <a:p>
            <a:pPr lvl="1"/>
            <a:r>
              <a:rPr lang="en-US" dirty="0"/>
              <a:t>Visualization, query, expressivity (HCI/DB issues)</a:t>
            </a:r>
          </a:p>
          <a:p>
            <a:pPr lvl="1"/>
            <a:r>
              <a:rPr lang="en-US" dirty="0"/>
              <a:t>Correlation amongst multiple </a:t>
            </a:r>
            <a:r>
              <a:rPr lang="en-US" dirty="0" smtClean="0"/>
              <a:t>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Flat </a:t>
            </a:r>
            <a:r>
              <a:rPr lang="en-US" b="1" dirty="0"/>
              <a:t>text </a:t>
            </a:r>
            <a:r>
              <a:rPr lang="en-US" dirty="0"/>
              <a:t>[example: last time's syslog]</a:t>
            </a:r>
          </a:p>
          <a:p>
            <a:r>
              <a:rPr lang="en-US" b="1" dirty="0"/>
              <a:t>Hypertext</a:t>
            </a:r>
            <a:r>
              <a:rPr lang="en-US" dirty="0"/>
              <a:t> [</a:t>
            </a:r>
            <a:r>
              <a:rPr lang="en-US" dirty="0">
                <a:hlinkClick r:id="rId3"/>
              </a:rPr>
              <a:t>example</a:t>
            </a:r>
            <a:r>
              <a:rPr lang="en-US" dirty="0"/>
              <a:t>]</a:t>
            </a:r>
          </a:p>
          <a:p>
            <a:r>
              <a:rPr lang="en-US" b="1" dirty="0"/>
              <a:t>DBMS</a:t>
            </a:r>
            <a:r>
              <a:rPr lang="en-US" dirty="0"/>
              <a:t> [example: queries in CMS]</a:t>
            </a:r>
          </a:p>
          <a:p>
            <a:r>
              <a:rPr lang="en-US" b="1" dirty="0"/>
              <a:t>Graph </a:t>
            </a:r>
            <a:r>
              <a:rPr lang="en-US" dirty="0"/>
              <a:t>(nodes might be entities like processes and files, edges might be associations like forking or times) [</a:t>
            </a:r>
            <a:r>
              <a:rPr lang="en-US" dirty="0">
                <a:hlinkClick r:id="rId4"/>
              </a:rPr>
              <a:t>example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507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Temporal replay:  </a:t>
            </a:r>
            <a:r>
              <a:rPr lang="en-US" dirty="0" smtClean="0"/>
              <a:t>animate what happened when [</a:t>
            </a:r>
            <a:r>
              <a:rPr lang="en-US" dirty="0" smtClean="0">
                <a:hlinkClick r:id="rId3"/>
              </a:rPr>
              <a:t>example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Slice:  </a:t>
            </a:r>
            <a:r>
              <a:rPr lang="en-US" dirty="0" smtClean="0"/>
              <a:t>display minimal set of log events that affect a given object</a:t>
            </a:r>
          </a:p>
        </p:txBody>
      </p:sp>
    </p:spTree>
    <p:extLst>
      <p:ext uri="{BB962C8B-B14F-4D97-AF65-F5344CB8AC3E}">
        <p14:creationId xmlns:p14="http://schemas.microsoft.com/office/powerpoint/2010/main" val="2176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24585</TotalTime>
  <Words>1585</Words>
  <Application>Microsoft Macintosh PowerPoint</Application>
  <PresentationFormat>On-screen Show (4:3)</PresentationFormat>
  <Paragraphs>233</Paragraphs>
  <Slides>30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Consolas</vt:lpstr>
      <vt:lpstr>Courier New</vt:lpstr>
      <vt:lpstr>Mangal</vt:lpstr>
      <vt:lpstr>Arial</vt:lpstr>
      <vt:lpstr>Clarity</vt:lpstr>
      <vt:lpstr>Lecture 23: Reviewing Logs</vt:lpstr>
      <vt:lpstr>Classes of Countermeasures</vt:lpstr>
      <vt:lpstr>Uses of audit</vt:lpstr>
      <vt:lpstr>Audit tasks</vt:lpstr>
      <vt:lpstr>Manual</vt:lpstr>
      <vt:lpstr>Manual review</vt:lpstr>
      <vt:lpstr>Interfaces</vt:lpstr>
      <vt:lpstr>Techniques</vt:lpstr>
      <vt:lpstr>Automatic</vt:lpstr>
      <vt:lpstr>Automated review and response</vt:lpstr>
      <vt:lpstr>Intrusion detection</vt:lpstr>
      <vt:lpstr>Intrusion detection</vt:lpstr>
      <vt:lpstr>Example: Network monitoring</vt:lpstr>
      <vt:lpstr>Errors</vt:lpstr>
      <vt:lpstr>Identification methodologies</vt:lpstr>
      <vt:lpstr>1. Signature-based detection</vt:lpstr>
      <vt:lpstr>Example: Tripwire</vt:lpstr>
      <vt:lpstr>Example: Snort</vt:lpstr>
      <vt:lpstr>Network-based IDS</vt:lpstr>
      <vt:lpstr>2. Specification-based detection</vt:lpstr>
      <vt:lpstr>Example: Distributed Program Execution Monitor (DPEM) </vt:lpstr>
      <vt:lpstr>3. Anomaly-based detection</vt:lpstr>
      <vt:lpstr>Example: Haystack</vt:lpstr>
      <vt:lpstr>Statistical models</vt:lpstr>
      <vt:lpstr>Machine learning</vt:lpstr>
      <vt:lpstr>Identification methodologies</vt:lpstr>
      <vt:lpstr>Intrusion response</vt:lpstr>
      <vt:lpstr>Intrusion handling</vt:lpstr>
      <vt:lpstr>Automated response</vt:lpstr>
      <vt:lpstr>Counterattack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442</cp:revision>
  <cp:lastPrinted>2018-04-09T16:08:17Z</cp:lastPrinted>
  <dcterms:created xsi:type="dcterms:W3CDTF">2018-01-05T20:19:03Z</dcterms:created>
  <dcterms:modified xsi:type="dcterms:W3CDTF">2018-04-23T15:28:40Z</dcterms:modified>
</cp:coreProperties>
</file>