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9" r:id="rId2"/>
    <p:sldId id="257" r:id="rId3"/>
    <p:sldId id="258" r:id="rId4"/>
    <p:sldId id="259" r:id="rId5"/>
    <p:sldId id="304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300" r:id="rId25"/>
    <p:sldId id="301" r:id="rId26"/>
    <p:sldId id="302" r:id="rId27"/>
    <p:sldId id="303" r:id="rId28"/>
    <p:sldId id="280" r:id="rId29"/>
    <p:sldId id="281" r:id="rId30"/>
    <p:sldId id="282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1" autoAdjust="0"/>
    <p:restoredTop sz="89483" autoAdjust="0"/>
  </p:normalViewPr>
  <p:slideViewPr>
    <p:cSldViewPr>
      <p:cViewPr>
        <p:scale>
          <a:sx n="88" d="100"/>
          <a:sy n="88" d="100"/>
        </p:scale>
        <p:origin x="91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are levels above Top Secret, they</a:t>
            </a:r>
            <a:r>
              <a:rPr lang="en-US" baseline="0" dirty="0" smtClean="0"/>
              <a:t> must themselves be classified...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Hasse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group discussion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Gozi</a:t>
            </a:r>
            <a:r>
              <a:rPr lang="en-US" dirty="0" smtClean="0"/>
              <a:t> http://</a:t>
            </a:r>
            <a:r>
              <a:rPr lang="en-US" dirty="0" err="1" smtClean="0"/>
              <a:t>blog.talosintelligence.com</a:t>
            </a:r>
            <a:r>
              <a:rPr lang="en-US" dirty="0" smtClean="0"/>
              <a:t>/2018/03/gozi-isfb-remains-active-in-2018.html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Exercize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DG/UX</a:t>
            </a:r>
            <a:r>
              <a:rPr lang="en-US" baseline="0" dirty="0" smtClean="0"/>
              <a:t> = Data General (company)/Unix, Data General later bough by EMC which then merged with Dell </a:t>
            </a:r>
          </a:p>
          <a:p>
            <a:r>
              <a:rPr lang="en-US" dirty="0" smtClean="0"/>
              <a:t>User Region:  users are cleared here</a:t>
            </a:r>
          </a:p>
          <a:p>
            <a:r>
              <a:rPr lang="en-US" dirty="0" smtClean="0"/>
              <a:t>Virus Protection:  executables that implement the system</a:t>
            </a:r>
          </a:p>
          <a:p>
            <a:pPr lvl="1"/>
            <a:r>
              <a:rPr lang="en-US" dirty="0" smtClean="0"/>
              <a:t>Can't be written by users (no write down)</a:t>
            </a:r>
          </a:p>
          <a:p>
            <a:pPr lvl="1"/>
            <a:r>
              <a:rPr lang="en-US" dirty="0" smtClean="0"/>
              <a:t>Can be executed (okay to read down)</a:t>
            </a:r>
          </a:p>
          <a:p>
            <a:r>
              <a:rPr lang="en-US" dirty="0" smtClean="0"/>
              <a:t>Administrative Region:  authorization &amp; authentication database (assigns labels), audit logs</a:t>
            </a:r>
          </a:p>
          <a:p>
            <a:pPr lvl="1"/>
            <a:r>
              <a:rPr lang="en-US" dirty="0" smtClean="0"/>
              <a:t>Can't be read by users (no read up)</a:t>
            </a:r>
          </a:p>
          <a:p>
            <a:pPr lvl="1"/>
            <a:r>
              <a:rPr lang="en-US" dirty="0" smtClean="0"/>
              <a:t>Can't be changed by users (no blind writes)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source for the </a:t>
            </a:r>
            <a:r>
              <a:rPr lang="en-US" dirty="0" err="1" smtClean="0"/>
              <a:t>TrustedBSD</a:t>
            </a:r>
            <a:r>
              <a:rPr lang="en-US" dirty="0" smtClean="0"/>
              <a:t>/OSX discussion is the PhD dissertation  of Robert Watson, New Approaches to Operating System Security Extensibility,  http://</a:t>
            </a:r>
            <a:r>
              <a:rPr lang="en-US" dirty="0" err="1" smtClean="0"/>
              <a:t>www.cl.cam.ac.uk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smtClean="0"/>
              <a:t>/UCAM-CL-TR-818.html.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3/26/2018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17: Mandatory Access Control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partial order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277" y="4534821"/>
            <a:ext cx="8092781" cy="1354929"/>
            <a:chOff x="501277" y="4534821"/>
            <a:chExt cx="8092781" cy="1354929"/>
          </a:xfrm>
        </p:grpSpPr>
        <p:sp>
          <p:nvSpPr>
            <p:cNvPr id="9" name="Rectangle 8"/>
            <p:cNvSpPr/>
            <p:nvPr/>
          </p:nvSpPr>
          <p:spPr>
            <a:xfrm>
              <a:off x="501277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2904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, {crypto}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cxnSp>
          <p:nvCxnSpPr>
            <p:cNvPr id="16" name="Straight Connector 15"/>
            <p:cNvCxnSpPr>
              <a:stCxn id="5" idx="0"/>
              <a:endCxn id="9" idx="2"/>
            </p:cNvCxnSpPr>
            <p:nvPr/>
          </p:nvCxnSpPr>
          <p:spPr>
            <a:xfrm flipH="1" flipV="1">
              <a:off x="1561854" y="5023308"/>
              <a:ext cx="3015380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0"/>
              <a:endCxn id="10" idx="2"/>
            </p:cNvCxnSpPr>
            <p:nvPr/>
          </p:nvCxnSpPr>
          <p:spPr>
            <a:xfrm flipV="1">
              <a:off x="4577234" y="5023308"/>
              <a:ext cx="2956247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676400" y="3221762"/>
            <a:ext cx="5971627" cy="1313059"/>
            <a:chOff x="1561854" y="3221762"/>
            <a:chExt cx="5971627" cy="1313059"/>
          </a:xfrm>
        </p:grpSpPr>
        <p:sp>
          <p:nvSpPr>
            <p:cNvPr id="7" name="Rectangle 6"/>
            <p:cNvSpPr/>
            <p:nvPr/>
          </p:nvSpPr>
          <p:spPr>
            <a:xfrm>
              <a:off x="3276600" y="3221762"/>
              <a:ext cx="2361211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nuc,crypto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cxnSp>
          <p:nvCxnSpPr>
            <p:cNvPr id="36" name="Straight Connector 35"/>
            <p:cNvCxnSpPr>
              <a:stCxn id="9" idx="0"/>
              <a:endCxn id="7" idx="2"/>
            </p:cNvCxnSpPr>
            <p:nvPr/>
          </p:nvCxnSpPr>
          <p:spPr>
            <a:xfrm flipV="1">
              <a:off x="1561854" y="3710249"/>
              <a:ext cx="2895352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0" idx="0"/>
              <a:endCxn id="7" idx="2"/>
            </p:cNvCxnSpPr>
            <p:nvPr/>
          </p:nvCxnSpPr>
          <p:spPr>
            <a:xfrm flipH="1" flipV="1">
              <a:off x="4457206" y="3710249"/>
              <a:ext cx="3076275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partial order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16656" y="4534821"/>
            <a:ext cx="2121156" cy="1354929"/>
            <a:chOff x="3516656" y="4534821"/>
            <a:chExt cx="2121156" cy="1354929"/>
          </a:xfrm>
        </p:grpSpPr>
        <p:sp>
          <p:nvSpPr>
            <p:cNvPr id="6" name="Rectangle 5"/>
            <p:cNvSpPr/>
            <p:nvPr/>
          </p:nvSpPr>
          <p:spPr>
            <a:xfrm>
              <a:off x="3516656" y="4534821"/>
              <a:ext cx="2121156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Secret, {}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cxnSp>
          <p:nvCxnSpPr>
            <p:cNvPr id="14" name="Straight Connector 13"/>
            <p:cNvCxnSpPr>
              <a:stCxn id="5" idx="0"/>
              <a:endCxn id="6" idx="2"/>
            </p:cNvCxnSpPr>
            <p:nvPr/>
          </p:nvCxnSpPr>
          <p:spPr>
            <a:xfrm flipV="1">
              <a:off x="4577234" y="5023308"/>
              <a:ext cx="0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61854" y="1936616"/>
            <a:ext cx="5971627" cy="1285146"/>
            <a:chOff x="1561854" y="1936616"/>
            <a:chExt cx="5971627" cy="1285146"/>
          </a:xfrm>
        </p:grpSpPr>
        <p:sp>
          <p:nvSpPr>
            <p:cNvPr id="8" name="Rectangle 7"/>
            <p:cNvSpPr/>
            <p:nvPr/>
          </p:nvSpPr>
          <p:spPr>
            <a:xfrm>
              <a:off x="3352800" y="1936616"/>
              <a:ext cx="2438400" cy="4884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bg1"/>
                  </a:solidFill>
                  <a:latin typeface="CronosPro-Regular"/>
                  <a:cs typeface="CronosPro-Regular"/>
                </a:rPr>
                <a:t>Secret, </a:t>
              </a:r>
              <a:r>
                <a:rPr lang="en-US" sz="2000" dirty="0" smtClean="0">
                  <a:solidFill>
                    <a:schemeClr val="bg1"/>
                  </a:solidFill>
                  <a:latin typeface="CronosPro-Regular"/>
                  <a:cs typeface="CronosPro-Regular"/>
                </a:rPr>
                <a:t>{</a:t>
              </a:r>
              <a:r>
                <a:rPr lang="en-US" sz="2000" dirty="0" err="1" smtClean="0">
                  <a:solidFill>
                    <a:schemeClr val="bg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 smtClean="0">
                  <a:solidFill>
                    <a:schemeClr val="bg1"/>
                  </a:solidFill>
                  <a:latin typeface="CronosPro-Regular"/>
                  <a:cs typeface="CronosPro-Regular"/>
                </a:rPr>
                <a:t>, crypto}</a:t>
              </a:r>
              <a:endParaRPr lang="en-US" sz="2000" dirty="0">
                <a:solidFill>
                  <a:schemeClr val="bg1"/>
                </a:solidFill>
                <a:latin typeface="CronosPro-Regular"/>
                <a:cs typeface="CronosPro-Regular"/>
              </a:endParaRPr>
            </a:p>
          </p:txBody>
        </p:sp>
        <p:cxnSp>
          <p:nvCxnSpPr>
            <p:cNvPr id="24" name="Straight Connector 23"/>
            <p:cNvCxnSpPr>
              <a:stCxn id="11" idx="0"/>
              <a:endCxn id="8" idx="2"/>
            </p:cNvCxnSpPr>
            <p:nvPr/>
          </p:nvCxnSpPr>
          <p:spPr>
            <a:xfrm flipV="1">
              <a:off x="1561854" y="2425103"/>
              <a:ext cx="3010146" cy="79665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0"/>
              <a:endCxn id="8" idx="2"/>
            </p:cNvCxnSpPr>
            <p:nvPr/>
          </p:nvCxnSpPr>
          <p:spPr>
            <a:xfrm flipH="1" flipV="1">
              <a:off x="4572000" y="2425103"/>
              <a:ext cx="2961481" cy="79665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01277" y="3221762"/>
            <a:ext cx="8092781" cy="1313059"/>
            <a:chOff x="501277" y="3221762"/>
            <a:chExt cx="8092781" cy="1313059"/>
          </a:xfrm>
        </p:grpSpPr>
        <p:sp>
          <p:nvSpPr>
            <p:cNvPr id="11" name="Rectangle 10"/>
            <p:cNvSpPr/>
            <p:nvPr/>
          </p:nvSpPr>
          <p:spPr>
            <a:xfrm>
              <a:off x="501277" y="3221762"/>
              <a:ext cx="2121154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Secret, {</a:t>
              </a:r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2904" y="3221762"/>
              <a:ext cx="2121154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Secret, {crypto}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cxnSp>
          <p:nvCxnSpPr>
            <p:cNvPr id="32" name="Straight Connector 31"/>
            <p:cNvCxnSpPr>
              <a:stCxn id="6" idx="0"/>
              <a:endCxn id="11" idx="2"/>
            </p:cNvCxnSpPr>
            <p:nvPr/>
          </p:nvCxnSpPr>
          <p:spPr>
            <a:xfrm flipH="1" flipV="1">
              <a:off x="1561854" y="3710249"/>
              <a:ext cx="3015380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0"/>
              <a:endCxn id="12" idx="2"/>
            </p:cNvCxnSpPr>
            <p:nvPr/>
          </p:nvCxnSpPr>
          <p:spPr>
            <a:xfrm flipV="1">
              <a:off x="4577234" y="3710249"/>
              <a:ext cx="2956247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partial order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936616"/>
            <a:ext cx="2438399" cy="488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 smtClean="0">
                <a:solidFill>
                  <a:schemeClr val="bg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 smtClean="0">
                <a:solidFill>
                  <a:schemeClr val="bg1"/>
                </a:solidFill>
                <a:latin typeface="CronosPro-Regular"/>
                <a:cs typeface="CronosPro-Regular"/>
              </a:rPr>
              <a:t>, crypto}</a:t>
            </a:r>
            <a:endParaRPr lang="en-US" sz="2000" dirty="0">
              <a:solidFill>
                <a:schemeClr val="bg1"/>
              </a:solidFill>
              <a:latin typeface="CronosPro-Regular"/>
              <a:cs typeface="CronosPro-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0146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2000" y="2425103"/>
            <a:ext cx="2961481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01277" y="2425103"/>
            <a:ext cx="8092781" cy="3464647"/>
            <a:chOff x="501277" y="2425103"/>
            <a:chExt cx="8092781" cy="3464647"/>
          </a:xfrm>
        </p:grpSpPr>
        <p:sp>
          <p:nvSpPr>
            <p:cNvPr id="7" name="Rectangle 6"/>
            <p:cNvSpPr/>
            <p:nvPr/>
          </p:nvSpPr>
          <p:spPr>
            <a:xfrm>
              <a:off x="3352800" y="3221762"/>
              <a:ext cx="2438400" cy="488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nuc,crypto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277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, {</a:t>
              </a:r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nuc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2904" y="4534821"/>
              <a:ext cx="2121154" cy="48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Conf</a:t>
              </a:r>
              <a:r>
                <a:rPr lang="en-US" sz="2000" dirty="0" smtClean="0">
                  <a:solidFill>
                    <a:schemeClr val="tx1"/>
                  </a:solidFill>
                  <a:latin typeface="CronosPro-Regular"/>
                  <a:cs typeface="CronosPro-Regular"/>
                </a:rPr>
                <a:t>, {crypto}</a:t>
              </a:r>
              <a:endParaRPr lang="en-US" sz="2000" dirty="0">
                <a:solidFill>
                  <a:schemeClr val="tx1"/>
                </a:solidFill>
                <a:latin typeface="CronosPro-Regular"/>
                <a:cs typeface="CronosPro-Regular"/>
              </a:endParaRPr>
            </a:p>
          </p:txBody>
        </p:sp>
        <p:cxnSp>
          <p:nvCxnSpPr>
            <p:cNvPr id="16" name="Straight Connector 15"/>
            <p:cNvCxnSpPr>
              <a:stCxn id="5" idx="0"/>
              <a:endCxn id="9" idx="2"/>
            </p:cNvCxnSpPr>
            <p:nvPr/>
          </p:nvCxnSpPr>
          <p:spPr>
            <a:xfrm flipH="1" flipV="1">
              <a:off x="1561854" y="5023308"/>
              <a:ext cx="3015380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0"/>
              <a:endCxn id="10" idx="2"/>
            </p:cNvCxnSpPr>
            <p:nvPr/>
          </p:nvCxnSpPr>
          <p:spPr>
            <a:xfrm flipV="1">
              <a:off x="4577234" y="5023308"/>
              <a:ext cx="2956247" cy="86644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0"/>
              <a:endCxn id="11" idx="2"/>
            </p:cNvCxnSpPr>
            <p:nvPr/>
          </p:nvCxnSpPr>
          <p:spPr>
            <a:xfrm flipV="1">
              <a:off x="1561854" y="3710249"/>
              <a:ext cx="0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0"/>
              <a:endCxn id="12" idx="2"/>
            </p:cNvCxnSpPr>
            <p:nvPr/>
          </p:nvCxnSpPr>
          <p:spPr>
            <a:xfrm flipV="1">
              <a:off x="7533481" y="3710249"/>
              <a:ext cx="0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9" idx="0"/>
              <a:endCxn id="7" idx="2"/>
            </p:cNvCxnSpPr>
            <p:nvPr/>
          </p:nvCxnSpPr>
          <p:spPr>
            <a:xfrm flipV="1">
              <a:off x="1561854" y="3710249"/>
              <a:ext cx="3010146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0" idx="0"/>
              <a:endCxn id="7" idx="2"/>
            </p:cNvCxnSpPr>
            <p:nvPr/>
          </p:nvCxnSpPr>
          <p:spPr>
            <a:xfrm flipH="1" flipV="1">
              <a:off x="4572000" y="3710249"/>
              <a:ext cx="2961481" cy="824572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" idx="0"/>
              <a:endCxn id="8" idx="2"/>
            </p:cNvCxnSpPr>
            <p:nvPr/>
          </p:nvCxnSpPr>
          <p:spPr>
            <a:xfrm flipV="1">
              <a:off x="4572000" y="2425103"/>
              <a:ext cx="0" cy="79665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6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45" y="4256810"/>
            <a:ext cx="8582312" cy="1046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partial order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524" y="3221762"/>
            <a:ext cx="225747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6657" y="1936616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538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7234" y="2425103"/>
            <a:ext cx="2956247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24408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86262" y="3710249"/>
            <a:ext cx="2947219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H="1" flipV="1">
            <a:off x="4577234" y="2425103"/>
            <a:ext cx="9028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77935" y="5303567"/>
            <a:ext cx="18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CronosPro-Regular"/>
                <a:cs typeface="CronosPro-Regular"/>
              </a:rPr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15275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57993" y="2916962"/>
            <a:ext cx="8582312" cy="1046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partial order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524" y="3221762"/>
            <a:ext cx="2257476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6657" y="1936616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 smtClean="0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  <a:endParaRPr lang="en-US" sz="20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538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7234" y="2425103"/>
            <a:ext cx="2956247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24408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86262" y="3710249"/>
            <a:ext cx="2947219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H="1" flipV="1">
            <a:off x="4577234" y="2425103"/>
            <a:ext cx="9028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70783" y="2455297"/>
            <a:ext cx="18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CronosPro-Regular"/>
                <a:cs typeface="CronosPro-Regular"/>
              </a:rPr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533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 smtClean="0"/>
              <a:t>Threat:  </a:t>
            </a:r>
            <a:r>
              <a:rPr lang="en-US" dirty="0" smtClean="0"/>
              <a:t>subject attempts to read information for which it is not cleared</a:t>
            </a:r>
          </a:p>
          <a:p>
            <a:pPr lvl="1"/>
            <a:r>
              <a:rPr lang="en-US" dirty="0" smtClean="0"/>
              <a:t>e.g., subject with clearance Unclassified attempts to read Top Secret information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When may a subject write an object?</a:t>
            </a:r>
          </a:p>
          <a:p>
            <a:pPr lvl="1"/>
            <a:r>
              <a:rPr lang="en-US" b="1" dirty="0" smtClean="0"/>
              <a:t>Threat:  </a:t>
            </a:r>
            <a:r>
              <a:rPr lang="en-US" dirty="0" smtClean="0"/>
              <a:t>subject attempts to </a:t>
            </a:r>
            <a:r>
              <a:rPr lang="en-US" i="1" dirty="0" smtClean="0"/>
              <a:t>launder</a:t>
            </a:r>
            <a:r>
              <a:rPr lang="en-US" dirty="0" smtClean="0"/>
              <a:t> information by writing into a lower-security object</a:t>
            </a:r>
          </a:p>
          <a:p>
            <a:pPr lvl="1"/>
            <a:r>
              <a:rPr lang="en-US" dirty="0" smtClean="0"/>
              <a:t>e.g., subject with clearance Top Secret reads Top Secret information then writes it into an Unclassified file</a:t>
            </a:r>
          </a:p>
        </p:txBody>
      </p:sp>
    </p:spTree>
    <p:extLst>
      <p:ext uri="{BB962C8B-B14F-4D97-AF65-F5344CB8AC3E}">
        <p14:creationId xmlns:p14="http://schemas.microsoft.com/office/powerpoint/2010/main" val="16945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Threat of concern is </a:t>
            </a:r>
            <a:r>
              <a:rPr lang="en-US" sz="3200" b="1" dirty="0" smtClean="0">
                <a:solidFill>
                  <a:schemeClr val="accent6"/>
                </a:solidFill>
              </a:rPr>
              <a:t>subject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not </a:t>
            </a:r>
            <a:r>
              <a:rPr lang="en-US" sz="3200" b="1" dirty="0" smtClean="0">
                <a:solidFill>
                  <a:schemeClr val="accent6"/>
                </a:solidFill>
              </a:rPr>
              <a:t>user</a:t>
            </a:r>
            <a:r>
              <a:rPr lang="en-US" sz="3200" dirty="0">
                <a:solidFill>
                  <a:schemeClr val="accent6"/>
                </a:solidFill>
              </a:rPr>
              <a:t>:</a:t>
            </a:r>
            <a:endParaRPr lang="en-US" sz="3200" b="1" dirty="0">
              <a:solidFill>
                <a:schemeClr val="accent6"/>
              </a:solidFill>
            </a:endParaRPr>
          </a:p>
          <a:p>
            <a:r>
              <a:rPr lang="en-US" dirty="0" smtClean="0"/>
              <a:t>Users trustworthy by virtue of vetting process for security clearance</a:t>
            </a:r>
          </a:p>
          <a:p>
            <a:r>
              <a:rPr lang="en-US" dirty="0" smtClean="0"/>
              <a:t>Out of scope (e.g.):  user who views Top Secret information and calls the </a:t>
            </a:r>
            <a:r>
              <a:rPr lang="en-US" i="1" dirty="0" smtClean="0"/>
              <a:t>Washington Post</a:t>
            </a:r>
            <a:endParaRPr lang="en-US" dirty="0" smtClean="0"/>
          </a:p>
          <a:p>
            <a:r>
              <a:rPr lang="en-US" dirty="0" smtClean="0"/>
              <a:t>But still want to enforce Least Privilege</a:t>
            </a:r>
          </a:p>
          <a:p>
            <a:r>
              <a:rPr lang="en-US" dirty="0" smtClean="0"/>
              <a:t>And malicious programs are a threat...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de-trojan-promo-me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 smtClean="0"/>
              <a:t>S may read O </a:t>
            </a:r>
            <a:r>
              <a:rPr lang="en-US" b="1" dirty="0" err="1" smtClean="0"/>
              <a:t>iff</a:t>
            </a:r>
            <a:r>
              <a:rPr lang="en-US" b="1" dirty="0" smtClean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</a:t>
            </a:r>
            <a:r>
              <a:rPr lang="en-US" b="1" dirty="0" smtClean="0"/>
              <a:t>L(S)</a:t>
            </a:r>
          </a:p>
          <a:p>
            <a:pPr lvl="1"/>
            <a:r>
              <a:rPr lang="en-US" dirty="0" smtClean="0"/>
              <a:t>object's classification must be below (or equal to) subject's clearance</a:t>
            </a:r>
          </a:p>
          <a:p>
            <a:pPr lvl="1"/>
            <a:r>
              <a:rPr lang="en-US" dirty="0" smtClean="0"/>
              <a:t>"no read up"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When </a:t>
            </a:r>
            <a:r>
              <a:rPr lang="en-US" dirty="0">
                <a:solidFill>
                  <a:schemeClr val="accent2"/>
                </a:solidFill>
              </a:rPr>
              <a:t>may a subject write an object?</a:t>
            </a:r>
          </a:p>
          <a:p>
            <a:pPr lvl="1"/>
            <a:r>
              <a:rPr lang="en-US" b="1" dirty="0" smtClean="0"/>
              <a:t>S may write O </a:t>
            </a:r>
            <a:r>
              <a:rPr lang="en-US" b="1" dirty="0" err="1" smtClean="0"/>
              <a:t>iff</a:t>
            </a:r>
            <a:r>
              <a:rPr lang="en-US" b="1" dirty="0" smtClean="0"/>
              <a:t> L(S)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</a:t>
            </a:r>
            <a:r>
              <a:rPr lang="en-US" b="1" dirty="0" smtClean="0"/>
              <a:t>(O)</a:t>
            </a:r>
          </a:p>
          <a:p>
            <a:pPr lvl="1"/>
            <a:r>
              <a:rPr lang="en-US" dirty="0" smtClean="0"/>
              <a:t>object's classification must be above (or equal to) subject's clearance</a:t>
            </a:r>
          </a:p>
          <a:p>
            <a:pPr lvl="1"/>
            <a:r>
              <a:rPr lang="en-US" dirty="0" smtClean="0"/>
              <a:t>"no write down"</a:t>
            </a:r>
          </a:p>
          <a:p>
            <a:r>
              <a:rPr lang="en-US" dirty="0" smtClean="0"/>
              <a:t>Beautiful </a:t>
            </a:r>
            <a:r>
              <a:rPr lang="en-US" b="1" dirty="0" smtClean="0"/>
              <a:t>symmetry </a:t>
            </a:r>
            <a:r>
              <a:rPr lang="en-US" dirty="0" smtClean="0"/>
              <a:t>between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Scenario:</a:t>
            </a:r>
          </a:p>
          <a:p>
            <a:pPr lvl="1"/>
            <a:r>
              <a:rPr lang="en-US" dirty="0" smtClean="0"/>
              <a:t>Colonel with clearance (Secret, {nuclear, Europe})</a:t>
            </a:r>
          </a:p>
          <a:p>
            <a:pPr lvl="1"/>
            <a:r>
              <a:rPr lang="en-US" dirty="0" err="1" smtClean="0"/>
              <a:t>DocA</a:t>
            </a:r>
            <a:r>
              <a:rPr lang="en-US" dirty="0" smtClean="0"/>
              <a:t> with classification (Confidential, {nuclear})</a:t>
            </a:r>
          </a:p>
          <a:p>
            <a:pPr lvl="1"/>
            <a:r>
              <a:rPr lang="en-US" dirty="0" err="1" smtClean="0"/>
              <a:t>DocB</a:t>
            </a:r>
            <a:r>
              <a:rPr lang="en-US" dirty="0" smtClean="0"/>
              <a:t> with classification (Secret, {Europe, US})</a:t>
            </a:r>
          </a:p>
          <a:p>
            <a:pPr lvl="1"/>
            <a:r>
              <a:rPr lang="en-US" dirty="0" err="1" smtClean="0"/>
              <a:t>DocC</a:t>
            </a:r>
            <a:r>
              <a:rPr lang="en-US" dirty="0" smtClean="0"/>
              <a:t> with classification (Top Secret, {nuclear, Europe})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Which documents may Colonel </a:t>
            </a:r>
            <a:r>
              <a:rPr lang="en-US" b="1" dirty="0" smtClean="0">
                <a:solidFill>
                  <a:schemeClr val="tx2"/>
                </a:solidFill>
              </a:rPr>
              <a:t>read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en-US" dirty="0" smtClean="0"/>
              <a:t>Recall: S </a:t>
            </a:r>
            <a:r>
              <a:rPr lang="en-US" dirty="0"/>
              <a:t>may </a:t>
            </a:r>
            <a:r>
              <a:rPr lang="en-US" dirty="0" smtClean="0"/>
              <a:t>read O </a:t>
            </a:r>
            <a:r>
              <a:rPr lang="en-US" dirty="0" err="1"/>
              <a:t>iff</a:t>
            </a:r>
            <a:r>
              <a:rPr lang="en-US" dirty="0"/>
              <a:t> L</a:t>
            </a:r>
            <a:r>
              <a:rPr lang="en-US" dirty="0" smtClean="0"/>
              <a:t>(O)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</a:t>
            </a:r>
            <a:r>
              <a:rPr lang="en-US" dirty="0" smtClean="0"/>
              <a:t>(S)</a:t>
            </a:r>
            <a:endParaRPr lang="en-US" dirty="0"/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DocA</a:t>
            </a:r>
            <a:r>
              <a:rPr lang="en-US" dirty="0" smtClean="0">
                <a:solidFill>
                  <a:schemeClr val="accent2"/>
                </a:solidFill>
              </a:rPr>
              <a:t>: (</a:t>
            </a:r>
            <a:r>
              <a:rPr lang="en-US" dirty="0">
                <a:solidFill>
                  <a:schemeClr val="accent2"/>
                </a:solidFill>
              </a:rPr>
              <a:t>Confidential, {nuclear}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⊑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Secret, {nuclear, Europe}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accent4"/>
                </a:solidFill>
              </a:rPr>
              <a:t>DocB</a:t>
            </a:r>
            <a:r>
              <a:rPr lang="en-US" dirty="0" smtClean="0">
                <a:solidFill>
                  <a:schemeClr val="accent4"/>
                </a:solidFill>
              </a:rPr>
              <a:t>: (</a:t>
            </a:r>
            <a:r>
              <a:rPr lang="en-US" dirty="0">
                <a:solidFill>
                  <a:schemeClr val="accent4"/>
                </a:solidFill>
              </a:rPr>
              <a:t>Secret, {Europe, US}</a:t>
            </a:r>
            <a:r>
              <a:rPr lang="en-US" dirty="0" smtClean="0">
                <a:solidFill>
                  <a:schemeClr val="accent4"/>
                </a:solidFill>
              </a:rPr>
              <a:t>) </a:t>
            </a:r>
            <a:r>
              <a:rPr lang="en-US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{nuclear, Europe}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accent4"/>
                </a:solidFill>
              </a:rPr>
              <a:t>DocC</a:t>
            </a:r>
            <a:r>
              <a:rPr lang="en-US" dirty="0" smtClean="0">
                <a:solidFill>
                  <a:schemeClr val="accent4"/>
                </a:solidFill>
              </a:rPr>
              <a:t>: (</a:t>
            </a:r>
            <a:r>
              <a:rPr lang="en-US" dirty="0">
                <a:solidFill>
                  <a:schemeClr val="accent4"/>
                </a:solidFill>
              </a:rPr>
              <a:t>Top Secret, </a:t>
            </a:r>
            <a:r>
              <a:rPr lang="en-US" dirty="0" smtClean="0">
                <a:solidFill>
                  <a:schemeClr val="accent4"/>
                </a:solidFill>
              </a:rPr>
              <a:t>{nuclear, Europe</a:t>
            </a:r>
            <a:r>
              <a:rPr lang="en-US" dirty="0">
                <a:solidFill>
                  <a:schemeClr val="accent4"/>
                </a:solidFill>
              </a:rPr>
              <a:t>}</a:t>
            </a:r>
            <a:r>
              <a:rPr lang="en-US" dirty="0" smtClean="0">
                <a:solidFill>
                  <a:schemeClr val="accent4"/>
                </a:solidFill>
              </a:rPr>
              <a:t>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{nuclear, Europe})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Subject:  </a:t>
            </a:r>
            <a:r>
              <a:rPr lang="en-US" dirty="0" smtClean="0">
                <a:solidFill>
                  <a:srgbClr val="000000"/>
                </a:solidFill>
              </a:rPr>
              <a:t>principal to which execution can be attributed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Object:  </a:t>
            </a:r>
            <a:r>
              <a:rPr lang="en-US" dirty="0" smtClean="0"/>
              <a:t>data or resource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Operation:  </a:t>
            </a:r>
            <a:r>
              <a:rPr lang="en-US" dirty="0" smtClean="0"/>
              <a:t>performed by subject on object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Right:  </a:t>
            </a:r>
            <a:r>
              <a:rPr lang="en-US" dirty="0" smtClean="0"/>
              <a:t>entitlement to perform operation</a:t>
            </a:r>
          </a:p>
        </p:txBody>
      </p:sp>
    </p:spTree>
    <p:extLst>
      <p:ext uri="{BB962C8B-B14F-4D97-AF65-F5344CB8AC3E}">
        <p14:creationId xmlns:p14="http://schemas.microsoft.com/office/powerpoint/2010/main" val="17075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Colonel with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</a:t>
            </a:r>
            <a:r>
              <a:rPr lang="en-US" dirty="0" smtClean="0"/>
              <a:t>{nuclear, Europe</a:t>
            </a:r>
            <a:r>
              <a:rPr lang="en-US" dirty="0"/>
              <a:t>})</a:t>
            </a:r>
          </a:p>
          <a:p>
            <a:r>
              <a:rPr lang="en-US" dirty="0">
                <a:solidFill>
                  <a:schemeClr val="tx2"/>
                </a:solidFill>
              </a:rPr>
              <a:t>Which documents may Colonel </a:t>
            </a:r>
            <a:r>
              <a:rPr lang="en-US" b="1" dirty="0" smtClean="0">
                <a:solidFill>
                  <a:schemeClr val="tx2"/>
                </a:solidFill>
              </a:rPr>
              <a:t>write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Recall: </a:t>
            </a:r>
            <a:r>
              <a:rPr lang="en-US" dirty="0" smtClean="0"/>
              <a:t>S </a:t>
            </a:r>
            <a:r>
              <a:rPr lang="en-US" dirty="0"/>
              <a:t>may </a:t>
            </a:r>
            <a:r>
              <a:rPr lang="en-US" dirty="0" smtClean="0"/>
              <a:t>write O </a:t>
            </a:r>
            <a:r>
              <a:rPr lang="en-US" dirty="0" err="1"/>
              <a:t>iff</a:t>
            </a:r>
            <a:r>
              <a:rPr lang="en-US" dirty="0"/>
              <a:t> L</a:t>
            </a:r>
            <a:r>
              <a:rPr lang="en-US" dirty="0" smtClean="0"/>
              <a:t>(S)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</a:t>
            </a:r>
            <a:r>
              <a:rPr lang="en-US" dirty="0" smtClean="0"/>
              <a:t>(O)</a:t>
            </a:r>
          </a:p>
          <a:p>
            <a:pPr lvl="1"/>
            <a:r>
              <a:rPr lang="en-US" dirty="0" err="1" smtClean="0">
                <a:solidFill>
                  <a:schemeClr val="accent4"/>
                </a:solidFill>
              </a:rPr>
              <a:t>DocA</a:t>
            </a:r>
            <a:r>
              <a:rPr lang="en-US" dirty="0" smtClean="0">
                <a:solidFill>
                  <a:schemeClr val="accent4"/>
                </a:solidFill>
              </a:rPr>
              <a:t>: </a:t>
            </a:r>
            <a:r>
              <a:rPr lang="en-US" dirty="0">
                <a:solidFill>
                  <a:schemeClr val="accent4"/>
                </a:solidFill>
              </a:rPr>
              <a:t>(Secret, {nuclear, Europe}</a:t>
            </a:r>
            <a:r>
              <a:rPr lang="en-US" dirty="0" smtClean="0">
                <a:solidFill>
                  <a:schemeClr val="accent4"/>
                </a:solidFill>
              </a:rPr>
              <a:t>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 smtClean="0">
                <a:solidFill>
                  <a:schemeClr val="accent4"/>
                </a:solidFill>
              </a:rPr>
              <a:t>(</a:t>
            </a:r>
            <a:r>
              <a:rPr lang="en-US" dirty="0">
                <a:solidFill>
                  <a:schemeClr val="accent4"/>
                </a:solidFill>
              </a:rPr>
              <a:t>Confidential, {nuclear}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accent4"/>
                </a:solidFill>
              </a:rPr>
              <a:t>DocB</a:t>
            </a:r>
            <a:r>
              <a:rPr lang="en-US" dirty="0" smtClean="0">
                <a:solidFill>
                  <a:schemeClr val="accent4"/>
                </a:solidFill>
              </a:rPr>
              <a:t>: </a:t>
            </a:r>
            <a:r>
              <a:rPr lang="en-US" dirty="0">
                <a:solidFill>
                  <a:schemeClr val="accent4"/>
                </a:solidFill>
              </a:rPr>
              <a:t>(Secret,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{Europe, US}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DocC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(Secret, {nuclear, Europe})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chemeClr val="accent2"/>
                </a:solidFill>
              </a:rPr>
              <a:t>(Top Secret, </a:t>
            </a:r>
            <a:r>
              <a:rPr lang="en-US" dirty="0" smtClean="0">
                <a:solidFill>
                  <a:schemeClr val="accent2"/>
                </a:solidFill>
              </a:rPr>
              <a:t>{nuclear, Europe</a:t>
            </a:r>
            <a:r>
              <a:rPr lang="en-US" dirty="0">
                <a:solidFill>
                  <a:schemeClr val="accent2"/>
                </a:solidFill>
              </a:rPr>
              <a:t>})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writing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Colonel with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Summary: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DocA</a:t>
            </a:r>
            <a:r>
              <a:rPr lang="en-US" dirty="0" smtClean="0">
                <a:solidFill>
                  <a:schemeClr val="tx2"/>
                </a:solidFill>
              </a:rPr>
              <a:t>:  Colonel may read but not write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DocB</a:t>
            </a:r>
            <a:r>
              <a:rPr lang="en-US" dirty="0" smtClean="0">
                <a:solidFill>
                  <a:schemeClr val="tx2"/>
                </a:solidFill>
              </a:rPr>
              <a:t>:  Colonel may neither read nor write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DocC</a:t>
            </a:r>
            <a:r>
              <a:rPr lang="en-US" dirty="0" smtClean="0">
                <a:solidFill>
                  <a:schemeClr val="tx2"/>
                </a:solidFill>
              </a:rPr>
              <a:t>:  Colonel may write but not read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 of laundering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Earlier concern:  "subject with clearance Top Secret reads Top Secret information then writes it into an Unclassified file"</a:t>
            </a:r>
          </a:p>
          <a:p>
            <a:r>
              <a:rPr lang="en-US" dirty="0" smtClean="0"/>
              <a:t>More generally:  </a:t>
            </a:r>
          </a:p>
          <a:p>
            <a:pPr lvl="1"/>
            <a:r>
              <a:rPr lang="en-US" dirty="0" smtClean="0"/>
              <a:t>S reads O1 then writes O2</a:t>
            </a:r>
          </a:p>
          <a:p>
            <a:pPr lvl="1"/>
            <a:r>
              <a:rPr lang="en-US" dirty="0" smtClean="0"/>
              <a:t>where L(O2) ⊏ L(O1)</a:t>
            </a:r>
          </a:p>
          <a:p>
            <a:pPr lvl="1"/>
            <a:r>
              <a:rPr lang="en-US" dirty="0" smtClean="0"/>
              <a:t>and regardless of L(S)</a:t>
            </a:r>
          </a:p>
          <a:p>
            <a:r>
              <a:rPr lang="en-US" b="1" dirty="0" smtClean="0"/>
              <a:t>Prohibited by MLS rules:</a:t>
            </a:r>
          </a:p>
          <a:p>
            <a:pPr lvl="1"/>
            <a:r>
              <a:rPr lang="en-US" dirty="0" smtClean="0"/>
              <a:t>S read O1, so L(O1) ⊑ L(S)</a:t>
            </a:r>
          </a:p>
          <a:p>
            <a:pPr lvl="1"/>
            <a:r>
              <a:rPr lang="en-US" dirty="0" smtClean="0"/>
              <a:t>S wrote O2, so L(S) ⊑ L(O2)</a:t>
            </a:r>
          </a:p>
          <a:p>
            <a:pPr lvl="1"/>
            <a:r>
              <a:rPr lang="en-US" dirty="0" smtClean="0"/>
              <a:t>So L(O1) ⊑ L(S) ⊑ L(O2)</a:t>
            </a:r>
          </a:p>
          <a:p>
            <a:pPr lvl="1"/>
            <a:r>
              <a:rPr lang="en-US" dirty="0" smtClean="0"/>
              <a:t>Hence L(O1) ⊑ L(O2)</a:t>
            </a:r>
          </a:p>
          <a:p>
            <a:pPr lvl="1"/>
            <a:r>
              <a:rPr lang="en-US" dirty="0" smtClean="0"/>
              <a:t>But combined with L(O2) ⊏ L(O1), we have L(O1) ⊏ L(O1)</a:t>
            </a:r>
          </a:p>
          <a:p>
            <a:pPr lvl="1"/>
            <a:r>
              <a:rPr lang="en-US" dirty="0" smtClean="0"/>
              <a:t>Contradiction!</a:t>
            </a:r>
          </a:p>
          <a:p>
            <a:r>
              <a:rPr lang="en-US" dirty="0" smtClean="0"/>
              <a:t>So access control rules would defeat laundering, Trojan Horse, etc.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Perplexities of writing with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Blind write:  </a:t>
            </a:r>
            <a:r>
              <a:rPr lang="en-US" dirty="0" smtClean="0"/>
              <a:t>subject may not read higher-security object yet may write it</a:t>
            </a:r>
          </a:p>
          <a:p>
            <a:pPr lvl="1"/>
            <a:r>
              <a:rPr lang="en-US" dirty="0" smtClean="0"/>
              <a:t>Useful for logging</a:t>
            </a:r>
          </a:p>
          <a:p>
            <a:pPr lvl="1"/>
            <a:r>
              <a:rPr lang="en-US" dirty="0" smtClean="0"/>
              <a:t>Some implementations prohibit writing up as well as writing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User</a:t>
            </a:r>
            <a:r>
              <a:rPr lang="en-US" dirty="0" smtClean="0"/>
              <a:t> who wants to write lower-security object may not</a:t>
            </a:r>
          </a:p>
          <a:p>
            <a:pPr lvl="1"/>
            <a:r>
              <a:rPr lang="en-US" b="1" dirty="0" smtClean="0"/>
              <a:t>Attenuation of privilege:</a:t>
            </a:r>
            <a:r>
              <a:rPr lang="en-US" dirty="0" smtClean="0"/>
              <a:t>  login at a lower security level than clearance</a:t>
            </a:r>
          </a:p>
          <a:p>
            <a:pPr lvl="1"/>
            <a:r>
              <a:rPr lang="en-US" dirty="0" smtClean="0"/>
              <a:t>Motivated by Trojan Horse</a:t>
            </a:r>
          </a:p>
          <a:p>
            <a:pPr lvl="1"/>
            <a:r>
              <a:rPr lang="en-US" dirty="0" smtClean="0"/>
              <a:t>Nice (annoying?) application of Least Privilege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4F81BD"/>
                </a:solidFill>
              </a:rPr>
              <a:t>Declassification</a:t>
            </a:r>
            <a:r>
              <a:rPr lang="en-US" dirty="0" smtClean="0"/>
              <a:t> violates "no write down"</a:t>
            </a:r>
          </a:p>
          <a:p>
            <a:pPr lvl="1"/>
            <a:r>
              <a:rPr lang="en-US" dirty="0" smtClean="0"/>
              <a:t>Encryption or billing procedure produces (e.g.) Unclassified output from Secret information</a:t>
            </a:r>
          </a:p>
          <a:p>
            <a:pPr lvl="1"/>
            <a:r>
              <a:rPr lang="en-US" dirty="0" smtClean="0"/>
              <a:t>Traditional solution is </a:t>
            </a:r>
            <a:r>
              <a:rPr lang="en-US" dirty="0" smtClean="0">
                <a:solidFill>
                  <a:srgbClr val="4F81BD"/>
                </a:solidFill>
              </a:rPr>
              <a:t>trusted subjects </a:t>
            </a:r>
            <a:r>
              <a:rPr lang="en-US" dirty="0" smtClean="0"/>
              <a:t>who are not constrained by access control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 in 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DG/UX </a:t>
            </a:r>
          </a:p>
          <a:p>
            <a:r>
              <a:rPr lang="en-US" dirty="0" smtClean="0"/>
              <a:t>Discontinued Unix OS, release 1985</a:t>
            </a:r>
          </a:p>
          <a:p>
            <a:r>
              <a:rPr lang="en-US" dirty="0" smtClean="0"/>
              <a:t>Three regions:  </a:t>
            </a:r>
            <a:br>
              <a:rPr lang="en-US" dirty="0" smtClean="0"/>
            </a:br>
            <a:r>
              <a:rPr lang="en-US" dirty="0" smtClean="0"/>
              <a:t>Virus Protection </a:t>
            </a:r>
            <a:r>
              <a:rPr lang="en-US" dirty="0" smtClean="0">
                <a:latin typeface="Symbol" charset="2"/>
                <a:cs typeface="Symbol" charset="2"/>
              </a:rPr>
              <a:t>⊑ </a:t>
            </a:r>
            <a:r>
              <a:rPr lang="en-US" dirty="0" smtClean="0"/>
              <a:t> User Region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</a:t>
            </a:r>
            <a:r>
              <a:rPr lang="en-US" dirty="0" smtClean="0"/>
              <a:t>Administrative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505200"/>
            <a:ext cx="778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 in 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DG/UX </a:t>
            </a:r>
          </a:p>
          <a:p>
            <a:r>
              <a:rPr lang="en-US" dirty="0" smtClean="0"/>
              <a:t>Discontinued Unix OS, release 1985</a:t>
            </a:r>
          </a:p>
          <a:p>
            <a:r>
              <a:rPr lang="en-US" dirty="0" smtClean="0"/>
              <a:t>Three regions:  </a:t>
            </a:r>
            <a:br>
              <a:rPr lang="en-US" dirty="0" smtClean="0"/>
            </a:br>
            <a:r>
              <a:rPr lang="en-US" dirty="0" smtClean="0"/>
              <a:t>Virus Protection </a:t>
            </a:r>
            <a:r>
              <a:rPr lang="en-US" dirty="0" smtClean="0">
                <a:latin typeface="Symbol" charset="2"/>
                <a:cs typeface="Symbol" charset="2"/>
              </a:rPr>
              <a:t>⊑ </a:t>
            </a:r>
            <a:r>
              <a:rPr lang="en-US" dirty="0" smtClean="0"/>
              <a:t> User Region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</a:t>
            </a:r>
            <a:r>
              <a:rPr lang="en-US" dirty="0" smtClean="0"/>
              <a:t>Administrative Region</a:t>
            </a:r>
          </a:p>
          <a:p>
            <a:r>
              <a:rPr lang="en-US" dirty="0" smtClean="0"/>
              <a:t>MLS confidentiality: read down, no read up</a:t>
            </a:r>
          </a:p>
          <a:p>
            <a:r>
              <a:rPr lang="en-US" dirty="0" smtClean="0"/>
              <a:t>Extra integrity: no write down, no write up </a:t>
            </a:r>
          </a:p>
          <a:p>
            <a:pPr lvl="1"/>
            <a:r>
              <a:rPr lang="en-US" dirty="0" smtClean="0"/>
              <a:t>for shared directories (e.g., /</a:t>
            </a:r>
            <a:r>
              <a:rPr lang="en-US" dirty="0" err="1" smtClean="0"/>
              <a:t>tmp</a:t>
            </a:r>
            <a:r>
              <a:rPr lang="en-US" dirty="0" smtClean="0"/>
              <a:t>), introduced </a:t>
            </a:r>
            <a:r>
              <a:rPr lang="en-US" dirty="0" err="1" smtClean="0"/>
              <a:t>mulit</a:t>
            </a:r>
            <a:r>
              <a:rPr lang="en-US" dirty="0" smtClean="0"/>
              <a:t>-level directories with one hidden subdirectory for each level</a:t>
            </a:r>
          </a:p>
        </p:txBody>
      </p:sp>
    </p:spTree>
    <p:extLst>
      <p:ext uri="{BB962C8B-B14F-4D97-AF65-F5344CB8AC3E}">
        <p14:creationId xmlns:p14="http://schemas.microsoft.com/office/powerpoint/2010/main" val="258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 in 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SELinux</a:t>
            </a:r>
            <a:r>
              <a:rPr lang="en-US" dirty="0" smtClean="0"/>
              <a:t> </a:t>
            </a:r>
          </a:p>
          <a:p>
            <a:r>
              <a:rPr lang="en-US" dirty="0"/>
              <a:t>K</a:t>
            </a:r>
            <a:r>
              <a:rPr lang="en-US" dirty="0" smtClean="0"/>
              <a:t>ernel security module, dates back to 			   NSA c. 2000, merged with Linux kernel 	       mainline in 2.6 </a:t>
            </a:r>
          </a:p>
          <a:p>
            <a:r>
              <a:rPr lang="en-US" dirty="0" smtClean="0"/>
              <a:t>Goal: separate security policy from 		         security decisions</a:t>
            </a:r>
          </a:p>
          <a:p>
            <a:r>
              <a:rPr lang="en-US" dirty="0" smtClean="0"/>
              <a:t>Supports mandatory access controls in reference policy. When MLS is enabled:</a:t>
            </a:r>
          </a:p>
          <a:p>
            <a:pPr lvl="1"/>
            <a:r>
              <a:rPr lang="en-US" dirty="0" smtClean="0"/>
              <a:t>Each principal (user or process) is assigned a context 	(username, role, domain, (sensitivity))</a:t>
            </a:r>
          </a:p>
          <a:p>
            <a:pPr lvl="1"/>
            <a:r>
              <a:rPr lang="en-US" dirty="0" smtClean="0"/>
              <a:t>Each object (file, port, hardware) is assigned a context</a:t>
            </a:r>
          </a:p>
          <a:p>
            <a:pPr lvl="1"/>
            <a:r>
              <a:rPr lang="en-US" dirty="0" err="1" smtClean="0"/>
              <a:t>SELinux</a:t>
            </a:r>
            <a:r>
              <a:rPr lang="en-US" dirty="0" smtClean="0"/>
              <a:t> enforces MLS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2942469" cy="30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 in 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TrustedBSD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[2000]</a:t>
            </a:r>
            <a:endParaRPr lang="en-US" dirty="0"/>
          </a:p>
          <a:p>
            <a:r>
              <a:rPr lang="en-US" dirty="0" smtClean="0"/>
              <a:t>Similar goals to </a:t>
            </a:r>
            <a:r>
              <a:rPr lang="en-US" dirty="0" err="1" smtClean="0"/>
              <a:t>SELinux</a:t>
            </a:r>
            <a:r>
              <a:rPr lang="en-US" dirty="0" smtClean="0"/>
              <a:t>: separate policy from security mechanism, implements MLS</a:t>
            </a:r>
          </a:p>
          <a:p>
            <a:r>
              <a:rPr lang="en-US" dirty="0" smtClean="0"/>
              <a:t>ported parts of </a:t>
            </a:r>
            <a:r>
              <a:rPr lang="en-US" dirty="0" err="1" smtClean="0"/>
              <a:t>SELinux</a:t>
            </a:r>
            <a:r>
              <a:rPr lang="en-US" dirty="0" smtClean="0"/>
              <a:t> to FreeBSD</a:t>
            </a:r>
          </a:p>
          <a:p>
            <a:r>
              <a:rPr lang="en-US" dirty="0" smtClean="0"/>
              <a:t>Many components eventually folded into FreeBSD</a:t>
            </a:r>
          </a:p>
          <a:p>
            <a:r>
              <a:rPr lang="en-US" dirty="0" smtClean="0"/>
              <a:t>Most interfaces supported on Macs since OSX 10.5</a:t>
            </a:r>
          </a:p>
        </p:txBody>
      </p:sp>
    </p:spTree>
    <p:extLst>
      <p:ext uri="{BB962C8B-B14F-4D97-AF65-F5344CB8AC3E}">
        <p14:creationId xmlns:p14="http://schemas.microsoft.com/office/powerpoint/2010/main" val="5397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[Bell and </a:t>
            </a:r>
            <a:r>
              <a:rPr lang="en-US" dirty="0" err="1" smtClean="0"/>
              <a:t>LaPadula</a:t>
            </a:r>
            <a:r>
              <a:rPr lang="en-US" dirty="0" smtClean="0"/>
              <a:t> 1973]</a:t>
            </a:r>
          </a:p>
          <a:p>
            <a:r>
              <a:rPr lang="en-US" dirty="0"/>
              <a:t>F</a:t>
            </a:r>
            <a:r>
              <a:rPr lang="en-US" dirty="0" smtClean="0"/>
              <a:t>ormal mathematical model of MLS plus access control matrix</a:t>
            </a:r>
          </a:p>
          <a:p>
            <a:r>
              <a:rPr lang="en-US" dirty="0"/>
              <a:t>P</a:t>
            </a:r>
            <a:r>
              <a:rPr lang="en-US" dirty="0" smtClean="0"/>
              <a:t>roof that information cannot leak to subjects not cleared for it</a:t>
            </a:r>
          </a:p>
          <a:p>
            <a:r>
              <a:rPr lang="en-US" dirty="0" smtClean="0"/>
              <a:t>"No read up":  simple security property</a:t>
            </a:r>
          </a:p>
          <a:p>
            <a:r>
              <a:rPr lang="en-US" dirty="0" smtClean="0"/>
              <a:t>"No write down":  *-property</a:t>
            </a:r>
          </a:p>
          <a:p>
            <a:r>
              <a:rPr lang="en-US" i="1" dirty="0" smtClean="0"/>
              <a:t>"The influence of [BLP] permeates all policy modeling in computer security" </a:t>
            </a:r>
            <a:r>
              <a:rPr lang="en-US" dirty="0" smtClean="0"/>
              <a:t>–Matt Bishop</a:t>
            </a:r>
          </a:p>
          <a:p>
            <a:pPr lvl="1"/>
            <a:r>
              <a:rPr lang="en-US" dirty="0" smtClean="0"/>
              <a:t>Influenced Orange Book</a:t>
            </a:r>
          </a:p>
          <a:p>
            <a:pPr lvl="1"/>
            <a:r>
              <a:rPr lang="en-US" dirty="0" smtClean="0"/>
              <a:t>Led to research field "foundations of computer security”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BLP, for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BLP is about confidentiality</a:t>
            </a:r>
          </a:p>
          <a:p>
            <a:r>
              <a:rPr lang="en-US" dirty="0" smtClean="0"/>
              <a:t>Adapted to integrity by Biba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[1977]:  </a:t>
            </a:r>
            <a:r>
              <a:rPr lang="en-US" dirty="0" smtClean="0"/>
              <a:t>same rules, different lattice</a:t>
            </a:r>
          </a:p>
          <a:p>
            <a:pPr lvl="1"/>
            <a:r>
              <a:rPr lang="en-US" dirty="0" smtClean="0"/>
              <a:t>Instead of Unclassified and Secret, labels could be Untrusted and Trusted</a:t>
            </a:r>
          </a:p>
          <a:p>
            <a:r>
              <a:rPr lang="en-US" dirty="0" smtClean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</a:t>
            </a:r>
            <a:r>
              <a:rPr lang="en-US" dirty="0" smtClean="0"/>
              <a:t>means “L1 may flow to L2 without breaking confidentiality”</a:t>
            </a:r>
          </a:p>
          <a:p>
            <a:pPr lvl="1"/>
            <a:r>
              <a:rPr lang="en-US" dirty="0" smtClean="0"/>
              <a:t>BLP:  low secrecy sources may flow to high secrecy sinks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ence </a:t>
            </a:r>
            <a:r>
              <a:rPr lang="en-US" dirty="0"/>
              <a:t>Unclassified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</a:t>
            </a:r>
            <a:r>
              <a:rPr lang="en-US" dirty="0" smtClean="0"/>
              <a:t>Secret, but not v.v.</a:t>
            </a:r>
          </a:p>
          <a:p>
            <a:pPr lvl="1"/>
            <a:r>
              <a:rPr lang="en-US" dirty="0" smtClean="0"/>
              <a:t>Biba:  low integrity sources may not flow to high integrity sinks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ence Trusted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 smtClean="0"/>
              <a:t>Untrusted, but not v.v.</a:t>
            </a:r>
          </a:p>
          <a:p>
            <a:pPr lvl="1"/>
            <a:r>
              <a:rPr lang="en-US" dirty="0" smtClean="0"/>
              <a:t>High vs. low is “flipped” (lattices are </a:t>
            </a:r>
            <a:r>
              <a:rPr lang="en-US" i="1" dirty="0" smtClean="0"/>
              <a:t>duals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Discretionary access control </a:t>
            </a:r>
            <a:r>
              <a:rPr lang="en-US" dirty="0" smtClean="0"/>
              <a:t>(DAC)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hilosophy:  </a:t>
            </a:r>
            <a:r>
              <a:rPr lang="en-US" dirty="0" smtClean="0"/>
              <a:t>users have the </a:t>
            </a:r>
            <a:r>
              <a:rPr lang="en-US" i="1" dirty="0" smtClean="0"/>
              <a:t>discretion</a:t>
            </a:r>
            <a:r>
              <a:rPr lang="en-US" dirty="0" smtClean="0"/>
              <a:t> to specify policy themselves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ommonly, information belongs to the </a:t>
            </a:r>
            <a:r>
              <a:rPr lang="en-US" b="1" dirty="0" smtClean="0"/>
              <a:t>owner</a:t>
            </a:r>
            <a:r>
              <a:rPr lang="en-US" dirty="0" smtClean="0"/>
              <a:t> of object</a:t>
            </a:r>
          </a:p>
          <a:p>
            <a:pPr lvl="1"/>
            <a:r>
              <a:rPr lang="en-US" dirty="0" smtClean="0"/>
              <a:t>Model: access control </a:t>
            </a:r>
            <a:r>
              <a:rPr lang="en-US" b="1" dirty="0" smtClean="0"/>
              <a:t>relation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Set of triples (</a:t>
            </a:r>
            <a:r>
              <a:rPr lang="en-US" dirty="0" err="1" smtClean="0"/>
              <a:t>subj,obj,rights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Sometimes described as access control "matrix"</a:t>
            </a:r>
          </a:p>
          <a:p>
            <a:r>
              <a:rPr lang="en-US" dirty="0" smtClean="0"/>
              <a:t>Implementations: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Access control lists </a:t>
            </a:r>
            <a:r>
              <a:rPr lang="en-US" dirty="0" smtClean="0"/>
              <a:t>(ACLs): each object associated with list of (subject, rights)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Capability lists (Privilege lists): </a:t>
            </a:r>
            <a:r>
              <a:rPr lang="en-US" dirty="0" smtClean="0"/>
              <a:t>each subject associated with list of (object, rights)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Capabilities:  </a:t>
            </a:r>
            <a:r>
              <a:rPr lang="en-US" dirty="0" smtClean="0"/>
              <a:t>distributed ways of implementing privilege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 </a:t>
            </a:r>
            <a:r>
              <a:rPr lang="en-US" b="1" dirty="0"/>
              <a:t>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</a:t>
            </a:r>
          </a:p>
          <a:p>
            <a:pPr lvl="1"/>
            <a:r>
              <a:rPr lang="en-US" dirty="0" smtClean="0"/>
              <a:t>E.g., Trusted subject cannot read Untrusted object</a:t>
            </a:r>
          </a:p>
          <a:p>
            <a:pPr lvl="1"/>
            <a:r>
              <a:rPr lang="en-US" dirty="0" smtClean="0"/>
              <a:t>But Untrusted subject may read Trusted object</a:t>
            </a:r>
          </a:p>
          <a:p>
            <a:r>
              <a:rPr lang="en-US" b="1" dirty="0" smtClean="0"/>
              <a:t>S </a:t>
            </a:r>
            <a:r>
              <a:rPr lang="en-US" b="1" dirty="0"/>
              <a:t>may write O </a:t>
            </a:r>
            <a:r>
              <a:rPr lang="en-US" b="1" dirty="0" err="1"/>
              <a:t>iff</a:t>
            </a:r>
            <a:r>
              <a:rPr lang="en-US" b="1" dirty="0"/>
              <a:t> L(S)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L(O)</a:t>
            </a:r>
          </a:p>
          <a:p>
            <a:pPr lvl="1"/>
            <a:r>
              <a:rPr lang="en-US" dirty="0" smtClean="0"/>
              <a:t>E.g., Trusted subject may write Untrusted object</a:t>
            </a:r>
          </a:p>
          <a:p>
            <a:pPr lvl="1"/>
            <a:r>
              <a:rPr lang="en-US" dirty="0" smtClean="0"/>
              <a:t>But Untrusted subject may not write Trusted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Multi-level Security</a:t>
            </a:r>
            <a:r>
              <a:rPr lang="mr-IN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Mandatory access control comes in many different forms (not just MLS):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Brewer-Nash </a:t>
            </a:r>
            <a:r>
              <a:rPr lang="en-US" dirty="0"/>
              <a:t>(consulting firm)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Clark-Wilson (business)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Role-based access control (organization)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Clinical information systems (medicine)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Mandatory access control </a:t>
            </a:r>
            <a:r>
              <a:rPr lang="en-US" dirty="0" smtClean="0"/>
              <a:t>(MAC)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Message Authentication Code (applied crypto), nor Media Access Control (networking)</a:t>
            </a:r>
          </a:p>
          <a:p>
            <a:pPr lvl="1"/>
            <a:r>
              <a:rPr lang="en-US" b="1" dirty="0" smtClean="0"/>
              <a:t>philosophy: </a:t>
            </a:r>
            <a:r>
              <a:rPr lang="en-US" dirty="0" smtClean="0"/>
              <a:t>central authority </a:t>
            </a:r>
            <a:r>
              <a:rPr lang="en-US" i="1" dirty="0" smtClean="0"/>
              <a:t>mandates</a:t>
            </a:r>
            <a:r>
              <a:rPr lang="en-US" dirty="0" smtClean="0"/>
              <a:t> policy</a:t>
            </a:r>
          </a:p>
          <a:p>
            <a:pPr lvl="1"/>
            <a:r>
              <a:rPr lang="en-US" dirty="0" smtClean="0"/>
              <a:t>information belongs to the authority, not to the individual users</a:t>
            </a:r>
          </a:p>
        </p:txBody>
      </p:sp>
    </p:spTree>
    <p:extLst>
      <p:ext uri="{BB962C8B-B14F-4D97-AF65-F5344CB8AC3E}">
        <p14:creationId xmlns:p14="http://schemas.microsoft.com/office/powerpoint/2010/main" val="20885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mechanism for monitoring access control in a system where both principals and objects have security labels drawn from a hierarchy of labels</a:t>
            </a:r>
          </a:p>
          <a:p>
            <a:r>
              <a:rPr lang="en-US" dirty="0" smtClean="0"/>
              <a:t>Commonly associated with military systems</a:t>
            </a:r>
          </a:p>
          <a:p>
            <a:r>
              <a:rPr lang="en-US" dirty="0" smtClean="0"/>
              <a:t>Influenced "Orange Book" (DoD Trusted Computer System Evaluation Criteria)</a:t>
            </a:r>
          </a:p>
          <a:p>
            <a:pPr marL="274320" lvl="1" indent="0">
              <a:buNone/>
            </a:pPr>
            <a:r>
              <a:rPr lang="en-US" dirty="0" smtClean="0"/>
              <a:t>A) Verified Protection</a:t>
            </a:r>
          </a:p>
          <a:p>
            <a:pPr marL="274320" lvl="1" indent="0">
              <a:buNone/>
            </a:pPr>
            <a:r>
              <a:rPr lang="en-US" dirty="0" smtClean="0"/>
              <a:t>B) Mandatory Protection</a:t>
            </a:r>
          </a:p>
          <a:p>
            <a:pPr marL="274320" lvl="1" indent="0">
              <a:buNone/>
            </a:pPr>
            <a:r>
              <a:rPr lang="en-US" dirty="0" smtClean="0"/>
              <a:t>C) Discretionary Protection</a:t>
            </a:r>
          </a:p>
          <a:p>
            <a:pPr marL="274320" lvl="1" indent="0">
              <a:buNone/>
            </a:pPr>
            <a:r>
              <a:rPr lang="en-US" dirty="0" smtClean="0"/>
              <a:t>D) Minimal Protection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 is </a:t>
            </a:r>
            <a:r>
              <a:rPr lang="en-US" b="1" dirty="0" smtClean="0"/>
              <a:t>confidentiality</a:t>
            </a:r>
            <a:r>
              <a:rPr lang="en-US" dirty="0" smtClean="0"/>
              <a:t> of information</a:t>
            </a:r>
          </a:p>
          <a:p>
            <a:r>
              <a:rPr lang="en-US" dirty="0" smtClean="0"/>
              <a:t>Documents classified according to </a:t>
            </a:r>
            <a:r>
              <a:rPr lang="en-US" dirty="0" smtClean="0">
                <a:solidFill>
                  <a:srgbClr val="4F81BD"/>
                </a:solidFill>
              </a:rPr>
              <a:t>sensitivity: </a:t>
            </a:r>
            <a:r>
              <a:rPr lang="en-US" dirty="0" smtClean="0"/>
              <a:t>risk associated with release of information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US: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Top Secret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Secret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Confidential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Unclassified</a:t>
            </a:r>
          </a:p>
        </p:txBody>
      </p:sp>
      <p:pic>
        <p:nvPicPr>
          <p:cNvPr id="6" name="Picture 5" descr="Top-Secret-300x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16" y="3339963"/>
            <a:ext cx="3810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classified according to </a:t>
            </a:r>
            <a:r>
              <a:rPr lang="en-US" dirty="0">
                <a:solidFill>
                  <a:schemeClr val="accent2"/>
                </a:solidFill>
              </a:rPr>
              <a:t>compartment(s</a:t>
            </a:r>
            <a:r>
              <a:rPr lang="en-US" dirty="0" smtClean="0">
                <a:solidFill>
                  <a:schemeClr val="accent2"/>
                </a:solidFill>
              </a:rPr>
              <a:t>):  </a:t>
            </a:r>
            <a:r>
              <a:rPr lang="en-US" dirty="0" smtClean="0"/>
              <a:t>categories of </a:t>
            </a:r>
            <a:r>
              <a:rPr lang="en-US" dirty="0"/>
              <a:t>information </a:t>
            </a:r>
            <a:r>
              <a:rPr lang="en-US" dirty="0" smtClean="0"/>
              <a:t>(in </a:t>
            </a:r>
            <a:r>
              <a:rPr lang="en-US" dirty="0"/>
              <a:t>fact, aka </a:t>
            </a:r>
            <a:r>
              <a:rPr lang="en-US" dirty="0" smtClean="0">
                <a:solidFill>
                  <a:schemeClr val="accent2"/>
                </a:solidFill>
              </a:rPr>
              <a:t>category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biological</a:t>
            </a:r>
          </a:p>
          <a:p>
            <a:pPr lvl="1"/>
            <a:r>
              <a:rPr lang="en-US" dirty="0" smtClean="0"/>
              <a:t>reconnaissance</a:t>
            </a:r>
          </a:p>
          <a:p>
            <a:r>
              <a:rPr lang="en-US" b="1" dirty="0" smtClean="0"/>
              <a:t>Need </a:t>
            </a:r>
            <a:r>
              <a:rPr lang="en-US" b="1" dirty="0"/>
              <a:t>to Know Principle:  </a:t>
            </a:r>
            <a:r>
              <a:rPr lang="en-US" dirty="0"/>
              <a:t>access should be granted only when necessary to perform assigned duties (instance of Least Privilege)</a:t>
            </a:r>
          </a:p>
          <a:p>
            <a:pPr lvl="1"/>
            <a:r>
              <a:rPr lang="en-US" dirty="0" smtClean="0"/>
              <a:t>{</a:t>
            </a:r>
            <a:r>
              <a:rPr lang="en-US" dirty="0"/>
              <a:t>crypto</a:t>
            </a:r>
            <a:r>
              <a:rPr lang="en-US" dirty="0" smtClean="0"/>
              <a:t>, nuclear</a:t>
            </a:r>
            <a:r>
              <a:rPr lang="en-US" dirty="0"/>
              <a:t>}: must need to know about </a:t>
            </a:r>
            <a:r>
              <a:rPr lang="en-US" b="1" dirty="0"/>
              <a:t>both</a:t>
            </a:r>
            <a:r>
              <a:rPr lang="en-US" dirty="0"/>
              <a:t> to access</a:t>
            </a:r>
          </a:p>
          <a:p>
            <a:pPr lvl="1"/>
            <a:r>
              <a:rPr lang="en-US" dirty="0"/>
              <a:t>{}:  no particular </a:t>
            </a:r>
            <a:r>
              <a:rPr lang="en-US" dirty="0" smtClean="0"/>
              <a:t>compartments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 </a:t>
            </a:r>
            <a:r>
              <a:rPr lang="en-US" dirty="0" smtClean="0"/>
              <a:t>pair of sensitivity level and set of compartments, e.g.,</a:t>
            </a:r>
          </a:p>
          <a:p>
            <a:pPr lvl="1"/>
            <a:r>
              <a:rPr lang="en-US" dirty="0" smtClean="0"/>
              <a:t>(Top Secret, {crypto, nuclear})</a:t>
            </a:r>
          </a:p>
          <a:p>
            <a:pPr lvl="1"/>
            <a:r>
              <a:rPr lang="en-US" dirty="0" smtClean="0"/>
              <a:t>(Unclassified, {})</a:t>
            </a:r>
          </a:p>
          <a:p>
            <a:r>
              <a:rPr lang="en-US" dirty="0"/>
              <a:t>Users are labeled according to their </a:t>
            </a:r>
            <a:r>
              <a:rPr lang="en-US" dirty="0">
                <a:solidFill>
                  <a:schemeClr val="accent2"/>
                </a:solidFill>
              </a:rPr>
              <a:t>clearance</a:t>
            </a:r>
          </a:p>
          <a:p>
            <a:r>
              <a:rPr lang="en-US" dirty="0" smtClean="0"/>
              <a:t>Document is labeled aka </a:t>
            </a:r>
            <a:r>
              <a:rPr lang="en-US" dirty="0" smtClean="0">
                <a:solidFill>
                  <a:schemeClr val="accent2"/>
                </a:solidFill>
              </a:rPr>
              <a:t>classified</a:t>
            </a:r>
          </a:p>
          <a:p>
            <a:pPr lvl="1"/>
            <a:r>
              <a:rPr lang="en-US" dirty="0" smtClean="0"/>
              <a:t>Perhaps each paragraph labeled</a:t>
            </a:r>
          </a:p>
          <a:p>
            <a:pPr lvl="1"/>
            <a:r>
              <a:rPr lang="en-US" dirty="0" smtClean="0"/>
              <a:t>Label of document is most restrictive label for any paragraph</a:t>
            </a:r>
          </a:p>
          <a:p>
            <a:r>
              <a:rPr lang="en-US" dirty="0" smtClean="0"/>
              <a:t>Labels are imposed by organization</a:t>
            </a:r>
          </a:p>
          <a:p>
            <a:r>
              <a:rPr lang="en-US" b="1" dirty="0" smtClean="0"/>
              <a:t>Notation:  </a:t>
            </a:r>
            <a:r>
              <a:rPr lang="en-US" dirty="0" smtClean="0"/>
              <a:t>let L(X) be the label of entity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Restrictiveness of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644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Notation:  </a:t>
            </a:r>
            <a:r>
              <a:rPr lang="en-US" dirty="0" smtClean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</a:t>
            </a:r>
            <a:endParaRPr lang="en-US" dirty="0" smtClean="0"/>
          </a:p>
          <a:p>
            <a:r>
              <a:rPr lang="en-US" dirty="0" smtClean="0"/>
              <a:t>means </a:t>
            </a:r>
            <a:r>
              <a:rPr lang="en-US" dirty="0" smtClean="0">
                <a:solidFill>
                  <a:schemeClr val="accent2"/>
                </a:solidFill>
              </a:rPr>
              <a:t>L1 </a:t>
            </a:r>
            <a:r>
              <a:rPr lang="en-US" dirty="0">
                <a:solidFill>
                  <a:schemeClr val="accent2"/>
                </a:solidFill>
              </a:rPr>
              <a:t>is no more restrictive than </a:t>
            </a:r>
            <a:r>
              <a:rPr lang="en-US" dirty="0" smtClean="0">
                <a:solidFill>
                  <a:schemeClr val="accent2"/>
                </a:solidFill>
              </a:rPr>
              <a:t>L2</a:t>
            </a:r>
          </a:p>
          <a:p>
            <a:pPr lvl="1"/>
            <a:r>
              <a:rPr lang="en-US" dirty="0" smtClean="0"/>
              <a:t>less precisely:  </a:t>
            </a:r>
            <a:r>
              <a:rPr lang="en-US" dirty="0" smtClean="0">
                <a:solidFill>
                  <a:schemeClr val="accent2"/>
                </a:solidFill>
              </a:rPr>
              <a:t>L1 is less restrictive than L2</a:t>
            </a:r>
          </a:p>
          <a:p>
            <a:r>
              <a:rPr lang="en-US" b="1" dirty="0" smtClean="0"/>
              <a:t>Definition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Let L1 = (S1, C1) and L2 = (S2, C2)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L1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</a:t>
            </a:r>
            <a:r>
              <a:rPr lang="en-US" dirty="0">
                <a:solidFill>
                  <a:schemeClr val="accent2"/>
                </a:solidFill>
              </a:rPr>
              <a:t> L2 </a:t>
            </a:r>
            <a:r>
              <a:rPr lang="en-US" dirty="0" err="1">
                <a:solidFill>
                  <a:schemeClr val="accent2"/>
                </a:solidFill>
              </a:rPr>
              <a:t>iff</a:t>
            </a:r>
            <a:r>
              <a:rPr lang="en-US" dirty="0">
                <a:solidFill>
                  <a:schemeClr val="accent2"/>
                </a:solidFill>
              </a:rPr>
              <a:t> S1 ≤ S2 and C1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⊆</a:t>
            </a:r>
            <a:r>
              <a:rPr lang="en-US" dirty="0">
                <a:solidFill>
                  <a:schemeClr val="accent2"/>
                </a:solidFill>
              </a:rPr>
              <a:t> C2</a:t>
            </a:r>
          </a:p>
          <a:p>
            <a:pPr lvl="1"/>
            <a:r>
              <a:rPr lang="en-US" dirty="0"/>
              <a:t>Where ≤ is order on sensitivity:  </a:t>
            </a:r>
            <a:br>
              <a:rPr lang="en-US" dirty="0"/>
            </a:br>
            <a:r>
              <a:rPr lang="en-US" dirty="0"/>
              <a:t>Unclassified ≤ Confidential ≤ Secret ≤ Top </a:t>
            </a:r>
            <a:r>
              <a:rPr lang="en-US" dirty="0" smtClean="0"/>
              <a:t>Secret</a:t>
            </a:r>
          </a:p>
          <a:p>
            <a:r>
              <a:rPr lang="en-US" dirty="0">
                <a:solidFill>
                  <a:srgbClr val="000000"/>
                </a:solidFill>
              </a:rPr>
              <a:t>e.g.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(Unclassified,{})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>
                <a:solidFill>
                  <a:srgbClr val="000000"/>
                </a:solidFill>
              </a:rPr>
              <a:t> (Top Secret, {})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(Top Secret, {crypto})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rgbClr val="000000"/>
                </a:solidFill>
              </a:rPr>
              <a:t>(Top Secret, {</a:t>
            </a:r>
            <a:r>
              <a:rPr lang="en-US" dirty="0" err="1">
                <a:solidFill>
                  <a:srgbClr val="000000"/>
                </a:solidFill>
              </a:rPr>
              <a:t>crypto,nuclear</a:t>
            </a:r>
            <a:r>
              <a:rPr lang="en-US" dirty="0">
                <a:solidFill>
                  <a:srgbClr val="000000"/>
                </a:solidFill>
              </a:rPr>
              <a:t>})</a:t>
            </a: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13250</TotalTime>
  <Words>1845</Words>
  <Application>Microsoft Macintosh PowerPoint</Application>
  <PresentationFormat>On-screen Show (4:3)</PresentationFormat>
  <Paragraphs>274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CronosPro-Regular</vt:lpstr>
      <vt:lpstr>Mangal</vt:lpstr>
      <vt:lpstr>Symbol</vt:lpstr>
      <vt:lpstr>Arial</vt:lpstr>
      <vt:lpstr>Clarity</vt:lpstr>
      <vt:lpstr>Lecture 17: Mandatory Access Control</vt:lpstr>
      <vt:lpstr>Review: Access control</vt:lpstr>
      <vt:lpstr>Review: DAC</vt:lpstr>
      <vt:lpstr>MAC</vt:lpstr>
      <vt:lpstr>Multi-Level Security</vt:lpstr>
      <vt:lpstr>Sensitivity</vt:lpstr>
      <vt:lpstr>Compartments</vt:lpstr>
      <vt:lpstr>Labels</vt:lpstr>
      <vt:lpstr>Restrictiveness of labels</vt:lpstr>
      <vt:lpstr>Label partial order</vt:lpstr>
      <vt:lpstr>Label partial order</vt:lpstr>
      <vt:lpstr>Label partial order</vt:lpstr>
      <vt:lpstr>Label partial order</vt:lpstr>
      <vt:lpstr>Label partial order</vt:lpstr>
      <vt:lpstr>Access control with MLS</vt:lpstr>
      <vt:lpstr>Access control with MLS</vt:lpstr>
      <vt:lpstr>Trojan Horse</vt:lpstr>
      <vt:lpstr>Access control with MLS</vt:lpstr>
      <vt:lpstr>Reading with MLS</vt:lpstr>
      <vt:lpstr>Writing with MLS</vt:lpstr>
      <vt:lpstr>Reading and writing with MLS</vt:lpstr>
      <vt:lpstr>Prevention of laundering</vt:lpstr>
      <vt:lpstr>Perplexities of writing with MLS</vt:lpstr>
      <vt:lpstr>MLS in OSs</vt:lpstr>
      <vt:lpstr>MLS in OSs</vt:lpstr>
      <vt:lpstr>MLS in OSs</vt:lpstr>
      <vt:lpstr>MLS in OSs</vt:lpstr>
      <vt:lpstr>Formalizing MLS</vt:lpstr>
      <vt:lpstr>BLP, for integrity</vt:lpstr>
      <vt:lpstr>Biba model</vt:lpstr>
      <vt:lpstr>Beyond Multi-level Security…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404</cp:revision>
  <dcterms:created xsi:type="dcterms:W3CDTF">2018-01-05T20:19:03Z</dcterms:created>
  <dcterms:modified xsi:type="dcterms:W3CDTF">2018-03-26T15:46:24Z</dcterms:modified>
</cp:coreProperties>
</file>