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wdp" ContentType="image/vnd.ms-photo"/>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59" r:id="rId4"/>
    <p:sldId id="258" r:id="rId5"/>
    <p:sldId id="298" r:id="rId6"/>
    <p:sldId id="264" r:id="rId7"/>
    <p:sldId id="311" r:id="rId8"/>
    <p:sldId id="312" r:id="rId9"/>
    <p:sldId id="313" r:id="rId10"/>
    <p:sldId id="299" r:id="rId11"/>
    <p:sldId id="306" r:id="rId12"/>
    <p:sldId id="307" r:id="rId13"/>
    <p:sldId id="270" r:id="rId14"/>
    <p:sldId id="301" r:id="rId15"/>
    <p:sldId id="269" r:id="rId16"/>
    <p:sldId id="310" r:id="rId17"/>
    <p:sldId id="300" r:id="rId18"/>
    <p:sldId id="302" r:id="rId19"/>
    <p:sldId id="303" r:id="rId20"/>
    <p:sldId id="304" r:id="rId21"/>
    <p:sldId id="279" r:id="rId22"/>
    <p:sldId id="308" r:id="rId23"/>
    <p:sldId id="285" r:id="rId24"/>
    <p:sldId id="286" r:id="rId25"/>
    <p:sldId id="288" r:id="rId26"/>
    <p:sldId id="289" r:id="rId27"/>
    <p:sldId id="290" r:id="rId28"/>
    <p:sldId id="293" r:id="rId29"/>
    <p:sldId id="294" r:id="rId30"/>
    <p:sldId id="295" r:id="rId31"/>
    <p:sldId id="30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3" autoAdjust="0"/>
    <p:restoredTop sz="76293" autoAdjust="0"/>
  </p:normalViewPr>
  <p:slideViewPr>
    <p:cSldViewPr>
      <p:cViewPr>
        <p:scale>
          <a:sx n="65" d="100"/>
          <a:sy n="65" d="100"/>
        </p:scale>
        <p:origin x="1640" y="29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3/16/18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3/16/18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126898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a:t>
            </a:r>
            <a:r>
              <a:rPr lang="en-US" baseline="0" dirty="0" smtClean="0"/>
              <a:t> by </a:t>
            </a:r>
            <a:r>
              <a:rPr lang="en-US" baseline="0" dirty="0" err="1" smtClean="0"/>
              <a:t>Yubico</a:t>
            </a:r>
            <a:r>
              <a:rPr lang="en-US" baseline="0" dirty="0" smtClean="0"/>
              <a:t> and Google, </a:t>
            </a:r>
            <a:r>
              <a:rPr lang="en-US" dirty="0" smtClean="0"/>
              <a:t>open</a:t>
            </a:r>
            <a:r>
              <a:rPr lang="en-US" baseline="0" dirty="0" smtClean="0"/>
              <a:t> standard deployed in 2015</a:t>
            </a:r>
          </a:p>
          <a:p>
            <a:r>
              <a:rPr lang="en-US" baseline="0" dirty="0" smtClean="0"/>
              <a:t>supported in Chrome, Firefox, Opera</a:t>
            </a:r>
          </a:p>
          <a:p>
            <a:r>
              <a:rPr lang="en-US" baseline="0" dirty="0" smtClean="0"/>
              <a:t>derives app-specific ECC </a:t>
            </a:r>
            <a:r>
              <a:rPr lang="en-US" baseline="0" dirty="0" err="1" smtClean="0"/>
              <a:t>keypair</a:t>
            </a:r>
            <a:r>
              <a:rPr lang="en-US" baseline="0" dirty="0" smtClean="0"/>
              <a:t> using hardware secret, hashing</a:t>
            </a:r>
          </a:p>
          <a:p>
            <a:r>
              <a:rPr lang="en-US" baseline="0" dirty="0" smtClean="0"/>
              <a:t>https://</a:t>
            </a:r>
            <a:r>
              <a:rPr lang="en-US" baseline="0" dirty="0" err="1" smtClean="0"/>
              <a:t>developers.yubico.com</a:t>
            </a:r>
            <a:r>
              <a:rPr lang="en-US" baseline="0" dirty="0" smtClean="0"/>
              <a:t>/U2F/</a:t>
            </a:r>
            <a:r>
              <a:rPr lang="en-US" baseline="0" dirty="0" err="1" smtClean="0"/>
              <a:t>Protocol_details</a:t>
            </a:r>
            <a:r>
              <a:rPr lang="en-US" baseline="0" dirty="0" smtClean="0"/>
              <a:t>/</a:t>
            </a:r>
          </a:p>
          <a:p>
            <a:endParaRPr lang="en-US" baseline="0" dirty="0" smtClean="0"/>
          </a:p>
          <a:p>
            <a:r>
              <a:rPr lang="en-US" baseline="0" dirty="0" smtClean="0"/>
              <a:t>also mobile app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191606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Pratical</a:t>
            </a:r>
            <a:r>
              <a:rPr lang="en-US" dirty="0" smtClean="0"/>
              <a:t> issues:</a:t>
            </a:r>
            <a:r>
              <a:rPr lang="en-US" baseline="0" dirty="0" smtClean="0"/>
              <a:t> clock drift, message delivery delay</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440559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clock</a:t>
            </a:r>
            <a:r>
              <a:rPr lang="en-US" baseline="0" dirty="0" smtClean="0"/>
              <a:t> granularity tradeoffs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clocks found in digital electronics, drift rate \</a:t>
            </a:r>
            <a:r>
              <a:rPr lang="en-US" sz="1200" kern="1200" dirty="0" err="1" smtClean="0">
                <a:solidFill>
                  <a:schemeClr val="tx1"/>
                </a:solidFill>
                <a:effectLst/>
                <a:latin typeface="+mn-lt"/>
                <a:ea typeface="+mn-ea"/>
                <a:cs typeface="+mn-cs"/>
              </a:rPr>
              <a:t>rhoe</a:t>
            </a:r>
            <a:r>
              <a:rPr lang="en-US" sz="1200" kern="1200" dirty="0" smtClean="0">
                <a:solidFill>
                  <a:schemeClr val="tx1"/>
                </a:solidFill>
                <a:effectLst/>
                <a:latin typeface="+mn-lt"/>
                <a:ea typeface="+mn-ea"/>
                <a:cs typeface="+mn-cs"/>
              </a:rPr>
              <a:t> will be on the order of 10^−6 seconds per second. </a:t>
            </a:r>
            <a:endParaRPr lang="en-US"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24496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built to be tamper-resistant, so an attacker who steals a </a:t>
            </a:r>
            <a:r>
              <a:rPr lang="en-US" sz="1200" kern="1200" dirty="0" err="1" smtClean="0">
                <a:solidFill>
                  <a:schemeClr val="tx1"/>
                </a:solidFill>
                <a:effectLst/>
                <a:latin typeface="+mn-lt"/>
                <a:ea typeface="+mn-ea"/>
                <a:cs typeface="+mn-cs"/>
              </a:rPr>
              <a:t>SecurID</a:t>
            </a:r>
            <a:r>
              <a:rPr lang="en-US" sz="1200" kern="1200" dirty="0" smtClean="0">
                <a:solidFill>
                  <a:schemeClr val="tx1"/>
                </a:solidFill>
                <a:effectLst/>
                <a:latin typeface="+mn-lt"/>
                <a:ea typeface="+mn-ea"/>
                <a:cs typeface="+mn-cs"/>
              </a:rPr>
              <a:t> token is unlikely to be able to physically open it and learn the secret it stores.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unique 128 bit secret installed at the factory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battery powered, with the expectation that the entire token will be replaced every 3 years.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199800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prompts you for next number on list.</a:t>
            </a:r>
          </a:p>
          <a:p>
            <a:r>
              <a:rPr lang="en-US" dirty="0" smtClean="0"/>
              <a:t>You type in passwords.</a:t>
            </a:r>
          </a:p>
          <a:p>
            <a:r>
              <a:rPr lang="en-US" dirty="0" smtClean="0"/>
              <a:t>Then cross off that line and never reuse it.</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22</a:t>
            </a:fld>
            <a:endParaRPr lang="en-US"/>
          </a:p>
        </p:txBody>
      </p:sp>
    </p:spTree>
    <p:extLst>
      <p:ext uri="{BB962C8B-B14F-4D97-AF65-F5344CB8AC3E}">
        <p14:creationId xmlns:p14="http://schemas.microsoft.com/office/powerpoint/2010/main" val="52070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31</a:t>
            </a:fld>
            <a:endParaRPr lang="en-US"/>
          </a:p>
        </p:txBody>
      </p:sp>
    </p:spTree>
    <p:extLst>
      <p:ext uri="{BB962C8B-B14F-4D97-AF65-F5344CB8AC3E}">
        <p14:creationId xmlns:p14="http://schemas.microsoft.com/office/powerpoint/2010/main" val="75898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06403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Usability: users don't have to remember secrets, (often) easy to carry, efficient, infrequent errors</a:t>
            </a:r>
          </a:p>
          <a:p>
            <a:r>
              <a:rPr lang="en-US" baseline="0" dirty="0" err="1" smtClean="0"/>
              <a:t>Deployability</a:t>
            </a:r>
            <a:r>
              <a:rPr lang="en-US" baseline="0" dirty="0" smtClean="0"/>
              <a:t>: (typically) low cost, but need to be physically distributed</a:t>
            </a:r>
          </a:p>
          <a:p>
            <a:r>
              <a:rPr lang="en-US" dirty="0" smtClean="0"/>
              <a:t>Security: tokens store a value, this value can be longer/more random</a:t>
            </a:r>
            <a:r>
              <a:rPr lang="en-US" baseline="0" dirty="0" smtClean="0"/>
              <a:t> than value stored by human (</a:t>
            </a:r>
            <a:r>
              <a:rPr lang="en-US" baseline="0" dirty="0" err="1" smtClean="0"/>
              <a:t>ie</a:t>
            </a:r>
            <a:r>
              <a:rPr lang="en-US" baseline="0" dirty="0" smtClean="0"/>
              <a:t>, password), </a:t>
            </a:r>
          </a:p>
          <a:p>
            <a:r>
              <a:rPr lang="en-US" baseline="0" dirty="0" smtClean="0"/>
              <a:t>               some tokens can also do crypto -&gt; typically more security</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202218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a:t>
            </a:r>
            <a:r>
              <a:rPr lang="en-US" baseline="0" dirty="0" smtClean="0"/>
              <a:t> to traditional </a:t>
            </a:r>
            <a:r>
              <a:rPr lang="en-US" baseline="0" dirty="0" err="1" smtClean="0"/>
              <a:t>rfid</a:t>
            </a:r>
            <a:r>
              <a:rPr lang="en-US" baseline="0" dirty="0" smtClean="0"/>
              <a:t> (note: </a:t>
            </a:r>
            <a:r>
              <a:rPr lang="en-US" baseline="0" dirty="0" err="1" smtClean="0"/>
              <a:t>rfid</a:t>
            </a:r>
            <a:r>
              <a:rPr lang="en-US" baseline="0" dirty="0" smtClean="0"/>
              <a:t> </a:t>
            </a:r>
            <a:r>
              <a:rPr lang="en-US" baseline="0" dirty="0" err="1" smtClean="0"/>
              <a:t>epc</a:t>
            </a:r>
            <a:r>
              <a:rPr lang="en-US" baseline="0" dirty="0" smtClean="0"/>
              <a:t> usually 96 or 128 bits, so eliminate 2/3 attacks)</a:t>
            </a:r>
          </a:p>
          <a:p>
            <a:r>
              <a:rPr lang="en-US" baseline="0" dirty="0" smtClean="0"/>
              <a:t>replay concerns + privacy concerns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1799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an engineering tradeoff:</a:t>
            </a:r>
            <a:r>
              <a:rPr lang="en-US" baseline="0" dirty="0" smtClean="0"/>
              <a:t>  </a:t>
            </a:r>
          </a:p>
          <a:p>
            <a:r>
              <a:rPr lang="en-US" baseline="0" dirty="0" smtClean="0"/>
              <a:t>Bigger window =&gt; easier to automatically resynchronize, but easier to replay.  So an example window size would be accepting 16 integers out of 2^16.</a:t>
            </a:r>
          </a:p>
          <a:p>
            <a:r>
              <a:rPr lang="en-US" baseline="0" dirty="0" smtClean="0"/>
              <a:t>If </a:t>
            </a:r>
            <a:r>
              <a:rPr lang="en-US" baseline="0" dirty="0" err="1" smtClean="0"/>
              <a:t>preplay</a:t>
            </a:r>
            <a:r>
              <a:rPr lang="en-US" baseline="0" dirty="0" smtClean="0"/>
              <a:t> (e.g. valet captures token, records next nonce, robs you while you’re at restaurant) isn’t a concern, could maybe accept the next half of the space but reject the previous half (to defend against replay).</a:t>
            </a:r>
          </a:p>
          <a:p>
            <a:r>
              <a:rPr lang="en-US" baseline="0" dirty="0" smtClean="0"/>
              <a:t>Still, this isn’t satisfying!</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202428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out replay attacks,</a:t>
            </a:r>
            <a:r>
              <a:rPr lang="en-US" baseline="0" dirty="0" smtClean="0"/>
              <a:t> MITM attacks still possible</a:t>
            </a:r>
            <a:endParaRPr lang="en-US" dirty="0" smtClean="0"/>
          </a:p>
        </p:txBody>
      </p:sp>
      <p:sp>
        <p:nvSpPr>
          <p:cNvPr id="4" name="Slide Number Placeholder 3"/>
          <p:cNvSpPr>
            <a:spLocks noGrp="1"/>
          </p:cNvSpPr>
          <p:nvPr>
            <p:ph type="sldNum" sz="quarter" idx="10"/>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79158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user chooses many OTPs and stores them at server (in hashed salted form)At use, server checks whether provided password hashes to any of stored passwords, then deletes stored password if so to prevent re-use</a:t>
            </a:r>
          </a:p>
          <a:p>
            <a:endParaRPr lang="en-US" dirty="0" smtClean="0"/>
          </a:p>
          <a:p>
            <a:r>
              <a:rPr lang="en-US" dirty="0" smtClean="0"/>
              <a:t>Expensive!  User has to pick and remember lots of strong </a:t>
            </a:r>
            <a:r>
              <a:rPr lang="en-US" dirty="0" err="1" smtClean="0"/>
              <a:t>passwordsServer</a:t>
            </a:r>
            <a:r>
              <a:rPr lang="en-US" dirty="0" smtClean="0"/>
              <a:t> has to store passwords and search for right password</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89764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ronos Pro" charset="0"/>
                <a:ea typeface="Cronos Pro" charset="0"/>
                <a:cs typeface="Cronos Pro" charset="0"/>
              </a:rPr>
              <a:t>L needs to store many keys, can't hash and salt them because plaintext is needed; could use some kind of tamper-proof secure co-processor, or encrypt with key never stored on disk (if that’s possible)</a:t>
            </a:r>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213590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EPC Gen2v2 is the most</a:t>
            </a:r>
            <a:r>
              <a:rPr lang="en-US" baseline="0" dirty="0" smtClean="0"/>
              <a:t> recent (2013) standard for UHF </a:t>
            </a:r>
            <a:r>
              <a:rPr lang="en-US" baseline="0" dirty="0" err="1" smtClean="0"/>
              <a:t>rfid</a:t>
            </a:r>
            <a:r>
              <a:rPr lang="en-US" baseline="0" dirty="0" smtClean="0"/>
              <a:t> implementations</a:t>
            </a:r>
          </a:p>
          <a:p>
            <a:r>
              <a:rPr lang="en-US" baseline="0" dirty="0" smtClean="0"/>
              <a:t>introduced reader &amp; tag authentication</a:t>
            </a:r>
          </a:p>
          <a:p>
            <a:endParaRPr lang="en-US" baseline="0" dirty="0" smtClean="0"/>
          </a:p>
          <a:p>
            <a:r>
              <a:rPr lang="en-US" baseline="0" dirty="0" smtClean="0"/>
              <a:t>Chips available on the market (e.g., </a:t>
            </a:r>
            <a:r>
              <a:rPr lang="en-US" baseline="0" dirty="0" err="1" smtClean="0"/>
              <a:t>ucode</a:t>
            </a:r>
            <a:r>
              <a:rPr lang="en-US" baseline="0" dirty="0" smtClean="0"/>
              <a:t> </a:t>
            </a:r>
            <a:r>
              <a:rPr lang="en-US" baseline="0" dirty="0" err="1" smtClean="0"/>
              <a:t>dna</a:t>
            </a:r>
            <a:r>
              <a:rPr lang="en-US" baseline="0" dirty="0" smtClean="0"/>
              <a:t>) but more expensive than standard tags</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56187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3/16/18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3/16/18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3/16/18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3/16/18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3/16/18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3/16/18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3/16/18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gi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tools.ietf.org/html/rfc176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gif"/><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http://www.atmel.com/images/atmel-2600-avr411-secure-rolling-code-algorithm-for-wireless-link_application-note.pdf"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3/16/2018</a:t>
            </a:r>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13: Tokens</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Passwords</a:t>
            </a:r>
            <a:endParaRPr lang="en-US" dirty="0"/>
          </a:p>
        </p:txBody>
      </p:sp>
      <p:sp>
        <p:nvSpPr>
          <p:cNvPr id="3" name="Content Placeholder 2"/>
          <p:cNvSpPr>
            <a:spLocks noGrp="1"/>
          </p:cNvSpPr>
          <p:nvPr>
            <p:ph idx="1"/>
          </p:nvPr>
        </p:nvSpPr>
        <p:spPr/>
        <p:txBody>
          <a:bodyPr/>
          <a:lstStyle/>
          <a:p>
            <a:r>
              <a:rPr lang="en-US" dirty="0" smtClean="0"/>
              <a:t>OTP may be deemed valid only once (the first time)</a:t>
            </a:r>
          </a:p>
          <a:p>
            <a:r>
              <a:rPr lang="en-US" dirty="0" smtClean="0"/>
              <a:t>Adversary cannot predict future OTPs, even with complete knowledge of what passwords have already been used</a:t>
            </a:r>
          </a:p>
        </p:txBody>
      </p:sp>
    </p:spTree>
    <p:extLst>
      <p:ext uri="{BB962C8B-B14F-4D97-AF65-F5344CB8AC3E}">
        <p14:creationId xmlns:p14="http://schemas.microsoft.com/office/powerpoint/2010/main" val="2039987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passwords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rgbClr val="4F81BD"/>
                </a:solidFill>
              </a:rPr>
              <a:t>one-time password </a:t>
            </a:r>
            <a:r>
              <a:rPr lang="en-US" dirty="0" smtClean="0"/>
              <a:t>(OTP) is valid only once, the first time used</a:t>
            </a:r>
          </a:p>
          <a:p>
            <a:pPr lvl="1"/>
            <a:r>
              <a:rPr lang="en-US" dirty="0" smtClean="0"/>
              <a:t>Similar to changing your password with every use</a:t>
            </a:r>
          </a:p>
          <a:p>
            <a:pPr lvl="1"/>
            <a:r>
              <a:rPr lang="en-US" dirty="0" smtClean="0"/>
              <a:t>Rules out replays entirely</a:t>
            </a:r>
          </a:p>
          <a:p>
            <a:pPr lvl="1"/>
            <a:r>
              <a:rPr lang="en-US" dirty="0" smtClean="0"/>
              <a:t>But man-in-the-middle could still succeed</a:t>
            </a:r>
          </a:p>
          <a:p>
            <a:r>
              <a:rPr lang="en-US" b="1" dirty="0" smtClean="0"/>
              <a:t>Use case:  </a:t>
            </a:r>
            <a:r>
              <a:rPr lang="en-US" dirty="0" smtClean="0"/>
              <a:t>login at untrusted public machine where you fear </a:t>
            </a:r>
            <a:r>
              <a:rPr lang="en-US" dirty="0" err="1" smtClean="0"/>
              <a:t>keylogger</a:t>
            </a:r>
            <a:endParaRPr lang="en-US" dirty="0" smtClean="0"/>
          </a:p>
          <a:p>
            <a:r>
              <a:rPr lang="en-US" b="1" dirty="0" smtClean="0"/>
              <a:t>Use case: </a:t>
            </a:r>
            <a:r>
              <a:rPr lang="en-US" dirty="0" smtClean="0"/>
              <a:t> recovery </a:t>
            </a:r>
          </a:p>
          <a:p>
            <a:pPr lvl="1"/>
            <a:r>
              <a:rPr lang="en-US" dirty="0" smtClean="0"/>
              <a:t>"main password" is lost</a:t>
            </a:r>
          </a:p>
          <a:p>
            <a:pPr lvl="1"/>
            <a:r>
              <a:rPr lang="en-US" dirty="0" smtClean="0"/>
              <a:t>phone is lost during two-factor authentication (e.g., Google backup codes)</a:t>
            </a:r>
          </a:p>
          <a:p>
            <a:r>
              <a:rPr lang="en-US" b="1" dirty="0" smtClean="0"/>
              <a:t>Older use case:  </a:t>
            </a:r>
            <a:r>
              <a:rPr lang="en-US" dirty="0" smtClean="0"/>
              <a:t>send </a:t>
            </a:r>
            <a:r>
              <a:rPr lang="en-US" dirty="0" err="1" smtClean="0"/>
              <a:t>cleartext</a:t>
            </a:r>
            <a:r>
              <a:rPr lang="en-US" dirty="0" smtClean="0"/>
              <a:t> password over network</a:t>
            </a:r>
          </a:p>
          <a:p>
            <a:pPr lvl="1"/>
            <a:endParaRPr lang="en-US" dirty="0" smtClean="0"/>
          </a:p>
        </p:txBody>
      </p:sp>
    </p:spTree>
    <p:extLst>
      <p:ext uri="{BB962C8B-B14F-4D97-AF65-F5344CB8AC3E}">
        <p14:creationId xmlns:p14="http://schemas.microsoft.com/office/powerpoint/2010/main" val="1964265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passwords</a:t>
            </a:r>
            <a:endParaRPr lang="en-US" dirty="0"/>
          </a:p>
        </p:txBody>
      </p:sp>
      <p:sp>
        <p:nvSpPr>
          <p:cNvPr id="3" name="Content Placeholder 2"/>
          <p:cNvSpPr>
            <a:spLocks noGrp="1"/>
          </p:cNvSpPr>
          <p:nvPr>
            <p:ph idx="1"/>
          </p:nvPr>
        </p:nvSpPr>
        <p:spPr/>
        <p:txBody>
          <a:bodyPr>
            <a:normAutofit/>
          </a:bodyPr>
          <a:lstStyle/>
          <a:p>
            <a:r>
              <a:rPr lang="en-US" dirty="0" smtClean="0"/>
              <a:t>Strawman implementation:  Pre-registered OTPs</a:t>
            </a:r>
          </a:p>
          <a:p>
            <a:r>
              <a:rPr lang="en-US" b="1" smtClean="0"/>
              <a:t>Solution</a:t>
            </a:r>
            <a:r>
              <a:rPr lang="en-US" b="1" dirty="0" smtClean="0"/>
              <a:t>: </a:t>
            </a:r>
            <a:r>
              <a:rPr lang="en-US" b="1" dirty="0" smtClean="0">
                <a:solidFill>
                  <a:schemeClr val="accent3"/>
                </a:solidFill>
              </a:rPr>
              <a:t> </a:t>
            </a:r>
            <a:r>
              <a:rPr lang="en-US" dirty="0" smtClean="0">
                <a:solidFill>
                  <a:schemeClr val="accent3"/>
                </a:solidFill>
              </a:rPr>
              <a:t>algorithmic generation of OTPs</a:t>
            </a:r>
          </a:p>
          <a:p>
            <a:pPr lvl="1"/>
            <a:r>
              <a:rPr lang="en-US" dirty="0" err="1" smtClean="0"/>
              <a:t>SecureID</a:t>
            </a:r>
            <a:r>
              <a:rPr lang="en-US" dirty="0" smtClean="0"/>
              <a:t> can be seen as an instantiation:  each code is a OTP valid for only 60 sec.</a:t>
            </a:r>
          </a:p>
          <a:p>
            <a:pPr lvl="1"/>
            <a:r>
              <a:rPr lang="en-US" dirty="0" smtClean="0"/>
              <a:t>Iterated hashing is another possibility...</a:t>
            </a:r>
          </a:p>
          <a:p>
            <a:pPr lvl="1"/>
            <a:endParaRPr lang="en-US" dirty="0" smtClean="0"/>
          </a:p>
        </p:txBody>
      </p:sp>
    </p:spTree>
    <p:extLst>
      <p:ext uri="{BB962C8B-B14F-4D97-AF65-F5344CB8AC3E}">
        <p14:creationId xmlns:p14="http://schemas.microsoft.com/office/powerpoint/2010/main" val="150186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challenge: MACs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Assume:  </a:t>
            </a:r>
            <a:r>
              <a:rPr lang="en-US" dirty="0"/>
              <a:t>M</a:t>
            </a:r>
            <a:r>
              <a:rPr lang="en-US" dirty="0" smtClean="0"/>
              <a:t> </a:t>
            </a:r>
            <a:r>
              <a:rPr lang="en-US" dirty="0"/>
              <a:t>stores a </a:t>
            </a:r>
            <a:r>
              <a:rPr lang="en-US" dirty="0" smtClean="0">
                <a:solidFill>
                  <a:srgbClr val="F79646"/>
                </a:solidFill>
              </a:rPr>
              <a:t>MAC</a:t>
            </a:r>
            <a:r>
              <a:rPr lang="en-US" dirty="0" smtClean="0"/>
              <a:t> key </a:t>
            </a:r>
            <a:r>
              <a:rPr lang="en-US" dirty="0"/>
              <a:t>for each </a:t>
            </a:r>
            <a:r>
              <a:rPr lang="en-US" dirty="0" smtClean="0"/>
              <a:t>token, </a:t>
            </a:r>
          </a:p>
          <a:p>
            <a:pPr marL="0" indent="0">
              <a:buNone/>
            </a:pPr>
            <a:r>
              <a:rPr lang="en-US" dirty="0" smtClean="0"/>
              <a:t>i.e</a:t>
            </a:r>
            <a:r>
              <a:rPr lang="en-US" dirty="0"/>
              <a:t>., a set of tuples (</a:t>
            </a:r>
            <a:r>
              <a:rPr lang="en-US" dirty="0" err="1"/>
              <a:t>id_T</a:t>
            </a:r>
            <a:r>
              <a:rPr lang="en-US" dirty="0"/>
              <a:t>, </a:t>
            </a:r>
            <a:r>
              <a:rPr lang="en-US" dirty="0" err="1" smtClean="0"/>
              <a:t>uid</a:t>
            </a:r>
            <a:r>
              <a:rPr lang="en-US" dirty="0" smtClean="0"/>
              <a:t>, </a:t>
            </a:r>
            <a:r>
              <a:rPr lang="en-US" dirty="0" err="1" smtClean="0"/>
              <a:t>k_T</a:t>
            </a:r>
            <a:r>
              <a:rPr lang="en-US" dirty="0" smtClean="0"/>
              <a:t>)</a:t>
            </a:r>
            <a:r>
              <a:rPr lang="en-US" dirty="0"/>
              <a:t>, and T stores </a:t>
            </a:r>
            <a:r>
              <a:rPr lang="en-US" dirty="0" err="1" smtClean="0"/>
              <a:t>k_T</a:t>
            </a:r>
            <a:endParaRPr lang="en-US" dirty="0"/>
          </a:p>
          <a:p>
            <a:pPr marL="0" indent="0">
              <a:buNone/>
            </a:pPr>
            <a:endParaRPr lang="en-US" b="1" dirty="0" smtClean="0">
              <a:latin typeface="Courier New"/>
              <a:cs typeface="Courier New"/>
            </a:endParaRPr>
          </a:p>
          <a:p>
            <a:pPr marL="0" indent="0">
              <a:buNone/>
            </a:pPr>
            <a:r>
              <a:rPr lang="en-US" b="1" dirty="0" smtClean="0">
                <a:latin typeface="Courier New"/>
                <a:cs typeface="Courier New"/>
              </a:rPr>
              <a:t>1. </a:t>
            </a:r>
            <a:r>
              <a:rPr lang="en-US" b="1" dirty="0">
                <a:latin typeface="Courier New"/>
                <a:cs typeface="Courier New"/>
              </a:rPr>
              <a:t>U</a:t>
            </a:r>
            <a:r>
              <a:rPr lang="en-US" b="1" dirty="0" smtClean="0">
                <a:latin typeface="Courier New"/>
                <a:cs typeface="Courier New"/>
              </a:rPr>
              <a:t>-&gt;</a:t>
            </a:r>
            <a:r>
              <a:rPr lang="en-US" b="1" dirty="0">
                <a:latin typeface="Courier New"/>
                <a:cs typeface="Courier New"/>
              </a:rPr>
              <a:t>M</a:t>
            </a:r>
            <a:r>
              <a:rPr lang="en-US" b="1" dirty="0" smtClean="0">
                <a:latin typeface="Courier New"/>
                <a:cs typeface="Courier New"/>
              </a:rPr>
              <a:t>: </a:t>
            </a:r>
            <a:r>
              <a:rPr lang="en-US" b="1" dirty="0">
                <a:latin typeface="Courier New"/>
                <a:cs typeface="Courier New"/>
              </a:rPr>
              <a:t>I want to authenticate with T</a:t>
            </a:r>
          </a:p>
          <a:p>
            <a:pPr marL="0" indent="0">
              <a:buNone/>
            </a:pPr>
            <a:r>
              <a:rPr lang="en-US" b="1" dirty="0">
                <a:latin typeface="Courier New"/>
                <a:cs typeface="Courier New"/>
              </a:rPr>
              <a:t>2. M</a:t>
            </a:r>
            <a:r>
              <a:rPr lang="en-US" b="1" dirty="0" smtClean="0">
                <a:latin typeface="Courier New"/>
                <a:cs typeface="Courier New"/>
              </a:rPr>
              <a:t>: </a:t>
            </a:r>
            <a:r>
              <a:rPr lang="en-US" b="1" dirty="0">
                <a:latin typeface="Courier New"/>
                <a:cs typeface="Courier New"/>
              </a:rPr>
              <a:t>invent </a:t>
            </a:r>
            <a:r>
              <a:rPr lang="en-US" b="1" dirty="0" smtClean="0">
                <a:latin typeface="Courier New"/>
                <a:cs typeface="Courier New"/>
              </a:rPr>
              <a:t>unique nonce N</a:t>
            </a:r>
            <a:endParaRPr lang="en-US" b="1" dirty="0">
              <a:latin typeface="Courier New"/>
              <a:cs typeface="Courier New"/>
            </a:endParaRPr>
          </a:p>
          <a:p>
            <a:pPr marL="0" indent="0">
              <a:buNone/>
            </a:pPr>
            <a:r>
              <a:rPr lang="en-US" b="1" dirty="0">
                <a:latin typeface="Courier New"/>
                <a:cs typeface="Courier New"/>
              </a:rPr>
              <a:t>3. M</a:t>
            </a:r>
            <a:r>
              <a:rPr lang="en-US" b="1" dirty="0" smtClean="0">
                <a:latin typeface="Courier New"/>
                <a:cs typeface="Courier New"/>
              </a:rPr>
              <a:t>-&gt;</a:t>
            </a:r>
            <a:r>
              <a:rPr lang="en-US" b="1" dirty="0">
                <a:latin typeface="Courier New"/>
                <a:cs typeface="Courier New"/>
              </a:rPr>
              <a:t>T: </a:t>
            </a:r>
            <a:r>
              <a:rPr lang="en-US" b="1" dirty="0" smtClean="0">
                <a:latin typeface="Courier New"/>
                <a:cs typeface="Courier New"/>
              </a:rPr>
              <a:t>N</a:t>
            </a:r>
            <a:endParaRPr lang="en-US" b="1" dirty="0">
              <a:latin typeface="Courier New"/>
              <a:cs typeface="Courier New"/>
            </a:endParaRPr>
          </a:p>
          <a:p>
            <a:pPr marL="0" indent="0">
              <a:buNone/>
            </a:pPr>
            <a:r>
              <a:rPr lang="en-US" b="1" dirty="0">
                <a:latin typeface="Courier New"/>
                <a:cs typeface="Courier New"/>
              </a:rPr>
              <a:t>4. </a:t>
            </a:r>
            <a:r>
              <a:rPr lang="en-US" b="1" dirty="0" smtClean="0">
                <a:latin typeface="Courier New"/>
                <a:cs typeface="Courier New"/>
              </a:rPr>
              <a:t>T</a:t>
            </a:r>
            <a:r>
              <a:rPr lang="en-US" b="1" dirty="0">
                <a:latin typeface="Courier New"/>
                <a:cs typeface="Courier New"/>
              </a:rPr>
              <a:t>: </a:t>
            </a:r>
            <a:r>
              <a:rPr lang="en-US" b="1" dirty="0" smtClean="0">
                <a:latin typeface="Courier New"/>
                <a:cs typeface="Courier New"/>
              </a:rPr>
              <a:t>t=</a:t>
            </a:r>
            <a:r>
              <a:rPr lang="en-US" b="1" dirty="0" smtClean="0">
                <a:solidFill>
                  <a:srgbClr val="F79646"/>
                </a:solidFill>
                <a:latin typeface="Courier New"/>
                <a:cs typeface="Courier New"/>
              </a:rPr>
              <a:t>MAC</a:t>
            </a:r>
            <a:r>
              <a:rPr lang="en-US" b="1" dirty="0" smtClean="0">
                <a:latin typeface="Courier New"/>
                <a:cs typeface="Courier New"/>
              </a:rPr>
              <a:t>(N; </a:t>
            </a:r>
            <a:r>
              <a:rPr lang="en-US" b="1" dirty="0" err="1" smtClean="0">
                <a:latin typeface="Courier New"/>
                <a:cs typeface="Courier New"/>
              </a:rPr>
              <a:t>k_T</a:t>
            </a:r>
            <a:r>
              <a:rPr lang="en-US" b="1" dirty="0">
                <a:latin typeface="Courier New"/>
                <a:cs typeface="Courier New"/>
              </a:rPr>
              <a:t>)</a:t>
            </a:r>
          </a:p>
          <a:p>
            <a:pPr marL="0" indent="0">
              <a:buNone/>
            </a:pPr>
            <a:r>
              <a:rPr lang="en-US" b="1" dirty="0">
                <a:latin typeface="Courier New"/>
                <a:cs typeface="Courier New"/>
              </a:rPr>
              <a:t>5. </a:t>
            </a:r>
            <a:r>
              <a:rPr lang="en-US" b="1" dirty="0" smtClean="0">
                <a:latin typeface="Courier New"/>
                <a:cs typeface="Courier New"/>
              </a:rPr>
              <a:t>T</a:t>
            </a:r>
            <a:r>
              <a:rPr lang="en-US" b="1" dirty="0">
                <a:latin typeface="Courier New"/>
                <a:cs typeface="Courier New"/>
              </a:rPr>
              <a:t>-</a:t>
            </a:r>
            <a:r>
              <a:rPr lang="en-US" b="1" dirty="0" smtClean="0">
                <a:latin typeface="Courier New"/>
                <a:cs typeface="Courier New"/>
              </a:rPr>
              <a:t>&gt;M: </a:t>
            </a:r>
            <a:r>
              <a:rPr lang="en-US" b="1" dirty="0" err="1">
                <a:latin typeface="Courier New"/>
                <a:cs typeface="Courier New"/>
              </a:rPr>
              <a:t>id_T</a:t>
            </a:r>
            <a:r>
              <a:rPr lang="en-US" b="1" dirty="0">
                <a:latin typeface="Courier New"/>
                <a:cs typeface="Courier New"/>
              </a:rPr>
              <a:t>, t</a:t>
            </a:r>
          </a:p>
          <a:p>
            <a:pPr marL="0" indent="0">
              <a:buNone/>
            </a:pPr>
            <a:r>
              <a:rPr lang="en-US" b="1" dirty="0">
                <a:latin typeface="Courier New"/>
                <a:cs typeface="Courier New"/>
              </a:rPr>
              <a:t>6. </a:t>
            </a:r>
            <a:r>
              <a:rPr lang="en-US" b="1" dirty="0" smtClean="0">
                <a:latin typeface="Courier New"/>
                <a:cs typeface="Courier New"/>
              </a:rPr>
              <a:t>M: </a:t>
            </a:r>
            <a:r>
              <a:rPr lang="en-US" b="1" dirty="0">
                <a:latin typeface="Courier New"/>
                <a:cs typeface="Courier New"/>
              </a:rPr>
              <a:t>lookup </a:t>
            </a:r>
            <a:r>
              <a:rPr lang="en-US" b="1" dirty="0" smtClean="0">
                <a:latin typeface="Courier New"/>
                <a:cs typeface="Courier New"/>
              </a:rPr>
              <a:t>(</a:t>
            </a:r>
            <a:r>
              <a:rPr lang="en-US" b="1" dirty="0" err="1" smtClean="0">
                <a:latin typeface="Courier New"/>
                <a:cs typeface="Courier New"/>
              </a:rPr>
              <a:t>uid</a:t>
            </a:r>
            <a:r>
              <a:rPr lang="en-US" b="1" dirty="0" smtClean="0">
                <a:latin typeface="Courier New"/>
                <a:cs typeface="Courier New"/>
              </a:rPr>
              <a:t>, </a:t>
            </a:r>
            <a:r>
              <a:rPr lang="en-US" b="1" dirty="0" err="1" smtClean="0">
                <a:latin typeface="Courier New"/>
                <a:cs typeface="Courier New"/>
              </a:rPr>
              <a:t>kT</a:t>
            </a:r>
            <a:r>
              <a:rPr lang="en-US" b="1" dirty="0" smtClean="0">
                <a:latin typeface="Courier New"/>
                <a:cs typeface="Courier New"/>
              </a:rPr>
              <a:t>) for </a:t>
            </a:r>
            <a:r>
              <a:rPr lang="en-US" b="1" dirty="0" err="1" smtClean="0">
                <a:latin typeface="Courier New"/>
                <a:cs typeface="Courier New"/>
              </a:rPr>
              <a:t>id_T</a:t>
            </a:r>
            <a:r>
              <a:rPr lang="en-US" b="1" dirty="0" smtClean="0">
                <a:latin typeface="Courier New"/>
                <a:cs typeface="Courier New"/>
              </a:rPr>
              <a:t>;</a:t>
            </a:r>
            <a:endParaRPr lang="en-US" b="1" dirty="0">
              <a:latin typeface="Courier New"/>
              <a:cs typeface="Courier New"/>
            </a:endParaRPr>
          </a:p>
          <a:p>
            <a:pPr marL="0" indent="0">
              <a:buNone/>
            </a:pPr>
            <a:r>
              <a:rPr lang="en-US" b="1" dirty="0" smtClean="0">
                <a:latin typeface="Courier New"/>
                <a:cs typeface="Courier New"/>
              </a:rPr>
              <a:t>      </a:t>
            </a:r>
            <a:r>
              <a:rPr lang="en-US" b="1" dirty="0">
                <a:latin typeface="Courier New"/>
                <a:cs typeface="Courier New"/>
              </a:rPr>
              <a:t>U</a:t>
            </a:r>
            <a:r>
              <a:rPr lang="en-US" b="1" dirty="0" smtClean="0">
                <a:latin typeface="Courier New"/>
                <a:cs typeface="Courier New"/>
              </a:rPr>
              <a:t> is authenticated as </a:t>
            </a:r>
            <a:r>
              <a:rPr lang="en-US" b="1" dirty="0" err="1" smtClean="0">
                <a:latin typeface="Courier New"/>
                <a:cs typeface="Courier New"/>
              </a:rPr>
              <a:t>uid</a:t>
            </a:r>
            <a:r>
              <a:rPr lang="en-US" b="1" dirty="0" smtClean="0">
                <a:latin typeface="Courier New"/>
                <a:cs typeface="Courier New"/>
              </a:rPr>
              <a:t> if t=</a:t>
            </a:r>
            <a:r>
              <a:rPr lang="en-US" b="1" dirty="0" smtClean="0">
                <a:solidFill>
                  <a:srgbClr val="F79646"/>
                </a:solidFill>
                <a:latin typeface="Courier New"/>
                <a:cs typeface="Courier New"/>
              </a:rPr>
              <a:t>MAC</a:t>
            </a:r>
            <a:r>
              <a:rPr lang="en-US" b="1" dirty="0" smtClean="0">
                <a:latin typeface="Courier New"/>
                <a:cs typeface="Courier New"/>
              </a:rPr>
              <a:t>(N; </a:t>
            </a:r>
            <a:r>
              <a:rPr lang="en-US" b="1" dirty="0" err="1" smtClean="0">
                <a:latin typeface="Courier New"/>
                <a:cs typeface="Courier New"/>
              </a:rPr>
              <a:t>k_T</a:t>
            </a:r>
            <a:r>
              <a:rPr lang="en-US" b="1" dirty="0" smtClean="0">
                <a:latin typeface="Courier New"/>
                <a:cs typeface="Courier New"/>
              </a:rPr>
              <a:t>)</a:t>
            </a:r>
          </a:p>
          <a:p>
            <a:pPr marL="0" indent="0">
              <a:buNone/>
            </a:pPr>
            <a:endParaRPr lang="en-US" b="1" dirty="0">
              <a:latin typeface="Courier New"/>
              <a:cs typeface="Courier New"/>
            </a:endParaRPr>
          </a:p>
          <a:p>
            <a:pPr marL="0" indent="0">
              <a:buNone/>
            </a:pPr>
            <a:r>
              <a:rPr lang="en-US" b="1" dirty="0" smtClean="0"/>
              <a:t>Non-problem</a:t>
            </a:r>
            <a:r>
              <a:rPr lang="en-US" b="1" dirty="0"/>
              <a:t>:</a:t>
            </a:r>
            <a:r>
              <a:rPr lang="en-US" dirty="0"/>
              <a:t> </a:t>
            </a:r>
            <a:r>
              <a:rPr lang="en-US" dirty="0" smtClean="0"/>
              <a:t> key distribution:  already have to physically distribute tokens</a:t>
            </a:r>
          </a:p>
          <a:p>
            <a:pPr marL="0" indent="0">
              <a:buNone/>
            </a:pPr>
            <a:r>
              <a:rPr lang="en-US" b="1" dirty="0" smtClean="0">
                <a:cs typeface="CronosPro-Bold"/>
              </a:rPr>
              <a:t>Problem:  </a:t>
            </a:r>
            <a:r>
              <a:rPr lang="en-US" dirty="0" smtClean="0">
                <a:ea typeface="Cronos Pro" charset="0"/>
                <a:cs typeface="Cronos Pro" charset="0"/>
              </a:rPr>
              <a:t>key storage at L:  what if key database is stolen?</a:t>
            </a:r>
            <a:endParaRPr lang="en-US" dirty="0">
              <a:ea typeface="Cronos Pro" charset="0"/>
              <a:cs typeface="Cronos Pro" charset="0"/>
            </a:endParaRPr>
          </a:p>
        </p:txBody>
      </p:sp>
    </p:spTree>
    <p:extLst>
      <p:ext uri="{BB962C8B-B14F-4D97-AF65-F5344CB8AC3E}">
        <p14:creationId xmlns:p14="http://schemas.microsoft.com/office/powerpoint/2010/main" val="11117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EPC Gen2v2 RFID Cards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3124200"/>
            <a:ext cx="8229600" cy="4800600"/>
          </a:xfrm>
        </p:spPr>
      </p:pic>
      <p:pic>
        <p:nvPicPr>
          <p:cNvPr id="4" name="Picture 3" descr="31G0ycVWPY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438400"/>
            <a:ext cx="1838721" cy="29001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104390"/>
            <a:ext cx="3708400" cy="2039620"/>
          </a:xfrm>
          <a:prstGeom prst="rect">
            <a:avLst/>
          </a:prstGeom>
        </p:spPr>
      </p:pic>
    </p:spTree>
    <p:extLst>
      <p:ext uri="{BB962C8B-B14F-4D97-AF65-F5344CB8AC3E}">
        <p14:creationId xmlns:p14="http://schemas.microsoft.com/office/powerpoint/2010/main" val="86828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challenge: Dig Sig</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Assume:  </a:t>
            </a:r>
            <a:r>
              <a:rPr lang="en-US" sz="2000" dirty="0"/>
              <a:t>M</a:t>
            </a:r>
            <a:r>
              <a:rPr lang="en-US" sz="2000" dirty="0" smtClean="0"/>
              <a:t> </a:t>
            </a:r>
            <a:r>
              <a:rPr lang="en-US" sz="2000" dirty="0"/>
              <a:t>stores a </a:t>
            </a:r>
            <a:r>
              <a:rPr lang="en-US" sz="2000" dirty="0" smtClean="0"/>
              <a:t>verification key for </a:t>
            </a:r>
            <a:r>
              <a:rPr lang="en-US" sz="2000" dirty="0"/>
              <a:t>each </a:t>
            </a:r>
            <a:r>
              <a:rPr lang="en-US" sz="2000" dirty="0" smtClean="0"/>
              <a:t>token, </a:t>
            </a:r>
          </a:p>
          <a:p>
            <a:pPr marL="0" indent="0">
              <a:buNone/>
            </a:pPr>
            <a:r>
              <a:rPr lang="en-US" sz="2000" dirty="0" smtClean="0"/>
              <a:t>i.e</a:t>
            </a:r>
            <a:r>
              <a:rPr lang="en-US" sz="2000" dirty="0"/>
              <a:t>., a set of </a:t>
            </a:r>
            <a:r>
              <a:rPr lang="en-US" sz="2000" dirty="0" smtClean="0"/>
              <a:t>tuples (</a:t>
            </a:r>
            <a:r>
              <a:rPr lang="en-US" sz="2000" dirty="0" err="1" smtClean="0"/>
              <a:t>id_T</a:t>
            </a:r>
            <a:r>
              <a:rPr lang="en-US" sz="2000" dirty="0" smtClean="0"/>
              <a:t>, </a:t>
            </a:r>
            <a:r>
              <a:rPr lang="en-US" sz="2000" dirty="0" err="1" smtClean="0"/>
              <a:t>uid</a:t>
            </a:r>
            <a:r>
              <a:rPr lang="en-US" sz="2000" dirty="0" smtClean="0"/>
              <a:t>, K_T), and T stores signing key </a:t>
            </a:r>
            <a:r>
              <a:rPr lang="en-US" sz="2000" dirty="0" err="1" smtClean="0"/>
              <a:t>k_T</a:t>
            </a:r>
            <a:endParaRPr lang="en-US" sz="2000" dirty="0"/>
          </a:p>
          <a:p>
            <a:pPr marL="0" indent="0">
              <a:buNone/>
            </a:pPr>
            <a:endParaRPr lang="en-US" sz="2000" b="1" dirty="0" smtClean="0">
              <a:latin typeface="Courier New"/>
              <a:cs typeface="Courier New"/>
            </a:endParaRPr>
          </a:p>
          <a:p>
            <a:pPr marL="0" indent="0">
              <a:buNone/>
            </a:pPr>
            <a:r>
              <a:rPr lang="en-US" sz="2000" b="1" dirty="0" smtClean="0">
                <a:latin typeface="Courier New"/>
                <a:cs typeface="Courier New"/>
              </a:rPr>
              <a:t>1. </a:t>
            </a:r>
            <a:r>
              <a:rPr lang="en-US" sz="2000" b="1" dirty="0">
                <a:latin typeface="Courier New"/>
                <a:cs typeface="Courier New"/>
              </a:rPr>
              <a:t>U</a:t>
            </a:r>
            <a:r>
              <a:rPr lang="en-US" sz="2000" b="1" dirty="0" smtClean="0">
                <a:latin typeface="Courier New"/>
                <a:cs typeface="Courier New"/>
              </a:rPr>
              <a:t>-&gt;</a:t>
            </a:r>
            <a:r>
              <a:rPr lang="en-US" sz="2000" b="1" dirty="0">
                <a:latin typeface="Courier New"/>
                <a:cs typeface="Courier New"/>
              </a:rPr>
              <a:t>M</a:t>
            </a:r>
            <a:r>
              <a:rPr lang="en-US" sz="2000" b="1" dirty="0" smtClean="0">
                <a:latin typeface="Courier New"/>
                <a:cs typeface="Courier New"/>
              </a:rPr>
              <a:t>: </a:t>
            </a:r>
            <a:r>
              <a:rPr lang="en-US" sz="2000" b="1" dirty="0">
                <a:latin typeface="Courier New"/>
                <a:cs typeface="Courier New"/>
              </a:rPr>
              <a:t>I want to authenticate with T</a:t>
            </a:r>
          </a:p>
          <a:p>
            <a:pPr marL="0" indent="0">
              <a:buNone/>
            </a:pPr>
            <a:r>
              <a:rPr lang="en-US" sz="2000" b="1" dirty="0">
                <a:latin typeface="Courier New"/>
                <a:cs typeface="Courier New"/>
              </a:rPr>
              <a:t>2</a:t>
            </a:r>
            <a:r>
              <a:rPr lang="en-US" sz="2000" b="1" dirty="0" smtClean="0">
                <a:latin typeface="Courier New"/>
                <a:cs typeface="Courier New"/>
              </a:rPr>
              <a:t>. </a:t>
            </a:r>
            <a:r>
              <a:rPr lang="en-US" sz="2000" b="1" dirty="0">
                <a:latin typeface="Courier New"/>
                <a:cs typeface="Courier New"/>
              </a:rPr>
              <a:t>M</a:t>
            </a:r>
            <a:r>
              <a:rPr lang="en-US" sz="2000" b="1" dirty="0" smtClean="0">
                <a:latin typeface="Courier New"/>
                <a:cs typeface="Courier New"/>
              </a:rPr>
              <a:t>: </a:t>
            </a:r>
            <a:r>
              <a:rPr lang="en-US" sz="2000" b="1" dirty="0">
                <a:latin typeface="Courier New"/>
                <a:cs typeface="Courier New"/>
              </a:rPr>
              <a:t>invent </a:t>
            </a:r>
            <a:r>
              <a:rPr lang="en-US" sz="2000" b="1" dirty="0" smtClean="0">
                <a:latin typeface="Courier New"/>
                <a:cs typeface="Courier New"/>
              </a:rPr>
              <a:t>unique nonce N</a:t>
            </a:r>
            <a:endParaRPr lang="en-US" sz="2000" b="1" dirty="0">
              <a:latin typeface="Courier New"/>
              <a:cs typeface="Courier New"/>
            </a:endParaRPr>
          </a:p>
          <a:p>
            <a:pPr marL="0" indent="0">
              <a:buNone/>
            </a:pPr>
            <a:r>
              <a:rPr lang="en-US" sz="2000" b="1" dirty="0">
                <a:latin typeface="Courier New"/>
                <a:cs typeface="Courier New"/>
              </a:rPr>
              <a:t>3</a:t>
            </a:r>
            <a:r>
              <a:rPr lang="en-US" sz="2000" b="1" dirty="0" smtClean="0">
                <a:latin typeface="Courier New"/>
                <a:cs typeface="Courier New"/>
              </a:rPr>
              <a:t>. </a:t>
            </a:r>
            <a:r>
              <a:rPr lang="en-US" sz="2000" b="1" dirty="0">
                <a:latin typeface="Courier New"/>
                <a:cs typeface="Courier New"/>
              </a:rPr>
              <a:t>M</a:t>
            </a:r>
            <a:r>
              <a:rPr lang="en-US" sz="2000" b="1" dirty="0" smtClean="0">
                <a:latin typeface="Courier New"/>
                <a:cs typeface="Courier New"/>
              </a:rPr>
              <a:t>-&gt;</a:t>
            </a:r>
            <a:r>
              <a:rPr lang="en-US" sz="2000" b="1" dirty="0">
                <a:latin typeface="Courier New"/>
                <a:cs typeface="Courier New"/>
              </a:rPr>
              <a:t>T: </a:t>
            </a:r>
            <a:r>
              <a:rPr lang="en-US" sz="2000" b="1" dirty="0" smtClean="0">
                <a:latin typeface="Courier New"/>
                <a:cs typeface="Courier New"/>
              </a:rPr>
              <a:t>N</a:t>
            </a:r>
            <a:endParaRPr lang="en-US" sz="2000" b="1" dirty="0">
              <a:latin typeface="Courier New"/>
              <a:cs typeface="Courier New"/>
            </a:endParaRPr>
          </a:p>
          <a:p>
            <a:pPr marL="0" indent="0">
              <a:buNone/>
            </a:pPr>
            <a:r>
              <a:rPr lang="en-US" sz="2000" b="1" dirty="0">
                <a:latin typeface="Courier New"/>
                <a:cs typeface="Courier New"/>
              </a:rPr>
              <a:t>4</a:t>
            </a:r>
            <a:r>
              <a:rPr lang="en-US" sz="2000" b="1" dirty="0" smtClean="0">
                <a:latin typeface="Courier New"/>
                <a:cs typeface="Courier New"/>
              </a:rPr>
              <a:t>. </a:t>
            </a:r>
            <a:r>
              <a:rPr lang="en-US" sz="2000" b="1" dirty="0">
                <a:latin typeface="Courier New"/>
                <a:cs typeface="Courier New"/>
              </a:rPr>
              <a:t>T: </a:t>
            </a:r>
            <a:r>
              <a:rPr lang="en-US" sz="2000" b="1" dirty="0" smtClean="0">
                <a:latin typeface="Courier New"/>
                <a:cs typeface="Courier New"/>
              </a:rPr>
              <a:t>s=Sign(N; </a:t>
            </a:r>
            <a:r>
              <a:rPr lang="en-US" sz="2000" b="1" dirty="0" err="1">
                <a:latin typeface="Courier New"/>
                <a:cs typeface="Courier New"/>
              </a:rPr>
              <a:t>k_T</a:t>
            </a:r>
            <a:r>
              <a:rPr lang="en-US" sz="2000" b="1" dirty="0">
                <a:latin typeface="Courier New"/>
                <a:cs typeface="Courier New"/>
              </a:rPr>
              <a:t>)</a:t>
            </a:r>
          </a:p>
          <a:p>
            <a:pPr marL="0" indent="0">
              <a:buNone/>
            </a:pPr>
            <a:r>
              <a:rPr lang="en-US" sz="2000" b="1" dirty="0">
                <a:latin typeface="Courier New"/>
                <a:cs typeface="Courier New"/>
              </a:rPr>
              <a:t>5</a:t>
            </a:r>
            <a:r>
              <a:rPr lang="en-US" sz="2000" b="1" dirty="0" smtClean="0">
                <a:latin typeface="Courier New"/>
                <a:cs typeface="Courier New"/>
              </a:rPr>
              <a:t>. </a:t>
            </a:r>
            <a:r>
              <a:rPr lang="en-US" sz="2000" b="1" dirty="0">
                <a:latin typeface="Courier New"/>
                <a:cs typeface="Courier New"/>
              </a:rPr>
              <a:t>T-</a:t>
            </a:r>
            <a:r>
              <a:rPr lang="en-US" sz="2000" b="1" dirty="0" smtClean="0">
                <a:latin typeface="Courier New"/>
                <a:cs typeface="Courier New"/>
              </a:rPr>
              <a:t>&gt;M: </a:t>
            </a:r>
            <a:r>
              <a:rPr lang="en-US" sz="2000" b="1" dirty="0" err="1">
                <a:latin typeface="Courier New"/>
                <a:cs typeface="Courier New"/>
              </a:rPr>
              <a:t>id_T</a:t>
            </a:r>
            <a:r>
              <a:rPr lang="en-US" sz="2000" b="1" dirty="0">
                <a:latin typeface="Courier New"/>
                <a:cs typeface="Courier New"/>
              </a:rPr>
              <a:t>, s</a:t>
            </a:r>
          </a:p>
          <a:p>
            <a:pPr marL="0" indent="0">
              <a:buNone/>
            </a:pPr>
            <a:r>
              <a:rPr lang="en-US" sz="2000" b="1" dirty="0">
                <a:latin typeface="Courier New"/>
                <a:cs typeface="Courier New"/>
              </a:rPr>
              <a:t>6</a:t>
            </a:r>
            <a:r>
              <a:rPr lang="en-US" sz="2000" b="1" dirty="0" smtClean="0">
                <a:latin typeface="Courier New"/>
                <a:cs typeface="Courier New"/>
              </a:rPr>
              <a:t>. </a:t>
            </a:r>
            <a:r>
              <a:rPr lang="en-US" sz="2000" b="1" dirty="0">
                <a:latin typeface="Courier New"/>
                <a:cs typeface="Courier New"/>
              </a:rPr>
              <a:t>M</a:t>
            </a:r>
            <a:r>
              <a:rPr lang="en-US" sz="2000" b="1" dirty="0" smtClean="0">
                <a:latin typeface="Courier New"/>
                <a:cs typeface="Courier New"/>
              </a:rPr>
              <a:t>: </a:t>
            </a:r>
            <a:r>
              <a:rPr lang="en-US" sz="2000" b="1" dirty="0">
                <a:latin typeface="Courier New"/>
                <a:cs typeface="Courier New"/>
              </a:rPr>
              <a:t>lookup </a:t>
            </a:r>
            <a:r>
              <a:rPr lang="en-US" sz="2000" b="1" dirty="0" smtClean="0">
                <a:latin typeface="Courier New"/>
                <a:cs typeface="Courier New"/>
              </a:rPr>
              <a:t>(</a:t>
            </a:r>
            <a:r>
              <a:rPr lang="en-US" sz="2000" b="1" dirty="0" err="1" smtClean="0">
                <a:latin typeface="Courier New"/>
                <a:cs typeface="Courier New"/>
              </a:rPr>
              <a:t>uid</a:t>
            </a:r>
            <a:r>
              <a:rPr lang="en-US" sz="2000" b="1" dirty="0" smtClean="0">
                <a:latin typeface="Courier New"/>
                <a:cs typeface="Courier New"/>
              </a:rPr>
              <a:t>, K_T)</a:t>
            </a:r>
            <a:r>
              <a:rPr lang="en-US" sz="2000" b="1" dirty="0">
                <a:latin typeface="Courier New"/>
                <a:cs typeface="Courier New"/>
              </a:rPr>
              <a:t> </a:t>
            </a:r>
            <a:r>
              <a:rPr lang="en-US" sz="2000" b="1" dirty="0" smtClean="0">
                <a:latin typeface="Courier New"/>
                <a:cs typeface="Courier New"/>
              </a:rPr>
              <a:t>for </a:t>
            </a:r>
            <a:r>
              <a:rPr lang="en-US" sz="2000" b="1" dirty="0" err="1">
                <a:latin typeface="Courier New"/>
                <a:cs typeface="Courier New"/>
              </a:rPr>
              <a:t>id_T</a:t>
            </a:r>
            <a:r>
              <a:rPr lang="en-US" sz="2000" b="1" dirty="0">
                <a:latin typeface="Courier New"/>
                <a:cs typeface="Courier New"/>
              </a:rPr>
              <a:t>;</a:t>
            </a:r>
          </a:p>
          <a:p>
            <a:pPr marL="0" indent="0">
              <a:buNone/>
            </a:pPr>
            <a:r>
              <a:rPr lang="en-US" sz="2000" b="1" dirty="0">
                <a:latin typeface="Courier New"/>
                <a:cs typeface="Courier New"/>
              </a:rPr>
              <a:t>  </a:t>
            </a:r>
            <a:r>
              <a:rPr lang="en-US" sz="2000" b="1" dirty="0" smtClean="0">
                <a:latin typeface="Courier New"/>
                <a:cs typeface="Courier New"/>
              </a:rPr>
              <a:t>    </a:t>
            </a:r>
            <a:r>
              <a:rPr lang="en-US" sz="2000" b="1" dirty="0">
                <a:latin typeface="Courier New"/>
                <a:cs typeface="Courier New"/>
              </a:rPr>
              <a:t>U</a:t>
            </a:r>
            <a:r>
              <a:rPr lang="en-US" sz="2000" b="1" dirty="0" smtClean="0">
                <a:latin typeface="Courier New"/>
                <a:cs typeface="Courier New"/>
              </a:rPr>
              <a:t> </a:t>
            </a:r>
            <a:r>
              <a:rPr lang="en-US" sz="2000" b="1" dirty="0">
                <a:latin typeface="Courier New"/>
                <a:cs typeface="Courier New"/>
              </a:rPr>
              <a:t>is authenticated </a:t>
            </a:r>
            <a:r>
              <a:rPr lang="en-US" sz="2000" b="1" dirty="0" smtClean="0">
                <a:latin typeface="Courier New"/>
                <a:cs typeface="Courier New"/>
              </a:rPr>
              <a:t>as </a:t>
            </a:r>
            <a:r>
              <a:rPr lang="en-US" sz="2000" b="1" dirty="0" err="1" smtClean="0">
                <a:latin typeface="Courier New"/>
                <a:cs typeface="Courier New"/>
              </a:rPr>
              <a:t>uid</a:t>
            </a:r>
            <a:r>
              <a:rPr lang="en-US" sz="2000" b="1" dirty="0" smtClean="0">
                <a:latin typeface="Courier New"/>
                <a:cs typeface="Courier New"/>
              </a:rPr>
              <a:t> if </a:t>
            </a:r>
            <a:r>
              <a:rPr lang="en-US" sz="2000" b="1" dirty="0" err="1" smtClean="0">
                <a:latin typeface="Courier New"/>
                <a:cs typeface="Courier New"/>
              </a:rPr>
              <a:t>Ver</a:t>
            </a:r>
            <a:r>
              <a:rPr lang="en-US" sz="2000" b="1" dirty="0" smtClean="0">
                <a:latin typeface="Courier New"/>
                <a:cs typeface="Courier New"/>
              </a:rPr>
              <a:t>(N; </a:t>
            </a:r>
            <a:r>
              <a:rPr lang="en-US" sz="2000" b="1" dirty="0">
                <a:latin typeface="Courier New"/>
                <a:cs typeface="Courier New"/>
              </a:rPr>
              <a:t>s; K_T</a:t>
            </a:r>
            <a:r>
              <a:rPr lang="en-US" sz="2000" b="1" dirty="0" smtClean="0">
                <a:latin typeface="Courier New"/>
                <a:cs typeface="Courier New"/>
              </a:rPr>
              <a:t>)</a:t>
            </a:r>
          </a:p>
          <a:p>
            <a:pPr marL="0" indent="0">
              <a:buNone/>
            </a:pPr>
            <a:endParaRPr lang="en-US" sz="2000" b="1" dirty="0">
              <a:latin typeface="Courier New"/>
              <a:cs typeface="Courier New"/>
            </a:endParaRPr>
          </a:p>
          <a:p>
            <a:pPr marL="0" indent="0">
              <a:buNone/>
            </a:pPr>
            <a:r>
              <a:rPr lang="en-US" sz="2000" b="1" dirty="0" smtClean="0"/>
              <a:t>Quasi-problems:</a:t>
            </a:r>
            <a:r>
              <a:rPr lang="en-US" sz="2000" dirty="0" smtClean="0"/>
              <a:t> cost?  performance?  power?  patents?  </a:t>
            </a:r>
            <a:endParaRPr lang="en-US" sz="2000" b="1" dirty="0">
              <a:latin typeface="Courier New"/>
              <a:cs typeface="Courier New"/>
            </a:endParaRPr>
          </a:p>
        </p:txBody>
      </p:sp>
    </p:spTree>
    <p:extLst>
      <p:ext uri="{BB962C8B-B14F-4D97-AF65-F5344CB8AC3E}">
        <p14:creationId xmlns:p14="http://schemas.microsoft.com/office/powerpoint/2010/main" val="317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U2F</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616200"/>
            <a:ext cx="5638800" cy="2844800"/>
          </a:xfrm>
        </p:spPr>
      </p:pic>
    </p:spTree>
    <p:extLst>
      <p:ext uri="{BB962C8B-B14F-4D97-AF65-F5344CB8AC3E}">
        <p14:creationId xmlns:p14="http://schemas.microsoft.com/office/powerpoint/2010/main" val="1603829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Two-factor with PIN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Assume:  </a:t>
            </a:r>
            <a:r>
              <a:rPr lang="en-US" dirty="0"/>
              <a:t>M</a:t>
            </a:r>
            <a:r>
              <a:rPr lang="en-US" dirty="0" smtClean="0"/>
              <a:t> </a:t>
            </a:r>
            <a:r>
              <a:rPr lang="en-US" dirty="0" smtClean="0">
                <a:solidFill>
                  <a:srgbClr val="F79646"/>
                </a:solidFill>
              </a:rPr>
              <a:t>also stores a PIN</a:t>
            </a:r>
            <a:r>
              <a:rPr lang="en-US" dirty="0" smtClean="0"/>
              <a:t> for each token, i.e., a set of tuples (</a:t>
            </a:r>
            <a:r>
              <a:rPr lang="en-US" dirty="0" err="1" smtClean="0"/>
              <a:t>id_T</a:t>
            </a:r>
            <a:r>
              <a:rPr lang="en-US" dirty="0" smtClean="0"/>
              <a:t>, </a:t>
            </a:r>
            <a:r>
              <a:rPr lang="en-US" dirty="0" err="1" smtClean="0"/>
              <a:t>uid</a:t>
            </a:r>
            <a:r>
              <a:rPr lang="en-US" dirty="0" smtClean="0"/>
              <a:t>, </a:t>
            </a:r>
            <a:r>
              <a:rPr lang="en-US" dirty="0" err="1" smtClean="0"/>
              <a:t>k_T</a:t>
            </a:r>
            <a:r>
              <a:rPr lang="en-US" dirty="0" smtClean="0"/>
              <a:t>, pin), and T stores </a:t>
            </a:r>
            <a:r>
              <a:rPr lang="en-US" dirty="0" err="1" smtClean="0"/>
              <a:t>k_T</a:t>
            </a:r>
            <a:endParaRPr lang="en-US" dirty="0" smtClean="0"/>
          </a:p>
          <a:p>
            <a:pPr marL="0" indent="0">
              <a:buNone/>
            </a:pPr>
            <a:endParaRPr lang="en-US" b="1" dirty="0" smtClean="0">
              <a:latin typeface="Courier New"/>
              <a:cs typeface="Courier New"/>
            </a:endParaRPr>
          </a:p>
          <a:p>
            <a:pPr marL="0" indent="0">
              <a:buNone/>
            </a:pPr>
            <a:r>
              <a:rPr lang="en-US" b="1" dirty="0" smtClean="0">
                <a:latin typeface="Courier New"/>
                <a:cs typeface="Courier New"/>
              </a:rPr>
              <a:t>1</a:t>
            </a:r>
            <a:r>
              <a:rPr lang="en-US" b="1" dirty="0">
                <a:latin typeface="Courier New"/>
                <a:cs typeface="Courier New"/>
              </a:rPr>
              <a:t>. U</a:t>
            </a:r>
            <a:r>
              <a:rPr lang="en-US" b="1" dirty="0" smtClean="0">
                <a:latin typeface="Courier New"/>
                <a:cs typeface="Courier New"/>
              </a:rPr>
              <a:t>-&gt;</a:t>
            </a:r>
            <a:r>
              <a:rPr lang="en-US" b="1" dirty="0">
                <a:latin typeface="Courier New"/>
                <a:cs typeface="Courier New"/>
              </a:rPr>
              <a:t>M</a:t>
            </a:r>
            <a:r>
              <a:rPr lang="en-US" b="1" dirty="0" smtClean="0">
                <a:latin typeface="Courier New"/>
                <a:cs typeface="Courier New"/>
              </a:rPr>
              <a:t>: </a:t>
            </a:r>
            <a:r>
              <a:rPr lang="en-US" b="1" dirty="0">
                <a:latin typeface="Courier New"/>
                <a:cs typeface="Courier New"/>
              </a:rPr>
              <a:t>I want to authenticate with </a:t>
            </a:r>
            <a:r>
              <a:rPr lang="en-US" b="1" dirty="0" smtClean="0">
                <a:latin typeface="Courier New"/>
                <a:cs typeface="Courier New"/>
              </a:rPr>
              <a:t>T</a:t>
            </a:r>
            <a:endParaRPr lang="en-US" b="1" dirty="0">
              <a:latin typeface="Courier New"/>
              <a:cs typeface="Courier New"/>
            </a:endParaRPr>
          </a:p>
          <a:p>
            <a:pPr marL="0" indent="0">
              <a:buNone/>
            </a:pPr>
            <a:r>
              <a:rPr lang="en-US" b="1" dirty="0">
                <a:latin typeface="Courier New"/>
                <a:cs typeface="Courier New"/>
              </a:rPr>
              <a:t>2. M</a:t>
            </a:r>
            <a:r>
              <a:rPr lang="en-US" b="1" dirty="0" smtClean="0">
                <a:latin typeface="Courier New"/>
                <a:cs typeface="Courier New"/>
              </a:rPr>
              <a:t>: </a:t>
            </a:r>
            <a:r>
              <a:rPr lang="en-US" b="1" dirty="0">
                <a:latin typeface="Courier New"/>
                <a:cs typeface="Courier New"/>
              </a:rPr>
              <a:t>invent </a:t>
            </a:r>
            <a:r>
              <a:rPr lang="en-US" b="1" dirty="0" smtClean="0">
                <a:latin typeface="Courier New"/>
                <a:cs typeface="Courier New"/>
              </a:rPr>
              <a:t>unique nonce N</a:t>
            </a:r>
            <a:endParaRPr lang="en-US" b="1" dirty="0">
              <a:latin typeface="Courier New"/>
              <a:cs typeface="Courier New"/>
            </a:endParaRPr>
          </a:p>
          <a:p>
            <a:pPr marL="0" indent="0">
              <a:buNone/>
            </a:pPr>
            <a:r>
              <a:rPr lang="en-US" b="1" dirty="0">
                <a:latin typeface="Courier New"/>
                <a:cs typeface="Courier New"/>
              </a:rPr>
              <a:t>3. M</a:t>
            </a:r>
            <a:r>
              <a:rPr lang="en-US" b="1" dirty="0" smtClean="0">
                <a:latin typeface="Courier New"/>
                <a:cs typeface="Courier New"/>
              </a:rPr>
              <a:t>-&gt;</a:t>
            </a:r>
            <a:r>
              <a:rPr lang="en-US" b="1" dirty="0">
                <a:latin typeface="Courier New"/>
                <a:cs typeface="Courier New"/>
              </a:rPr>
              <a:t>T: </a:t>
            </a:r>
            <a:r>
              <a:rPr lang="en-US" b="1" dirty="0" smtClean="0">
                <a:latin typeface="Courier New"/>
                <a:cs typeface="Courier New"/>
              </a:rPr>
              <a:t>N</a:t>
            </a:r>
            <a:endParaRPr lang="en-US" b="1" dirty="0">
              <a:latin typeface="Courier New"/>
              <a:cs typeface="Courier New"/>
            </a:endParaRPr>
          </a:p>
          <a:p>
            <a:pPr marL="0" indent="0">
              <a:buNone/>
            </a:pPr>
            <a:r>
              <a:rPr lang="en-US" b="1" dirty="0">
                <a:solidFill>
                  <a:srgbClr val="F79646"/>
                </a:solidFill>
                <a:latin typeface="Courier New"/>
                <a:cs typeface="Courier New"/>
              </a:rPr>
              <a:t>4. </a:t>
            </a:r>
            <a:r>
              <a:rPr lang="en-US" b="1" dirty="0" smtClean="0">
                <a:solidFill>
                  <a:srgbClr val="F79646"/>
                </a:solidFill>
                <a:latin typeface="Courier New"/>
                <a:cs typeface="Courier New"/>
              </a:rPr>
              <a:t>T</a:t>
            </a:r>
            <a:r>
              <a:rPr lang="en-US" b="1" dirty="0">
                <a:solidFill>
                  <a:srgbClr val="F79646"/>
                </a:solidFill>
                <a:latin typeface="Courier New"/>
                <a:cs typeface="Courier New"/>
              </a:rPr>
              <a:t>-</a:t>
            </a:r>
            <a:r>
              <a:rPr lang="en-US" b="1" dirty="0" smtClean="0">
                <a:solidFill>
                  <a:srgbClr val="F79646"/>
                </a:solidFill>
                <a:latin typeface="Courier New"/>
                <a:cs typeface="Courier New"/>
              </a:rPr>
              <a:t>&gt;</a:t>
            </a:r>
            <a:r>
              <a:rPr lang="en-US" b="1" dirty="0">
                <a:solidFill>
                  <a:srgbClr val="F79646"/>
                </a:solidFill>
                <a:latin typeface="Courier New"/>
                <a:cs typeface="Courier New"/>
              </a:rPr>
              <a:t>U</a:t>
            </a:r>
            <a:r>
              <a:rPr lang="en-US" b="1" dirty="0" smtClean="0">
                <a:solidFill>
                  <a:srgbClr val="F79646"/>
                </a:solidFill>
                <a:latin typeface="Courier New"/>
                <a:cs typeface="Courier New"/>
              </a:rPr>
              <a:t>: </a:t>
            </a:r>
            <a:r>
              <a:rPr lang="en-US" b="1" dirty="0">
                <a:solidFill>
                  <a:srgbClr val="F79646"/>
                </a:solidFill>
                <a:latin typeface="Courier New"/>
                <a:cs typeface="Courier New"/>
              </a:rPr>
              <a:t>Enter PIN on my </a:t>
            </a:r>
            <a:r>
              <a:rPr lang="en-US" b="1" dirty="0" smtClean="0">
                <a:solidFill>
                  <a:srgbClr val="F79646"/>
                </a:solidFill>
                <a:latin typeface="Courier New"/>
                <a:cs typeface="Courier New"/>
              </a:rPr>
              <a:t>keyboard</a:t>
            </a:r>
            <a:endParaRPr lang="en-US" b="1" dirty="0">
              <a:solidFill>
                <a:srgbClr val="F79646"/>
              </a:solidFill>
              <a:latin typeface="Courier New"/>
              <a:cs typeface="Courier New"/>
            </a:endParaRPr>
          </a:p>
          <a:p>
            <a:pPr marL="0" indent="0">
              <a:buNone/>
            </a:pPr>
            <a:r>
              <a:rPr lang="en-US" b="1" dirty="0">
                <a:solidFill>
                  <a:srgbClr val="F79646"/>
                </a:solidFill>
                <a:latin typeface="Courier New"/>
                <a:cs typeface="Courier New"/>
              </a:rPr>
              <a:t>5. U</a:t>
            </a:r>
            <a:r>
              <a:rPr lang="en-US" b="1" dirty="0" smtClean="0">
                <a:solidFill>
                  <a:srgbClr val="F79646"/>
                </a:solidFill>
                <a:latin typeface="Courier New"/>
                <a:cs typeface="Courier New"/>
              </a:rPr>
              <a:t>-&gt;</a:t>
            </a:r>
            <a:r>
              <a:rPr lang="en-US" b="1" dirty="0">
                <a:solidFill>
                  <a:srgbClr val="F79646"/>
                </a:solidFill>
                <a:latin typeface="Courier New"/>
                <a:cs typeface="Courier New"/>
              </a:rPr>
              <a:t>T: pin</a:t>
            </a:r>
          </a:p>
          <a:p>
            <a:pPr marL="0" indent="0">
              <a:buNone/>
            </a:pPr>
            <a:r>
              <a:rPr lang="en-US" b="1" dirty="0">
                <a:latin typeface="Courier New"/>
                <a:cs typeface="Courier New"/>
              </a:rPr>
              <a:t>6. </a:t>
            </a:r>
            <a:r>
              <a:rPr lang="en-US" b="1" dirty="0" smtClean="0">
                <a:latin typeface="Courier New"/>
                <a:cs typeface="Courier New"/>
              </a:rPr>
              <a:t>T</a:t>
            </a:r>
            <a:r>
              <a:rPr lang="en-US" b="1" dirty="0">
                <a:latin typeface="Courier New"/>
                <a:cs typeface="Courier New"/>
              </a:rPr>
              <a:t>: compute </a:t>
            </a:r>
            <a:r>
              <a:rPr lang="en-US" b="1" dirty="0" smtClean="0">
                <a:latin typeface="Courier New"/>
                <a:cs typeface="Courier New"/>
              </a:rPr>
              <a:t>t=MAC(N, </a:t>
            </a:r>
            <a:r>
              <a:rPr lang="en-US" b="1" dirty="0" smtClean="0">
                <a:solidFill>
                  <a:srgbClr val="F79646"/>
                </a:solidFill>
                <a:latin typeface="Courier New"/>
                <a:cs typeface="Courier New"/>
              </a:rPr>
              <a:t>pin</a:t>
            </a:r>
            <a:r>
              <a:rPr lang="en-US" b="1" dirty="0" smtClean="0">
                <a:latin typeface="Courier New"/>
                <a:cs typeface="Courier New"/>
              </a:rPr>
              <a:t>; </a:t>
            </a:r>
            <a:r>
              <a:rPr lang="en-US" b="1" dirty="0" err="1" smtClean="0">
                <a:latin typeface="Courier New"/>
                <a:cs typeface="Courier New"/>
              </a:rPr>
              <a:t>k_T</a:t>
            </a:r>
            <a:r>
              <a:rPr lang="en-US" b="1" dirty="0">
                <a:latin typeface="Courier New"/>
                <a:cs typeface="Courier New"/>
              </a:rPr>
              <a:t>)</a:t>
            </a:r>
          </a:p>
          <a:p>
            <a:pPr marL="0" indent="0">
              <a:buNone/>
            </a:pPr>
            <a:r>
              <a:rPr lang="en-US" b="1" dirty="0">
                <a:latin typeface="Courier New"/>
                <a:cs typeface="Courier New"/>
              </a:rPr>
              <a:t>7. </a:t>
            </a:r>
            <a:r>
              <a:rPr lang="en-US" b="1" dirty="0" smtClean="0">
                <a:latin typeface="Courier New"/>
                <a:cs typeface="Courier New"/>
              </a:rPr>
              <a:t>T</a:t>
            </a:r>
            <a:r>
              <a:rPr lang="en-US" b="1" dirty="0">
                <a:latin typeface="Courier New"/>
                <a:cs typeface="Courier New"/>
              </a:rPr>
              <a:t>-</a:t>
            </a:r>
            <a:r>
              <a:rPr lang="en-US" b="1" dirty="0" smtClean="0">
                <a:latin typeface="Courier New"/>
                <a:cs typeface="Courier New"/>
              </a:rPr>
              <a:t>&gt;M: </a:t>
            </a:r>
            <a:r>
              <a:rPr lang="en-US" b="1" dirty="0" err="1">
                <a:latin typeface="Courier New"/>
                <a:cs typeface="Courier New"/>
              </a:rPr>
              <a:t>id_T</a:t>
            </a:r>
            <a:r>
              <a:rPr lang="en-US" b="1" dirty="0">
                <a:latin typeface="Courier New"/>
                <a:cs typeface="Courier New"/>
              </a:rPr>
              <a:t>, t</a:t>
            </a:r>
          </a:p>
          <a:p>
            <a:pPr marL="0" indent="0">
              <a:buNone/>
            </a:pPr>
            <a:r>
              <a:rPr lang="en-US" b="1" dirty="0">
                <a:latin typeface="Courier New"/>
                <a:cs typeface="Courier New"/>
              </a:rPr>
              <a:t>8. M</a:t>
            </a:r>
            <a:r>
              <a:rPr lang="en-US" b="1" dirty="0" smtClean="0">
                <a:latin typeface="Courier New"/>
                <a:cs typeface="Courier New"/>
              </a:rPr>
              <a:t>: </a:t>
            </a:r>
            <a:r>
              <a:rPr lang="en-US" b="1" dirty="0">
                <a:latin typeface="Courier New"/>
                <a:cs typeface="Courier New"/>
              </a:rPr>
              <a:t>lookup </a:t>
            </a:r>
            <a:r>
              <a:rPr lang="en-US" b="1" dirty="0" smtClean="0">
                <a:latin typeface="Courier New"/>
                <a:cs typeface="Courier New"/>
              </a:rPr>
              <a:t>(</a:t>
            </a:r>
            <a:r>
              <a:rPr lang="en-US" b="1" dirty="0" err="1" smtClean="0">
                <a:latin typeface="Courier New"/>
                <a:cs typeface="Courier New"/>
              </a:rPr>
              <a:t>uid</a:t>
            </a:r>
            <a:r>
              <a:rPr lang="en-US" b="1" dirty="0" smtClean="0">
                <a:latin typeface="Courier New"/>
                <a:cs typeface="Courier New"/>
              </a:rPr>
              <a:t>, </a:t>
            </a:r>
            <a:r>
              <a:rPr lang="en-US" b="1" dirty="0" smtClean="0">
                <a:solidFill>
                  <a:srgbClr val="F79646"/>
                </a:solidFill>
                <a:latin typeface="Courier New"/>
                <a:cs typeface="Courier New"/>
              </a:rPr>
              <a:t>pin</a:t>
            </a:r>
            <a:r>
              <a:rPr lang="en-US" b="1" dirty="0" smtClean="0">
                <a:latin typeface="Courier New"/>
                <a:cs typeface="Courier New"/>
              </a:rPr>
              <a:t>, </a:t>
            </a:r>
            <a:r>
              <a:rPr lang="en-US" b="1" dirty="0" err="1" smtClean="0">
                <a:latin typeface="Courier New"/>
                <a:cs typeface="Courier New"/>
              </a:rPr>
              <a:t>k_T</a:t>
            </a:r>
            <a:r>
              <a:rPr lang="en-US" b="1" dirty="0" smtClean="0">
                <a:latin typeface="Courier New"/>
                <a:cs typeface="Courier New"/>
              </a:rPr>
              <a:t>) for </a:t>
            </a:r>
            <a:r>
              <a:rPr lang="en-US" b="1" dirty="0" err="1" smtClean="0">
                <a:latin typeface="Courier New"/>
                <a:cs typeface="Courier New"/>
              </a:rPr>
              <a:t>id_T</a:t>
            </a:r>
            <a:r>
              <a:rPr lang="en-US" b="1" dirty="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a:t>
            </a:r>
            <a:r>
              <a:rPr lang="en-US" b="1" dirty="0">
                <a:latin typeface="Courier New"/>
                <a:cs typeface="Courier New"/>
              </a:rPr>
              <a:t>U</a:t>
            </a:r>
            <a:r>
              <a:rPr lang="en-US" b="1" dirty="0" smtClean="0">
                <a:latin typeface="Courier New"/>
                <a:cs typeface="Courier New"/>
              </a:rPr>
              <a:t> </a:t>
            </a:r>
            <a:r>
              <a:rPr lang="en-US" b="1" dirty="0">
                <a:latin typeface="Courier New"/>
                <a:cs typeface="Courier New"/>
              </a:rPr>
              <a:t>is authenticated </a:t>
            </a:r>
            <a:r>
              <a:rPr lang="en-US" b="1" dirty="0" smtClean="0">
                <a:latin typeface="Courier New"/>
                <a:cs typeface="Courier New"/>
              </a:rPr>
              <a:t>as </a:t>
            </a:r>
            <a:r>
              <a:rPr lang="en-US" b="1" dirty="0" err="1" smtClean="0">
                <a:latin typeface="Courier New"/>
                <a:cs typeface="Courier New"/>
              </a:rPr>
              <a:t>uid</a:t>
            </a:r>
            <a:endParaRPr lang="en-US" b="1" dirty="0" smtClean="0">
              <a:latin typeface="Courier New"/>
              <a:cs typeface="Courier New"/>
            </a:endParaRPr>
          </a:p>
          <a:p>
            <a:pPr marL="0" indent="0">
              <a:buNone/>
            </a:pPr>
            <a:r>
              <a:rPr lang="en-US" b="1" dirty="0">
                <a:latin typeface="Courier New"/>
                <a:cs typeface="Courier New"/>
              </a:rPr>
              <a:t> </a:t>
            </a:r>
            <a:r>
              <a:rPr lang="en-US" b="1" dirty="0" smtClean="0">
                <a:latin typeface="Courier New"/>
                <a:cs typeface="Courier New"/>
              </a:rPr>
              <a:t>       if t=MAC(N, </a:t>
            </a:r>
            <a:r>
              <a:rPr lang="en-US" b="1" dirty="0" smtClean="0">
                <a:solidFill>
                  <a:srgbClr val="F79646"/>
                </a:solidFill>
                <a:latin typeface="Courier New"/>
                <a:cs typeface="Courier New"/>
              </a:rPr>
              <a:t>pin</a:t>
            </a:r>
            <a:r>
              <a:rPr lang="en-US" b="1" dirty="0" smtClean="0">
                <a:latin typeface="Courier New"/>
                <a:cs typeface="Courier New"/>
              </a:rPr>
              <a:t>); </a:t>
            </a:r>
            <a:r>
              <a:rPr lang="en-US" b="1" dirty="0" err="1" smtClean="0">
                <a:latin typeface="Courier New"/>
                <a:cs typeface="Courier New"/>
              </a:rPr>
              <a:t>k_T</a:t>
            </a:r>
            <a:r>
              <a:rPr lang="en-US" b="1" dirty="0" smtClean="0">
                <a:latin typeface="Courier New"/>
                <a:cs typeface="Courier New"/>
              </a:rPr>
              <a:t>)</a:t>
            </a:r>
          </a:p>
          <a:p>
            <a:pPr marL="0" indent="0">
              <a:buNone/>
            </a:pPr>
            <a:endParaRPr lang="en-US" b="1" dirty="0">
              <a:latin typeface="Courier New"/>
              <a:cs typeface="Courier New"/>
            </a:endParaRPr>
          </a:p>
          <a:p>
            <a:pPr marL="0" indent="0">
              <a:buNone/>
            </a:pPr>
            <a:endParaRPr lang="en-US" dirty="0"/>
          </a:p>
        </p:txBody>
      </p:sp>
    </p:spTree>
    <p:extLst>
      <p:ext uri="{BB962C8B-B14F-4D97-AF65-F5344CB8AC3E}">
        <p14:creationId xmlns:p14="http://schemas.microsoft.com/office/powerpoint/2010/main" val="317572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Authentication</a:t>
            </a:r>
            <a:endParaRPr lang="en-US" dirty="0"/>
          </a:p>
        </p:txBody>
      </p:sp>
      <p:sp>
        <p:nvSpPr>
          <p:cNvPr id="3" name="Content Placeholder 2"/>
          <p:cNvSpPr>
            <a:spLocks noGrp="1"/>
          </p:cNvSpPr>
          <p:nvPr>
            <p:ph idx="1"/>
          </p:nvPr>
        </p:nvSpPr>
        <p:spPr/>
        <p:txBody>
          <a:bodyPr/>
          <a:lstStyle/>
          <a:p>
            <a:r>
              <a:rPr lang="en-US" dirty="0" smtClean="0"/>
              <a:t>(Usually) No communication from server to token</a:t>
            </a:r>
          </a:p>
          <a:p>
            <a:r>
              <a:rPr lang="en-US" dirty="0" smtClean="0"/>
              <a:t>Usability considerations render challenge-response impractical</a:t>
            </a:r>
          </a:p>
        </p:txBody>
      </p:sp>
    </p:spTree>
    <p:extLst>
      <p:ext uri="{BB962C8B-B14F-4D97-AF65-F5344CB8AC3E}">
        <p14:creationId xmlns:p14="http://schemas.microsoft.com/office/powerpoint/2010/main" val="1969637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protocol</a:t>
            </a:r>
            <a:endParaRPr lang="en-US" dirty="0"/>
          </a:p>
        </p:txBody>
      </p:sp>
      <p:sp>
        <p:nvSpPr>
          <p:cNvPr id="3" name="Content Placeholder 2"/>
          <p:cNvSpPr>
            <a:spLocks noGrp="1"/>
          </p:cNvSpPr>
          <p:nvPr>
            <p:ph idx="1"/>
          </p:nvPr>
        </p:nvSpPr>
        <p:spPr>
          <a:xfrm>
            <a:off x="493643" y="1524000"/>
            <a:ext cx="8229600" cy="4876800"/>
          </a:xfrm>
        </p:spPr>
        <p:txBody>
          <a:bodyPr>
            <a:normAutofit fontScale="85000" lnSpcReduction="10000"/>
          </a:bodyPr>
          <a:lstStyle/>
          <a:p>
            <a:pPr marL="0" indent="0">
              <a:buNone/>
            </a:pPr>
            <a:r>
              <a:rPr lang="en-US" b="1" dirty="0"/>
              <a:t>Assume:  </a:t>
            </a:r>
            <a:r>
              <a:rPr lang="en-US" dirty="0" smtClean="0"/>
              <a:t>S stores </a:t>
            </a:r>
            <a:r>
              <a:rPr lang="en-US" dirty="0"/>
              <a:t>a set of tuples (</a:t>
            </a:r>
            <a:r>
              <a:rPr lang="en-US" dirty="0" err="1"/>
              <a:t>id_T</a:t>
            </a:r>
            <a:r>
              <a:rPr lang="en-US" dirty="0"/>
              <a:t>, </a:t>
            </a:r>
            <a:r>
              <a:rPr lang="en-US" dirty="0" err="1" smtClean="0"/>
              <a:t>uid</a:t>
            </a:r>
            <a:r>
              <a:rPr lang="en-US" dirty="0" smtClean="0"/>
              <a:t>, </a:t>
            </a:r>
            <a:r>
              <a:rPr lang="en-US" dirty="0" err="1"/>
              <a:t>kT</a:t>
            </a:r>
            <a:r>
              <a:rPr lang="en-US" dirty="0"/>
              <a:t>, pin), and T stores </a:t>
            </a:r>
            <a:r>
              <a:rPr lang="en-US" dirty="0" err="1"/>
              <a:t>kT</a:t>
            </a:r>
            <a:endParaRPr lang="en-US" dirty="0"/>
          </a:p>
          <a:p>
            <a:pPr marL="0" indent="0">
              <a:buNone/>
            </a:pPr>
            <a:endParaRPr lang="en-US" b="1" dirty="0" smtClean="0">
              <a:latin typeface="Courier New"/>
              <a:cs typeface="Courier New"/>
            </a:endParaRPr>
          </a:p>
          <a:p>
            <a:pPr marL="0" indent="0">
              <a:buNone/>
            </a:pPr>
            <a:r>
              <a:rPr lang="en-US" b="1" dirty="0" smtClean="0">
                <a:latin typeface="Courier New"/>
                <a:cs typeface="Courier New"/>
              </a:rPr>
              <a:t>1. </a:t>
            </a:r>
            <a:r>
              <a:rPr lang="en-US" b="1" dirty="0">
                <a:latin typeface="Courier New"/>
                <a:cs typeface="Courier New"/>
              </a:rPr>
              <a:t>U</a:t>
            </a:r>
            <a:r>
              <a:rPr lang="en-US" b="1" dirty="0" smtClean="0">
                <a:latin typeface="Courier New"/>
                <a:cs typeface="Courier New"/>
              </a:rPr>
              <a:t>-&gt;</a:t>
            </a:r>
            <a:r>
              <a:rPr lang="en-US" b="1" dirty="0">
                <a:latin typeface="Courier New"/>
                <a:cs typeface="Courier New"/>
              </a:rPr>
              <a:t>L</a:t>
            </a:r>
            <a:r>
              <a:rPr lang="en-US" b="1" dirty="0" smtClean="0">
                <a:latin typeface="Courier New"/>
                <a:cs typeface="Courier New"/>
              </a:rPr>
              <a:t>: </a:t>
            </a:r>
            <a:r>
              <a:rPr lang="en-US" b="1" dirty="0">
                <a:latin typeface="Courier New"/>
                <a:cs typeface="Courier New"/>
              </a:rPr>
              <a:t>I want to authenticate </a:t>
            </a:r>
            <a:r>
              <a:rPr lang="en-US" b="1" dirty="0">
                <a:solidFill>
                  <a:srgbClr val="F79646"/>
                </a:solidFill>
                <a:latin typeface="Courier New"/>
                <a:cs typeface="Courier New"/>
              </a:rPr>
              <a:t>as </a:t>
            </a:r>
            <a:r>
              <a:rPr lang="en-US" b="1" dirty="0" err="1" smtClean="0">
                <a:solidFill>
                  <a:srgbClr val="F79646"/>
                </a:solidFill>
                <a:latin typeface="Courier New"/>
                <a:cs typeface="Courier New"/>
              </a:rPr>
              <a:t>uid</a:t>
            </a:r>
            <a:r>
              <a:rPr lang="en-US" b="1" dirty="0" smtClean="0">
                <a:solidFill>
                  <a:srgbClr val="F79646"/>
                </a:solidFill>
                <a:latin typeface="Courier New"/>
                <a:cs typeface="Courier New"/>
              </a:rPr>
              <a:t> </a:t>
            </a:r>
            <a:r>
              <a:rPr lang="en-US" b="1" dirty="0">
                <a:latin typeface="Courier New"/>
                <a:cs typeface="Courier New"/>
              </a:rPr>
              <a:t>to </a:t>
            </a:r>
            <a:r>
              <a:rPr lang="en-US" b="1" dirty="0" smtClean="0">
                <a:latin typeface="Courier New"/>
                <a:cs typeface="Courier New"/>
              </a:rPr>
              <a:t>S</a:t>
            </a:r>
          </a:p>
          <a:p>
            <a:pPr marL="0" indent="0">
              <a:buNone/>
            </a:pPr>
            <a:r>
              <a:rPr lang="en-US" b="1" dirty="0" smtClean="0">
                <a:latin typeface="Courier New"/>
                <a:cs typeface="Courier New"/>
              </a:rPr>
              <a:t>2. </a:t>
            </a:r>
            <a:r>
              <a:rPr lang="en-US" b="1" dirty="0">
                <a:latin typeface="Courier New"/>
                <a:cs typeface="Courier New"/>
              </a:rPr>
              <a:t>L and S: establish secure channel</a:t>
            </a:r>
          </a:p>
          <a:p>
            <a:pPr marL="0" indent="0">
              <a:buNone/>
            </a:pPr>
            <a:r>
              <a:rPr lang="en-US" b="1" dirty="0">
                <a:latin typeface="Courier New"/>
                <a:cs typeface="Courier New"/>
              </a:rPr>
              <a:t>3</a:t>
            </a:r>
            <a:r>
              <a:rPr lang="en-US" b="1" dirty="0" smtClean="0">
                <a:latin typeface="Courier New"/>
                <a:cs typeface="Courier New"/>
              </a:rPr>
              <a:t>. </a:t>
            </a:r>
            <a:r>
              <a:rPr lang="en-US" b="1" dirty="0">
                <a:latin typeface="Courier New"/>
                <a:cs typeface="Courier New"/>
              </a:rPr>
              <a:t>L-</a:t>
            </a:r>
            <a:r>
              <a:rPr lang="en-US" b="1" dirty="0" smtClean="0">
                <a:latin typeface="Courier New"/>
                <a:cs typeface="Courier New"/>
              </a:rPr>
              <a:t>&gt;</a:t>
            </a:r>
            <a:r>
              <a:rPr lang="en-US" b="1" dirty="0">
                <a:latin typeface="Courier New"/>
                <a:cs typeface="Courier New"/>
              </a:rPr>
              <a:t>U</a:t>
            </a:r>
            <a:r>
              <a:rPr lang="en-US" b="1" dirty="0" smtClean="0">
                <a:latin typeface="Courier New"/>
                <a:cs typeface="Courier New"/>
              </a:rPr>
              <a:t>: </a:t>
            </a:r>
            <a:r>
              <a:rPr lang="en-US" b="1" dirty="0">
                <a:latin typeface="Courier New"/>
                <a:cs typeface="Courier New"/>
              </a:rPr>
              <a:t>Enter PIN and </a:t>
            </a:r>
            <a:r>
              <a:rPr lang="en-US" b="1" dirty="0" smtClean="0">
                <a:latin typeface="Courier New"/>
                <a:cs typeface="Courier New"/>
              </a:rPr>
              <a:t>code on </a:t>
            </a:r>
            <a:r>
              <a:rPr lang="en-US" b="1" dirty="0">
                <a:latin typeface="Courier New"/>
                <a:cs typeface="Courier New"/>
              </a:rPr>
              <a:t>my keyboard</a:t>
            </a:r>
          </a:p>
          <a:p>
            <a:pPr marL="0" indent="0">
              <a:buNone/>
            </a:pPr>
            <a:r>
              <a:rPr lang="en-US" b="1" dirty="0">
                <a:latin typeface="Courier New"/>
                <a:cs typeface="Courier New"/>
              </a:rPr>
              <a:t>4</a:t>
            </a:r>
            <a:r>
              <a:rPr lang="en-US" b="1" dirty="0" smtClean="0">
                <a:latin typeface="Courier New"/>
                <a:cs typeface="Courier New"/>
              </a:rPr>
              <a:t>. </a:t>
            </a:r>
            <a:r>
              <a:rPr lang="en-US" b="1" dirty="0">
                <a:latin typeface="Courier New"/>
                <a:cs typeface="Courier New"/>
              </a:rPr>
              <a:t>T-</a:t>
            </a:r>
            <a:r>
              <a:rPr lang="en-US" b="1" dirty="0" smtClean="0">
                <a:latin typeface="Courier New"/>
                <a:cs typeface="Courier New"/>
              </a:rPr>
              <a:t>&gt;</a:t>
            </a:r>
            <a:r>
              <a:rPr lang="en-US" b="1" dirty="0">
                <a:latin typeface="Courier New"/>
                <a:cs typeface="Courier New"/>
              </a:rPr>
              <a:t>U</a:t>
            </a:r>
            <a:r>
              <a:rPr lang="en-US" b="1" dirty="0" smtClean="0">
                <a:latin typeface="Courier New"/>
                <a:cs typeface="Courier New"/>
              </a:rPr>
              <a:t>: code </a:t>
            </a:r>
            <a:r>
              <a:rPr lang="en-US" b="1" dirty="0">
                <a:latin typeface="Courier New"/>
                <a:cs typeface="Courier New"/>
              </a:rPr>
              <a:t>= MAC</a:t>
            </a:r>
            <a:r>
              <a:rPr lang="en-US" b="1" dirty="0" smtClean="0">
                <a:latin typeface="Courier New"/>
                <a:cs typeface="Courier New"/>
              </a:rPr>
              <a:t>(</a:t>
            </a:r>
            <a:r>
              <a:rPr lang="en-US" b="1" dirty="0" err="1" smtClean="0">
                <a:solidFill>
                  <a:srgbClr val="F79646"/>
                </a:solidFill>
                <a:latin typeface="Courier New"/>
                <a:cs typeface="Courier New"/>
              </a:rPr>
              <a:t>time@T</a:t>
            </a:r>
            <a:r>
              <a:rPr lang="en-US" b="1" dirty="0">
                <a:latin typeface="Courier New"/>
                <a:cs typeface="Courier New"/>
              </a:rPr>
              <a:t>, </a:t>
            </a:r>
            <a:r>
              <a:rPr lang="en-US" b="1" dirty="0" err="1">
                <a:latin typeface="Courier New"/>
                <a:cs typeface="Courier New"/>
              </a:rPr>
              <a:t>id_T</a:t>
            </a:r>
            <a:r>
              <a:rPr lang="en-US" b="1" dirty="0">
                <a:latin typeface="Courier New"/>
                <a:cs typeface="Courier New"/>
              </a:rPr>
              <a:t>; </a:t>
            </a:r>
            <a:r>
              <a:rPr lang="en-US" b="1" dirty="0" err="1" smtClean="0">
                <a:latin typeface="Courier New"/>
                <a:cs typeface="Courier New"/>
              </a:rPr>
              <a:t>kT</a:t>
            </a:r>
            <a:r>
              <a:rPr lang="en-US" b="1" dirty="0">
                <a:latin typeface="Courier New"/>
                <a:cs typeface="Courier New"/>
              </a:rPr>
              <a:t>)</a:t>
            </a:r>
          </a:p>
          <a:p>
            <a:pPr marL="0" indent="0">
              <a:buNone/>
            </a:pPr>
            <a:r>
              <a:rPr lang="en-US" b="1" dirty="0">
                <a:latin typeface="Courier New"/>
                <a:cs typeface="Courier New"/>
              </a:rPr>
              <a:t>5</a:t>
            </a:r>
            <a:r>
              <a:rPr lang="en-US" b="1" dirty="0" smtClean="0">
                <a:latin typeface="Courier New"/>
                <a:cs typeface="Courier New"/>
              </a:rPr>
              <a:t>. </a:t>
            </a:r>
            <a:r>
              <a:rPr lang="en-US" b="1" dirty="0">
                <a:solidFill>
                  <a:srgbClr val="F79646"/>
                </a:solidFill>
                <a:latin typeface="Courier New"/>
                <a:cs typeface="Courier New"/>
              </a:rPr>
              <a:t>U</a:t>
            </a:r>
            <a:r>
              <a:rPr lang="en-US" b="1" dirty="0" smtClean="0">
                <a:solidFill>
                  <a:srgbClr val="F79646"/>
                </a:solidFill>
                <a:latin typeface="Courier New"/>
                <a:cs typeface="Courier New"/>
              </a:rPr>
              <a:t>-&gt;</a:t>
            </a:r>
            <a:r>
              <a:rPr lang="en-US" b="1" dirty="0">
                <a:solidFill>
                  <a:srgbClr val="F79646"/>
                </a:solidFill>
                <a:latin typeface="Courier New"/>
                <a:cs typeface="Courier New"/>
              </a:rPr>
              <a:t>L: pin, </a:t>
            </a:r>
            <a:r>
              <a:rPr lang="en-US" b="1" dirty="0" smtClean="0">
                <a:solidFill>
                  <a:srgbClr val="F79646"/>
                </a:solidFill>
                <a:latin typeface="Courier New"/>
                <a:cs typeface="Courier New"/>
              </a:rPr>
              <a:t>code</a:t>
            </a:r>
            <a:endParaRPr lang="en-US" b="1" dirty="0">
              <a:solidFill>
                <a:srgbClr val="F79646"/>
              </a:solidFill>
              <a:latin typeface="Courier New"/>
              <a:cs typeface="Courier New"/>
            </a:endParaRPr>
          </a:p>
          <a:p>
            <a:pPr marL="0" indent="0">
              <a:buNone/>
            </a:pPr>
            <a:r>
              <a:rPr lang="en-US" b="1" dirty="0">
                <a:latin typeface="Courier New"/>
                <a:cs typeface="Courier New"/>
              </a:rPr>
              <a:t>6</a:t>
            </a:r>
            <a:r>
              <a:rPr lang="en-US" b="1" dirty="0" smtClean="0">
                <a:latin typeface="Courier New"/>
                <a:cs typeface="Courier New"/>
              </a:rPr>
              <a:t>. </a:t>
            </a:r>
            <a:r>
              <a:rPr lang="en-US" b="1" dirty="0">
                <a:latin typeface="Courier New"/>
                <a:cs typeface="Courier New"/>
              </a:rPr>
              <a:t>L: compute h = H(pin</a:t>
            </a:r>
            <a:r>
              <a:rPr lang="en-US" b="1" dirty="0" smtClean="0">
                <a:latin typeface="Courier New"/>
                <a:cs typeface="Courier New"/>
              </a:rPr>
              <a:t>, code)</a:t>
            </a:r>
            <a:endParaRPr lang="en-US" b="1" dirty="0">
              <a:latin typeface="Courier New"/>
              <a:cs typeface="Courier New"/>
            </a:endParaRPr>
          </a:p>
          <a:p>
            <a:pPr marL="0" indent="0">
              <a:buNone/>
            </a:pPr>
            <a:r>
              <a:rPr lang="en-US" b="1" dirty="0" smtClean="0">
                <a:latin typeface="Courier New"/>
                <a:cs typeface="Courier New"/>
              </a:rPr>
              <a:t>7. </a:t>
            </a:r>
            <a:r>
              <a:rPr lang="en-US" b="1" dirty="0">
                <a:latin typeface="Courier New"/>
                <a:cs typeface="Courier New"/>
              </a:rPr>
              <a:t>L-&gt;S: </a:t>
            </a:r>
            <a:r>
              <a:rPr lang="en-US" b="1" dirty="0" err="1" smtClean="0">
                <a:latin typeface="Courier New"/>
                <a:cs typeface="Courier New"/>
              </a:rPr>
              <a:t>uid</a:t>
            </a:r>
            <a:r>
              <a:rPr lang="en-US" b="1" dirty="0" smtClean="0">
                <a:latin typeface="Courier New"/>
                <a:cs typeface="Courier New"/>
              </a:rPr>
              <a:t>, </a:t>
            </a:r>
            <a:r>
              <a:rPr lang="en-US" b="1" dirty="0">
                <a:latin typeface="Courier New"/>
                <a:cs typeface="Courier New"/>
              </a:rPr>
              <a:t>h</a:t>
            </a:r>
          </a:p>
          <a:p>
            <a:pPr marL="0" indent="0">
              <a:buNone/>
            </a:pPr>
            <a:r>
              <a:rPr lang="en-US" b="1" dirty="0">
                <a:latin typeface="Courier New"/>
                <a:cs typeface="Courier New"/>
              </a:rPr>
              <a:t>8. </a:t>
            </a:r>
            <a:r>
              <a:rPr lang="en-US" b="1" dirty="0" smtClean="0">
                <a:latin typeface="Courier New"/>
                <a:cs typeface="Courier New"/>
              </a:rPr>
              <a:t>S</a:t>
            </a:r>
            <a:r>
              <a:rPr lang="en-US" b="1" dirty="0">
                <a:latin typeface="Courier New"/>
                <a:cs typeface="Courier New"/>
              </a:rPr>
              <a:t>: lookup </a:t>
            </a:r>
            <a:r>
              <a:rPr lang="en-US" b="1" dirty="0" smtClean="0">
                <a:latin typeface="Courier New"/>
                <a:cs typeface="Courier New"/>
              </a:rPr>
              <a:t>(pin, </a:t>
            </a:r>
            <a:r>
              <a:rPr lang="en-US" b="1" dirty="0" err="1" smtClean="0">
                <a:latin typeface="Courier New"/>
                <a:cs typeface="Courier New"/>
              </a:rPr>
              <a:t>id_T</a:t>
            </a:r>
            <a:r>
              <a:rPr lang="en-US" b="1" dirty="0" smtClean="0">
                <a:latin typeface="Courier New"/>
                <a:cs typeface="Courier New"/>
              </a:rPr>
              <a:t>, </a:t>
            </a:r>
            <a:r>
              <a:rPr lang="en-US" b="1" dirty="0" err="1" smtClean="0">
                <a:latin typeface="Courier New"/>
                <a:cs typeface="Courier New"/>
              </a:rPr>
              <a:t>kT</a:t>
            </a:r>
            <a:r>
              <a:rPr lang="en-US" b="1" dirty="0" smtClean="0">
                <a:latin typeface="Courier New"/>
                <a:cs typeface="Courier New"/>
              </a:rPr>
              <a:t>) for </a:t>
            </a:r>
            <a:r>
              <a:rPr lang="en-US" b="1" dirty="0" err="1" smtClean="0">
                <a:latin typeface="Courier New"/>
                <a:cs typeface="Courier New"/>
              </a:rPr>
              <a:t>uid</a:t>
            </a:r>
            <a:r>
              <a:rPr lang="en-US" b="1" dirty="0" smtClean="0">
                <a:latin typeface="Courier New"/>
                <a:cs typeface="Courier New"/>
              </a:rPr>
              <a:t>;</a:t>
            </a:r>
            <a:endParaRPr lang="en-US" b="1" dirty="0">
              <a:latin typeface="Courier New"/>
              <a:cs typeface="Courier New"/>
            </a:endParaRPr>
          </a:p>
          <a:p>
            <a:pPr marL="0" indent="0">
              <a:buNone/>
            </a:pPr>
            <a:r>
              <a:rPr lang="en-US" b="1" dirty="0">
                <a:latin typeface="Courier New"/>
                <a:cs typeface="Courier New"/>
              </a:rPr>
              <a:t>   </a:t>
            </a:r>
            <a:r>
              <a:rPr lang="en-US" b="1" dirty="0" smtClean="0">
                <a:latin typeface="Courier New"/>
                <a:cs typeface="Courier New"/>
              </a:rPr>
              <a:t>   </a:t>
            </a:r>
            <a:r>
              <a:rPr lang="en-US" b="1" dirty="0" err="1">
                <a:latin typeface="Courier New"/>
                <a:cs typeface="Courier New"/>
              </a:rPr>
              <a:t>id_Hu</a:t>
            </a:r>
            <a:r>
              <a:rPr lang="en-US" b="1" dirty="0">
                <a:latin typeface="Courier New"/>
                <a:cs typeface="Courier New"/>
              </a:rPr>
              <a:t> is authenticated </a:t>
            </a:r>
            <a:endParaRPr lang="en-US" b="1" dirty="0" smtClean="0">
              <a:latin typeface="Courier New"/>
              <a:cs typeface="Courier New"/>
            </a:endParaRPr>
          </a:p>
          <a:p>
            <a:pPr marL="0" indent="0">
              <a:buNone/>
            </a:pPr>
            <a:r>
              <a:rPr lang="en-US" b="1" dirty="0">
                <a:latin typeface="Courier New"/>
                <a:cs typeface="Courier New"/>
              </a:rPr>
              <a:t> </a:t>
            </a:r>
            <a:r>
              <a:rPr lang="en-US" b="1" dirty="0" smtClean="0">
                <a:latin typeface="Courier New"/>
                <a:cs typeface="Courier New"/>
              </a:rPr>
              <a:t>       if </a:t>
            </a:r>
            <a:r>
              <a:rPr lang="en-US" b="1" dirty="0">
                <a:latin typeface="Courier New"/>
                <a:cs typeface="Courier New"/>
              </a:rPr>
              <a:t>h=H(pin, MAC</a:t>
            </a:r>
            <a:r>
              <a:rPr lang="en-US" b="1" dirty="0" smtClean="0">
                <a:latin typeface="Courier New"/>
                <a:cs typeface="Courier New"/>
              </a:rPr>
              <a:t>(</a:t>
            </a:r>
            <a:r>
              <a:rPr lang="en-US" b="1" dirty="0" err="1" smtClean="0">
                <a:solidFill>
                  <a:srgbClr val="F79646"/>
                </a:solidFill>
                <a:latin typeface="Courier New"/>
                <a:cs typeface="Courier New"/>
              </a:rPr>
              <a:t>time@S</a:t>
            </a:r>
            <a:r>
              <a:rPr lang="en-US" b="1" dirty="0">
                <a:latin typeface="Courier New"/>
                <a:cs typeface="Courier New"/>
              </a:rPr>
              <a:t>, </a:t>
            </a:r>
            <a:r>
              <a:rPr lang="en-US" b="1" dirty="0" err="1">
                <a:latin typeface="Courier New"/>
                <a:cs typeface="Courier New"/>
              </a:rPr>
              <a:t>id_T</a:t>
            </a:r>
            <a:r>
              <a:rPr lang="en-US" b="1" dirty="0">
                <a:latin typeface="Courier New"/>
                <a:cs typeface="Courier New"/>
              </a:rPr>
              <a:t>; </a:t>
            </a:r>
            <a:r>
              <a:rPr lang="en-US" b="1" dirty="0" err="1" smtClean="0">
                <a:latin typeface="Courier New"/>
                <a:cs typeface="Courier New"/>
              </a:rPr>
              <a:t>kT</a:t>
            </a:r>
            <a:r>
              <a:rPr lang="en-US" b="1" dirty="0">
                <a:latin typeface="Courier New"/>
                <a:cs typeface="Courier New"/>
              </a:rPr>
              <a:t>)</a:t>
            </a:r>
            <a:r>
              <a:rPr lang="en-US" b="1" dirty="0" smtClean="0">
                <a:latin typeface="Courier New"/>
                <a:cs typeface="Courier New"/>
              </a:rPr>
              <a:t>)</a:t>
            </a:r>
          </a:p>
          <a:p>
            <a:pPr marL="0" indent="0">
              <a:buNone/>
            </a:pPr>
            <a:endParaRPr lang="en-US" b="1" dirty="0">
              <a:latin typeface="Courier New"/>
              <a:cs typeface="Courier New"/>
            </a:endParaRPr>
          </a:p>
          <a:p>
            <a:pPr marL="0" indent="0">
              <a:buNone/>
            </a:pPr>
            <a:r>
              <a:rPr lang="en-US" b="1" dirty="0" smtClean="0"/>
              <a:t>Engineering challenge:  </a:t>
            </a:r>
            <a:r>
              <a:rPr lang="en-US" dirty="0" smtClean="0"/>
              <a:t>clock synchronization</a:t>
            </a:r>
            <a:endParaRPr lang="en-US" b="1" dirty="0">
              <a:latin typeface="Courier New"/>
              <a:cs typeface="Courier New"/>
            </a:endParaRPr>
          </a:p>
        </p:txBody>
      </p:sp>
    </p:spTree>
    <p:extLst>
      <p:ext uri="{BB962C8B-B14F-4D97-AF65-F5344CB8AC3E}">
        <p14:creationId xmlns:p14="http://schemas.microsoft.com/office/powerpoint/2010/main" val="14123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Authentication of humans</a:t>
            </a:r>
            <a:endParaRPr lang="en-US" dirty="0"/>
          </a:p>
        </p:txBody>
      </p:sp>
      <p:sp>
        <p:nvSpPr>
          <p:cNvPr id="3" name="Content Placeholder 2"/>
          <p:cNvSpPr>
            <a:spLocks noGrp="1"/>
          </p:cNvSpPr>
          <p:nvPr>
            <p:ph idx="1"/>
          </p:nvPr>
        </p:nvSpPr>
        <p:spPr/>
        <p:txBody>
          <a:bodyPr>
            <a:normAutofit/>
          </a:bodyPr>
          <a:lstStyle/>
          <a:p>
            <a:r>
              <a:rPr lang="en-US" dirty="0" smtClean="0">
                <a:solidFill>
                  <a:srgbClr val="4F81BD"/>
                </a:solidFill>
              </a:rPr>
              <a:t>Something </a:t>
            </a:r>
            <a:r>
              <a:rPr lang="en-US" dirty="0">
                <a:solidFill>
                  <a:srgbClr val="4F81BD"/>
                </a:solidFill>
              </a:rPr>
              <a:t>you are</a:t>
            </a:r>
          </a:p>
          <a:p>
            <a:pPr lvl="1" indent="0">
              <a:buNone/>
            </a:pPr>
            <a:r>
              <a:rPr lang="en-US" dirty="0"/>
              <a:t>fingerprint, retinal scan, hand silhouette, a pulse</a:t>
            </a:r>
          </a:p>
          <a:p>
            <a:r>
              <a:rPr lang="en-US" dirty="0" smtClean="0">
                <a:solidFill>
                  <a:srgbClr val="4F81BD"/>
                </a:solidFill>
              </a:rPr>
              <a:t>Something you know</a:t>
            </a:r>
          </a:p>
          <a:p>
            <a:pPr marL="457200" lvl="1" indent="0">
              <a:buNone/>
            </a:pPr>
            <a:r>
              <a:rPr lang="en-US" dirty="0" smtClean="0"/>
              <a:t>password, passphrase, PIN, answers to security questions</a:t>
            </a:r>
          </a:p>
          <a:p>
            <a:r>
              <a:rPr lang="en-US" dirty="0" smtClean="0">
                <a:solidFill>
                  <a:srgbClr val="4F81BD"/>
                </a:solidFill>
              </a:rPr>
              <a:t>Something you have</a:t>
            </a:r>
          </a:p>
          <a:p>
            <a:pPr marL="457200" lvl="1" indent="0">
              <a:buNone/>
            </a:pPr>
            <a:r>
              <a:rPr lang="en-US" dirty="0" smtClean="0"/>
              <a:t>physical key, ticket, {ATM, </a:t>
            </a:r>
            <a:r>
              <a:rPr lang="en-US" dirty="0" err="1" smtClean="0"/>
              <a:t>prox</a:t>
            </a:r>
            <a:r>
              <a:rPr lang="en-US" dirty="0" smtClean="0"/>
              <a:t>, credit} card, token</a:t>
            </a:r>
          </a:p>
        </p:txBody>
      </p:sp>
    </p:spTree>
    <p:extLst>
      <p:ext uri="{BB962C8B-B14F-4D97-AF65-F5344CB8AC3E}">
        <p14:creationId xmlns:p14="http://schemas.microsoft.com/office/powerpoint/2010/main" val="147124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clock value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fontScale="92500" lnSpcReduction="10000"/>
              </a:bodyPr>
              <a:lstStyle/>
              <a:p>
                <a:r>
                  <a:rPr lang="en-US" dirty="0" smtClean="0"/>
                  <a:t>Each device D has a clock C_D</a:t>
                </a:r>
              </a:p>
              <a:p>
                <a:pPr lvl="1"/>
                <a:r>
                  <a:rPr lang="en-US" dirty="0" smtClean="0"/>
                  <a:t>model C_D as an non-decreasing, positive function of real time</a:t>
                </a:r>
              </a:p>
              <a:p>
                <a:r>
                  <a:rPr lang="en-US" dirty="0" smtClean="0"/>
                  <a:t>Server needs to estimate C_T(</a:t>
                </a:r>
                <a:r>
                  <a:rPr lang="en-US" dirty="0" err="1" smtClean="0"/>
                  <a:t>t_code</a:t>
                </a:r>
                <a:r>
                  <a:rPr lang="en-US" dirty="0" smtClean="0"/>
                  <a:t>): the time the token's clock displayed when the code was computed </a:t>
                </a:r>
              </a:p>
              <a:p>
                <a:r>
                  <a:rPr lang="en-US" dirty="0" smtClean="0"/>
                  <a:t>Clocks run at different rates and thus drift apart</a:t>
                </a:r>
              </a:p>
              <a:p>
                <a:pPr lvl="1"/>
                <a:r>
                  <a:rPr lang="en-US" dirty="0" smtClean="0"/>
                  <a:t>we assume drift rate is bounded by a constant </a:t>
                </a:r>
                <a14:m>
                  <m:oMath xmlns:m="http://schemas.openxmlformats.org/officeDocument/2006/math">
                    <m:r>
                      <m:rPr>
                        <m:sty m:val="p"/>
                      </m:rPr>
                      <a:rPr lang="en-US" b="0" i="1" smtClean="0">
                        <a:latin typeface="Cambria Math" charset="0"/>
                      </a:rPr>
                      <m:t>ρ</m:t>
                    </m:r>
                  </m:oMath>
                </a14:m>
                <a:endParaRPr lang="en-US" b="0" dirty="0" smtClean="0"/>
              </a:p>
              <a:p>
                <a:pPr lvl="1"/>
                <a:r>
                  <a:rPr lang="en-US" dirty="0" smtClean="0"/>
                  <a:t>If C_T(t) = C_S(t) then |C_T(t') </a:t>
                </a:r>
                <a:r>
                  <a:rPr lang="mr-IN" dirty="0" smtClean="0"/>
                  <a:t>–</a:t>
                </a:r>
                <a:r>
                  <a:rPr lang="en-US" dirty="0" smtClean="0"/>
                  <a:t> C_S(t')| &lt;= 2</a:t>
                </a:r>
                <a14:m>
                  <m:oMath xmlns:m="http://schemas.openxmlformats.org/officeDocument/2006/math">
                    <m:r>
                      <a:rPr lang="en-US" b="0" i="1" smtClean="0">
                        <a:latin typeface="Cambria Math" charset="0"/>
                      </a:rPr>
                      <m:t>𝜌</m:t>
                    </m:r>
                  </m:oMath>
                </a14:m>
                <a:r>
                  <a:rPr lang="en-US" dirty="0" smtClean="0"/>
                  <a:t>(t'-t)</a:t>
                </a:r>
              </a:p>
              <a:p>
                <a:r>
                  <a:rPr lang="en-US" dirty="0" smtClean="0"/>
                  <a:t>Messages take time </a:t>
                </a:r>
                <a:r>
                  <a:rPr lang="en-US" dirty="0" err="1" smtClean="0"/>
                  <a:t>d_min</a:t>
                </a:r>
                <a:r>
                  <a:rPr lang="en-US" dirty="0" smtClean="0"/>
                  <a:t> </a:t>
                </a:r>
                <a:r>
                  <a:rPr lang="mr-IN" dirty="0" smtClean="0"/>
                  <a:t>–</a:t>
                </a:r>
                <a:r>
                  <a:rPr lang="en-US" dirty="0" smtClean="0"/>
                  <a:t> </a:t>
                </a:r>
                <a:r>
                  <a:rPr lang="en-US" dirty="0" err="1" smtClean="0"/>
                  <a:t>d_max</a:t>
                </a:r>
                <a:r>
                  <a:rPr lang="en-US" dirty="0" smtClean="0"/>
                  <a:t> to deliver</a:t>
                </a:r>
              </a:p>
              <a:p>
                <a:r>
                  <a:rPr lang="en-US" dirty="0" smtClean="0"/>
                  <a:t>Clock estimation:</a:t>
                </a:r>
              </a:p>
              <a:p>
                <a:pPr lvl="1"/>
                <a:r>
                  <a:rPr lang="en-US" dirty="0" smtClean="0"/>
                  <a:t>C_T(</a:t>
                </a:r>
                <a:r>
                  <a:rPr lang="en-US" dirty="0" err="1" smtClean="0"/>
                  <a:t>t_prev</a:t>
                </a:r>
                <a:r>
                  <a:rPr lang="en-US" dirty="0" smtClean="0"/>
                  <a:t>) &lt;= C_T(</a:t>
                </a:r>
                <a:r>
                  <a:rPr lang="en-US" dirty="0" err="1" smtClean="0"/>
                  <a:t>t_code</a:t>
                </a:r>
                <a:r>
                  <a:rPr lang="en-US" dirty="0" smtClean="0"/>
                  <a:t>) </a:t>
                </a:r>
              </a:p>
              <a:p>
                <a:pPr lvl="1"/>
                <a:r>
                  <a:rPr lang="en-US" dirty="0" smtClean="0"/>
                  <a:t>C_T(</a:t>
                </a:r>
                <a:r>
                  <a:rPr lang="en-US" dirty="0" err="1" smtClean="0"/>
                  <a:t>t_code</a:t>
                </a:r>
                <a:r>
                  <a:rPr lang="en-US" dirty="0" smtClean="0"/>
                  <a:t>) </a:t>
                </a:r>
                <a14:m>
                  <m:oMath xmlns:m="http://schemas.openxmlformats.org/officeDocument/2006/math">
                    <m:r>
                      <a:rPr lang="en-US" b="0" i="1" smtClean="0">
                        <a:latin typeface="Cambria Math" charset="0"/>
                      </a:rPr>
                      <m:t>∈</m:t>
                    </m:r>
                  </m:oMath>
                </a14:m>
                <a:r>
                  <a:rPr lang="en-US" dirty="0" smtClean="0"/>
                  <a:t> [C_S(t_curr) + </a:t>
                </a:r>
                <a14:m>
                  <m:oMath xmlns:m="http://schemas.openxmlformats.org/officeDocument/2006/math">
                    <m:r>
                      <m:rPr>
                        <m:sty m:val="p"/>
                      </m:rPr>
                      <a:rPr lang="en-US" b="0" i="0" smtClean="0">
                        <a:latin typeface="Cambria Math" charset="0"/>
                      </a:rPr>
                      <m:t>Δ</m:t>
                    </m:r>
                  </m:oMath>
                </a14:m>
                <a:r>
                  <a:rPr lang="en-US" dirty="0" smtClean="0"/>
                  <a:t>_prev + </a:t>
                </a:r>
                <a:r>
                  <a:rPr lang="en-US" dirty="0" err="1" smtClean="0"/>
                  <a:t>d_min</a:t>
                </a:r>
                <a:r>
                  <a:rPr lang="en-US" dirty="0" smtClean="0"/>
                  <a:t>  -  2</a:t>
                </a:r>
                <a14:m>
                  <m:oMath xmlns:m="http://schemas.openxmlformats.org/officeDocument/2006/math">
                    <m:r>
                      <a:rPr lang="en-US" b="0" i="1" smtClean="0">
                        <a:latin typeface="Cambria Math" charset="0"/>
                      </a:rPr>
                      <m:t>𝜌</m:t>
                    </m:r>
                  </m:oMath>
                </a14:m>
                <a:r>
                  <a:rPr lang="en-US" dirty="0" smtClean="0"/>
                  <a:t>(</a:t>
                </a:r>
                <a:r>
                  <a:rPr lang="en-US" dirty="0" err="1" smtClean="0"/>
                  <a:t>t_curr</a:t>
                </a:r>
                <a:r>
                  <a:rPr lang="en-US" dirty="0" smtClean="0"/>
                  <a:t> </a:t>
                </a:r>
                <a:r>
                  <a:rPr lang="en-US" dirty="0"/>
                  <a:t>-</a:t>
                </a:r>
                <a:r>
                  <a:rPr lang="en-US" dirty="0" smtClean="0"/>
                  <a:t> </a:t>
                </a:r>
                <a:r>
                  <a:rPr lang="en-US" dirty="0" err="1" smtClean="0"/>
                  <a:t>t_prev</a:t>
                </a:r>
                <a:r>
                  <a:rPr lang="en-US" dirty="0" smtClean="0"/>
                  <a:t>), 	</a:t>
                </a:r>
                <a:r>
                  <a:rPr lang="en-US" dirty="0"/>
                  <a:t>	</a:t>
                </a:r>
                <a:r>
                  <a:rPr lang="en-US" dirty="0" smtClean="0"/>
                  <a:t>      C_S(</a:t>
                </a:r>
                <a:r>
                  <a:rPr lang="en-US" dirty="0" err="1" smtClean="0"/>
                  <a:t>t_curr</a:t>
                </a:r>
                <a:r>
                  <a:rPr lang="en-US" dirty="0"/>
                  <a:t>) + </a:t>
                </a:r>
                <a14:m>
                  <m:oMath xmlns:m="http://schemas.openxmlformats.org/officeDocument/2006/math">
                    <m:r>
                      <m:rPr>
                        <m:sty m:val="p"/>
                      </m:rPr>
                      <a:rPr lang="en-US">
                        <a:latin typeface="Cambria Math" charset="0"/>
                      </a:rPr>
                      <m:t>Δ</m:t>
                    </m:r>
                  </m:oMath>
                </a14:m>
                <a:r>
                  <a:rPr lang="en-US" dirty="0"/>
                  <a:t>_prev </a:t>
                </a:r>
                <a:r>
                  <a:rPr lang="en-US" dirty="0" smtClean="0"/>
                  <a:t>+ </a:t>
                </a:r>
                <a:r>
                  <a:rPr lang="en-US" dirty="0" err="1" smtClean="0"/>
                  <a:t>d_max</a:t>
                </a:r>
                <a:r>
                  <a:rPr lang="en-US" dirty="0" smtClean="0"/>
                  <a:t> + </a:t>
                </a:r>
                <a:r>
                  <a:rPr lang="en-US" dirty="0"/>
                  <a:t>2</a:t>
                </a:r>
                <a14:m>
                  <m:oMath xmlns:m="http://schemas.openxmlformats.org/officeDocument/2006/math">
                    <m:r>
                      <a:rPr lang="en-US" i="1">
                        <a:latin typeface="Cambria Math" charset="0"/>
                      </a:rPr>
                      <m:t>𝜌</m:t>
                    </m:r>
                  </m:oMath>
                </a14:m>
                <a:r>
                  <a:rPr lang="en-US" dirty="0"/>
                  <a:t>(</a:t>
                </a:r>
                <a:r>
                  <a:rPr lang="en-US" dirty="0" err="1"/>
                  <a:t>t_curr</a:t>
                </a:r>
                <a:r>
                  <a:rPr lang="en-US" dirty="0"/>
                  <a:t> - </a:t>
                </a:r>
                <a:r>
                  <a:rPr lang="en-US" dirty="0" err="1"/>
                  <a:t>t_prev</a:t>
                </a:r>
                <a:r>
                  <a:rPr lang="en-US" dirty="0" smtClean="0"/>
                  <a:t>)]</a:t>
                </a:r>
              </a:p>
              <a:p>
                <a:pPr lvl="1"/>
                <a:r>
                  <a:rPr lang="en-US" dirty="0" smtClean="0"/>
                  <a:t>To authenticate: check all possible times in range</a:t>
                </a:r>
              </a:p>
              <a:p>
                <a:pPr lvl="1"/>
                <a:r>
                  <a:rPr lang="en-US" dirty="0" smtClean="0"/>
                  <a:t>On successful authentication, update </a:t>
                </a:r>
                <a:r>
                  <a:rPr lang="en-US" smtClean="0"/>
                  <a:t>t_prev</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3"/>
                <a:stretch>
                  <a:fillRect l="-509" t="-1500"/>
                </a:stretch>
              </a:blipFill>
            </p:spPr>
            <p:txBody>
              <a:bodyPr/>
              <a:lstStyle/>
              <a:p>
                <a:r>
                  <a:rPr lang="en-US">
                    <a:noFill/>
                  </a:rPr>
                  <a:t> </a:t>
                </a:r>
              </a:p>
            </p:txBody>
          </p:sp>
        </mc:Fallback>
      </mc:AlternateContent>
    </p:spTree>
    <p:extLst>
      <p:ext uri="{BB962C8B-B14F-4D97-AF65-F5344CB8AC3E}">
        <p14:creationId xmlns:p14="http://schemas.microsoft.com/office/powerpoint/2010/main" val="12741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SecurID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Token:  displays </a:t>
                </a:r>
                <a:r>
                  <a:rPr lang="en-US" dirty="0" smtClean="0">
                    <a:solidFill>
                      <a:srgbClr val="4F81BD"/>
                    </a:solidFill>
                  </a:rPr>
                  <a:t>code </a:t>
                </a:r>
                <a:r>
                  <a:rPr lang="en-US" dirty="0" smtClean="0"/>
                  <a:t>that changes every minute</a:t>
                </a:r>
              </a:p>
              <a:p>
                <a:pPr lvl="1"/>
                <a:r>
                  <a:rPr lang="en-US" dirty="0" smtClean="0"/>
                  <a:t>LCD display</a:t>
                </a:r>
              </a:p>
              <a:p>
                <a:pPr lvl="1"/>
                <a:r>
                  <a:rPr lang="en-US" dirty="0" smtClean="0"/>
                  <a:t>Internal clock (1 minute granularity)</a:t>
                </a:r>
              </a:p>
              <a:p>
                <a:pPr lvl="1"/>
                <a:r>
                  <a:rPr lang="en-US" dirty="0" smtClean="0"/>
                  <a:t>No input channel</a:t>
                </a:r>
              </a:p>
              <a:p>
                <a:pPr lvl="1"/>
                <a:r>
                  <a:rPr lang="en-US" dirty="0" smtClean="0"/>
                  <a:t>Can compute hashes, MACs</a:t>
                </a:r>
              </a:p>
              <a:p>
                <a:pPr lvl="1"/>
                <a:r>
                  <a:rPr lang="en-US" dirty="0" smtClean="0"/>
                  <a:t>Stores a secret</a:t>
                </a:r>
              </a:p>
              <a:p>
                <a:r>
                  <a:rPr lang="en-US" dirty="0" smtClean="0"/>
                  <a:t>Ideas used: </a:t>
                </a:r>
              </a:p>
              <a:p>
                <a:pPr lvl="1"/>
                <a:r>
                  <a:rPr lang="en-US" dirty="0" smtClean="0"/>
                  <a:t>replace nonce with current time</a:t>
                </a:r>
              </a:p>
              <a:p>
                <a:pPr lvl="1"/>
                <a:r>
                  <a:rPr lang="en-US" dirty="0" smtClean="0"/>
                  <a:t>use L to input PIN</a:t>
                </a:r>
              </a:p>
              <a:p>
                <a:pPr lvl="1"/>
                <a:r>
                  <a:rPr lang="en-US" dirty="0" smtClean="0"/>
                  <a:t>server checks </a:t>
                </a:r>
                <a14:m>
                  <m:oMath xmlns:m="http://schemas.openxmlformats.org/officeDocument/2006/math">
                    <m:r>
                      <a:rPr lang="en-US" b="0" i="1" smtClean="0">
                        <a:latin typeface="Cambria Math" charset="0"/>
                      </a:rPr>
                      <m:t>±</m:t>
                    </m:r>
                  </m:oMath>
                </a14:m>
                <a:r>
                  <a:rPr lang="en-US" dirty="0" smtClean="0"/>
                  <a:t>10 minutes to allow for </a:t>
                </a:r>
              </a:p>
              <a:p>
                <a:pPr marL="274320" lvl="1" indent="0">
                  <a:buNone/>
                </a:pPr>
                <a:r>
                  <a:rPr lang="en-US" dirty="0"/>
                  <a:t> </a:t>
                </a:r>
                <a:r>
                  <a:rPr lang="en-US" dirty="0" smtClean="0"/>
                  <a:t>  clock drift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t="-875"/>
                </a:stretch>
              </a:blipFill>
            </p:spPr>
            <p:txBody>
              <a:bodyPr/>
              <a:lstStyle/>
              <a:p>
                <a:r>
                  <a:rPr lang="en-US">
                    <a:noFill/>
                  </a:rPr>
                  <a:t> </a:t>
                </a:r>
              </a:p>
            </p:txBody>
          </p:sp>
        </mc:Fallback>
      </mc:AlternateContent>
      <p:pic>
        <p:nvPicPr>
          <p:cNvPr id="4" name="Picture 3" descr="rsa_toke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033" y="4985634"/>
            <a:ext cx="3391967" cy="1872366"/>
          </a:xfrm>
          <a:prstGeom prst="rect">
            <a:avLst/>
          </a:prstGeom>
        </p:spPr>
      </p:pic>
    </p:spTree>
    <p:extLst>
      <p:ext uri="{BB962C8B-B14F-4D97-AF65-F5344CB8AC3E}">
        <p14:creationId xmlns:p14="http://schemas.microsoft.com/office/powerpoint/2010/main" val="1192152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“token”</a:t>
            </a:r>
            <a:endParaRPr lang="en-US" dirty="0"/>
          </a:p>
        </p:txBody>
      </p:sp>
      <p:sp>
        <p:nvSpPr>
          <p:cNvPr id="3" name="Content Placeholder 2"/>
          <p:cNvSpPr>
            <a:spLocks noGrp="1"/>
          </p:cNvSpPr>
          <p:nvPr>
            <p:ph idx="1"/>
          </p:nvPr>
        </p:nvSpPr>
        <p:spPr>
          <a:xfrm>
            <a:off x="1396403" y="1600200"/>
            <a:ext cx="6447925" cy="4710417"/>
          </a:xfrm>
          <a:solidFill>
            <a:srgbClr val="FFFF66"/>
          </a:solidFill>
          <a:ln w="25400" cap="rnd">
            <a:solidFill>
              <a:schemeClr val="tx1"/>
            </a:solidFill>
          </a:ln>
        </p:spPr>
        <p:txBody>
          <a:bodyPr>
            <a:normAutofit fontScale="92500" lnSpcReduction="10000"/>
          </a:bodyPr>
          <a:lstStyle/>
          <a:p>
            <a:pPr marL="0" indent="0">
              <a:buNone/>
            </a:pPr>
            <a:r>
              <a:rPr lang="en-US" b="1" dirty="0" smtClean="0">
                <a:latin typeface="Courier New"/>
                <a:cs typeface="Courier New"/>
              </a:rPr>
              <a:t>...</a:t>
            </a:r>
          </a:p>
          <a:p>
            <a:pPr marL="0" indent="0">
              <a:buNone/>
            </a:pPr>
            <a:r>
              <a:rPr lang="en-US" b="1" strike="sngStrike" dirty="0" smtClean="0">
                <a:latin typeface="Courier New"/>
                <a:cs typeface="Courier New"/>
              </a:rPr>
              <a:t>50: </a:t>
            </a:r>
            <a:r>
              <a:rPr lang="en-US" b="1" strike="sngStrike" dirty="0">
                <a:latin typeface="Courier New"/>
                <a:cs typeface="Courier New"/>
              </a:rPr>
              <a:t>MEND VOTE MALE HIRE BEAU LAY</a:t>
            </a:r>
          </a:p>
          <a:p>
            <a:pPr marL="0" indent="0">
              <a:buNone/>
            </a:pPr>
            <a:r>
              <a:rPr lang="en-US" b="1" strike="sngStrike" dirty="0" smtClean="0">
                <a:latin typeface="Courier New"/>
                <a:cs typeface="Courier New"/>
              </a:rPr>
              <a:t>49: </a:t>
            </a:r>
            <a:r>
              <a:rPr lang="en-US" b="1" strike="sngStrike" dirty="0">
                <a:latin typeface="Courier New"/>
                <a:cs typeface="Courier New"/>
              </a:rPr>
              <a:t>PUG LYRA CANT JUDY BOAR AVON</a:t>
            </a:r>
          </a:p>
          <a:p>
            <a:pPr marL="0" indent="0">
              <a:buNone/>
            </a:pPr>
            <a:r>
              <a:rPr lang="en-US" b="1" dirty="0" smtClean="0">
                <a:latin typeface="Courier New"/>
                <a:cs typeface="Courier New"/>
              </a:rPr>
              <a:t>48: </a:t>
            </a:r>
            <a:r>
              <a:rPr lang="en-US" b="1" dirty="0">
                <a:latin typeface="Courier New"/>
                <a:cs typeface="Courier New"/>
              </a:rPr>
              <a:t>LOAM OILY FISH CHAD BRIG NOV</a:t>
            </a:r>
          </a:p>
          <a:p>
            <a:pPr marL="0" indent="0">
              <a:buNone/>
            </a:pPr>
            <a:r>
              <a:rPr lang="en-US" b="1" dirty="0" smtClean="0">
                <a:latin typeface="Courier New"/>
                <a:cs typeface="Courier New"/>
              </a:rPr>
              <a:t>47: </a:t>
            </a:r>
            <a:r>
              <a:rPr lang="en-US" b="1" dirty="0">
                <a:latin typeface="Courier New"/>
                <a:cs typeface="Courier New"/>
              </a:rPr>
              <a:t>RUE CLOG LEAK FRAU CURD SAM</a:t>
            </a:r>
          </a:p>
          <a:p>
            <a:pPr marL="0" indent="0">
              <a:buNone/>
            </a:pPr>
            <a:r>
              <a:rPr lang="en-US" b="1" dirty="0" smtClean="0">
                <a:latin typeface="Courier New"/>
                <a:cs typeface="Courier New"/>
              </a:rPr>
              <a:t>46: </a:t>
            </a:r>
            <a:r>
              <a:rPr lang="en-US" b="1" dirty="0">
                <a:latin typeface="Courier New"/>
                <a:cs typeface="Courier New"/>
              </a:rPr>
              <a:t>COY LUG DORA NECK OILY HEAL</a:t>
            </a:r>
          </a:p>
          <a:p>
            <a:pPr marL="0" indent="0">
              <a:buNone/>
            </a:pPr>
            <a:r>
              <a:rPr lang="en-US" b="1" dirty="0" smtClean="0">
                <a:latin typeface="Courier New"/>
                <a:cs typeface="Courier New"/>
              </a:rPr>
              <a:t>45: </a:t>
            </a:r>
            <a:r>
              <a:rPr lang="en-US" b="1" dirty="0">
                <a:latin typeface="Courier New"/>
                <a:cs typeface="Courier New"/>
              </a:rPr>
              <a:t>SUN GENE LOU HARD ELY HOG</a:t>
            </a:r>
          </a:p>
          <a:p>
            <a:pPr marL="0" indent="0">
              <a:buNone/>
            </a:pPr>
            <a:r>
              <a:rPr lang="en-US" b="1" dirty="0" smtClean="0">
                <a:latin typeface="Courier New"/>
                <a:cs typeface="Courier New"/>
              </a:rPr>
              <a:t>44: </a:t>
            </a:r>
            <a:r>
              <a:rPr lang="en-US" b="1" dirty="0">
                <a:latin typeface="Courier New"/>
                <a:cs typeface="Courier New"/>
              </a:rPr>
              <a:t>GET CANE SOY NOR MATE DUEL</a:t>
            </a:r>
          </a:p>
          <a:p>
            <a:pPr marL="0" indent="0">
              <a:buNone/>
            </a:pPr>
            <a:r>
              <a:rPr lang="en-US" b="1" dirty="0" smtClean="0">
                <a:latin typeface="Courier New"/>
                <a:cs typeface="Courier New"/>
              </a:rPr>
              <a:t>43: </a:t>
            </a:r>
            <a:r>
              <a:rPr lang="en-US" b="1" dirty="0">
                <a:latin typeface="Courier New"/>
                <a:cs typeface="Courier New"/>
              </a:rPr>
              <a:t>LUST TOUT NOV HAN BACH FADE</a:t>
            </a:r>
          </a:p>
          <a:p>
            <a:pPr marL="0" indent="0">
              <a:buNone/>
            </a:pPr>
            <a:r>
              <a:rPr lang="en-US" b="1" dirty="0" smtClean="0">
                <a:latin typeface="Courier New"/>
                <a:cs typeface="Courier New"/>
              </a:rPr>
              <a:t>42: </a:t>
            </a:r>
            <a:r>
              <a:rPr lang="en-US" b="1" dirty="0">
                <a:latin typeface="Courier New"/>
                <a:cs typeface="Courier New"/>
              </a:rPr>
              <a:t>HOLM GIN MOLL JAY EARN BUFF</a:t>
            </a:r>
          </a:p>
          <a:p>
            <a:pPr marL="0" indent="0">
              <a:buNone/>
            </a:pPr>
            <a:r>
              <a:rPr lang="en-US" b="1" smtClean="0">
                <a:latin typeface="Courier New"/>
                <a:cs typeface="Courier New"/>
              </a:rPr>
              <a:t>41: </a:t>
            </a:r>
            <a:r>
              <a:rPr lang="en-US" b="1" dirty="0">
                <a:latin typeface="Courier New"/>
                <a:cs typeface="Courier New"/>
              </a:rPr>
              <a:t>KEEN ABUT GALA ASIA DAM </a:t>
            </a:r>
            <a:r>
              <a:rPr lang="en-US" b="1" dirty="0" smtClean="0">
                <a:latin typeface="Courier New"/>
                <a:cs typeface="Courier New"/>
              </a:rPr>
              <a:t>SINK</a:t>
            </a:r>
          </a:p>
          <a:p>
            <a:pPr marL="0" indent="0">
              <a:buNone/>
            </a:pPr>
            <a:r>
              <a:rPr lang="en-US" b="1" dirty="0" smtClean="0">
                <a:latin typeface="Courier New"/>
                <a:cs typeface="Courier New"/>
              </a:rPr>
              <a:t>...</a:t>
            </a:r>
            <a:endParaRPr lang="en-US" b="1" dirty="0">
              <a:latin typeface="Courier New"/>
              <a:cs typeface="Courier New"/>
            </a:endParaRPr>
          </a:p>
        </p:txBody>
      </p:sp>
    </p:spTree>
    <p:extLst>
      <p:ext uri="{BB962C8B-B14F-4D97-AF65-F5344CB8AC3E}">
        <p14:creationId xmlns:p14="http://schemas.microsoft.com/office/powerpoint/2010/main" val="779702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chains</a:t>
            </a:r>
            <a:endParaRPr lang="en-US" dirty="0"/>
          </a:p>
        </p:txBody>
      </p:sp>
      <p:sp>
        <p:nvSpPr>
          <p:cNvPr id="3" name="Content Placeholder 2"/>
          <p:cNvSpPr>
            <a:spLocks noGrp="1"/>
          </p:cNvSpPr>
          <p:nvPr>
            <p:ph idx="1"/>
          </p:nvPr>
        </p:nvSpPr>
        <p:spPr/>
        <p:txBody>
          <a:bodyPr>
            <a:normAutofit/>
          </a:bodyPr>
          <a:lstStyle/>
          <a:p>
            <a:r>
              <a:rPr lang="en-US" dirty="0" smtClean="0"/>
              <a:t>Let H</a:t>
            </a:r>
            <a:r>
              <a:rPr lang="en-US" baseline="30000" dirty="0" smtClean="0"/>
              <a:t>i</a:t>
            </a:r>
            <a:r>
              <a:rPr lang="en-US" dirty="0" smtClean="0"/>
              <a:t>(x) be </a:t>
            </a:r>
            <a:r>
              <a:rPr lang="en-US" dirty="0" err="1" smtClean="0"/>
              <a:t>i</a:t>
            </a:r>
            <a:r>
              <a:rPr lang="en-US" dirty="0" smtClean="0"/>
              <a:t> iterations of H applied to x</a:t>
            </a:r>
          </a:p>
          <a:p>
            <a:pPr lvl="1"/>
            <a:r>
              <a:rPr lang="en-US" dirty="0" smtClean="0"/>
              <a:t>H</a:t>
            </a:r>
            <a:r>
              <a:rPr lang="en-US" baseline="30000" dirty="0" smtClean="0"/>
              <a:t>0</a:t>
            </a:r>
            <a:r>
              <a:rPr lang="en-US" dirty="0" smtClean="0"/>
              <a:t>(x) = x</a:t>
            </a:r>
          </a:p>
          <a:p>
            <a:pPr lvl="1"/>
            <a:r>
              <a:rPr lang="en-US" dirty="0" smtClean="0"/>
              <a:t>H</a:t>
            </a:r>
            <a:r>
              <a:rPr lang="en-US" baseline="30000" dirty="0" smtClean="0"/>
              <a:t>i+1</a:t>
            </a:r>
            <a:r>
              <a:rPr lang="en-US" dirty="0" smtClean="0"/>
              <a:t>(x) = H(H</a:t>
            </a:r>
            <a:r>
              <a:rPr lang="en-US" baseline="30000" dirty="0" smtClean="0"/>
              <a:t>i</a:t>
            </a:r>
            <a:r>
              <a:rPr lang="en-US" dirty="0" smtClean="0"/>
              <a:t>(x))</a:t>
            </a:r>
          </a:p>
          <a:p>
            <a:r>
              <a:rPr lang="en-US" dirty="0" smtClean="0">
                <a:solidFill>
                  <a:schemeClr val="accent1"/>
                </a:solidFill>
              </a:rPr>
              <a:t>Hash chain:  </a:t>
            </a:r>
            <a:r>
              <a:rPr lang="en-US" dirty="0" smtClean="0"/>
              <a:t>H</a:t>
            </a:r>
            <a:r>
              <a:rPr lang="en-US" baseline="30000" dirty="0" smtClean="0"/>
              <a:t>1</a:t>
            </a:r>
            <a:r>
              <a:rPr lang="en-US" dirty="0" smtClean="0"/>
              <a:t>(x), H</a:t>
            </a:r>
            <a:r>
              <a:rPr lang="en-US" baseline="30000" dirty="0" smtClean="0"/>
              <a:t>2</a:t>
            </a:r>
            <a:r>
              <a:rPr lang="en-US" dirty="0" smtClean="0"/>
              <a:t>(x), H</a:t>
            </a:r>
            <a:r>
              <a:rPr lang="en-US" baseline="30000" dirty="0" smtClean="0"/>
              <a:t>3</a:t>
            </a:r>
            <a:r>
              <a:rPr lang="en-US" dirty="0" smtClean="0"/>
              <a:t>(x), ..., </a:t>
            </a:r>
            <a:r>
              <a:rPr lang="en-US" dirty="0" err="1" smtClean="0"/>
              <a:t>H</a:t>
            </a:r>
            <a:r>
              <a:rPr lang="en-US" baseline="30000" dirty="0" err="1" smtClean="0"/>
              <a:t>n</a:t>
            </a:r>
            <a:r>
              <a:rPr lang="en-US" dirty="0" smtClean="0"/>
              <a:t>(x)</a:t>
            </a:r>
          </a:p>
        </p:txBody>
      </p:sp>
    </p:spTree>
    <p:extLst>
      <p:ext uri="{BB962C8B-B14F-4D97-AF65-F5344CB8AC3E}">
        <p14:creationId xmlns:p14="http://schemas.microsoft.com/office/powerpoint/2010/main" val="14369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OTPs from hash </a:t>
            </a:r>
            <a:r>
              <a:rPr lang="en-US" dirty="0" smtClean="0"/>
              <a:t>chains</a:t>
            </a:r>
            <a:endParaRPr lang="en-US" dirty="0"/>
          </a:p>
        </p:txBody>
      </p:sp>
      <p:sp>
        <p:nvSpPr>
          <p:cNvPr id="3" name="Content Placeholder 2"/>
          <p:cNvSpPr>
            <a:spLocks noGrp="1"/>
          </p:cNvSpPr>
          <p:nvPr>
            <p:ph idx="1"/>
          </p:nvPr>
        </p:nvSpPr>
        <p:spPr/>
        <p:txBody>
          <a:bodyPr>
            <a:normAutofit/>
          </a:bodyPr>
          <a:lstStyle/>
          <a:p>
            <a:r>
              <a:rPr lang="en-US" dirty="0" smtClean="0"/>
              <a:t>Given a randomly chosen, large, secret seed s...</a:t>
            </a:r>
          </a:p>
          <a:p>
            <a:r>
              <a:rPr lang="en-US" b="1" dirty="0" smtClean="0"/>
              <a:t>Bad idea:  </a:t>
            </a:r>
            <a:r>
              <a:rPr lang="en-US" dirty="0" smtClean="0"/>
              <a:t>generate a sequence of OTPs as a hash chain:  H</a:t>
            </a:r>
            <a:r>
              <a:rPr lang="en-US" baseline="30000" dirty="0" smtClean="0"/>
              <a:t>1</a:t>
            </a:r>
            <a:r>
              <a:rPr lang="en-US" dirty="0" smtClean="0"/>
              <a:t>(s), H</a:t>
            </a:r>
            <a:r>
              <a:rPr lang="en-US" baseline="30000" dirty="0" smtClean="0"/>
              <a:t>2</a:t>
            </a:r>
            <a:r>
              <a:rPr lang="is-IS" dirty="0" smtClean="0"/>
              <a:t>(s)</a:t>
            </a:r>
            <a:r>
              <a:rPr lang="en-US" dirty="0" smtClean="0"/>
              <a:t>, ..., </a:t>
            </a:r>
            <a:r>
              <a:rPr lang="en-US" dirty="0" err="1" smtClean="0"/>
              <a:t>H</a:t>
            </a:r>
            <a:r>
              <a:rPr lang="en-US" baseline="30000" dirty="0" err="1" smtClean="0"/>
              <a:t>n</a:t>
            </a:r>
            <a:r>
              <a:rPr lang="is-IS" dirty="0" smtClean="0"/>
              <a:t>(s)</a:t>
            </a:r>
            <a:endParaRPr lang="en-US" dirty="0" smtClean="0"/>
          </a:p>
          <a:p>
            <a:pPr lvl="1"/>
            <a:r>
              <a:rPr lang="en-US" dirty="0" smtClean="0"/>
              <a:t>Suppose untrusted public machine learns H</a:t>
            </a:r>
            <a:r>
              <a:rPr lang="en-US" baseline="30000" dirty="0" smtClean="0"/>
              <a:t>i</a:t>
            </a:r>
            <a:r>
              <a:rPr lang="is-IS" dirty="0" smtClean="0"/>
              <a:t>(s)</a:t>
            </a:r>
            <a:endParaRPr lang="en-US" dirty="0" smtClean="0"/>
          </a:p>
          <a:p>
            <a:pPr lvl="1"/>
            <a:r>
              <a:rPr lang="en-US" dirty="0"/>
              <a:t>F</a:t>
            </a:r>
            <a:r>
              <a:rPr lang="en-US" dirty="0" smtClean="0"/>
              <a:t>rom then on can compute next OTP H</a:t>
            </a:r>
            <a:r>
              <a:rPr lang="en-US" baseline="30000" dirty="0" smtClean="0"/>
              <a:t>i+1</a:t>
            </a:r>
            <a:r>
              <a:rPr lang="is-IS" dirty="0" smtClean="0"/>
              <a:t>(s) </a:t>
            </a:r>
            <a:r>
              <a:rPr lang="en-US" dirty="0" smtClean="0"/>
              <a:t>by applying H, because hashes are easy to compute in forward direction</a:t>
            </a:r>
          </a:p>
          <a:p>
            <a:pPr lvl="1"/>
            <a:r>
              <a:rPr lang="en-US" dirty="0" smtClean="0"/>
              <a:t>But hashes are hard to invert...</a:t>
            </a:r>
          </a:p>
          <a:p>
            <a:r>
              <a:rPr lang="en-US" b="1" dirty="0" smtClean="0"/>
              <a:t>Good idea </a:t>
            </a:r>
            <a:r>
              <a:rPr lang="en-US" b="1" dirty="0" smtClean="0">
                <a:solidFill>
                  <a:schemeClr val="tx1">
                    <a:lumMod val="50000"/>
                    <a:lumOff val="50000"/>
                  </a:schemeClr>
                </a:solidFill>
              </a:rPr>
              <a:t>[</a:t>
            </a:r>
            <a:r>
              <a:rPr lang="en-US" b="1" dirty="0" err="1" smtClean="0">
                <a:solidFill>
                  <a:schemeClr val="tx1">
                    <a:lumMod val="50000"/>
                    <a:lumOff val="50000"/>
                  </a:schemeClr>
                </a:solidFill>
              </a:rPr>
              <a:t>Lamport</a:t>
            </a:r>
            <a:r>
              <a:rPr lang="en-US" b="1" dirty="0" smtClean="0">
                <a:solidFill>
                  <a:schemeClr val="tx1">
                    <a:lumMod val="50000"/>
                    <a:lumOff val="50000"/>
                  </a:schemeClr>
                </a:solidFill>
              </a:rPr>
              <a:t> 1981]</a:t>
            </a:r>
            <a:r>
              <a:rPr lang="en-US" b="1" dirty="0" smtClean="0"/>
              <a:t>:  </a:t>
            </a:r>
            <a:r>
              <a:rPr lang="en-US" dirty="0" smtClean="0"/>
              <a:t>generate a sequence of OTPs as a reverse hash chain:  </a:t>
            </a:r>
            <a:r>
              <a:rPr lang="en-US" dirty="0" err="1" smtClean="0"/>
              <a:t>H</a:t>
            </a:r>
            <a:r>
              <a:rPr lang="en-US" baseline="30000" dirty="0" err="1" smtClean="0"/>
              <a:t>n</a:t>
            </a:r>
            <a:r>
              <a:rPr lang="is-IS" dirty="0" smtClean="0"/>
              <a:t>(s)</a:t>
            </a:r>
            <a:r>
              <a:rPr lang="en-US" dirty="0" smtClean="0"/>
              <a:t>, ..., H</a:t>
            </a:r>
            <a:r>
              <a:rPr lang="en-US" baseline="30000" dirty="0" smtClean="0"/>
              <a:t>1</a:t>
            </a:r>
            <a:r>
              <a:rPr lang="is-IS" dirty="0" smtClean="0"/>
              <a:t>(s)</a:t>
            </a:r>
            <a:endParaRPr lang="en-US" dirty="0" smtClean="0"/>
          </a:p>
          <a:p>
            <a:pPr lvl="1"/>
            <a:r>
              <a:rPr lang="en-US" dirty="0" smtClean="0"/>
              <a:t>Suppose untrusted public machine </a:t>
            </a:r>
            <a:r>
              <a:rPr lang="en-US" dirty="0"/>
              <a:t>learns </a:t>
            </a:r>
            <a:r>
              <a:rPr lang="en-US" dirty="0" smtClean="0"/>
              <a:t>H</a:t>
            </a:r>
            <a:r>
              <a:rPr lang="en-US" baseline="30000" dirty="0" smtClean="0"/>
              <a:t>i</a:t>
            </a:r>
            <a:r>
              <a:rPr lang="is-IS" dirty="0" smtClean="0"/>
              <a:t>(s)</a:t>
            </a:r>
            <a:endParaRPr lang="en-US" dirty="0" smtClean="0"/>
          </a:p>
          <a:p>
            <a:pPr lvl="1"/>
            <a:r>
              <a:rPr lang="en-US" dirty="0" smtClean="0"/>
              <a:t>Next password is H</a:t>
            </a:r>
            <a:r>
              <a:rPr lang="en-US" baseline="30000" dirty="0" smtClean="0"/>
              <a:t>i-1</a:t>
            </a:r>
            <a:r>
              <a:rPr lang="is-IS" dirty="0" smtClean="0"/>
              <a:t>(s)</a:t>
            </a:r>
            <a:endParaRPr lang="en-US" dirty="0" smtClean="0"/>
          </a:p>
          <a:p>
            <a:pPr lvl="1"/>
            <a:r>
              <a:rPr lang="en-US" dirty="0" smtClean="0"/>
              <a:t>Computing that is hard!</a:t>
            </a:r>
            <a:endParaRPr lang="en-US" dirty="0"/>
          </a:p>
        </p:txBody>
      </p:sp>
    </p:spTree>
    <p:extLst>
      <p:ext uri="{BB962C8B-B14F-4D97-AF65-F5344CB8AC3E}">
        <p14:creationId xmlns:p14="http://schemas.microsoft.com/office/powerpoint/2010/main" val="16369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(almost)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Assume:  </a:t>
            </a:r>
            <a:r>
              <a:rPr lang="en-US" dirty="0"/>
              <a:t>S stores </a:t>
            </a:r>
            <a:r>
              <a:rPr lang="en-US" dirty="0" smtClean="0"/>
              <a:t>a </a:t>
            </a:r>
            <a:r>
              <a:rPr lang="en-US" dirty="0"/>
              <a:t>set of tuples </a:t>
            </a:r>
            <a:r>
              <a:rPr lang="en-US" dirty="0" smtClean="0"/>
              <a:t>(</a:t>
            </a:r>
            <a:r>
              <a:rPr lang="en-US" dirty="0" err="1" smtClean="0"/>
              <a:t>uid</a:t>
            </a:r>
            <a:r>
              <a:rPr lang="en-US" dirty="0" smtClean="0"/>
              <a:t>, </a:t>
            </a:r>
            <a:r>
              <a:rPr lang="en-US" dirty="0" err="1" smtClean="0"/>
              <a:t>n_u</a:t>
            </a:r>
            <a:r>
              <a:rPr lang="en-US" dirty="0" smtClean="0"/>
              <a:t>, </a:t>
            </a:r>
            <a:r>
              <a:rPr lang="en-US" dirty="0" err="1" smtClean="0"/>
              <a:t>s_u</a:t>
            </a:r>
            <a:r>
              <a:rPr lang="en-US" dirty="0" smtClean="0"/>
              <a:t>)</a:t>
            </a:r>
          </a:p>
          <a:p>
            <a:pPr marL="0" indent="0">
              <a:buNone/>
            </a:pPr>
            <a:endParaRPr lang="en-US" b="1" dirty="0">
              <a:latin typeface="Courier New"/>
              <a:cs typeface="Courier New"/>
            </a:endParaRPr>
          </a:p>
          <a:p>
            <a:pPr marL="0" indent="0">
              <a:buNone/>
            </a:pPr>
            <a:r>
              <a:rPr lang="en-US" b="1" dirty="0" smtClean="0">
                <a:latin typeface="Courier New"/>
                <a:cs typeface="Courier New"/>
              </a:rPr>
              <a:t>1. </a:t>
            </a:r>
            <a:r>
              <a:rPr lang="en-US" b="1" dirty="0">
                <a:latin typeface="Courier New"/>
                <a:cs typeface="Courier New"/>
              </a:rPr>
              <a:t>U</a:t>
            </a:r>
            <a:r>
              <a:rPr lang="en-US" b="1" dirty="0" smtClean="0">
                <a:latin typeface="Courier New"/>
                <a:cs typeface="Courier New"/>
              </a:rPr>
              <a:t>-&gt;L-&gt;S: </a:t>
            </a:r>
            <a:r>
              <a:rPr lang="en-US" b="1" dirty="0" err="1" smtClean="0">
                <a:latin typeface="Courier New"/>
                <a:cs typeface="Courier New"/>
              </a:rPr>
              <a:t>uid</a:t>
            </a:r>
            <a:endParaRPr lang="en-US" b="1" dirty="0" smtClean="0">
              <a:latin typeface="Courier New"/>
              <a:cs typeface="Courier New"/>
            </a:endParaRPr>
          </a:p>
          <a:p>
            <a:pPr marL="0" indent="0">
              <a:buNone/>
            </a:pPr>
            <a:r>
              <a:rPr lang="en-US" b="1" dirty="0" smtClean="0">
                <a:latin typeface="Courier New"/>
                <a:cs typeface="Courier New"/>
              </a:rPr>
              <a:t>2. S: lookup (</a:t>
            </a:r>
            <a:r>
              <a:rPr lang="en-US" b="1" dirty="0" err="1" smtClean="0">
                <a:latin typeface="Courier New"/>
                <a:cs typeface="Courier New"/>
              </a:rPr>
              <a:t>n_u</a:t>
            </a:r>
            <a:r>
              <a:rPr lang="en-US" b="1" dirty="0" smtClean="0">
                <a:latin typeface="Courier New"/>
                <a:cs typeface="Courier New"/>
              </a:rPr>
              <a:t>, </a:t>
            </a:r>
            <a:r>
              <a:rPr lang="en-US" b="1" dirty="0" err="1" smtClean="0">
                <a:latin typeface="Courier New"/>
                <a:cs typeface="Courier New"/>
              </a:rPr>
              <a:t>s_u</a:t>
            </a:r>
            <a:r>
              <a:rPr lang="en-US" b="1" dirty="0" smtClean="0">
                <a:latin typeface="Courier New"/>
                <a:cs typeface="Courier New"/>
              </a:rPr>
              <a:t>) for </a:t>
            </a:r>
            <a:r>
              <a:rPr lang="en-US" b="1" dirty="0" err="1" smtClean="0">
                <a:latin typeface="Courier New"/>
                <a:cs typeface="Courier New"/>
              </a:rPr>
              <a:t>uid</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let n = </a:t>
            </a:r>
            <a:r>
              <a:rPr lang="en-US" b="1" dirty="0" err="1" smtClean="0">
                <a:latin typeface="Courier New"/>
                <a:cs typeface="Courier New"/>
              </a:rPr>
              <a:t>n_u</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let </a:t>
            </a:r>
            <a:r>
              <a:rPr lang="en-US" b="1" dirty="0" err="1" smtClean="0">
                <a:latin typeface="Courier New"/>
                <a:cs typeface="Courier New"/>
              </a:rPr>
              <a:t>otp</a:t>
            </a:r>
            <a:r>
              <a:rPr lang="en-US" b="1" dirty="0" smtClean="0">
                <a:latin typeface="Courier New"/>
                <a:cs typeface="Courier New"/>
              </a:rPr>
              <a:t> = </a:t>
            </a:r>
            <a:r>
              <a:rPr lang="en-US" b="1" dirty="0" err="1" smtClean="0">
                <a:latin typeface="Courier New"/>
                <a:cs typeface="Courier New"/>
              </a:rPr>
              <a:t>H</a:t>
            </a:r>
            <a:r>
              <a:rPr lang="en-US" b="1" baseline="30000" dirty="0" err="1" smtClean="0">
                <a:latin typeface="Courier New"/>
                <a:cs typeface="Courier New"/>
              </a:rPr>
              <a:t>n</a:t>
            </a:r>
            <a:r>
              <a:rPr lang="en-US" b="1" dirty="0" smtClean="0">
                <a:latin typeface="Courier New"/>
                <a:cs typeface="Courier New"/>
              </a:rPr>
              <a:t>(</a:t>
            </a:r>
            <a:r>
              <a:rPr lang="en-US" b="1" dirty="0" err="1" smtClean="0">
                <a:latin typeface="Courier New"/>
                <a:cs typeface="Courier New"/>
              </a:rPr>
              <a:t>s_u</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decrement stored </a:t>
            </a:r>
            <a:r>
              <a:rPr lang="en-US" b="1" dirty="0" err="1" smtClean="0">
                <a:latin typeface="Courier New"/>
                <a:cs typeface="Courier New"/>
              </a:rPr>
              <a:t>n_u</a:t>
            </a:r>
            <a:endParaRPr lang="en-US" b="1" dirty="0" smtClean="0">
              <a:latin typeface="Courier New"/>
              <a:cs typeface="Courier New"/>
            </a:endParaRPr>
          </a:p>
          <a:p>
            <a:pPr marL="0" indent="0">
              <a:buNone/>
            </a:pPr>
            <a:r>
              <a:rPr lang="en-US" b="1" dirty="0">
                <a:latin typeface="Courier New"/>
                <a:cs typeface="Courier New"/>
              </a:rPr>
              <a:t>3</a:t>
            </a:r>
            <a:r>
              <a:rPr lang="en-US" b="1" dirty="0" smtClean="0">
                <a:latin typeface="Courier New"/>
                <a:cs typeface="Courier New"/>
              </a:rPr>
              <a:t>. S-&gt;L-&gt;</a:t>
            </a:r>
            <a:r>
              <a:rPr lang="en-US" b="1" dirty="0">
                <a:latin typeface="Courier New"/>
                <a:cs typeface="Courier New"/>
              </a:rPr>
              <a:t>U</a:t>
            </a:r>
            <a:r>
              <a:rPr lang="en-US" b="1" dirty="0" smtClean="0">
                <a:latin typeface="Courier New"/>
                <a:cs typeface="Courier New"/>
              </a:rPr>
              <a:t>: n</a:t>
            </a:r>
          </a:p>
          <a:p>
            <a:pPr marL="0" indent="0">
              <a:buNone/>
            </a:pPr>
            <a:r>
              <a:rPr lang="en-US" b="1" dirty="0">
                <a:latin typeface="Courier New"/>
                <a:cs typeface="Courier New"/>
              </a:rPr>
              <a:t>4</a:t>
            </a:r>
            <a:r>
              <a:rPr lang="en-US" b="1" dirty="0" smtClean="0">
                <a:latin typeface="Courier New"/>
                <a:cs typeface="Courier New"/>
              </a:rPr>
              <a:t>. </a:t>
            </a:r>
            <a:r>
              <a:rPr lang="en-US" b="1" dirty="0">
                <a:latin typeface="Courier New"/>
                <a:cs typeface="Courier New"/>
              </a:rPr>
              <a:t>U</a:t>
            </a:r>
            <a:r>
              <a:rPr lang="en-US" b="1" dirty="0" smtClean="0">
                <a:latin typeface="Courier New"/>
                <a:cs typeface="Courier New"/>
              </a:rPr>
              <a:t>: p = </a:t>
            </a:r>
            <a:r>
              <a:rPr lang="en-US" b="1" dirty="0" err="1" smtClean="0">
                <a:latin typeface="Courier New"/>
                <a:cs typeface="Courier New"/>
              </a:rPr>
              <a:t>H</a:t>
            </a:r>
            <a:r>
              <a:rPr lang="en-US" b="1" baseline="30000" dirty="0" err="1" smtClean="0">
                <a:latin typeface="Courier New"/>
                <a:cs typeface="Courier New"/>
              </a:rPr>
              <a:t>n</a:t>
            </a:r>
            <a:r>
              <a:rPr lang="en-US" b="1" dirty="0" smtClean="0">
                <a:latin typeface="Courier New"/>
                <a:cs typeface="Courier New"/>
              </a:rPr>
              <a:t>(</a:t>
            </a:r>
            <a:r>
              <a:rPr lang="en-US" b="1" dirty="0" err="1" smtClean="0">
                <a:latin typeface="Courier New"/>
                <a:cs typeface="Courier New"/>
              </a:rPr>
              <a:t>s_u</a:t>
            </a:r>
            <a:r>
              <a:rPr lang="en-US" b="1" dirty="0" smtClean="0">
                <a:latin typeface="Courier New"/>
                <a:cs typeface="Courier New"/>
              </a:rPr>
              <a:t>)</a:t>
            </a:r>
          </a:p>
          <a:p>
            <a:pPr marL="0" indent="0">
              <a:buNone/>
            </a:pPr>
            <a:r>
              <a:rPr lang="en-US" b="1" dirty="0">
                <a:latin typeface="Courier New"/>
                <a:cs typeface="Courier New"/>
              </a:rPr>
              <a:t>5</a:t>
            </a:r>
            <a:r>
              <a:rPr lang="en-US" b="1" dirty="0" smtClean="0">
                <a:latin typeface="Courier New"/>
                <a:cs typeface="Courier New"/>
              </a:rPr>
              <a:t>. </a:t>
            </a:r>
            <a:r>
              <a:rPr lang="en-US" b="1" dirty="0">
                <a:latin typeface="Courier New"/>
                <a:cs typeface="Courier New"/>
              </a:rPr>
              <a:t>U</a:t>
            </a:r>
            <a:r>
              <a:rPr lang="en-US" b="1" dirty="0" smtClean="0">
                <a:latin typeface="Courier New"/>
                <a:cs typeface="Courier New"/>
              </a:rPr>
              <a:t>-&gt;L-&gt;S: p</a:t>
            </a:r>
            <a:endParaRPr lang="en-US" b="1" dirty="0">
              <a:latin typeface="Courier New"/>
              <a:cs typeface="Courier New"/>
            </a:endParaRPr>
          </a:p>
          <a:p>
            <a:pPr marL="0" indent="0">
              <a:buNone/>
            </a:pPr>
            <a:r>
              <a:rPr lang="en-US" b="1" dirty="0">
                <a:latin typeface="Courier New"/>
                <a:cs typeface="Courier New"/>
              </a:rPr>
              <a:t>6</a:t>
            </a:r>
            <a:r>
              <a:rPr lang="en-US" b="1" dirty="0" smtClean="0">
                <a:latin typeface="Courier New"/>
                <a:cs typeface="Courier New"/>
              </a:rPr>
              <a:t>. S: </a:t>
            </a:r>
            <a:r>
              <a:rPr lang="en-US" b="1" dirty="0" err="1" smtClean="0">
                <a:latin typeface="Courier New"/>
                <a:cs typeface="Courier New"/>
              </a:rPr>
              <a:t>uid</a:t>
            </a:r>
            <a:r>
              <a:rPr lang="en-US" b="1" dirty="0" smtClean="0">
                <a:latin typeface="Courier New"/>
                <a:cs typeface="Courier New"/>
              </a:rPr>
              <a:t> is authenticated if p = </a:t>
            </a:r>
            <a:r>
              <a:rPr lang="en-US" b="1" dirty="0" err="1" smtClean="0">
                <a:latin typeface="Courier New"/>
                <a:cs typeface="Courier New"/>
              </a:rPr>
              <a:t>otp</a:t>
            </a:r>
            <a:endParaRPr lang="en-US" b="1" dirty="0" smtClean="0">
              <a:latin typeface="Courier New"/>
              <a:cs typeface="Courier New"/>
            </a:endParaRPr>
          </a:p>
          <a:p>
            <a:pPr marL="0" indent="0">
              <a:buNone/>
            </a:pPr>
            <a:endParaRPr lang="en-US" b="1" dirty="0">
              <a:latin typeface="Courier New"/>
              <a:cs typeface="Courier New"/>
            </a:endParaRPr>
          </a:p>
          <a:p>
            <a:pPr marL="0" indent="0">
              <a:buNone/>
            </a:pPr>
            <a:r>
              <a:rPr lang="en-US" b="1" dirty="0"/>
              <a:t>Problem:  </a:t>
            </a:r>
            <a:r>
              <a:rPr lang="en-US" dirty="0"/>
              <a:t>S has to compute a lot of hashes if authentication is frequent</a:t>
            </a:r>
          </a:p>
          <a:p>
            <a:pPr marL="0" indent="0">
              <a:buNone/>
            </a:pPr>
            <a:endParaRPr lang="en-US" b="1" dirty="0" smtClean="0">
              <a:latin typeface="Courier New"/>
              <a:cs typeface="Courier New"/>
            </a:endParaRPr>
          </a:p>
          <a:p>
            <a:pPr marL="0" indent="0">
              <a:buNone/>
            </a:pPr>
            <a:endParaRPr lang="en-US" b="1" dirty="0">
              <a:latin typeface="Courier New"/>
              <a:cs typeface="Courier New"/>
            </a:endParaRPr>
          </a:p>
        </p:txBody>
      </p:sp>
    </p:spTree>
    <p:extLst>
      <p:ext uri="{BB962C8B-B14F-4D97-AF65-F5344CB8AC3E}">
        <p14:creationId xmlns:p14="http://schemas.microsoft.com/office/powerpoint/2010/main" val="207819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S's hash burden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 stores </a:t>
            </a:r>
            <a:r>
              <a:rPr lang="en-US" b="1" dirty="0" smtClean="0">
                <a:latin typeface="Courier New"/>
                <a:cs typeface="Courier New"/>
              </a:rPr>
              <a:t>last</a:t>
            </a:r>
            <a:r>
              <a:rPr lang="en-US" dirty="0" smtClean="0"/>
              <a:t>:  last successful OTP for </a:t>
            </a:r>
            <a:r>
              <a:rPr lang="en-US" dirty="0" err="1" smtClean="0"/>
              <a:t>id_Hu</a:t>
            </a:r>
            <a:r>
              <a:rPr lang="en-US" dirty="0" smtClean="0"/>
              <a:t>, where </a:t>
            </a:r>
            <a:r>
              <a:rPr lang="en-US" b="1" dirty="0" smtClean="0">
                <a:latin typeface="Courier New"/>
                <a:cs typeface="Courier New"/>
              </a:rPr>
              <a:t>last</a:t>
            </a:r>
            <a:r>
              <a:rPr lang="en-US" dirty="0" smtClean="0"/>
              <a:t> = H</a:t>
            </a:r>
            <a:r>
              <a:rPr lang="en-US" baseline="30000" dirty="0" smtClean="0"/>
              <a:t>n+1</a:t>
            </a:r>
            <a:r>
              <a:rPr lang="en-US" dirty="0" smtClean="0"/>
              <a:t>(s)</a:t>
            </a:r>
          </a:p>
          <a:p>
            <a:r>
              <a:rPr lang="en-US" dirty="0" smtClean="0"/>
              <a:t>S receives </a:t>
            </a:r>
            <a:r>
              <a:rPr lang="en-US" b="1" dirty="0" smtClean="0">
                <a:latin typeface="Courier New"/>
                <a:cs typeface="Courier New"/>
              </a:rPr>
              <a:t>next</a:t>
            </a:r>
            <a:r>
              <a:rPr lang="en-US" dirty="0" smtClean="0"/>
              <a:t>:  next attempted OTP, where if all is well </a:t>
            </a:r>
            <a:r>
              <a:rPr lang="en-US" b="1" dirty="0" smtClean="0">
                <a:latin typeface="Courier New"/>
                <a:cs typeface="Courier New"/>
              </a:rPr>
              <a:t>next</a:t>
            </a:r>
            <a:r>
              <a:rPr lang="en-US" dirty="0" smtClean="0"/>
              <a:t> = </a:t>
            </a:r>
            <a:r>
              <a:rPr lang="en-US" dirty="0" err="1" smtClean="0"/>
              <a:t>H</a:t>
            </a:r>
            <a:r>
              <a:rPr lang="en-US" baseline="30000" dirty="0" err="1" smtClean="0"/>
              <a:t>n</a:t>
            </a:r>
            <a:r>
              <a:rPr lang="en-US" dirty="0" smtClean="0"/>
              <a:t>(s)</a:t>
            </a:r>
          </a:p>
          <a:p>
            <a:r>
              <a:rPr lang="en-US" dirty="0" smtClean="0"/>
              <a:t>S checks its correctness with a single hash:</a:t>
            </a:r>
          </a:p>
          <a:p>
            <a:pPr marL="457200" lvl="1" indent="0">
              <a:buNone/>
            </a:pPr>
            <a:r>
              <a:rPr lang="en-US" dirty="0" smtClean="0"/>
              <a:t>H(</a:t>
            </a:r>
            <a:r>
              <a:rPr lang="en-US" b="1" dirty="0" smtClean="0">
                <a:latin typeface="Courier New"/>
                <a:cs typeface="Courier New"/>
              </a:rPr>
              <a:t>next</a:t>
            </a:r>
            <a:r>
              <a:rPr lang="en-US" dirty="0" smtClean="0"/>
              <a:t>) = H(</a:t>
            </a:r>
            <a:r>
              <a:rPr lang="en-US" dirty="0" err="1"/>
              <a:t>H</a:t>
            </a:r>
            <a:r>
              <a:rPr lang="en-US" baseline="30000" dirty="0" err="1"/>
              <a:t>n</a:t>
            </a:r>
            <a:r>
              <a:rPr lang="en-US" dirty="0"/>
              <a:t>(s</a:t>
            </a:r>
            <a:r>
              <a:rPr lang="en-US" dirty="0" smtClean="0"/>
              <a:t>)) = H</a:t>
            </a:r>
            <a:r>
              <a:rPr lang="en-US" baseline="30000" dirty="0" smtClean="0"/>
              <a:t>n+1</a:t>
            </a:r>
            <a:r>
              <a:rPr lang="en-US" dirty="0" smtClean="0"/>
              <a:t>(</a:t>
            </a:r>
            <a:r>
              <a:rPr lang="en-US" dirty="0"/>
              <a:t>s</a:t>
            </a:r>
            <a:r>
              <a:rPr lang="en-US" dirty="0" smtClean="0"/>
              <a:t>) = </a:t>
            </a:r>
            <a:r>
              <a:rPr lang="en-US" b="1" dirty="0" smtClean="0">
                <a:latin typeface="Courier New"/>
                <a:cs typeface="Courier New"/>
              </a:rPr>
              <a:t>last</a:t>
            </a:r>
            <a:endParaRPr lang="en-US" b="1" dirty="0">
              <a:latin typeface="Courier New"/>
              <a:cs typeface="Courier New"/>
            </a:endParaRPr>
          </a:p>
          <a:p>
            <a:r>
              <a:rPr lang="en-US" dirty="0" smtClean="0"/>
              <a:t>And if correct S updates last successful OTP:  </a:t>
            </a:r>
            <a:r>
              <a:rPr lang="en-US" b="1" dirty="0" smtClean="0">
                <a:latin typeface="Courier New"/>
                <a:cs typeface="Courier New"/>
              </a:rPr>
              <a:t>last := next </a:t>
            </a:r>
          </a:p>
          <a:p>
            <a:pPr marL="0" indent="0">
              <a:buNone/>
            </a:pPr>
            <a:endParaRPr lang="en-US" b="1" dirty="0">
              <a:latin typeface="Courier New"/>
              <a:cs typeface="Courier New"/>
            </a:endParaRPr>
          </a:p>
          <a:p>
            <a:pPr marL="0" indent="0">
              <a:buNone/>
            </a:pPr>
            <a:r>
              <a:rPr lang="en-US" b="1" dirty="0" smtClean="0"/>
              <a:t>Next problem: </a:t>
            </a:r>
            <a:r>
              <a:rPr lang="en-US" dirty="0" smtClean="0"/>
              <a:t>what if Hu and S don't agree on what password should be used next?  i.e., become </a:t>
            </a:r>
            <a:r>
              <a:rPr lang="en-US" i="1" dirty="0" smtClean="0"/>
              <a:t>desynchronized</a:t>
            </a:r>
            <a:endParaRPr lang="en-US" dirty="0" smtClean="0"/>
          </a:p>
          <a:p>
            <a:r>
              <a:rPr lang="en-US" dirty="0" smtClean="0"/>
              <a:t>network drops a message</a:t>
            </a:r>
          </a:p>
          <a:p>
            <a:r>
              <a:rPr lang="en-US" dirty="0" smtClean="0"/>
              <a:t>attacker does some online guessing (impersonating Hu) or spoofing (impersonating S)</a:t>
            </a:r>
          </a:p>
          <a:p>
            <a:endParaRPr lang="en-US" dirty="0"/>
          </a:p>
        </p:txBody>
      </p:sp>
    </p:spTree>
    <p:extLst>
      <p:ext uri="{BB962C8B-B14F-4D97-AF65-F5344CB8AC3E}">
        <p14:creationId xmlns:p14="http://schemas.microsoft.com/office/powerpoint/2010/main" val="155561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a:t>
            </a:r>
            <a:r>
              <a:rPr lang="en-US" dirty="0" err="1" smtClean="0"/>
              <a:t>desynchronization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Hu and S independently store index of last used password from their own perspective, call them </a:t>
            </a:r>
            <a:r>
              <a:rPr lang="en-US" dirty="0" err="1" smtClean="0"/>
              <a:t>m_Hu</a:t>
            </a:r>
            <a:r>
              <a:rPr lang="en-US" dirty="0" smtClean="0"/>
              <a:t> and </a:t>
            </a:r>
            <a:r>
              <a:rPr lang="en-US" dirty="0" err="1"/>
              <a:t>m</a:t>
            </a:r>
            <a:r>
              <a:rPr lang="en-US" dirty="0" err="1" smtClean="0"/>
              <a:t>_S</a:t>
            </a:r>
            <a:endParaRPr lang="en-US" dirty="0" smtClean="0"/>
          </a:p>
          <a:p>
            <a:pPr lvl="1"/>
            <a:r>
              <a:rPr lang="en-US" dirty="0" smtClean="0"/>
              <a:t>Neither is willing to reuse old passwords (i.e., higher indexes)</a:t>
            </a:r>
          </a:p>
          <a:p>
            <a:pPr lvl="1"/>
            <a:r>
              <a:rPr lang="en-US" dirty="0" smtClean="0"/>
              <a:t>But both are willing to skip ahead to newer passwords (i.e., lower indexes)</a:t>
            </a:r>
          </a:p>
          <a:p>
            <a:r>
              <a:rPr lang="en-US" dirty="0" smtClean="0"/>
              <a:t>To authenticate:</a:t>
            </a:r>
          </a:p>
          <a:p>
            <a:pPr lvl="1"/>
            <a:r>
              <a:rPr lang="en-US" dirty="0" smtClean="0"/>
              <a:t>S requests index </a:t>
            </a:r>
            <a:r>
              <a:rPr lang="en-US" dirty="0" err="1" smtClean="0"/>
              <a:t>m_S</a:t>
            </a:r>
            <a:endParaRPr lang="en-US" dirty="0" smtClean="0"/>
          </a:p>
          <a:p>
            <a:pPr lvl="1"/>
            <a:r>
              <a:rPr lang="en-US" dirty="0" smtClean="0"/>
              <a:t>Hu computes min(</a:t>
            </a:r>
            <a:r>
              <a:rPr lang="en-US" dirty="0" err="1" smtClean="0"/>
              <a:t>m_S</a:t>
            </a:r>
            <a:r>
              <a:rPr lang="en-US" dirty="0" smtClean="0"/>
              <a:t>, </a:t>
            </a:r>
            <a:r>
              <a:rPr lang="en-US" dirty="0" err="1" smtClean="0"/>
              <a:t>m_Hu</a:t>
            </a:r>
            <a:r>
              <a:rPr lang="en-US" dirty="0" smtClean="0"/>
              <a:t>), sends that along with OTP for it</a:t>
            </a:r>
          </a:p>
          <a:p>
            <a:pPr lvl="1"/>
            <a:r>
              <a:rPr lang="en-US" dirty="0" smtClean="0"/>
              <a:t>S and Hu adjust their stored index</a:t>
            </a:r>
          </a:p>
          <a:p>
            <a:pPr marL="0" indent="0">
              <a:buNone/>
            </a:pPr>
            <a:endParaRPr lang="en-US" b="1" dirty="0" smtClean="0"/>
          </a:p>
          <a:p>
            <a:pPr marL="0" indent="0">
              <a:buNone/>
            </a:pPr>
            <a:endParaRPr lang="en-US" dirty="0"/>
          </a:p>
          <a:p>
            <a:endParaRPr lang="en-US" dirty="0"/>
          </a:p>
        </p:txBody>
      </p:sp>
      <p:sp>
        <p:nvSpPr>
          <p:cNvPr id="4" name="Rectangle 3"/>
          <p:cNvSpPr/>
          <p:nvPr/>
        </p:nvSpPr>
        <p:spPr>
          <a:xfrm>
            <a:off x="509148" y="5681008"/>
            <a:ext cx="8101452" cy="1938992"/>
          </a:xfrm>
          <a:prstGeom prst="rect">
            <a:avLst/>
          </a:prstGeom>
        </p:spPr>
        <p:txBody>
          <a:bodyPr wrap="square">
            <a:spAutoFit/>
          </a:bodyPr>
          <a:lstStyle/>
          <a:p>
            <a:r>
              <a:rPr lang="en-US" sz="2400" b="1" dirty="0" smtClean="0">
                <a:latin typeface="CronosPro-Regular"/>
                <a:cs typeface="CronosPro-Regular"/>
              </a:rPr>
              <a:t>Next problem</a:t>
            </a:r>
            <a:r>
              <a:rPr lang="en-US" sz="2400" b="1" dirty="0">
                <a:latin typeface="CronosPro-Regular"/>
                <a:cs typeface="CronosPro-Regular"/>
              </a:rPr>
              <a:t>:  </a:t>
            </a:r>
            <a:r>
              <a:rPr lang="en-US" sz="2400" dirty="0" smtClean="0">
                <a:latin typeface="CronosPro-Regular"/>
                <a:cs typeface="CronosPro-Regular"/>
              </a:rPr>
              <a:t>running out of passwords:  have </a:t>
            </a:r>
            <a:r>
              <a:rPr lang="en-US" sz="2400" dirty="0">
                <a:latin typeface="CronosPro-Regular"/>
                <a:cs typeface="CronosPro-Regular"/>
              </a:rPr>
              <a:t>to bother </a:t>
            </a:r>
            <a:r>
              <a:rPr lang="en-US" sz="2400" dirty="0" err="1">
                <a:latin typeface="CronosPro-Regular"/>
                <a:cs typeface="CronosPro-Regular"/>
              </a:rPr>
              <a:t>sysadmin</a:t>
            </a:r>
            <a:r>
              <a:rPr lang="en-US" sz="2400" dirty="0">
                <a:latin typeface="CronosPro-Regular"/>
                <a:cs typeface="CronosPro-Regular"/>
              </a:rPr>
              <a:t> to get new printed passwords periodically; might run out while </a:t>
            </a:r>
            <a:r>
              <a:rPr lang="en-US" sz="2400" dirty="0" smtClean="0">
                <a:latin typeface="CronosPro-Regular"/>
                <a:cs typeface="CronosPro-Regular"/>
              </a:rPr>
              <a:t>traveling</a:t>
            </a:r>
          </a:p>
          <a:p>
            <a:r>
              <a:rPr lang="en-US" sz="2400" b="1" dirty="0" smtClean="0">
                <a:latin typeface="CronosPro-Regular"/>
                <a:cs typeface="CronosPro-Regular"/>
              </a:rPr>
              <a:t>Solution:  </a:t>
            </a:r>
            <a:r>
              <a:rPr lang="en-US" sz="2400" dirty="0" smtClean="0">
                <a:latin typeface="CronosPro-Regular"/>
                <a:cs typeface="CronosPro-Regular"/>
              </a:rPr>
              <a:t>replace system-chosen seed with user-chosen password plus salt</a:t>
            </a:r>
            <a:endParaRPr lang="en-US" sz="2400" b="1" dirty="0">
              <a:latin typeface="CronosPro-Regular"/>
              <a:cs typeface="CronosPro-Regular"/>
            </a:endParaRPr>
          </a:p>
        </p:txBody>
      </p:sp>
    </p:spTree>
    <p:extLst>
      <p:ext uri="{BB962C8B-B14F-4D97-AF65-F5344CB8AC3E}">
        <p14:creationId xmlns:p14="http://schemas.microsoft.com/office/powerpoint/2010/main" val="177236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Salted passwords as seed</a:t>
            </a:r>
            <a:endParaRPr lang="en-US" dirty="0"/>
          </a:p>
        </p:txBody>
      </p:sp>
      <p:sp>
        <p:nvSpPr>
          <p:cNvPr id="3" name="Content Placeholder 2"/>
          <p:cNvSpPr>
            <a:spLocks noGrp="1"/>
          </p:cNvSpPr>
          <p:nvPr>
            <p:ph idx="1"/>
          </p:nvPr>
        </p:nvSpPr>
        <p:spPr/>
        <p:txBody>
          <a:bodyPr>
            <a:normAutofit/>
          </a:bodyPr>
          <a:lstStyle/>
          <a:p>
            <a:r>
              <a:rPr lang="en-US" dirty="0" smtClean="0"/>
              <a:t>Compute OTP as </a:t>
            </a:r>
            <a:r>
              <a:rPr lang="en-US" dirty="0" err="1" smtClean="0"/>
              <a:t>H</a:t>
            </a:r>
            <a:r>
              <a:rPr lang="en-US" baseline="30000" dirty="0" err="1" smtClean="0"/>
              <a:t>n</a:t>
            </a:r>
            <a:r>
              <a:rPr lang="en-US" dirty="0" smtClean="0"/>
              <a:t>(</a:t>
            </a:r>
            <a:r>
              <a:rPr lang="en-US" dirty="0" err="1" smtClean="0"/>
              <a:t>pass,salt</a:t>
            </a:r>
            <a:r>
              <a:rPr lang="en-US" dirty="0" smtClean="0"/>
              <a:t>)</a:t>
            </a:r>
          </a:p>
          <a:p>
            <a:r>
              <a:rPr lang="en-US" dirty="0" smtClean="0"/>
              <a:t>Whenever Hu wants to generate new set of OTPs:</a:t>
            </a:r>
          </a:p>
          <a:p>
            <a:pPr lvl="1"/>
            <a:r>
              <a:rPr lang="en-US" dirty="0" smtClean="0"/>
              <a:t>find a local machine Hu trusts (could be offline, phone, ...)</a:t>
            </a:r>
          </a:p>
          <a:p>
            <a:pPr lvl="1"/>
            <a:r>
              <a:rPr lang="en-US" dirty="0" smtClean="0"/>
              <a:t>request new salt from S</a:t>
            </a:r>
          </a:p>
          <a:p>
            <a:pPr lvl="1"/>
            <a:r>
              <a:rPr lang="en-US" dirty="0" smtClean="0"/>
              <a:t>enter pass</a:t>
            </a:r>
          </a:p>
          <a:p>
            <a:pPr lvl="1"/>
            <a:r>
              <a:rPr lang="en-US" dirty="0" smtClean="0"/>
              <a:t>generate as many new OTPs as Hu likes by running hash forward</a:t>
            </a:r>
          </a:p>
          <a:p>
            <a:pPr lvl="1"/>
            <a:r>
              <a:rPr lang="en-US" dirty="0" smtClean="0"/>
              <a:t>let S know how many were generated and what the last one was</a:t>
            </a:r>
          </a:p>
          <a:p>
            <a:endParaRPr lang="en-US" dirty="0" smtClean="0"/>
          </a:p>
        </p:txBody>
      </p:sp>
    </p:spTree>
    <p:extLst>
      <p:ext uri="{BB962C8B-B14F-4D97-AF65-F5344CB8AC3E}">
        <p14:creationId xmlns:p14="http://schemas.microsoft.com/office/powerpoint/2010/main" val="2616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protocol</a:t>
            </a:r>
            <a:endParaRPr lang="en-US" dirty="0"/>
          </a:p>
        </p:txBody>
      </p:sp>
      <p:sp>
        <p:nvSpPr>
          <p:cNvPr id="3" name="Content Placeholder 2"/>
          <p:cNvSpPr>
            <a:spLocks noGrp="1"/>
          </p:cNvSpPr>
          <p:nvPr>
            <p:ph idx="1"/>
          </p:nvPr>
        </p:nvSpPr>
        <p:spPr>
          <a:xfrm>
            <a:off x="457200" y="1600200"/>
            <a:ext cx="8686800" cy="4525963"/>
          </a:xfrm>
        </p:spPr>
        <p:txBody>
          <a:bodyPr>
            <a:normAutofit fontScale="77500" lnSpcReduction="20000"/>
          </a:bodyPr>
          <a:lstStyle/>
          <a:p>
            <a:pPr marL="0" indent="0">
              <a:buNone/>
            </a:pPr>
            <a:r>
              <a:rPr lang="en-US" b="1" dirty="0"/>
              <a:t>Assume:  </a:t>
            </a:r>
            <a:r>
              <a:rPr lang="en-US" dirty="0"/>
              <a:t>S stores a set of tuples </a:t>
            </a:r>
            <a:r>
              <a:rPr lang="en-US" dirty="0" smtClean="0"/>
              <a:t>(</a:t>
            </a:r>
            <a:r>
              <a:rPr lang="en-US" dirty="0" err="1" smtClean="0"/>
              <a:t>uid</a:t>
            </a:r>
            <a:r>
              <a:rPr lang="en-US" dirty="0" smtClean="0"/>
              <a:t>, </a:t>
            </a:r>
            <a:r>
              <a:rPr lang="en-US" dirty="0" err="1" smtClean="0"/>
              <a:t>n_S</a:t>
            </a:r>
            <a:r>
              <a:rPr lang="en-US" dirty="0" smtClean="0"/>
              <a:t>, salt, last), Hu stores (pass, </a:t>
            </a:r>
            <a:r>
              <a:rPr lang="en-US" dirty="0" err="1" smtClean="0"/>
              <a:t>n_u</a:t>
            </a:r>
            <a:r>
              <a:rPr lang="en-US" dirty="0" smtClean="0"/>
              <a:t>)</a:t>
            </a:r>
            <a:endParaRPr lang="en-US" dirty="0"/>
          </a:p>
          <a:p>
            <a:pPr marL="0" indent="0">
              <a:buNone/>
            </a:pPr>
            <a:endParaRPr lang="en-US" b="1" dirty="0">
              <a:latin typeface="Courier New"/>
              <a:cs typeface="Courier New"/>
            </a:endParaRPr>
          </a:p>
          <a:p>
            <a:pPr marL="0" indent="0">
              <a:buNone/>
            </a:pPr>
            <a:r>
              <a:rPr lang="en-US" b="1" dirty="0">
                <a:latin typeface="Courier New"/>
                <a:cs typeface="Courier New"/>
              </a:rPr>
              <a:t>1. U</a:t>
            </a:r>
            <a:r>
              <a:rPr lang="en-US" b="1" dirty="0" smtClean="0">
                <a:latin typeface="Courier New"/>
                <a:cs typeface="Courier New"/>
              </a:rPr>
              <a:t>-&gt;</a:t>
            </a:r>
            <a:r>
              <a:rPr lang="en-US" b="1" dirty="0">
                <a:latin typeface="Courier New"/>
                <a:cs typeface="Courier New"/>
              </a:rPr>
              <a:t>L-&gt;S: </a:t>
            </a:r>
            <a:r>
              <a:rPr lang="en-US" b="1" dirty="0" err="1" smtClean="0">
                <a:latin typeface="Courier New"/>
                <a:cs typeface="Courier New"/>
              </a:rPr>
              <a:t>uid</a:t>
            </a:r>
            <a:endParaRPr lang="en-US" b="1" dirty="0">
              <a:latin typeface="Courier New"/>
              <a:cs typeface="Courier New"/>
            </a:endParaRPr>
          </a:p>
          <a:p>
            <a:pPr marL="0" indent="0">
              <a:buNone/>
            </a:pPr>
            <a:r>
              <a:rPr lang="en-US" b="1" dirty="0">
                <a:latin typeface="Courier New"/>
                <a:cs typeface="Courier New"/>
              </a:rPr>
              <a:t>2. S: lookup </a:t>
            </a:r>
            <a:r>
              <a:rPr lang="en-US" b="1" dirty="0" err="1" smtClean="0">
                <a:latin typeface="Courier New"/>
                <a:cs typeface="Courier New"/>
              </a:rPr>
              <a:t>n_S</a:t>
            </a:r>
            <a:r>
              <a:rPr lang="en-US" b="1" dirty="0" smtClean="0">
                <a:latin typeface="Courier New"/>
                <a:cs typeface="Courier New"/>
              </a:rPr>
              <a:t> </a:t>
            </a:r>
            <a:r>
              <a:rPr lang="en-US" b="1" dirty="0">
                <a:latin typeface="Courier New"/>
                <a:cs typeface="Courier New"/>
              </a:rPr>
              <a:t>for </a:t>
            </a:r>
            <a:r>
              <a:rPr lang="en-US" b="1" dirty="0" err="1" smtClean="0">
                <a:latin typeface="Courier New"/>
                <a:cs typeface="Courier New"/>
              </a:rPr>
              <a:t>uid</a:t>
            </a:r>
            <a:endParaRPr lang="en-US" b="1" dirty="0">
              <a:latin typeface="Courier New"/>
              <a:cs typeface="Courier New"/>
            </a:endParaRPr>
          </a:p>
          <a:p>
            <a:pPr marL="0" indent="0">
              <a:buNone/>
            </a:pPr>
            <a:r>
              <a:rPr lang="en-US" b="1" dirty="0" smtClean="0">
                <a:latin typeface="Courier New"/>
                <a:cs typeface="Courier New"/>
              </a:rPr>
              <a:t>3. S-&gt;L-&gt;</a:t>
            </a:r>
            <a:r>
              <a:rPr lang="en-US" b="1" dirty="0">
                <a:latin typeface="Courier New"/>
                <a:cs typeface="Courier New"/>
              </a:rPr>
              <a:t>U</a:t>
            </a:r>
            <a:r>
              <a:rPr lang="en-US" b="1" dirty="0" smtClean="0">
                <a:latin typeface="Courier New"/>
                <a:cs typeface="Courier New"/>
              </a:rPr>
              <a:t>: </a:t>
            </a:r>
            <a:r>
              <a:rPr lang="en-US" b="1" dirty="0" err="1" smtClean="0">
                <a:latin typeface="Courier New"/>
                <a:cs typeface="Courier New"/>
              </a:rPr>
              <a:t>n_S</a:t>
            </a:r>
            <a:endParaRPr lang="en-US" b="1" dirty="0" smtClean="0">
              <a:latin typeface="Courier New"/>
              <a:cs typeface="Courier New"/>
            </a:endParaRPr>
          </a:p>
          <a:p>
            <a:pPr marL="0" indent="0">
              <a:buNone/>
            </a:pPr>
            <a:r>
              <a:rPr lang="en-US" b="1" dirty="0" smtClean="0">
                <a:latin typeface="Courier New"/>
                <a:cs typeface="Courier New"/>
              </a:rPr>
              <a:t>4</a:t>
            </a:r>
            <a:r>
              <a:rPr lang="en-US" b="1" dirty="0">
                <a:latin typeface="Courier New"/>
                <a:cs typeface="Courier New"/>
              </a:rPr>
              <a:t>. U</a:t>
            </a:r>
            <a:r>
              <a:rPr lang="en-US" b="1" dirty="0" smtClean="0">
                <a:latin typeface="Courier New"/>
                <a:cs typeface="Courier New"/>
              </a:rPr>
              <a:t>: n = min(</a:t>
            </a:r>
            <a:r>
              <a:rPr lang="en-US" b="1" dirty="0" err="1" smtClean="0">
                <a:latin typeface="Courier New"/>
                <a:cs typeface="Courier New"/>
              </a:rPr>
              <a:t>n_u</a:t>
            </a:r>
            <a:r>
              <a:rPr lang="en-US" b="1" dirty="0" smtClean="0">
                <a:latin typeface="Courier New"/>
                <a:cs typeface="Courier New"/>
              </a:rPr>
              <a:t>, </a:t>
            </a:r>
            <a:r>
              <a:rPr lang="en-US" b="1" dirty="0" err="1" smtClean="0">
                <a:latin typeface="Courier New"/>
                <a:cs typeface="Courier New"/>
              </a:rPr>
              <a:t>n_S</a:t>
            </a:r>
            <a:r>
              <a:rPr lang="en-US" b="1" dirty="0" smtClean="0">
                <a:latin typeface="Courier New"/>
                <a:cs typeface="Courier New"/>
              </a:rPr>
              <a:t>) – 1;</a:t>
            </a:r>
          </a:p>
          <a:p>
            <a:pPr marL="0" indent="0">
              <a:buNone/>
            </a:pPr>
            <a:r>
              <a:rPr lang="en-US" b="1" dirty="0" smtClean="0">
                <a:latin typeface="Courier New"/>
                <a:cs typeface="Courier New"/>
              </a:rPr>
              <a:t>       if n&lt;=0 then abort</a:t>
            </a:r>
          </a:p>
          <a:p>
            <a:pPr marL="0" indent="0">
              <a:buNone/>
            </a:pPr>
            <a:r>
              <a:rPr lang="en-US" b="1" dirty="0">
                <a:latin typeface="Courier New"/>
                <a:cs typeface="Courier New"/>
              </a:rPr>
              <a:t> </a:t>
            </a:r>
            <a:r>
              <a:rPr lang="en-US" b="1" dirty="0" smtClean="0">
                <a:latin typeface="Courier New"/>
                <a:cs typeface="Courier New"/>
              </a:rPr>
              <a:t>      else let p </a:t>
            </a:r>
            <a:r>
              <a:rPr lang="en-US" b="1" dirty="0">
                <a:latin typeface="Courier New"/>
                <a:cs typeface="Courier New"/>
              </a:rPr>
              <a:t>= </a:t>
            </a:r>
            <a:r>
              <a:rPr lang="en-US" b="1" dirty="0" err="1">
                <a:latin typeface="Courier New"/>
                <a:cs typeface="Courier New"/>
              </a:rPr>
              <a:t>H</a:t>
            </a:r>
            <a:r>
              <a:rPr lang="en-US" b="1" baseline="30000" dirty="0" err="1">
                <a:latin typeface="Courier New"/>
                <a:cs typeface="Courier New"/>
              </a:rPr>
              <a:t>n</a:t>
            </a:r>
            <a:r>
              <a:rPr lang="en-US" b="1" dirty="0" smtClean="0">
                <a:latin typeface="Courier New"/>
                <a:cs typeface="Courier New"/>
              </a:rPr>
              <a:t>(pass, salt); // lookup on paper</a:t>
            </a:r>
          </a:p>
          <a:p>
            <a:pPr marL="0" indent="0">
              <a:buNone/>
            </a:pPr>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n_u</a:t>
            </a:r>
            <a:r>
              <a:rPr lang="en-US" b="1" dirty="0" smtClean="0">
                <a:latin typeface="Courier New"/>
                <a:cs typeface="Courier New"/>
              </a:rPr>
              <a:t> := n  // cross off on paper</a:t>
            </a:r>
            <a:endParaRPr lang="en-US" b="1" dirty="0">
              <a:latin typeface="Courier New"/>
              <a:cs typeface="Courier New"/>
            </a:endParaRPr>
          </a:p>
          <a:p>
            <a:pPr marL="0" indent="0">
              <a:buNone/>
            </a:pPr>
            <a:r>
              <a:rPr lang="en-US" b="1" dirty="0">
                <a:latin typeface="Courier New"/>
                <a:cs typeface="Courier New"/>
              </a:rPr>
              <a:t>5. U</a:t>
            </a:r>
            <a:r>
              <a:rPr lang="en-US" b="1" dirty="0" smtClean="0">
                <a:latin typeface="Courier New"/>
                <a:cs typeface="Courier New"/>
              </a:rPr>
              <a:t>-&gt;</a:t>
            </a:r>
            <a:r>
              <a:rPr lang="en-US" b="1" dirty="0">
                <a:latin typeface="Courier New"/>
                <a:cs typeface="Courier New"/>
              </a:rPr>
              <a:t>L-&gt;S: </a:t>
            </a:r>
            <a:r>
              <a:rPr lang="en-US" b="1" dirty="0" smtClean="0">
                <a:latin typeface="Courier New"/>
                <a:cs typeface="Courier New"/>
              </a:rPr>
              <a:t>n, p</a:t>
            </a:r>
            <a:endParaRPr lang="en-US" b="1" dirty="0">
              <a:latin typeface="Courier New"/>
              <a:cs typeface="Courier New"/>
            </a:endParaRPr>
          </a:p>
          <a:p>
            <a:pPr marL="0" indent="0">
              <a:buNone/>
            </a:pPr>
            <a:r>
              <a:rPr lang="en-US" b="1" dirty="0">
                <a:latin typeface="Courier New"/>
                <a:cs typeface="Courier New"/>
              </a:rPr>
              <a:t>6. S: </a:t>
            </a:r>
            <a:r>
              <a:rPr lang="en-US" b="1" dirty="0" smtClean="0">
                <a:latin typeface="Courier New"/>
                <a:cs typeface="Courier New"/>
              </a:rPr>
              <a:t>if n&lt;</a:t>
            </a:r>
            <a:r>
              <a:rPr lang="en-US" b="1" dirty="0" err="1" smtClean="0">
                <a:latin typeface="Courier New"/>
                <a:cs typeface="Courier New"/>
              </a:rPr>
              <a:t>n_S</a:t>
            </a:r>
            <a:r>
              <a:rPr lang="en-US" b="1" dirty="0" smtClean="0">
                <a:latin typeface="Courier New"/>
                <a:cs typeface="Courier New"/>
              </a:rPr>
              <a:t> and </a:t>
            </a:r>
            <a:r>
              <a:rPr lang="en-US" b="1" dirty="0" err="1" smtClean="0">
                <a:latin typeface="Courier New"/>
                <a:cs typeface="Courier New"/>
              </a:rPr>
              <a:t>H</a:t>
            </a:r>
            <a:r>
              <a:rPr lang="en-US" b="1" baseline="30000" dirty="0" err="1" smtClean="0">
                <a:latin typeface="Courier New"/>
                <a:cs typeface="Courier New"/>
              </a:rPr>
              <a:t>n_S</a:t>
            </a:r>
            <a:r>
              <a:rPr lang="en-US" b="1" baseline="30000" dirty="0" smtClean="0">
                <a:latin typeface="Courier New"/>
                <a:cs typeface="Courier New"/>
              </a:rPr>
              <a:t>-n</a:t>
            </a:r>
            <a:r>
              <a:rPr lang="en-US" b="1" dirty="0" smtClean="0">
                <a:latin typeface="Courier New"/>
                <a:cs typeface="Courier New"/>
              </a:rPr>
              <a:t>(p)=last</a:t>
            </a:r>
          </a:p>
          <a:p>
            <a:pPr marL="0" indent="0">
              <a:buNone/>
            </a:pPr>
            <a:r>
              <a:rPr lang="en-US" b="1" dirty="0">
                <a:latin typeface="Courier New"/>
                <a:cs typeface="Courier New"/>
              </a:rPr>
              <a:t> </a:t>
            </a:r>
            <a:r>
              <a:rPr lang="en-US" b="1" dirty="0" smtClean="0">
                <a:latin typeface="Courier New"/>
                <a:cs typeface="Courier New"/>
              </a:rPr>
              <a:t>     then </a:t>
            </a:r>
            <a:r>
              <a:rPr lang="en-US" b="1" dirty="0" err="1" smtClean="0">
                <a:latin typeface="Courier New"/>
                <a:cs typeface="Courier New"/>
              </a:rPr>
              <a:t>n_S</a:t>
            </a:r>
            <a:r>
              <a:rPr lang="en-US" b="1" dirty="0" smtClean="0">
                <a:latin typeface="Courier New"/>
                <a:cs typeface="Courier New"/>
              </a:rPr>
              <a:t> := n; </a:t>
            </a:r>
          </a:p>
          <a:p>
            <a:pPr marL="0" indent="0">
              <a:buNone/>
            </a:pPr>
            <a:r>
              <a:rPr lang="en-US" b="1" dirty="0">
                <a:latin typeface="Courier New"/>
                <a:cs typeface="Courier New"/>
              </a:rPr>
              <a:t> </a:t>
            </a:r>
            <a:r>
              <a:rPr lang="en-US" b="1" dirty="0" smtClean="0">
                <a:latin typeface="Courier New"/>
                <a:cs typeface="Courier New"/>
              </a:rPr>
              <a:t>          last := p; </a:t>
            </a:r>
          </a:p>
          <a:p>
            <a:pPr marL="0" indent="0">
              <a:buNone/>
            </a:pPr>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uid</a:t>
            </a:r>
            <a:r>
              <a:rPr lang="en-US" b="1" dirty="0" smtClean="0">
                <a:latin typeface="Courier New"/>
                <a:cs typeface="Courier New"/>
              </a:rPr>
              <a:t> </a:t>
            </a:r>
            <a:r>
              <a:rPr lang="en-US" b="1" dirty="0">
                <a:latin typeface="Courier New"/>
                <a:cs typeface="Courier New"/>
              </a:rPr>
              <a:t>is </a:t>
            </a:r>
            <a:r>
              <a:rPr lang="en-US" b="1" dirty="0" smtClean="0">
                <a:latin typeface="Courier New"/>
                <a:cs typeface="Courier New"/>
              </a:rPr>
              <a:t>authenticated</a:t>
            </a:r>
            <a:endParaRPr lang="en-US" dirty="0"/>
          </a:p>
        </p:txBody>
      </p:sp>
    </p:spTree>
    <p:extLst>
      <p:ext uri="{BB962C8B-B14F-4D97-AF65-F5344CB8AC3E}">
        <p14:creationId xmlns:p14="http://schemas.microsoft.com/office/powerpoint/2010/main" val="16933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vs. machines</a:t>
            </a:r>
            <a:endParaRPr lang="en-US" dirty="0"/>
          </a:p>
        </p:txBody>
      </p:sp>
      <p:sp>
        <p:nvSpPr>
          <p:cNvPr id="3" name="Content Placeholder 2"/>
          <p:cNvSpPr>
            <a:spLocks noGrp="1"/>
          </p:cNvSpPr>
          <p:nvPr>
            <p:ph idx="1"/>
          </p:nvPr>
        </p:nvSpPr>
        <p:spPr/>
        <p:txBody>
          <a:bodyPr>
            <a:normAutofit/>
          </a:bodyPr>
          <a:lstStyle/>
          <a:p>
            <a:r>
              <a:rPr lang="en-US" dirty="0" smtClean="0"/>
              <a:t>At enrollment, human is issued a </a:t>
            </a:r>
            <a:r>
              <a:rPr lang="en-US" dirty="0" smtClean="0">
                <a:solidFill>
                  <a:schemeClr val="accent2"/>
                </a:solidFill>
              </a:rPr>
              <a:t>token</a:t>
            </a:r>
          </a:p>
          <a:p>
            <a:pPr lvl="1"/>
            <a:r>
              <a:rPr lang="en-US" dirty="0" smtClean="0"/>
              <a:t>Ranges from dumb (a physical key, a piece of paper) to a smart machine (a cryptographic processor)</a:t>
            </a:r>
          </a:p>
          <a:p>
            <a:pPr lvl="1"/>
            <a:r>
              <a:rPr lang="en-US" dirty="0" smtClean="0"/>
              <a:t>Token becomes attribute of human's identity</a:t>
            </a:r>
          </a:p>
          <a:p>
            <a:r>
              <a:rPr lang="en-US" dirty="0" smtClean="0"/>
              <a:t>Authentication of human reduces to authentication of token</a:t>
            </a:r>
          </a:p>
          <a:p>
            <a:pPr lvl="1"/>
            <a:endParaRPr lang="en-US" dirty="0"/>
          </a:p>
          <a:p>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313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S/KEY</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smtClean="0">
                <a:hlinkClick r:id="rId2"/>
              </a:rPr>
              <a:t>RFC 1760</a:t>
            </a:r>
            <a:r>
              <a:rPr lang="en-US" dirty="0" smtClean="0"/>
              <a:t>]:</a:t>
            </a:r>
          </a:p>
          <a:p>
            <a:r>
              <a:rPr lang="en-US" dirty="0" smtClean="0"/>
              <a:t>Instantiation of that protocol for particular hash algorithms and sizes</a:t>
            </a:r>
          </a:p>
          <a:p>
            <a:r>
              <a:rPr lang="en-US" dirty="0" smtClean="0"/>
              <a:t>But same idea works for newer hashes and larger sizes</a:t>
            </a:r>
          </a:p>
        </p:txBody>
      </p:sp>
    </p:spTree>
    <p:extLst>
      <p:ext uri="{BB962C8B-B14F-4D97-AF65-F5344CB8AC3E}">
        <p14:creationId xmlns:p14="http://schemas.microsoft.com/office/powerpoint/2010/main" val="359832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human computation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b="1" dirty="0" smtClean="0">
                <a:latin typeface="CronosPro-Bold"/>
                <a:cs typeface="CronosPro-Bold"/>
              </a:rPr>
              <a:t>Problem:  </a:t>
            </a:r>
            <a:r>
              <a:rPr lang="en-US" dirty="0" smtClean="0">
                <a:latin typeface="Cronos Pro" charset="0"/>
                <a:ea typeface="Cronos Pro" charset="0"/>
                <a:cs typeface="Cronos Pro" charset="0"/>
              </a:rPr>
              <a:t>humans aren't good at typing long bit strings</a:t>
            </a:r>
          </a:p>
          <a:p>
            <a:pPr marL="0" indent="0">
              <a:buNone/>
            </a:pPr>
            <a:r>
              <a:rPr lang="en-US" b="1" dirty="0" smtClean="0">
                <a:latin typeface="CronosPro-Bold"/>
                <a:cs typeface="CronosPro-Bold"/>
              </a:rPr>
              <a:t>Solution: </a:t>
            </a:r>
            <a:r>
              <a:rPr lang="en-US" dirty="0" smtClean="0">
                <a:latin typeface="CronosPro-Bold"/>
                <a:cs typeface="CronosPro-Bold"/>
              </a:rPr>
              <a:t> </a:t>
            </a:r>
            <a:r>
              <a:rPr lang="en-US" dirty="0" smtClean="0">
                <a:latin typeface="Cronos Pro" charset="0"/>
                <a:ea typeface="Cronos Pro" charset="0"/>
                <a:cs typeface="Cronos Pro" charset="0"/>
              </a:rPr>
              <a:t>represent bit strings as short words</a:t>
            </a:r>
          </a:p>
          <a:p>
            <a:pPr marL="0" indent="0">
              <a:buNone/>
            </a:pPr>
            <a:r>
              <a:rPr lang="en-US" i="1" dirty="0" smtClean="0">
                <a:latin typeface="Cronos Pro" charset="0"/>
                <a:ea typeface="Cronos Pro" charset="0"/>
                <a:cs typeface="Cronos Pro" charset="0"/>
              </a:rPr>
              <a:t>i.e., divide hash output into chunks, use each chunk as index into dictionary, where each word in dictionary is fairly short</a:t>
            </a:r>
            <a:endParaRPr lang="en-US" i="1" dirty="0">
              <a:latin typeface="Cronos Pro" charset="0"/>
              <a:ea typeface="Cronos Pro" charset="0"/>
              <a:cs typeface="Cronos Pro" charset="0"/>
            </a:endParaRPr>
          </a:p>
        </p:txBody>
      </p:sp>
      <p:sp>
        <p:nvSpPr>
          <p:cNvPr id="4" name="Content Placeholder 2"/>
          <p:cNvSpPr txBox="1">
            <a:spLocks/>
          </p:cNvSpPr>
          <p:nvPr/>
        </p:nvSpPr>
        <p:spPr>
          <a:xfrm>
            <a:off x="2154958" y="3572205"/>
            <a:ext cx="4834084" cy="2553958"/>
          </a:xfrm>
          <a:prstGeom prst="rect">
            <a:avLst/>
          </a:prstGeom>
          <a:solidFill>
            <a:srgbClr val="FFFF66"/>
          </a:solidFill>
          <a:ln w="25400" cap="rnd">
            <a:solidFill>
              <a:schemeClr val="tx1"/>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b="1" dirty="0" smtClean="0">
                <a:latin typeface="Courier New"/>
                <a:cs typeface="Courier New"/>
              </a:rPr>
              <a:t>...</a:t>
            </a:r>
          </a:p>
          <a:p>
            <a:pPr marL="0" indent="0">
              <a:buFont typeface="Arial" pitchFamily="34" charset="0"/>
              <a:buNone/>
            </a:pPr>
            <a:r>
              <a:rPr lang="en-US" sz="1800" b="1" strike="sngStrike" dirty="0" smtClean="0">
                <a:latin typeface="Courier New"/>
                <a:cs typeface="Courier New"/>
              </a:rPr>
              <a:t>50: MEND VOTE MALE HIRE BEAU LAY</a:t>
            </a:r>
          </a:p>
          <a:p>
            <a:pPr marL="0" indent="0">
              <a:buFont typeface="Arial" pitchFamily="34" charset="0"/>
              <a:buNone/>
            </a:pPr>
            <a:r>
              <a:rPr lang="en-US" sz="1800" b="1" strike="sngStrike" dirty="0" smtClean="0">
                <a:latin typeface="Courier New"/>
                <a:cs typeface="Courier New"/>
              </a:rPr>
              <a:t>49: PUG LYRA CANT JUDY BOAR AVON</a:t>
            </a:r>
          </a:p>
          <a:p>
            <a:pPr marL="0" indent="0">
              <a:buFont typeface="Arial" pitchFamily="34" charset="0"/>
              <a:buNone/>
            </a:pPr>
            <a:r>
              <a:rPr lang="en-US" sz="1800" b="1" dirty="0" smtClean="0">
                <a:latin typeface="Courier New"/>
                <a:cs typeface="Courier New"/>
              </a:rPr>
              <a:t>48: LOAM OILY FISH CHAD BRIG NOV</a:t>
            </a:r>
          </a:p>
          <a:p>
            <a:pPr marL="0" indent="0">
              <a:buFont typeface="Arial" pitchFamily="34" charset="0"/>
              <a:buNone/>
            </a:pPr>
            <a:r>
              <a:rPr lang="en-US" sz="1800" b="1" dirty="0" smtClean="0">
                <a:latin typeface="Courier New"/>
                <a:cs typeface="Courier New"/>
              </a:rPr>
              <a:t>47: RUE CLOG LEAK FRAU CURD SAM</a:t>
            </a:r>
          </a:p>
          <a:p>
            <a:pPr marL="0" indent="0">
              <a:buFont typeface="Arial" pitchFamily="34" charset="0"/>
              <a:buNone/>
            </a:pPr>
            <a:r>
              <a:rPr lang="en-US" sz="1800" b="1" dirty="0" smtClean="0">
                <a:latin typeface="Courier New"/>
                <a:cs typeface="Courier New"/>
              </a:rPr>
              <a:t>46: COY LUG DORA NECK OILY HEAL</a:t>
            </a:r>
          </a:p>
          <a:p>
            <a:pPr marL="0" indent="0">
              <a:buFont typeface="Arial" pitchFamily="34" charset="0"/>
              <a:buNone/>
            </a:pPr>
            <a:r>
              <a:rPr lang="en-US" sz="1800" b="1" dirty="0" smtClean="0">
                <a:latin typeface="Courier New"/>
                <a:cs typeface="Courier New"/>
              </a:rPr>
              <a:t>...</a:t>
            </a:r>
            <a:endParaRPr lang="en-US" sz="1800" b="1" dirty="0">
              <a:latin typeface="Courier New"/>
              <a:cs typeface="Courier New"/>
            </a:endParaRPr>
          </a:p>
        </p:txBody>
      </p:sp>
    </p:spTree>
    <p:extLst>
      <p:ext uri="{BB962C8B-B14F-4D97-AF65-F5344CB8AC3E}">
        <p14:creationId xmlns:p14="http://schemas.microsoft.com/office/powerpoint/2010/main" val="8388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015" y="1323072"/>
            <a:ext cx="4010928" cy="4010928"/>
          </a:xfrm>
          <a:prstGeom prst="rect">
            <a:avLst/>
          </a:prstGeom>
        </p:spPr>
      </p:pic>
      <p:sp>
        <p:nvSpPr>
          <p:cNvPr id="2" name="Title 1"/>
          <p:cNvSpPr>
            <a:spLocks noGrp="1"/>
          </p:cNvSpPr>
          <p:nvPr>
            <p:ph type="title"/>
          </p:nvPr>
        </p:nvSpPr>
        <p:spPr/>
        <p:txBody>
          <a:bodyPr/>
          <a:lstStyle/>
          <a:p>
            <a:r>
              <a:rPr lang="en-US" dirty="0" smtClean="0"/>
              <a:t>Authentication tokens</a:t>
            </a:r>
            <a:endParaRPr lang="en-US" dirty="0"/>
          </a:p>
        </p:txBody>
      </p:sp>
      <p:pic>
        <p:nvPicPr>
          <p:cNvPr id="6" name="Picture 5" descr="SID70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5472"/>
            <a:ext cx="4205583" cy="2321482"/>
          </a:xfrm>
          <a:prstGeom prst="rect">
            <a:avLst/>
          </a:prstGeom>
        </p:spPr>
      </p:pic>
      <p:pic>
        <p:nvPicPr>
          <p:cNvPr id="9" name="Picture 8" descr="31G0ycVWPY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98" y="3796954"/>
            <a:ext cx="1838721" cy="2900191"/>
          </a:xfrm>
          <a:prstGeom prst="rect">
            <a:avLst/>
          </a:prstGeom>
        </p:spPr>
      </p:pic>
      <p:pic>
        <p:nvPicPr>
          <p:cNvPr id="10" name="Picture 9"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7779" y="3796954"/>
            <a:ext cx="2857500" cy="2857500"/>
          </a:xfrm>
          <a:prstGeom prst="rect">
            <a:avLst/>
          </a:prstGeom>
        </p:spPr>
      </p:pic>
      <p:pic>
        <p:nvPicPr>
          <p:cNvPr id="11" name="Picture 10" descr="debit-car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620" y="4073620"/>
            <a:ext cx="3482326" cy="2437628"/>
          </a:xfrm>
          <a:prstGeom prst="rect">
            <a:avLst/>
          </a:prstGeom>
        </p:spPr>
      </p:pic>
      <p:pic>
        <p:nvPicPr>
          <p:cNvPr id="12" name="Content Placeholder 3"/>
          <p:cNvPicPr>
            <a:picLocks noGrp="1" noChangeAspect="1"/>
          </p:cNvPicPr>
          <p:nvPr>
            <p:ph idx="1"/>
          </p:nvPr>
        </p:nvPicPr>
        <p:blipFill>
          <a:blip r:embed="rId8">
            <a:extLst>
              <a:ext uri="{BEBA8EAE-BF5A-486C-A8C5-ECC9F3942E4B}">
                <a14:imgProps xmlns:a14="http://schemas.microsoft.com/office/drawing/2010/main">
                  <a14:imgLayer r:embed="rId9">
                    <a14:imgEffect>
                      <a14:backgroundRemoval t="7432" b="91667" l="9797" r="89865"/>
                    </a14:imgEffect>
                  </a14:imgLayer>
                </a14:imgProps>
              </a:ext>
              <a:ext uri="{28A0092B-C50C-407E-A947-70E740481C1C}">
                <a14:useLocalDpi xmlns:a14="http://schemas.microsoft.com/office/drawing/2010/main" val="0"/>
              </a:ext>
            </a:extLst>
          </a:blip>
          <a:stretch>
            <a:fillRect/>
          </a:stretch>
        </p:blipFill>
        <p:spPr>
          <a:xfrm>
            <a:off x="5867400" y="457200"/>
            <a:ext cx="4064000" cy="3048000"/>
          </a:xfrm>
        </p:spPr>
      </p:pic>
    </p:spTree>
    <p:extLst>
      <p:ext uri="{BB962C8B-B14F-4D97-AF65-F5344CB8AC3E}">
        <p14:creationId xmlns:p14="http://schemas.microsoft.com/office/powerpoint/2010/main" val="116781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Threat Model: Eavesdropper</a:t>
            </a:r>
            <a:endParaRPr lang="en-US" dirty="0"/>
          </a:p>
        </p:txBody>
      </p:sp>
      <p:sp>
        <p:nvSpPr>
          <p:cNvPr id="5" name="Content Placeholder 4"/>
          <p:cNvSpPr>
            <a:spLocks noGrp="1"/>
          </p:cNvSpPr>
          <p:nvPr>
            <p:ph idx="1"/>
          </p:nvPr>
        </p:nvSpPr>
        <p:spPr>
          <a:xfrm>
            <a:off x="4495800" y="2895600"/>
            <a:ext cx="4191000" cy="3581400"/>
          </a:xfrm>
        </p:spPr>
        <p:txBody>
          <a:bodyPr>
            <a:normAutofit/>
          </a:bodyPr>
          <a:lstStyle/>
          <a:p>
            <a:r>
              <a:rPr lang="en-US" sz="2000" dirty="0" smtClean="0"/>
              <a:t>Adversary can read read and replay messages</a:t>
            </a:r>
          </a:p>
          <a:p>
            <a:r>
              <a:rPr lang="en-US" sz="2000" dirty="0" smtClean="0"/>
              <a:t>Adversary cannot change messages during protocol execution (not full </a:t>
            </a:r>
            <a:r>
              <a:rPr lang="en-US" sz="2000" dirty="0" err="1" smtClean="0"/>
              <a:t>Dolev</a:t>
            </a:r>
            <a:r>
              <a:rPr lang="en-US" sz="2000" dirty="0" smtClean="0"/>
              <a:t>-Yao)</a:t>
            </a:r>
          </a:p>
        </p:txBody>
      </p:sp>
      <p:pic>
        <p:nvPicPr>
          <p:cNvPr id="6" name="Picture 2" descr="C:\Users\eleanor\AppData\Local\Microsoft\Windows\Temporary Internet Files\Content.IE5\SJXY5CEI\MC9004359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14600"/>
            <a:ext cx="317893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61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ixed codes (Keyless Entry)</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endParaRPr lang="en-US" dirty="0" smtClean="0"/>
          </a:p>
          <a:p>
            <a:r>
              <a:rPr lang="en-US" dirty="0" smtClean="0"/>
              <a:t>Token </a:t>
            </a:r>
            <a:r>
              <a:rPr lang="en-US" dirty="0"/>
              <a:t>stores </a:t>
            </a:r>
            <a:r>
              <a:rPr lang="en-US" dirty="0" smtClean="0"/>
              <a:t>a secret value </a:t>
            </a:r>
            <a:r>
              <a:rPr lang="en-US" dirty="0" err="1" smtClean="0"/>
              <a:t>id_T</a:t>
            </a:r>
            <a:r>
              <a:rPr lang="en-US" dirty="0" smtClean="0"/>
              <a:t> (e.g., key, id,   		       password)</a:t>
            </a:r>
          </a:p>
          <a:p>
            <a:r>
              <a:rPr lang="en-US" dirty="0" smtClean="0"/>
              <a:t>Reader stores list of authorized ids</a:t>
            </a:r>
            <a:endParaRPr lang="en-US" dirty="0"/>
          </a:p>
          <a:p>
            <a:r>
              <a:rPr lang="en-US" dirty="0" smtClean="0"/>
              <a:t>To </a:t>
            </a:r>
            <a:r>
              <a:rPr lang="en-US" dirty="0"/>
              <a:t>enter:  </a:t>
            </a:r>
            <a:r>
              <a:rPr lang="en-US" b="1" dirty="0">
                <a:latin typeface="Courier New"/>
                <a:cs typeface="Courier New"/>
              </a:rPr>
              <a:t>T-</a:t>
            </a:r>
            <a:r>
              <a:rPr lang="en-US" b="1" dirty="0" smtClean="0">
                <a:latin typeface="Courier New"/>
                <a:cs typeface="Courier New"/>
              </a:rPr>
              <a:t>&gt;M: </a:t>
            </a:r>
            <a:r>
              <a:rPr lang="en-US" b="1" dirty="0" err="1" smtClean="0">
                <a:latin typeface="Courier New"/>
                <a:cs typeface="Courier New"/>
              </a:rPr>
              <a:t>id_T</a:t>
            </a:r>
            <a:endParaRPr lang="en-US" b="1" dirty="0">
              <a:latin typeface="Courier New"/>
              <a:cs typeface="Courier New"/>
            </a:endParaRPr>
          </a:p>
          <a:p>
            <a:endParaRPr lang="en-US" sz="3000" b="1" dirty="0">
              <a:latin typeface="Courier New"/>
              <a:cs typeface="Courier New"/>
            </a:endParaRPr>
          </a:p>
          <a:p>
            <a:r>
              <a:rPr lang="en-US" b="1" dirty="0"/>
              <a:t>Attack:  </a:t>
            </a:r>
            <a:r>
              <a:rPr lang="en-US" dirty="0"/>
              <a:t>replay:  thief sits in car nearby, records serial number, programs another token with same number, steals car</a:t>
            </a:r>
          </a:p>
          <a:p>
            <a:r>
              <a:rPr lang="en-US" b="1" dirty="0"/>
              <a:t>Attack:</a:t>
            </a:r>
            <a:r>
              <a:rPr lang="en-US" dirty="0"/>
              <a:t>  brute force:  serial numbers were 16 bits, devices could search through that space in under an hour for a single car (and in a whole parking lot, could unlock some car in under a minute)</a:t>
            </a:r>
          </a:p>
          <a:p>
            <a:r>
              <a:rPr lang="en-US" b="1" dirty="0"/>
              <a:t>Attack:</a:t>
            </a:r>
            <a:r>
              <a:rPr lang="en-US" dirty="0"/>
              <a:t>  insider:  serial numbers typically show up on many forms related to car, so mechanic, DMV, dealer's business office, etc. must be </a:t>
            </a:r>
            <a:r>
              <a:rPr lang="en-US" dirty="0" smtClean="0"/>
              <a:t>trusted</a:t>
            </a:r>
          </a:p>
          <a:p>
            <a:pPr marL="0" indent="0">
              <a:buNone/>
            </a:pPr>
            <a:r>
              <a:rPr lang="en-US" dirty="0"/>
              <a:t> </a:t>
            </a:r>
            <a:endParaRPr lang="en-US" dirty="0" smtClean="0"/>
          </a:p>
          <a:p>
            <a:endParaRPr lang="en-US" dirty="0" smtClean="0"/>
          </a:p>
          <a:p>
            <a:endParaRPr lang="en-US" dirty="0" smtClean="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647700"/>
            <a:ext cx="2857500" cy="2857500"/>
          </a:xfrm>
          <a:prstGeom prst="rect">
            <a:avLst/>
          </a:prstGeom>
        </p:spPr>
      </p:pic>
    </p:spTree>
    <p:extLst>
      <p:ext uri="{BB962C8B-B14F-4D97-AF65-F5344CB8AC3E}">
        <p14:creationId xmlns:p14="http://schemas.microsoft.com/office/powerpoint/2010/main" val="6610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codes (RFIDs)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endParaRPr lang="en-US" dirty="0" smtClean="0"/>
          </a:p>
          <a:p>
            <a:r>
              <a:rPr lang="en-US" dirty="0" smtClean="0"/>
              <a:t>Token </a:t>
            </a:r>
            <a:r>
              <a:rPr lang="en-US" dirty="0"/>
              <a:t>stores a secret value </a:t>
            </a:r>
            <a:r>
              <a:rPr lang="en-US" dirty="0" err="1"/>
              <a:t>id_T</a:t>
            </a:r>
            <a:r>
              <a:rPr lang="en-US" dirty="0"/>
              <a:t> (e.g., key, id,   		       password)</a:t>
            </a:r>
          </a:p>
          <a:p>
            <a:r>
              <a:rPr lang="en-US" dirty="0"/>
              <a:t>Reader stores list of authorized ids</a:t>
            </a:r>
          </a:p>
          <a:p>
            <a:r>
              <a:rPr lang="en-US" dirty="0"/>
              <a:t>To enter:  </a:t>
            </a:r>
            <a:r>
              <a:rPr lang="en-US" b="1" dirty="0">
                <a:latin typeface="Courier New"/>
                <a:cs typeface="Courier New"/>
              </a:rPr>
              <a:t>T-&gt;M: </a:t>
            </a:r>
            <a:r>
              <a:rPr lang="en-US" b="1" dirty="0" err="1" smtClean="0">
                <a:latin typeface="Courier New"/>
                <a:cs typeface="Courier New"/>
              </a:rPr>
              <a:t>id_T</a:t>
            </a:r>
            <a:endParaRPr lang="en-US" b="1" dirty="0" smtClean="0">
              <a:latin typeface="Courier New"/>
              <a:cs typeface="Courier New"/>
            </a:endParaRPr>
          </a:p>
          <a:p>
            <a:endParaRPr lang="en-US" sz="3000" b="1" dirty="0">
              <a:latin typeface="Courier New"/>
              <a:cs typeface="Courier New"/>
            </a:endParaRPr>
          </a:p>
          <a:p>
            <a:r>
              <a:rPr lang="en-US" b="1" dirty="0"/>
              <a:t>Attack:  </a:t>
            </a:r>
            <a:r>
              <a:rPr lang="en-US" dirty="0"/>
              <a:t>replay:  thief </a:t>
            </a:r>
            <a:r>
              <a:rPr lang="en-US" dirty="0" smtClean="0"/>
              <a:t>sits </a:t>
            </a:r>
            <a:r>
              <a:rPr lang="en-US" dirty="0"/>
              <a:t>nearby, records serial number, programs another token with same </a:t>
            </a:r>
            <a:r>
              <a:rPr lang="en-US" dirty="0" smtClean="0"/>
              <a:t>number, authenticates</a:t>
            </a:r>
            <a:endParaRPr lang="en-US" dirty="0"/>
          </a:p>
          <a:p>
            <a:r>
              <a:rPr lang="en-US" b="1" dirty="0" smtClean="0"/>
              <a:t>Attack</a:t>
            </a:r>
            <a:r>
              <a:rPr lang="en-US" b="1" dirty="0"/>
              <a:t>:  </a:t>
            </a:r>
            <a:r>
              <a:rPr lang="en-US" dirty="0" smtClean="0"/>
              <a:t>privacy:  adversary tracks token usage across system and learns user attributes and/or behaviors</a:t>
            </a:r>
            <a:endParaRPr lang="en-US" dirty="0"/>
          </a:p>
          <a:p>
            <a:endParaRPr lang="en-US" sz="2200" b="1" dirty="0" smtClean="0">
              <a:latin typeface="Courier New"/>
              <a:cs typeface="Courier New"/>
            </a:endParaRPr>
          </a:p>
          <a:p>
            <a:endParaRPr lang="en-US" sz="2200" b="1" dirty="0" smtClean="0">
              <a:latin typeface="Courier New"/>
              <a:cs typeface="Courier New"/>
            </a:endParaRPr>
          </a:p>
          <a:p>
            <a:r>
              <a:rPr lang="en-US" b="1" dirty="0"/>
              <a:t>Countermeasure:  </a:t>
            </a:r>
            <a:r>
              <a:rPr lang="en-US" dirty="0"/>
              <a:t>one-time </a:t>
            </a:r>
            <a:r>
              <a:rPr lang="en-US" dirty="0" smtClean="0"/>
              <a:t>passwords</a:t>
            </a:r>
            <a:endParaRPr lang="en-US" b="1" dirty="0">
              <a:latin typeface="Courier New"/>
              <a:cs typeface="Courier New"/>
            </a:endParaRPr>
          </a:p>
          <a:p>
            <a:endParaRPr lang="en-US" sz="2200" b="1" dirty="0" smtClean="0">
              <a:latin typeface="Courier New"/>
              <a:cs typeface="Courier New"/>
            </a:endParaRPr>
          </a:p>
          <a:p>
            <a:pPr marL="0" indent="0">
              <a:buNone/>
            </a:pPr>
            <a:r>
              <a:rPr lang="en-US" sz="2200" b="1" dirty="0" smtClean="0">
                <a:latin typeface="Courier New"/>
                <a:cs typeface="Courier New"/>
              </a:rPr>
              <a:t> </a:t>
            </a:r>
            <a:endParaRPr lang="en-US" sz="2200" b="1" dirty="0">
              <a:latin typeface="Courier New"/>
              <a:cs typeface="Courier New"/>
            </a:endParaRPr>
          </a:p>
          <a:p>
            <a:endParaRPr lang="en-US" dirty="0"/>
          </a:p>
        </p:txBody>
      </p:sp>
      <p:pic>
        <p:nvPicPr>
          <p:cNvPr id="4" name="Picture 3" descr="31G0ycVWPY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685800"/>
            <a:ext cx="1838721" cy="2900191"/>
          </a:xfrm>
          <a:prstGeom prst="rect">
            <a:avLst/>
          </a:prstGeom>
        </p:spPr>
      </p:pic>
    </p:spTree>
    <p:extLst>
      <p:ext uri="{BB962C8B-B14F-4D97-AF65-F5344CB8AC3E}">
        <p14:creationId xmlns:p14="http://schemas.microsoft.com/office/powerpoint/2010/main" val="281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codes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a master key, </a:t>
            </a:r>
            <a:r>
              <a:rPr lang="en-US" dirty="0" err="1" smtClean="0"/>
              <a:t>mk</a:t>
            </a:r>
            <a:r>
              <a:rPr lang="en-US" dirty="0" smtClean="0"/>
              <a:t>, for the barrier</a:t>
            </a:r>
          </a:p>
          <a:p>
            <a:r>
              <a:rPr lang="en-US" dirty="0" smtClean="0"/>
              <a:t>Token stores:</a:t>
            </a:r>
          </a:p>
          <a:p>
            <a:pPr lvl="1"/>
            <a:r>
              <a:rPr lang="en-US" dirty="0" smtClean="0"/>
              <a:t>serial number T</a:t>
            </a:r>
          </a:p>
          <a:p>
            <a:pPr lvl="1"/>
            <a:r>
              <a:rPr lang="en-US" dirty="0" smtClean="0"/>
              <a:t>nonce N, which is a sequence counter</a:t>
            </a:r>
          </a:p>
          <a:p>
            <a:pPr lvl="1"/>
            <a:r>
              <a:rPr lang="en-US" dirty="0" smtClean="0"/>
              <a:t>shared key k, which is H(</a:t>
            </a:r>
            <a:r>
              <a:rPr lang="en-US" dirty="0" err="1" smtClean="0"/>
              <a:t>mk</a:t>
            </a:r>
            <a:r>
              <a:rPr lang="en-US" dirty="0" smtClean="0"/>
              <a:t>, T)</a:t>
            </a:r>
          </a:p>
          <a:p>
            <a:r>
              <a:rPr lang="en-US" dirty="0" smtClean="0"/>
              <a:t>Barrier stores:</a:t>
            </a:r>
          </a:p>
          <a:p>
            <a:pPr lvl="1"/>
            <a:r>
              <a:rPr lang="en-US" dirty="0" smtClean="0"/>
              <a:t>all those values for all authorized tokens</a:t>
            </a:r>
          </a:p>
          <a:p>
            <a:pPr lvl="1"/>
            <a:r>
              <a:rPr lang="en-US" dirty="0" smtClean="0"/>
              <a:t>as well as master key </a:t>
            </a:r>
            <a:r>
              <a:rPr lang="en-US" dirty="0" err="1" smtClean="0"/>
              <a:t>mk</a:t>
            </a:r>
            <a:endParaRPr lang="en-US" dirty="0" smtClean="0"/>
          </a:p>
          <a:p>
            <a:r>
              <a:rPr lang="en-US" dirty="0" smtClean="0"/>
              <a:t>To enter:  </a:t>
            </a:r>
            <a:r>
              <a:rPr lang="en-US" b="1" dirty="0" smtClean="0">
                <a:latin typeface="Courier New"/>
                <a:cs typeface="Courier New"/>
              </a:rPr>
              <a:t>T-&gt;B:  T, MAC(T, N; k)</a:t>
            </a:r>
          </a:p>
          <a:p>
            <a:pPr lvl="1"/>
            <a:r>
              <a:rPr lang="en-US" dirty="0" smtClean="0"/>
              <a:t>And T increments N</a:t>
            </a:r>
          </a:p>
          <a:p>
            <a:pPr lvl="1"/>
            <a:r>
              <a:rPr lang="en-US" dirty="0" smtClean="0"/>
              <a:t>So does B if MAC tag verifies</a:t>
            </a:r>
          </a:p>
          <a:p>
            <a:r>
              <a:rPr lang="en-US" b="1" dirty="0" smtClean="0"/>
              <a:t>Problem:  </a:t>
            </a:r>
            <a:r>
              <a:rPr lang="en-US" dirty="0" err="1" smtClean="0"/>
              <a:t>desynchronization</a:t>
            </a:r>
            <a:r>
              <a:rPr lang="en-US" dirty="0" smtClean="0"/>
              <a:t> of nonce</a:t>
            </a:r>
          </a:p>
          <a:p>
            <a:r>
              <a:rPr lang="en-US" b="1" dirty="0" smtClean="0"/>
              <a:t>Partial solution:  </a:t>
            </a:r>
            <a:r>
              <a:rPr lang="en-US" dirty="0" smtClean="0"/>
              <a:t>accept “rolling window” of </a:t>
            </a:r>
            <a:r>
              <a:rPr lang="en-US" dirty="0" err="1" smtClean="0"/>
              <a:t>nonces</a:t>
            </a:r>
            <a:endParaRPr lang="en-US" dirty="0" smtClean="0"/>
          </a:p>
        </p:txBody>
      </p:sp>
    </p:spTree>
    <p:extLst>
      <p:ext uri="{BB962C8B-B14F-4D97-AF65-F5344CB8AC3E}">
        <p14:creationId xmlns:p14="http://schemas.microsoft.com/office/powerpoint/2010/main" val="3025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window</a:t>
            </a:r>
            <a:endParaRPr lang="en-US" dirty="0"/>
          </a:p>
        </p:txBody>
      </p:sp>
      <p:pic>
        <p:nvPicPr>
          <p:cNvPr id="4" name="Content Placeholder 3"/>
          <p:cNvPicPr>
            <a:picLocks noGrp="1" noChangeAspect="1"/>
          </p:cNvPicPr>
          <p:nvPr>
            <p:ph idx="1"/>
          </p:nvPr>
        </p:nvPicPr>
        <p:blipFill>
          <a:blip r:embed="rId3"/>
          <a:srcRect t="2042" b="2042"/>
          <a:stretch>
            <a:fillRect/>
          </a:stretch>
        </p:blipFill>
        <p:spPr/>
      </p:pic>
      <p:sp>
        <p:nvSpPr>
          <p:cNvPr id="5" name="TextBox 4"/>
          <p:cNvSpPr txBox="1"/>
          <p:nvPr/>
        </p:nvSpPr>
        <p:spPr>
          <a:xfrm>
            <a:off x="6931582" y="6337628"/>
            <a:ext cx="1999436" cy="369332"/>
          </a:xfrm>
          <a:prstGeom prst="rect">
            <a:avLst/>
          </a:prstGeom>
          <a:noFill/>
        </p:spPr>
        <p:txBody>
          <a:bodyPr wrap="none" rtlCol="0">
            <a:spAutoFit/>
          </a:bodyPr>
          <a:lstStyle/>
          <a:p>
            <a:r>
              <a:rPr lang="en-US" dirty="0" smtClean="0">
                <a:latin typeface="CronosPro-Regular"/>
                <a:cs typeface="CronosPro-Regular"/>
              </a:rPr>
              <a:t>Image source: </a:t>
            </a:r>
            <a:r>
              <a:rPr lang="en-US" dirty="0" smtClean="0">
                <a:latin typeface="CronosPro-Regular"/>
                <a:cs typeface="CronosPro-Regular"/>
                <a:hlinkClick r:id="rId4"/>
              </a:rPr>
              <a:t>Atmel</a:t>
            </a:r>
            <a:endParaRPr lang="en-US" dirty="0" smtClean="0">
              <a:latin typeface="CronosPro-Regular"/>
              <a:cs typeface="CronosPro-Regular"/>
            </a:endParaRPr>
          </a:p>
        </p:txBody>
      </p:sp>
    </p:spTree>
    <p:extLst>
      <p:ext uri="{BB962C8B-B14F-4D97-AF65-F5344CB8AC3E}">
        <p14:creationId xmlns:p14="http://schemas.microsoft.com/office/powerpoint/2010/main" val="1731702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10311</TotalTime>
  <Words>2464</Words>
  <Application>Microsoft Macintosh PowerPoint</Application>
  <PresentationFormat>On-screen Show (4:3)</PresentationFormat>
  <Paragraphs>314</Paragraphs>
  <Slides>31</Slides>
  <Notes>16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Cambria Math</vt:lpstr>
      <vt:lpstr>Courier New</vt:lpstr>
      <vt:lpstr>Cronos Pro</vt:lpstr>
      <vt:lpstr>CronosPro-Bold</vt:lpstr>
      <vt:lpstr>CronosPro-Regular</vt:lpstr>
      <vt:lpstr>Mangal</vt:lpstr>
      <vt:lpstr>Arial</vt:lpstr>
      <vt:lpstr>Clarity</vt:lpstr>
      <vt:lpstr>Lecture 13: Tokens</vt:lpstr>
      <vt:lpstr>Review: Authentication of humans</vt:lpstr>
      <vt:lpstr>Humans vs. machines</vt:lpstr>
      <vt:lpstr>Authentication tokens</vt:lpstr>
      <vt:lpstr>Threat Model: Eavesdropper</vt:lpstr>
      <vt:lpstr>Fixed codes (Keyless Entry)</vt:lpstr>
      <vt:lpstr>Fixed codes (RFIDs)</vt:lpstr>
      <vt:lpstr>“Rolling” codes</vt:lpstr>
      <vt:lpstr>Rolling window</vt:lpstr>
      <vt:lpstr>One-Time Passwords</vt:lpstr>
      <vt:lpstr>One-time passwords</vt:lpstr>
      <vt:lpstr>One-time passwords</vt:lpstr>
      <vt:lpstr>Unique challenge: MACs</vt:lpstr>
      <vt:lpstr>EPC Gen2v2 RFID Cards</vt:lpstr>
      <vt:lpstr>Unique challenge: Dig Sig</vt:lpstr>
      <vt:lpstr>U2F</vt:lpstr>
      <vt:lpstr>Two-factor with PIN</vt:lpstr>
      <vt:lpstr>Remote Authentication</vt:lpstr>
      <vt:lpstr>Hypothetical protocol</vt:lpstr>
      <vt:lpstr>Estimating clock value</vt:lpstr>
      <vt:lpstr>SecurID</vt:lpstr>
      <vt:lpstr>Paper “token”</vt:lpstr>
      <vt:lpstr>Hash chains</vt:lpstr>
      <vt:lpstr>OTPs from hash chains</vt:lpstr>
      <vt:lpstr>Protocol (almost)</vt:lpstr>
      <vt:lpstr>Solution to S's hash burden</vt:lpstr>
      <vt:lpstr>Solution to desynchronization </vt:lpstr>
      <vt:lpstr>Salted passwords as seed</vt:lpstr>
      <vt:lpstr>Final protocol</vt:lpstr>
      <vt:lpstr>S/KEY</vt:lpstr>
      <vt:lpstr>Solution to human computation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273</cp:revision>
  <dcterms:created xsi:type="dcterms:W3CDTF">2018-01-05T20:19:03Z</dcterms:created>
  <dcterms:modified xsi:type="dcterms:W3CDTF">2018-03-16T15:57:57Z</dcterms:modified>
</cp:coreProperties>
</file>