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95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59" r:id="rId12"/>
    <p:sldId id="260" r:id="rId13"/>
    <p:sldId id="267" r:id="rId14"/>
    <p:sldId id="268" r:id="rId15"/>
    <p:sldId id="271" r:id="rId16"/>
    <p:sldId id="269" r:id="rId17"/>
    <p:sldId id="302" r:id="rId18"/>
    <p:sldId id="299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300" r:id="rId28"/>
    <p:sldId id="301" r:id="rId29"/>
    <p:sldId id="303" r:id="rId30"/>
    <p:sldId id="282" r:id="rId31"/>
    <p:sldId id="285" r:id="rId32"/>
    <p:sldId id="286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6" autoAdjust="0"/>
    <p:restoredTop sz="90086" autoAdjust="0"/>
  </p:normalViewPr>
  <p:slideViewPr>
    <p:cSldViewPr>
      <p:cViewPr>
        <p:scale>
          <a:sx n="88" d="100"/>
          <a:sy n="88" d="100"/>
        </p:scale>
        <p:origin x="2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longest biometric</a:t>
            </a:r>
            <a:r>
              <a:rPr lang="en-US" baseline="0" dirty="0" smtClean="0"/>
              <a:t> in use in modern computing systems (1980s)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Disney parks: used in conjunction with passes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what biometrics have people</a:t>
            </a:r>
            <a:r>
              <a:rPr lang="en-US" baseline="0" dirty="0" smtClean="0"/>
              <a:t> seen/heard of in the real world?</a:t>
            </a:r>
          </a:p>
          <a:p>
            <a:r>
              <a:rPr lang="en-US" baseline="0" dirty="0" smtClean="0"/>
              <a:t>Example: </a:t>
            </a:r>
            <a:r>
              <a:rPr lang="en-US" baseline="0" dirty="0" err="1" smtClean="0"/>
              <a:t>Aadhaar</a:t>
            </a:r>
            <a:r>
              <a:rPr lang="en-US" baseline="0" dirty="0" smtClean="0"/>
              <a:t> (Indian universal ID, uses photograph, fingerprints, iris scans)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fingerprint, iris, retina, face, voice, handwriting, hand shape, hand veins, hand print, (DNA?)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what do we want to look for in a biometric identifier?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5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what might we</a:t>
            </a:r>
            <a:r>
              <a:rPr lang="en-US" baseline="0" dirty="0" smtClean="0"/>
              <a:t> want to consider?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1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 comes from radar operation in WW2:  turn up gain on radar too</a:t>
            </a:r>
            <a:r>
              <a:rPr lang="en-US" baseline="0" dirty="0" smtClean="0"/>
              <a:t> high and enemy is lost in clutter; too low, can't see at 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UK banks in 1996 set a goal of FAR=1% and FRR=.01% for biometrics.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Strictly speaking,</a:t>
            </a:r>
            <a:r>
              <a:rPr lang="en-US" baseline="0" dirty="0" smtClean="0"/>
              <a:t> some people would say ROC is (1-FAR)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FRR and </a:t>
            </a:r>
            <a:r>
              <a:rPr lang="en-US" i="1" baseline="0" dirty="0" smtClean="0"/>
              <a:t>detection error tradeoff </a:t>
            </a:r>
            <a:r>
              <a:rPr lang="en-US" i="0" baseline="0" dirty="0" smtClean="0"/>
              <a:t>(DET) curve is FAR </a:t>
            </a:r>
            <a:r>
              <a:rPr lang="en-US" i="0" baseline="0" dirty="0" err="1" smtClean="0"/>
              <a:t>vs</a:t>
            </a:r>
            <a:r>
              <a:rPr lang="en-US" i="0" baseline="0" dirty="0" smtClean="0"/>
              <a:t> FRR on axes scaled by standard normal deviates or just logarithmically [Wikipedia!]</a:t>
            </a:r>
          </a:p>
          <a:p>
            <a:endParaRPr lang="en-US" i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connect</a:t>
            </a:r>
            <a:r>
              <a:rPr lang="en-US" baseline="0" dirty="0" smtClean="0"/>
              <a:t> back to threat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demonstrated by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Tsutomu Matsumoto 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2002, effective against modern fingerprint readers (e.g., iPhone 5S,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6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November</a:t>
            </a:r>
            <a:r>
              <a:rPr lang="en-US" baseline="0" dirty="0" smtClean="0"/>
              <a:t> 2017,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Bkav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Corporation, an tech security company, demonstrated how to bypass 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recognition system on the iPhone X with a $150 3D printed mask.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1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r>
              <a:rPr lang="en-US" baseline="0" dirty="0" smtClean="0"/>
              <a:t> uses biometric based identity cards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Aadhaar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includes photos, fingerprints, iris scans.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2018, journalists reported they were able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access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500 rupees ($8.75); unclear if access was being sold by hackers or insiders.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Authentication:</a:t>
            </a:r>
            <a:r>
              <a:rPr lang="en-US" baseline="0" dirty="0" smtClean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Authorization</a:t>
            </a:r>
            <a:r>
              <a:rPr lang="en-US" dirty="0" smtClean="0"/>
              <a:t>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Audit</a:t>
            </a:r>
            <a:r>
              <a:rPr lang="en-US" baseline="0" dirty="0" smtClean="0"/>
              <a:t>:  log files, log browsers, intrusion detection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Ship of Theseus [Plutarch,1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century] </a:t>
            </a:r>
            <a:r>
              <a:rPr lang="en-US" dirty="0" smtClean="0"/>
              <a:t>Is </a:t>
            </a:r>
            <a:r>
              <a:rPr lang="en-US" dirty="0" smtClean="0"/>
              <a:t>it still the same ship after every board has been replaced?  What if the original boards were gathered and used to build the same model ship?  Would</a:t>
            </a:r>
            <a:r>
              <a:rPr lang="en-US" baseline="0" dirty="0" smtClean="0"/>
              <a:t> it be identical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Discussion: how do you identify people?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You control your clothing choices, others control the ID numbers assigned to you, no one controls your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fictional people, dead people, virtual people (AIs?)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</a:t>
            </a:r>
            <a:r>
              <a:rPr lang="en-US" dirty="0" smtClean="0"/>
              <a:t>different possible</a:t>
            </a:r>
            <a:r>
              <a:rPr lang="en-US" baseline="0" dirty="0" smtClean="0"/>
              <a:t> examples</a:t>
            </a:r>
          </a:p>
          <a:p>
            <a:r>
              <a:rPr lang="en-US" baseline="0" dirty="0" smtClean="0"/>
              <a:t>Note: bring in border cases (e.g., </a:t>
            </a:r>
            <a:r>
              <a:rPr lang="en-US" dirty="0" smtClean="0"/>
              <a:t>A </a:t>
            </a:r>
            <a:r>
              <a:rPr lang="en-US" dirty="0" smtClean="0"/>
              <a:t>sheet of passwords, each valid only once, could be "know" or "have." A finger could be "have" or "are</a:t>
            </a:r>
            <a:r>
              <a:rPr lang="en-US" dirty="0" smtClean="0"/>
              <a:t>.")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Fingerprint is by far most common; not great for error rates but serves as</a:t>
            </a:r>
            <a:r>
              <a:rPr lang="en-US" baseline="0" dirty="0" smtClean="0"/>
              <a:t> a good </a:t>
            </a:r>
            <a:r>
              <a:rPr lang="en-US" baseline="0" dirty="0" err="1" smtClean="0"/>
              <a:t>deterrant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Iris is by far the best for error rates (even zero FAR) and for measurement, so long as individuals are willing to get close to the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</a:t>
            </a:r>
            <a:r>
              <a:rPr lang="en-US" baseline="0" dirty="0" smtClean="0"/>
              <a:t> as identifiers since 19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hyperlink" Target="http://www.csee.wvu.edu/~natalias/biom426/performance_fall09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hyperlink" Target="http://www.csee.wvu.edu/~natalias/biom426/performance_fall09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</a:t>
            </a:r>
            <a:r>
              <a:rPr lang="en-US" dirty="0" smtClean="0"/>
              <a:t>3/12/2018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11: Human Authentication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Authentication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of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Categories: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[IBM, TR G520-2169, 1970]</a:t>
            </a:r>
          </a:p>
          <a:p>
            <a:r>
              <a:rPr lang="en-US" dirty="0">
                <a:solidFill>
                  <a:srgbClr val="4F81BD"/>
                </a:solidFill>
              </a:rPr>
              <a:t>Something you are</a:t>
            </a:r>
          </a:p>
          <a:p>
            <a:pPr lvl="1" indent="0">
              <a:buNone/>
            </a:pPr>
            <a:r>
              <a:rPr lang="en-US" dirty="0"/>
              <a:t>fingerprint, retinal scan, hand silhouette, a pulse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Something </a:t>
            </a:r>
            <a:r>
              <a:rPr lang="en-US" dirty="0" smtClean="0">
                <a:solidFill>
                  <a:srgbClr val="4F81BD"/>
                </a:solidFill>
              </a:rPr>
              <a:t>you know</a:t>
            </a:r>
          </a:p>
          <a:p>
            <a:pPr marL="457200" lvl="1" indent="0">
              <a:buNone/>
            </a:pPr>
            <a:r>
              <a:rPr lang="en-US" dirty="0" smtClean="0"/>
              <a:t>password, passphrase, PIN, answers to security questions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Something you have</a:t>
            </a:r>
          </a:p>
          <a:p>
            <a:pPr marL="457200" lvl="1" indent="0">
              <a:buNone/>
            </a:pPr>
            <a:r>
              <a:rPr lang="en-US" dirty="0" smtClean="0"/>
              <a:t>physical key, ticket, {ATM</a:t>
            </a:r>
            <a:r>
              <a:rPr lang="en-US" dirty="0" smtClean="0"/>
              <a:t>, </a:t>
            </a:r>
            <a:r>
              <a:rPr lang="en-US" dirty="0" err="1" smtClean="0"/>
              <a:t>prox</a:t>
            </a:r>
            <a:r>
              <a:rPr lang="en-US" dirty="0" smtClean="0"/>
              <a:t>, credit</a:t>
            </a:r>
            <a:r>
              <a:rPr lang="en-US" dirty="0" smtClean="0"/>
              <a:t>} card, </a:t>
            </a:r>
            <a:r>
              <a:rPr lang="en-US" dirty="0" smtClean="0"/>
              <a:t>token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1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of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Two-factor authentication:  </a:t>
            </a:r>
            <a:r>
              <a:rPr lang="en-US" dirty="0" smtClean="0"/>
              <a:t>authenticate based on two independent methods</a:t>
            </a:r>
          </a:p>
          <a:p>
            <a:pPr lvl="1"/>
            <a:r>
              <a:rPr lang="en-US" dirty="0"/>
              <a:t>ATM card plus PIN</a:t>
            </a:r>
          </a:p>
          <a:p>
            <a:pPr lvl="1"/>
            <a:r>
              <a:rPr lang="en-US" dirty="0" smtClean="0"/>
              <a:t>password </a:t>
            </a:r>
            <a:r>
              <a:rPr lang="en-US" dirty="0" smtClean="0"/>
              <a:t>plus registered mobile phone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Multi-factor </a:t>
            </a:r>
            <a:r>
              <a:rPr lang="en-US" dirty="0" smtClean="0">
                <a:solidFill>
                  <a:srgbClr val="4F81BD"/>
                </a:solidFill>
              </a:rPr>
              <a:t>authentication:  </a:t>
            </a:r>
            <a:r>
              <a:rPr lang="en-US" dirty="0" smtClean="0"/>
              <a:t>two or more independent methods</a:t>
            </a:r>
          </a:p>
          <a:p>
            <a:r>
              <a:rPr lang="en-US" dirty="0" smtClean="0"/>
              <a:t>Best to combine separate categories, not reuse categories</a:t>
            </a:r>
          </a:p>
          <a:p>
            <a:pPr lvl="1"/>
            <a:r>
              <a:rPr lang="en-US" dirty="0" smtClean="0"/>
              <a:t>non-example:  requiring two passwords from a single human:  arguably not independent</a:t>
            </a:r>
          </a:p>
          <a:p>
            <a:pPr lvl="1"/>
            <a:r>
              <a:rPr lang="en-US" dirty="0" smtClean="0"/>
              <a:t>non-example:  requiring single password from each of two humans:  authenticates two humans then makes </a:t>
            </a:r>
            <a:r>
              <a:rPr lang="en-US" i="1" dirty="0" smtClean="0"/>
              <a:t>authorization</a:t>
            </a:r>
            <a:r>
              <a:rPr lang="en-US" dirty="0" smtClean="0"/>
              <a:t> </a:t>
            </a:r>
            <a:r>
              <a:rPr lang="en-US" dirty="0" smtClean="0"/>
              <a:t>decision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you 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Biometric</a:t>
            </a:r>
            <a:r>
              <a:rPr lang="en-US" dirty="0" smtClean="0">
                <a:solidFill>
                  <a:schemeClr val="accent2"/>
                </a:solidFill>
              </a:rPr>
              <a:t>:  </a:t>
            </a:r>
            <a:r>
              <a:rPr lang="en-US" dirty="0" smtClean="0"/>
              <a:t>measurement of biological and behavioral </a:t>
            </a:r>
            <a:r>
              <a:rPr lang="en-US" dirty="0" smtClean="0"/>
              <a:t>attributes (something you are)</a:t>
            </a:r>
            <a:endParaRPr lang="en-US" dirty="0" smtClean="0"/>
          </a:p>
          <a:p>
            <a:pPr lvl="1"/>
            <a:r>
              <a:rPr lang="en-US" dirty="0" smtClean="0"/>
              <a:t>biological </a:t>
            </a:r>
            <a:r>
              <a:rPr lang="en-US" dirty="0" smtClean="0"/>
              <a:t>attributes can be confounded by behavior</a:t>
            </a:r>
          </a:p>
          <a:p>
            <a:pPr lvl="1"/>
            <a:r>
              <a:rPr lang="en-US" dirty="0" smtClean="0"/>
              <a:t>biology and behavior is non-constant:  variation from one measurement to the next</a:t>
            </a:r>
          </a:p>
        </p:txBody>
      </p:sp>
    </p:spTree>
    <p:extLst>
      <p:ext uri="{BB962C8B-B14F-4D97-AF65-F5344CB8AC3E}">
        <p14:creationId xmlns:p14="http://schemas.microsoft.com/office/powerpoint/2010/main" val="16038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Fingerprint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Particular use:  California social services</a:t>
            </a:r>
          </a:p>
          <a:p>
            <a:pPr lvl="1"/>
            <a:r>
              <a:rPr lang="en-US" dirty="0" smtClean="0"/>
              <a:t>prevent applicants for welfare from defrauding state by receiving assistance under multiple identities</a:t>
            </a:r>
          </a:p>
          <a:p>
            <a:r>
              <a:rPr lang="en-US" dirty="0" smtClean="0"/>
              <a:t>Fingerprint stored as bitmap and as </a:t>
            </a:r>
            <a:r>
              <a:rPr lang="en-US" dirty="0" err="1" smtClean="0">
                <a:solidFill>
                  <a:schemeClr val="accent2"/>
                </a:solidFill>
              </a:rPr>
              <a:t>minutae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When user authenticates, computer compares minutiae</a:t>
            </a:r>
            <a:endParaRPr lang="en-US" dirty="0"/>
          </a:p>
          <a:p>
            <a:pPr lvl="1"/>
            <a:r>
              <a:rPr lang="en-US" dirty="0" smtClean="0"/>
              <a:t>If they match, human additionally reviews bitmap images (about 15 out of 10000 authentications have minutiae match even though fingerprints do not)</a:t>
            </a:r>
            <a:endParaRPr lang="en-US" dirty="0"/>
          </a:p>
        </p:txBody>
      </p:sp>
      <p:pic>
        <p:nvPicPr>
          <p:cNvPr id="4" name="Picture 3" descr="Fingerprintforcriminologystub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274638"/>
            <a:ext cx="1368778" cy="2030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30564"/>
            <a:ext cx="4024086" cy="27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Hand geometry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Used in </a:t>
            </a:r>
            <a:r>
              <a:rPr lang="en-US" sz="2400" dirty="0" smtClean="0"/>
              <a:t>2012 Olympic </a:t>
            </a:r>
            <a:r>
              <a:rPr lang="en-US" sz="2400" dirty="0" smtClean="0"/>
              <a:t>Games, Walt Disney World, nuclear facilities, data centers, ...</a:t>
            </a:r>
          </a:p>
          <a:p>
            <a:r>
              <a:rPr lang="en-US" sz="2400" dirty="0" smtClean="0"/>
              <a:t>Camera images palm and side of hand (no texture information)</a:t>
            </a:r>
          </a:p>
          <a:p>
            <a:r>
              <a:rPr lang="en-US" sz="2400" dirty="0" smtClean="0"/>
              <a:t>Images reduced to (e.g.) 31000 points then 90 measurements then 9 bytes of data </a:t>
            </a:r>
          </a:p>
          <a:p>
            <a:pPr lvl="1"/>
            <a:r>
              <a:rPr lang="en-US" sz="2000" dirty="0" smtClean="0"/>
              <a:t>Final data not directly related to any source measurements</a:t>
            </a:r>
          </a:p>
          <a:p>
            <a:pPr lvl="1"/>
            <a:r>
              <a:rPr lang="en-US" sz="2000" dirty="0" smtClean="0"/>
              <a:t>Data stored as a </a:t>
            </a:r>
            <a:r>
              <a:rPr lang="en-US" sz="2000" dirty="0" smtClean="0">
                <a:solidFill>
                  <a:srgbClr val="4F81BD"/>
                </a:solidFill>
              </a:rPr>
              <a:t>template</a:t>
            </a:r>
            <a:r>
              <a:rPr lang="en-US" sz="2000" dirty="0" smtClean="0"/>
              <a:t> for later </a:t>
            </a:r>
            <a:r>
              <a:rPr lang="en-US" sz="2000" dirty="0" smtClean="0"/>
              <a:t>comparison</a:t>
            </a:r>
          </a:p>
          <a:p>
            <a:r>
              <a:rPr lang="en-US" dirty="0"/>
              <a:t>When user authenticates, another set of images taken</a:t>
            </a:r>
          </a:p>
          <a:p>
            <a:pPr lvl="1"/>
            <a:r>
              <a:rPr lang="en-US" dirty="0"/>
              <a:t>If data are close enough to stored template, user deemed authenticated</a:t>
            </a:r>
          </a:p>
          <a:p>
            <a:pPr lvl="1"/>
            <a:r>
              <a:rPr lang="en-US" dirty="0"/>
              <a:t>Can adjust threshold per-user, in case some users are difficult to authenticate</a:t>
            </a:r>
          </a:p>
          <a:p>
            <a:r>
              <a:rPr lang="en-US" dirty="0"/>
              <a:t>Each time user is authenticated, template is updated to account for change over time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409" y="0"/>
            <a:ext cx="3076220" cy="22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Facial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border control, Facebook, iPhone X</a:t>
            </a:r>
          </a:p>
          <a:p>
            <a:r>
              <a:rPr lang="en-US" dirty="0" smtClean="0"/>
              <a:t>Operates on 2D image or depth map</a:t>
            </a:r>
          </a:p>
          <a:p>
            <a:r>
              <a:rPr lang="en-US" dirty="0" smtClean="0"/>
              <a:t>Modern systems use ML classifiers to identify matches</a:t>
            </a:r>
          </a:p>
          <a:p>
            <a:pPr lvl="1"/>
            <a:r>
              <a:rPr lang="en-US" dirty="0" smtClean="0"/>
              <a:t>Most systems perform poorly on profiles, low-res images</a:t>
            </a:r>
          </a:p>
          <a:p>
            <a:pPr lvl="1"/>
            <a:r>
              <a:rPr lang="en-US" dirty="0" smtClean="0"/>
              <a:t>Most systems perform less well on women and minorities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68" y="4114800"/>
            <a:ext cx="48629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Biometrics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r="38998" b="60000"/>
          <a:stretch/>
        </p:blipFill>
        <p:spPr>
          <a:xfrm>
            <a:off x="1943100" y="1828800"/>
            <a:ext cx="5257800" cy="43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attributes as verifiers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Advantages:  </a:t>
            </a:r>
          </a:p>
          <a:p>
            <a:pPr lvl="1"/>
            <a:r>
              <a:rPr lang="en-US" dirty="0" smtClean="0"/>
              <a:t>Can't lose or forget a biometric</a:t>
            </a:r>
          </a:p>
          <a:p>
            <a:pPr lvl="1"/>
            <a:r>
              <a:rPr lang="en-US" dirty="0" smtClean="0"/>
              <a:t>Easy to use some biometrics (e.g., fingerprint scan vs. PIN on iPhone)</a:t>
            </a:r>
          </a:p>
          <a:p>
            <a:r>
              <a:rPr lang="en-US" b="1" dirty="0" smtClean="0"/>
              <a:t>Disadvantages:</a:t>
            </a:r>
          </a:p>
          <a:p>
            <a:pPr lvl="1"/>
            <a:r>
              <a:rPr lang="en-US" dirty="0" smtClean="0"/>
              <a:t>Updating identities after disclosure is hard (new fingerprints?  new retina?)</a:t>
            </a:r>
          </a:p>
          <a:p>
            <a:pPr lvl="2"/>
            <a:r>
              <a:rPr lang="en-US" dirty="0" smtClean="0"/>
              <a:t>So enrolling a biometric identifier places </a:t>
            </a:r>
            <a:r>
              <a:rPr lang="en-US" b="1" dirty="0" smtClean="0"/>
              <a:t>permanent trust</a:t>
            </a:r>
            <a:r>
              <a:rPr lang="en-US" dirty="0" smtClean="0"/>
              <a:t> in receiver, even if they go bankrupt, retroactively change privacy policies, get taken over by new administration, ...</a:t>
            </a:r>
          </a:p>
          <a:p>
            <a:pPr lvl="1"/>
            <a:r>
              <a:rPr lang="en-US" dirty="0" smtClean="0"/>
              <a:t>Impossible to be application specific (your hand geometry is the same regardless of what system you use)</a:t>
            </a:r>
          </a:p>
          <a:p>
            <a:pPr lvl="1"/>
            <a:r>
              <a:rPr lang="en-US" dirty="0"/>
              <a:t>Physical process with errors...</a:t>
            </a:r>
          </a:p>
          <a:p>
            <a:pPr lvl="1"/>
            <a:r>
              <a:rPr lang="en-US" dirty="0" smtClean="0"/>
              <a:t>Fear of negative implications for privacy...</a:t>
            </a:r>
          </a:p>
        </p:txBody>
      </p:sp>
    </p:spTree>
    <p:extLst>
      <p:ext uri="{BB962C8B-B14F-4D97-AF65-F5344CB8AC3E}">
        <p14:creationId xmlns:p14="http://schemas.microsoft.com/office/powerpoint/2010/main" val="3270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</a:t>
            </a:r>
            <a:r>
              <a:rPr lang="en-US" b="1" dirty="0" smtClean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Audit</a:t>
            </a:r>
            <a:r>
              <a:rPr lang="en-US" b="1" dirty="0" smtClean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83" y="4220848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attributes as verifiers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Requirements:</a:t>
            </a:r>
          </a:p>
          <a:p>
            <a:r>
              <a:rPr lang="en-US" dirty="0" smtClean="0"/>
              <a:t>Identifier</a:t>
            </a:r>
          </a:p>
          <a:p>
            <a:r>
              <a:rPr lang="en-US" dirty="0"/>
              <a:t>Easy to measure</a:t>
            </a:r>
          </a:p>
          <a:p>
            <a:r>
              <a:rPr lang="en-US" dirty="0" smtClean="0"/>
              <a:t>Small </a:t>
            </a:r>
            <a:r>
              <a:rPr lang="en-US" dirty="0" smtClean="0"/>
              <a:t>variation over time and measurement</a:t>
            </a:r>
          </a:p>
          <a:p>
            <a:r>
              <a:rPr lang="en-US" dirty="0" smtClean="0"/>
              <a:t>Difficult </a:t>
            </a:r>
            <a:r>
              <a:rPr lang="en-US" dirty="0" smtClean="0"/>
              <a:t>to spoof</a:t>
            </a:r>
          </a:p>
          <a:p>
            <a:r>
              <a:rPr lang="en-US" dirty="0"/>
              <a:t>A</a:t>
            </a:r>
            <a:r>
              <a:rPr lang="en-US" dirty="0" smtClean="0"/>
              <a:t>cceptable to users</a:t>
            </a:r>
          </a:p>
        </p:txBody>
      </p:sp>
    </p:spTree>
    <p:extLst>
      <p:ext uri="{BB962C8B-B14F-4D97-AF65-F5344CB8AC3E}">
        <p14:creationId xmlns:p14="http://schemas.microsoft.com/office/powerpoint/2010/main" val="4131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Biometrics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False accept:  </a:t>
            </a:r>
            <a:r>
              <a:rPr lang="en-US" dirty="0"/>
              <a:t>authenticate a principal with wrong </a:t>
            </a:r>
            <a:r>
              <a:rPr lang="en-US" dirty="0" smtClean="0"/>
              <a:t>identity (</a:t>
            </a:r>
            <a:r>
              <a:rPr lang="en-US" dirty="0" smtClean="0">
                <a:solidFill>
                  <a:srgbClr val="4F81BD"/>
                </a:solidFill>
              </a:rPr>
              <a:t>fraud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False reject:  </a:t>
            </a:r>
            <a:r>
              <a:rPr lang="en-US" dirty="0"/>
              <a:t>fail to authenticate a principal under right </a:t>
            </a:r>
            <a:r>
              <a:rPr lang="en-US" dirty="0" smtClean="0"/>
              <a:t>identity (</a:t>
            </a:r>
            <a:r>
              <a:rPr lang="en-US" dirty="0" smtClean="0">
                <a:solidFill>
                  <a:srgbClr val="4F81BD"/>
                </a:solidFill>
              </a:rPr>
              <a:t>insult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Hypothesis testing: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ull hypothesis:  human being authenticated has claimed identity</a:t>
            </a:r>
          </a:p>
          <a:p>
            <a:pPr lvl="1"/>
            <a:r>
              <a:rPr lang="en-US" dirty="0" smtClean="0"/>
              <a:t>false accept = type II error</a:t>
            </a:r>
          </a:p>
          <a:p>
            <a:pPr lvl="1"/>
            <a:r>
              <a:rPr lang="en-US" dirty="0" smtClean="0"/>
              <a:t>false reject = type I error</a:t>
            </a:r>
          </a:p>
          <a:p>
            <a:r>
              <a:rPr lang="en-US" dirty="0" smtClean="0"/>
              <a:t>Tunable trade off of </a:t>
            </a:r>
            <a:r>
              <a:rPr lang="en-US" dirty="0" smtClean="0">
                <a:solidFill>
                  <a:srgbClr val="4F81BD"/>
                </a:solidFill>
              </a:rPr>
              <a:t>sensitivity</a:t>
            </a:r>
            <a:r>
              <a:rPr lang="en-US" dirty="0" smtClean="0"/>
              <a:t> between which error is more likely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False acceptance rate (FAR):  </a:t>
            </a:r>
            <a:r>
              <a:rPr lang="en-US" dirty="0"/>
              <a:t>percentage of attempts in which imposters are authenticated (with wrong identity)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False reject rate (FRR):  </a:t>
            </a:r>
            <a:r>
              <a:rPr lang="en-US" dirty="0"/>
              <a:t>percentage of attempts in which legitimate users are denied </a:t>
            </a:r>
            <a:r>
              <a:rPr lang="en-US" dirty="0" smtClean="0"/>
              <a:t>authentication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8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0515" y="-708818"/>
            <a:ext cx="2817729" cy="8929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05" y="6270066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ronosPro-Regular"/>
                <a:cs typeface="CronosPro-Regular"/>
              </a:rPr>
              <a:t>Graph source: </a:t>
            </a:r>
            <a:r>
              <a:rPr lang="en-US" dirty="0">
                <a:latin typeface="CronosPro-Regular"/>
                <a:cs typeface="CronosPro-Regular"/>
                <a:hlinkClick r:id="rId4"/>
              </a:rPr>
              <a:t>http://www.csee.wvu.edu/~natalias/biom426/performance_fall09.</a:t>
            </a:r>
            <a:r>
              <a:rPr lang="en-US" dirty="0" smtClean="0">
                <a:latin typeface="CronosPro-Regular"/>
                <a:cs typeface="CronosPro-Regular"/>
                <a:hlinkClick r:id="rId4"/>
              </a:rPr>
              <a:t>pdf</a:t>
            </a:r>
            <a:endParaRPr lang="en-US" dirty="0" smtClean="0">
              <a:latin typeface="CronosPro-Regular"/>
              <a:cs typeface="CronosPro-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2222" y="1427610"/>
            <a:ext cx="4938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4F81BD"/>
                </a:solidFill>
                <a:latin typeface="CronosPro-Regular"/>
                <a:cs typeface="CronosPro-Regular"/>
              </a:rPr>
              <a:t>Receiver operating characteristics (ROC</a:t>
            </a:r>
            <a:r>
              <a:rPr lang="en-US" dirty="0" smtClean="0">
                <a:solidFill>
                  <a:srgbClr val="4F81BD"/>
                </a:solidFill>
                <a:latin typeface="CronosPro-Regular"/>
                <a:cs typeface="CronosPro-Regular"/>
              </a:rPr>
              <a:t>) curve:   </a:t>
            </a:r>
            <a:r>
              <a:rPr lang="en-US" dirty="0">
                <a:latin typeface="CronosPro-Regular"/>
                <a:cs typeface="CronosPro-Regular"/>
              </a:rPr>
              <a:t>graph of </a:t>
            </a:r>
            <a:r>
              <a:rPr lang="en-US" dirty="0" smtClean="0">
                <a:latin typeface="CronosPro-Regular"/>
                <a:cs typeface="CronosPro-Regular"/>
              </a:rPr>
              <a:t>FRR </a:t>
            </a:r>
            <a:r>
              <a:rPr lang="en-US" dirty="0">
                <a:latin typeface="CronosPro-Regular"/>
                <a:cs typeface="CronosPro-Regular"/>
              </a:rPr>
              <a:t>vs. </a:t>
            </a:r>
            <a:r>
              <a:rPr lang="en-US" dirty="0" smtClean="0">
                <a:latin typeface="CronosPro-Regular"/>
                <a:cs typeface="CronosPro-Regular"/>
              </a:rPr>
              <a:t>FAR </a:t>
            </a:r>
            <a:r>
              <a:rPr lang="en-US" dirty="0">
                <a:latin typeface="CronosPro-Regular"/>
                <a:cs typeface="CronosPro-Regular"/>
              </a:rPr>
              <a:t>(or perhaps </a:t>
            </a:r>
            <a:r>
              <a:rPr lang="en-US" dirty="0" smtClean="0">
                <a:latin typeface="CronosPro-Regular"/>
                <a:cs typeface="CronosPro-Regular"/>
              </a:rPr>
              <a:t>1-FAR, perhaps nonlinear axes)</a:t>
            </a:r>
            <a:endParaRPr lang="en-US" dirty="0">
              <a:latin typeface="CronosPro-Regular"/>
              <a:cs typeface="CronosPro-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422" y="53267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CronosPro-Regular"/>
                <a:cs typeface="CronosPro-Regular"/>
              </a:rPr>
              <a:t> = sensitivity</a:t>
            </a:r>
            <a:endParaRPr lang="en-US" dirty="0">
              <a:latin typeface="CronosPro-Regular"/>
              <a:cs typeface="Crono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70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Crossover error rate (CER):  </a:t>
            </a:r>
            <a:r>
              <a:rPr lang="en-US" dirty="0" smtClean="0"/>
              <a:t>value on ROC at which FAR=FRR (aka </a:t>
            </a:r>
            <a:r>
              <a:rPr lang="en-US" i="1" dirty="0" smtClean="0"/>
              <a:t>equal error rate, ERR)</a:t>
            </a:r>
          </a:p>
          <a:p>
            <a:r>
              <a:rPr lang="en-US" dirty="0" smtClean="0"/>
              <a:t>Many other statistics for comparison possible</a:t>
            </a:r>
          </a:p>
          <a:p>
            <a:pPr lvl="1"/>
            <a:r>
              <a:rPr lang="en-US" dirty="0" smtClean="0"/>
              <a:t>Anytime a graph is reduced to a single number, we lose information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What matters </a:t>
            </a:r>
            <a:r>
              <a:rPr lang="en-US" i="1" dirty="0" smtClean="0">
                <a:solidFill>
                  <a:schemeClr val="accent2"/>
                </a:solidFill>
              </a:rPr>
              <a:t>most for biometrics is the use </a:t>
            </a:r>
            <a:r>
              <a:rPr lang="en-US" i="1" dirty="0" smtClean="0">
                <a:solidFill>
                  <a:schemeClr val="accent2"/>
                </a:solidFill>
              </a:rPr>
              <a:t>case/threat model</a:t>
            </a:r>
            <a:endParaRPr lang="en-US" i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Entry to military facility:  </a:t>
            </a:r>
          </a:p>
          <a:p>
            <a:pPr lvl="1"/>
            <a:r>
              <a:rPr lang="en-US" dirty="0" smtClean="0"/>
              <a:t>letting imposters in might be worse than (temporarily) delaying entry of personnel</a:t>
            </a:r>
          </a:p>
          <a:p>
            <a:pPr lvl="1"/>
            <a:r>
              <a:rPr lang="en-US" dirty="0" smtClean="0"/>
              <a:t>so prefer low false accept rate</a:t>
            </a:r>
          </a:p>
          <a:p>
            <a:r>
              <a:rPr lang="en-US" b="1" dirty="0" smtClean="0"/>
              <a:t>Entry to hotel lobby:  </a:t>
            </a:r>
          </a:p>
          <a:p>
            <a:pPr lvl="1"/>
            <a:r>
              <a:rPr lang="en-US" dirty="0" smtClean="0"/>
              <a:t>letting non-guests in might be better than (temporarily) delaying entry of guests</a:t>
            </a:r>
          </a:p>
          <a:p>
            <a:pPr lvl="1"/>
            <a:r>
              <a:rPr lang="en-US" dirty="0" smtClean="0"/>
              <a:t>so prefer low false reject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comparison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3294" y="1600200"/>
            <a:ext cx="335350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matchers (A=solid; B=dashed)</a:t>
            </a:r>
          </a:p>
          <a:p>
            <a:r>
              <a:rPr lang="en-US" dirty="0" smtClean="0"/>
              <a:t>At point C, matchers have same FAR and FRR</a:t>
            </a:r>
          </a:p>
          <a:p>
            <a:r>
              <a:rPr lang="en-US" dirty="0" smtClean="0"/>
              <a:t>To the left of C, matcher A has lower FRR for same FAR</a:t>
            </a:r>
          </a:p>
          <a:p>
            <a:r>
              <a:rPr lang="en-US" dirty="0" smtClean="0"/>
              <a:t>To the right, matcher B has lower FRR for same FAR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1650" y="1334912"/>
            <a:ext cx="4216400" cy="521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05" y="6270066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ronosPro-Regular"/>
                <a:cs typeface="CronosPro-Regular"/>
              </a:rPr>
              <a:t>Graph source: </a:t>
            </a:r>
            <a:r>
              <a:rPr lang="en-US" dirty="0">
                <a:latin typeface="CronosPro-Regular"/>
                <a:cs typeface="CronosPro-Regular"/>
                <a:hlinkClick r:id="rId3"/>
              </a:rPr>
              <a:t>http://www.csee.wvu.edu/~natalias/biom426/performance_fall09.</a:t>
            </a:r>
            <a:r>
              <a:rPr lang="en-US" dirty="0" smtClean="0">
                <a:latin typeface="CronosPro-Regular"/>
                <a:cs typeface="CronosPro-Regular"/>
                <a:hlinkClick r:id="rId3"/>
              </a:rPr>
              <a:t>pdf</a:t>
            </a:r>
            <a:endParaRPr lang="en-US" dirty="0" smtClean="0">
              <a:latin typeface="CronosPro-Regular"/>
              <a:cs typeface="Crono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74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adversary fools sensor with artificial object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better sensors</a:t>
            </a:r>
          </a:p>
          <a:p>
            <a:pPr lvl="1"/>
            <a:r>
              <a:rPr lang="en-US" dirty="0" smtClean="0"/>
              <a:t>better biometrics</a:t>
            </a:r>
          </a:p>
          <a:p>
            <a:pPr lvl="1"/>
            <a:r>
              <a:rPr lang="en-US" dirty="0" smtClean="0"/>
              <a:t>multi-factor authentication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Gummy Bear Attack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178050"/>
            <a:ext cx="5613400" cy="3721100"/>
          </a:xfrm>
        </p:spPr>
      </p:pic>
    </p:spTree>
    <p:extLst>
      <p:ext uri="{BB962C8B-B14F-4D97-AF65-F5344CB8AC3E}">
        <p14:creationId xmlns:p14="http://schemas.microsoft.com/office/powerpoint/2010/main" val="16554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ID Attack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643187"/>
            <a:ext cx="4210050" cy="2790825"/>
          </a:xfrm>
        </p:spPr>
      </p:pic>
    </p:spTree>
    <p:extLst>
      <p:ext uri="{BB962C8B-B14F-4D97-AF65-F5344CB8AC3E}">
        <p14:creationId xmlns:p14="http://schemas.microsoft.com/office/powerpoint/2010/main" val="1671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Principals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lvl="1"/>
            <a:r>
              <a:rPr lang="en-US" dirty="0" smtClean="0"/>
              <a:t>Authenticating Humans</a:t>
            </a:r>
          </a:p>
          <a:p>
            <a:pPr lvl="1"/>
            <a:r>
              <a:rPr lang="en-US" dirty="0" smtClean="0"/>
              <a:t>Authenticating Machines</a:t>
            </a:r>
          </a:p>
          <a:p>
            <a:pPr lvl="1"/>
            <a:r>
              <a:rPr lang="en-US" dirty="0" smtClean="0"/>
              <a:t>Authenticating Programs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378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Authentication:  </a:t>
            </a:r>
            <a:r>
              <a:rPr lang="en-US" dirty="0" smtClean="0">
                <a:solidFill>
                  <a:srgbClr val="000000"/>
                </a:solidFill>
              </a:rPr>
              <a:t>mechanisms that bind principals to actions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L-SC-Everest29-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Humans might have concerns about </a:t>
            </a:r>
            <a:r>
              <a:rPr lang="en-US" dirty="0">
                <a:solidFill>
                  <a:schemeClr val="accent2"/>
                </a:solidFill>
              </a:rPr>
              <a:t>measurements</a:t>
            </a:r>
            <a:r>
              <a:rPr lang="en-US" dirty="0"/>
              <a:t> (have photo taken, parts of body scanned)</a:t>
            </a:r>
          </a:p>
          <a:p>
            <a:r>
              <a:rPr lang="en-US" dirty="0" smtClean="0"/>
              <a:t>Humans </a:t>
            </a:r>
            <a:r>
              <a:rPr lang="en-US" dirty="0" smtClean="0"/>
              <a:t>might not want to </a:t>
            </a:r>
            <a:r>
              <a:rPr lang="en-US" dirty="0" smtClean="0">
                <a:solidFill>
                  <a:schemeClr val="accent2"/>
                </a:solidFill>
              </a:rPr>
              <a:t>disclose attributes </a:t>
            </a:r>
            <a:r>
              <a:rPr lang="en-US" dirty="0" smtClean="0"/>
              <a:t>during enrollment (SSN, political party)</a:t>
            </a:r>
          </a:p>
          <a:p>
            <a:r>
              <a:rPr lang="en-US" dirty="0"/>
              <a:t>Humans might not want action bound to their </a:t>
            </a:r>
            <a:r>
              <a:rPr lang="en-US" dirty="0">
                <a:solidFill>
                  <a:schemeClr val="accent2"/>
                </a:solidFill>
              </a:rPr>
              <a:t>identity </a:t>
            </a:r>
            <a:r>
              <a:rPr lang="en-US" dirty="0"/>
              <a:t>(buying </a:t>
            </a:r>
            <a:r>
              <a:rPr lang="en-US" dirty="0" smtClean="0"/>
              <a:t>medication)</a:t>
            </a:r>
          </a:p>
          <a:p>
            <a:r>
              <a:rPr lang="en-US" dirty="0"/>
              <a:t>Humans might not want their actions </a:t>
            </a:r>
            <a:r>
              <a:rPr lang="en-US" dirty="0">
                <a:solidFill>
                  <a:schemeClr val="accent2"/>
                </a:solidFill>
              </a:rPr>
              <a:t>linked</a:t>
            </a:r>
            <a:r>
              <a:rPr lang="en-US" dirty="0"/>
              <a:t> to other actions, exposing them to inference about what they thought were unrelated activities.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4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When building authentication systems...</a:t>
            </a:r>
          </a:p>
          <a:p>
            <a:r>
              <a:rPr lang="en-US" b="1" dirty="0" smtClean="0"/>
              <a:t>Seek consent:</a:t>
            </a:r>
            <a:r>
              <a:rPr lang="en-US" dirty="0" smtClean="0"/>
              <a:t> get permission to authenticate and store identity</a:t>
            </a:r>
          </a:p>
          <a:p>
            <a:r>
              <a:rPr lang="en-US" b="1" dirty="0" smtClean="0"/>
              <a:t>Select minimal identity: </a:t>
            </a:r>
            <a:r>
              <a:rPr lang="en-US" dirty="0" smtClean="0"/>
              <a:t>use the smallest possible set of attributes </a:t>
            </a:r>
            <a:endParaRPr lang="en-US" b="1" dirty="0" smtClean="0"/>
          </a:p>
          <a:p>
            <a:r>
              <a:rPr lang="en-US" b="1" dirty="0" smtClean="0"/>
              <a:t>Limit storage: </a:t>
            </a:r>
            <a:r>
              <a:rPr lang="en-US" dirty="0" smtClean="0"/>
              <a:t>don't save information about identity or authentication without need, and delete when no longer needed</a:t>
            </a:r>
            <a:endParaRPr lang="en-US" b="1" dirty="0" smtClean="0"/>
          </a:p>
          <a:p>
            <a:r>
              <a:rPr lang="en-US" b="1" dirty="0" smtClean="0"/>
              <a:t>Avoid linking: </a:t>
            </a:r>
            <a:r>
              <a:rPr lang="en-US" dirty="0" smtClean="0"/>
              <a:t>don't reuse identifiers across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23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can </a:t>
            </a:r>
            <a:r>
              <a:rPr lang="en-US" dirty="0" smtClean="0">
                <a:solidFill>
                  <a:schemeClr val="accent2"/>
                </a:solidFill>
              </a:rPr>
              <a:t>violate intrinsic privacy </a:t>
            </a:r>
            <a:r>
              <a:rPr lang="en-US" dirty="0" smtClean="0"/>
              <a:t>by requiring submission to bodily contact or measurement </a:t>
            </a:r>
          </a:p>
          <a:p>
            <a:pPr lvl="1"/>
            <a:r>
              <a:rPr lang="en-US" dirty="0" smtClean="0"/>
              <a:t>Fear of germs</a:t>
            </a:r>
          </a:p>
          <a:p>
            <a:pPr lvl="1"/>
            <a:r>
              <a:rPr lang="en-US" dirty="0" smtClean="0"/>
              <a:t>Religious prohibitions</a:t>
            </a:r>
          </a:p>
          <a:p>
            <a:r>
              <a:rPr lang="en-US" dirty="0" smtClean="0"/>
              <a:t>Biometrics can </a:t>
            </a:r>
            <a:r>
              <a:rPr lang="en-US" dirty="0" smtClean="0">
                <a:solidFill>
                  <a:schemeClr val="accent2"/>
                </a:solidFill>
              </a:rPr>
              <a:t>violate informational privacy</a:t>
            </a:r>
          </a:p>
          <a:p>
            <a:pPr lvl="1"/>
            <a:r>
              <a:rPr lang="en-US" dirty="0" smtClean="0"/>
              <a:t>Biometric identifiers might effectively become a </a:t>
            </a:r>
            <a:r>
              <a:rPr lang="en-US" dirty="0" smtClean="0"/>
              <a:t>standar</a:t>
            </a:r>
            <a:r>
              <a:rPr lang="en-US" dirty="0" smtClean="0"/>
              <a:t>d, universal identifier</a:t>
            </a:r>
            <a:r>
              <a:rPr lang="en-US" dirty="0" smtClean="0"/>
              <a:t>, </a:t>
            </a:r>
            <a:r>
              <a:rPr lang="en-US" dirty="0" smtClean="0"/>
              <a:t>enabling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Biometrics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42770" r="52260" b="33722"/>
          <a:stretch/>
        </p:blipFill>
        <p:spPr>
          <a:xfrm>
            <a:off x="5124012" y="1600200"/>
            <a:ext cx="2953188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4" t="42452" r="2063" b="34040"/>
          <a:stretch/>
        </p:blipFill>
        <p:spPr>
          <a:xfrm>
            <a:off x="990600" y="1600200"/>
            <a:ext cx="2953188" cy="2590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4226" r="3382" b="3488"/>
          <a:stretch/>
        </p:blipFill>
        <p:spPr>
          <a:xfrm>
            <a:off x="1778000" y="4267200"/>
            <a:ext cx="5588000" cy="2496457"/>
          </a:xfrm>
        </p:spPr>
      </p:pic>
    </p:spTree>
    <p:extLst>
      <p:ext uri="{BB962C8B-B14F-4D97-AF65-F5344CB8AC3E}">
        <p14:creationId xmlns:p14="http://schemas.microsoft.com/office/powerpoint/2010/main" val="10549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identity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philosophical problem</a:t>
            </a:r>
          </a:p>
          <a:p>
            <a:pPr lvl="1"/>
            <a:r>
              <a:rPr lang="en-US" dirty="0" smtClean="0"/>
              <a:t>People are not identical to themselves over time, but their identity persists throughout changes</a:t>
            </a:r>
          </a:p>
          <a:p>
            <a:pPr lvl="1"/>
            <a:r>
              <a:rPr lang="en-US" dirty="0" smtClean="0"/>
              <a:t>cf. Ship of Theseus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Intrinsic identity:  </a:t>
            </a:r>
            <a:r>
              <a:rPr lang="en-US" dirty="0" smtClean="0"/>
              <a:t>continuation of consciousness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Extrinsic identity:  </a:t>
            </a:r>
            <a:r>
              <a:rPr lang="en-US" dirty="0" smtClean="0"/>
              <a:t>relationship to everything else</a:t>
            </a:r>
          </a:p>
          <a:p>
            <a:r>
              <a:rPr lang="en-US" dirty="0" smtClean="0"/>
              <a:t>Control</a:t>
            </a:r>
            <a:r>
              <a:rPr lang="en-US" dirty="0" smtClean="0"/>
              <a:t>:  individual's, others', no one's?</a:t>
            </a:r>
          </a:p>
        </p:txBody>
      </p:sp>
    </p:spTree>
    <p:extLst>
      <p:ext uri="{BB962C8B-B14F-4D97-AF65-F5344CB8AC3E}">
        <p14:creationId xmlns:p14="http://schemas.microsoft.com/office/powerpoint/2010/main" val="1002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Digital identity:  </a:t>
            </a:r>
            <a:r>
              <a:rPr lang="en-US" dirty="0" smtClean="0"/>
              <a:t>data that describes a person and its relationship to others</a:t>
            </a:r>
          </a:p>
          <a:p>
            <a:pPr lvl="1"/>
            <a:r>
              <a:rPr lang="en-US" dirty="0" smtClean="0"/>
              <a:t>not the person itself; not a personal identity</a:t>
            </a:r>
          </a:p>
          <a:p>
            <a:r>
              <a:rPr lang="en-US" dirty="0" smtClean="0"/>
              <a:t>A </a:t>
            </a:r>
            <a:r>
              <a:rPr lang="en-US" dirty="0" smtClean="0"/>
              <a:t>person could </a:t>
            </a:r>
            <a:r>
              <a:rPr lang="en-US" dirty="0"/>
              <a:t>have many digital identities, some overlapping, some contradictory</a:t>
            </a:r>
          </a:p>
          <a:p>
            <a:r>
              <a:rPr lang="en-US" dirty="0" smtClean="0"/>
              <a:t>Data could be incorrect, outdated, incomplete</a:t>
            </a:r>
          </a:p>
        </p:txBody>
      </p:sp>
    </p:spTree>
    <p:extLst>
      <p:ext uri="{BB962C8B-B14F-4D97-AF65-F5344CB8AC3E}">
        <p14:creationId xmlns:p14="http://schemas.microsoft.com/office/powerpoint/2010/main" val="15232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digital identity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NetID</a:t>
            </a:r>
            <a:endParaRPr lang="en-US" dirty="0" smtClean="0"/>
          </a:p>
          <a:p>
            <a:r>
              <a:rPr lang="en-US" dirty="0" smtClean="0"/>
              <a:t>Email address</a:t>
            </a:r>
          </a:p>
          <a:p>
            <a:r>
              <a:rPr lang="en-US" dirty="0" smtClean="0"/>
              <a:t>URL</a:t>
            </a:r>
          </a:p>
          <a:p>
            <a:r>
              <a:rPr lang="en-US" dirty="0" smtClean="0"/>
              <a:t>IP address</a:t>
            </a:r>
          </a:p>
          <a:p>
            <a:r>
              <a:rPr lang="en-US" dirty="0" smtClean="0"/>
              <a:t>Citizenship</a:t>
            </a:r>
          </a:p>
          <a:p>
            <a:r>
              <a:rPr lang="en-US" dirty="0" smtClean="0"/>
              <a:t>Political party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Attribute: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property of a principal</a:t>
            </a:r>
          </a:p>
          <a:p>
            <a:pPr lvl="1"/>
            <a:r>
              <a:rPr lang="en-US" dirty="0" smtClean="0"/>
              <a:t>name is "Ezra Cornell", birthdate is 01/11/1807, mother's maiden name is Barnard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Identity:  </a:t>
            </a:r>
            <a:r>
              <a:rPr lang="en-US" dirty="0" smtClean="0"/>
              <a:t>set of attributes</a:t>
            </a:r>
          </a:p>
          <a:p>
            <a:pPr lvl="1"/>
            <a:r>
              <a:rPr lang="en-US" dirty="0" smtClean="0"/>
              <a:t>each principal may have many identities of use in different scenarios (student, taxpayer, athlete)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Identifier:  </a:t>
            </a:r>
            <a:r>
              <a:rPr lang="en-US" dirty="0" smtClean="0"/>
              <a:t>an attribute that is unique within a population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Verifier:  </a:t>
            </a:r>
            <a:r>
              <a:rPr lang="en-US" dirty="0" smtClean="0"/>
              <a:t>an attribute that is hard to produce hence can be used as a basis for authentication</a:t>
            </a:r>
            <a:endParaRPr lang="en-US" dirty="0"/>
          </a:p>
        </p:txBody>
      </p:sp>
      <p:pic>
        <p:nvPicPr>
          <p:cNvPr id="4" name="Picture 3" descr="Ezra_Corn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22" y="0"/>
            <a:ext cx="1622778" cy="20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Enrollment:  </a:t>
            </a:r>
            <a:r>
              <a:rPr lang="en-US" dirty="0" smtClean="0"/>
              <a:t>establishing identity with a system</a:t>
            </a:r>
          </a:p>
          <a:p>
            <a:pPr lvl="1"/>
            <a:r>
              <a:rPr lang="en-US" dirty="0" smtClean="0"/>
              <a:t>Create an account</a:t>
            </a:r>
          </a:p>
          <a:p>
            <a:pPr lvl="1"/>
            <a:r>
              <a:rPr lang="en-US" dirty="0" smtClean="0"/>
              <a:t>Get an ID card, visa</a:t>
            </a:r>
          </a:p>
          <a:p>
            <a:pPr lvl="1"/>
            <a:r>
              <a:rPr lang="en-US" dirty="0" smtClean="0"/>
              <a:t>Register a machine on a network</a:t>
            </a:r>
          </a:p>
          <a:p>
            <a:pPr lvl="1"/>
            <a:r>
              <a:rPr lang="en-US" dirty="0" smtClean="0"/>
              <a:t>Get a signing key from a provider</a:t>
            </a:r>
          </a:p>
          <a:p>
            <a:r>
              <a:rPr lang="en-US" dirty="0" smtClean="0"/>
              <a:t>System might (not) verify claimed attributes during enrollment</a:t>
            </a:r>
          </a:p>
          <a:p>
            <a:pPr lvl="1"/>
            <a:r>
              <a:rPr lang="en-US" dirty="0" smtClean="0"/>
              <a:t>Websites rarely do</a:t>
            </a:r>
          </a:p>
          <a:p>
            <a:pPr lvl="1"/>
            <a:r>
              <a:rPr lang="en-US" dirty="0" smtClean="0"/>
              <a:t>Governments often </a:t>
            </a:r>
            <a:r>
              <a:rPr lang="en-US" dirty="0" smtClean="0"/>
              <a:t>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3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6001</TotalTime>
  <Words>1779</Words>
  <Application>Microsoft Macintosh PowerPoint</Application>
  <PresentationFormat>On-screen Show (4:3)</PresentationFormat>
  <Paragraphs>228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CronosPro-Regular</vt:lpstr>
      <vt:lpstr>Symbol</vt:lpstr>
      <vt:lpstr>Arial</vt:lpstr>
      <vt:lpstr>Clarity</vt:lpstr>
      <vt:lpstr>Lecture 11: Human Authentication</vt:lpstr>
      <vt:lpstr>Classes of Countermeasures</vt:lpstr>
      <vt:lpstr>Classes of Principals</vt:lpstr>
      <vt:lpstr>Identity</vt:lpstr>
      <vt:lpstr>Personal identity</vt:lpstr>
      <vt:lpstr>Digital identity</vt:lpstr>
      <vt:lpstr>Aspects of digital identity</vt:lpstr>
      <vt:lpstr>Identity</vt:lpstr>
      <vt:lpstr>Identity</vt:lpstr>
      <vt:lpstr>Human Authentication</vt:lpstr>
      <vt:lpstr>Authentication of humans</vt:lpstr>
      <vt:lpstr>Authentication of humans</vt:lpstr>
      <vt:lpstr>Something you Are</vt:lpstr>
      <vt:lpstr>Biometric</vt:lpstr>
      <vt:lpstr>Example: Fingerprint  </vt:lpstr>
      <vt:lpstr>Example: Hand geometry</vt:lpstr>
      <vt:lpstr>Example: Facial recognition</vt:lpstr>
      <vt:lpstr>Other Biometrics</vt:lpstr>
      <vt:lpstr>Biometric attributes as verifiers</vt:lpstr>
      <vt:lpstr>Biometric attributes as verifiers</vt:lpstr>
      <vt:lpstr>Evaluating Biometrics</vt:lpstr>
      <vt:lpstr>Accuracy</vt:lpstr>
      <vt:lpstr>Sensitivity</vt:lpstr>
      <vt:lpstr>ROC comparison</vt:lpstr>
      <vt:lpstr>Use cases</vt:lpstr>
      <vt:lpstr>ROC comparison</vt:lpstr>
      <vt:lpstr>Spoofing</vt:lpstr>
      <vt:lpstr>Gummy Bear Attack</vt:lpstr>
      <vt:lpstr>Face ID Attack </vt:lpstr>
      <vt:lpstr>Privacy concerns</vt:lpstr>
      <vt:lpstr>Principles for privacy</vt:lpstr>
      <vt:lpstr>Privacy and biometrics</vt:lpstr>
      <vt:lpstr>Comparing Biometrics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162</cp:revision>
  <dcterms:created xsi:type="dcterms:W3CDTF">2018-01-05T20:19:03Z</dcterms:created>
  <dcterms:modified xsi:type="dcterms:W3CDTF">2018-03-12T15:52:12Z</dcterms:modified>
</cp:coreProperties>
</file>