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0" r:id="rId3"/>
    <p:sldId id="257" r:id="rId4"/>
    <p:sldId id="259" r:id="rId5"/>
    <p:sldId id="260" r:id="rId6"/>
    <p:sldId id="291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82" r:id="rId21"/>
    <p:sldId id="279" r:id="rId22"/>
    <p:sldId id="283" r:id="rId23"/>
    <p:sldId id="28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18" autoAdjust="0"/>
    <p:restoredTop sz="87931" autoAdjust="0"/>
  </p:normalViewPr>
  <p:slideViewPr>
    <p:cSldViewPr>
      <p:cViewPr>
        <p:scale>
          <a:sx n="88" d="100"/>
          <a:sy n="88" d="100"/>
        </p:scale>
        <p:origin x="46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keylength.com/en/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private keys are secret</a:t>
            </a:r>
            <a:r>
              <a:rPr lang="en-US" baseline="0" dirty="0" smtClean="0"/>
              <a:t> (but shared/symmetric keys are called "secret")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size of modulus bounds size</a:t>
            </a:r>
            <a:r>
              <a:rPr lang="en-US" baseline="0" dirty="0" smtClean="0"/>
              <a:t> of keys and methods: usually 2048 bit (note: much bigger than AES keys!!!)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recommendations for strength summarized at </a:t>
            </a:r>
            <a:r>
              <a:rPr lang="en-US" dirty="0" smtClean="0">
                <a:hlinkClick r:id="rId3"/>
              </a:rPr>
              <a:t>https://www.keylength.com/en/</a:t>
            </a:r>
            <a:endParaRPr lang="en-US" dirty="0" smtClean="0"/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factoring n would break RSA (assumed to be hard) </a:t>
            </a:r>
            <a:r>
              <a:rPr lang="en-US" dirty="0" smtClean="0"/>
              <a:t>Largest challenge broken so far is 768-bit modulus [2010]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Shor's algorithm factors in polynomial time on a quantum computer:</a:t>
            </a:r>
            <a:r>
              <a:rPr lang="en-US" baseline="0" dirty="0" smtClean="0"/>
              <a:t> </a:t>
            </a:r>
            <a:r>
              <a:rPr lang="en-US" dirty="0" smtClean="0"/>
              <a:t>largest factorization so far is of the number 56153 (i.e., 16 bits);</a:t>
            </a:r>
            <a:r>
              <a:rPr lang="en-US" baseline="0" dirty="0" smtClean="0"/>
              <a:t> </a:t>
            </a:r>
            <a:r>
              <a:rPr lang="en-US" dirty="0" smtClean="0"/>
              <a:t>motivates work on </a:t>
            </a:r>
            <a:r>
              <a:rPr lang="en-US" i="1" dirty="0" smtClean="0"/>
              <a:t>post-quantum cryptography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other encryption schemes: el </a:t>
            </a:r>
            <a:r>
              <a:rPr lang="en-US" dirty="0" err="1" smtClean="0"/>
              <a:t>gamal</a:t>
            </a:r>
            <a:r>
              <a:rPr lang="en-US" dirty="0" smtClean="0"/>
              <a:t>, nonmalleable, homomorphic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Liger</a:t>
            </a:r>
            <a:r>
              <a:rPr lang="en-US" baseline="0" dirty="0" smtClean="0"/>
              <a:t> cub:  cross between lion and tiger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DSA</a:t>
            </a:r>
            <a:r>
              <a:rPr lang="en-US" baseline="0" dirty="0" smtClean="0"/>
              <a:t> </a:t>
            </a:r>
            <a:r>
              <a:rPr lang="en-US" dirty="0" smtClean="0"/>
              <a:t>patent credits </a:t>
            </a:r>
            <a:r>
              <a:rPr lang="en-US" dirty="0" err="1" smtClean="0"/>
              <a:t>Kravitz</a:t>
            </a:r>
            <a:r>
              <a:rPr lang="en-US" dirty="0" smtClean="0"/>
              <a:t>;</a:t>
            </a:r>
            <a:r>
              <a:rPr lang="en-US" baseline="0" dirty="0" smtClean="0"/>
              <a:t> </a:t>
            </a:r>
            <a:r>
              <a:rPr lang="en-US" dirty="0" smtClean="0"/>
              <a:t>NIST is who introduced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5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DSA</a:t>
            </a:r>
            <a:r>
              <a:rPr lang="en-US" baseline="0" dirty="0" smtClean="0"/>
              <a:t> </a:t>
            </a:r>
            <a:r>
              <a:rPr lang="en-US" dirty="0" smtClean="0"/>
              <a:t>patent credits </a:t>
            </a:r>
            <a:r>
              <a:rPr lang="en-US" dirty="0" err="1" smtClean="0"/>
              <a:t>Kravitz</a:t>
            </a:r>
            <a:r>
              <a:rPr lang="en-US" dirty="0" smtClean="0"/>
              <a:t>;</a:t>
            </a:r>
            <a:r>
              <a:rPr lang="en-US" baseline="0" dirty="0" smtClean="0"/>
              <a:t> </a:t>
            </a:r>
            <a:r>
              <a:rPr lang="en-US" dirty="0" smtClean="0"/>
              <a:t>NIST is who introduced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8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 3/05/2018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9: Public-Key Cryptography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encryption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Symmetric encryption scheme (</a:t>
            </a:r>
            <a:r>
              <a:rPr lang="en-US" dirty="0" err="1"/>
              <a:t>Gen_S</a:t>
            </a:r>
            <a:r>
              <a:rPr lang="en-US" dirty="0"/>
              <a:t>, </a:t>
            </a:r>
            <a:r>
              <a:rPr lang="en-US" dirty="0" err="1"/>
              <a:t>Enc_S</a:t>
            </a:r>
            <a:r>
              <a:rPr lang="en-US" dirty="0"/>
              <a:t>, </a:t>
            </a:r>
            <a:r>
              <a:rPr lang="en-US" dirty="0" err="1"/>
              <a:t>Dec_S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Asymmetric encryption scheme (</a:t>
            </a:r>
            <a:r>
              <a:rPr lang="en-US" dirty="0" err="1"/>
              <a:t>Gen_A</a:t>
            </a:r>
            <a:r>
              <a:rPr lang="en-US" dirty="0"/>
              <a:t>, </a:t>
            </a:r>
            <a:r>
              <a:rPr lang="en-US" dirty="0" err="1"/>
              <a:t>Enc_A</a:t>
            </a:r>
            <a:r>
              <a:rPr lang="en-US" dirty="0"/>
              <a:t>, </a:t>
            </a:r>
            <a:r>
              <a:rPr lang="en-US" dirty="0" err="1"/>
              <a:t>Dec_A</a:t>
            </a:r>
            <a:r>
              <a:rPr lang="en-US" dirty="0"/>
              <a:t>)</a:t>
            </a:r>
          </a:p>
          <a:p>
            <a:r>
              <a:rPr lang="en-US" dirty="0" smtClean="0"/>
              <a:t>Use asymmetric encryption to establish a shared session key</a:t>
            </a:r>
          </a:p>
          <a:p>
            <a:pPr lvl="1"/>
            <a:r>
              <a:rPr lang="en-US" dirty="0" smtClean="0"/>
              <a:t>Avoids quadratic problem, assuming existence of phonebook</a:t>
            </a:r>
          </a:p>
          <a:p>
            <a:pPr lvl="1"/>
            <a:r>
              <a:rPr lang="en-US" dirty="0" smtClean="0"/>
              <a:t>Session key will be short, so avoids inefficiency</a:t>
            </a:r>
          </a:p>
          <a:p>
            <a:r>
              <a:rPr lang="en-US" dirty="0" smtClean="0"/>
              <a:t>Use symmetric encryption to exchange long plaintext encrypted under session key</a:t>
            </a:r>
          </a:p>
          <a:p>
            <a:pPr lvl="1"/>
            <a:r>
              <a:rPr lang="en-US" dirty="0" smtClean="0"/>
              <a:t>Gain efficiency of block cipher and mode</a:t>
            </a:r>
          </a:p>
        </p:txBody>
      </p:sp>
      <p:pic>
        <p:nvPicPr>
          <p:cNvPr id="2" name="Picture 1" descr="newborn-baby-liger-cu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7029"/>
            <a:ext cx="2209800" cy="14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Protocol to exchange encrypted message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0</a:t>
            </a:r>
            <a:r>
              <a:rPr lang="en-US" b="1" dirty="0">
                <a:latin typeface="Courier New"/>
                <a:cs typeface="Courier New"/>
              </a:rPr>
              <a:t>.  B: (K_B, </a:t>
            </a:r>
            <a:r>
              <a:rPr lang="en-US" b="1" dirty="0" err="1">
                <a:latin typeface="Courier New"/>
                <a:cs typeface="Courier New"/>
              </a:rPr>
              <a:t>k_B</a:t>
            </a:r>
            <a:r>
              <a:rPr lang="en-US" b="1" dirty="0">
                <a:latin typeface="Courier New"/>
                <a:cs typeface="Courier New"/>
              </a:rPr>
              <a:t>) = </a:t>
            </a:r>
            <a:r>
              <a:rPr lang="en-US" b="1" dirty="0" err="1">
                <a:latin typeface="Courier New"/>
                <a:cs typeface="Courier New"/>
              </a:rPr>
              <a:t>Gen_A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len_A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 A: 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Gen_S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len_S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c1 = </a:t>
            </a:r>
            <a:r>
              <a:rPr lang="en-US" b="1" dirty="0" err="1">
                <a:latin typeface="Courier New"/>
                <a:cs typeface="Courier New"/>
              </a:rPr>
              <a:t>Enc_A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>
                <a:latin typeface="Courier New"/>
                <a:cs typeface="Courier New"/>
              </a:rPr>
              <a:t>; K_B)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c2 = </a:t>
            </a:r>
            <a:r>
              <a:rPr lang="en-US" b="1" dirty="0" err="1">
                <a:latin typeface="Courier New"/>
                <a:cs typeface="Courier New"/>
              </a:rPr>
              <a:t>Enc_S</a:t>
            </a:r>
            <a:r>
              <a:rPr lang="en-US" b="1" dirty="0">
                <a:latin typeface="Courier New"/>
                <a:cs typeface="Courier New"/>
              </a:rPr>
              <a:t>(m; 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//mode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2</a:t>
            </a:r>
            <a:r>
              <a:rPr lang="en-US" b="1" dirty="0">
                <a:latin typeface="Courier New"/>
                <a:cs typeface="Courier New"/>
              </a:rPr>
              <a:t>.  A -&gt; B: c1, c2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 B: 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Dec_A</a:t>
            </a:r>
            <a:r>
              <a:rPr lang="en-US" b="1" dirty="0">
                <a:latin typeface="Courier New"/>
                <a:cs typeface="Courier New"/>
              </a:rPr>
              <a:t>(c1; </a:t>
            </a:r>
            <a:r>
              <a:rPr lang="en-US" b="1" dirty="0" err="1">
                <a:latin typeface="Courier New"/>
                <a:cs typeface="Courier New"/>
              </a:rPr>
              <a:t>k_B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m = </a:t>
            </a:r>
            <a:r>
              <a:rPr lang="en-US" b="1" dirty="0" err="1">
                <a:latin typeface="Courier New"/>
                <a:cs typeface="Courier New"/>
              </a:rPr>
              <a:t>Dec_S</a:t>
            </a:r>
            <a:r>
              <a:rPr lang="en-US" b="1" dirty="0">
                <a:latin typeface="Courier New"/>
                <a:cs typeface="Courier New"/>
              </a:rPr>
              <a:t>(c2; 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key compromised, only those messages encrypted under it are disclosed</a:t>
            </a:r>
          </a:p>
          <a:p>
            <a:r>
              <a:rPr lang="en-US" dirty="0" smtClean="0"/>
              <a:t>Used for a brief period then discarded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cryptoperiod</a:t>
            </a:r>
            <a:r>
              <a:rPr lang="en-US" i="1" dirty="0"/>
              <a:t>:  </a:t>
            </a:r>
            <a:r>
              <a:rPr lang="en-US" dirty="0"/>
              <a:t>length of time for which key is valid</a:t>
            </a:r>
          </a:p>
          <a:p>
            <a:pPr lvl="1"/>
            <a:r>
              <a:rPr lang="en-US" dirty="0" smtClean="0"/>
              <a:t>in this case, for a single (long) message</a:t>
            </a:r>
          </a:p>
          <a:p>
            <a:pPr lvl="1"/>
            <a:r>
              <a:rPr lang="en-US" dirty="0" smtClean="0"/>
              <a:t>not intended for reuse in future messages</a:t>
            </a:r>
          </a:p>
          <a:p>
            <a:pPr lvl="1"/>
            <a:r>
              <a:rPr lang="en-US" dirty="0" smtClean="0"/>
              <a:t>only intended for unidirectional usage:  </a:t>
            </a:r>
          </a:p>
          <a:p>
            <a:pPr lvl="2"/>
            <a:r>
              <a:rPr lang="en-US" dirty="0" smtClean="0"/>
              <a:t>A-&gt;B, not B-&gt;A</a:t>
            </a:r>
          </a:p>
          <a:p>
            <a:pPr lvl="2"/>
            <a:r>
              <a:rPr lang="en-US" dirty="0" smtClean="0"/>
              <a:t>why?  A chose the key, not 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now protect </a:t>
            </a:r>
            <a:r>
              <a:rPr lang="en-US" dirty="0" smtClean="0">
                <a:solidFill>
                  <a:schemeClr val="accent1"/>
                </a:solidFill>
              </a:rPr>
              <a:t>confidentiality</a:t>
            </a:r>
            <a:r>
              <a:rPr lang="en-US" dirty="0" smtClean="0"/>
              <a:t> of messages against </a:t>
            </a:r>
            <a:r>
              <a:rPr lang="en-US" dirty="0" err="1" smtClean="0"/>
              <a:t>Dolev</a:t>
            </a:r>
            <a:r>
              <a:rPr lang="en-US" dirty="0" smtClean="0"/>
              <a:t>-Yao attacker </a:t>
            </a:r>
          </a:p>
          <a:p>
            <a:pPr lvl="1"/>
            <a:r>
              <a:rPr lang="en-US" dirty="0" smtClean="0"/>
              <a:t>efficiently, thanks to hybrid of symmetric and asymmetric </a:t>
            </a:r>
            <a:r>
              <a:rPr lang="en-US" dirty="0" err="1" smtClean="0"/>
              <a:t>encryption</a:t>
            </a:r>
            <a:r>
              <a:rPr lang="en-US" dirty="0" err="1" smtClean="0">
                <a:solidFill>
                  <a:schemeClr val="accent6"/>
                </a:solidFill>
              </a:rPr>
              <a:t>honebook</a:t>
            </a:r>
            <a:r>
              <a:rPr lang="en-US" dirty="0" smtClean="0">
                <a:solidFill>
                  <a:schemeClr val="accent6"/>
                </a:solidFill>
              </a:rPr>
              <a:t> of public keys</a:t>
            </a:r>
          </a:p>
          <a:p>
            <a:pPr lvl="1"/>
            <a:endParaRPr lang="en-US" dirty="0"/>
          </a:p>
          <a:p>
            <a:r>
              <a:rPr lang="en-US" dirty="0" smtClean="0"/>
              <a:t>But what about </a:t>
            </a:r>
            <a:r>
              <a:rPr lang="en-US" dirty="0" smtClean="0">
                <a:solidFill>
                  <a:srgbClr val="4F81BD"/>
                </a:solidFill>
              </a:rPr>
              <a:t>integrity</a:t>
            </a:r>
            <a:r>
              <a:rPr lang="en-US" dirty="0" smtClean="0"/>
              <a:t>...?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 Key pairs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sharing a key between pairs of principals...</a:t>
            </a:r>
          </a:p>
          <a:p>
            <a:r>
              <a:rPr lang="en-US" dirty="0" smtClean="0"/>
              <a:t>...every principal has a pair of keys</a:t>
            </a:r>
          </a:p>
          <a:p>
            <a:pPr lvl="1"/>
            <a:r>
              <a:rPr lang="en-US" b="1" dirty="0" smtClean="0"/>
              <a:t>public key:</a:t>
            </a:r>
            <a:r>
              <a:rPr lang="en-US" dirty="0" smtClean="0"/>
              <a:t>  published for the world to see</a:t>
            </a:r>
          </a:p>
          <a:p>
            <a:pPr lvl="1"/>
            <a:r>
              <a:rPr lang="en-US" b="1" dirty="0" smtClean="0"/>
              <a:t>private key:</a:t>
            </a:r>
            <a:r>
              <a:rPr lang="en-US" dirty="0" smtClean="0"/>
              <a:t>  kept secret and never shared</a:t>
            </a:r>
          </a:p>
        </p:txBody>
      </p:sp>
      <p:pic>
        <p:nvPicPr>
          <p:cNvPr id="2" name="Picture 1" descr="800px-Standard-lock-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9" y="4714360"/>
            <a:ext cx="2797072" cy="1244697"/>
          </a:xfrm>
          <a:prstGeom prst="rect">
            <a:avLst/>
          </a:prstGeom>
        </p:spPr>
      </p:pic>
      <p:pic>
        <p:nvPicPr>
          <p:cNvPr id="3" name="Picture 2" descr="do-sharp.jp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12" y="4714360"/>
            <a:ext cx="3172592" cy="14118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350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pair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13865" y="2142418"/>
          <a:ext cx="7163394" cy="292304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87798"/>
                <a:gridCol w="2387798"/>
                <a:gridCol w="2387798"/>
              </a:tblGrid>
              <a:tr h="974349">
                <a:tc>
                  <a:txBody>
                    <a:bodyPr/>
                    <a:lstStyle/>
                    <a:p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ronosPro-Regular"/>
                          <a:cs typeface="CronosPro-Regular"/>
                        </a:rPr>
                        <a:t>Encryption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ronosPro-Regular"/>
                          <a:cs typeface="CronosPro-Regular"/>
                        </a:rPr>
                        <a:t>Digital signatures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</a:tr>
              <a:tr h="9743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ronosPro-Regular"/>
                          <a:cs typeface="CronosPro-Regular"/>
                        </a:rPr>
                        <a:t>Public</a:t>
                      </a:r>
                      <a:r>
                        <a:rPr lang="en-US" sz="2800" baseline="0" dirty="0" smtClean="0">
                          <a:latin typeface="CronosPro-Regular"/>
                          <a:cs typeface="CronosPro-Regular"/>
                        </a:rPr>
                        <a:t>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ronosPro-Regular"/>
                          <a:cs typeface="CronosPro-Regular"/>
                        </a:rPr>
                        <a:t>Encryption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ronosPro-Regular"/>
                          <a:cs typeface="CronosPro-Regular"/>
                        </a:rPr>
                        <a:t>Verification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</a:tr>
              <a:tr h="9743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ronosPro-Regular"/>
                          <a:cs typeface="CronosPro-Regular"/>
                        </a:rPr>
                        <a:t>Private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ronosPro-Regular"/>
                          <a:cs typeface="CronosPro-Regular"/>
                        </a:rPr>
                        <a:t>Decryption</a:t>
                      </a:r>
                      <a:r>
                        <a:rPr lang="en-US" sz="2800" baseline="0" dirty="0" smtClean="0">
                          <a:latin typeface="CronosPro-Regular"/>
                          <a:cs typeface="CronosPro-Regular"/>
                        </a:rPr>
                        <a:t>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ronosPro-Regular"/>
                          <a:cs typeface="CronosPro-Regular"/>
                        </a:rPr>
                        <a:t>Signing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08729" y="4851037"/>
            <a:ext cx="3521314" cy="1029984"/>
            <a:chOff x="5308729" y="4851037"/>
            <a:chExt cx="3521314" cy="1029984"/>
          </a:xfrm>
        </p:grpSpPr>
        <p:pic>
          <p:nvPicPr>
            <p:cNvPr id="12" name="Picture 11" descr="2000px-Ezra_Cornell_signature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729" y="4851037"/>
              <a:ext cx="3521314" cy="1029984"/>
            </a:xfrm>
            <a:prstGeom prst="rect">
              <a:avLst/>
            </a:prstGeom>
          </p:spPr>
        </p:pic>
        <p:pic>
          <p:nvPicPr>
            <p:cNvPr id="10" name="Picture 9" descr="img_1648.jpg"/>
            <p:cNvPicPr>
              <a:picLocks noChangeAspect="1"/>
            </p:cNvPicPr>
            <p:nvPr/>
          </p:nvPicPr>
          <p:blipFill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405" y="5040519"/>
              <a:ext cx="591056" cy="78807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Sign(</a:t>
            </a:r>
            <a:r>
              <a:rPr lang="en-US" dirty="0">
                <a:solidFill>
                  <a:srgbClr val="000000"/>
                </a:solidFill>
              </a:rPr>
              <a:t>m; k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/>
              <a:t>sign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message m with key k, producing </a:t>
            </a:r>
            <a:r>
              <a:rPr lang="en-US" dirty="0" smtClean="0">
                <a:solidFill>
                  <a:srgbClr val="4F81BD"/>
                </a:solidFill>
              </a:rPr>
              <a:t>signature </a:t>
            </a:r>
            <a:r>
              <a:rPr lang="en-US" dirty="0" smtClean="0">
                <a:solidFill>
                  <a:srgbClr val="000000"/>
                </a:solidFill>
              </a:rPr>
              <a:t>s as output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Ver</a:t>
            </a:r>
            <a:r>
              <a:rPr lang="en-US" dirty="0" smtClean="0">
                <a:solidFill>
                  <a:srgbClr val="000000"/>
                </a:solidFill>
              </a:rPr>
              <a:t>(m; s; K)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4F81BD"/>
                </a:solidFill>
              </a:rPr>
              <a:t>verify </a:t>
            </a:r>
            <a:r>
              <a:rPr lang="en-US" dirty="0" smtClean="0">
                <a:solidFill>
                  <a:srgbClr val="000000"/>
                </a:solidFill>
              </a:rPr>
              <a:t>signature s on message m with key 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Gen(</a:t>
            </a:r>
            <a:r>
              <a:rPr lang="en-US" dirty="0" err="1">
                <a:solidFill>
                  <a:srgbClr val="000000"/>
                </a:solidFill>
              </a:rPr>
              <a:t>len</a:t>
            </a:r>
            <a:r>
              <a:rPr lang="en-US" dirty="0">
                <a:solidFill>
                  <a:srgbClr val="000000"/>
                </a:solidFill>
              </a:rPr>
              <a:t>):  generate a key </a:t>
            </a:r>
            <a:r>
              <a:rPr lang="en-US" dirty="0" smtClean="0">
                <a:solidFill>
                  <a:srgbClr val="000000"/>
                </a:solidFill>
              </a:rPr>
              <a:t>pair (</a:t>
            </a:r>
            <a:r>
              <a:rPr lang="en-US" dirty="0" err="1" smtClean="0">
                <a:solidFill>
                  <a:srgbClr val="000000"/>
                </a:solidFill>
              </a:rPr>
              <a:t>K,k</a:t>
            </a:r>
            <a:r>
              <a:rPr lang="en-US" dirty="0" smtClean="0">
                <a:solidFill>
                  <a:srgbClr val="000000"/>
                </a:solidFill>
              </a:rPr>
              <a:t>) of </a:t>
            </a:r>
            <a:r>
              <a:rPr lang="en-US" dirty="0">
                <a:solidFill>
                  <a:srgbClr val="000000"/>
                </a:solidFill>
              </a:rPr>
              <a:t>length </a:t>
            </a:r>
            <a:r>
              <a:rPr lang="en-US" dirty="0" err="1">
                <a:solidFill>
                  <a:srgbClr val="000000"/>
                </a:solidFill>
              </a:rPr>
              <a:t>len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img_16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77" y="4481312"/>
            <a:ext cx="1502510" cy="20033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89882" y="5140498"/>
            <a:ext cx="1158240" cy="1304215"/>
            <a:chOff x="3889882" y="5140498"/>
            <a:chExt cx="1158240" cy="1304215"/>
          </a:xfrm>
        </p:grpSpPr>
        <p:grpSp>
          <p:nvGrpSpPr>
            <p:cNvPr id="13" name="Group 12"/>
            <p:cNvGrpSpPr/>
            <p:nvPr/>
          </p:nvGrpSpPr>
          <p:grpSpPr>
            <a:xfrm>
              <a:off x="3889882" y="5140498"/>
              <a:ext cx="1158240" cy="409716"/>
              <a:chOff x="3889882" y="5140498"/>
              <a:chExt cx="1158240" cy="40971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889882" y="5550214"/>
                <a:ext cx="1158240" cy="0"/>
              </a:xfrm>
              <a:prstGeom prst="line">
                <a:avLst/>
              </a:prstGeom>
              <a:ln w="44450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4193487" y="5140498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ronosPro-Regular"/>
                    <a:cs typeface="CronosPro-Regular"/>
                  </a:rPr>
                  <a:t>Sign</a:t>
                </a:r>
              </a:p>
            </p:txBody>
          </p:sp>
        </p:grpSp>
        <p:pic>
          <p:nvPicPr>
            <p:cNvPr id="11" name="Picture 10" descr="skeleton-key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882" y="5670521"/>
              <a:ext cx="1158240" cy="774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Protocol to exchange signed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0. A: (</a:t>
            </a:r>
            <a:r>
              <a:rPr lang="en-US" b="1" dirty="0" err="1" smtClean="0">
                <a:latin typeface="Courier New"/>
                <a:cs typeface="Courier New"/>
              </a:rPr>
              <a:t>K_A,k_A</a:t>
            </a:r>
            <a:r>
              <a:rPr lang="en-US" b="1" dirty="0" smtClean="0">
                <a:latin typeface="Courier New"/>
                <a:cs typeface="Courier New"/>
              </a:rPr>
              <a:t>) = Gen(</a:t>
            </a:r>
            <a:r>
              <a:rPr lang="en-US" b="1" dirty="0" err="1" smtClean="0">
                <a:latin typeface="Courier New"/>
                <a:cs typeface="Courier New"/>
              </a:rPr>
              <a:t>len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1</a:t>
            </a:r>
            <a:r>
              <a:rPr lang="en-US" b="1" dirty="0">
                <a:latin typeface="Courier New"/>
                <a:cs typeface="Courier New"/>
              </a:rPr>
              <a:t>. </a:t>
            </a:r>
            <a:r>
              <a:rPr lang="en-US" b="1" dirty="0" smtClean="0">
                <a:latin typeface="Courier New"/>
                <a:cs typeface="Courier New"/>
              </a:rPr>
              <a:t>A</a:t>
            </a:r>
            <a:r>
              <a:rPr lang="en-US" b="1" dirty="0">
                <a:latin typeface="Courier New"/>
                <a:cs typeface="Courier New"/>
              </a:rPr>
              <a:t>: s = Sign(m; </a:t>
            </a:r>
            <a:r>
              <a:rPr lang="en-US" b="1" dirty="0" err="1">
                <a:latin typeface="Courier New"/>
                <a:cs typeface="Courier New"/>
              </a:rPr>
              <a:t>k_A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</a:t>
            </a:r>
            <a:r>
              <a:rPr lang="en-US" b="1" dirty="0" smtClean="0">
                <a:latin typeface="Courier New"/>
                <a:cs typeface="Courier New"/>
              </a:rPr>
              <a:t>A </a:t>
            </a:r>
            <a:r>
              <a:rPr lang="en-US" b="1" dirty="0">
                <a:latin typeface="Courier New"/>
                <a:cs typeface="Courier New"/>
              </a:rPr>
              <a:t>-&gt; B: m, 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</a:t>
            </a:r>
            <a:r>
              <a:rPr lang="en-US" b="1" dirty="0" smtClean="0">
                <a:latin typeface="Courier New"/>
                <a:cs typeface="Courier New"/>
              </a:rPr>
              <a:t>B</a:t>
            </a:r>
            <a:r>
              <a:rPr lang="en-US" b="1" dirty="0">
                <a:latin typeface="Courier New"/>
                <a:cs typeface="Courier New"/>
              </a:rPr>
              <a:t>: accept if </a:t>
            </a:r>
            <a:r>
              <a:rPr lang="en-US" b="1" dirty="0" err="1">
                <a:latin typeface="Courier New"/>
                <a:cs typeface="Courier New"/>
              </a:rPr>
              <a:t>Ver</a:t>
            </a:r>
            <a:r>
              <a:rPr lang="en-US" b="1" dirty="0">
                <a:latin typeface="Courier New"/>
                <a:cs typeface="Courier New"/>
              </a:rPr>
              <a:t>(m; s; K_A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r>
              <a:rPr lang="en-US" dirty="0" smtClean="0"/>
              <a:t>Message </a:t>
            </a:r>
            <a:r>
              <a:rPr lang="en-US" dirty="0"/>
              <a:t>is sent in plaintext:  no protection of confidentiality</a:t>
            </a:r>
          </a:p>
          <a:p>
            <a:r>
              <a:rPr lang="en-US" dirty="0"/>
              <a:t>Goal is to detect modification </a:t>
            </a:r>
            <a:r>
              <a:rPr lang="en-US" b="1" dirty="0"/>
              <a:t>not</a:t>
            </a:r>
            <a:r>
              <a:rPr lang="en-US" dirty="0"/>
              <a:t> prevent</a:t>
            </a:r>
          </a:p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...what if message is too long for asymmetric algorithms?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8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digital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Must </a:t>
            </a:r>
            <a:r>
              <a:rPr lang="en-US" dirty="0">
                <a:solidFill>
                  <a:srgbClr val="000000"/>
                </a:solidFill>
              </a:rPr>
              <a:t>be hard to forge </a:t>
            </a:r>
            <a:r>
              <a:rPr lang="en-US" dirty="0" smtClean="0">
                <a:solidFill>
                  <a:srgbClr val="000000"/>
                </a:solidFill>
              </a:rPr>
              <a:t>signature for </a:t>
            </a:r>
            <a:r>
              <a:rPr lang="en-US" dirty="0">
                <a:solidFill>
                  <a:srgbClr val="000000"/>
                </a:solidFill>
              </a:rPr>
              <a:t>a message without knowledge of key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...like handwritten signatures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Even if in possession of multiple (message, </a:t>
            </a:r>
            <a:r>
              <a:rPr lang="en-US" dirty="0" smtClean="0"/>
              <a:t>signature) </a:t>
            </a:r>
            <a:r>
              <a:rPr lang="en-US" dirty="0"/>
              <a:t>pairs for that </a:t>
            </a:r>
            <a:r>
              <a:rPr lang="en-US" dirty="0" smtClean="0"/>
              <a:t>key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9BBB59"/>
                </a:solidFill>
              </a:rPr>
              <a:t> </a:t>
            </a:r>
            <a:r>
              <a:rPr lang="en-US" sz="2000" dirty="0" smtClean="0">
                <a:solidFill>
                  <a:srgbClr val="9BBB59"/>
                </a:solidFill>
              </a:rPr>
              <a:t>      </a:t>
            </a:r>
            <a:r>
              <a:rPr lang="en-US" sz="2000" dirty="0" smtClean="0">
                <a:solidFill>
                  <a:schemeClr val="accent2"/>
                </a:solidFill>
              </a:rPr>
              <a:t>...unlike handwritten signatures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4"/>
          <a:stretch/>
        </p:blipFill>
        <p:spPr>
          <a:xfrm>
            <a:off x="159365" y="3665795"/>
            <a:ext cx="2812435" cy="3140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Thus Far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93239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671" r="14764" b="-671"/>
          <a:stretch/>
        </p:blipFill>
        <p:spPr>
          <a:xfrm>
            <a:off x="2971800" y="2438400"/>
            <a:ext cx="1371600" cy="136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78" y="5723849"/>
            <a:ext cx="2116808" cy="1124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20" y="3886200"/>
            <a:ext cx="2128280" cy="1103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02" y="4876800"/>
            <a:ext cx="2360084" cy="873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35" y="1869513"/>
            <a:ext cx="2902565" cy="1924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4" y="3984319"/>
            <a:ext cx="3363686" cy="26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ideas are the same as RSA encryption</a:t>
            </a:r>
          </a:p>
          <a:p>
            <a:r>
              <a:rPr lang="en-US" dirty="0" smtClean="0"/>
              <a:t>Common mistake:  “RSA sign = encrypt with private key”</a:t>
            </a:r>
          </a:p>
          <a:p>
            <a:r>
              <a:rPr lang="en-US" dirty="0" smtClean="0"/>
              <a:t>Truth (in real world, outside of textbooks):</a:t>
            </a:r>
            <a:endParaRPr lang="en-US" dirty="0"/>
          </a:p>
          <a:p>
            <a:pPr lvl="1"/>
            <a:r>
              <a:rPr lang="en-US" dirty="0" smtClean="0"/>
              <a:t>there's a core RSA function R that works with either K or k</a:t>
            </a:r>
          </a:p>
          <a:p>
            <a:pPr lvl="1"/>
            <a:r>
              <a:rPr lang="en-US" dirty="0" smtClean="0"/>
              <a:t>RSA encrypt = do some prep work on m then call R with K</a:t>
            </a:r>
          </a:p>
          <a:p>
            <a:pPr lvl="1"/>
            <a:r>
              <a:rPr lang="en-US" dirty="0" smtClean="0"/>
              <a:t>RSA sign = do </a:t>
            </a:r>
            <a:r>
              <a:rPr lang="en-US" b="1" dirty="0" smtClean="0"/>
              <a:t>different</a:t>
            </a:r>
            <a:r>
              <a:rPr lang="en-US" dirty="0" smtClean="0"/>
              <a:t> prep work on m then call R with k</a:t>
            </a:r>
          </a:p>
          <a:p>
            <a:pPr lvl="1"/>
            <a:r>
              <a:rPr lang="en-US" dirty="0" smtClean="0"/>
              <a:t>Prep work:  recall “textbook RSA is insecure”</a:t>
            </a:r>
          </a:p>
          <a:p>
            <a:pPr lvl="2"/>
            <a:r>
              <a:rPr lang="en-US" dirty="0" smtClean="0"/>
              <a:t>(For encryption:  OAEP)</a:t>
            </a:r>
          </a:p>
          <a:p>
            <a:pPr lvl="2"/>
            <a:r>
              <a:rPr lang="en-US" dirty="0" smtClean="0"/>
              <a:t>For signatures:  PSS (probabilistic signature scheme)</a:t>
            </a:r>
          </a:p>
          <a:p>
            <a:pPr lvl="2"/>
            <a:r>
              <a:rPr lang="en-US" dirty="0" smtClean="0"/>
              <a:t>Also need to handle long messages</a:t>
            </a:r>
            <a:r>
              <a:rPr lang="mr-I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Signatures with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>
                <a:latin typeface="Courier New"/>
                <a:cs typeface="Courier New"/>
              </a:rPr>
              <a:t>1</a:t>
            </a:r>
            <a:r>
              <a:rPr lang="en-US" sz="2700" b="1" dirty="0">
                <a:latin typeface="Courier New"/>
                <a:cs typeface="Courier New"/>
              </a:rPr>
              <a:t>. </a:t>
            </a:r>
            <a:r>
              <a:rPr lang="en-US" sz="2700" b="1" dirty="0" smtClean="0">
                <a:latin typeface="Courier New"/>
                <a:cs typeface="Courier New"/>
              </a:rPr>
              <a:t>A</a:t>
            </a:r>
            <a:r>
              <a:rPr lang="en-US" sz="2700" b="1" dirty="0">
                <a:latin typeface="Courier New"/>
                <a:cs typeface="Courier New"/>
              </a:rPr>
              <a:t>: s = Sign</a:t>
            </a:r>
            <a:r>
              <a:rPr lang="en-US" sz="2700" b="1" dirty="0" smtClean="0">
                <a:latin typeface="Courier New"/>
                <a:cs typeface="Courier New"/>
              </a:rPr>
              <a:t>(H(m); </a:t>
            </a:r>
            <a:r>
              <a:rPr lang="en-US" sz="2700" b="1" dirty="0" err="1">
                <a:latin typeface="Courier New"/>
                <a:cs typeface="Courier New"/>
              </a:rPr>
              <a:t>k_A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2. </a:t>
            </a:r>
            <a:r>
              <a:rPr lang="en-US" sz="2700" b="1" dirty="0" smtClean="0">
                <a:latin typeface="Courier New"/>
                <a:cs typeface="Courier New"/>
              </a:rPr>
              <a:t>A </a:t>
            </a:r>
            <a:r>
              <a:rPr lang="en-US" sz="2700" b="1" dirty="0">
                <a:latin typeface="Courier New"/>
                <a:cs typeface="Courier New"/>
              </a:rPr>
              <a:t>-&gt; B: m, s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3. </a:t>
            </a:r>
            <a:r>
              <a:rPr lang="en-US" sz="2700" b="1" dirty="0" smtClean="0">
                <a:latin typeface="Courier New"/>
                <a:cs typeface="Courier New"/>
              </a:rPr>
              <a:t>B</a:t>
            </a:r>
            <a:r>
              <a:rPr lang="en-US" sz="2700" b="1" dirty="0">
                <a:latin typeface="Courier New"/>
                <a:cs typeface="Courier New"/>
              </a:rPr>
              <a:t>: accept if </a:t>
            </a:r>
            <a:r>
              <a:rPr lang="en-US" sz="2700" b="1" dirty="0" err="1">
                <a:latin typeface="Courier New"/>
                <a:cs typeface="Courier New"/>
              </a:rPr>
              <a:t>Ver</a:t>
            </a:r>
            <a:r>
              <a:rPr lang="en-US" sz="2700" b="1" dirty="0" smtClean="0">
                <a:latin typeface="Courier New"/>
                <a:cs typeface="Courier New"/>
              </a:rPr>
              <a:t>(H(m); </a:t>
            </a:r>
            <a:r>
              <a:rPr lang="en-US" sz="2700" b="1" dirty="0">
                <a:latin typeface="Courier New"/>
                <a:cs typeface="Courier New"/>
              </a:rPr>
              <a:t>s; K_A</a:t>
            </a:r>
            <a:r>
              <a:rPr lang="en-US" sz="2700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2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700" dirty="0" smtClean="0"/>
              <a:t>So common a practice that I won't bother to write the hashing from now on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065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DSA: </a:t>
            </a:r>
            <a:r>
              <a:rPr lang="en-US" dirty="0" smtClean="0"/>
              <a:t>Digital Signature Algorithm [</a:t>
            </a:r>
            <a:r>
              <a:rPr lang="en-US" dirty="0" err="1" smtClean="0"/>
              <a:t>Kravitz</a:t>
            </a:r>
            <a:r>
              <a:rPr lang="en-US" dirty="0" smtClean="0"/>
              <a:t> 1991]</a:t>
            </a:r>
          </a:p>
          <a:p>
            <a:r>
              <a:rPr lang="en-US" dirty="0" smtClean="0"/>
              <a:t>Standardized by NIST and made available royalty-free in 1991/1993</a:t>
            </a:r>
          </a:p>
          <a:p>
            <a:r>
              <a:rPr lang="en-US" dirty="0" smtClean="0"/>
              <a:t>Used for decades without any serious attacks</a:t>
            </a:r>
          </a:p>
          <a:p>
            <a:r>
              <a:rPr lang="en-US" dirty="0" smtClean="0"/>
              <a:t>Closely related to </a:t>
            </a:r>
            <a:r>
              <a:rPr lang="en-US" dirty="0" err="1" smtClean="0"/>
              <a:t>Elgamal</a:t>
            </a:r>
            <a:r>
              <a:rPr lang="en-US" dirty="0" smtClean="0"/>
              <a:t> encryption</a:t>
            </a:r>
          </a:p>
        </p:txBody>
      </p:sp>
    </p:spTree>
    <p:extLst>
      <p:ext uri="{BB962C8B-B14F-4D97-AF65-F5344CB8AC3E}">
        <p14:creationId xmlns:p14="http://schemas.microsoft.com/office/powerpoint/2010/main" val="6860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Chaum</a:t>
            </a:r>
            <a:r>
              <a:rPr lang="en-US" dirty="0" smtClean="0"/>
              <a:t> 1983]</a:t>
            </a:r>
          </a:p>
          <a:p>
            <a:r>
              <a:rPr lang="en-US" dirty="0" smtClean="0"/>
              <a:t>Purpose:  signer doesn’t know what they are signing</a:t>
            </a:r>
          </a:p>
          <a:p>
            <a:r>
              <a:rPr lang="en-US" dirty="0" smtClean="0"/>
              <a:t>Two additional algorithms:  Blind and </a:t>
            </a:r>
            <a:r>
              <a:rPr lang="en-US" dirty="0" err="1" smtClean="0"/>
              <a:t>Unblind</a:t>
            </a:r>
            <a:endParaRPr lang="en-US" dirty="0" smtClean="0"/>
          </a:p>
          <a:p>
            <a:r>
              <a:rPr lang="en-US" dirty="0" err="1" smtClean="0"/>
              <a:t>Unblind</a:t>
            </a:r>
            <a:r>
              <a:rPr lang="en-US" dirty="0" smtClean="0"/>
              <a:t>(Sign(Blind(m); k)) = Sign(m; k)</a:t>
            </a:r>
          </a:p>
          <a:p>
            <a:r>
              <a:rPr lang="en-US" dirty="0" smtClean="0"/>
              <a:t>Uses:  e-cash, e-voting</a:t>
            </a:r>
          </a:p>
        </p:txBody>
      </p:sp>
    </p:spTree>
    <p:extLst>
      <p:ext uri="{BB962C8B-B14F-4D97-AF65-F5344CB8AC3E}">
        <p14:creationId xmlns:p14="http://schemas.microsoft.com/office/powerpoint/2010/main" val="9781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Chaum</a:t>
            </a:r>
            <a:r>
              <a:rPr lang="en-US" dirty="0" smtClean="0"/>
              <a:t> and van </a:t>
            </a:r>
            <a:r>
              <a:rPr lang="en-US" dirty="0" err="1" smtClean="0"/>
              <a:t>Heyst</a:t>
            </a:r>
            <a:r>
              <a:rPr lang="en-US" dirty="0" smtClean="0"/>
              <a:t> 1991]</a:t>
            </a:r>
          </a:p>
          <a:p>
            <a:r>
              <a:rPr lang="en-US" dirty="0" smtClean="0"/>
              <a:t>Purpose:  one member of group signs anonymously on behalf of group</a:t>
            </a:r>
          </a:p>
          <a:p>
            <a:r>
              <a:rPr lang="en-US" dirty="0" smtClean="0"/>
              <a:t>Introduces a </a:t>
            </a:r>
            <a:r>
              <a:rPr lang="en-US" i="1" dirty="0" smtClean="0"/>
              <a:t>group manager</a:t>
            </a:r>
            <a:r>
              <a:rPr lang="en-US" dirty="0" smtClean="0"/>
              <a:t> who controls membership</a:t>
            </a:r>
          </a:p>
          <a:p>
            <a:r>
              <a:rPr lang="en-US" dirty="0" smtClean="0"/>
              <a:t>Two new protocols:  Join and Revoke, to manage membership</a:t>
            </a:r>
          </a:p>
          <a:p>
            <a:r>
              <a:rPr lang="en-US" dirty="0" smtClean="0"/>
              <a:t>One new algorithm:  Open, which manager can run to reveal who signed a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pairs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sharing a key between pairs of principals...</a:t>
            </a:r>
          </a:p>
          <a:p>
            <a:r>
              <a:rPr lang="en-US" dirty="0" smtClean="0"/>
              <a:t>...every principal has a pair of keys</a:t>
            </a:r>
          </a:p>
          <a:p>
            <a:pPr lvl="1"/>
            <a:r>
              <a:rPr lang="en-US" b="1" dirty="0" smtClean="0"/>
              <a:t>public key:</a:t>
            </a:r>
            <a:r>
              <a:rPr lang="en-US" dirty="0" smtClean="0"/>
              <a:t>  published for the world to see</a:t>
            </a:r>
          </a:p>
          <a:p>
            <a:pPr lvl="1"/>
            <a:r>
              <a:rPr lang="en-US" b="1" dirty="0" smtClean="0"/>
              <a:t>private key:</a:t>
            </a:r>
            <a:r>
              <a:rPr lang="en-US" dirty="0" smtClean="0"/>
              <a:t>  kept secret and never shared</a:t>
            </a:r>
          </a:p>
        </p:txBody>
      </p:sp>
      <p:pic>
        <p:nvPicPr>
          <p:cNvPr id="2" name="Picture 1" descr="800px-Standard-lock-k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9" y="4714360"/>
            <a:ext cx="2797072" cy="1244697"/>
          </a:xfrm>
          <a:prstGeom prst="rect">
            <a:avLst/>
          </a:prstGeom>
        </p:spPr>
      </p:pic>
      <p:pic>
        <p:nvPicPr>
          <p:cNvPr id="3" name="Picture 2" descr="do-sharp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12" y="4714360"/>
            <a:ext cx="3172592" cy="14118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621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Protocol to exchange encrypted message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1. A:  c = </a:t>
            </a:r>
            <a:r>
              <a:rPr lang="en-US" b="1" dirty="0" err="1" smtClean="0">
                <a:latin typeface="Courier New"/>
                <a:cs typeface="Courier New"/>
              </a:rPr>
              <a:t>Enc</a:t>
            </a:r>
            <a:r>
              <a:rPr lang="en-US" b="1" dirty="0" smtClean="0">
                <a:latin typeface="Courier New"/>
                <a:cs typeface="Courier New"/>
              </a:rPr>
              <a:t>(m; K_B)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2. A -&gt; B:  c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3. B:  m = Dec(c; </a:t>
            </a:r>
            <a:r>
              <a:rPr lang="en-US" b="1" dirty="0" err="1" smtClean="0">
                <a:latin typeface="Courier New"/>
                <a:cs typeface="Courier New"/>
              </a:rPr>
              <a:t>k_B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key pair:  </a:t>
            </a:r>
            <a:r>
              <a:rPr lang="en-US" b="1" dirty="0" smtClean="0">
                <a:latin typeface="Courier New"/>
                <a:cs typeface="Courier New"/>
              </a:rPr>
              <a:t>(K_B, </a:t>
            </a:r>
            <a:r>
              <a:rPr lang="en-US" b="1" dirty="0" err="1" smtClean="0">
                <a:latin typeface="Courier New"/>
                <a:cs typeface="Courier New"/>
              </a:rPr>
              <a:t>k_B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/>
              <a:t>public key written with uppercase letter</a:t>
            </a:r>
          </a:p>
          <a:p>
            <a:r>
              <a:rPr lang="en-US" dirty="0" smtClean="0"/>
              <a:t>private key written with lowercase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0. B:  (K_B, </a:t>
            </a:r>
            <a:r>
              <a:rPr lang="en-US" b="1" dirty="0" err="1" smtClean="0">
                <a:latin typeface="Courier New"/>
                <a:cs typeface="Courier New"/>
              </a:rPr>
              <a:t>k_B</a:t>
            </a:r>
            <a:r>
              <a:rPr lang="en-US" b="1" dirty="0" smtClean="0">
                <a:latin typeface="Courier New"/>
                <a:cs typeface="Courier New"/>
              </a:rPr>
              <a:t>) = Gen(</a:t>
            </a:r>
            <a:r>
              <a:rPr lang="en-US" b="1" dirty="0" err="1" smtClean="0">
                <a:latin typeface="Courier New"/>
                <a:cs typeface="Courier New"/>
              </a:rPr>
              <a:t>len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  <a:endParaRPr lang="en-US" b="1" dirty="0">
              <a:latin typeface="Courier New"/>
              <a:cs typeface="Courier New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latin typeface="Courier New"/>
                <a:cs typeface="Courier New"/>
              </a:rPr>
              <a:t> ...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public keys published in "phonebook"</a:t>
            </a:r>
          </a:p>
          <a:p>
            <a:r>
              <a:rPr lang="en-US" dirty="0" smtClean="0"/>
              <a:t>So A can lookup B's key to send message</a:t>
            </a:r>
          </a:p>
          <a:p>
            <a:r>
              <a:rPr lang="en-US" dirty="0" smtClean="0"/>
              <a:t>Length of phonebook is O(n)</a:t>
            </a:r>
          </a:p>
          <a:p>
            <a:r>
              <a:rPr lang="en-US" dirty="0" smtClean="0">
                <a:solidFill>
                  <a:srgbClr val="F79646"/>
                </a:solidFill>
              </a:rPr>
              <a:t>So quadratic problem reduced to linear!</a:t>
            </a:r>
          </a:p>
          <a:p>
            <a:r>
              <a:rPr lang="en-US" dirty="0" smtClean="0">
                <a:solidFill>
                  <a:srgbClr val="F79646"/>
                </a:solidFill>
              </a:rPr>
              <a:t>Eliminates key distribution problem!</a:t>
            </a:r>
          </a:p>
        </p:txBody>
      </p:sp>
    </p:spTree>
    <p:extLst>
      <p:ext uri="{BB962C8B-B14F-4D97-AF65-F5344CB8AC3E}">
        <p14:creationId xmlns:p14="http://schemas.microsoft.com/office/powerpoint/2010/main" val="17633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[</a:t>
                </a:r>
                <a:r>
                  <a:rPr lang="en-US" b="1" dirty="0" err="1"/>
                  <a:t>Rivest</a:t>
                </a:r>
                <a:r>
                  <a:rPr lang="en-US" b="1" dirty="0"/>
                  <a:t>, Shamir, </a:t>
                </a:r>
                <a:r>
                  <a:rPr lang="en-US" b="1" dirty="0" err="1"/>
                  <a:t>Adleman</a:t>
                </a:r>
                <a:r>
                  <a:rPr lang="en-US" b="1" dirty="0"/>
                  <a:t> 1977]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Shared Turing Award in 2002:  </a:t>
                </a:r>
                <a:r>
                  <a:rPr lang="en-US" sz="2000" i="1" dirty="0"/>
                  <a:t>ingenious </a:t>
                </a:r>
                <a:endParaRPr lang="en-US" sz="2000" i="1" dirty="0" smtClean="0"/>
              </a:p>
              <a:p>
                <a:pPr marL="0" indent="0">
                  <a:buNone/>
                </a:pPr>
                <a:r>
                  <a:rPr lang="en-US" sz="2000" i="1" dirty="0" smtClean="0"/>
                  <a:t>contribution </a:t>
                </a:r>
                <a:r>
                  <a:rPr lang="en-US" sz="2000" i="1" dirty="0"/>
                  <a:t>to making public-key </a:t>
                </a:r>
                <a:r>
                  <a:rPr lang="en-US" sz="2000" i="1" dirty="0" smtClean="0"/>
                  <a:t>crypto</a:t>
                </a:r>
              </a:p>
              <a:p>
                <a:pPr marL="0" indent="0">
                  <a:buNone/>
                </a:pPr>
                <a:endParaRPr lang="en-US" sz="1800" i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Pick primes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𝑒𝑑</m:t>
                    </m:r>
                    <m:r>
                      <a:rPr lang="en-US" b="0" i="1" smtClean="0">
                        <a:latin typeface="Cambria Math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mod</m:t>
                    </m:r>
                    <m:r>
                      <a:rPr lang="en-US" b="0" i="1" smtClean="0">
                        <a:latin typeface="Cambria Math" charset="0"/>
                      </a:rPr>
                      <m:t> (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−1)(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𝑃𝐾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𝑆𝐾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5054" y="5338353"/>
                <a:ext cx="2273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𝑐</m:t>
                      </m:r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54" y="5338353"/>
                <a:ext cx="227389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35054" y="5886018"/>
                <a:ext cx="230601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54" y="5886018"/>
                <a:ext cx="2306016" cy="4385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rsa-phot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46" y="533400"/>
            <a:ext cx="3435053" cy="24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is insecure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D</a:t>
            </a:r>
            <a:r>
              <a:rPr lang="en-US" i="1" dirty="0" smtClean="0"/>
              <a:t>eterministic</a:t>
            </a:r>
            <a:r>
              <a:rPr lang="en-US" dirty="0"/>
              <a:t>:  given same plaintext and key, always produces the same </a:t>
            </a:r>
            <a:r>
              <a:rPr lang="en-US" dirty="0" smtClean="0"/>
              <a:t>ciphertext</a:t>
            </a:r>
          </a:p>
          <a:p>
            <a:r>
              <a:rPr lang="en-US" dirty="0" smtClean="0"/>
              <a:t>Several other attacks, too </a:t>
            </a:r>
          </a:p>
          <a:p>
            <a:r>
              <a:rPr lang="en-US" b="1" dirty="0" smtClean="0"/>
              <a:t>Solution:  </a:t>
            </a:r>
            <a:r>
              <a:rPr lang="en-US" dirty="0" smtClean="0"/>
              <a:t>incorporate a nonce in the message before encrypting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/>
              <a:t>padding</a:t>
            </a:r>
            <a:r>
              <a:rPr lang="en-US" dirty="0" smtClean="0"/>
              <a:t> but </a:t>
            </a:r>
            <a:r>
              <a:rPr lang="en-US" i="1" dirty="0" smtClean="0"/>
              <a:t>encoding</a:t>
            </a:r>
            <a:r>
              <a:rPr lang="en-US" dirty="0" smtClean="0"/>
              <a:t> might be </a:t>
            </a:r>
            <a:r>
              <a:rPr lang="en-US" dirty="0"/>
              <a:t>a better term</a:t>
            </a:r>
          </a:p>
          <a:p>
            <a:pPr lvl="1"/>
            <a:r>
              <a:rPr lang="en-US" dirty="0" smtClean="0"/>
              <a:t>Don’t implement yourself; use </a:t>
            </a:r>
            <a:r>
              <a:rPr lang="en-US" dirty="0"/>
              <a:t>OAEP implementation in your crypto library (Optimal Asymmetric Encryption </a:t>
            </a:r>
            <a:r>
              <a:rPr lang="en-US" dirty="0" smtClean="0"/>
              <a:t>Padding)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10" y="4267200"/>
            <a:ext cx="2504190" cy="25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Asymmetric encryption uses big integers, not byte arrays</a:t>
            </a:r>
          </a:p>
          <a:p>
            <a:pPr lvl="1"/>
            <a:r>
              <a:rPr lang="en-US" dirty="0"/>
              <a:t>all messages must be encoded as integers</a:t>
            </a:r>
          </a:p>
          <a:p>
            <a:pPr lvl="1"/>
            <a:r>
              <a:rPr lang="en-US" dirty="0" smtClean="0"/>
              <a:t>modulus dictates maximum integer that can be encrypted</a:t>
            </a:r>
          </a:p>
          <a:p>
            <a:pPr lvl="1"/>
            <a:r>
              <a:rPr lang="en-US" dirty="0" smtClean="0"/>
              <a:t>big integer operations are slow</a:t>
            </a:r>
          </a:p>
          <a:p>
            <a:pPr lvl="2"/>
            <a:r>
              <a:rPr lang="en-US" dirty="0" smtClean="0"/>
              <a:t>say, </a:t>
            </a:r>
            <a:r>
              <a:rPr lang="en-US" b="1" dirty="0" smtClean="0"/>
              <a:t>1 to 3 orders of magnitude slower </a:t>
            </a:r>
            <a:r>
              <a:rPr lang="en-US" dirty="0" smtClean="0"/>
              <a:t>than block ciphers</a:t>
            </a:r>
          </a:p>
          <a:p>
            <a:r>
              <a:rPr lang="en-US" dirty="0">
                <a:solidFill>
                  <a:srgbClr val="F79646"/>
                </a:solidFill>
              </a:rPr>
              <a:t>S</a:t>
            </a:r>
            <a:r>
              <a:rPr lang="en-US" dirty="0" smtClean="0">
                <a:solidFill>
                  <a:srgbClr val="F79646"/>
                </a:solidFill>
              </a:rPr>
              <a:t>o the problems we had before crop up again...</a:t>
            </a:r>
          </a:p>
          <a:p>
            <a:pPr lvl="1"/>
            <a:r>
              <a:rPr lang="en-US" dirty="0"/>
              <a:t>what if message length is too short?</a:t>
            </a:r>
          </a:p>
          <a:p>
            <a:pPr lvl="2"/>
            <a:r>
              <a:rPr lang="en-US" dirty="0" smtClean="0"/>
              <a:t>actually that's okay:  a small integer is still an integer</a:t>
            </a:r>
          </a:p>
          <a:p>
            <a:pPr lvl="1"/>
            <a:r>
              <a:rPr lang="en-US" dirty="0" smtClean="0"/>
              <a:t>what if message length is too long?</a:t>
            </a:r>
          </a:p>
          <a:p>
            <a:pPr lvl="2"/>
            <a:r>
              <a:rPr lang="en-US" dirty="0" smtClean="0"/>
              <a:t>in theory could use block modes like with symmetric encryption</a:t>
            </a:r>
          </a:p>
          <a:p>
            <a:pPr lvl="2"/>
            <a:r>
              <a:rPr lang="en-US" dirty="0" smtClean="0"/>
              <a:t>in practice, that's too inefficient...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Encryption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newborn-baby-liger-cu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788318"/>
            <a:ext cx="4383087" cy="29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1593</TotalTime>
  <Words>1267</Words>
  <Application>Microsoft Macintosh PowerPoint</Application>
  <PresentationFormat>On-screen Show (4:3)</PresentationFormat>
  <Paragraphs>175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Cambria Math</vt:lpstr>
      <vt:lpstr>Courier New</vt:lpstr>
      <vt:lpstr>CronosPro-Regular</vt:lpstr>
      <vt:lpstr>Mangal</vt:lpstr>
      <vt:lpstr>Arial</vt:lpstr>
      <vt:lpstr>Clarity</vt:lpstr>
      <vt:lpstr>Lecture 9: Public-Key Cryptography</vt:lpstr>
      <vt:lpstr>Crypto Thus Far…</vt:lpstr>
      <vt:lpstr>Key pairs</vt:lpstr>
      <vt:lpstr>Protocol to exchange encrypted message</vt:lpstr>
      <vt:lpstr>Public keys</vt:lpstr>
      <vt:lpstr>RSA</vt:lpstr>
      <vt:lpstr>Textbook RSA is insecure</vt:lpstr>
      <vt:lpstr>Problems of length</vt:lpstr>
      <vt:lpstr>Hybrid Encryption</vt:lpstr>
      <vt:lpstr>Hybrid encryption</vt:lpstr>
      <vt:lpstr>Protocol to exchange encrypted message</vt:lpstr>
      <vt:lpstr>Session keys</vt:lpstr>
      <vt:lpstr>Encryption</vt:lpstr>
      <vt:lpstr>Digital Signatures</vt:lpstr>
      <vt:lpstr>Recall:  Key pairs</vt:lpstr>
      <vt:lpstr>Key pair terminology</vt:lpstr>
      <vt:lpstr>Digital signature scheme</vt:lpstr>
      <vt:lpstr>Protocol to exchange signed message</vt:lpstr>
      <vt:lpstr>Security of digital signatures</vt:lpstr>
      <vt:lpstr>RSA</vt:lpstr>
      <vt:lpstr>Signatures with hashing</vt:lpstr>
      <vt:lpstr>DSA</vt:lpstr>
      <vt:lpstr>Blind signatures</vt:lpstr>
      <vt:lpstr>Group signatures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64</cp:revision>
  <dcterms:created xsi:type="dcterms:W3CDTF">2018-01-05T20:19:03Z</dcterms:created>
  <dcterms:modified xsi:type="dcterms:W3CDTF">2018-03-05T16:29:42Z</dcterms:modified>
</cp:coreProperties>
</file>