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3" r:id="rId3"/>
    <p:sldId id="258" r:id="rId4"/>
    <p:sldId id="325" r:id="rId5"/>
    <p:sldId id="259" r:id="rId6"/>
    <p:sldId id="260" r:id="rId7"/>
    <p:sldId id="264" r:id="rId8"/>
    <p:sldId id="266" r:id="rId9"/>
    <p:sldId id="267" r:id="rId10"/>
    <p:sldId id="284" r:id="rId11"/>
    <p:sldId id="274" r:id="rId12"/>
    <p:sldId id="324" r:id="rId13"/>
    <p:sldId id="276" r:id="rId14"/>
    <p:sldId id="323" r:id="rId15"/>
    <p:sldId id="278" r:id="rId16"/>
    <p:sldId id="279" r:id="rId17"/>
    <p:sldId id="296" r:id="rId18"/>
    <p:sldId id="298" r:id="rId19"/>
    <p:sldId id="326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4" r:id="rId29"/>
    <p:sldId id="299" r:id="rId30"/>
    <p:sldId id="300" r:id="rId31"/>
    <p:sldId id="301" r:id="rId32"/>
    <p:sldId id="303" r:id="rId33"/>
    <p:sldId id="305" r:id="rId34"/>
    <p:sldId id="307" r:id="rId35"/>
    <p:sldId id="308" r:id="rId36"/>
    <p:sldId id="309" r:id="rId37"/>
    <p:sldId id="310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1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69" autoAdjust="0"/>
    <p:restoredTop sz="78534" autoAdjust="0"/>
  </p:normalViewPr>
  <p:slideViewPr>
    <p:cSldViewPr>
      <p:cViewPr>
        <p:scale>
          <a:sx n="87" d="100"/>
          <a:sy n="87" d="100"/>
        </p:scale>
        <p:origin x="416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Caesar Cipher: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simple</a:t>
            </a:r>
            <a:r>
              <a:rPr lang="en-US" baseline="0" dirty="0" smtClean="0"/>
              <a:t> substitution cipher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recorded use: </a:t>
            </a:r>
            <a:r>
              <a:rPr lang="en-US" baseline="0" dirty="0" err="1" smtClean="0"/>
              <a:t>caesar</a:t>
            </a:r>
            <a:r>
              <a:rPr lang="en-US" baseline="0" dirty="0" smtClean="0"/>
              <a:t> used shift of 3 to record military secrets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real security now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Classical </a:t>
            </a:r>
            <a:r>
              <a:rPr lang="en-US" dirty="0" smtClean="0"/>
              <a:t>vs modern: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Enigma machine</a:t>
            </a:r>
            <a:r>
              <a:rPr lang="en-US" baseline="0" dirty="0" smtClean="0"/>
              <a:t> from WW2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RSA algorithm for encryption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Latex source: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\begin{tabular}{c}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$P$ and $Q$ prime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$N = PQ$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$ED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\mod (P-1)(Q-1)$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$C = M^E \mod N$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$M = C^D \mod N$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\end{tabular}</a:t>
            </a:r>
            <a:endParaRPr lang="en-US" baseline="0" dirty="0" smtClean="0"/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0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vs. applied</a:t>
            </a:r>
          </a:p>
          <a:p>
            <a:endParaRPr lang="en-US" dirty="0" smtClean="0"/>
          </a:p>
          <a:p>
            <a:r>
              <a:rPr lang="en-US" dirty="0" smtClean="0"/>
              <a:t>Our concern is </a:t>
            </a:r>
            <a:r>
              <a:rPr lang="en-US" baseline="0" dirty="0" smtClean="0"/>
              <a:t>how to use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Yao</a:t>
            </a:r>
            <a:r>
              <a:rPr lang="en-US" baseline="0" dirty="0" smtClean="0"/>
              <a:t> was the 2000 Turing Award winner: "</a:t>
            </a:r>
            <a:r>
              <a:rPr lang="mr-IN" sz="1200" i="1" dirty="0" smtClean="0">
                <a:latin typeface="CronosPro-Regular"/>
                <a:cs typeface="CronosPro-Regular"/>
              </a:rPr>
              <a:t>…</a:t>
            </a:r>
            <a:r>
              <a:rPr lang="en-US" sz="1200" i="1" dirty="0" smtClean="0">
                <a:latin typeface="CronosPro-Regular"/>
                <a:cs typeface="CronosPro-Regular"/>
              </a:rPr>
              <a:t>Since its introduction, [the] “</a:t>
            </a:r>
            <a:r>
              <a:rPr lang="en-US" sz="1200" i="1" dirty="0" err="1" smtClean="0">
                <a:latin typeface="CronosPro-Regular"/>
                <a:cs typeface="CronosPro-Regular"/>
              </a:rPr>
              <a:t>Dolev</a:t>
            </a:r>
            <a:r>
              <a:rPr lang="en-US" sz="1200" i="1" dirty="0" smtClean="0">
                <a:latin typeface="CronosPro-Regular"/>
                <a:cs typeface="CronosPro-Regular"/>
              </a:rPr>
              <a:t>-Yao model” has been the starting point for most work done on symbolic security</a:t>
            </a:r>
            <a:r>
              <a:rPr lang="mr-IN" sz="1200" i="1" dirty="0" smtClean="0">
                <a:latin typeface="CronosPro-Regular"/>
                <a:cs typeface="CronosPro-Regular"/>
              </a:rPr>
              <a:t>…</a:t>
            </a:r>
            <a:r>
              <a:rPr lang="en-US" sz="1200" i="1" dirty="0" smtClean="0">
                <a:latin typeface="CronosPro-Regular"/>
                <a:cs typeface="CronosPro-Regular"/>
              </a:rPr>
              <a:t>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-&gt; "bit</a:t>
            </a:r>
            <a:r>
              <a:rPr lang="en-US" baseline="0" dirty="0" smtClean="0"/>
              <a:t>s of security"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attack models are possible; these </a:t>
            </a:r>
            <a:r>
              <a:rPr lang="en-US" baseline="0" smtClean="0"/>
              <a:t>ideas generalize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Doesn't reveal anything else because, given a ciphertext, every</a:t>
            </a:r>
            <a:r>
              <a:rPr lang="en-US" baseline="0" dirty="0" smtClean="0"/>
              <a:t> plaintext is equally likely (because every key is equally likely)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9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NSA</a:t>
            </a:r>
            <a:r>
              <a:rPr lang="en-US" baseline="0" dirty="0" smtClean="0"/>
              <a:t> actually *</a:t>
            </a:r>
            <a:r>
              <a:rPr lang="en-US" baseline="0" dirty="0" err="1" smtClean="0"/>
              <a:t>strengthed</a:t>
            </a:r>
            <a:r>
              <a:rPr lang="en-US" baseline="0" dirty="0" smtClean="0"/>
              <a:t>* against differential cryptanalysis, even though everyone originally thought they might be weakening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6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spend</a:t>
            </a:r>
            <a:r>
              <a:rPr lang="en-US" baseline="0" dirty="0" smtClean="0"/>
              <a:t> too much time on PKCS#5!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eylength.com/e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wikipedia.org/wiki/PKC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</a:t>
            </a:r>
            <a:r>
              <a:rPr lang="en-US" dirty="0" smtClean="0"/>
              <a:t>		       		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February 21, 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Lecture 6: Symmetric Cryptography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Alice and Bob come to share key k?</a:t>
            </a:r>
          </a:p>
          <a:p>
            <a:pPr lvl="1"/>
            <a:r>
              <a:rPr lang="en-US" dirty="0" smtClean="0"/>
              <a:t>maybe they met way in advance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aybe a trusted third party distributed the same key to both of them</a:t>
            </a:r>
          </a:p>
          <a:p>
            <a:pPr lvl="1"/>
            <a:r>
              <a:rPr lang="en-US" dirty="0" smtClean="0"/>
              <a:t>better answers to come...</a:t>
            </a:r>
          </a:p>
          <a:p>
            <a:r>
              <a:rPr lang="en-US" dirty="0" smtClean="0"/>
              <a:t>But at some point, it was generated and shared</a:t>
            </a:r>
          </a:p>
          <a:p>
            <a:r>
              <a:rPr lang="en-US" dirty="0" smtClean="0"/>
              <a:t>Generation:  </a:t>
            </a:r>
            <a:r>
              <a:rPr lang="en-US" b="1" dirty="0" smtClean="0">
                <a:latin typeface="Courier New"/>
                <a:cs typeface="Courier New"/>
              </a:rPr>
              <a:t>k = Gen(</a:t>
            </a:r>
            <a:r>
              <a:rPr lang="en-US" b="1" dirty="0" err="1" smtClean="0">
                <a:latin typeface="Courier New"/>
                <a:cs typeface="Courier New"/>
              </a:rPr>
              <a:t>len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 lvl="1"/>
            <a:r>
              <a:rPr lang="en-US" dirty="0" err="1" smtClean="0"/>
              <a:t>len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4F81BD"/>
                </a:solidFill>
              </a:rPr>
              <a:t>length</a:t>
            </a:r>
            <a:r>
              <a:rPr lang="en-US" dirty="0" smtClean="0"/>
              <a:t> of the key</a:t>
            </a:r>
          </a:p>
        </p:txBody>
      </p:sp>
    </p:spTree>
    <p:extLst>
      <p:ext uri="{BB962C8B-B14F-4D97-AF65-F5344CB8AC3E}">
        <p14:creationId xmlns:p14="http://schemas.microsoft.com/office/powerpoint/2010/main" val="53409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"Secure" encryption scheme?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ciphertext, cannot...</a:t>
            </a:r>
          </a:p>
          <a:p>
            <a:r>
              <a:rPr lang="en-US" b="1" dirty="0" smtClean="0"/>
              <a:t>Determine key?</a:t>
            </a:r>
          </a:p>
          <a:p>
            <a:pPr lvl="1"/>
            <a:r>
              <a:rPr lang="en-US" dirty="0" smtClean="0"/>
              <a:t>Misses the point: we want to protect message secrecy</a:t>
            </a:r>
          </a:p>
          <a:p>
            <a:r>
              <a:rPr lang="en-US" b="1" dirty="0" smtClean="0"/>
              <a:t>Determine plaintext?</a:t>
            </a:r>
          </a:p>
          <a:p>
            <a:pPr lvl="1"/>
            <a:r>
              <a:rPr lang="en-US" dirty="0" smtClean="0"/>
              <a:t>What if you could get 90% of plaintext?</a:t>
            </a:r>
          </a:p>
          <a:p>
            <a:r>
              <a:rPr lang="en-US" b="1" dirty="0" smtClean="0"/>
              <a:t>Determine any character of plaintext?</a:t>
            </a:r>
          </a:p>
          <a:p>
            <a:pPr lvl="1"/>
            <a:r>
              <a:rPr lang="en-US" dirty="0" smtClean="0"/>
              <a:t>What if you could determine it's greater than 1000?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Determine any function of the plaintext!</a:t>
            </a:r>
          </a:p>
          <a:p>
            <a:pPr lvl="1"/>
            <a:r>
              <a:rPr lang="en-US" dirty="0" smtClean="0"/>
              <a:t>"Right" definition, but must be formulated carefully, and is stronger than some (many) real-world practical encryption schemes</a:t>
            </a:r>
          </a:p>
        </p:txBody>
      </p:sp>
    </p:spTree>
    <p:extLst>
      <p:ext uri="{BB962C8B-B14F-4D97-AF65-F5344CB8AC3E}">
        <p14:creationId xmlns:p14="http://schemas.microsoft.com/office/powerpoint/2010/main" val="57067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encryption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Assume that attack of concern is determining the key, given many </a:t>
            </a:r>
            <a:r>
              <a:rPr lang="en-US" dirty="0" err="1" smtClean="0">
                <a:solidFill>
                  <a:srgbClr val="000000"/>
                </a:solidFill>
              </a:rPr>
              <a:t>ciphertext</a:t>
            </a:r>
            <a:r>
              <a:rPr lang="en-US" dirty="0" smtClean="0">
                <a:solidFill>
                  <a:srgbClr val="000000"/>
                </a:solidFill>
              </a:rPr>
              <a:t>/plaintext pairs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Brute-force attack:  </a:t>
            </a:r>
            <a:r>
              <a:rPr lang="en-US" dirty="0" smtClean="0"/>
              <a:t>recover key by trying every possible key</a:t>
            </a:r>
          </a:p>
          <a:p>
            <a:pPr lvl="1"/>
            <a:r>
              <a:rPr lang="en-US" dirty="0" smtClean="0"/>
              <a:t>e.g., AES-128, try all 2^128 keys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Break</a:t>
            </a:r>
            <a:r>
              <a:rPr lang="en-US" dirty="0" smtClean="0"/>
              <a:t> is an attack that recovers key in less work than brute-force</a:t>
            </a:r>
          </a:p>
          <a:p>
            <a:r>
              <a:rPr lang="en-US" dirty="0" smtClean="0"/>
              <a:t>Suppose best-known attack requires 2^X operations....then X is the </a:t>
            </a:r>
            <a:r>
              <a:rPr lang="en-US" dirty="0" smtClean="0">
                <a:solidFill>
                  <a:srgbClr val="4F81BD"/>
                </a:solidFill>
              </a:rPr>
              <a:t>strength </a:t>
            </a:r>
            <a:r>
              <a:rPr lang="en-US" dirty="0" smtClean="0"/>
              <a:t>aka</a:t>
            </a:r>
            <a:r>
              <a:rPr lang="en-US" dirty="0" smtClean="0">
                <a:solidFill>
                  <a:srgbClr val="4F81BD"/>
                </a:solidFill>
              </a:rPr>
              <a:t> security level </a:t>
            </a:r>
            <a:r>
              <a:rPr lang="en-US" dirty="0" smtClean="0"/>
              <a:t>of the encryption scheme</a:t>
            </a:r>
          </a:p>
          <a:p>
            <a:pPr lvl="1"/>
            <a:r>
              <a:rPr lang="en-US" dirty="0" smtClean="0"/>
              <a:t>Best case is that strength = key length</a:t>
            </a:r>
          </a:p>
          <a:p>
            <a:pPr lvl="1"/>
            <a:r>
              <a:rPr lang="en-US" dirty="0" smtClean="0"/>
              <a:t>As attacks are discovered, strength degrades</a:t>
            </a:r>
          </a:p>
          <a:p>
            <a:pPr lvl="2"/>
            <a:r>
              <a:rPr lang="en-US" dirty="0" smtClean="0"/>
              <a:t>e.g., 3DES-168 has known attack that requires 2^112 operations, reducing strength from 168 to 112</a:t>
            </a:r>
          </a:p>
        </p:txBody>
      </p:sp>
    </p:spTree>
    <p:extLst>
      <p:ext uri="{BB962C8B-B14F-4D97-AF65-F5344CB8AC3E}">
        <p14:creationId xmlns:p14="http://schemas.microsoft.com/office/powerpoint/2010/main" val="72768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One-time pad:</a:t>
            </a:r>
          </a:p>
          <a:p>
            <a:r>
              <a:rPr lang="en-US" dirty="0" smtClean="0"/>
              <a:t>Gen(</a:t>
            </a:r>
            <a:r>
              <a:rPr lang="en-US" dirty="0" err="1" smtClean="0"/>
              <a:t>len</a:t>
            </a:r>
            <a:r>
              <a:rPr lang="en-US" dirty="0" smtClean="0"/>
              <a:t>) = uniformly random sequence of bits of length </a:t>
            </a:r>
            <a:r>
              <a:rPr lang="en-US" dirty="0" err="1" smtClean="0"/>
              <a:t>len</a:t>
            </a:r>
            <a:endParaRPr lang="en-US" dirty="0" smtClean="0"/>
          </a:p>
          <a:p>
            <a:r>
              <a:rPr lang="en-US" dirty="0" err="1" smtClean="0"/>
              <a:t>Enc</a:t>
            </a:r>
            <a:r>
              <a:rPr lang="en-US" dirty="0" smtClean="0"/>
              <a:t>(m; k) = Dec(m; k) = m XOR k</a:t>
            </a:r>
          </a:p>
          <a:p>
            <a:pPr lvl="1"/>
            <a:r>
              <a:rPr lang="en-US" dirty="0" smtClean="0"/>
              <a:t>length(m) = length(k)</a:t>
            </a:r>
          </a:p>
          <a:p>
            <a:pPr marL="0" indent="0">
              <a:buNone/>
            </a:pPr>
            <a:r>
              <a:rPr lang="en-US" dirty="0" smtClean="0"/>
              <a:t>Security:</a:t>
            </a:r>
          </a:p>
          <a:p>
            <a:r>
              <a:rPr lang="en-US" dirty="0" smtClean="0"/>
              <a:t>Does reveal length of plaintext</a:t>
            </a:r>
          </a:p>
          <a:p>
            <a:r>
              <a:rPr lang="en-US" dirty="0" smtClean="0"/>
              <a:t>But nothing else!</a:t>
            </a:r>
          </a:p>
          <a:p>
            <a:pPr marL="0" indent="0">
              <a:buNone/>
            </a:pPr>
            <a:r>
              <a:rPr lang="en-US" dirty="0" smtClean="0"/>
              <a:t>Practicality:</a:t>
            </a:r>
          </a:p>
          <a:p>
            <a:r>
              <a:rPr lang="en-US" dirty="0" smtClean="0"/>
              <a:t>Keys must be long (as long as messages)</a:t>
            </a:r>
          </a:p>
          <a:p>
            <a:r>
              <a:rPr lang="en-US" dirty="0" smtClean="0"/>
              <a:t>Keys can never be reused, would reveal relationships</a:t>
            </a:r>
          </a:p>
          <a:p>
            <a:pPr lvl="1"/>
            <a:r>
              <a:rPr lang="en-US" dirty="0" smtClean="0"/>
              <a:t>e.g., (m1 XOR k) XOR (m2 XOR k) = m1 XOR m2</a:t>
            </a:r>
          </a:p>
          <a:p>
            <a:r>
              <a:rPr lang="en-US" dirty="0" smtClean="0"/>
              <a:t>Distributing one-time use long keys is hard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0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</a:t>
            </a:r>
            <a:r>
              <a:rPr lang="en-US" dirty="0" smtClean="0"/>
              <a:t>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Encryption schemes that operate on fixed-size messages</a:t>
            </a:r>
          </a:p>
          <a:p>
            <a:r>
              <a:rPr lang="en-US" dirty="0" smtClean="0"/>
              <a:t>The fixed-size is a </a:t>
            </a:r>
            <a:r>
              <a:rPr lang="en-US" i="1" dirty="0" smtClean="0"/>
              <a:t>block</a:t>
            </a:r>
            <a:endParaRPr lang="en-US" dirty="0" smtClean="0"/>
          </a:p>
          <a:p>
            <a:r>
              <a:rPr lang="en-US" dirty="0" smtClean="0"/>
              <a:t>Well-known examples:</a:t>
            </a:r>
          </a:p>
          <a:p>
            <a:pPr lvl="1"/>
            <a:r>
              <a:rPr lang="en-US" dirty="0" smtClean="0"/>
              <a:t>DES</a:t>
            </a:r>
          </a:p>
          <a:p>
            <a:pPr lvl="1"/>
            <a:r>
              <a:rPr lang="en-US" dirty="0" smtClean="0"/>
              <a:t>3DES</a:t>
            </a:r>
          </a:p>
          <a:p>
            <a:pPr lvl="1"/>
            <a:r>
              <a:rPr lang="en-US" dirty="0" smtClean="0"/>
              <a:t>AES</a:t>
            </a:r>
          </a:p>
        </p:txBody>
      </p:sp>
    </p:spTree>
    <p:extLst>
      <p:ext uri="{BB962C8B-B14F-4D97-AF65-F5344CB8AC3E}">
        <p14:creationId xmlns:p14="http://schemas.microsoft.com/office/powerpoint/2010/main" val="65798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 (Data Encryption Standard)</a:t>
            </a:r>
          </a:p>
          <a:p>
            <a:pPr lvl="1"/>
            <a:r>
              <a:rPr lang="en-US" dirty="0"/>
              <a:t>Block size: 64 bits</a:t>
            </a:r>
          </a:p>
          <a:p>
            <a:pPr lvl="1"/>
            <a:r>
              <a:rPr lang="en-US" dirty="0"/>
              <a:t>Key size: 56 bits</a:t>
            </a:r>
          </a:p>
          <a:p>
            <a:pPr lvl="1"/>
            <a:r>
              <a:rPr lang="en-US" dirty="0"/>
              <a:t>Designed by IBM in 1973-4, tweaked by the NSA, then became the US standard for encryption. International adoption followed.</a:t>
            </a:r>
          </a:p>
          <a:p>
            <a:r>
              <a:rPr lang="en-US" b="1" dirty="0"/>
              <a:t>3DES (Triple DES)</a:t>
            </a:r>
          </a:p>
          <a:p>
            <a:pPr lvl="1"/>
            <a:r>
              <a:rPr lang="en-US" dirty="0"/>
              <a:t>Block size: 64 bits</a:t>
            </a:r>
          </a:p>
          <a:p>
            <a:pPr lvl="1"/>
            <a:r>
              <a:rPr lang="en-US" dirty="0"/>
              <a:t>Key size: 112 or 168 bits</a:t>
            </a:r>
          </a:p>
          <a:p>
            <a:pPr lvl="1"/>
            <a:r>
              <a:rPr lang="en-US" dirty="0"/>
              <a:t>Introduced in 1998, because 56 bit keys had become feasible to brute force.</a:t>
            </a:r>
          </a:p>
          <a:p>
            <a:pPr lvl="1"/>
            <a:r>
              <a:rPr lang="en-US" dirty="0"/>
              <a:t>3DES is simply three DES encryptions with two different keys, for an effective 112 bit key; or with three different keys, for an effective 168 bit key.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9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AES (Advanced Encryption Standard)</a:t>
            </a:r>
          </a:p>
          <a:p>
            <a:r>
              <a:rPr lang="en-US" dirty="0"/>
              <a:t>Block size: 128 bits</a:t>
            </a:r>
          </a:p>
          <a:p>
            <a:r>
              <a:rPr lang="en-US" dirty="0"/>
              <a:t>Key size: 128, 192, or 256 bits</a:t>
            </a:r>
          </a:p>
          <a:p>
            <a:r>
              <a:rPr lang="en-US" dirty="0"/>
              <a:t>Public competition held by NIST, ending in 2001</a:t>
            </a:r>
          </a:p>
          <a:p>
            <a:r>
              <a:rPr lang="en-US" dirty="0"/>
              <a:t>Now the US standard, approved by the NSA for Top Secret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dirty="0" smtClean="0"/>
              <a:t>Currently no practical attacks known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4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</a:t>
            </a:r>
            <a:r>
              <a:rPr lang="en-US" dirty="0"/>
              <a:t>recommendations </a:t>
            </a:r>
            <a:r>
              <a:rPr lang="en-US" dirty="0" smtClean="0"/>
              <a:t>for strength summarized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www.keylength.com/en/</a:t>
            </a:r>
            <a:endParaRPr lang="en-US" dirty="0" smtClean="0"/>
          </a:p>
          <a:p>
            <a:r>
              <a:rPr lang="en-US" dirty="0" smtClean="0"/>
              <a:t>Based on:</a:t>
            </a:r>
          </a:p>
          <a:p>
            <a:pPr lvl="1"/>
            <a:r>
              <a:rPr lang="en-US" dirty="0" smtClean="0"/>
              <a:t>known attacks</a:t>
            </a:r>
          </a:p>
          <a:p>
            <a:pPr lvl="1"/>
            <a:r>
              <a:rPr lang="en-US" dirty="0" smtClean="0"/>
              <a:t>hardware capabilities</a:t>
            </a:r>
          </a:p>
          <a:p>
            <a:pPr lvl="1"/>
            <a:r>
              <a:rPr lang="en-US" dirty="0" smtClean="0"/>
              <a:t>predicted advances</a:t>
            </a:r>
          </a:p>
          <a:p>
            <a:r>
              <a:rPr lang="en-US" dirty="0" smtClean="0"/>
              <a:t>Why not use highest strength possible? 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6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lengths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3"/>
          <a:stretch/>
        </p:blipFill>
        <p:spPr>
          <a:xfrm>
            <a:off x="3053050" y="2743200"/>
            <a:ext cx="1929447" cy="1492250"/>
          </a:xfrm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2" r="-265"/>
          <a:stretch/>
        </p:blipFill>
        <p:spPr>
          <a:xfrm>
            <a:off x="4953000" y="2743200"/>
            <a:ext cx="1143000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</a:t>
            </a:r>
            <a:r>
              <a:rPr lang="en-US" dirty="0" smtClean="0"/>
              <a:t>Picture Thus Far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perpetrated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threats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inflict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harm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by exploiting</a:t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vulnerabilities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are controlled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obvious idea...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long message into short chunks, each the size of a block</a:t>
            </a:r>
          </a:p>
          <a:p>
            <a:r>
              <a:rPr lang="en-US" dirty="0" smtClean="0"/>
              <a:t>Encrypt each block with the block cipher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75249" y="3793702"/>
            <a:ext cx="7717135" cy="626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obvious idea...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long message into short chunks, each the size of a block</a:t>
            </a:r>
          </a:p>
          <a:p>
            <a:r>
              <a:rPr lang="en-US" dirty="0" smtClean="0"/>
              <a:t>Encrypt each block with the block cipher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5249" y="3793702"/>
            <a:ext cx="7717135" cy="626925"/>
            <a:chOff x="675249" y="3793702"/>
            <a:chExt cx="7717135" cy="626925"/>
          </a:xfrm>
        </p:grpSpPr>
        <p:sp>
          <p:nvSpPr>
            <p:cNvPr id="2" name="Rectangle 1"/>
            <p:cNvSpPr/>
            <p:nvPr/>
          </p:nvSpPr>
          <p:spPr>
            <a:xfrm>
              <a:off x="675249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18676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62103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m3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5530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m4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8957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m5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317" y="4420627"/>
            <a:ext cx="8210067" cy="1341951"/>
            <a:chOff x="182317" y="4420627"/>
            <a:chExt cx="8210067" cy="1341951"/>
          </a:xfrm>
        </p:grpSpPr>
        <p:sp>
          <p:nvSpPr>
            <p:cNvPr id="11" name="Rectangle 10"/>
            <p:cNvSpPr/>
            <p:nvPr/>
          </p:nvSpPr>
          <p:spPr>
            <a:xfrm>
              <a:off x="675249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18676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62103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c3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05530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48957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c5</a:t>
              </a:r>
              <a:endParaRPr lang="en-US" dirty="0"/>
            </a:p>
          </p:txBody>
        </p:sp>
        <p:cxnSp>
          <p:nvCxnSpPr>
            <p:cNvPr id="4" name="Straight Arrow Connector 3"/>
            <p:cNvCxnSpPr>
              <a:stCxn id="2" idx="2"/>
              <a:endCxn id="11" idx="0"/>
            </p:cNvCxnSpPr>
            <p:nvPr/>
          </p:nvCxnSpPr>
          <p:spPr>
            <a:xfrm>
              <a:off x="1446963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  <a:endCxn id="12" idx="0"/>
            </p:cNvCxnSpPr>
            <p:nvPr/>
          </p:nvCxnSpPr>
          <p:spPr>
            <a:xfrm>
              <a:off x="2990390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2"/>
              <a:endCxn id="13" idx="0"/>
            </p:cNvCxnSpPr>
            <p:nvPr/>
          </p:nvCxnSpPr>
          <p:spPr>
            <a:xfrm>
              <a:off x="4533817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14" idx="0"/>
            </p:cNvCxnSpPr>
            <p:nvPr/>
          </p:nvCxnSpPr>
          <p:spPr>
            <a:xfrm>
              <a:off x="6077244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15" idx="0"/>
            </p:cNvCxnSpPr>
            <p:nvPr/>
          </p:nvCxnSpPr>
          <p:spPr>
            <a:xfrm>
              <a:off x="7620671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317" y="4644970"/>
              <a:ext cx="1044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ronosPro-Regular"/>
                  <a:cs typeface="CronosPro-Regular"/>
                </a:rPr>
                <a:t>Enc</a:t>
              </a:r>
              <a:r>
                <a:rPr lang="en-US" b="1" dirty="0" smtClean="0">
                  <a:latin typeface="CronosPro-Regular"/>
                  <a:cs typeface="CronosPro-Regular"/>
                </a:rPr>
                <a:t>( . ; 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0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...is a bad idea</a:t>
            </a:r>
            <a:endParaRPr lang="en-US" dirty="0"/>
          </a:p>
        </p:txBody>
      </p:sp>
      <p:pic>
        <p:nvPicPr>
          <p:cNvPr id="5" name="Picture 4" descr="Tu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02" y="1987421"/>
            <a:ext cx="2489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Tux_ec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34" y="1987421"/>
            <a:ext cx="2489200" cy="2743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92502" y="2821733"/>
            <a:ext cx="1657054" cy="537288"/>
            <a:chOff x="3792502" y="2821733"/>
            <a:chExt cx="1657054" cy="537288"/>
          </a:xfrm>
        </p:grpSpPr>
        <p:sp>
          <p:nvSpPr>
            <p:cNvPr id="7" name="TextBox 6"/>
            <p:cNvSpPr txBox="1"/>
            <p:nvPr/>
          </p:nvSpPr>
          <p:spPr>
            <a:xfrm>
              <a:off x="3835841" y="2821733"/>
              <a:ext cx="1613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ronosPro-Regular"/>
                  <a:cs typeface="CronosPro-Regular"/>
                </a:rPr>
                <a:t>Enc</a:t>
              </a:r>
              <a:r>
                <a:rPr lang="en-US" dirty="0" smtClean="0">
                  <a:latin typeface="CronosPro-Regular"/>
                  <a:cs typeface="CronosPro-Regular"/>
                </a:rPr>
                <a:t>-ECB(Tux; k)</a:t>
              </a:r>
            </a:p>
          </p:txBody>
        </p:sp>
        <p:cxnSp>
          <p:nvCxnSpPr>
            <p:cNvPr id="9" name="Straight Arrow Connector 8"/>
            <p:cNvCxnSpPr>
              <a:stCxn id="5" idx="3"/>
              <a:endCxn id="6" idx="1"/>
            </p:cNvCxnSpPr>
            <p:nvPr/>
          </p:nvCxnSpPr>
          <p:spPr>
            <a:xfrm>
              <a:off x="3792502" y="3359021"/>
              <a:ext cx="16546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03302" y="5185163"/>
            <a:ext cx="6633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ronosPro-Regular"/>
                <a:cs typeface="CronosPro-Regular"/>
              </a:rPr>
              <a:t>Called </a:t>
            </a:r>
            <a:r>
              <a:rPr lang="en-US" sz="4000" i="1" dirty="0" smtClean="0">
                <a:latin typeface="CronosPro-Regular"/>
                <a:cs typeface="CronosPro-Regular"/>
              </a:rPr>
              <a:t>electronic </a:t>
            </a:r>
            <a:r>
              <a:rPr lang="en-US" sz="4000" i="1" dirty="0">
                <a:latin typeface="CronosPro-Regular"/>
                <a:cs typeface="CronosPro-Regular"/>
              </a:rPr>
              <a:t>code book </a:t>
            </a:r>
            <a:r>
              <a:rPr lang="en-US" sz="4000" dirty="0">
                <a:latin typeface="CronosPro-Regular"/>
                <a:cs typeface="CronosPro-Regular"/>
              </a:rPr>
              <a:t>(ECB) mode</a:t>
            </a:r>
          </a:p>
          <a:p>
            <a:endParaRPr lang="en-US" sz="4000" dirty="0">
              <a:latin typeface="CronosPro-Regular"/>
              <a:cs typeface="CronosPro-Regular"/>
            </a:endParaRPr>
          </a:p>
          <a:p>
            <a:endParaRPr lang="en-US" sz="4000" dirty="0">
              <a:latin typeface="CronosPro-Regular"/>
              <a:cs typeface="Crono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938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Cipher Block </a:t>
            </a:r>
            <a:r>
              <a:rPr lang="en-US" dirty="0"/>
              <a:t>C</a:t>
            </a:r>
            <a:r>
              <a:rPr lang="en-US" dirty="0" smtClean="0"/>
              <a:t>haining (CBC) mode</a:t>
            </a:r>
          </a:p>
          <a:p>
            <a:pPr lvl="1"/>
            <a:r>
              <a:rPr lang="en-US" dirty="0" smtClean="0"/>
              <a:t>idea:  XOR previous ciphertext block into current plaintext block</a:t>
            </a:r>
          </a:p>
          <a:p>
            <a:r>
              <a:rPr lang="en-US" dirty="0" smtClean="0"/>
              <a:t>Counter (CTR) mode</a:t>
            </a:r>
          </a:p>
          <a:p>
            <a:pPr lvl="1"/>
            <a:r>
              <a:rPr lang="en-US" dirty="0" smtClean="0"/>
              <a:t>idea:  derive one-time pad from increasing counter</a:t>
            </a:r>
          </a:p>
          <a:p>
            <a:r>
              <a:rPr lang="en-US" dirty="0" smtClean="0"/>
              <a:t>(and others)</a:t>
            </a:r>
          </a:p>
          <a:p>
            <a:r>
              <a:rPr lang="en-US" dirty="0" smtClean="0"/>
              <a:t>With both:</a:t>
            </a:r>
          </a:p>
          <a:p>
            <a:pPr lvl="1"/>
            <a:r>
              <a:rPr lang="en-US" dirty="0" smtClean="0"/>
              <a:t>every ciphertext block depends in some way upon previous plaintext or ciphertext blocks</a:t>
            </a:r>
          </a:p>
          <a:p>
            <a:pPr lvl="1"/>
            <a:r>
              <a:rPr lang="en-US" dirty="0" smtClean="0"/>
              <a:t>so even if plaintext blocks repeat, ciphertext blocks don't</a:t>
            </a:r>
          </a:p>
          <a:p>
            <a:pPr lvl="1"/>
            <a:r>
              <a:rPr lang="en-US" dirty="0" smtClean="0"/>
              <a:t>so </a:t>
            </a:r>
            <a:r>
              <a:rPr lang="en-US" i="1" dirty="0" smtClean="0"/>
              <a:t>intra-message</a:t>
            </a:r>
            <a:r>
              <a:rPr lang="en-US" dirty="0" smtClean="0"/>
              <a:t> repetition doesn't disclose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7677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modes</a:t>
            </a:r>
            <a:endParaRPr lang="en-US" dirty="0"/>
          </a:p>
        </p:txBody>
      </p:sp>
      <p:pic>
        <p:nvPicPr>
          <p:cNvPr id="5" name="Picture 4" descr="Tu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02" y="1987421"/>
            <a:ext cx="2489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76996" y="2821733"/>
            <a:ext cx="118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ronosPro-Regular"/>
                <a:cs typeface="CronosPro-Regular"/>
              </a:rPr>
              <a:t>Enc</a:t>
            </a:r>
            <a:r>
              <a:rPr lang="en-US" dirty="0" smtClean="0">
                <a:latin typeface="CronosPro-Regular"/>
                <a:cs typeface="CronosPro-Regular"/>
              </a:rPr>
              <a:t>(Tux; k)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3792502" y="3359021"/>
            <a:ext cx="16546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ux_sec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34" y="1987421"/>
            <a:ext cx="2489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360" y="5543071"/>
            <a:ext cx="775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ronosPro-Regular"/>
                <a:cs typeface="CronosPro-Regular"/>
              </a:rPr>
              <a:t>but what if you encrypt Tux twice under the same key?</a:t>
            </a:r>
          </a:p>
        </p:txBody>
      </p:sp>
    </p:spTree>
    <p:extLst>
      <p:ext uri="{BB962C8B-B14F-4D97-AF65-F5344CB8AC3E}">
        <p14:creationId xmlns:p14="http://schemas.microsoft.com/office/powerpoint/2010/main" val="5270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 block ciphers are </a:t>
            </a:r>
            <a:r>
              <a:rPr lang="en-US" i="1" dirty="0" smtClean="0"/>
              <a:t>deterministic</a:t>
            </a:r>
            <a:r>
              <a:rPr lang="en-US" dirty="0" smtClean="0"/>
              <a:t>:  inter-message repetition is visible to attacker</a:t>
            </a:r>
          </a:p>
          <a:p>
            <a:r>
              <a:rPr lang="en-US" dirty="0" smtClean="0"/>
              <a:t>Both CBC and CTR modes require </a:t>
            </a:r>
            <a:r>
              <a:rPr lang="en-US" dirty="0"/>
              <a:t>an additional </a:t>
            </a:r>
            <a:r>
              <a:rPr lang="en-US" dirty="0" smtClean="0"/>
              <a:t>parameter:  a </a:t>
            </a:r>
            <a:r>
              <a:rPr lang="en-US" i="1" dirty="0" smtClean="0"/>
              <a:t>nonce</a:t>
            </a:r>
            <a:endParaRPr lang="en-US" dirty="0"/>
          </a:p>
          <a:p>
            <a:pPr lvl="1"/>
            <a:r>
              <a:rPr lang="en-US" dirty="0" err="1"/>
              <a:t>Enc</a:t>
            </a:r>
            <a:r>
              <a:rPr lang="en-US" dirty="0"/>
              <a:t>(m; nonce; k)</a:t>
            </a:r>
          </a:p>
          <a:p>
            <a:pPr lvl="1"/>
            <a:r>
              <a:rPr lang="en-US" dirty="0" smtClean="0"/>
              <a:t>Dec(c; </a:t>
            </a:r>
            <a:r>
              <a:rPr lang="en-US" dirty="0"/>
              <a:t>nonce; 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CBC calls the nonce an </a:t>
            </a:r>
            <a:r>
              <a:rPr lang="en-US" i="1" dirty="0" smtClean="0"/>
              <a:t>initialization vector </a:t>
            </a:r>
            <a:r>
              <a:rPr lang="en-US" dirty="0" smtClean="0"/>
              <a:t>(IV)</a:t>
            </a:r>
          </a:p>
          <a:p>
            <a:r>
              <a:rPr lang="en-US" dirty="0" smtClean="0"/>
              <a:t>Different </a:t>
            </a:r>
            <a:r>
              <a:rPr lang="en-US" dirty="0" err="1" smtClean="0"/>
              <a:t>nonces</a:t>
            </a:r>
            <a:r>
              <a:rPr lang="en-US" dirty="0" smtClean="0"/>
              <a:t> make each encryption different than others</a:t>
            </a:r>
          </a:p>
          <a:p>
            <a:pPr lvl="1"/>
            <a:r>
              <a:rPr lang="en-US" dirty="0" smtClean="0"/>
              <a:t>Hence inter-message repetition doesn't disclose information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0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nonce is a </a:t>
            </a:r>
            <a:r>
              <a:rPr lang="en-US" sz="2800" u="sng" dirty="0"/>
              <a:t>n</a:t>
            </a:r>
            <a:r>
              <a:rPr lang="en-US" sz="2800" dirty="0"/>
              <a:t>umber used </a:t>
            </a:r>
            <a:r>
              <a:rPr lang="en-US" sz="2800" u="sng" dirty="0"/>
              <a:t>once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Must be</a:t>
            </a:r>
          </a:p>
          <a:p>
            <a:r>
              <a:rPr lang="en-US" sz="2800" b="1" dirty="0" smtClean="0"/>
              <a:t>unique:  </a:t>
            </a:r>
            <a:r>
              <a:rPr lang="en-US" sz="2800" dirty="0" smtClean="0"/>
              <a:t>never used before in lifetime of system</a:t>
            </a:r>
          </a:p>
          <a:p>
            <a:pPr marL="0" indent="0">
              <a:buNone/>
            </a:pPr>
            <a:r>
              <a:rPr lang="en-US" sz="2800" dirty="0" smtClean="0"/>
              <a:t>and/or (depending on intended usage)</a:t>
            </a:r>
          </a:p>
          <a:p>
            <a:r>
              <a:rPr lang="en-US" sz="2800" b="1" dirty="0" smtClean="0"/>
              <a:t>unpredictable:  </a:t>
            </a:r>
            <a:r>
              <a:rPr lang="en-US" sz="2800" dirty="0" smtClean="0"/>
              <a:t>attacker can't guess next nonce given all previous </a:t>
            </a:r>
            <a:r>
              <a:rPr lang="en-US" sz="2800" dirty="0" err="1" smtClean="0"/>
              <a:t>nonces</a:t>
            </a:r>
            <a:r>
              <a:rPr lang="en-US" sz="2800" dirty="0" smtClean="0"/>
              <a:t> in lifetime of system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15627506-Set-1-of-cute-and-colorful-peeling-off-label-or-sticker-in-primary-colors-with-shadows-big-1-2-3-num-Stock-V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06" y="142689"/>
            <a:ext cx="2549898" cy="25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7505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counter</a:t>
            </a:r>
          </a:p>
          <a:p>
            <a:pPr lvl="1"/>
            <a:r>
              <a:rPr lang="en-US" dirty="0" smtClean="0"/>
              <a:t>requires state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r>
              <a:rPr lang="en-US" dirty="0" smtClean="0"/>
              <a:t>can overflow</a:t>
            </a:r>
          </a:p>
          <a:p>
            <a:pPr lvl="1"/>
            <a:r>
              <a:rPr lang="en-US" dirty="0" smtClean="0"/>
              <a:t>highly predictable</a:t>
            </a:r>
          </a:p>
          <a:p>
            <a:r>
              <a:rPr lang="en-US" b="1" dirty="0" smtClean="0"/>
              <a:t>clock:  </a:t>
            </a:r>
            <a:r>
              <a:rPr lang="en-US" dirty="0" smtClean="0"/>
              <a:t>just a counter</a:t>
            </a:r>
          </a:p>
          <a:p>
            <a:r>
              <a:rPr lang="en-US" b="1" dirty="0" smtClean="0"/>
              <a:t>random number generator</a:t>
            </a:r>
          </a:p>
          <a:p>
            <a:pPr lvl="1"/>
            <a:r>
              <a:rPr lang="en-US" dirty="0" smtClean="0"/>
              <a:t>might not be unique, unless drawn from large space</a:t>
            </a:r>
          </a:p>
          <a:p>
            <a:pPr lvl="1"/>
            <a:r>
              <a:rPr lang="en-US" dirty="0" smtClean="0"/>
              <a:t>might or might not be unpredictable</a:t>
            </a:r>
          </a:p>
          <a:p>
            <a:pPr lvl="1"/>
            <a:r>
              <a:rPr lang="en-US" dirty="0" smtClean="0"/>
              <a:t>generating randomness:</a:t>
            </a:r>
          </a:p>
          <a:p>
            <a:pPr lvl="2"/>
            <a:r>
              <a:rPr lang="en-US" dirty="0" smtClean="0"/>
              <a:t>standard library generators often are not cryptographically strong, i.e., unpredictable by attackers</a:t>
            </a:r>
          </a:p>
          <a:p>
            <a:pPr lvl="2"/>
            <a:r>
              <a:rPr lang="en-US" dirty="0" smtClean="0"/>
              <a:t>cryptographically strong randomness is a black 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un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55" y="1600200"/>
            <a:ext cx="1993592" cy="1180820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55" y="2908301"/>
            <a:ext cx="1993592" cy="1993592"/>
          </a:xfrm>
          <a:prstGeom prst="rect">
            <a:avLst/>
          </a:prstGeom>
        </p:spPr>
      </p:pic>
      <p:pic>
        <p:nvPicPr>
          <p:cNvPr id="6" name="Picture 5" descr="dice.jpg.scaled10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47" y="5114286"/>
            <a:ext cx="2006600" cy="15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if the message length isn't </a:t>
            </a:r>
            <a:r>
              <a:rPr lang="en-US" i="1" dirty="0" smtClean="0"/>
              <a:t>exactly</a:t>
            </a:r>
            <a:r>
              <a:rPr lang="en-US" dirty="0" smtClean="0"/>
              <a:t> a multiple of block length?  End up with final block that isn't full: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Non-solution:  </a:t>
            </a:r>
            <a:r>
              <a:rPr lang="en-US" dirty="0" smtClean="0"/>
              <a:t>pad out final block with 0's (not reversible)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Solution:  </a:t>
            </a:r>
            <a:r>
              <a:rPr lang="en-US" dirty="0" smtClean="0"/>
              <a:t>Let B be the </a:t>
            </a:r>
            <a:r>
              <a:rPr lang="en-US" dirty="0"/>
              <a:t>number of bytes that need to be added to final plaintext block to reach block </a:t>
            </a:r>
            <a:r>
              <a:rPr lang="en-US" dirty="0" smtClean="0"/>
              <a:t>length.  Pad </a:t>
            </a:r>
            <a:r>
              <a:rPr lang="en-US" dirty="0"/>
              <a:t>with B copies of the byte representing </a:t>
            </a:r>
            <a:r>
              <a:rPr lang="en-US" dirty="0" smtClean="0"/>
              <a:t>B. </a:t>
            </a:r>
            <a:r>
              <a:rPr lang="en-US" dirty="0"/>
              <a:t>Called </a:t>
            </a:r>
            <a:r>
              <a:rPr lang="en-US" i="1" dirty="0">
                <a:hlinkClick r:id="rId3"/>
              </a:rPr>
              <a:t>PKCS</a:t>
            </a:r>
            <a:r>
              <a:rPr lang="en-US" i="1" dirty="0"/>
              <a:t> #5 or #7 </a:t>
            </a:r>
            <a:r>
              <a:rPr lang="en-US" i="1" dirty="0" smtClean="0"/>
              <a:t>padding.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61895" y="2523082"/>
            <a:ext cx="2620209" cy="626925"/>
            <a:chOff x="1446962" y="2923298"/>
            <a:chExt cx="2620209" cy="626925"/>
          </a:xfrm>
        </p:grpSpPr>
        <p:sp>
          <p:nvSpPr>
            <p:cNvPr id="5" name="Rectangle 4"/>
            <p:cNvSpPr/>
            <p:nvPr/>
          </p:nvSpPr>
          <p:spPr>
            <a:xfrm>
              <a:off x="1446962" y="2923298"/>
              <a:ext cx="2620209" cy="6269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53202" y="2923298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10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integrity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Threat:</a:t>
            </a:r>
            <a:r>
              <a:rPr lang="en-US" dirty="0" smtClean="0"/>
              <a:t>  attacker who controls the network</a:t>
            </a:r>
          </a:p>
          <a:p>
            <a:pPr lvl="1"/>
            <a:r>
              <a:rPr lang="en-US" dirty="0" err="1" smtClean="0"/>
              <a:t>Dolev</a:t>
            </a:r>
            <a:r>
              <a:rPr lang="en-US" dirty="0" smtClean="0"/>
              <a:t>-Yao model</a:t>
            </a:r>
            <a:r>
              <a:rPr lang="en-US" dirty="0"/>
              <a:t>:  </a:t>
            </a:r>
            <a:r>
              <a:rPr lang="en-US" dirty="0" smtClean="0"/>
              <a:t>attacker can </a:t>
            </a:r>
            <a:r>
              <a:rPr lang="en-US" dirty="0"/>
              <a:t>read, modify, delete </a:t>
            </a:r>
            <a:r>
              <a:rPr lang="en-US" dirty="0" smtClean="0"/>
              <a:t>messages</a:t>
            </a:r>
          </a:p>
          <a:p>
            <a:r>
              <a:rPr lang="en-US" b="1" dirty="0" smtClean="0"/>
              <a:t>Harm:</a:t>
            </a:r>
            <a:r>
              <a:rPr lang="en-US" dirty="0" smtClean="0"/>
              <a:t>  information contained in messages can be changed by attacker (violating integrity)</a:t>
            </a:r>
          </a:p>
          <a:p>
            <a:r>
              <a:rPr lang="en-US" b="1" dirty="0" smtClean="0"/>
              <a:t>Vulnerability:</a:t>
            </a:r>
            <a:r>
              <a:rPr lang="en-US" dirty="0" smtClean="0"/>
              <a:t>  communication channel between sender and receiver can be controlled by other principals</a:t>
            </a:r>
          </a:p>
          <a:p>
            <a:r>
              <a:rPr lang="en-US" b="1" dirty="0" smtClean="0"/>
              <a:t>Countermeasure:  </a:t>
            </a:r>
            <a:r>
              <a:rPr lang="en-US" dirty="0" smtClean="0">
                <a:solidFill>
                  <a:srgbClr val="4F81BD"/>
                </a:solidFill>
              </a:rPr>
              <a:t>message authentication codes (MACs)</a:t>
            </a:r>
          </a:p>
          <a:p>
            <a:pPr lvl="1"/>
            <a:r>
              <a:rPr lang="en-US" dirty="0" smtClean="0"/>
              <a:t>beware:  not the same "MAC" as </a:t>
            </a:r>
            <a:r>
              <a:rPr lang="en-US" i="1" dirty="0" smtClean="0"/>
              <a:t>mandatory access </a:t>
            </a:r>
            <a:r>
              <a:rPr lang="en-US" i="1" dirty="0" smtClean="0"/>
              <a:t>control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0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Cryptography</a:t>
            </a:r>
            <a:endParaRPr lang="en-US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44098"/>
            <a:ext cx="2586486" cy="3418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3006"/>
            <a:ext cx="3493239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314700" cy="22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and integrity</a:t>
            </a:r>
            <a:endParaRPr lang="en-US" dirty="0"/>
          </a:p>
        </p:txBody>
      </p:sp>
      <p:pic>
        <p:nvPicPr>
          <p:cNvPr id="4" name="Picture 3" descr="44562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92" y="1600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and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200" b="1" dirty="0" smtClean="0"/>
              <a:t>NO!</a:t>
            </a:r>
          </a:p>
          <a:p>
            <a:r>
              <a:rPr lang="en-US" dirty="0" smtClean="0"/>
              <a:t>Plaintext block might be random number, and recipient has no way to detect change in random number</a:t>
            </a:r>
          </a:p>
          <a:p>
            <a:r>
              <a:rPr lang="en-US" dirty="0" smtClean="0"/>
              <a:t>Attacker might substitute ciphertext from another execution of same protocol</a:t>
            </a:r>
          </a:p>
          <a:p>
            <a:r>
              <a:rPr lang="en-US" dirty="0" smtClean="0"/>
              <a:t>In some block modes (e.g., CTR), it's easy to flip individual bits</a:t>
            </a:r>
          </a:p>
          <a:p>
            <a:pPr lvl="1"/>
            <a:r>
              <a:rPr lang="en-US" dirty="0" smtClean="0"/>
              <a:t>change "admin=0" to "admin=1"</a:t>
            </a:r>
          </a:p>
          <a:p>
            <a:r>
              <a:rPr lang="en-US" dirty="0" smtClean="0"/>
              <a:t>In some block modes (e.g., CBC), it's easy to truncate blocks from beginning of message</a:t>
            </a:r>
          </a:p>
          <a:p>
            <a:r>
              <a:rPr lang="en-US" dirty="0" smtClean="0"/>
              <a:t>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So you can't get integrity solely from encryption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8319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Gen(</a:t>
            </a:r>
            <a:r>
              <a:rPr lang="en-US" sz="2800" dirty="0" err="1" smtClean="0"/>
              <a:t>len</a:t>
            </a:r>
            <a:r>
              <a:rPr lang="en-US" sz="2800" dirty="0" smtClean="0"/>
              <a:t>):  generate a key of length </a:t>
            </a:r>
            <a:r>
              <a:rPr lang="en-US" sz="2800" dirty="0" err="1" smtClean="0"/>
              <a:t>len</a:t>
            </a:r>
            <a:endParaRPr lang="en-US" sz="2800" dirty="0" smtClean="0"/>
          </a:p>
          <a:p>
            <a:r>
              <a:rPr lang="en-US" sz="2800" dirty="0" smtClean="0"/>
              <a:t>MAC(m; k):  produce a </a:t>
            </a:r>
            <a:r>
              <a:rPr lang="en-US" sz="2800" dirty="0" smtClean="0">
                <a:solidFill>
                  <a:schemeClr val="accent1"/>
                </a:solidFill>
              </a:rPr>
              <a:t>tag</a:t>
            </a:r>
            <a:r>
              <a:rPr lang="en-US" sz="2800" dirty="0" smtClean="0"/>
              <a:t> for message m with key k</a:t>
            </a:r>
          </a:p>
          <a:p>
            <a:pPr lvl="1"/>
            <a:r>
              <a:rPr lang="en-US" sz="2400" dirty="0" smtClean="0"/>
              <a:t>message may be arbitrary size</a:t>
            </a:r>
          </a:p>
          <a:p>
            <a:pPr lvl="1"/>
            <a:r>
              <a:rPr lang="en-US" sz="2400" dirty="0" smtClean="0"/>
              <a:t>tag is typically fixed length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“S</a:t>
            </a:r>
            <a:r>
              <a:rPr lang="en-US" sz="2800" dirty="0" smtClean="0"/>
              <a:t>ecure MAC”? </a:t>
            </a:r>
            <a:r>
              <a:rPr lang="en-US" sz="2800" dirty="0">
                <a:solidFill>
                  <a:srgbClr val="000000"/>
                </a:solidFill>
              </a:rPr>
              <a:t>Must be hard </a:t>
            </a:r>
            <a:r>
              <a:rPr lang="en-US" sz="2800" dirty="0" smtClean="0">
                <a:solidFill>
                  <a:srgbClr val="000000"/>
                </a:solidFill>
              </a:rPr>
              <a:t>to </a:t>
            </a:r>
            <a:r>
              <a:rPr lang="en-US" sz="2800" dirty="0">
                <a:solidFill>
                  <a:srgbClr val="000000"/>
                </a:solidFill>
              </a:rPr>
              <a:t>forge tag for a message without knowledge of key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img_16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77" y="4637426"/>
            <a:ext cx="1502510" cy="2003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9882" y="5007151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9882" y="4597435"/>
            <a:ext cx="1158240" cy="1407663"/>
            <a:chOff x="3889882" y="4441321"/>
            <a:chExt cx="1158240" cy="1407663"/>
          </a:xfrm>
        </p:grpSpPr>
        <p:pic>
          <p:nvPicPr>
            <p:cNvPr id="5" name="Picture 4" descr="skeleton-ke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882" y="5074792"/>
              <a:ext cx="1158240" cy="7741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79321" y="444132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ronosPro-Regular"/>
                  <a:cs typeface="CronosPro-Regular"/>
                </a:rPr>
                <a:t>MAC</a:t>
              </a:r>
            </a:p>
          </p:txBody>
        </p:sp>
      </p:grpSp>
      <p:pic>
        <p:nvPicPr>
          <p:cNvPr id="10" name="Picture 9" descr="ta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97" y="4597435"/>
            <a:ext cx="1091184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</a:p>
          <a:p>
            <a:pPr lvl="1"/>
            <a:r>
              <a:rPr lang="en-US" dirty="0" smtClean="0"/>
              <a:t>Parameterized on a block cipher</a:t>
            </a:r>
          </a:p>
          <a:p>
            <a:pPr lvl="1"/>
            <a:r>
              <a:rPr lang="en-US" dirty="0" smtClean="0"/>
              <a:t>Core idea:  encrypt message with block cipher in CBC mode, use very last ciphertext block as the tag</a:t>
            </a:r>
          </a:p>
          <a:p>
            <a:r>
              <a:rPr lang="en-US" dirty="0" smtClean="0"/>
              <a:t>HMAC</a:t>
            </a:r>
          </a:p>
          <a:p>
            <a:pPr lvl="1"/>
            <a:r>
              <a:rPr lang="en-US" dirty="0" smtClean="0"/>
              <a:t>Parameterized on a </a:t>
            </a:r>
            <a:r>
              <a:rPr lang="en-US" dirty="0" smtClean="0">
                <a:solidFill>
                  <a:schemeClr val="accent1"/>
                </a:solidFill>
              </a:rPr>
              <a:t>hash function</a:t>
            </a:r>
          </a:p>
          <a:p>
            <a:pPr lvl="1"/>
            <a:r>
              <a:rPr lang="en-US" dirty="0" smtClean="0"/>
              <a:t>Core idea:  hash message together with key</a:t>
            </a:r>
          </a:p>
          <a:p>
            <a:pPr lvl="1"/>
            <a:r>
              <a:rPr lang="en-US" dirty="0" smtClean="0"/>
              <a:t>Your everyday hash function isn't good enough...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 arbitrary size bit string</a:t>
            </a:r>
          </a:p>
          <a:p>
            <a:r>
              <a:rPr lang="en-US" dirty="0" smtClean="0"/>
              <a:t>Output:  fixed size bit string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compression:  </a:t>
            </a:r>
            <a:r>
              <a:rPr lang="en-US" dirty="0" smtClean="0"/>
              <a:t>many inputs map to same output, hence creating </a:t>
            </a:r>
            <a:r>
              <a:rPr lang="en-US" dirty="0" smtClean="0">
                <a:solidFill>
                  <a:srgbClr val="4F81BD"/>
                </a:solidFill>
              </a:rPr>
              <a:t>collision</a:t>
            </a:r>
          </a:p>
          <a:p>
            <a:pPr lvl="1"/>
            <a:r>
              <a:rPr lang="en-US" dirty="0" smtClean="0"/>
              <a:t>for use with hash tables, </a:t>
            </a:r>
            <a:r>
              <a:rPr lang="en-US" dirty="0" smtClean="0">
                <a:solidFill>
                  <a:schemeClr val="accent1"/>
                </a:solidFill>
              </a:rPr>
              <a:t>diffusion</a:t>
            </a:r>
            <a:r>
              <a:rPr lang="en-US" dirty="0" smtClean="0">
                <a:solidFill>
                  <a:srgbClr val="4F81BD"/>
                </a:solidFill>
              </a:rPr>
              <a:t>:</a:t>
            </a:r>
            <a:r>
              <a:rPr lang="en-US" dirty="0" smtClean="0"/>
              <a:t>  minimize collisions (and </a:t>
            </a:r>
            <a:r>
              <a:rPr lang="en-US" dirty="0" smtClean="0">
                <a:solidFill>
                  <a:srgbClr val="4F81BD"/>
                </a:solidFill>
              </a:rPr>
              <a:t>clustering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2000px-Hash_table_5_0_1_1_1_1_1_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22" y="4186001"/>
            <a:ext cx="3878082" cy="26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02400" cy="5106193"/>
          </a:xfrm>
        </p:spPr>
        <p:txBody>
          <a:bodyPr>
            <a:normAutofit/>
          </a:bodyPr>
          <a:lstStyle/>
          <a:p>
            <a:r>
              <a:rPr lang="en-US" dirty="0" smtClean="0"/>
              <a:t>Aka </a:t>
            </a:r>
            <a:r>
              <a:rPr lang="en-US" dirty="0" smtClean="0">
                <a:solidFill>
                  <a:schemeClr val="accent1"/>
                </a:solidFill>
              </a:rPr>
              <a:t>message digest</a:t>
            </a:r>
          </a:p>
          <a:p>
            <a:r>
              <a:rPr lang="en-US" dirty="0" smtClean="0"/>
              <a:t>Stronger requirements than (plain old) hash functions</a:t>
            </a:r>
          </a:p>
          <a:p>
            <a:r>
              <a:rPr lang="en-US" b="1" dirty="0"/>
              <a:t>Goal:  </a:t>
            </a:r>
            <a:r>
              <a:rPr lang="en-US" dirty="0"/>
              <a:t>hash is compact representation of </a:t>
            </a:r>
            <a:r>
              <a:rPr lang="en-US" dirty="0" smtClean="0"/>
              <a:t>original</a:t>
            </a:r>
            <a:r>
              <a:rPr lang="en-US" dirty="0"/>
              <a:t> </a:t>
            </a:r>
            <a:r>
              <a:rPr lang="en-US" dirty="0" smtClean="0"/>
              <a:t>like </a:t>
            </a:r>
            <a:r>
              <a:rPr lang="en-US" dirty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fingerprint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 </a:t>
            </a:r>
            <a:r>
              <a:rPr lang="en-US" dirty="0"/>
              <a:t>to find 2 people with same </a:t>
            </a:r>
            <a:r>
              <a:rPr lang="en-US" dirty="0" smtClean="0"/>
              <a:t>fingerprint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hether </a:t>
            </a:r>
            <a:r>
              <a:rPr lang="en-US" dirty="0"/>
              <a:t>you get to pick pairs of people, </a:t>
            </a:r>
            <a:r>
              <a:rPr lang="en-US" dirty="0" smtClean="0"/>
              <a:t>or </a:t>
            </a:r>
            <a:r>
              <a:rPr lang="en-US" dirty="0"/>
              <a:t>whether you start with one person and find </a:t>
            </a:r>
            <a:r>
              <a:rPr lang="en-US" dirty="0" smtClean="0"/>
              <a:t>another</a:t>
            </a:r>
          </a:p>
          <a:p>
            <a:pPr marL="457200" lvl="1" indent="0">
              <a:buNone/>
            </a:pPr>
            <a:r>
              <a:rPr lang="en-US" dirty="0" smtClean="0"/>
              <a:t>	...</a:t>
            </a:r>
            <a:r>
              <a:rPr lang="en-US" dirty="0" smtClean="0">
                <a:solidFill>
                  <a:srgbClr val="4F81BD"/>
                </a:solidFill>
              </a:rPr>
              <a:t>collision</a:t>
            </a:r>
            <a:r>
              <a:rPr lang="en-US" dirty="0">
                <a:solidFill>
                  <a:srgbClr val="4F81BD"/>
                </a:solidFill>
              </a:rPr>
              <a:t>-</a:t>
            </a:r>
            <a:r>
              <a:rPr lang="en-US" dirty="0" smtClean="0">
                <a:solidFill>
                  <a:srgbClr val="4F81BD"/>
                </a:solidFill>
              </a:rPr>
              <a:t>resistant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person easy to get </a:t>
            </a:r>
            <a:r>
              <a:rPr lang="en-US" dirty="0" smtClean="0"/>
              <a:t>fingerprint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fingerprint hard to find </a:t>
            </a:r>
            <a:r>
              <a:rPr lang="en-US" dirty="0" smtClean="0"/>
              <a:t>person</a:t>
            </a:r>
          </a:p>
          <a:p>
            <a:pPr marL="457200" lvl="1" indent="0">
              <a:buNone/>
            </a:pPr>
            <a:r>
              <a:rPr lang="en-US" dirty="0" smtClean="0"/>
              <a:t>	...</a:t>
            </a:r>
            <a:r>
              <a:rPr lang="en-US" dirty="0" smtClean="0">
                <a:solidFill>
                  <a:srgbClr val="4F81BD"/>
                </a:solidFill>
              </a:rPr>
              <a:t>one</a:t>
            </a:r>
            <a:r>
              <a:rPr lang="en-US" dirty="0">
                <a:solidFill>
                  <a:srgbClr val="4F81BD"/>
                </a:solidFill>
              </a:rPr>
              <a:t>-</a:t>
            </a:r>
            <a:r>
              <a:rPr lang="en-US" dirty="0" smtClean="0">
                <a:solidFill>
                  <a:srgbClr val="4F81BD"/>
                </a:solidFill>
              </a:rPr>
              <a:t>way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80" y="2347510"/>
            <a:ext cx="21844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MD5:  </a:t>
            </a:r>
            <a:r>
              <a:rPr lang="en-US" dirty="0" smtClean="0"/>
              <a:t>Ron </a:t>
            </a:r>
            <a:r>
              <a:rPr lang="en-US" dirty="0" err="1" smtClean="0"/>
              <a:t>Rivest</a:t>
            </a:r>
            <a:r>
              <a:rPr lang="en-US" dirty="0" smtClean="0"/>
              <a:t> (1991)</a:t>
            </a:r>
          </a:p>
          <a:p>
            <a:pPr lvl="1"/>
            <a:r>
              <a:rPr lang="en-US" dirty="0" smtClean="0"/>
              <a:t>128 bit output</a:t>
            </a:r>
          </a:p>
          <a:p>
            <a:pPr lvl="1"/>
            <a:r>
              <a:rPr lang="en-US" dirty="0" smtClean="0"/>
              <a:t>Collision resistance broken 2004-8</a:t>
            </a:r>
          </a:p>
          <a:p>
            <a:pPr lvl="1"/>
            <a:r>
              <a:rPr lang="en-US" dirty="0" smtClean="0"/>
              <a:t>Can now find collisions in seconds</a:t>
            </a:r>
          </a:p>
          <a:p>
            <a:pPr lvl="1"/>
            <a:r>
              <a:rPr lang="en-US" dirty="0" smtClean="0"/>
              <a:t>Don't use it</a:t>
            </a:r>
          </a:p>
          <a:p>
            <a:r>
              <a:rPr lang="en-US" b="1" dirty="0" smtClean="0"/>
              <a:t>SHA-1:  </a:t>
            </a:r>
            <a:r>
              <a:rPr lang="en-US" dirty="0" smtClean="0"/>
              <a:t>NSA (1995)</a:t>
            </a:r>
          </a:p>
          <a:p>
            <a:pPr lvl="1"/>
            <a:r>
              <a:rPr lang="en-US" dirty="0" smtClean="0"/>
              <a:t>160 bit output</a:t>
            </a:r>
          </a:p>
          <a:p>
            <a:pPr lvl="1"/>
            <a:r>
              <a:rPr lang="en-US" dirty="0" smtClean="0"/>
              <a:t>Theoretical attacks that reduce strength to less than 80 bits</a:t>
            </a:r>
          </a:p>
          <a:p>
            <a:pPr lvl="1"/>
            <a:r>
              <a:rPr lang="en-US" dirty="0" smtClean="0"/>
              <a:t>As of </a:t>
            </a:r>
            <a:r>
              <a:rPr lang="en-US" dirty="0" smtClean="0"/>
              <a:t>2017</a:t>
            </a:r>
            <a:r>
              <a:rPr lang="en-US" dirty="0"/>
              <a:t>, “practical attack” on PDFs:  https://</a:t>
            </a:r>
            <a:r>
              <a:rPr lang="en-US" dirty="0" err="1"/>
              <a:t>shattered.io</a:t>
            </a:r>
            <a:r>
              <a:rPr lang="en-US" dirty="0"/>
              <a:t>/</a:t>
            </a:r>
            <a:endParaRPr lang="en-US" dirty="0" smtClean="0"/>
          </a:p>
          <a:p>
            <a:pPr lvl="1"/>
            <a:r>
              <a:rPr lang="en-US" dirty="0" smtClean="0"/>
              <a:t>Industry has been deprecating SHA-1 over the couple </a:t>
            </a:r>
            <a:r>
              <a:rPr lang="en-US" dirty="0" smtClean="0"/>
              <a:t>years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5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SHA-2:  </a:t>
            </a:r>
            <a:r>
              <a:rPr lang="en-US" dirty="0" smtClean="0"/>
              <a:t>NSA (2001)</a:t>
            </a:r>
          </a:p>
          <a:p>
            <a:pPr lvl="1"/>
            <a:r>
              <a:rPr lang="en-US" dirty="0" smtClean="0"/>
              <a:t>Family of algorithms with output sizes {224, 256, 385, 512}</a:t>
            </a:r>
          </a:p>
          <a:p>
            <a:pPr lvl="1"/>
            <a:r>
              <a:rPr lang="en-US" dirty="0" smtClean="0"/>
              <a:t>In principle, could one day be vulnerable to similar attacks as SHA-1</a:t>
            </a:r>
          </a:p>
          <a:p>
            <a:r>
              <a:rPr lang="en-US" b="1" dirty="0" smtClean="0"/>
              <a:t>SHA-3:  </a:t>
            </a:r>
            <a:r>
              <a:rPr lang="en-US" dirty="0" smtClean="0"/>
              <a:t>public competition (won in 2012, standardized by NIST in 2015)</a:t>
            </a:r>
          </a:p>
          <a:p>
            <a:pPr lvl="1"/>
            <a:r>
              <a:rPr lang="en-US" dirty="0" smtClean="0"/>
              <a:t>Same output sizes as SHA-2</a:t>
            </a:r>
          </a:p>
          <a:p>
            <a:pPr lvl="1"/>
            <a:r>
              <a:rPr lang="en-US" dirty="0" smtClean="0"/>
              <a:t>Plus a variable-length output called SHAKE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 and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0. </a:t>
            </a:r>
            <a:r>
              <a:rPr lang="en-US" b="1" dirty="0" err="1" smtClean="0">
                <a:latin typeface="Courier New"/>
                <a:cs typeface="Courier New"/>
              </a:rPr>
              <a:t>k_E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Gen_E</a:t>
            </a:r>
            <a:r>
              <a:rPr lang="en-US" b="1" dirty="0" smtClean="0">
                <a:latin typeface="Courier New"/>
                <a:cs typeface="Courier New"/>
              </a:rPr>
              <a:t>(</a:t>
            </a:r>
            <a:r>
              <a:rPr lang="en-US" b="1" dirty="0" err="1" smtClean="0">
                <a:latin typeface="Courier New"/>
                <a:cs typeface="Courier New"/>
              </a:rPr>
              <a:t>len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</a:t>
            </a:r>
            <a:r>
              <a:rPr lang="en-US" b="1" dirty="0" err="1" smtClean="0">
                <a:latin typeface="Courier New"/>
                <a:cs typeface="Courier New"/>
              </a:rPr>
              <a:t>k_M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Gen_M</a:t>
            </a:r>
            <a:r>
              <a:rPr lang="en-US" b="1" dirty="0" smtClean="0">
                <a:latin typeface="Courier New"/>
                <a:cs typeface="Courier New"/>
              </a:rPr>
              <a:t>(</a:t>
            </a:r>
            <a:r>
              <a:rPr lang="en-US" b="1" dirty="0" err="1" smtClean="0">
                <a:latin typeface="Courier New"/>
                <a:cs typeface="Courier New"/>
              </a:rPr>
              <a:t>len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1</a:t>
            </a:r>
            <a:r>
              <a:rPr lang="en-US" b="1" dirty="0">
                <a:latin typeface="Courier New"/>
                <a:cs typeface="Courier New"/>
              </a:rPr>
              <a:t>. A: c = </a:t>
            </a:r>
            <a:r>
              <a:rPr lang="en-US" b="1" dirty="0" err="1">
                <a:latin typeface="Courier New"/>
                <a:cs typeface="Courier New"/>
              </a:rPr>
              <a:t>Enc</a:t>
            </a:r>
            <a:r>
              <a:rPr lang="en-US" b="1" dirty="0">
                <a:latin typeface="Courier New"/>
                <a:cs typeface="Courier New"/>
              </a:rPr>
              <a:t>(m; </a:t>
            </a:r>
            <a:r>
              <a:rPr lang="en-US" b="1" dirty="0" err="1">
                <a:latin typeface="Courier New"/>
                <a:cs typeface="Courier New"/>
              </a:rPr>
              <a:t>k_E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 = MAC(m; </a:t>
            </a:r>
            <a:r>
              <a:rPr lang="en-US" b="1" dirty="0" err="1">
                <a:latin typeface="Courier New"/>
                <a:cs typeface="Courier New"/>
              </a:rPr>
              <a:t>k_M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</a:t>
            </a:r>
            <a:r>
              <a:rPr lang="en-US" b="1" dirty="0" smtClean="0">
                <a:latin typeface="Courier New"/>
                <a:cs typeface="Courier New"/>
              </a:rPr>
              <a:t>A -&gt; B</a:t>
            </a:r>
            <a:r>
              <a:rPr lang="en-US" b="1" dirty="0">
                <a:latin typeface="Courier New"/>
                <a:cs typeface="Courier New"/>
              </a:rPr>
              <a:t>: c</a:t>
            </a:r>
            <a:r>
              <a:rPr lang="en-US" b="1" dirty="0" smtClean="0">
                <a:latin typeface="Courier New"/>
                <a:cs typeface="Courier New"/>
              </a:rPr>
              <a:t>, t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B: m' = Dec(c; </a:t>
            </a:r>
            <a:r>
              <a:rPr lang="en-US" b="1" dirty="0" err="1">
                <a:latin typeface="Courier New"/>
                <a:cs typeface="Courier New"/>
              </a:rPr>
              <a:t>k_E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t' = MAC(m'; </a:t>
            </a:r>
            <a:r>
              <a:rPr lang="en-US" b="1" dirty="0" err="1">
                <a:latin typeface="Courier New"/>
                <a:cs typeface="Courier New"/>
              </a:rPr>
              <a:t>k_M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if </a:t>
            </a:r>
            <a:r>
              <a:rPr lang="en-US" b="1" dirty="0" smtClean="0">
                <a:latin typeface="Courier New"/>
                <a:cs typeface="Courier New"/>
              </a:rPr>
              <a:t>t </a:t>
            </a:r>
            <a:r>
              <a:rPr lang="en-US" b="1" dirty="0">
                <a:latin typeface="Courier New"/>
                <a:cs typeface="Courier New"/>
              </a:rPr>
              <a:t>= t</a:t>
            </a:r>
            <a:r>
              <a:rPr lang="en-US" b="1" dirty="0" smtClean="0">
                <a:latin typeface="Courier New"/>
                <a:cs typeface="Courier New"/>
              </a:rPr>
              <a:t>'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        then </a:t>
            </a:r>
            <a:r>
              <a:rPr lang="en-US" b="1" dirty="0">
                <a:latin typeface="Courier New"/>
                <a:cs typeface="Courier New"/>
              </a:rPr>
              <a:t>output m' </a:t>
            </a:r>
            <a:endParaRPr lang="en-US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else abort</a:t>
            </a:r>
            <a:endParaRPr lang="en-US" b="1" dirty="0">
              <a:latin typeface="Courier New"/>
              <a:cs typeface="Courier New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28099" y="1027361"/>
            <a:ext cx="747557" cy="1387020"/>
            <a:chOff x="6428099" y="1027361"/>
            <a:chExt cx="747557" cy="1387020"/>
          </a:xfrm>
        </p:grpSpPr>
        <p:pic>
          <p:nvPicPr>
            <p:cNvPr id="4" name="Picture 3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099" y="1417638"/>
              <a:ext cx="747557" cy="9967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28100" y="1027361"/>
              <a:ext cx="36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ronosPro-Regular"/>
                  <a:cs typeface="CronosPro-Regular"/>
                </a:rPr>
                <a:t>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8100" y="2614954"/>
            <a:ext cx="1804404" cy="1366075"/>
            <a:chOff x="6428100" y="2614954"/>
            <a:chExt cx="1804404" cy="1366075"/>
          </a:xfrm>
        </p:grpSpPr>
        <p:pic>
          <p:nvPicPr>
            <p:cNvPr id="5" name="Picture 4" descr="ta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962" y="2614954"/>
              <a:ext cx="1040542" cy="1366075"/>
            </a:xfrm>
            <a:prstGeom prst="rect">
              <a:avLst/>
            </a:prstGeom>
          </p:spPr>
        </p:pic>
        <p:pic>
          <p:nvPicPr>
            <p:cNvPr id="6" name="Picture 5" descr="oOSF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100" y="2984286"/>
              <a:ext cx="747558" cy="9967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28100" y="261495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c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962" y="2614954"/>
              <a:ext cx="26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t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pic>
          <p:nvPicPr>
            <p:cNvPr id="10" name="Picture 9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16" y="3206199"/>
              <a:ext cx="430082" cy="573442"/>
            </a:xfrm>
            <a:prstGeom prst="rect">
              <a:avLst/>
            </a:prstGeom>
          </p:spPr>
        </p:pic>
        <p:pic>
          <p:nvPicPr>
            <p:cNvPr id="11" name="Picture 10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848" y="3206199"/>
              <a:ext cx="430082" cy="573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8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 and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Pro:  </a:t>
            </a:r>
            <a:r>
              <a:rPr lang="en-US" dirty="0" smtClean="0"/>
              <a:t>can compute </a:t>
            </a:r>
            <a:r>
              <a:rPr lang="en-US" dirty="0" err="1" smtClean="0"/>
              <a:t>Enc</a:t>
            </a:r>
            <a:r>
              <a:rPr lang="en-US" dirty="0" smtClean="0"/>
              <a:t> and MAC in parallel</a:t>
            </a:r>
          </a:p>
          <a:p>
            <a:r>
              <a:rPr lang="en-US" b="1" dirty="0" smtClean="0"/>
              <a:t>Con:  </a:t>
            </a:r>
            <a:r>
              <a:rPr lang="en-US" dirty="0" smtClean="0"/>
              <a:t>MAC must protect confidentiality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 </a:t>
            </a:r>
            <a:r>
              <a:rPr lang="en-US" b="1" dirty="0" err="1" smtClean="0">
                <a:latin typeface="Courier New"/>
                <a:cs typeface="Courier New"/>
              </a:rPr>
              <a:t>ssh</a:t>
            </a:r>
            <a:r>
              <a:rPr lang="en-US" dirty="0" smtClean="0"/>
              <a:t> (Secure Shell) protocol</a:t>
            </a:r>
          </a:p>
          <a:p>
            <a:pPr lvl="1"/>
            <a:r>
              <a:rPr lang="en-US" dirty="0" smtClean="0"/>
              <a:t>recommends AES-128-CBC for encryption</a:t>
            </a:r>
          </a:p>
          <a:p>
            <a:pPr lvl="1"/>
            <a:r>
              <a:rPr lang="en-US" dirty="0" smtClean="0"/>
              <a:t>recommends HMAC with SHA-2 for 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Kerckhoffs</a:t>
            </a:r>
            <a:r>
              <a:rPr lang="en-US"/>
              <a:t>'</a:t>
            </a:r>
            <a:r>
              <a:rPr lang="en-US" smtClean="0"/>
              <a:t> </a:t>
            </a:r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Secrecy should depend upon the key remaining secret</a:t>
            </a:r>
          </a:p>
          <a:p>
            <a:r>
              <a:rPr lang="en-US" dirty="0" smtClean="0"/>
              <a:t>Secrecy should </a:t>
            </a:r>
            <a:r>
              <a:rPr lang="en-US" b="1" dirty="0" smtClean="0"/>
              <a:t>not</a:t>
            </a:r>
            <a:r>
              <a:rPr lang="en-US" dirty="0" smtClean="0"/>
              <a:t> depend upon the algorithm remaining secret</a:t>
            </a:r>
          </a:p>
          <a:p>
            <a:r>
              <a:rPr lang="en-US" dirty="0" smtClean="0"/>
              <a:t>Instance of Open Design</a:t>
            </a:r>
          </a:p>
          <a:p>
            <a:r>
              <a:rPr lang="en-US" dirty="0" smtClean="0"/>
              <a:t>Proprietary encryption schemes are to be avoided</a:t>
            </a:r>
          </a:p>
          <a:p>
            <a:pPr lvl="1"/>
            <a:r>
              <a:rPr lang="en-US" dirty="0" smtClean="0"/>
              <a:t>Just </a:t>
            </a:r>
            <a:r>
              <a:rPr lang="en-US" dirty="0" err="1" smtClean="0"/>
              <a:t>google</a:t>
            </a:r>
            <a:r>
              <a:rPr lang="en-US" dirty="0" smtClean="0"/>
              <a:t> "proprietary encryption broken"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3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Key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use same key for both encryption and MAC schemes</a:t>
            </a:r>
          </a:p>
          <a:p>
            <a:r>
              <a:rPr lang="en-US" b="1" dirty="0" smtClean="0"/>
              <a:t>Principle:  </a:t>
            </a:r>
            <a:r>
              <a:rPr lang="en-US" dirty="0" smtClean="0"/>
              <a:t>every key in system should have unique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 then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1. A: c = </a:t>
            </a:r>
            <a:r>
              <a:rPr lang="en-US" sz="2700" b="1" dirty="0" err="1">
                <a:latin typeface="Courier New"/>
                <a:cs typeface="Courier New"/>
              </a:rPr>
              <a:t>Enc</a:t>
            </a:r>
            <a:r>
              <a:rPr lang="en-US" sz="2700" b="1" dirty="0">
                <a:latin typeface="Courier New"/>
                <a:cs typeface="Courier New"/>
              </a:rPr>
              <a:t>(m;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t = MAC(c;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2. </a:t>
            </a:r>
            <a:r>
              <a:rPr lang="en-US" sz="2700" b="1" dirty="0" smtClean="0">
                <a:latin typeface="Courier New"/>
                <a:cs typeface="Courier New"/>
              </a:rPr>
              <a:t>A -&gt; B</a:t>
            </a:r>
            <a:r>
              <a:rPr lang="en-US" sz="2700" b="1" dirty="0">
                <a:latin typeface="Courier New"/>
                <a:cs typeface="Courier New"/>
              </a:rPr>
              <a:t>: c</a:t>
            </a:r>
            <a:r>
              <a:rPr lang="en-US" sz="2700" b="1" dirty="0" smtClean="0">
                <a:latin typeface="Courier New"/>
                <a:cs typeface="Courier New"/>
              </a:rPr>
              <a:t>, t</a:t>
            </a:r>
            <a:endParaRPr lang="en-US" sz="2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3. B: t' = MAC(c;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if </a:t>
            </a:r>
            <a:r>
              <a:rPr lang="en-US" sz="2700" b="1" dirty="0" smtClean="0">
                <a:latin typeface="Courier New"/>
                <a:cs typeface="Courier New"/>
              </a:rPr>
              <a:t>t </a:t>
            </a:r>
            <a:r>
              <a:rPr lang="en-US" sz="2700" b="1" dirty="0">
                <a:latin typeface="Courier New"/>
                <a:cs typeface="Courier New"/>
              </a:rPr>
              <a:t>= t</a:t>
            </a:r>
            <a:r>
              <a:rPr lang="en-US" sz="2700" b="1" dirty="0" smtClean="0">
                <a:latin typeface="Courier New"/>
                <a:cs typeface="Courier New"/>
              </a:rPr>
              <a:t>'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</a:t>
            </a:r>
            <a:r>
              <a:rPr lang="en-US" sz="2700" b="1" dirty="0" smtClean="0">
                <a:latin typeface="Courier New"/>
                <a:cs typeface="Courier New"/>
              </a:rPr>
              <a:t>       then output </a:t>
            </a:r>
            <a:r>
              <a:rPr lang="en-US" sz="2700" b="1" dirty="0">
                <a:latin typeface="Courier New"/>
                <a:cs typeface="Courier New"/>
              </a:rPr>
              <a:t>Dec(c;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 smtClean="0">
                <a:latin typeface="Courier New"/>
                <a:cs typeface="Courier New"/>
              </a:rPr>
              <a:t>        </a:t>
            </a:r>
            <a:r>
              <a:rPr lang="en-US" sz="2700" b="1" dirty="0">
                <a:latin typeface="Courier New"/>
                <a:cs typeface="Courier New"/>
              </a:rPr>
              <a:t>else abort</a:t>
            </a:r>
          </a:p>
        </p:txBody>
      </p:sp>
      <p:pic>
        <p:nvPicPr>
          <p:cNvPr id="11" name="Picture 10" descr="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62" y="2614954"/>
            <a:ext cx="1040542" cy="13660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28099" y="1027361"/>
            <a:ext cx="747557" cy="1387020"/>
            <a:chOff x="6428099" y="1027361"/>
            <a:chExt cx="747557" cy="1387020"/>
          </a:xfrm>
        </p:grpSpPr>
        <p:pic>
          <p:nvPicPr>
            <p:cNvPr id="10" name="Picture 9" descr="img_164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099" y="1417638"/>
              <a:ext cx="747557" cy="99674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28100" y="1027361"/>
              <a:ext cx="36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ronosPro-Regular"/>
                  <a:cs typeface="CronosPro-Regular"/>
                </a:rPr>
                <a:t>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28100" y="2614954"/>
            <a:ext cx="1456397" cy="1366075"/>
            <a:chOff x="6428100" y="2614954"/>
            <a:chExt cx="1456397" cy="1366075"/>
          </a:xfrm>
        </p:grpSpPr>
        <p:pic>
          <p:nvPicPr>
            <p:cNvPr id="12" name="Picture 11" descr="oOSF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100" y="2984286"/>
              <a:ext cx="747558" cy="9967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28100" y="261495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c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91962" y="2614954"/>
              <a:ext cx="26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t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pic>
          <p:nvPicPr>
            <p:cNvPr id="17" name="Picture 16" descr="oOSF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16" y="3206199"/>
              <a:ext cx="430081" cy="573441"/>
            </a:xfrm>
            <a:prstGeom prst="rect">
              <a:avLst/>
            </a:prstGeom>
          </p:spPr>
        </p:pic>
        <p:pic>
          <p:nvPicPr>
            <p:cNvPr id="18" name="Picture 17" descr="img_164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848" y="3206199"/>
              <a:ext cx="430082" cy="573442"/>
            </a:xfrm>
            <a:prstGeom prst="rect">
              <a:avLst/>
            </a:prstGeom>
          </p:spPr>
        </p:pic>
        <p:pic>
          <p:nvPicPr>
            <p:cNvPr id="19" name="Picture 18" descr="img_164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3352800"/>
              <a:ext cx="244922" cy="326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5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 then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Pro:  </a:t>
            </a:r>
            <a:r>
              <a:rPr lang="en-US" dirty="0"/>
              <a:t>provably most secure of three options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Bellare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Namprepre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  <a:p>
            <a:r>
              <a:rPr lang="en-US" b="1" dirty="0" smtClean="0"/>
              <a:t>Pro</a:t>
            </a:r>
            <a:r>
              <a:rPr lang="en-US" b="1" dirty="0"/>
              <a:t>:  </a:t>
            </a:r>
            <a:r>
              <a:rPr lang="en-US" dirty="0"/>
              <a:t>don't have to decrypt if MAC fails </a:t>
            </a:r>
            <a:endParaRPr lang="en-US" dirty="0" smtClean="0"/>
          </a:p>
          <a:p>
            <a:pPr lvl="1"/>
            <a:r>
              <a:rPr lang="en-US" dirty="0" smtClean="0"/>
              <a:t>resist </a:t>
            </a:r>
            <a:r>
              <a:rPr lang="en-US" dirty="0" err="1" smtClean="0"/>
              <a:t>DoS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</a:t>
            </a:r>
            <a:r>
              <a:rPr lang="en-US" dirty="0" err="1" smtClean="0"/>
              <a:t>IPsec</a:t>
            </a:r>
            <a:r>
              <a:rPr lang="en-US" dirty="0" smtClean="0"/>
              <a:t> (Internet Protocol Security)</a:t>
            </a:r>
          </a:p>
          <a:p>
            <a:pPr lvl="1"/>
            <a:r>
              <a:rPr lang="en-US" dirty="0"/>
              <a:t>recommends  AES-CBC for encryption and HMAC-SHA1 for MAC, among others</a:t>
            </a:r>
          </a:p>
          <a:p>
            <a:pPr lvl="1"/>
            <a:r>
              <a:rPr lang="en-US" dirty="0" smtClean="0"/>
              <a:t>or AES-GCM</a:t>
            </a:r>
          </a:p>
        </p:txBody>
      </p:sp>
    </p:spTree>
    <p:extLst>
      <p:ext uri="{BB962C8B-B14F-4D97-AF65-F5344CB8AC3E}">
        <p14:creationId xmlns:p14="http://schemas.microsoft.com/office/powerpoint/2010/main" val="10688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then encrypt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1. A: t = MAC(m;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c = </a:t>
            </a:r>
            <a:r>
              <a:rPr lang="en-US" sz="2700" b="1" dirty="0" err="1">
                <a:latin typeface="Courier New"/>
                <a:cs typeface="Courier New"/>
              </a:rPr>
              <a:t>Enc</a:t>
            </a:r>
            <a:r>
              <a:rPr lang="en-US" sz="2700" b="1" dirty="0">
                <a:latin typeface="Courier New"/>
                <a:cs typeface="Courier New"/>
              </a:rPr>
              <a:t>(</a:t>
            </a:r>
            <a:r>
              <a:rPr lang="en-US" sz="2700" b="1" dirty="0" err="1">
                <a:latin typeface="Courier New"/>
                <a:cs typeface="Courier New"/>
              </a:rPr>
              <a:t>m,t</a:t>
            </a:r>
            <a:r>
              <a:rPr lang="en-US" sz="2700" b="1" dirty="0">
                <a:latin typeface="Courier New"/>
                <a:cs typeface="Courier New"/>
              </a:rPr>
              <a:t>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      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2. </a:t>
            </a:r>
            <a:r>
              <a:rPr lang="en-US" sz="2700" b="1" dirty="0" smtClean="0">
                <a:latin typeface="Courier New"/>
                <a:cs typeface="Courier New"/>
              </a:rPr>
              <a:t>A -&gt; B</a:t>
            </a:r>
            <a:r>
              <a:rPr lang="en-US" sz="2700" b="1" dirty="0">
                <a:latin typeface="Courier New"/>
                <a:cs typeface="Courier New"/>
              </a:rPr>
              <a:t>: c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3. B: </a:t>
            </a:r>
            <a:r>
              <a:rPr lang="en-US" sz="2700" b="1" dirty="0" err="1">
                <a:latin typeface="Courier New"/>
                <a:cs typeface="Courier New"/>
              </a:rPr>
              <a:t>m'</a:t>
            </a:r>
            <a:r>
              <a:rPr lang="en-US" sz="2700" b="1" dirty="0" err="1" smtClean="0">
                <a:latin typeface="Courier New"/>
                <a:cs typeface="Courier New"/>
              </a:rPr>
              <a:t>,t</a:t>
            </a:r>
            <a:r>
              <a:rPr lang="en-US" sz="2700" b="1" dirty="0">
                <a:latin typeface="Courier New"/>
                <a:cs typeface="Courier New"/>
              </a:rPr>
              <a:t>' = Dec(c;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if </a:t>
            </a:r>
            <a:r>
              <a:rPr lang="en-US" sz="2700" b="1" dirty="0" smtClean="0">
                <a:latin typeface="Courier New"/>
                <a:cs typeface="Courier New"/>
              </a:rPr>
              <a:t>t' </a:t>
            </a:r>
            <a:r>
              <a:rPr lang="en-US" sz="2700" b="1" dirty="0">
                <a:latin typeface="Courier New"/>
                <a:cs typeface="Courier New"/>
              </a:rPr>
              <a:t>= MAC(m';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 smtClean="0">
                <a:latin typeface="Courier New"/>
                <a:cs typeface="Courier New"/>
              </a:rPr>
              <a:t>) 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</a:t>
            </a:r>
            <a:r>
              <a:rPr lang="en-US" sz="2700" b="1" dirty="0" smtClean="0">
                <a:latin typeface="Courier New"/>
                <a:cs typeface="Courier New"/>
              </a:rPr>
              <a:t>       then output </a:t>
            </a:r>
            <a:r>
              <a:rPr lang="en-US" sz="2700" b="1" dirty="0">
                <a:latin typeface="Courier New"/>
                <a:cs typeface="Courier New"/>
              </a:rPr>
              <a:t>m'</a:t>
            </a:r>
          </a:p>
          <a:p>
            <a:pPr marL="0" indent="0">
              <a:buNone/>
            </a:pPr>
            <a:r>
              <a:rPr lang="en-US" sz="2700" b="1" dirty="0" smtClean="0">
                <a:latin typeface="Courier New"/>
                <a:cs typeface="Courier New"/>
              </a:rPr>
              <a:t>        </a:t>
            </a:r>
            <a:r>
              <a:rPr lang="en-US" sz="2700" b="1" dirty="0">
                <a:latin typeface="Courier New"/>
                <a:cs typeface="Courier New"/>
              </a:rPr>
              <a:t>else abort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428099" y="1027361"/>
            <a:ext cx="747557" cy="1387020"/>
            <a:chOff x="6428099" y="1027361"/>
            <a:chExt cx="747557" cy="1387020"/>
          </a:xfrm>
        </p:grpSpPr>
        <p:pic>
          <p:nvPicPr>
            <p:cNvPr id="4" name="Picture 3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099" y="1417638"/>
              <a:ext cx="747557" cy="9967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28100" y="1027361"/>
              <a:ext cx="36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ronosPro-Regular"/>
                  <a:cs typeface="CronosPro-Regular"/>
                </a:rPr>
                <a:t>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8099" y="2614954"/>
            <a:ext cx="1791867" cy="1737752"/>
            <a:chOff x="6428099" y="2614954"/>
            <a:chExt cx="1791867" cy="1737752"/>
          </a:xfrm>
        </p:grpSpPr>
        <p:pic>
          <p:nvPicPr>
            <p:cNvPr id="6" name="Picture 5" descr="oOSF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099" y="2984286"/>
              <a:ext cx="1791867" cy="1368420"/>
            </a:xfrm>
            <a:prstGeom prst="rect">
              <a:avLst/>
            </a:prstGeom>
          </p:spPr>
        </p:pic>
        <p:pic>
          <p:nvPicPr>
            <p:cNvPr id="5" name="Picture 4" descr="ta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8" y="3237496"/>
              <a:ext cx="692536" cy="9091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28100" y="261495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c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pic>
          <p:nvPicPr>
            <p:cNvPr id="10" name="Picture 9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020" y="3560117"/>
              <a:ext cx="286242" cy="381656"/>
            </a:xfrm>
            <a:prstGeom prst="rect">
              <a:avLst/>
            </a:prstGeom>
          </p:spPr>
        </p:pic>
        <p:pic>
          <p:nvPicPr>
            <p:cNvPr id="11" name="Picture 10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898" y="3237497"/>
              <a:ext cx="681897" cy="909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5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then encrypt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Pro:  </a:t>
            </a:r>
            <a:r>
              <a:rPr lang="en-US" dirty="0"/>
              <a:t>provably next most </a:t>
            </a:r>
            <a:r>
              <a:rPr lang="en-US" dirty="0" smtClean="0"/>
              <a:t>secure</a:t>
            </a:r>
          </a:p>
          <a:p>
            <a:pPr lvl="1"/>
            <a:r>
              <a:rPr lang="en-US" dirty="0" smtClean="0"/>
              <a:t>and just as secure as Encrypt-then-MAC for strong enough MAC schemes</a:t>
            </a:r>
          </a:p>
          <a:p>
            <a:pPr lvl="1"/>
            <a:r>
              <a:rPr lang="en-US" dirty="0" smtClean="0"/>
              <a:t>HMAC and CBC-MAC are strong enough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SSL (Secure Sockets Layer)</a:t>
            </a:r>
          </a:p>
          <a:p>
            <a:pPr lvl="1"/>
            <a:r>
              <a:rPr lang="en-US" dirty="0" smtClean="0"/>
              <a:t>Many options for encryption, e.g. AES-128-CBC</a:t>
            </a:r>
          </a:p>
          <a:p>
            <a:pPr lvl="1"/>
            <a:r>
              <a:rPr lang="en-US" dirty="0" smtClean="0"/>
              <a:t>For MAC, standard is HMAC with many options for hash, e.g. SHA-256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combinations:</a:t>
            </a:r>
          </a:p>
          <a:p>
            <a:pPr lvl="1"/>
            <a:r>
              <a:rPr lang="en-US" dirty="0" err="1" smtClean="0"/>
              <a:t>Enc</a:t>
            </a:r>
            <a:r>
              <a:rPr lang="en-US" dirty="0" smtClean="0"/>
              <a:t> and MAC </a:t>
            </a:r>
          </a:p>
          <a:p>
            <a:pPr lvl="1"/>
            <a:r>
              <a:rPr lang="en-US" dirty="0" err="1" smtClean="0"/>
              <a:t>Enc</a:t>
            </a:r>
            <a:r>
              <a:rPr lang="en-US" dirty="0" smtClean="0"/>
              <a:t> then MAC</a:t>
            </a:r>
          </a:p>
          <a:p>
            <a:pPr lvl="1"/>
            <a:r>
              <a:rPr lang="en-US" dirty="0" smtClean="0"/>
              <a:t>MAC then </a:t>
            </a:r>
            <a:r>
              <a:rPr lang="en-US" dirty="0" err="1" smtClean="0"/>
              <a:t>Enc</a:t>
            </a:r>
            <a:endParaRPr lang="en-US" dirty="0" smtClean="0"/>
          </a:p>
          <a:p>
            <a:r>
              <a:rPr lang="en-US" dirty="0" smtClean="0"/>
              <a:t>Let's unify all with a pair of algorithms:</a:t>
            </a:r>
          </a:p>
          <a:p>
            <a:pPr lvl="1"/>
            <a:r>
              <a:rPr lang="en-US" dirty="0" err="1" smtClean="0"/>
              <a:t>AuthEnc</a:t>
            </a:r>
            <a:r>
              <a:rPr lang="en-US" dirty="0" smtClean="0"/>
              <a:t>(m; </a:t>
            </a:r>
            <a:r>
              <a:rPr lang="en-US" dirty="0" err="1" smtClean="0"/>
              <a:t>ke</a:t>
            </a:r>
            <a:r>
              <a:rPr lang="en-US" dirty="0" smtClean="0"/>
              <a:t>; km):  produce an authenticated ciphertext x of message m under encryption key </a:t>
            </a:r>
            <a:r>
              <a:rPr lang="en-US" dirty="0" err="1" smtClean="0"/>
              <a:t>ke</a:t>
            </a:r>
            <a:r>
              <a:rPr lang="en-US" dirty="0" smtClean="0"/>
              <a:t> and MAC key km</a:t>
            </a:r>
          </a:p>
          <a:p>
            <a:pPr lvl="1"/>
            <a:r>
              <a:rPr lang="en-US" dirty="0" err="1" smtClean="0"/>
              <a:t>AuthDec</a:t>
            </a:r>
            <a:r>
              <a:rPr lang="en-US" dirty="0" smtClean="0"/>
              <a:t>(x; </a:t>
            </a:r>
            <a:r>
              <a:rPr lang="en-US" dirty="0" err="1" smtClean="0"/>
              <a:t>ke</a:t>
            </a:r>
            <a:r>
              <a:rPr lang="en-US" dirty="0" smtClean="0"/>
              <a:t>; km):  recover the plaintext message m from authenticated ciphertext x, and verify that the MAC is valid, using </a:t>
            </a:r>
            <a:r>
              <a:rPr lang="en-US" dirty="0" err="1" smtClean="0"/>
              <a:t>ke</a:t>
            </a:r>
            <a:r>
              <a:rPr lang="en-US" dirty="0" smtClean="0"/>
              <a:t> and km</a:t>
            </a:r>
          </a:p>
          <a:p>
            <a:pPr lvl="2"/>
            <a:r>
              <a:rPr lang="en-US" dirty="0" smtClean="0"/>
              <a:t>Abort if MAC is invalid</a:t>
            </a:r>
          </a:p>
        </p:txBody>
      </p:sp>
    </p:spTree>
    <p:extLst>
      <p:ext uri="{BB962C8B-B14F-4D97-AF65-F5344CB8AC3E}">
        <p14:creationId xmlns:p14="http://schemas.microsoft.com/office/powerpoint/2010/main" val="624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Newer block cipher modes designed to provide confidentiality and integrity</a:t>
            </a:r>
          </a:p>
          <a:p>
            <a:pPr lvl="1"/>
            <a:r>
              <a:rPr lang="en-US" b="1" dirty="0" smtClean="0"/>
              <a:t>OCB:  </a:t>
            </a:r>
            <a:r>
              <a:rPr lang="en-US" dirty="0" smtClean="0"/>
              <a:t>Offset Codebook Mode</a:t>
            </a:r>
          </a:p>
          <a:p>
            <a:pPr lvl="1"/>
            <a:r>
              <a:rPr lang="en-US" b="1" dirty="0" smtClean="0"/>
              <a:t>CCM:  </a:t>
            </a:r>
            <a:r>
              <a:rPr lang="en-US" dirty="0" smtClean="0"/>
              <a:t>Counter with CBC-MAC Mode</a:t>
            </a:r>
            <a:endParaRPr lang="en-US" b="1" dirty="0" smtClean="0"/>
          </a:p>
          <a:p>
            <a:pPr lvl="1"/>
            <a:r>
              <a:rPr lang="en-US" b="1" dirty="0" smtClean="0"/>
              <a:t>GCM:  </a:t>
            </a:r>
            <a:r>
              <a:rPr lang="en-US" dirty="0" smtClean="0"/>
              <a:t>Galois Counter </a:t>
            </a:r>
            <a:r>
              <a:rPr lang="en-US" dirty="0" smtClean="0"/>
              <a:t>Mode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3197962"/>
            <a:ext cx="3479800" cy="35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Tenants of modern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inventing a cryptographic algorithm/protocol:</a:t>
            </a:r>
          </a:p>
          <a:p>
            <a:r>
              <a:rPr lang="en-US" dirty="0" smtClean="0"/>
              <a:t>Formulate a precise </a:t>
            </a:r>
            <a:r>
              <a:rPr lang="en-US" dirty="0" smtClean="0">
                <a:solidFill>
                  <a:srgbClr val="4F81BD"/>
                </a:solidFill>
              </a:rPr>
              <a:t>definition of security</a:t>
            </a:r>
          </a:p>
          <a:p>
            <a:r>
              <a:rPr lang="en-US" dirty="0" smtClean="0"/>
              <a:t>Provide a rigorous </a:t>
            </a:r>
            <a:r>
              <a:rPr lang="en-US" dirty="0" smtClean="0">
                <a:solidFill>
                  <a:srgbClr val="4F81BD"/>
                </a:solidFill>
              </a:rPr>
              <a:t>mathematical proof </a:t>
            </a:r>
            <a:r>
              <a:rPr lang="en-US" dirty="0" smtClean="0"/>
              <a:t>that the cryptographic algorithm/protocol satisfies the definition of security</a:t>
            </a:r>
          </a:p>
          <a:p>
            <a:r>
              <a:rPr lang="en-US" dirty="0" smtClean="0"/>
              <a:t>State any </a:t>
            </a:r>
            <a:r>
              <a:rPr lang="en-US" dirty="0" smtClean="0">
                <a:solidFill>
                  <a:srgbClr val="4F81BD"/>
                </a:solidFill>
              </a:rPr>
              <a:t>required assumptions </a:t>
            </a:r>
            <a:r>
              <a:rPr lang="en-US" dirty="0" smtClean="0"/>
              <a:t>in the proof, keeping them as minimal as possible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pic>
        <p:nvPicPr>
          <p:cNvPr id="6" name="Picture 5" descr="816bx1LoZ2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69" y="1417638"/>
            <a:ext cx="3333056" cy="4401515"/>
          </a:xfrm>
          <a:prstGeom prst="rect">
            <a:avLst/>
          </a:prstGeom>
        </p:spPr>
      </p:pic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6" y="1417638"/>
            <a:ext cx="3211437" cy="4401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5757" y="5993161"/>
            <a:ext cx="176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cf. CS 4830/6830</a:t>
            </a:r>
          </a:p>
        </p:txBody>
      </p:sp>
      <p:sp>
        <p:nvSpPr>
          <p:cNvPr id="7" name="Rectangle 6"/>
          <p:cNvSpPr/>
          <p:nvPr/>
        </p:nvSpPr>
        <p:spPr>
          <a:xfrm>
            <a:off x="5768879" y="5993161"/>
            <a:ext cx="121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cf. CS 6832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</a:t>
            </a:r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Threat:</a:t>
            </a:r>
            <a:r>
              <a:rPr lang="en-US" dirty="0" smtClean="0"/>
              <a:t>  attacker who controls the network</a:t>
            </a:r>
          </a:p>
          <a:p>
            <a:pPr lvl="1"/>
            <a:r>
              <a:rPr lang="en-US" dirty="0" smtClean="0"/>
              <a:t>can read, modify, delete messages</a:t>
            </a:r>
          </a:p>
          <a:p>
            <a:pPr lvl="1"/>
            <a:r>
              <a:rPr lang="en-US" dirty="0" smtClean="0"/>
              <a:t>in essence, the attacker </a:t>
            </a:r>
            <a:r>
              <a:rPr lang="en-US" i="1" dirty="0" smtClean="0"/>
              <a:t>is</a:t>
            </a:r>
            <a:r>
              <a:rPr lang="en-US" dirty="0" smtClean="0"/>
              <a:t> the network</a:t>
            </a:r>
          </a:p>
          <a:p>
            <a:pPr lvl="1"/>
            <a:r>
              <a:rPr lang="en-US" i="1" dirty="0" err="1" smtClean="0"/>
              <a:t>Dolev</a:t>
            </a:r>
            <a:r>
              <a:rPr lang="en-US" i="1" dirty="0" smtClean="0"/>
              <a:t>-Yao model </a:t>
            </a:r>
            <a:r>
              <a:rPr lang="en-US" dirty="0" smtClean="0"/>
              <a:t>[1983]</a:t>
            </a:r>
          </a:p>
        </p:txBody>
      </p:sp>
    </p:spTree>
    <p:extLst>
      <p:ext uri="{BB962C8B-B14F-4D97-AF65-F5344CB8AC3E}">
        <p14:creationId xmlns:p14="http://schemas.microsoft.com/office/powerpoint/2010/main" val="15229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encryption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Threat:</a:t>
            </a:r>
            <a:r>
              <a:rPr lang="en-US" dirty="0" smtClean="0"/>
              <a:t>  attacker who controls the network</a:t>
            </a:r>
          </a:p>
          <a:p>
            <a:pPr lvl="1"/>
            <a:r>
              <a:rPr lang="en-US" dirty="0" smtClean="0"/>
              <a:t>can read, modify, delete messages</a:t>
            </a:r>
          </a:p>
          <a:p>
            <a:pPr lvl="1"/>
            <a:r>
              <a:rPr lang="en-US" dirty="0" smtClean="0"/>
              <a:t>in essence, the attacker </a:t>
            </a:r>
            <a:r>
              <a:rPr lang="en-US" i="1" dirty="0" smtClean="0"/>
              <a:t>is</a:t>
            </a:r>
            <a:r>
              <a:rPr lang="en-US" dirty="0" smtClean="0"/>
              <a:t> the network</a:t>
            </a:r>
          </a:p>
          <a:p>
            <a:pPr lvl="1"/>
            <a:r>
              <a:rPr lang="en-US" i="1" dirty="0" err="1" smtClean="0"/>
              <a:t>Dolev</a:t>
            </a:r>
            <a:r>
              <a:rPr lang="en-US" i="1" dirty="0" smtClean="0"/>
              <a:t>-Yao model </a:t>
            </a:r>
            <a:r>
              <a:rPr lang="en-US" dirty="0" smtClean="0"/>
              <a:t>[1983]</a:t>
            </a:r>
          </a:p>
          <a:p>
            <a:r>
              <a:rPr lang="en-US" b="1" dirty="0" smtClean="0"/>
              <a:t>Harm:</a:t>
            </a:r>
            <a:r>
              <a:rPr lang="en-US" dirty="0" smtClean="0"/>
              <a:t>  messages containing secret information disclosed to attacker (violating confidentiality)</a:t>
            </a:r>
          </a:p>
          <a:p>
            <a:r>
              <a:rPr lang="en-US" b="1" dirty="0" smtClean="0"/>
              <a:t>Vulnerability:</a:t>
            </a:r>
            <a:r>
              <a:rPr lang="en-US" dirty="0" smtClean="0"/>
              <a:t>  communication channel between sender and receiver can be read by other principals</a:t>
            </a:r>
          </a:p>
          <a:p>
            <a:r>
              <a:rPr lang="en-US" b="1" dirty="0" smtClean="0"/>
              <a:t>Countermeasure:  </a:t>
            </a:r>
            <a:r>
              <a:rPr lang="en-US" dirty="0" smtClean="0">
                <a:solidFill>
                  <a:srgbClr val="4F81BD"/>
                </a:solidFill>
              </a:rPr>
              <a:t>encryption</a:t>
            </a:r>
          </a:p>
        </p:txBody>
      </p:sp>
    </p:spTree>
    <p:extLst>
      <p:ext uri="{BB962C8B-B14F-4D97-AF65-F5344CB8AC3E}">
        <p14:creationId xmlns:p14="http://schemas.microsoft.com/office/powerpoint/2010/main" val="15431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(Symmetric) Encryption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Gen(</a:t>
            </a:r>
            <a:r>
              <a:rPr lang="en-US" dirty="0" err="1"/>
              <a:t>len</a:t>
            </a:r>
            <a:r>
              <a:rPr lang="en-US" dirty="0"/>
              <a:t>):  generate a </a:t>
            </a:r>
            <a:r>
              <a:rPr lang="en-US" dirty="0">
                <a:solidFill>
                  <a:srgbClr val="4F81BD"/>
                </a:solidFill>
              </a:rPr>
              <a:t>key</a:t>
            </a:r>
            <a:r>
              <a:rPr lang="en-US" dirty="0"/>
              <a:t> of length </a:t>
            </a:r>
            <a:r>
              <a:rPr lang="en-US" dirty="0" err="1"/>
              <a:t>len</a:t>
            </a:r>
            <a:endParaRPr lang="en-US" dirty="0"/>
          </a:p>
          <a:p>
            <a:r>
              <a:rPr lang="en-US" dirty="0" err="1" smtClean="0"/>
              <a:t>Enc</a:t>
            </a:r>
            <a:r>
              <a:rPr lang="en-US" dirty="0" smtClean="0"/>
              <a:t>(m</a:t>
            </a:r>
            <a:r>
              <a:rPr lang="en-US" dirty="0" smtClean="0"/>
              <a:t>; k):  encrypt </a:t>
            </a:r>
            <a:r>
              <a:rPr lang="en-US" dirty="0" smtClean="0">
                <a:solidFill>
                  <a:srgbClr val="4F81BD"/>
                </a:solidFill>
              </a:rPr>
              <a:t>message</a:t>
            </a:r>
            <a:r>
              <a:rPr lang="en-US" dirty="0" smtClean="0"/>
              <a:t> (aka </a:t>
            </a:r>
            <a:r>
              <a:rPr lang="en-US" dirty="0" smtClean="0">
                <a:solidFill>
                  <a:srgbClr val="4F81BD"/>
                </a:solidFill>
              </a:rPr>
              <a:t>plaintext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 err="1" smtClean="0">
                <a:solidFill>
                  <a:srgbClr val="4F81BD"/>
                </a:solidFill>
              </a:rPr>
              <a:t>cleartext</a:t>
            </a:r>
            <a:r>
              <a:rPr lang="en-US" dirty="0" smtClean="0"/>
              <a:t>) m under key k</a:t>
            </a:r>
          </a:p>
          <a:p>
            <a:r>
              <a:rPr lang="en-US" dirty="0" smtClean="0"/>
              <a:t>Dec(c; k):  decrypt </a:t>
            </a:r>
            <a:r>
              <a:rPr lang="en-US" dirty="0" smtClean="0">
                <a:solidFill>
                  <a:srgbClr val="4F81BD"/>
                </a:solidFill>
              </a:rPr>
              <a:t>ciphertext </a:t>
            </a:r>
            <a:r>
              <a:rPr lang="en-US" dirty="0" smtClean="0"/>
              <a:t>c with key k</a:t>
            </a:r>
          </a:p>
          <a:p>
            <a:pPr lvl="1"/>
            <a:r>
              <a:rPr lang="en-US" dirty="0" smtClean="0"/>
              <a:t>note the semicolon</a:t>
            </a:r>
            <a:endParaRPr lang="en-US" dirty="0"/>
          </a:p>
        </p:txBody>
      </p:sp>
      <p:pic>
        <p:nvPicPr>
          <p:cNvPr id="4" name="Picture 3" descr="oOSF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18" y="3887831"/>
            <a:ext cx="1502511" cy="2003347"/>
          </a:xfrm>
          <a:prstGeom prst="rect">
            <a:avLst/>
          </a:prstGeom>
        </p:spPr>
      </p:pic>
      <p:pic>
        <p:nvPicPr>
          <p:cNvPr id="5" name="Picture 4" descr="img_16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31" y="3887832"/>
            <a:ext cx="1502510" cy="2003347"/>
          </a:xfrm>
          <a:prstGeom prst="rect">
            <a:avLst/>
          </a:prstGeom>
        </p:spPr>
      </p:pic>
      <p:pic>
        <p:nvPicPr>
          <p:cNvPr id="7" name="Picture 6" descr="skeleton-ke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36" y="4481312"/>
            <a:ext cx="1158240" cy="7741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713536" y="4257557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3536" y="5503058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1412" y="38478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ronosPro-Regular"/>
                <a:cs typeface="CronosPro-Regular"/>
              </a:rPr>
              <a:t>Enc</a:t>
            </a:r>
            <a:endParaRPr lang="en-US" dirty="0" smtClean="0">
              <a:latin typeface="CronosPro-Regular"/>
              <a:cs typeface="CronosPro-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8588" y="555337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ronosPro-Regular"/>
                <a:cs typeface="CronosPro-Regular"/>
              </a:rPr>
              <a:t>Dec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998742"/>
            <a:ext cx="8229600" cy="783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(</a:t>
            </a:r>
            <a:r>
              <a:rPr lang="en-US" dirty="0" smtClean="0"/>
              <a:t>Gen, </a:t>
            </a:r>
            <a:r>
              <a:rPr lang="en-US" dirty="0" err="1" smtClean="0"/>
              <a:t>Enc</a:t>
            </a:r>
            <a:r>
              <a:rPr lang="en-US" dirty="0" smtClean="0"/>
              <a:t>, Dec) is a symmetric-key </a:t>
            </a:r>
            <a:r>
              <a:rPr lang="en-US" dirty="0" smtClean="0">
                <a:solidFill>
                  <a:schemeClr val="accent1"/>
                </a:solidFill>
              </a:rPr>
              <a:t>encryption scheme </a:t>
            </a:r>
            <a:r>
              <a:rPr lang="en-US" dirty="0" smtClean="0"/>
              <a:t>aka </a:t>
            </a:r>
            <a:r>
              <a:rPr lang="en-US" dirty="0" smtClean="0">
                <a:solidFill>
                  <a:srgbClr val="4F81BD"/>
                </a:solidFill>
              </a:rPr>
              <a:t>cryptosystem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1241</TotalTime>
  <Words>2365</Words>
  <Application>Microsoft Macintosh PowerPoint</Application>
  <PresentationFormat>On-screen Show (4:3)</PresentationFormat>
  <Paragraphs>362</Paragraphs>
  <Slides>46</Slides>
  <Notes>9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Courier New</vt:lpstr>
      <vt:lpstr>CronosPro-Regular</vt:lpstr>
      <vt:lpstr>Mangal</vt:lpstr>
      <vt:lpstr>Arial</vt:lpstr>
      <vt:lpstr>Clarity</vt:lpstr>
      <vt:lpstr>Lecture 6: Symmetric Cryptography</vt:lpstr>
      <vt:lpstr>The Big Picture Thus Far…</vt:lpstr>
      <vt:lpstr>Classical Cryptography</vt:lpstr>
      <vt:lpstr>Kerckhoffs' Principle</vt:lpstr>
      <vt:lpstr>Tenants of modern cryptography</vt:lpstr>
      <vt:lpstr>Cryptography</vt:lpstr>
      <vt:lpstr>Purpose of Encryption</vt:lpstr>
      <vt:lpstr>Purpose of encryption</vt:lpstr>
      <vt:lpstr>(Symmetric) Encryption algorithms</vt:lpstr>
      <vt:lpstr>Shared key</vt:lpstr>
      <vt:lpstr>"Secure" encryption scheme?</vt:lpstr>
      <vt:lpstr>Breaking encryption schemes</vt:lpstr>
      <vt:lpstr>Perfect encryption</vt:lpstr>
      <vt:lpstr>Stream Ciphers</vt:lpstr>
      <vt:lpstr>Block Ciphers</vt:lpstr>
      <vt:lpstr>DES</vt:lpstr>
      <vt:lpstr>AES</vt:lpstr>
      <vt:lpstr>Key lengths</vt:lpstr>
      <vt:lpstr>Key lengths</vt:lpstr>
      <vt:lpstr>The obvious idea...</vt:lpstr>
      <vt:lpstr>The obvious idea...</vt:lpstr>
      <vt:lpstr>...is a bad idea</vt:lpstr>
      <vt:lpstr>Good modes</vt:lpstr>
      <vt:lpstr>Good modes</vt:lpstr>
      <vt:lpstr>Good modes</vt:lpstr>
      <vt:lpstr>Nonces</vt:lpstr>
      <vt:lpstr>Nonce sources</vt:lpstr>
      <vt:lpstr>Padding</vt:lpstr>
      <vt:lpstr>Protection of integrity</vt:lpstr>
      <vt:lpstr>Encryption and integrity</vt:lpstr>
      <vt:lpstr>Encryption and integrity</vt:lpstr>
      <vt:lpstr>MAC algorithms</vt:lpstr>
      <vt:lpstr>Real-world MACs</vt:lpstr>
      <vt:lpstr>Hash functions</vt:lpstr>
      <vt:lpstr>Cryptographic hash functions</vt:lpstr>
      <vt:lpstr>Real-world hash functions</vt:lpstr>
      <vt:lpstr>Real world hash functions</vt:lpstr>
      <vt:lpstr>Encrypt and MAC</vt:lpstr>
      <vt:lpstr>Encrypt and MAC</vt:lpstr>
      <vt:lpstr>Aside:  Key reuse</vt:lpstr>
      <vt:lpstr>Encrypt then MAC</vt:lpstr>
      <vt:lpstr>Encrypt then MAC</vt:lpstr>
      <vt:lpstr>MAC then encrypt</vt:lpstr>
      <vt:lpstr>MAC then encrypt</vt:lpstr>
      <vt:lpstr>Authenticated encryption</vt:lpstr>
      <vt:lpstr>Authenticated encryption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Symmetric Cryptography</dc:title>
  <dc:creator>eleanor@cs.cornell.edu</dc:creator>
  <cp:lastModifiedBy>eleanor@cs.cornell.edu</cp:lastModifiedBy>
  <cp:revision>21</cp:revision>
  <dcterms:created xsi:type="dcterms:W3CDTF">2018-02-20T19:48:46Z</dcterms:created>
  <dcterms:modified xsi:type="dcterms:W3CDTF">2018-02-21T16:30:39Z</dcterms:modified>
</cp:coreProperties>
</file>