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1072" r:id="rId3"/>
    <p:sldId id="1127" r:id="rId4"/>
    <p:sldId id="1378" r:id="rId5"/>
    <p:sldId id="1338" r:id="rId6"/>
    <p:sldId id="1339" r:id="rId7"/>
    <p:sldId id="1340" r:id="rId8"/>
    <p:sldId id="1341" r:id="rId9"/>
    <p:sldId id="1342" r:id="rId10"/>
    <p:sldId id="1343" r:id="rId11"/>
    <p:sldId id="1344" r:id="rId12"/>
    <p:sldId id="1345" r:id="rId13"/>
    <p:sldId id="1346" r:id="rId14"/>
    <p:sldId id="1347" r:id="rId15"/>
    <p:sldId id="1348" r:id="rId16"/>
    <p:sldId id="1349" r:id="rId17"/>
    <p:sldId id="1350" r:id="rId18"/>
    <p:sldId id="1351" r:id="rId19"/>
    <p:sldId id="1352" r:id="rId20"/>
    <p:sldId id="1353" r:id="rId21"/>
    <p:sldId id="1354" r:id="rId22"/>
    <p:sldId id="1355" r:id="rId23"/>
    <p:sldId id="1376" r:id="rId24"/>
    <p:sldId id="1356" r:id="rId25"/>
    <p:sldId id="1357" r:id="rId26"/>
    <p:sldId id="1358" r:id="rId27"/>
    <p:sldId id="1359" r:id="rId28"/>
    <p:sldId id="1360" r:id="rId29"/>
    <p:sldId id="1361" r:id="rId30"/>
    <p:sldId id="1362" r:id="rId31"/>
    <p:sldId id="1363" r:id="rId32"/>
    <p:sldId id="1364" r:id="rId33"/>
    <p:sldId id="1365" r:id="rId34"/>
    <p:sldId id="1366" r:id="rId35"/>
    <p:sldId id="1367" r:id="rId36"/>
    <p:sldId id="1368" r:id="rId37"/>
    <p:sldId id="1369" r:id="rId38"/>
    <p:sldId id="1370" r:id="rId39"/>
    <p:sldId id="1371" r:id="rId40"/>
    <p:sldId id="1372" r:id="rId41"/>
    <p:sldId id="1373" r:id="rId42"/>
    <p:sldId id="1374" r:id="rId43"/>
    <p:sldId id="1375" r:id="rId44"/>
    <p:sldId id="1377" r:id="rId45"/>
    <p:sldId id="1318" r:id="rId4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737" autoAdjust="0"/>
  </p:normalViewPr>
  <p:slideViewPr>
    <p:cSldViewPr snapToGrid="0" snapToObjects="1">
      <p:cViewPr varScale="1">
        <p:scale>
          <a:sx n="52" d="100"/>
          <a:sy n="52" d="100"/>
        </p:scale>
        <p:origin x="144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43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6E8772-0606-C348-9152-88923EF61D77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0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1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19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2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2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0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3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09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0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5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10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6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devices == more expertise</a:t>
            </a:r>
            <a:r>
              <a:rPr lang="en-US" baseline="0" dirty="0" smtClean="0"/>
              <a:t>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B93A-420B-3946-9C29-32ECBACCCC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4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emf"/><Relationship Id="rId5" Type="http://schemas.openxmlformats.org/officeDocument/2006/relationships/image" Target="../media/image4.wmf"/><Relationship Id="rId10" Type="http://schemas.openxmlformats.org/officeDocument/2006/relationships/image" Target="../media/image9.e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wmf"/><Relationship Id="rId11" Type="http://schemas.openxmlformats.org/officeDocument/2006/relationships/image" Target="../media/image9.e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w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emf"/><Relationship Id="rId1" Type="http://schemas.openxmlformats.org/officeDocument/2006/relationships/tags" Target="../tags/tag13.xml"/><Relationship Id="rId6" Type="http://schemas.openxmlformats.org/officeDocument/2006/relationships/image" Target="../media/image4.wmf"/><Relationship Id="rId11" Type="http://schemas.openxmlformats.org/officeDocument/2006/relationships/image" Target="../media/image9.emf"/><Relationship Id="rId5" Type="http://schemas.openxmlformats.org/officeDocument/2006/relationships/image" Target="../media/image3.wmf"/><Relationship Id="rId15" Type="http://schemas.openxmlformats.org/officeDocument/2006/relationships/image" Target="../media/image16.png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w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.wmf"/><Relationship Id="rId11" Type="http://schemas.openxmlformats.org/officeDocument/2006/relationships/image" Target="../media/image10.emf"/><Relationship Id="rId5" Type="http://schemas.openxmlformats.org/officeDocument/2006/relationships/image" Target="../media/image4.wmf"/><Relationship Id="rId15" Type="http://schemas.openxmlformats.org/officeDocument/2006/relationships/image" Target="../media/image18.wmf"/><Relationship Id="rId10" Type="http://schemas.openxmlformats.org/officeDocument/2006/relationships/image" Target="../media/image9.e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w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.wmf"/><Relationship Id="rId11" Type="http://schemas.openxmlformats.org/officeDocument/2006/relationships/image" Target="../media/image10.emf"/><Relationship Id="rId5" Type="http://schemas.openxmlformats.org/officeDocument/2006/relationships/image" Target="../media/image4.wmf"/><Relationship Id="rId10" Type="http://schemas.openxmlformats.org/officeDocument/2006/relationships/image" Target="../media/image9.e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emf"/><Relationship Id="rId5" Type="http://schemas.openxmlformats.org/officeDocument/2006/relationships/image" Target="../media/image5.wmf"/><Relationship Id="rId10" Type="http://schemas.openxmlformats.org/officeDocument/2006/relationships/image" Target="../media/image10.emf"/><Relationship Id="rId4" Type="http://schemas.openxmlformats.org/officeDocument/2006/relationships/image" Target="../media/image4.wmf"/><Relationship Id="rId9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wmf"/><Relationship Id="rId11" Type="http://schemas.openxmlformats.org/officeDocument/2006/relationships/image" Target="../media/image9.e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538"/>
            <a:ext cx="7772400" cy="1755774"/>
          </a:xfrm>
        </p:spPr>
        <p:txBody>
          <a:bodyPr>
            <a:normAutofit/>
          </a:bodyPr>
          <a:lstStyle/>
          <a:p>
            <a:r>
              <a:rPr lang="en-US" dirty="0" smtClean="0"/>
              <a:t>Data Center </a:t>
            </a:r>
            <a:r>
              <a:rPr lang="en-US" dirty="0" err="1" smtClean="0"/>
              <a:t>Middleboxes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8312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November 24,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1064"/>
            <a:ext cx="8743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from ACM SIGCOMM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2012 presentation on “Making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middleboxes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someone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else's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problem: network processing as a cloud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service” </a:t>
            </a: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sonnel_devices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83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4975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Average salary for a network engineer - $60-80k USD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many networking personnel are there?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90" y="3211715"/>
          <a:ext cx="9144000" cy="2499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93720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Misconfig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Overload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Physical/</a:t>
                      </a:r>
                    </a:p>
                    <a:p>
                      <a:pPr algn="ctr"/>
                      <a:r>
                        <a:rPr lang="en-US" sz="2800" dirty="0" smtClean="0"/>
                        <a:t>Electrical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Firewalls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67.3%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16.3%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Proxies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63.2%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15.7%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21.1%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IDS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54.45%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11.4%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21551" y="2980084"/>
            <a:ext cx="2003777" cy="3029186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8247" y="2981964"/>
            <a:ext cx="2003777" cy="3027305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76618" y="2980083"/>
            <a:ext cx="2003777" cy="3029185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91" y="170689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Most administrators spent 1-5 </a:t>
            </a:r>
            <a:r>
              <a:rPr lang="en-US" sz="2800" dirty="0" err="1" smtClean="0"/>
              <a:t>hrs</a:t>
            </a:r>
            <a:r>
              <a:rPr lang="en-US" sz="2800" dirty="0" smtClean="0"/>
              <a:t>/week dealing with failures; 9% spent 6-10 </a:t>
            </a:r>
            <a:r>
              <a:rPr lang="en-US" sz="2800" dirty="0" err="1" smtClean="0"/>
              <a:t>hrs</a:t>
            </a:r>
            <a:r>
              <a:rPr lang="en-US" sz="2800" dirty="0" smtClean="0"/>
              <a:t>/week.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administrators spend their time?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7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B86E3"/>
                </a:solidFill>
              </a:rPr>
              <a:t>High Capital and Operating Expenses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Time Consuming and Error-Prone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Physical and Overload Failures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6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How can we improve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667" y="3332832"/>
            <a:ext cx="1071449" cy="6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15462" y="3864146"/>
            <a:ext cx="965129" cy="2663241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515695"/>
            <a:ext cx="660784" cy="185084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3" y="2327089"/>
            <a:ext cx="1147067" cy="2826187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0" y="1955117"/>
            <a:ext cx="1289317" cy="4345468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0" y="2572358"/>
            <a:ext cx="1502327" cy="233564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  <a:endCxn id="5" idx="1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  <a:endCxn id="5" idx="1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1" y="1188333"/>
            <a:ext cx="5894079" cy="491948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stCxn id="5" idx="3"/>
            <a:endCxn id="42" idx="2"/>
          </p:cNvCxnSpPr>
          <p:nvPr/>
        </p:nvCxnSpPr>
        <p:spPr>
          <a:xfrm>
            <a:off x="5474116" y="3648075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00322" y="3355687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14955" y="2572358"/>
            <a:ext cx="2136304" cy="2069300"/>
            <a:chOff x="1814955" y="2572358"/>
            <a:chExt cx="2136304" cy="2069300"/>
          </a:xfrm>
        </p:grpSpPr>
        <p:pic>
          <p:nvPicPr>
            <p:cNvPr id="27" name="Picture 102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27396" y="3636771"/>
              <a:ext cx="42386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102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27396" y="2572358"/>
              <a:ext cx="42386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102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 flipH="1">
              <a:off x="2113312" y="3200839"/>
              <a:ext cx="40817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0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3005373" y="2394538"/>
            <a:ext cx="466137" cy="2615015"/>
            <a:chOff x="3005373" y="2394538"/>
            <a:chExt cx="466137" cy="2615015"/>
          </a:xfrm>
        </p:grpSpPr>
        <p:pic>
          <p:nvPicPr>
            <p:cNvPr id="30" name="Picture 1359" descr="FirewallServicesModu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5373" y="4145257"/>
              <a:ext cx="466137" cy="864296"/>
            </a:xfrm>
            <a:prstGeom prst="rect">
              <a:avLst/>
            </a:prstGeom>
            <a:noFill/>
          </p:spPr>
        </p:pic>
        <p:pic>
          <p:nvPicPr>
            <p:cNvPr id="40" name="Picture 1359" descr="FirewallServicesModu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5373" y="2394538"/>
              <a:ext cx="466137" cy="864296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3739328" y="3864146"/>
            <a:ext cx="1651116" cy="2232742"/>
            <a:chOff x="3739328" y="3864146"/>
            <a:chExt cx="1651116" cy="2232742"/>
          </a:xfrm>
        </p:grpSpPr>
        <p:pic>
          <p:nvPicPr>
            <p:cNvPr id="32" name="Picture 102" descr="WA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34847" y="5404369"/>
              <a:ext cx="1013647" cy="692519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>
              <a:stCxn id="27" idx="2"/>
              <a:endCxn id="32" idx="1"/>
            </p:cNvCxnSpPr>
            <p:nvPr/>
          </p:nvCxnSpPr>
          <p:spPr>
            <a:xfrm>
              <a:off x="3739328" y="4641658"/>
              <a:ext cx="395519" cy="11089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2" idx="3"/>
            </p:cNvCxnSpPr>
            <p:nvPr/>
          </p:nvCxnSpPr>
          <p:spPr>
            <a:xfrm flipV="1">
              <a:off x="5148494" y="3864146"/>
              <a:ext cx="241950" cy="188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51259" y="3963317"/>
            <a:ext cx="1229750" cy="1081215"/>
            <a:chOff x="3951259" y="3963317"/>
            <a:chExt cx="1229750" cy="1081215"/>
          </a:xfrm>
        </p:grpSpPr>
        <p:pic>
          <p:nvPicPr>
            <p:cNvPr id="28" name="Picture 3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34847" y="4330157"/>
              <a:ext cx="1046162" cy="714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22"/>
            <p:cNvCxnSpPr>
              <a:endCxn id="28" idx="1"/>
            </p:cNvCxnSpPr>
            <p:nvPr/>
          </p:nvCxnSpPr>
          <p:spPr>
            <a:xfrm>
              <a:off x="3951259" y="4330157"/>
              <a:ext cx="183588" cy="357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957704" y="3963317"/>
              <a:ext cx="223305" cy="3668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739328" y="1870605"/>
            <a:ext cx="1574386" cy="1462227"/>
            <a:chOff x="3739328" y="1870605"/>
            <a:chExt cx="1574386" cy="1462227"/>
          </a:xfrm>
        </p:grpSpPr>
        <p:pic>
          <p:nvPicPr>
            <p:cNvPr id="34" name="Picture 35" descr="Application Control Engin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 flipV="1">
              <a:off x="4294773" y="1870605"/>
              <a:ext cx="1018941" cy="537480"/>
            </a:xfrm>
            <a:prstGeom prst="rect">
              <a:avLst/>
            </a:prstGeom>
            <a:noFill/>
          </p:spPr>
        </p:pic>
        <p:cxnSp>
          <p:nvCxnSpPr>
            <p:cNvPr id="46" name="Straight Connector 45"/>
            <p:cNvCxnSpPr>
              <a:stCxn id="5" idx="0"/>
              <a:endCxn id="34" idx="2"/>
            </p:cNvCxnSpPr>
            <p:nvPr/>
          </p:nvCxnSpPr>
          <p:spPr>
            <a:xfrm flipH="1" flipV="1">
              <a:off x="4804243" y="2408085"/>
              <a:ext cx="134149" cy="9247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4" idx="3"/>
              <a:endCxn id="36" idx="0"/>
            </p:cNvCxnSpPr>
            <p:nvPr/>
          </p:nvCxnSpPr>
          <p:spPr>
            <a:xfrm flipH="1">
              <a:off x="3739328" y="2139345"/>
              <a:ext cx="555445" cy="4330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02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667" y="3332832"/>
            <a:ext cx="1071449" cy="6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15462" y="3864146"/>
            <a:ext cx="965129" cy="2663241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515695"/>
            <a:ext cx="660784" cy="185084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3" y="2327089"/>
            <a:ext cx="1147067" cy="2826187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0" y="1955117"/>
            <a:ext cx="1289317" cy="4345468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0" y="2572358"/>
            <a:ext cx="1502327" cy="233564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  <a:endCxn id="5" idx="1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  <a:endCxn id="5" idx="1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1" y="1188333"/>
            <a:ext cx="5894079" cy="491948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stCxn id="5" idx="3"/>
            <a:endCxn id="42" idx="2"/>
          </p:cNvCxnSpPr>
          <p:nvPr/>
        </p:nvCxnSpPr>
        <p:spPr>
          <a:xfrm>
            <a:off x="5474116" y="3648075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6538161" y="2068780"/>
            <a:ext cx="2720686" cy="227081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" name="Picture 102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5345" y="3381854"/>
            <a:ext cx="27262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59" descr="FirewallServicesModu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4367" y="3361182"/>
            <a:ext cx="332611" cy="616716"/>
          </a:xfrm>
          <a:prstGeom prst="rect">
            <a:avLst/>
          </a:prstGeom>
          <a:noFill/>
        </p:spPr>
      </p:pic>
      <p:pic>
        <p:nvPicPr>
          <p:cNvPr id="43" name="Picture 102" descr="WA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76094" y="2509918"/>
            <a:ext cx="558951" cy="329375"/>
          </a:xfrm>
          <a:prstGeom prst="rect">
            <a:avLst/>
          </a:prstGeom>
          <a:noFill/>
        </p:spPr>
      </p:pic>
      <p:pic>
        <p:nvPicPr>
          <p:cNvPr id="48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33884" y="2461707"/>
            <a:ext cx="558952" cy="381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" name="Picture 35" descr="Application Control Eng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6979086" y="2496689"/>
            <a:ext cx="558951" cy="3519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7175728" y="4627691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6923832" y="2968219"/>
            <a:ext cx="22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Provider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3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38" y="160136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BB86E3"/>
                </a:solidFill>
              </a:rPr>
              <a:t>High Capital and Operating Expenses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Time Consuming and Error Prone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Physical and Overload Failures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2966" y="21182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B86E3"/>
                </a:solidFill>
              </a:rPr>
              <a:t>Economies of scale and pay-per use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Simplifies configuration and deployment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Redundant resources for failover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9624" y="1919951"/>
            <a:ext cx="8106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624" y="3047055"/>
            <a:ext cx="8106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9624" y="4218463"/>
            <a:ext cx="8106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move to the cloud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9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35" y="2670647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Design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B86E3"/>
                </a:solidFill>
              </a:rPr>
              <a:t>Minimal Complexity at the Enterprise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Functional </a:t>
            </a:r>
            <a:r>
              <a:rPr lang="en-US" dirty="0" smtClean="0">
                <a:solidFill>
                  <a:schemeClr val="accent3"/>
                </a:solidFill>
              </a:rPr>
              <a:t>Equivalence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Low </a:t>
            </a:r>
            <a:r>
              <a:rPr lang="en-US" dirty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erformance </a:t>
            </a:r>
            <a:r>
              <a:rPr lang="en-US" dirty="0">
                <a:solidFill>
                  <a:schemeClr val="accent5"/>
                </a:solidFill>
              </a:rPr>
              <a:t>O</a:t>
            </a:r>
            <a:r>
              <a:rPr lang="en-US" dirty="0" smtClean="0">
                <a:solidFill>
                  <a:schemeClr val="accent5"/>
                </a:solidFill>
              </a:rPr>
              <a:t>verhead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4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733"/>
            <a:ext cx="82296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APLOMB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7205"/>
            <a:ext cx="8229600" cy="6656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“Appliance for Outsourcing Middleboxes”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4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6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Basic </a:t>
            </a:r>
            <a:r>
              <a:rPr lang="en-US" smtClean="0"/>
              <a:t>switching technologies</a:t>
            </a:r>
            <a:endParaRPr lang="en-US" dirty="0" smtClean="0"/>
          </a:p>
          <a:p>
            <a:pPr lvl="1"/>
            <a:r>
              <a:rPr lang="en-US" dirty="0" smtClean="0"/>
              <a:t>Data Center Network Topologies (today and Monday)</a:t>
            </a:r>
          </a:p>
          <a:p>
            <a:pPr lvl="1"/>
            <a:r>
              <a:rPr lang="en-US" dirty="0" smtClean="0"/>
              <a:t>Software Routers (</a:t>
            </a:r>
            <a:r>
              <a:rPr lang="en-US" dirty="0" err="1" smtClean="0"/>
              <a:t>eg</a:t>
            </a:r>
            <a:r>
              <a:rPr lang="en-US" dirty="0" smtClean="0"/>
              <a:t>. Click, </a:t>
            </a:r>
            <a:r>
              <a:rPr lang="en-US" dirty="0" err="1" smtClean="0"/>
              <a:t>Routebricks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, </a:t>
            </a:r>
            <a:r>
              <a:rPr lang="en-US" dirty="0" err="1" smtClean="0"/>
              <a:t>Netslice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r>
              <a:rPr lang="en-US" dirty="0" smtClean="0"/>
              <a:t>Data Center Software Networking </a:t>
            </a:r>
          </a:p>
          <a:p>
            <a:pPr lvl="1"/>
            <a:r>
              <a:rPr lang="en-US" dirty="0" smtClean="0"/>
              <a:t>Software Defined networking (overview, control plane, data plane, </a:t>
            </a:r>
            <a:r>
              <a:rPr lang="en-US" dirty="0" err="1" smtClean="0"/>
              <a:t>NetFGPA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Center Traffic and Measurements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Outsourcing Middleboxes with APLOMB</a:t>
            </a:r>
            <a:endParaRPr lang="en-US" sz="3600" dirty="0"/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667" y="3332832"/>
            <a:ext cx="1071449" cy="6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15462" y="3864146"/>
            <a:ext cx="965129" cy="2663241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515695"/>
            <a:ext cx="660784" cy="185084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3" y="2327089"/>
            <a:ext cx="1147067" cy="2826187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0" y="1955117"/>
            <a:ext cx="1289317" cy="4345468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0" y="2572358"/>
            <a:ext cx="1502327" cy="233564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  <a:endCxn id="5" idx="1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  <a:endCxn id="5" idx="1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1" y="1188333"/>
            <a:ext cx="5894079" cy="491948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stCxn id="5" idx="3"/>
            <a:endCxn id="42" idx="2"/>
          </p:cNvCxnSpPr>
          <p:nvPr/>
        </p:nvCxnSpPr>
        <p:spPr>
          <a:xfrm>
            <a:off x="5474116" y="3648075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6538161" y="2068780"/>
            <a:ext cx="2720686" cy="227081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102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6678" y="3332832"/>
            <a:ext cx="27262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59" descr="FirewallServicesModu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9775" y="3347724"/>
            <a:ext cx="332611" cy="616716"/>
          </a:xfrm>
          <a:prstGeom prst="rect">
            <a:avLst/>
          </a:prstGeom>
          <a:noFill/>
        </p:spPr>
      </p:pic>
      <p:pic>
        <p:nvPicPr>
          <p:cNvPr id="43" name="Picture 102" descr="WA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76094" y="2509918"/>
            <a:ext cx="558951" cy="329375"/>
          </a:xfrm>
          <a:prstGeom prst="rect">
            <a:avLst/>
          </a:prstGeom>
          <a:noFill/>
        </p:spPr>
      </p:pic>
      <p:pic>
        <p:nvPicPr>
          <p:cNvPr id="48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33884" y="2461707"/>
            <a:ext cx="558952" cy="381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" name="Picture 35" descr="Application Control Eng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6979086" y="2496689"/>
            <a:ext cx="558951" cy="3519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7175728" y="4627691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6923832" y="2968219"/>
            <a:ext cx="22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Provider</a:t>
            </a:r>
            <a:endParaRPr lang="en-US" dirty="0"/>
          </a:p>
        </p:txBody>
      </p:sp>
      <p:pic>
        <p:nvPicPr>
          <p:cNvPr id="36" name="Picture 2" descr="VPNConcentratorAug20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02667" y="3101081"/>
            <a:ext cx="1071449" cy="981242"/>
          </a:xfrm>
          <a:prstGeom prst="rect">
            <a:avLst/>
          </a:prstGeom>
          <a:noFill/>
        </p:spPr>
      </p:pic>
      <p:pic>
        <p:nvPicPr>
          <p:cNvPr id="40" name="Picture 2" descr="VPNConcentratorAug20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67486" y="3084946"/>
            <a:ext cx="541349" cy="49577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4015548" y="4247376"/>
            <a:ext cx="1639717" cy="2155494"/>
            <a:chOff x="4015548" y="4247376"/>
            <a:chExt cx="1639717" cy="215549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835407" y="4247376"/>
              <a:ext cx="0" cy="112425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15548" y="5448763"/>
              <a:ext cx="16397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APLOMB</a:t>
              </a:r>
            </a:p>
            <a:p>
              <a:r>
                <a:rPr lang="en-US" sz="2800" dirty="0" smtClean="0"/>
                <a:t>Gateway</a:t>
              </a:r>
              <a:endParaRPr lang="en-US" sz="28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0" y="3332832"/>
            <a:ext cx="933486" cy="420724"/>
            <a:chOff x="5334000" y="3332832"/>
            <a:chExt cx="933486" cy="420724"/>
          </a:xfrm>
        </p:grpSpPr>
        <p:cxnSp>
          <p:nvCxnSpPr>
            <p:cNvPr id="28" name="Straight Arrow Connector 27"/>
            <p:cNvCxnSpPr>
              <a:endCxn id="40" idx="1"/>
            </p:cNvCxnSpPr>
            <p:nvPr/>
          </p:nvCxnSpPr>
          <p:spPr>
            <a:xfrm flipV="1">
              <a:off x="5334000" y="3332832"/>
              <a:ext cx="933486" cy="1196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334000" y="3452519"/>
              <a:ext cx="933486" cy="3010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7635" y="3124032"/>
            <a:ext cx="508418" cy="77014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8073369" y="3323426"/>
            <a:ext cx="961676" cy="1339312"/>
            <a:chOff x="8073369" y="3323426"/>
            <a:chExt cx="961676" cy="1339312"/>
          </a:xfrm>
        </p:grpSpPr>
        <p:pic>
          <p:nvPicPr>
            <p:cNvPr id="53" name="Picture 21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5400000">
              <a:off x="8061420" y="3424084"/>
              <a:ext cx="602788" cy="4014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49" name="Straight Arrow Connector 48"/>
            <p:cNvCxnSpPr/>
            <p:nvPr/>
          </p:nvCxnSpPr>
          <p:spPr>
            <a:xfrm flipV="1">
              <a:off x="8391406" y="3894180"/>
              <a:ext cx="1" cy="47995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073369" y="4293406"/>
              <a:ext cx="560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NAT</a:t>
              </a:r>
              <a:endParaRPr lang="en-US" dirty="0"/>
            </a:p>
          </p:txBody>
        </p:sp>
        <p:cxnSp>
          <p:nvCxnSpPr>
            <p:cNvPr id="54" name="Straight Arrow Connector 53"/>
            <p:cNvCxnSpPr>
              <a:stCxn id="53" idx="0"/>
            </p:cNvCxnSpPr>
            <p:nvPr/>
          </p:nvCxnSpPr>
          <p:spPr>
            <a:xfrm>
              <a:off x="8563550" y="3624820"/>
              <a:ext cx="471495" cy="45750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8476095" y="3753557"/>
              <a:ext cx="384710" cy="328766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1" name="Freeform 50"/>
          <p:cNvSpPr/>
          <p:nvPr/>
        </p:nvSpPr>
        <p:spPr>
          <a:xfrm>
            <a:off x="852522" y="3238760"/>
            <a:ext cx="7328370" cy="1778271"/>
          </a:xfrm>
          <a:custGeom>
            <a:avLst/>
            <a:gdLst>
              <a:gd name="connsiteX0" fmla="*/ 0 w 7328370"/>
              <a:gd name="connsiteY0" fmla="*/ 986051 h 1778271"/>
              <a:gd name="connsiteX1" fmla="*/ 1401703 w 7328370"/>
              <a:gd name="connsiteY1" fmla="*/ 1766866 h 1778271"/>
              <a:gd name="connsiteX2" fmla="*/ 3969926 w 7328370"/>
              <a:gd name="connsiteY2" fmla="*/ 459236 h 1778271"/>
              <a:gd name="connsiteX3" fmla="*/ 5945481 w 7328370"/>
              <a:gd name="connsiteY3" fmla="*/ 45310 h 1778271"/>
              <a:gd name="connsiteX4" fmla="*/ 7328370 w 7328370"/>
              <a:gd name="connsiteY4" fmla="*/ 1409384 h 177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8370" h="1778271">
                <a:moveTo>
                  <a:pt x="0" y="986051"/>
                </a:moveTo>
                <a:cubicBezTo>
                  <a:pt x="370024" y="1420359"/>
                  <a:pt x="740049" y="1854668"/>
                  <a:pt x="1401703" y="1766866"/>
                </a:cubicBezTo>
                <a:cubicBezTo>
                  <a:pt x="2063357" y="1679064"/>
                  <a:pt x="3212630" y="746162"/>
                  <a:pt x="3969926" y="459236"/>
                </a:cubicBezTo>
                <a:cubicBezTo>
                  <a:pt x="4727222" y="172310"/>
                  <a:pt x="5385740" y="-113048"/>
                  <a:pt x="5945481" y="45310"/>
                </a:cubicBezTo>
                <a:cubicBezTo>
                  <a:pt x="6505222" y="203668"/>
                  <a:pt x="6916796" y="806526"/>
                  <a:pt x="7328370" y="1409384"/>
                </a:cubicBezTo>
              </a:path>
            </a:pathLst>
          </a:custGeom>
          <a:ln w="38100">
            <a:prstDash val="dash"/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089302" y="3623878"/>
            <a:ext cx="6763926" cy="1575205"/>
          </a:xfrm>
          <a:custGeom>
            <a:avLst/>
            <a:gdLst>
              <a:gd name="connsiteX0" fmla="*/ 6763926 w 6763926"/>
              <a:gd name="connsiteY0" fmla="*/ 1083013 h 1575205"/>
              <a:gd name="connsiteX1" fmla="*/ 6020741 w 6763926"/>
              <a:gd name="connsiteY1" fmla="*/ 76420 h 1575205"/>
              <a:gd name="connsiteX2" fmla="*/ 4007555 w 6763926"/>
              <a:gd name="connsiteY2" fmla="*/ 236346 h 1575205"/>
              <a:gd name="connsiteX3" fmla="*/ 1364074 w 6763926"/>
              <a:gd name="connsiteY3" fmla="*/ 1553383 h 1575205"/>
              <a:gd name="connsiteX4" fmla="*/ 0 w 6763926"/>
              <a:gd name="connsiteY4" fmla="*/ 1092420 h 157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926" h="1575205">
                <a:moveTo>
                  <a:pt x="6763926" y="1083013"/>
                </a:moveTo>
                <a:cubicBezTo>
                  <a:pt x="6622031" y="650272"/>
                  <a:pt x="6480136" y="217531"/>
                  <a:pt x="6020741" y="76420"/>
                </a:cubicBezTo>
                <a:cubicBezTo>
                  <a:pt x="5561346" y="-64691"/>
                  <a:pt x="4783666" y="-9815"/>
                  <a:pt x="4007555" y="236346"/>
                </a:cubicBezTo>
                <a:cubicBezTo>
                  <a:pt x="3231444" y="482506"/>
                  <a:pt x="2032000" y="1410704"/>
                  <a:pt x="1364074" y="1553383"/>
                </a:cubicBezTo>
                <a:cubicBezTo>
                  <a:pt x="696148" y="1696062"/>
                  <a:pt x="0" y="1092420"/>
                  <a:pt x="0" y="1092420"/>
                </a:cubicBezTo>
              </a:path>
            </a:pathLst>
          </a:custGeom>
          <a:ln w="38100"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0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Inbound Traffic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5462" y="3864146"/>
            <a:ext cx="965129" cy="2663241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515695"/>
            <a:ext cx="660784" cy="185084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3" y="2327089"/>
            <a:ext cx="1147067" cy="2826187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0" y="1955117"/>
            <a:ext cx="1289317" cy="4345468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0" y="2572358"/>
            <a:ext cx="1502327" cy="233564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1" y="1188333"/>
            <a:ext cx="5894079" cy="491948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endCxn id="42" idx="2"/>
          </p:cNvCxnSpPr>
          <p:nvPr/>
        </p:nvCxnSpPr>
        <p:spPr>
          <a:xfrm>
            <a:off x="5474116" y="3648075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6538161" y="2068780"/>
            <a:ext cx="2720686" cy="227081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" name="Picture 102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678" y="3332832"/>
            <a:ext cx="27262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59" descr="FirewallServicesModu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9775" y="3347724"/>
            <a:ext cx="332611" cy="616716"/>
          </a:xfrm>
          <a:prstGeom prst="rect">
            <a:avLst/>
          </a:prstGeom>
          <a:noFill/>
        </p:spPr>
      </p:pic>
      <p:pic>
        <p:nvPicPr>
          <p:cNvPr id="43" name="Picture 102" descr="WA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76094" y="2509918"/>
            <a:ext cx="558951" cy="329375"/>
          </a:xfrm>
          <a:prstGeom prst="rect">
            <a:avLst/>
          </a:prstGeom>
          <a:noFill/>
        </p:spPr>
      </p:pic>
      <p:pic>
        <p:nvPicPr>
          <p:cNvPr id="48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33884" y="2461707"/>
            <a:ext cx="558952" cy="381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" name="Picture 35" descr="Application Control Engin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H="1" flipV="1">
            <a:off x="6979086" y="2496689"/>
            <a:ext cx="558951" cy="3519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7175728" y="4627691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6923832" y="2968219"/>
            <a:ext cx="22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Provider</a:t>
            </a:r>
            <a:endParaRPr lang="en-US" dirty="0"/>
          </a:p>
        </p:txBody>
      </p:sp>
      <p:pic>
        <p:nvPicPr>
          <p:cNvPr id="36" name="Picture 2" descr="VPNConcentratorAug20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02667" y="3134199"/>
            <a:ext cx="1071449" cy="981242"/>
          </a:xfrm>
          <a:prstGeom prst="rect">
            <a:avLst/>
          </a:prstGeom>
          <a:noFill/>
        </p:spPr>
      </p:pic>
      <p:pic>
        <p:nvPicPr>
          <p:cNvPr id="40" name="Picture 2" descr="VPNConcentratorAug20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67486" y="3084946"/>
            <a:ext cx="541349" cy="495772"/>
          </a:xfrm>
          <a:prstGeom prst="rect">
            <a:avLst/>
          </a:prstGeom>
          <a:noFill/>
        </p:spPr>
      </p:pic>
      <p:pic>
        <p:nvPicPr>
          <p:cNvPr id="53" name="Picture 2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8061420" y="3424084"/>
            <a:ext cx="602788" cy="401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180591" y="1704602"/>
            <a:ext cx="5025953" cy="646331"/>
            <a:chOff x="1180591" y="1704602"/>
            <a:chExt cx="5025953" cy="646331"/>
          </a:xfrm>
        </p:grpSpPr>
        <p:cxnSp>
          <p:nvCxnSpPr>
            <p:cNvPr id="64" name="Straight Arrow Connector 63"/>
            <p:cNvCxnSpPr/>
            <p:nvPr/>
          </p:nvCxnSpPr>
          <p:spPr>
            <a:xfrm flipH="1" flipV="1">
              <a:off x="1180591" y="1839327"/>
              <a:ext cx="1327942" cy="8707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452091" y="1704602"/>
              <a:ext cx="3754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Web Server: </a:t>
              </a:r>
              <a:r>
                <a:rPr lang="en-US" dirty="0" err="1" smtClean="0"/>
                <a:t>www.enterprise.com</a:t>
              </a:r>
              <a:endParaRPr lang="en-US" dirty="0" smtClean="0"/>
            </a:p>
            <a:p>
              <a:r>
                <a:rPr lang="en-US" dirty="0" smtClean="0"/>
                <a:t>                       192.168.1.100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53273" y="4768795"/>
            <a:ext cx="2856357" cy="1854955"/>
            <a:chOff x="1753273" y="4768795"/>
            <a:chExt cx="2856357" cy="1854955"/>
          </a:xfrm>
        </p:grpSpPr>
        <p:pic>
          <p:nvPicPr>
            <p:cNvPr id="58" name="Picture 24" descr="EndUser Femal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3443112" y="4768795"/>
              <a:ext cx="1166518" cy="1758592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2812815" y="5418667"/>
              <a:ext cx="630297" cy="68915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53273" y="5977419"/>
              <a:ext cx="1890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Enterprise</a:t>
              </a:r>
            </a:p>
            <a:p>
              <a:r>
                <a:rPr lang="en-US" dirty="0" smtClean="0"/>
                <a:t>Network Admin.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1005" y="3753556"/>
            <a:ext cx="2412377" cy="2341865"/>
            <a:chOff x="4571005" y="3753556"/>
            <a:chExt cx="2412377" cy="2341865"/>
          </a:xfrm>
        </p:grpSpPr>
        <p:sp>
          <p:nvSpPr>
            <p:cNvPr id="25" name="Freeform 24"/>
            <p:cNvSpPr/>
            <p:nvPr/>
          </p:nvSpPr>
          <p:spPr>
            <a:xfrm>
              <a:off x="4590815" y="3753556"/>
              <a:ext cx="2361270" cy="1420518"/>
            </a:xfrm>
            <a:custGeom>
              <a:avLst/>
              <a:gdLst>
                <a:gd name="connsiteX0" fmla="*/ 0 w 2361270"/>
                <a:gd name="connsiteY0" fmla="*/ 1420518 h 1420518"/>
                <a:gd name="connsiteX1" fmla="*/ 1975555 w 2361270"/>
                <a:gd name="connsiteY1" fmla="*/ 874888 h 1420518"/>
                <a:gd name="connsiteX2" fmla="*/ 2361259 w 2361270"/>
                <a:gd name="connsiteY2" fmla="*/ 0 h 14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270" h="1420518">
                  <a:moveTo>
                    <a:pt x="0" y="1420518"/>
                  </a:moveTo>
                  <a:cubicBezTo>
                    <a:pt x="791006" y="1266079"/>
                    <a:pt x="1582012" y="1111641"/>
                    <a:pt x="1975555" y="874888"/>
                  </a:cubicBezTo>
                  <a:cubicBezTo>
                    <a:pt x="2369098" y="638135"/>
                    <a:pt x="2361259" y="0"/>
                    <a:pt x="2361259" y="0"/>
                  </a:cubicBezTo>
                </a:path>
              </a:pathLst>
            </a:custGeom>
            <a:ln w="38100" cmpd="sng">
              <a:prstDash val="sysDash"/>
              <a:headEnd type="none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1005" y="5172091"/>
              <a:ext cx="24123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Register:</a:t>
              </a:r>
            </a:p>
            <a:p>
              <a:r>
                <a:rPr lang="en-US" dirty="0" err="1" smtClean="0"/>
                <a:t>www.enterprise.com</a:t>
              </a:r>
              <a:endParaRPr lang="en-US" dirty="0" smtClean="0"/>
            </a:p>
            <a:p>
              <a:r>
                <a:rPr lang="en-US" dirty="0" smtClean="0"/>
                <a:t>192.168.1.100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80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Inbound Traffic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5462" y="3864146"/>
            <a:ext cx="965129" cy="2663241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515695"/>
            <a:ext cx="660784" cy="185084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3" y="2327089"/>
            <a:ext cx="1147067" cy="2826187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0" y="1955117"/>
            <a:ext cx="1289317" cy="4345468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0" y="2572358"/>
            <a:ext cx="1502327" cy="233564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1" y="1188333"/>
            <a:ext cx="5894079" cy="491948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endCxn id="42" idx="2"/>
          </p:cNvCxnSpPr>
          <p:nvPr/>
        </p:nvCxnSpPr>
        <p:spPr>
          <a:xfrm>
            <a:off x="5474116" y="3648075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6538161" y="2068780"/>
            <a:ext cx="2720686" cy="227081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" name="Picture 102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678" y="3332832"/>
            <a:ext cx="27262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59" descr="FirewallServicesModu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9775" y="3347724"/>
            <a:ext cx="332611" cy="616716"/>
          </a:xfrm>
          <a:prstGeom prst="rect">
            <a:avLst/>
          </a:prstGeom>
          <a:noFill/>
        </p:spPr>
      </p:pic>
      <p:pic>
        <p:nvPicPr>
          <p:cNvPr id="43" name="Picture 102" descr="WA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76094" y="2509918"/>
            <a:ext cx="558951" cy="329375"/>
          </a:xfrm>
          <a:prstGeom prst="rect">
            <a:avLst/>
          </a:prstGeom>
          <a:noFill/>
        </p:spPr>
      </p:pic>
      <p:pic>
        <p:nvPicPr>
          <p:cNvPr id="48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33884" y="2461707"/>
            <a:ext cx="558952" cy="381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" name="Picture 35" descr="Application Control Engin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H="1" flipV="1">
            <a:off x="6979086" y="2496689"/>
            <a:ext cx="558951" cy="3519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7175728" y="4627691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6923832" y="2968219"/>
            <a:ext cx="22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Provider</a:t>
            </a:r>
            <a:endParaRPr lang="en-US" dirty="0"/>
          </a:p>
        </p:txBody>
      </p:sp>
      <p:pic>
        <p:nvPicPr>
          <p:cNvPr id="36" name="Picture 2" descr="VPNConcentratorAug20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02667" y="3134199"/>
            <a:ext cx="1071449" cy="981242"/>
          </a:xfrm>
          <a:prstGeom prst="rect">
            <a:avLst/>
          </a:prstGeom>
          <a:noFill/>
        </p:spPr>
      </p:pic>
      <p:pic>
        <p:nvPicPr>
          <p:cNvPr id="40" name="Picture 2" descr="VPNConcentratorAug20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67486" y="3084946"/>
            <a:ext cx="541349" cy="495772"/>
          </a:xfrm>
          <a:prstGeom prst="rect">
            <a:avLst/>
          </a:prstGeom>
          <a:noFill/>
        </p:spPr>
      </p:pic>
      <p:pic>
        <p:nvPicPr>
          <p:cNvPr id="53" name="Picture 2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8061420" y="3424084"/>
            <a:ext cx="602788" cy="401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34" name="Group 33"/>
          <p:cNvGrpSpPr/>
          <p:nvPr/>
        </p:nvGrpSpPr>
        <p:grpSpPr>
          <a:xfrm>
            <a:off x="4270963" y="3926214"/>
            <a:ext cx="4799368" cy="2262854"/>
            <a:chOff x="4270963" y="3926214"/>
            <a:chExt cx="4799368" cy="2262854"/>
          </a:xfrm>
        </p:grpSpPr>
        <p:pic>
          <p:nvPicPr>
            <p:cNvPr id="46" name="Picture 42" descr="File Server_Updated20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0963" y="4630606"/>
              <a:ext cx="793750" cy="1055688"/>
            </a:xfrm>
            <a:prstGeom prst="rect">
              <a:avLst/>
            </a:prstGeom>
            <a:noFill/>
          </p:spPr>
        </p:pic>
        <p:sp>
          <p:nvSpPr>
            <p:cNvPr id="8" name="Freeform 7"/>
            <p:cNvSpPr/>
            <p:nvPr/>
          </p:nvSpPr>
          <p:spPr>
            <a:xfrm>
              <a:off x="5136444" y="4080832"/>
              <a:ext cx="1975556" cy="1072444"/>
            </a:xfrm>
            <a:custGeom>
              <a:avLst/>
              <a:gdLst>
                <a:gd name="connsiteX0" fmla="*/ 1975556 w 1975556"/>
                <a:gd name="connsiteY0" fmla="*/ 0 h 1072444"/>
                <a:gd name="connsiteX1" fmla="*/ 912519 w 1975556"/>
                <a:gd name="connsiteY1" fmla="*/ 874889 h 1072444"/>
                <a:gd name="connsiteX2" fmla="*/ 0 w 1975556"/>
                <a:gd name="connsiteY2" fmla="*/ 1072444 h 10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5556" h="1072444">
                  <a:moveTo>
                    <a:pt x="1975556" y="0"/>
                  </a:moveTo>
                  <a:cubicBezTo>
                    <a:pt x="1608667" y="348074"/>
                    <a:pt x="1241778" y="696148"/>
                    <a:pt x="912519" y="874889"/>
                  </a:cubicBezTo>
                  <a:cubicBezTo>
                    <a:pt x="583260" y="1053630"/>
                    <a:pt x="0" y="1072444"/>
                    <a:pt x="0" y="1072444"/>
                  </a:cubicBezTo>
                </a:path>
              </a:pathLst>
            </a:custGeom>
            <a:ln w="38100" cmpd="sng">
              <a:solidFill>
                <a:schemeClr val="accent4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0963" y="5668171"/>
              <a:ext cx="641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DNS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3374" y="5265738"/>
              <a:ext cx="18167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Register:</a:t>
              </a:r>
            </a:p>
            <a:p>
              <a:r>
                <a:rPr lang="en-US" dirty="0" err="1" smtClean="0"/>
                <a:t>enterprise.com</a:t>
              </a:r>
              <a:endParaRPr lang="en-US" dirty="0" smtClean="0"/>
            </a:p>
            <a:p>
              <a:r>
                <a:rPr lang="en-US" dirty="0" smtClean="0"/>
                <a:t>98.76.54.32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363185" y="3926214"/>
              <a:ext cx="96865" cy="52349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82586" y="4339548"/>
              <a:ext cx="13877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98.76.54.32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1222963" y="1900296"/>
            <a:ext cx="7716111" cy="3038593"/>
          </a:xfrm>
          <a:custGeom>
            <a:avLst/>
            <a:gdLst>
              <a:gd name="connsiteX0" fmla="*/ 7638815 w 7716111"/>
              <a:gd name="connsiteY0" fmla="*/ 3038593 h 3038593"/>
              <a:gd name="connsiteX1" fmla="*/ 7177852 w 7716111"/>
              <a:gd name="connsiteY1" fmla="*/ 1702741 h 3038593"/>
              <a:gd name="connsiteX2" fmla="*/ 3612444 w 7716111"/>
              <a:gd name="connsiteY2" fmla="*/ 1825037 h 3038593"/>
              <a:gd name="connsiteX3" fmla="*/ 931333 w 7716111"/>
              <a:gd name="connsiteY3" fmla="*/ 714963 h 3038593"/>
              <a:gd name="connsiteX4" fmla="*/ 0 w 7716111"/>
              <a:gd name="connsiteY4" fmla="*/ 0 h 303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6111" h="3038593">
                <a:moveTo>
                  <a:pt x="7638815" y="3038593"/>
                </a:moveTo>
                <a:cubicBezTo>
                  <a:pt x="7743864" y="2471796"/>
                  <a:pt x="7848914" y="1905000"/>
                  <a:pt x="7177852" y="1702741"/>
                </a:cubicBezTo>
                <a:cubicBezTo>
                  <a:pt x="6506790" y="1500482"/>
                  <a:pt x="4653530" y="1989667"/>
                  <a:pt x="3612444" y="1825037"/>
                </a:cubicBezTo>
                <a:cubicBezTo>
                  <a:pt x="2571358" y="1660407"/>
                  <a:pt x="1533407" y="1019136"/>
                  <a:pt x="931333" y="714963"/>
                </a:cubicBezTo>
                <a:cubicBezTo>
                  <a:pt x="329259" y="410790"/>
                  <a:pt x="0" y="0"/>
                  <a:pt x="0" y="0"/>
                </a:cubicBezTo>
              </a:path>
            </a:pathLst>
          </a:custGeom>
          <a:ln w="38100" cmpd="sng">
            <a:prstDash val="sysDash"/>
            <a:headEnd type="none"/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8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Minimizing latency?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oud 54"/>
          <p:cNvSpPr/>
          <p:nvPr/>
        </p:nvSpPr>
        <p:spPr>
          <a:xfrm>
            <a:off x="6274172" y="1417638"/>
            <a:ext cx="2412628" cy="1750678"/>
          </a:xfrm>
          <a:prstGeom prst="cloud">
            <a:avLst/>
          </a:prstGeom>
          <a:ln>
            <a:solidFill>
              <a:srgbClr val="0D8BE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External </a:t>
            </a:r>
          </a:p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Datacenter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986405" y="2864226"/>
            <a:ext cx="1693998" cy="141389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Cloud Provider East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39050" y="5241007"/>
            <a:ext cx="1693998" cy="141389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Cloud Provider West</a:t>
            </a:r>
            <a:endParaRPr lang="en-US" dirty="0"/>
          </a:p>
        </p:txBody>
      </p:sp>
      <p:cxnSp>
        <p:nvCxnSpPr>
          <p:cNvPr id="40" name="Straight Connector 39"/>
          <p:cNvCxnSpPr>
            <a:stCxn id="35" idx="0"/>
            <a:endCxn id="36" idx="2"/>
          </p:cNvCxnSpPr>
          <p:nvPr/>
        </p:nvCxnSpPr>
        <p:spPr>
          <a:xfrm flipV="1">
            <a:off x="2408885" y="4182935"/>
            <a:ext cx="9407" cy="336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015535" y="3479787"/>
            <a:ext cx="2805513" cy="1845866"/>
            <a:chOff x="323127" y="2716943"/>
            <a:chExt cx="2805513" cy="1845866"/>
          </a:xfrm>
        </p:grpSpPr>
        <p:sp>
          <p:nvSpPr>
            <p:cNvPr id="45" name="Cloud 44"/>
            <p:cNvSpPr/>
            <p:nvPr/>
          </p:nvSpPr>
          <p:spPr>
            <a:xfrm>
              <a:off x="323127" y="2716943"/>
              <a:ext cx="2805513" cy="1845866"/>
            </a:xfrm>
            <a:prstGeom prst="cloud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33" name="Picture 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0296" y="3778279"/>
              <a:ext cx="567089" cy="45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2842" y="3756458"/>
              <a:ext cx="532731" cy="48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50111" y="3756458"/>
              <a:ext cx="532731" cy="48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2" descr="VPNConcentratorAug20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68925" y="2949441"/>
              <a:ext cx="513917" cy="470650"/>
            </a:xfrm>
            <a:prstGeom prst="rect">
              <a:avLst/>
            </a:prstGeom>
            <a:noFill/>
          </p:spPr>
        </p:pic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979208" y="3420091"/>
              <a:ext cx="746676" cy="3363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3" idx="0"/>
              <a:endCxn id="36" idx="2"/>
            </p:cNvCxnSpPr>
            <p:nvPr/>
          </p:nvCxnSpPr>
          <p:spPr>
            <a:xfrm flipH="1" flipV="1">
              <a:off x="1725884" y="3420091"/>
              <a:ext cx="657957" cy="35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225711" y="5650408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Enterprise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4" name="Picture 42" descr="File Server_Updated2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257" y="1829363"/>
            <a:ext cx="585846" cy="779176"/>
          </a:xfrm>
          <a:prstGeom prst="rect">
            <a:avLst/>
          </a:prstGeom>
          <a:noFill/>
        </p:spPr>
      </p:pic>
      <p:sp>
        <p:nvSpPr>
          <p:cNvPr id="58" name="Freeform 57"/>
          <p:cNvSpPr/>
          <p:nvPr/>
        </p:nvSpPr>
        <p:spPr>
          <a:xfrm>
            <a:off x="2675251" y="2699926"/>
            <a:ext cx="4380306" cy="1222963"/>
          </a:xfrm>
          <a:custGeom>
            <a:avLst/>
            <a:gdLst>
              <a:gd name="connsiteX0" fmla="*/ 0 w 3894667"/>
              <a:gd name="connsiteY0" fmla="*/ 1580444 h 1580444"/>
              <a:gd name="connsiteX1" fmla="*/ 2737555 w 3894667"/>
              <a:gd name="connsiteY1" fmla="*/ 987778 h 1580444"/>
              <a:gd name="connsiteX2" fmla="*/ 3894667 w 3894667"/>
              <a:gd name="connsiteY2" fmla="*/ 0 h 158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67" h="1580444">
                <a:moveTo>
                  <a:pt x="0" y="1580444"/>
                </a:moveTo>
                <a:cubicBezTo>
                  <a:pt x="1044222" y="1415814"/>
                  <a:pt x="2088444" y="1251185"/>
                  <a:pt x="2737555" y="987778"/>
                </a:cubicBezTo>
                <a:cubicBezTo>
                  <a:pt x="3386666" y="724371"/>
                  <a:pt x="3894667" y="0"/>
                  <a:pt x="3894667" y="0"/>
                </a:cubicBezTo>
              </a:path>
            </a:pathLst>
          </a:custGeom>
          <a:ln w="38100" cmpd="sng">
            <a:prstDash val="sysDash"/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39050" y="1773778"/>
            <a:ext cx="5459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Route through cloud datacenter that minimizes </a:t>
            </a:r>
            <a:r>
              <a:rPr lang="en-US" sz="2400" u="sng" dirty="0" smtClean="0"/>
              <a:t>end to end</a:t>
            </a:r>
            <a:r>
              <a:rPr lang="en-US" sz="2400" dirty="0" smtClean="0"/>
              <a:t> latency.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2792704" y="4111037"/>
            <a:ext cx="1657000" cy="614453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9704" y="4519302"/>
            <a:ext cx="47773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APLOMB Gateway keeps a “routing table”  to select best tunnel for every Internet prefix.</a:t>
            </a:r>
            <a:endParaRPr lang="en-US" sz="2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2277181" y="5296430"/>
            <a:ext cx="2412628" cy="1750678"/>
            <a:chOff x="2277181" y="5296430"/>
            <a:chExt cx="2412628" cy="1750678"/>
          </a:xfrm>
        </p:grpSpPr>
        <p:sp>
          <p:nvSpPr>
            <p:cNvPr id="67" name="Cloud 66"/>
            <p:cNvSpPr/>
            <p:nvPr/>
          </p:nvSpPr>
          <p:spPr>
            <a:xfrm>
              <a:off x="2277181" y="5296430"/>
              <a:ext cx="2412628" cy="1750678"/>
            </a:xfrm>
            <a:prstGeom prst="cloud">
              <a:avLst/>
            </a:prstGeom>
            <a:ln>
              <a:solidFill>
                <a:srgbClr val="0D8BE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External </a:t>
              </a:r>
            </a:p>
            <a:p>
              <a:r>
                <a:rPr lang="en-US" dirty="0" smtClean="0"/>
                <a:t>Client</a:t>
              </a:r>
              <a:endParaRPr lang="en-US" dirty="0"/>
            </a:p>
          </p:txBody>
        </p:sp>
        <p:pic>
          <p:nvPicPr>
            <p:cNvPr id="68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8125" y="5947954"/>
              <a:ext cx="585846" cy="779176"/>
            </a:xfrm>
            <a:prstGeom prst="rect">
              <a:avLst/>
            </a:prstGeom>
            <a:noFill/>
          </p:spPr>
        </p:pic>
      </p:grpSp>
      <p:sp>
        <p:nvSpPr>
          <p:cNvPr id="70" name="Freeform 69"/>
          <p:cNvSpPr/>
          <p:nvPr/>
        </p:nvSpPr>
        <p:spPr>
          <a:xfrm>
            <a:off x="1089893" y="3960519"/>
            <a:ext cx="1497144" cy="2210740"/>
          </a:xfrm>
          <a:custGeom>
            <a:avLst/>
            <a:gdLst>
              <a:gd name="connsiteX0" fmla="*/ 1149070 w 1497144"/>
              <a:gd name="connsiteY0" fmla="*/ 0 h 2210740"/>
              <a:gd name="connsiteX1" fmla="*/ 123663 w 1497144"/>
              <a:gd name="connsiteY1" fmla="*/ 573851 h 2210740"/>
              <a:gd name="connsiteX2" fmla="*/ 170700 w 1497144"/>
              <a:gd name="connsiteY2" fmla="*/ 1674518 h 2210740"/>
              <a:gd name="connsiteX3" fmla="*/ 1497144 w 1497144"/>
              <a:gd name="connsiteY3" fmla="*/ 2210740 h 22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144" h="2210740">
                <a:moveTo>
                  <a:pt x="1149070" y="0"/>
                </a:moveTo>
                <a:cubicBezTo>
                  <a:pt x="717897" y="147382"/>
                  <a:pt x="286725" y="294765"/>
                  <a:pt x="123663" y="573851"/>
                </a:cubicBezTo>
                <a:cubicBezTo>
                  <a:pt x="-39399" y="852937"/>
                  <a:pt x="-58213" y="1401703"/>
                  <a:pt x="170700" y="1674518"/>
                </a:cubicBezTo>
                <a:cubicBezTo>
                  <a:pt x="399613" y="1947333"/>
                  <a:pt x="1497144" y="2210740"/>
                  <a:pt x="1497144" y="2210740"/>
                </a:cubicBezTo>
              </a:path>
            </a:pathLst>
          </a:custGeom>
          <a:ln w="38100" cmpd="sng">
            <a:prstDash val="sysDash"/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5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4" grpId="0"/>
      <p:bldP spid="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Caches and “Terminal Services”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050" y="1799582"/>
            <a:ext cx="8135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Traffic destined to services like caches should be redirected to the nearest node.</a:t>
            </a:r>
            <a:endParaRPr lang="en-US" sz="2800" dirty="0"/>
          </a:p>
        </p:txBody>
      </p:sp>
      <p:sp>
        <p:nvSpPr>
          <p:cNvPr id="14" name="Cloud 13"/>
          <p:cNvSpPr/>
          <p:nvPr/>
        </p:nvSpPr>
        <p:spPr>
          <a:xfrm>
            <a:off x="439050" y="5241007"/>
            <a:ext cx="1693998" cy="141389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15535" y="3479787"/>
            <a:ext cx="2805513" cy="1845866"/>
            <a:chOff x="323127" y="2716943"/>
            <a:chExt cx="2805513" cy="1845866"/>
          </a:xfrm>
        </p:grpSpPr>
        <p:sp>
          <p:nvSpPr>
            <p:cNvPr id="16" name="Cloud 15"/>
            <p:cNvSpPr/>
            <p:nvPr/>
          </p:nvSpPr>
          <p:spPr>
            <a:xfrm>
              <a:off x="323127" y="2716943"/>
              <a:ext cx="2805513" cy="1845866"/>
            </a:xfrm>
            <a:prstGeom prst="cloud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17" name="Picture 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0296" y="3778279"/>
              <a:ext cx="567089" cy="45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2842" y="3756458"/>
              <a:ext cx="532731" cy="48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50111" y="3756458"/>
              <a:ext cx="532731" cy="48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VPNConcentratorAug20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68925" y="2949441"/>
              <a:ext cx="513917" cy="470650"/>
            </a:xfrm>
            <a:prstGeom prst="rect">
              <a:avLst/>
            </a:prstGeom>
            <a:noFill/>
          </p:spPr>
        </p:pic>
        <p:cxnSp>
          <p:nvCxnSpPr>
            <p:cNvPr id="21" name="Straight Connector 20"/>
            <p:cNvCxnSpPr>
              <a:stCxn id="18" idx="0"/>
              <a:endCxn id="20" idx="2"/>
            </p:cNvCxnSpPr>
            <p:nvPr/>
          </p:nvCxnSpPr>
          <p:spPr>
            <a:xfrm flipV="1">
              <a:off x="979208" y="3420091"/>
              <a:ext cx="746676" cy="3363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0"/>
              <a:endCxn id="20" idx="2"/>
            </p:cNvCxnSpPr>
            <p:nvPr/>
          </p:nvCxnSpPr>
          <p:spPr>
            <a:xfrm flipH="1" flipV="1">
              <a:off x="1725884" y="3420091"/>
              <a:ext cx="657957" cy="35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011" y="5766886"/>
            <a:ext cx="765605" cy="51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Freeform 23"/>
          <p:cNvSpPr/>
          <p:nvPr/>
        </p:nvSpPr>
        <p:spPr>
          <a:xfrm>
            <a:off x="1194106" y="4863630"/>
            <a:ext cx="518042" cy="1073568"/>
          </a:xfrm>
          <a:custGeom>
            <a:avLst/>
            <a:gdLst>
              <a:gd name="connsiteX0" fmla="*/ 433375 w 518042"/>
              <a:gd name="connsiteY0" fmla="*/ 0 h 1195865"/>
              <a:gd name="connsiteX1" fmla="*/ 635 w 518042"/>
              <a:gd name="connsiteY1" fmla="*/ 1194741 h 1195865"/>
              <a:gd name="connsiteX2" fmla="*/ 518042 w 518042"/>
              <a:gd name="connsiteY2" fmla="*/ 235186 h 119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042" h="1195865">
                <a:moveTo>
                  <a:pt x="433375" y="0"/>
                </a:moveTo>
                <a:cubicBezTo>
                  <a:pt x="209949" y="577771"/>
                  <a:pt x="-13476" y="1155543"/>
                  <a:pt x="635" y="1194741"/>
                </a:cubicBezTo>
                <a:cubicBezTo>
                  <a:pt x="14746" y="1233939"/>
                  <a:pt x="518042" y="235186"/>
                  <a:pt x="518042" y="235186"/>
                </a:cubicBezTo>
              </a:path>
            </a:pathLst>
          </a:custGeom>
          <a:ln>
            <a:prstDash val="sysDash"/>
            <a:headEnd type="none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4986405" y="2864226"/>
            <a:ext cx="1693998" cy="141389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Cloud Provider West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2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APLOMB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“Appliance for Outsourcing Middleboxes”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Place middleboxes in the cloud.</a:t>
            </a:r>
          </a:p>
          <a:p>
            <a:r>
              <a:rPr lang="en-US" dirty="0" smtClean="0"/>
              <a:t>Use APLOMB devices and DNS to redirect traffic to and from the cloud.</a:t>
            </a:r>
          </a:p>
          <a:p>
            <a:r>
              <a:rPr lang="en-US" dirty="0" smtClean="0"/>
              <a:t>That’s it.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0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76275" y="2069619"/>
          <a:ext cx="7638814" cy="3627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9407"/>
                <a:gridCol w="3819407"/>
              </a:tblGrid>
              <a:tr h="48053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Firewalls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IDSes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Load Balancers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VPNs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Proxy/Caches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WAN Optimizers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81" y="2596435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81" y="3108535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81" y="364355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4805" y="416677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3548" y="4585305"/>
            <a:ext cx="270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Zapf Dingbats"/>
                <a:ea typeface="Zapf Dingbats"/>
                <a:cs typeface="Zapf Dingbats"/>
                <a:sym typeface="Zapf Dingbats"/>
              </a:rPr>
              <a:t>✗  </a:t>
            </a:r>
            <a:r>
              <a:rPr lang="en-US" sz="2800" dirty="0" smtClean="0">
                <a:latin typeface="+mj-lt"/>
                <a:ea typeface="Zapf Dingbats"/>
                <a:cs typeface="Zapf Dingbats"/>
                <a:sym typeface="Zapf Dingbats"/>
              </a:rPr>
              <a:t>Bandwidth?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25920" y="508363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Zapf Dingbats"/>
                <a:ea typeface="Zapf Dingbats"/>
                <a:cs typeface="Zapf Dingbats"/>
                <a:sym typeface="Zapf Dingbats"/>
              </a:rPr>
              <a:t>✗  </a:t>
            </a:r>
            <a:r>
              <a:rPr lang="en-US" sz="2800" dirty="0" smtClean="0">
                <a:latin typeface="+mj-lt"/>
                <a:ea typeface="Zapf Dingbats"/>
                <a:cs typeface="Zapf Dingbats"/>
                <a:sym typeface="Zapf Dingbats"/>
              </a:rPr>
              <a:t>Compression?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outsource all </a:t>
            </a:r>
            <a:r>
              <a:rPr lang="en-US" dirty="0" err="1"/>
              <a:t>middleboxes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5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loud 68"/>
          <p:cNvSpPr/>
          <p:nvPr/>
        </p:nvSpPr>
        <p:spPr>
          <a:xfrm>
            <a:off x="3000963" y="2344678"/>
            <a:ext cx="7328370" cy="49383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APLOMB+ for Compression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519" y="1360626"/>
            <a:ext cx="7779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 generic compression to APLOMB gateway to reduce bandwidth consumption.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2916" y="4288985"/>
            <a:ext cx="631205" cy="1741789"/>
            <a:chOff x="215462" y="3681426"/>
            <a:chExt cx="965129" cy="2663241"/>
          </a:xfrm>
        </p:grpSpPr>
        <p:pic>
          <p:nvPicPr>
            <p:cNvPr id="8" name="Picture 2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458916" y="2685075"/>
            <a:ext cx="399206" cy="1118168"/>
            <a:chOff x="457200" y="1417638"/>
            <a:chExt cx="660784" cy="1850843"/>
          </a:xfrm>
        </p:grpSpPr>
        <p:pic>
          <p:nvPicPr>
            <p:cNvPr id="12" name="Picture 42" descr="File Server_Updated2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3" name="Picture 42" descr="File Server_Updated2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1292310" y="3521686"/>
            <a:ext cx="824357" cy="1534597"/>
            <a:chOff x="1753273" y="2144369"/>
            <a:chExt cx="1147067" cy="2826187"/>
          </a:xfrm>
        </p:grpSpPr>
        <p:pic>
          <p:nvPicPr>
            <p:cNvPr id="15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Cloud 27"/>
          <p:cNvSpPr/>
          <p:nvPr/>
        </p:nvSpPr>
        <p:spPr>
          <a:xfrm>
            <a:off x="5618743" y="3165270"/>
            <a:ext cx="2720686" cy="227081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102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7260" y="4464663"/>
            <a:ext cx="27262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359" descr="FirewallServicesModu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6206" y="4479555"/>
            <a:ext cx="332611" cy="616716"/>
          </a:xfrm>
          <a:prstGeom prst="rect">
            <a:avLst/>
          </a:prstGeom>
          <a:noFill/>
        </p:spPr>
      </p:pic>
      <p:pic>
        <p:nvPicPr>
          <p:cNvPr id="31" name="Picture 102" descr="WA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676" y="3594714"/>
            <a:ext cx="558951" cy="32937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4466" y="3546503"/>
            <a:ext cx="558952" cy="381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" name="Picture 35" descr="Application Control Engi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 flipV="1">
            <a:off x="6059668" y="3581485"/>
            <a:ext cx="558951" cy="3519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281354" y="4043832"/>
            <a:ext cx="22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Provider</a:t>
            </a:r>
            <a:endParaRPr lang="en-US" dirty="0"/>
          </a:p>
        </p:txBody>
      </p:sp>
      <p:pic>
        <p:nvPicPr>
          <p:cNvPr id="36" name="Picture 2" descr="VPNConcentratorAug20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298" y="3978832"/>
            <a:ext cx="677331" cy="620306"/>
          </a:xfrm>
          <a:prstGeom prst="rect">
            <a:avLst/>
          </a:prstGeom>
          <a:noFill/>
        </p:spPr>
      </p:pic>
      <p:pic>
        <p:nvPicPr>
          <p:cNvPr id="53" name="Picture 2" descr="VPNConcentratorAug20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0077" y="4027575"/>
            <a:ext cx="677331" cy="620306"/>
          </a:xfrm>
          <a:prstGeom prst="rect">
            <a:avLst/>
          </a:prstGeom>
          <a:noFill/>
        </p:spPr>
      </p:pic>
      <p:cxnSp>
        <p:nvCxnSpPr>
          <p:cNvPr id="55" name="Straight Connector 54"/>
          <p:cNvCxnSpPr>
            <a:stCxn id="12" idx="3"/>
            <a:endCxn id="15" idx="1"/>
          </p:cNvCxnSpPr>
          <p:nvPr/>
        </p:nvCxnSpPr>
        <p:spPr>
          <a:xfrm>
            <a:off x="858122" y="2950547"/>
            <a:ext cx="434188" cy="704318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3"/>
            <a:endCxn id="15" idx="1"/>
          </p:cNvCxnSpPr>
          <p:nvPr/>
        </p:nvCxnSpPr>
        <p:spPr>
          <a:xfrm>
            <a:off x="858122" y="3537771"/>
            <a:ext cx="434188" cy="117094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9" idx="3"/>
            <a:endCxn id="16" idx="1"/>
          </p:cNvCxnSpPr>
          <p:nvPr/>
        </p:nvCxnSpPr>
        <p:spPr>
          <a:xfrm>
            <a:off x="974121" y="4539622"/>
            <a:ext cx="318189" cy="383482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" idx="3"/>
            <a:endCxn id="16" idx="1"/>
          </p:cNvCxnSpPr>
          <p:nvPr/>
        </p:nvCxnSpPr>
        <p:spPr>
          <a:xfrm flipV="1">
            <a:off x="974121" y="4923104"/>
            <a:ext cx="318189" cy="262347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" idx="3"/>
            <a:endCxn id="16" idx="1"/>
          </p:cNvCxnSpPr>
          <p:nvPr/>
        </p:nvCxnSpPr>
        <p:spPr>
          <a:xfrm flipV="1">
            <a:off x="933175" y="4923104"/>
            <a:ext cx="359135" cy="86839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6" idx="3"/>
            <a:endCxn id="36" idx="1"/>
          </p:cNvCxnSpPr>
          <p:nvPr/>
        </p:nvCxnSpPr>
        <p:spPr>
          <a:xfrm flipV="1">
            <a:off x="2116667" y="4288985"/>
            <a:ext cx="545631" cy="634119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5" idx="3"/>
            <a:endCxn id="36" idx="1"/>
          </p:cNvCxnSpPr>
          <p:nvPr/>
        </p:nvCxnSpPr>
        <p:spPr>
          <a:xfrm>
            <a:off x="2116667" y="3654865"/>
            <a:ext cx="545631" cy="63412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002213" y="5707608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2052706" y="3713195"/>
            <a:ext cx="545631" cy="63412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86857" y="3779044"/>
            <a:ext cx="545631" cy="63412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109148" y="4187396"/>
            <a:ext cx="545631" cy="634119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53" idx="1"/>
          </p:cNvCxnSpPr>
          <p:nvPr/>
        </p:nvCxnSpPr>
        <p:spPr>
          <a:xfrm>
            <a:off x="3339629" y="4288985"/>
            <a:ext cx="1940448" cy="4874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887541" y="4337728"/>
            <a:ext cx="393813" cy="4965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890981" y="4218412"/>
            <a:ext cx="393813" cy="4965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889429" y="4433686"/>
            <a:ext cx="393813" cy="4965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76275" y="2069619"/>
          <a:ext cx="7638814" cy="3627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9407"/>
                <a:gridCol w="3819407"/>
              </a:tblGrid>
              <a:tr h="48053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Firewalls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IDSes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Load Balancers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VPNs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Proxy/Caches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WAN Optimizers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81" y="2596435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81" y="3108535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81" y="364355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4805" y="416677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25920" y="4585305"/>
            <a:ext cx="3070071" cy="1144656"/>
            <a:chOff x="4625920" y="4585305"/>
            <a:chExt cx="3070071" cy="1144656"/>
          </a:xfrm>
        </p:grpSpPr>
        <p:sp>
          <p:nvSpPr>
            <p:cNvPr id="12" name="TextBox 11"/>
            <p:cNvSpPr txBox="1"/>
            <p:nvPr/>
          </p:nvSpPr>
          <p:spPr>
            <a:xfrm>
              <a:off x="4663548" y="4585305"/>
              <a:ext cx="2709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Zapf Dingbats"/>
                  <a:ea typeface="Zapf Dingbats"/>
                  <a:cs typeface="Zapf Dingbats"/>
                  <a:sym typeface="Zapf Dingbats"/>
                </a:rPr>
                <a:t>✗  </a:t>
              </a:r>
              <a:r>
                <a:rPr lang="en-US" sz="2800" dirty="0" smtClean="0">
                  <a:latin typeface="+mj-lt"/>
                  <a:ea typeface="Zapf Dingbats"/>
                  <a:cs typeface="Zapf Dingbats"/>
                  <a:sym typeface="Zapf Dingbats"/>
                </a:rPr>
                <a:t>Bandwidth?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5920" y="5083630"/>
              <a:ext cx="3070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Zapf Dingbats"/>
                  <a:ea typeface="Zapf Dingbats"/>
                  <a:cs typeface="Zapf Dingbats"/>
                  <a:sym typeface="Zapf Dingbats"/>
                </a:rPr>
                <a:t>✗  </a:t>
              </a:r>
              <a:r>
                <a:rPr lang="en-US" sz="2800" dirty="0" smtClean="0">
                  <a:latin typeface="+mj-lt"/>
                  <a:ea typeface="Zapf Dingbats"/>
                  <a:cs typeface="Zapf Dingbats"/>
                  <a:sym typeface="Zapf Dingbats"/>
                </a:rPr>
                <a:t>Compression?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40744" y="4632653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0068" y="5155873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outsource all </a:t>
            </a:r>
            <a:r>
              <a:rPr lang="en-US" dirty="0" err="1"/>
              <a:t>middleboxes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0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en-US" dirty="0" smtClean="0"/>
              <a:t>Making </a:t>
            </a:r>
            <a:r>
              <a:rPr lang="en-US" dirty="0" err="1"/>
              <a:t>middleboxes</a:t>
            </a:r>
            <a:r>
              <a:rPr lang="en-US" dirty="0"/>
              <a:t> someone else's problem: network processing as a cloud service, </a:t>
            </a:r>
            <a:endParaRPr lang="en-US" dirty="0" smtClean="0"/>
          </a:p>
          <a:p>
            <a:pPr lvl="1"/>
            <a:r>
              <a:rPr lang="en-US" dirty="0" smtClean="0"/>
              <a:t>J</a:t>
            </a:r>
            <a:r>
              <a:rPr lang="en-US" dirty="0"/>
              <a:t>. Sherry, S. Hasan, C. Scott, A. Krishnamurthy, S. </a:t>
            </a:r>
            <a:r>
              <a:rPr lang="en-US" dirty="0" err="1"/>
              <a:t>Ratnasamy</a:t>
            </a:r>
            <a:r>
              <a:rPr lang="en-US" dirty="0"/>
              <a:t>, and V. </a:t>
            </a:r>
            <a:r>
              <a:rPr lang="en-US" dirty="0" err="1"/>
              <a:t>Sekar</a:t>
            </a:r>
            <a:r>
              <a:rPr lang="en-US" dirty="0"/>
              <a:t>. ACM SIGCOMM Computer Communication Review (CCR) Volume 42, Issue 4 (August 2012), pages 13-24.</a:t>
            </a:r>
          </a:p>
        </p:txBody>
      </p:sp>
    </p:spTree>
    <p:extLst>
      <p:ext uri="{BB962C8B-B14F-4D97-AF65-F5344CB8AC3E}">
        <p14:creationId xmlns:p14="http://schemas.microsoft.com/office/powerpoint/2010/main" val="3137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Does it work?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89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Cloud provider: EC2 </a:t>
            </a:r>
            <a:r>
              <a:rPr lang="en-US" dirty="0" smtClean="0"/>
              <a:t>– 7 Datacenters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accent6"/>
                </a:solidFill>
              </a:rPr>
              <a:t>OpenVPN</a:t>
            </a:r>
            <a:r>
              <a:rPr lang="en-US" dirty="0" smtClean="0"/>
              <a:t> for tunneling, </a:t>
            </a:r>
            <a:r>
              <a:rPr lang="en-US" dirty="0" err="1" smtClean="0">
                <a:solidFill>
                  <a:schemeClr val="accent3"/>
                </a:solidFill>
              </a:rPr>
              <a:t>Vyatta</a:t>
            </a:r>
            <a:r>
              <a:rPr lang="en-US" dirty="0" smtClean="0"/>
              <a:t> for middlebox services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Two Types of Clients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Software VPN client on laptops</a:t>
            </a:r>
          </a:p>
          <a:p>
            <a:pPr lvl="1"/>
            <a:r>
              <a:rPr lang="en-US" dirty="0" smtClean="0"/>
              <a:t>Tunneling software router for wired hosts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9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9600" y="1522047"/>
            <a:ext cx="6670516" cy="1094825"/>
            <a:chOff x="609600" y="1619674"/>
            <a:chExt cx="6670516" cy="1094825"/>
          </a:xfrm>
        </p:grpSpPr>
        <p:sp>
          <p:nvSpPr>
            <p:cNvPr id="2" name="Rectangle 1"/>
            <p:cNvSpPr/>
            <p:nvPr/>
          </p:nvSpPr>
          <p:spPr>
            <a:xfrm>
              <a:off x="609600" y="1619674"/>
              <a:ext cx="66705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BB86E3"/>
                  </a:solidFill>
                </a:rPr>
                <a:t>Implementation &amp; Deployment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7590" y="2252834"/>
              <a:ext cx="3454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Performance metrics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720538"/>
            <a:ext cx="7125418" cy="1122762"/>
            <a:chOff x="609600" y="2959751"/>
            <a:chExt cx="7125418" cy="1122762"/>
          </a:xfrm>
        </p:grpSpPr>
        <p:sp>
          <p:nvSpPr>
            <p:cNvPr id="3" name="Rectangle 2"/>
            <p:cNvSpPr/>
            <p:nvPr/>
          </p:nvSpPr>
          <p:spPr>
            <a:xfrm>
              <a:off x="609600" y="2959751"/>
              <a:ext cx="71254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</a:rPr>
                <a:t>Case Study of a Large Enterprise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7590" y="3620848"/>
              <a:ext cx="4891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Impact in a real usage scenario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3158049"/>
            <a:ext cx="5712269" cy="1094825"/>
            <a:chOff x="609600" y="1619674"/>
            <a:chExt cx="5712269" cy="1094825"/>
          </a:xfrm>
        </p:grpSpPr>
        <p:sp>
          <p:nvSpPr>
            <p:cNvPr id="14" name="Rectangle 13"/>
            <p:cNvSpPr/>
            <p:nvPr/>
          </p:nvSpPr>
          <p:spPr>
            <a:xfrm>
              <a:off x="609600" y="1619674"/>
              <a:ext cx="57122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chemeClr val="accent3"/>
                  </a:solidFill>
                </a:rPr>
                <a:t>Wide-Area Measurements</a:t>
              </a:r>
              <a:endParaRPr lang="en-US" sz="3600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7590" y="2252834"/>
              <a:ext cx="2831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Network latency</a:t>
              </a:r>
              <a:endParaRPr lang="en-US" sz="2400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Part Evaluation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3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APLOMB inflate latency?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ncy_small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4739" y="-1403827"/>
            <a:ext cx="4601043" cy="8716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5991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</a:t>
            </a:r>
            <a:r>
              <a:rPr lang="en-US" sz="2800" dirty="0" err="1" smtClean="0"/>
              <a:t>PlanetLab</a:t>
            </a:r>
            <a:r>
              <a:rPr lang="en-US" sz="2800" dirty="0" smtClean="0"/>
              <a:t> nodes, 60% of pairs’ latency </a:t>
            </a:r>
            <a:r>
              <a:rPr lang="en-US" sz="2800" u="sng" dirty="0" smtClean="0"/>
              <a:t>improve</a:t>
            </a:r>
            <a:r>
              <a:rPr lang="en-US" sz="2800" i="1" u="sng" dirty="0"/>
              <a:t>s</a:t>
            </a:r>
            <a:r>
              <a:rPr lang="en-US" sz="2800" dirty="0" smtClean="0"/>
              <a:t> with redirection through EC2.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21527" y="2222576"/>
            <a:ext cx="1923578" cy="1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 at a Large Enterprise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Measured redirection latency between enterprise sites.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Median latency inflation: </a:t>
            </a:r>
            <a:r>
              <a:rPr lang="en-US" dirty="0" smtClean="0">
                <a:solidFill>
                  <a:srgbClr val="77AF13"/>
                </a:solidFill>
              </a:rPr>
              <a:t>1.13 </a:t>
            </a:r>
            <a:r>
              <a:rPr lang="en-US" dirty="0" err="1" smtClean="0">
                <a:solidFill>
                  <a:srgbClr val="77AF13"/>
                </a:solidFill>
              </a:rPr>
              <a:t>ms</a:t>
            </a:r>
            <a:endParaRPr lang="en-US" dirty="0" smtClean="0">
              <a:solidFill>
                <a:srgbClr val="77AF13"/>
              </a:solidFill>
            </a:endParaRPr>
          </a:p>
          <a:p>
            <a:r>
              <a:rPr lang="en-US" dirty="0" smtClean="0">
                <a:solidFill>
                  <a:srgbClr val="E26F08"/>
                </a:solidFill>
              </a:rPr>
              <a:t>Sites experiencing inflation were primarily in areas </a:t>
            </a:r>
            <a:r>
              <a:rPr lang="en-US" dirty="0" smtClean="0">
                <a:solidFill>
                  <a:schemeClr val="accent5"/>
                </a:solidFill>
              </a:rPr>
              <a:t>where EC2 does not have a wide footprint.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35" y="2670647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does APLOMB impact other quality metrics, like bandwidth and jitter?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B86E3"/>
                </a:solidFill>
              </a:rPr>
              <a:t>Bandwidth: </a:t>
            </a:r>
            <a:r>
              <a:rPr lang="en-US" dirty="0" smtClean="0"/>
              <a:t>download times with </a:t>
            </a:r>
            <a:r>
              <a:rPr lang="en-US" dirty="0" err="1" smtClean="0"/>
              <a:t>BitTorrent</a:t>
            </a:r>
            <a:r>
              <a:rPr lang="en-US" dirty="0" smtClean="0"/>
              <a:t> increased on average 2.3%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Jitter: </a:t>
            </a:r>
            <a:r>
              <a:rPr lang="en-US" dirty="0" smtClean="0"/>
              <a:t>consistently within industry standard bounds of 30ms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35" y="2670647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Does APLOMB negate the benefits of bandwidth-saving devices?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dwidthCos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3" y="577022"/>
            <a:ext cx="7257984" cy="4558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017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APLOMB+ incurs a median penalty of 3.8% bandwidth inflation over traditional WAN Optimizers.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8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APLOMB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“Appliance for Outsourcing Middleboxes”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Place middleboxes in the cloud.</a:t>
            </a:r>
          </a:p>
          <a:p>
            <a:r>
              <a:rPr lang="en-US" dirty="0" smtClean="0"/>
              <a:t>Use APLOMB devices and DNS to redirect traffic to and from the cloud.</a:t>
            </a:r>
          </a:p>
          <a:p>
            <a:r>
              <a:rPr lang="en-US" dirty="0" smtClean="0"/>
              <a:t>That’s it.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4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35" y="2670647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Does “elastic scaling” at the cloud provide real benefits?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_Muxing_Simple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756"/>
            <a:ext cx="8970264" cy="55168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83306" y="1028784"/>
            <a:ext cx="23756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2502" y="5655734"/>
            <a:ext cx="823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Some sites generate as much as 13x traffic more than average at peak hours.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9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Good application performance</a:t>
            </a:r>
          </a:p>
          <a:p>
            <a:pPr lvl="1"/>
            <a:r>
              <a:rPr lang="en-US" sz="3200" dirty="0" smtClean="0"/>
              <a:t>Latency median inflation 1.1ms</a:t>
            </a:r>
          </a:p>
          <a:p>
            <a:pPr lvl="1"/>
            <a:r>
              <a:rPr lang="en-US" sz="3200" dirty="0" smtClean="0"/>
              <a:t>Download times increased only 2.3%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Generic redundancy elimination saves bandwidth costs</a:t>
            </a:r>
          </a:p>
          <a:p>
            <a:r>
              <a:rPr lang="en-US" dirty="0" smtClean="0">
                <a:solidFill>
                  <a:srgbClr val="BB86E3"/>
                </a:solidFill>
              </a:rPr>
              <a:t>Strong benefits from elasticity</a:t>
            </a:r>
          </a:p>
        </p:txBody>
      </p:sp>
    </p:spTree>
    <p:extLst>
      <p:ext uri="{BB962C8B-B14F-4D97-AF65-F5344CB8AC3E}">
        <p14:creationId xmlns:p14="http://schemas.microsoft.com/office/powerpoint/2010/main" val="33669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692956"/>
            <a:ext cx="8229599" cy="157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Moving middleboxes to the cloud seems to be </a:t>
            </a:r>
            <a:r>
              <a:rPr lang="en-US" dirty="0" smtClean="0">
                <a:solidFill>
                  <a:schemeClr val="accent3"/>
                </a:solidFill>
              </a:rPr>
              <a:t>practical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feasible </a:t>
            </a:r>
            <a:r>
              <a:rPr lang="en-US" dirty="0" smtClean="0"/>
              <a:t>solution to the complexity of enterprise networks.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997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Did the </a:t>
            </a:r>
            <a:r>
              <a:rPr lang="en-US" dirty="0" err="1" smtClean="0"/>
              <a:t>soln</a:t>
            </a:r>
            <a:r>
              <a:rPr lang="en-US" dirty="0" smtClean="0"/>
              <a:t> make the problem simpler?</a:t>
            </a:r>
          </a:p>
          <a:p>
            <a:pPr lvl="1"/>
            <a:r>
              <a:rPr lang="en-US" dirty="0" smtClean="0"/>
              <a:t>How to measure simplicity/complexity?</a:t>
            </a:r>
          </a:p>
          <a:p>
            <a:r>
              <a:rPr lang="en-US" dirty="0" smtClean="0"/>
              <a:t>Does the </a:t>
            </a:r>
            <a:r>
              <a:rPr lang="en-US" dirty="0" err="1" smtClean="0"/>
              <a:t>soln</a:t>
            </a:r>
            <a:r>
              <a:rPr lang="en-US" dirty="0" smtClean="0"/>
              <a:t> also make security problems someone else's problems.  </a:t>
            </a:r>
          </a:p>
          <a:p>
            <a:pPr lvl="1"/>
            <a:r>
              <a:rPr lang="en-US" dirty="0" smtClean="0"/>
              <a:t>Do we trust the cloud provider?</a:t>
            </a:r>
          </a:p>
          <a:p>
            <a:r>
              <a:rPr lang="en-US" dirty="0" smtClean="0"/>
              <a:t>Privacy concerns?</a:t>
            </a:r>
          </a:p>
          <a:p>
            <a:pPr lvl="1"/>
            <a:r>
              <a:rPr lang="en-US" dirty="0" smtClean="0"/>
              <a:t>Do we trust the cloud provider</a:t>
            </a:r>
          </a:p>
          <a:p>
            <a:r>
              <a:rPr lang="en-US" dirty="0" smtClean="0"/>
              <a:t>Monetary cost: Is APLOMB cheaper or more expensive?</a:t>
            </a:r>
          </a:p>
          <a:p>
            <a:r>
              <a:rPr lang="en-US" dirty="0" smtClean="0"/>
              <a:t>Precedence</a:t>
            </a:r>
          </a:p>
          <a:p>
            <a:pPr lvl="1"/>
            <a:r>
              <a:rPr lang="en-US" dirty="0" err="1" smtClean="0"/>
              <a:t>Zscalar</a:t>
            </a:r>
            <a:endParaRPr lang="en-US" dirty="0" smtClean="0"/>
          </a:p>
          <a:p>
            <a:pPr lvl="1"/>
            <a:r>
              <a:rPr lang="en-US" smtClean="0"/>
              <a:t>Ariaka</a:t>
            </a:r>
            <a:endParaRPr lang="en-US" dirty="0" smtClean="0"/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uptime</a:t>
            </a:r>
            <a:endParaRPr lang="en-US" dirty="0" smtClean="0"/>
          </a:p>
          <a:p>
            <a:r>
              <a:rPr lang="en-US" dirty="0" err="1" smtClean="0"/>
              <a:t>Middleboxes</a:t>
            </a:r>
            <a:r>
              <a:rPr lang="en-US" dirty="0" smtClean="0"/>
              <a:t> not at the edge of your network</a:t>
            </a:r>
          </a:p>
          <a:p>
            <a:pPr lvl="1"/>
            <a:r>
              <a:rPr lang="en-US" dirty="0" smtClean="0"/>
              <a:t>APLOMB cannot outsource these </a:t>
            </a:r>
            <a:r>
              <a:rPr lang="en-US" dirty="0" err="1" smtClean="0"/>
              <a:t>middleboxes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Project Interim report</a:t>
            </a:r>
            <a:endParaRPr lang="en-US" sz="2800" dirty="0"/>
          </a:p>
          <a:p>
            <a:pPr lvl="1"/>
            <a:r>
              <a:rPr lang="en-US" sz="2400" b="1" dirty="0" smtClean="0"/>
              <a:t>Due </a:t>
            </a:r>
            <a:r>
              <a:rPr lang="en-US" sz="2400" b="1" i="1" dirty="0" smtClean="0">
                <a:solidFill>
                  <a:srgbClr val="FF0000"/>
                </a:solidFill>
              </a:rPr>
              <a:t>Today</a:t>
            </a:r>
            <a:r>
              <a:rPr lang="en-US" sz="2400" b="1" dirty="0" smtClean="0"/>
              <a:t>, Monday</a:t>
            </a:r>
            <a:r>
              <a:rPr lang="en-US" sz="2400" b="1" dirty="0" smtClean="0"/>
              <a:t>, November 24.</a:t>
            </a:r>
          </a:p>
          <a:p>
            <a:pPr lvl="1"/>
            <a:r>
              <a:rPr lang="en-US" sz="2400" dirty="0" smtClean="0"/>
              <a:t>And meet with groups, TA, and professor</a:t>
            </a:r>
          </a:p>
          <a:p>
            <a:r>
              <a:rPr lang="en-US" sz="2800" dirty="0" err="1" smtClean="0"/>
              <a:t>Fractus</a:t>
            </a:r>
            <a:r>
              <a:rPr lang="en-US" sz="2800" dirty="0" smtClean="0"/>
              <a:t> Upgrade: Should be back online</a:t>
            </a:r>
            <a:endParaRPr lang="en-US" sz="3200" dirty="0" smtClean="0"/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 for Monday, </a:t>
            </a:r>
            <a:r>
              <a:rPr lang="en-US" sz="2800" b="1" i="1" dirty="0" smtClean="0"/>
              <a:t>December 1</a:t>
            </a:r>
            <a:endParaRPr lang="en-US" sz="2800" b="1" i="1" dirty="0" smtClean="0"/>
          </a:p>
          <a:p>
            <a:pPr lvl="1"/>
            <a:r>
              <a:rPr lang="en-US" sz="2000" dirty="0" err="1"/>
              <a:t>IOFlow</a:t>
            </a:r>
            <a:r>
              <a:rPr lang="en-US" sz="2000" dirty="0"/>
              <a:t>: a software-defined storage </a:t>
            </a:r>
            <a:r>
              <a:rPr lang="en-US" sz="2000" dirty="0" smtClean="0"/>
              <a:t>architecture, E</a:t>
            </a:r>
            <a:r>
              <a:rPr lang="en-US" sz="2000" dirty="0"/>
              <a:t>. </a:t>
            </a:r>
            <a:r>
              <a:rPr lang="en-US" sz="2000" dirty="0" err="1"/>
              <a:t>Thereska</a:t>
            </a:r>
            <a:r>
              <a:rPr lang="en-US" sz="2000" dirty="0"/>
              <a:t>, </a:t>
            </a:r>
            <a:r>
              <a:rPr lang="en-US" sz="2000" dirty="0" smtClean="0"/>
              <a:t>H. </a:t>
            </a:r>
            <a:r>
              <a:rPr lang="en-US" sz="2000" dirty="0"/>
              <a:t>Ballani, </a:t>
            </a:r>
            <a:r>
              <a:rPr lang="en-US" sz="2000" dirty="0" smtClean="0"/>
              <a:t>G. </a:t>
            </a:r>
            <a:r>
              <a:rPr lang="en-US" sz="2000" dirty="0"/>
              <a:t>O'Shea, </a:t>
            </a:r>
            <a:r>
              <a:rPr lang="en-US" sz="2000" dirty="0" smtClean="0"/>
              <a:t>T. </a:t>
            </a:r>
            <a:r>
              <a:rPr lang="en-US" sz="2000" dirty="0" err="1"/>
              <a:t>Karagiannis</a:t>
            </a:r>
            <a:r>
              <a:rPr lang="en-US" sz="2000" dirty="0"/>
              <a:t>, </a:t>
            </a:r>
            <a:r>
              <a:rPr lang="en-US" sz="2000" dirty="0" smtClean="0"/>
              <a:t>A. </a:t>
            </a:r>
            <a:r>
              <a:rPr lang="en-US" sz="2000" dirty="0" err="1" smtClean="0"/>
              <a:t>Rowstron</a:t>
            </a:r>
            <a:r>
              <a:rPr lang="en-US" sz="2000" dirty="0" smtClean="0"/>
              <a:t>, T. </a:t>
            </a:r>
            <a:r>
              <a:rPr lang="en-US" sz="2000" dirty="0" err="1" smtClean="0"/>
              <a:t>Talpey</a:t>
            </a:r>
            <a:r>
              <a:rPr lang="en-US" sz="2000" dirty="0" smtClean="0"/>
              <a:t>, R. Black, T. </a:t>
            </a:r>
            <a:r>
              <a:rPr lang="en-US" sz="2000" dirty="0"/>
              <a:t>Zhu. ACM Symposium on Operating Systems </a:t>
            </a:r>
            <a:r>
              <a:rPr lang="en-US" sz="2000" dirty="0" smtClean="0"/>
              <a:t>Principles (SOSP), October 2013, pages 182-196.</a:t>
            </a:r>
            <a:endParaRPr lang="en-US" sz="2000" dirty="0" smtClean="0"/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dl.acm.org/citation.cfm?doid=2517349.2522723</a:t>
            </a:r>
            <a:endParaRPr lang="en-US" sz="2000" dirty="0" smtClean="0"/>
          </a:p>
          <a:p>
            <a:pPr lvl="1"/>
            <a:endParaRPr lang="en-US" sz="2800" dirty="0" smtClean="0"/>
          </a:p>
          <a:p>
            <a:r>
              <a:rPr lang="en-US" sz="2800" dirty="0"/>
              <a:t>Check piazza: </a:t>
            </a:r>
            <a:r>
              <a:rPr lang="en-US" sz="2800" dirty="0" smtClean="0"/>
              <a:t>http://piazza.com/cornell/fall2014/cs5413</a:t>
            </a:r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1316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Enterprise Networks</a:t>
            </a:r>
            <a:endParaRPr lang="en-US" dirty="0"/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667" y="3332832"/>
            <a:ext cx="1071449" cy="6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15462" y="3864146"/>
            <a:ext cx="965129" cy="2663241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515695"/>
            <a:ext cx="660784" cy="185084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3" y="2327089"/>
            <a:ext cx="1147067" cy="2826187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0" y="1955117"/>
            <a:ext cx="1289317" cy="4345468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0" y="2572358"/>
            <a:ext cx="1502327" cy="233564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  <a:endCxn id="5" idx="1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  <a:endCxn id="5" idx="1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1" y="1188333"/>
            <a:ext cx="5894079" cy="491948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stCxn id="5" idx="3"/>
            <a:endCxn id="42" idx="2"/>
          </p:cNvCxnSpPr>
          <p:nvPr/>
        </p:nvCxnSpPr>
        <p:spPr>
          <a:xfrm>
            <a:off x="5474116" y="3648075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00322" y="3355687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0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Enterprise Networks</a:t>
            </a:r>
            <a:endParaRPr lang="en-US" dirty="0"/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667" y="3332832"/>
            <a:ext cx="1071449" cy="6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15462" y="3864146"/>
            <a:ext cx="965129" cy="2663241"/>
            <a:chOff x="215462" y="3681426"/>
            <a:chExt cx="965129" cy="2663241"/>
          </a:xfrm>
        </p:grpSpPr>
        <p:pic>
          <p:nvPicPr>
            <p:cNvPr id="6" name="Picture 2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62" y="5612935"/>
              <a:ext cx="902522" cy="7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368142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750" y="4668916"/>
              <a:ext cx="847841" cy="76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1515695"/>
            <a:ext cx="660784" cy="1850843"/>
            <a:chOff x="457200" y="1417638"/>
            <a:chExt cx="660784" cy="1850843"/>
          </a:xfrm>
        </p:grpSpPr>
        <p:pic>
          <p:nvPicPr>
            <p:cNvPr id="9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1417638"/>
              <a:ext cx="660784" cy="878843"/>
            </a:xfrm>
            <a:prstGeom prst="rect">
              <a:avLst/>
            </a:prstGeom>
            <a:noFill/>
          </p:spPr>
        </p:pic>
        <p:pic>
          <p:nvPicPr>
            <p:cNvPr id="16" name="Picture 42" descr="File Server_Updated20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2389638"/>
              <a:ext cx="660784" cy="878843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753273" y="2327089"/>
            <a:ext cx="1147067" cy="2826187"/>
            <a:chOff x="1753273" y="2144369"/>
            <a:chExt cx="1147067" cy="2826187"/>
          </a:xfrm>
        </p:grpSpPr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2144369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3273" y="4480018"/>
              <a:ext cx="1147067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1037490" y="1955117"/>
            <a:ext cx="1289317" cy="4345468"/>
            <a:chOff x="1037490" y="1955117"/>
            <a:chExt cx="1289317" cy="4345468"/>
          </a:xfrm>
        </p:grpSpPr>
        <p:cxnSp>
          <p:nvCxnSpPr>
            <p:cNvPr id="24" name="Straight Connector 23"/>
            <p:cNvCxnSpPr>
              <a:stCxn id="16" idx="3"/>
            </p:cNvCxnSpPr>
            <p:nvPr/>
          </p:nvCxnSpPr>
          <p:spPr>
            <a:xfrm flipV="1">
              <a:off x="1117984" y="2817627"/>
              <a:ext cx="635289" cy="10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4" idx="1"/>
            </p:cNvCxnSpPr>
            <p:nvPr/>
          </p:nvCxnSpPr>
          <p:spPr>
            <a:xfrm>
              <a:off x="1117984" y="1955117"/>
              <a:ext cx="635289" cy="6172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7" idx="1"/>
            </p:cNvCxnSpPr>
            <p:nvPr/>
          </p:nvCxnSpPr>
          <p:spPr>
            <a:xfrm>
              <a:off x="1180591" y="4247376"/>
              <a:ext cx="572682" cy="6606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</p:cNvCxnSpPr>
            <p:nvPr/>
          </p:nvCxnSpPr>
          <p:spPr>
            <a:xfrm flipV="1">
              <a:off x="1180591" y="5042370"/>
              <a:ext cx="572682" cy="192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37490" y="5153276"/>
              <a:ext cx="715783" cy="1147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0"/>
              <a:endCxn id="4" idx="2"/>
            </p:cNvCxnSpPr>
            <p:nvPr/>
          </p:nvCxnSpPr>
          <p:spPr>
            <a:xfrm flipV="1">
              <a:off x="2326807" y="2817627"/>
              <a:ext cx="0" cy="184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00340" y="2572358"/>
            <a:ext cx="1502327" cy="2335649"/>
            <a:chOff x="2900340" y="2572358"/>
            <a:chExt cx="1502327" cy="2335649"/>
          </a:xfrm>
        </p:grpSpPr>
        <p:cxnSp>
          <p:nvCxnSpPr>
            <p:cNvPr id="37" name="Straight Connector 36"/>
            <p:cNvCxnSpPr>
              <a:stCxn id="17" idx="3"/>
              <a:endCxn id="5" idx="1"/>
            </p:cNvCxnSpPr>
            <p:nvPr/>
          </p:nvCxnSpPr>
          <p:spPr>
            <a:xfrm flipV="1">
              <a:off x="2900340" y="3648075"/>
              <a:ext cx="1502327" cy="1259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" idx="3"/>
              <a:endCxn id="5" idx="1"/>
            </p:cNvCxnSpPr>
            <p:nvPr/>
          </p:nvCxnSpPr>
          <p:spPr>
            <a:xfrm>
              <a:off x="2900340" y="2572358"/>
              <a:ext cx="1502327" cy="1075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loud 41"/>
          <p:cNvSpPr/>
          <p:nvPr/>
        </p:nvSpPr>
        <p:spPr>
          <a:xfrm>
            <a:off x="6039381" y="1188333"/>
            <a:ext cx="5894079" cy="4919484"/>
          </a:xfrm>
          <a:prstGeom prst="clou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stCxn id="5" idx="3"/>
            <a:endCxn id="42" idx="2"/>
          </p:cNvCxnSpPr>
          <p:nvPr/>
        </p:nvCxnSpPr>
        <p:spPr>
          <a:xfrm>
            <a:off x="5474116" y="3648075"/>
            <a:ext cx="583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00322" y="3355687"/>
            <a:ext cx="1536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Internet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14955" y="2572358"/>
            <a:ext cx="2136304" cy="2069300"/>
            <a:chOff x="1814955" y="2572358"/>
            <a:chExt cx="2136304" cy="2069300"/>
          </a:xfrm>
        </p:grpSpPr>
        <p:pic>
          <p:nvPicPr>
            <p:cNvPr id="27" name="Picture 1028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7396" y="3636771"/>
              <a:ext cx="42386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1028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7396" y="2572358"/>
              <a:ext cx="42386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1028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 flipH="1">
              <a:off x="2113312" y="3200839"/>
              <a:ext cx="40817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0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3005373" y="2394538"/>
            <a:ext cx="466137" cy="2615015"/>
            <a:chOff x="3005373" y="2394538"/>
            <a:chExt cx="466137" cy="2615015"/>
          </a:xfrm>
        </p:grpSpPr>
        <p:pic>
          <p:nvPicPr>
            <p:cNvPr id="30" name="Picture 1359" descr="FirewallServicesModu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05373" y="4145257"/>
              <a:ext cx="466137" cy="864296"/>
            </a:xfrm>
            <a:prstGeom prst="rect">
              <a:avLst/>
            </a:prstGeom>
            <a:noFill/>
          </p:spPr>
        </p:pic>
        <p:pic>
          <p:nvPicPr>
            <p:cNvPr id="40" name="Picture 1359" descr="FirewallServicesModu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05373" y="2394538"/>
              <a:ext cx="466137" cy="864296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3739328" y="3864146"/>
            <a:ext cx="1651116" cy="2232742"/>
            <a:chOff x="3739328" y="3864146"/>
            <a:chExt cx="1651116" cy="2232742"/>
          </a:xfrm>
        </p:grpSpPr>
        <p:pic>
          <p:nvPicPr>
            <p:cNvPr id="32" name="Picture 102" descr="WA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34847" y="5404369"/>
              <a:ext cx="1013647" cy="692519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>
              <a:stCxn id="27" idx="2"/>
              <a:endCxn id="32" idx="1"/>
            </p:cNvCxnSpPr>
            <p:nvPr/>
          </p:nvCxnSpPr>
          <p:spPr>
            <a:xfrm>
              <a:off x="3739328" y="4641658"/>
              <a:ext cx="395519" cy="11089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2" idx="3"/>
            </p:cNvCxnSpPr>
            <p:nvPr/>
          </p:nvCxnSpPr>
          <p:spPr>
            <a:xfrm flipV="1">
              <a:off x="5148494" y="3864146"/>
              <a:ext cx="241950" cy="188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51259" y="3963317"/>
            <a:ext cx="1229750" cy="1081215"/>
            <a:chOff x="3951259" y="3963317"/>
            <a:chExt cx="1229750" cy="1081215"/>
          </a:xfrm>
        </p:grpSpPr>
        <p:pic>
          <p:nvPicPr>
            <p:cNvPr id="28" name="Picture 3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34847" y="4330157"/>
              <a:ext cx="1046162" cy="714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22"/>
            <p:cNvCxnSpPr>
              <a:endCxn id="28" idx="1"/>
            </p:cNvCxnSpPr>
            <p:nvPr/>
          </p:nvCxnSpPr>
          <p:spPr>
            <a:xfrm>
              <a:off x="3951259" y="4330157"/>
              <a:ext cx="183588" cy="357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957704" y="3963317"/>
              <a:ext cx="223305" cy="3668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739328" y="1870605"/>
            <a:ext cx="1574386" cy="1462227"/>
            <a:chOff x="3739328" y="1870605"/>
            <a:chExt cx="1574386" cy="1462227"/>
          </a:xfrm>
        </p:grpSpPr>
        <p:pic>
          <p:nvPicPr>
            <p:cNvPr id="34" name="Picture 35" descr="Application Control Engin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 flipV="1">
              <a:off x="4294773" y="1870605"/>
              <a:ext cx="1018941" cy="537480"/>
            </a:xfrm>
            <a:prstGeom prst="rect">
              <a:avLst/>
            </a:prstGeom>
            <a:noFill/>
          </p:spPr>
        </p:pic>
        <p:cxnSp>
          <p:nvCxnSpPr>
            <p:cNvPr id="46" name="Straight Connector 45"/>
            <p:cNvCxnSpPr>
              <a:stCxn id="5" idx="0"/>
              <a:endCxn id="34" idx="2"/>
            </p:cNvCxnSpPr>
            <p:nvPr/>
          </p:nvCxnSpPr>
          <p:spPr>
            <a:xfrm flipH="1" flipV="1">
              <a:off x="4804243" y="2408085"/>
              <a:ext cx="134149" cy="9247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4" idx="3"/>
              <a:endCxn id="36" idx="0"/>
            </p:cNvCxnSpPr>
            <p:nvPr/>
          </p:nvCxnSpPr>
          <p:spPr>
            <a:xfrm flipH="1">
              <a:off x="3739328" y="2139345"/>
              <a:ext cx="555445" cy="4330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03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57 </a:t>
            </a:r>
            <a:r>
              <a:rPr lang="en-US" dirty="0" smtClean="0"/>
              <a:t>enterprise network administrators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Small (&lt; 1k hosts)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3"/>
                </a:solidFill>
              </a:rPr>
              <a:t>XL ( &gt;100k hosts)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Asked about </a:t>
            </a:r>
            <a:r>
              <a:rPr lang="en-US" dirty="0" smtClean="0">
                <a:solidFill>
                  <a:srgbClr val="BB86E3"/>
                </a:solidFill>
              </a:rPr>
              <a:t>deployment size, </a:t>
            </a:r>
            <a:r>
              <a:rPr lang="en-US" dirty="0" smtClean="0">
                <a:solidFill>
                  <a:schemeClr val="accent3"/>
                </a:solidFill>
              </a:rPr>
              <a:t>expenses,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complexity,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failures.</a:t>
            </a:r>
          </a:p>
        </p:txBody>
      </p:sp>
    </p:spTree>
    <p:extLst>
      <p:ext uri="{BB962C8B-B14F-4D97-AF65-F5344CB8AC3E}">
        <p14:creationId xmlns:p14="http://schemas.microsoft.com/office/powerpoint/2010/main" val="6868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547018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Typically on par with # routers and switches.</a:t>
            </a:r>
            <a:endParaRPr lang="en-US" sz="2800" dirty="0"/>
          </a:p>
        </p:txBody>
      </p:sp>
      <p:pic>
        <p:nvPicPr>
          <p:cNvPr id="3" name="Picture 2" descr="combo2_trim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1" y="1636896"/>
            <a:ext cx="7245207" cy="34855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many </a:t>
            </a:r>
            <a:r>
              <a:rPr lang="en-US" dirty="0" err="1"/>
              <a:t>middleboxes</a:t>
            </a:r>
            <a:r>
              <a:rPr lang="en-US" dirty="0"/>
              <a:t> do you deploy?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9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bo2_devices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" y="1853025"/>
            <a:ext cx="7932063" cy="2769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" y="4993128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Many kinds of devices, all with different functions and management expertise required.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kinds of </a:t>
            </a:r>
            <a:r>
              <a:rPr lang="en-US" sz="3200" dirty="0" err="1"/>
              <a:t>middleboxes</a:t>
            </a:r>
            <a:r>
              <a:rPr lang="en-US" sz="3200" dirty="0"/>
              <a:t> do you deploy?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9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2.2|1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9|1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2.2|1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2.2|1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1|5.3|4.9|2.1|5.2|5|5.5|5.7|3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9|1.4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9.7|16.6|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2.2|1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1|2.1|16.9|68|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8|5.9|2.4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8|2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7|2|1.3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3|14.4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1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22511</TotalTime>
  <Words>1092</Words>
  <Application>Microsoft Office PowerPoint</Application>
  <PresentationFormat>On-screen Show (4:3)</PresentationFormat>
  <Paragraphs>266</Paragraphs>
  <Slides>45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Zapf Dingbats</vt:lpstr>
      <vt:lpstr>Office Theme</vt:lpstr>
      <vt:lpstr>Data Center Middleboxes</vt:lpstr>
      <vt:lpstr>Where are we in the semester?</vt:lpstr>
      <vt:lpstr>Goals for Today</vt:lpstr>
      <vt:lpstr>APLOMB</vt:lpstr>
      <vt:lpstr>Typical Enterprise Networks</vt:lpstr>
      <vt:lpstr>Typical Enterprise Networks</vt:lpstr>
      <vt:lpstr>A Survey</vt:lpstr>
      <vt:lpstr>PowerPoint Presentation</vt:lpstr>
      <vt:lpstr>What kinds of middleboxes do you deploy?</vt:lpstr>
      <vt:lpstr>How many networking personnel are there?</vt:lpstr>
      <vt:lpstr>How do administrators spend their time?</vt:lpstr>
      <vt:lpstr>Recap</vt:lpstr>
      <vt:lpstr>How can we improve this?</vt:lpstr>
      <vt:lpstr>Proposal</vt:lpstr>
      <vt:lpstr>Proposal</vt:lpstr>
      <vt:lpstr>A move to the cloud</vt:lpstr>
      <vt:lpstr>Design</vt:lpstr>
      <vt:lpstr>Challenges</vt:lpstr>
      <vt:lpstr>APLOMB</vt:lpstr>
      <vt:lpstr>Outsourcing Middleboxes with APLOMB</vt:lpstr>
      <vt:lpstr>Inbound Traffic</vt:lpstr>
      <vt:lpstr>Inbound Traffic</vt:lpstr>
      <vt:lpstr>Minimizing latency?</vt:lpstr>
      <vt:lpstr>Choosing a Datacenter</vt:lpstr>
      <vt:lpstr>Caches and “Terminal Services”</vt:lpstr>
      <vt:lpstr>APLOMB</vt:lpstr>
      <vt:lpstr>Can we outsource all middleboxes?</vt:lpstr>
      <vt:lpstr>APLOMB+ for Compression</vt:lpstr>
      <vt:lpstr>Can we outsource all middleboxes?</vt:lpstr>
      <vt:lpstr>Does it work?</vt:lpstr>
      <vt:lpstr>Deployment</vt:lpstr>
      <vt:lpstr>Three Part Evaluation</vt:lpstr>
      <vt:lpstr>Does APLOMB inflate latency?</vt:lpstr>
      <vt:lpstr>PowerPoint Presentation</vt:lpstr>
      <vt:lpstr>Latency at a Large Enterprise</vt:lpstr>
      <vt:lpstr>How does APLOMB impact other quality metrics, like bandwidth and jitter?</vt:lpstr>
      <vt:lpstr>PowerPoint Presentation</vt:lpstr>
      <vt:lpstr>Does APLOMB negate the benefits of bandwidth-saving devices?</vt:lpstr>
      <vt:lpstr>PowerPoint Presentation</vt:lpstr>
      <vt:lpstr>Does “elastic scaling” at the cloud provide real benefits?</vt:lpstr>
      <vt:lpstr>PowerPoint Presentation</vt:lpstr>
      <vt:lpstr>Recap</vt:lpstr>
      <vt:lpstr>Conclusion and Discussion</vt:lpstr>
      <vt:lpstr>Conclusion and Discussion</vt:lpstr>
      <vt:lpstr>Before Next time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339</cp:revision>
  <cp:lastPrinted>2014-11-24T17:53:33Z</cp:lastPrinted>
  <dcterms:created xsi:type="dcterms:W3CDTF">2011-03-13T12:50:14Z</dcterms:created>
  <dcterms:modified xsi:type="dcterms:W3CDTF">2014-11-24T18:15:59Z</dcterms:modified>
</cp:coreProperties>
</file>