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1072" r:id="rId3"/>
    <p:sldId id="1127" r:id="rId4"/>
    <p:sldId id="1320" r:id="rId5"/>
    <p:sldId id="1313" r:id="rId6"/>
    <p:sldId id="1314" r:id="rId7"/>
    <p:sldId id="1315" r:id="rId8"/>
    <p:sldId id="1316" r:id="rId9"/>
    <p:sldId id="1321" r:id="rId10"/>
    <p:sldId id="1317" r:id="rId11"/>
    <p:sldId id="1318" r:id="rId12"/>
    <p:sldId id="1322" r:id="rId13"/>
    <p:sldId id="1319" r:id="rId14"/>
    <p:sldId id="1324" r:id="rId15"/>
    <p:sldId id="1325" r:id="rId16"/>
    <p:sldId id="1326" r:id="rId17"/>
    <p:sldId id="1323" r:id="rId18"/>
    <p:sldId id="1327" r:id="rId19"/>
    <p:sldId id="1328" r:id="rId20"/>
    <p:sldId id="1329" r:id="rId21"/>
    <p:sldId id="1330" r:id="rId22"/>
    <p:sldId id="1331" r:id="rId23"/>
    <p:sldId id="109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89"/>
    <a:srgbClr val="FFFF66"/>
    <a:srgbClr val="B41B1D"/>
    <a:srgbClr val="575757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80737" autoAdjust="0"/>
  </p:normalViewPr>
  <p:slideViewPr>
    <p:cSldViewPr snapToGrid="0" snapToObjects="1">
      <p:cViewPr varScale="1">
        <p:scale>
          <a:sx n="46" d="100"/>
          <a:sy n="46" d="100"/>
        </p:scale>
        <p:origin x="66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843"/>
    </p:cViewPr>
  </p:outlin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8772-0606-C348-9152-88923EF61D7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9041-1A58-5848-983A-F7DEF26E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19041-1A58-5848-983A-F7DEF26E51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9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19041-1A58-5848-983A-F7DEF26E51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2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19041-1A58-5848-983A-F7DEF26E51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42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19041-1A58-5848-983A-F7DEF26E51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8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2734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516911" y="0"/>
            <a:ext cx="2667000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  <a:solidFill>
            <a:srgbClr val="B41B1D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4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8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8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429" y="816430"/>
            <a:ext cx="8817428" cy="530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6B9A-0B58-3440-8916-C6A5286BE8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  <a:prstGeom prst="rect">
            <a:avLst/>
          </a:prstGeom>
          <a:solidFill>
            <a:srgbClr val="B41B1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2538"/>
            <a:ext cx="7772400" cy="1755774"/>
          </a:xfrm>
        </p:spPr>
        <p:txBody>
          <a:bodyPr>
            <a:normAutofit/>
          </a:bodyPr>
          <a:lstStyle/>
          <a:p>
            <a:r>
              <a:rPr lang="en-US" dirty="0" smtClean="0"/>
              <a:t>Data Center Virtualization: Open </a:t>
            </a:r>
            <a:r>
              <a:rPr lang="en-US" dirty="0" err="1" smtClean="0"/>
              <a:t>vSwitch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08312"/>
            <a:ext cx="7909560" cy="23016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Hakim </a:t>
            </a:r>
            <a:r>
              <a:rPr lang="en-US" sz="4000" dirty="0" err="1" smtClean="0"/>
              <a:t>Weatherspoon</a:t>
            </a:r>
            <a:endParaRPr lang="en-US" sz="4000" dirty="0" smtClean="0"/>
          </a:p>
          <a:p>
            <a:r>
              <a:rPr lang="en-US" sz="2800" dirty="0" smtClean="0"/>
              <a:t>Assistant 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Computer Science</a:t>
            </a:r>
          </a:p>
          <a:p>
            <a:r>
              <a:rPr lang="en-US" sz="2800" dirty="0" smtClean="0"/>
              <a:t>CS 5413: High Performance Systems and Networking</a:t>
            </a:r>
          </a:p>
          <a:p>
            <a:r>
              <a:rPr lang="en-US" sz="2800" dirty="0" smtClean="0"/>
              <a:t>November 10, 2014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51064"/>
            <a:ext cx="8294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Slides from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ACM SIGCOMM Workshop on Hot Topics in Networking (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HotNets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presentation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of “Extending networking into the virtualization layer”</a:t>
            </a:r>
          </a:p>
        </p:txBody>
      </p:sp>
    </p:spTree>
    <p:extLst>
      <p:ext uri="{BB962C8B-B14F-4D97-AF65-F5344CB8AC3E}">
        <p14:creationId xmlns:p14="http://schemas.microsoft.com/office/powerpoint/2010/main" val="268999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</a:t>
            </a:r>
            <a:r>
              <a:rPr lang="en-US" dirty="0" err="1" smtClean="0"/>
              <a:t>vSwitch</a:t>
            </a:r>
            <a:r>
              <a:rPr lang="en-US" dirty="0" smtClean="0"/>
              <a:t>: Design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3" y="1155434"/>
            <a:ext cx="8599395" cy="536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9263348" cy="5872282"/>
          </a:xfrm>
        </p:spPr>
        <p:txBody>
          <a:bodyPr>
            <a:normAutofit/>
          </a:bodyPr>
          <a:lstStyle/>
          <a:p>
            <a:r>
              <a:rPr lang="en-US" dirty="0" smtClean="0"/>
              <a:t>Control Plane/Controller/</a:t>
            </a:r>
            <a:r>
              <a:rPr lang="en-US" dirty="0" err="1" smtClean="0"/>
              <a:t>OpenFlow</a:t>
            </a:r>
            <a:endParaRPr lang="en-US" dirty="0" smtClean="0"/>
          </a:p>
          <a:p>
            <a:pPr lvl="1"/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Connectivity Management</a:t>
            </a:r>
          </a:p>
          <a:p>
            <a:pPr lvl="2"/>
            <a:r>
              <a:rPr lang="en-US" dirty="0"/>
              <a:t>creating </a:t>
            </a:r>
            <a:r>
              <a:rPr lang="en-US" dirty="0" smtClean="0"/>
              <a:t>switches, </a:t>
            </a:r>
            <a:r>
              <a:rPr lang="en-US" dirty="0"/>
              <a:t>managing </a:t>
            </a:r>
            <a:r>
              <a:rPr lang="en-US" dirty="0" smtClean="0"/>
              <a:t>virtual interface (VIF) connectivity, </a:t>
            </a:r>
            <a:r>
              <a:rPr lang="en-US" dirty="0"/>
              <a:t>and managing </a:t>
            </a:r>
            <a:r>
              <a:rPr lang="en-US" dirty="0" smtClean="0"/>
              <a:t>physical interface (PIF) connectivity</a:t>
            </a:r>
          </a:p>
          <a:p>
            <a:pPr lvl="3"/>
            <a:r>
              <a:rPr lang="en-US" dirty="0"/>
              <a:t>for each connected VIF, a logical port is added to the switch</a:t>
            </a:r>
            <a:endParaRPr lang="en-US" dirty="0" smtClean="0"/>
          </a:p>
          <a:p>
            <a:pPr lvl="1"/>
            <a:r>
              <a:rPr lang="en-US" dirty="0" smtClean="0"/>
              <a:t>Features</a:t>
            </a:r>
          </a:p>
          <a:p>
            <a:pPr lvl="2"/>
            <a:r>
              <a:rPr lang="en-US" dirty="0" smtClean="0"/>
              <a:t>VLAN, Port Mirroring, ACLs, </a:t>
            </a:r>
            <a:r>
              <a:rPr lang="en-US" dirty="0" err="1" smtClean="0"/>
              <a:t>NetFlow</a:t>
            </a:r>
            <a:r>
              <a:rPr lang="en-US" dirty="0" smtClean="0"/>
              <a:t>, Bonding, </a:t>
            </a:r>
            <a:r>
              <a:rPr lang="en-US" dirty="0" err="1" smtClean="0"/>
              <a:t>QoS</a:t>
            </a:r>
            <a:r>
              <a:rPr lang="en-US" dirty="0" smtClean="0"/>
              <a:t>, Anything*</a:t>
            </a:r>
          </a:p>
          <a:p>
            <a:r>
              <a:rPr lang="en-US" dirty="0" smtClean="0"/>
              <a:t>Data Plane/Forwarding/</a:t>
            </a:r>
            <a:r>
              <a:rPr lang="en-US" dirty="0" err="1" smtClean="0"/>
              <a:t>OpenFlow</a:t>
            </a:r>
            <a:endParaRPr lang="en-US" dirty="0" smtClean="0"/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 controller remotely controls forwarding table</a:t>
            </a:r>
          </a:p>
          <a:p>
            <a:pPr lvl="1"/>
            <a:r>
              <a:rPr lang="en-US" dirty="0" smtClean="0"/>
              <a:t>Defines how packets </a:t>
            </a:r>
            <a:r>
              <a:rPr lang="en-US" smtClean="0"/>
              <a:t>handled based on L2,L3,L4 headers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</a:t>
            </a:r>
            <a:r>
              <a:rPr lang="en-US" dirty="0" err="1" smtClean="0"/>
              <a:t>vSwitch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Discussion/Future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Distributed Switch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149730" y="2114073"/>
            <a:ext cx="4812840" cy="4469607"/>
            <a:chOff x="2219498" y="1291113"/>
            <a:chExt cx="4812840" cy="446960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3067396" y="2452255"/>
              <a:ext cx="3192088" cy="28429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67396" y="2452255"/>
              <a:ext cx="3192088" cy="28429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646815" y="1845425"/>
              <a:ext cx="41563" cy="39152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60320" y="3840480"/>
              <a:ext cx="418961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72741" y="1291113"/>
              <a:ext cx="9605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VM 1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19498" y="2036616"/>
              <a:ext cx="10438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VM </a:t>
              </a:r>
              <a:r>
                <a:rPr lang="en-US" sz="2800" i="1" dirty="0" smtClean="0"/>
                <a:t> n</a:t>
              </a:r>
              <a:endParaRPr lang="en-US" sz="28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067396" y="2452255"/>
              <a:ext cx="3192088" cy="28429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71819" y="1794272"/>
              <a:ext cx="9605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VM 2</a:t>
              </a:r>
              <a:endParaRPr lang="en-US" sz="28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630134" y="1667666"/>
            <a:ext cx="197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Logical View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7276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3927" y="3218366"/>
            <a:ext cx="2888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</a:t>
            </a:r>
          </a:p>
          <a:p>
            <a:r>
              <a:rPr lang="en-US" sz="3200" dirty="0" smtClean="0"/>
              <a:t>.</a:t>
            </a:r>
          </a:p>
          <a:p>
            <a:r>
              <a:rPr lang="en-US" sz="3200" dirty="0"/>
              <a:t>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Distributed Switch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149730" y="2114073"/>
            <a:ext cx="4812840" cy="4469607"/>
            <a:chOff x="2219498" y="1291113"/>
            <a:chExt cx="4812840" cy="446960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3067396" y="2452255"/>
              <a:ext cx="3192088" cy="28429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67396" y="2452255"/>
              <a:ext cx="3192088" cy="28429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646815" y="1845425"/>
              <a:ext cx="41563" cy="39152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60320" y="3840480"/>
              <a:ext cx="418961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72741" y="1291113"/>
              <a:ext cx="9605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VM 1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19498" y="2036616"/>
              <a:ext cx="10438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VM </a:t>
              </a:r>
              <a:r>
                <a:rPr lang="en-US" sz="2800" i="1" dirty="0" smtClean="0"/>
                <a:t> n</a:t>
              </a:r>
              <a:endParaRPr lang="en-US" sz="28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067396" y="2452255"/>
              <a:ext cx="3192088" cy="28429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71819" y="1794272"/>
              <a:ext cx="9605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VM 2</a:t>
              </a:r>
              <a:endParaRPr lang="en-US" sz="28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630134" y="1667666"/>
            <a:ext cx="197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Logical View</a:t>
            </a:r>
            <a:endParaRPr lang="en-US" sz="2800" u="sng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84" y="3051607"/>
            <a:ext cx="2000180" cy="44721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91379" y="2744036"/>
            <a:ext cx="1458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VM host 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86585" y="1653812"/>
            <a:ext cx="2136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Physical View</a:t>
            </a:r>
            <a:endParaRPr lang="en-US" sz="2800" u="sng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84" y="5002956"/>
            <a:ext cx="2000180" cy="44721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91379" y="4695385"/>
            <a:ext cx="1442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VM host </a:t>
            </a:r>
            <a:r>
              <a:rPr lang="en-US" sz="2400" i="1" dirty="0" smtClean="0"/>
              <a:t>k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81891" y="2456414"/>
            <a:ext cx="574527" cy="3819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88894" y="2027519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VM 1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1941306" y="2464654"/>
            <a:ext cx="574527" cy="3819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748309" y="2035759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VM 2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549719" y="4412758"/>
            <a:ext cx="574527" cy="3819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56722" y="3983863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VM </a:t>
            </a:r>
            <a:r>
              <a:rPr lang="en-US" sz="2800" i="1" dirty="0" smtClean="0"/>
              <a:t>n</a:t>
            </a:r>
            <a:endParaRPr lang="en-US" sz="28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372" y="4058140"/>
            <a:ext cx="2000180" cy="44721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531343" y="3730289"/>
            <a:ext cx="206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Physical Switch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10691" y="3477789"/>
            <a:ext cx="179996" cy="580351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32498" y="4507083"/>
            <a:ext cx="81971" cy="495873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4" idx="1"/>
          </p:cNvCxnSpPr>
          <p:nvPr/>
        </p:nvCxnSpPr>
        <p:spPr>
          <a:xfrm flipH="1" flipV="1">
            <a:off x="1841638" y="4281747"/>
            <a:ext cx="648734" cy="1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41305" y="6126163"/>
            <a:ext cx="229178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Controller</a:t>
            </a:r>
            <a:endParaRPr lang="en-US" sz="2800" dirty="0"/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107111" y="4505355"/>
            <a:ext cx="383351" cy="161281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0"/>
            <a:endCxn id="25" idx="2"/>
          </p:cNvCxnSpPr>
          <p:nvPr/>
        </p:nvCxnSpPr>
        <p:spPr>
          <a:xfrm flipH="1" flipV="1">
            <a:off x="1657574" y="5450171"/>
            <a:ext cx="1429622" cy="67599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0"/>
          </p:cNvCxnSpPr>
          <p:nvPr/>
        </p:nvCxnSpPr>
        <p:spPr>
          <a:xfrm flipH="1" flipV="1">
            <a:off x="1923362" y="3506819"/>
            <a:ext cx="1163834" cy="261934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39232" y="4589439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00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-166255" y="1615497"/>
            <a:ext cx="5752408" cy="434472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53927" y="3218366"/>
            <a:ext cx="2888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</a:t>
            </a:r>
          </a:p>
          <a:p>
            <a:r>
              <a:rPr lang="en-US" sz="3200" dirty="0" smtClean="0"/>
              <a:t>.</a:t>
            </a:r>
          </a:p>
          <a:p>
            <a:r>
              <a:rPr lang="en-US" sz="3200" dirty="0"/>
              <a:t>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Extending the Data Center into the Cloud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84" y="3051607"/>
            <a:ext cx="2000180" cy="44721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91379" y="2744036"/>
            <a:ext cx="1458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VM host 1</a:t>
            </a:r>
            <a:endParaRPr lang="en-US" sz="2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84" y="5002956"/>
            <a:ext cx="2000180" cy="44721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91379" y="4695385"/>
            <a:ext cx="1442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VM host </a:t>
            </a:r>
            <a:r>
              <a:rPr lang="en-US" sz="2400" i="1" dirty="0" smtClean="0"/>
              <a:t>k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81891" y="2456414"/>
            <a:ext cx="574527" cy="3819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88894" y="2027519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VM 1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1941306" y="2464654"/>
            <a:ext cx="574527" cy="3819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748309" y="2035759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VM 2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549719" y="4412758"/>
            <a:ext cx="574527" cy="3819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56722" y="3983863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VM </a:t>
            </a:r>
            <a:r>
              <a:rPr lang="en-US" sz="2800" i="1" dirty="0" smtClean="0"/>
              <a:t>n</a:t>
            </a:r>
            <a:endParaRPr lang="en-US" sz="28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372" y="4058140"/>
            <a:ext cx="2000180" cy="44721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531343" y="3730289"/>
            <a:ext cx="2829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“cloud access server”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10691" y="3477789"/>
            <a:ext cx="179996" cy="580351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32498" y="4507083"/>
            <a:ext cx="81971" cy="495873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4" idx="1"/>
          </p:cNvCxnSpPr>
          <p:nvPr/>
        </p:nvCxnSpPr>
        <p:spPr>
          <a:xfrm flipH="1" flipV="1">
            <a:off x="1841638" y="4281747"/>
            <a:ext cx="648734" cy="1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41305" y="6126163"/>
            <a:ext cx="229178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Controller</a:t>
            </a:r>
            <a:endParaRPr lang="en-US" sz="2800" dirty="0"/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107111" y="4505355"/>
            <a:ext cx="383351" cy="161281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0"/>
            <a:endCxn id="25" idx="2"/>
          </p:cNvCxnSpPr>
          <p:nvPr/>
        </p:nvCxnSpPr>
        <p:spPr>
          <a:xfrm flipH="1" flipV="1">
            <a:off x="1657574" y="5450171"/>
            <a:ext cx="1429622" cy="67599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0"/>
          </p:cNvCxnSpPr>
          <p:nvPr/>
        </p:nvCxnSpPr>
        <p:spPr>
          <a:xfrm flipH="1" flipV="1">
            <a:off x="1923362" y="3506819"/>
            <a:ext cx="1163834" cy="261934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39232" y="4589439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03379" y="1378725"/>
            <a:ext cx="2478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Managed Cloud</a:t>
            </a:r>
            <a:endParaRPr lang="en-US" sz="28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852031" y="2973527"/>
            <a:ext cx="1917063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Customer </a:t>
            </a:r>
          </a:p>
          <a:p>
            <a:r>
              <a:rPr lang="en-US" sz="2800" dirty="0" smtClean="0"/>
              <a:t>Data Center</a:t>
            </a:r>
            <a:endParaRPr lang="en-US" sz="2800" dirty="0"/>
          </a:p>
        </p:txBody>
      </p:sp>
      <p:cxnSp>
        <p:nvCxnSpPr>
          <p:cNvPr id="30" name="Straight Arrow Connector 29"/>
          <p:cNvCxnSpPr>
            <a:stCxn id="34" idx="3"/>
            <a:endCxn id="9" idx="1"/>
          </p:cNvCxnSpPr>
          <p:nvPr/>
        </p:nvCxnSpPr>
        <p:spPr>
          <a:xfrm flipV="1">
            <a:off x="4490552" y="3450581"/>
            <a:ext cx="2361479" cy="831167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24972" y="2558979"/>
            <a:ext cx="99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GRE/</a:t>
            </a:r>
          </a:p>
          <a:p>
            <a:r>
              <a:rPr lang="en-US" sz="2400" dirty="0" smtClean="0"/>
              <a:t>IPSEC/</a:t>
            </a:r>
          </a:p>
          <a:p>
            <a:r>
              <a:rPr lang="en-US" sz="2400" dirty="0" smtClean="0"/>
              <a:t>SSL</a:t>
            </a:r>
            <a:endParaRPr lang="en-US" sz="2400" dirty="0"/>
          </a:p>
        </p:txBody>
      </p:sp>
      <p:cxnSp>
        <p:nvCxnSpPr>
          <p:cNvPr id="45" name="Straight Arrow Connector 44"/>
          <p:cNvCxnSpPr>
            <a:endCxn id="9" idx="2"/>
          </p:cNvCxnSpPr>
          <p:nvPr/>
        </p:nvCxnSpPr>
        <p:spPr>
          <a:xfrm flipV="1">
            <a:off x="3107111" y="3927634"/>
            <a:ext cx="4703452" cy="219053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5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Discussion/Future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53" y="1033121"/>
            <a:ext cx="7775148" cy="509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Discussion/Future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61881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Compare Open </a:t>
            </a:r>
            <a:r>
              <a:rPr lang="en-US" dirty="0" err="1" smtClean="0"/>
              <a:t>vSwitch</a:t>
            </a:r>
            <a:r>
              <a:rPr lang="en-US" dirty="0" smtClean="0"/>
              <a:t> to Linux Bridge</a:t>
            </a:r>
          </a:p>
          <a:p>
            <a:endParaRPr lang="en-US" dirty="0" smtClean="0"/>
          </a:p>
          <a:p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Fast Path: &gt; 1Gbps</a:t>
            </a:r>
          </a:p>
          <a:p>
            <a:pPr lvl="1"/>
            <a:r>
              <a:rPr lang="en-US" dirty="0" err="1" smtClean="0"/>
              <a:t>ovs-vswitchd</a:t>
            </a:r>
            <a:r>
              <a:rPr lang="en-US" dirty="0" smtClean="0"/>
              <a:t>: 100Mbps</a:t>
            </a:r>
          </a:p>
          <a:p>
            <a:pPr lvl="1"/>
            <a:r>
              <a:rPr lang="en-US" dirty="0" smtClean="0"/>
              <a:t>Controller: 10Mbps</a:t>
            </a:r>
          </a:p>
          <a:p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Fast Path: &lt; 1 us</a:t>
            </a:r>
          </a:p>
          <a:p>
            <a:pPr lvl="1"/>
            <a:r>
              <a:rPr lang="en-US" dirty="0" err="1" smtClean="0"/>
              <a:t>ovs-vswitchd</a:t>
            </a:r>
            <a:r>
              <a:rPr lang="en-US" dirty="0" smtClean="0"/>
              <a:t>: &lt; 1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Controller: </a:t>
            </a:r>
            <a:r>
              <a:rPr lang="en-US" dirty="0" err="1" smtClean="0"/>
              <a:t>ms</a:t>
            </a:r>
            <a:r>
              <a:rPr lang="en-US" dirty="0" smtClean="0"/>
              <a:t>+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5619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Overview and Basics</a:t>
            </a:r>
          </a:p>
          <a:p>
            <a:r>
              <a:rPr lang="en-US" dirty="0" smtClean="0"/>
              <a:t>Data Center Networks</a:t>
            </a:r>
          </a:p>
          <a:p>
            <a:pPr lvl="1"/>
            <a:r>
              <a:rPr lang="en-US" dirty="0" smtClean="0"/>
              <a:t>Basic </a:t>
            </a:r>
            <a:r>
              <a:rPr lang="en-US" smtClean="0"/>
              <a:t>switching technologies</a:t>
            </a:r>
            <a:endParaRPr lang="en-US" dirty="0" smtClean="0"/>
          </a:p>
          <a:p>
            <a:pPr lvl="1"/>
            <a:r>
              <a:rPr lang="en-US" dirty="0" smtClean="0"/>
              <a:t>Data Center Network Topologies (today and Monday)</a:t>
            </a:r>
          </a:p>
          <a:p>
            <a:pPr lvl="1"/>
            <a:r>
              <a:rPr lang="en-US" dirty="0" smtClean="0"/>
              <a:t>Software Routers (</a:t>
            </a:r>
            <a:r>
              <a:rPr lang="en-US" dirty="0" err="1" smtClean="0"/>
              <a:t>eg</a:t>
            </a:r>
            <a:r>
              <a:rPr lang="en-US" dirty="0" smtClean="0"/>
              <a:t>. Click, </a:t>
            </a:r>
            <a:r>
              <a:rPr lang="en-US" dirty="0" err="1" smtClean="0"/>
              <a:t>Routebricks</a:t>
            </a:r>
            <a:r>
              <a:rPr lang="en-US" dirty="0" smtClean="0"/>
              <a:t>, </a:t>
            </a:r>
            <a:r>
              <a:rPr lang="en-US" dirty="0" err="1" smtClean="0"/>
              <a:t>NetMap</a:t>
            </a:r>
            <a:r>
              <a:rPr lang="en-US" dirty="0" smtClean="0"/>
              <a:t>, </a:t>
            </a:r>
            <a:r>
              <a:rPr lang="en-US" dirty="0" err="1" smtClean="0"/>
              <a:t>Netslice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Alternative Switching Technologies</a:t>
            </a:r>
          </a:p>
          <a:p>
            <a:pPr lvl="1"/>
            <a:r>
              <a:rPr lang="en-US" dirty="0" smtClean="0"/>
              <a:t>Data Center Transport</a:t>
            </a:r>
          </a:p>
          <a:p>
            <a:r>
              <a:rPr lang="en-US" dirty="0" smtClean="0"/>
              <a:t>Data Center Software Networking </a:t>
            </a:r>
          </a:p>
          <a:p>
            <a:pPr lvl="1"/>
            <a:r>
              <a:rPr lang="en-US" dirty="0" smtClean="0"/>
              <a:t>Software Defined networking (overview, control plane, data plane, </a:t>
            </a:r>
            <a:r>
              <a:rPr lang="en-US" dirty="0" err="1" smtClean="0"/>
              <a:t>NetFGPA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Center Traffic and Measurements</a:t>
            </a:r>
          </a:p>
          <a:p>
            <a:pPr lvl="1"/>
            <a:r>
              <a:rPr lang="en-US" dirty="0" smtClean="0"/>
              <a:t>Virtualizing Networks</a:t>
            </a:r>
          </a:p>
          <a:p>
            <a:pPr lvl="1"/>
            <a:r>
              <a:rPr lang="en-US" dirty="0" err="1" smtClean="0"/>
              <a:t>Middleboxes</a:t>
            </a:r>
            <a:endParaRPr lang="en-US" dirty="0" smtClean="0"/>
          </a:p>
          <a:p>
            <a:r>
              <a:rPr lang="en-US" dirty="0" smtClean="0"/>
              <a:t>Advanced Topics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we in the semester?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191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191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61881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Compare Open </a:t>
            </a:r>
            <a:r>
              <a:rPr lang="en-US" dirty="0" err="1" smtClean="0"/>
              <a:t>vSwitch</a:t>
            </a:r>
            <a:r>
              <a:rPr lang="en-US" dirty="0" smtClean="0"/>
              <a:t> to Linux Bridge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Same performance as Linux bridge with same CPU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02" y="1504604"/>
            <a:ext cx="8823605" cy="446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Discussion/Future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acceleration in a virtual world?</a:t>
            </a:r>
          </a:p>
          <a:p>
            <a:pPr lvl="1"/>
            <a:r>
              <a:rPr lang="en-US" dirty="0" err="1" smtClean="0"/>
              <a:t>Netronome</a:t>
            </a:r>
            <a:r>
              <a:rPr lang="en-US" dirty="0" smtClean="0"/>
              <a:t>, VN-Tag, VEPA</a:t>
            </a:r>
          </a:p>
          <a:p>
            <a:endParaRPr lang="en-US" dirty="0" smtClean="0"/>
          </a:p>
          <a:p>
            <a:r>
              <a:rPr lang="en-US" dirty="0" smtClean="0"/>
              <a:t>Performance, performance, performance</a:t>
            </a:r>
          </a:p>
          <a:p>
            <a:r>
              <a:rPr lang="en-US" dirty="0" smtClean="0"/>
              <a:t>Physical switches integration</a:t>
            </a:r>
            <a:endParaRPr lang="en-US" dirty="0"/>
          </a:p>
          <a:p>
            <a:r>
              <a:rPr lang="en-US" dirty="0" smtClean="0"/>
              <a:t>Upstream </a:t>
            </a:r>
            <a:r>
              <a:rPr lang="en-US" dirty="0"/>
              <a:t>kernel integration</a:t>
            </a:r>
          </a:p>
          <a:p>
            <a:r>
              <a:rPr lang="en-US" dirty="0" smtClean="0"/>
              <a:t>Anything</a:t>
            </a:r>
            <a:r>
              <a:rPr lang="en-US" dirty="0"/>
              <a:t>*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Discussion/Future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Before</a:t>
            </a:r>
            <a:r>
              <a:rPr lang="en-US" dirty="0" smtClean="0"/>
              <a:t>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Project Interim report</a:t>
            </a:r>
            <a:endParaRPr lang="en-US" sz="2800" dirty="0"/>
          </a:p>
          <a:p>
            <a:pPr lvl="1"/>
            <a:r>
              <a:rPr lang="en-US" sz="2400" b="1" dirty="0" smtClean="0"/>
              <a:t>Due Monday, November 24.</a:t>
            </a:r>
          </a:p>
          <a:p>
            <a:pPr lvl="1"/>
            <a:r>
              <a:rPr lang="en-US" sz="2400" dirty="0" smtClean="0"/>
              <a:t>And meet with groups, TA, and professor</a:t>
            </a:r>
          </a:p>
          <a:p>
            <a:r>
              <a:rPr lang="en-US" sz="2800" dirty="0" err="1" smtClean="0"/>
              <a:t>Fractus</a:t>
            </a:r>
            <a:r>
              <a:rPr lang="en-US" sz="2800" dirty="0" smtClean="0"/>
              <a:t> Upgrade: Should be back online</a:t>
            </a:r>
            <a:endParaRPr lang="en-US" sz="3200" dirty="0" smtClean="0"/>
          </a:p>
          <a:p>
            <a:pPr lvl="1"/>
            <a:endParaRPr lang="en-US" sz="2800" dirty="0" smtClean="0"/>
          </a:p>
          <a:p>
            <a:r>
              <a:rPr lang="en-US" sz="2800" b="1" i="1" dirty="0"/>
              <a:t>R</a:t>
            </a:r>
            <a:r>
              <a:rPr lang="en-US" sz="2800" b="1" i="1" dirty="0" smtClean="0"/>
              <a:t>equired review and reading for </a:t>
            </a:r>
            <a:r>
              <a:rPr lang="en-US" sz="2800" b="1" i="1" dirty="0" smtClean="0"/>
              <a:t>Fri</a:t>
            </a:r>
            <a:r>
              <a:rPr lang="en-US" sz="2800" b="1" i="1" dirty="0" smtClean="0"/>
              <a:t>day</a:t>
            </a:r>
            <a:r>
              <a:rPr lang="en-US" sz="2800" b="1" i="1" dirty="0" smtClean="0"/>
              <a:t>, November </a:t>
            </a:r>
            <a:r>
              <a:rPr lang="en-US" sz="2800" b="1" i="1" dirty="0" smtClean="0"/>
              <a:t>21</a:t>
            </a:r>
            <a:endParaRPr lang="en-US" sz="2800" b="1" i="1" dirty="0" smtClean="0"/>
          </a:p>
          <a:p>
            <a:pPr lvl="1"/>
            <a:r>
              <a:rPr lang="en-US" sz="2000" dirty="0" err="1"/>
              <a:t>VirtualWires</a:t>
            </a:r>
            <a:r>
              <a:rPr lang="en-US" sz="2000" dirty="0"/>
              <a:t> for Live Migrating Virtual Networks across Clouds, D. Williams, H. Jamjoom, Z. Jiang, and H. Weatherspoon. IBM Tech. Rep. RC25378, </a:t>
            </a:r>
            <a:r>
              <a:rPr lang="en-US" sz="2000" dirty="0" smtClean="0"/>
              <a:t>April 2013.</a:t>
            </a:r>
            <a:endParaRPr lang="en-US" sz="2000" dirty="0" smtClean="0"/>
          </a:p>
          <a:p>
            <a:pPr lvl="1"/>
            <a:r>
              <a:rPr lang="en-US" sz="2000" dirty="0"/>
              <a:t>http://domino.research.ibm.com/library/cyberdig.nsf/papers/FD9A14E59B138E7E85257B6000572CC3/$File/rc25378.pdf</a:t>
            </a:r>
            <a:endParaRPr lang="en-US" sz="2000" dirty="0"/>
          </a:p>
          <a:p>
            <a:pPr lvl="1"/>
            <a:endParaRPr lang="en-US" sz="2800" dirty="0" smtClean="0"/>
          </a:p>
          <a:p>
            <a:r>
              <a:rPr lang="en-US" sz="2800" dirty="0"/>
              <a:t>Check piazza: </a:t>
            </a:r>
            <a:r>
              <a:rPr lang="en-US" sz="2800" dirty="0" smtClean="0"/>
              <a:t>http://piazza.com/cornell/fall2014/cs5413</a:t>
            </a:r>
          </a:p>
          <a:p>
            <a:r>
              <a:rPr lang="en-US" sz="2800" dirty="0" smtClean="0"/>
              <a:t>Check website for updated schedule</a:t>
            </a:r>
          </a:p>
        </p:txBody>
      </p:sp>
    </p:spTree>
    <p:extLst>
      <p:ext uri="{BB962C8B-B14F-4D97-AF65-F5344CB8AC3E}">
        <p14:creationId xmlns:p14="http://schemas.microsoft.com/office/powerpoint/2010/main" val="39811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dirty="0" smtClean="0"/>
              <a:t>Extending </a:t>
            </a:r>
            <a:r>
              <a:rPr lang="en-US" dirty="0"/>
              <a:t>networking into the virtualization </a:t>
            </a:r>
            <a:r>
              <a:rPr lang="en-US" dirty="0" smtClean="0"/>
              <a:t>layer </a:t>
            </a:r>
          </a:p>
          <a:p>
            <a:pPr lvl="1"/>
            <a:r>
              <a:rPr lang="en-US" dirty="0" smtClean="0"/>
              <a:t>B</a:t>
            </a:r>
            <a:r>
              <a:rPr lang="en-US" dirty="0"/>
              <a:t>. Pfaff, J. Pettit, </a:t>
            </a:r>
            <a:r>
              <a:rPr lang="en-US" dirty="0" smtClean="0"/>
              <a:t>T</a:t>
            </a:r>
            <a:r>
              <a:rPr lang="en-US" dirty="0"/>
              <a:t>. </a:t>
            </a:r>
            <a:r>
              <a:rPr lang="en-US" dirty="0" err="1"/>
              <a:t>Koponen</a:t>
            </a:r>
            <a:r>
              <a:rPr lang="en-US" dirty="0"/>
              <a:t>, K. </a:t>
            </a:r>
            <a:r>
              <a:rPr lang="en-US" dirty="0" err="1"/>
              <a:t>Amidon</a:t>
            </a:r>
            <a:r>
              <a:rPr lang="en-US" dirty="0"/>
              <a:t>, M. </a:t>
            </a:r>
            <a:r>
              <a:rPr lang="en-US" dirty="0" err="1"/>
              <a:t>Casado</a:t>
            </a:r>
            <a:r>
              <a:rPr lang="en-US" dirty="0"/>
              <a:t>, S. </a:t>
            </a:r>
            <a:r>
              <a:rPr lang="en-US" dirty="0" err="1"/>
              <a:t>Shenker</a:t>
            </a:r>
            <a:r>
              <a:rPr lang="en-US" dirty="0"/>
              <a:t>. ACM SIGCOMM Workshop on Hot Topics in Networking (</a:t>
            </a:r>
            <a:r>
              <a:rPr lang="en-US" dirty="0" err="1"/>
              <a:t>HotNets</a:t>
            </a:r>
            <a:r>
              <a:rPr lang="en-US" dirty="0"/>
              <a:t>), October </a:t>
            </a:r>
            <a:r>
              <a:rPr lang="en-US" dirty="0" smtClean="0"/>
              <a:t>2009.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Discussion/Future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is pervasive</a:t>
            </a:r>
          </a:p>
          <a:p>
            <a:pPr lvl="1"/>
            <a:r>
              <a:rPr lang="en-US" dirty="0" smtClean="0"/>
              <a:t>At the time of </a:t>
            </a:r>
            <a:r>
              <a:rPr lang="en-US" dirty="0"/>
              <a:t>writing in 2009: </a:t>
            </a:r>
            <a:endParaRPr lang="en-US" dirty="0" smtClean="0"/>
          </a:p>
          <a:p>
            <a:pPr lvl="2"/>
            <a:r>
              <a:rPr lang="en-US" dirty="0" smtClean="0"/>
              <a:t>12</a:t>
            </a:r>
            <a:r>
              <a:rPr lang="en-US" dirty="0"/>
              <a:t>% of workloads </a:t>
            </a:r>
            <a:r>
              <a:rPr lang="en-US" dirty="0" smtClean="0"/>
              <a:t>were virtual</a:t>
            </a:r>
          </a:p>
          <a:p>
            <a:pPr lvl="2"/>
            <a:r>
              <a:rPr lang="en-US" dirty="0" smtClean="0"/>
              <a:t>Gartner predicted by 2013, 61% of workloads would be virtual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Scott </a:t>
            </a:r>
            <a:r>
              <a:rPr lang="en-US" dirty="0" err="1"/>
              <a:t>Shenker’s</a:t>
            </a:r>
            <a:r>
              <a:rPr lang="en-US" dirty="0"/>
              <a:t> talk: Virtual switches is more numerous than physical switches today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Intel: All </a:t>
            </a:r>
            <a:r>
              <a:rPr lang="en-US" dirty="0" err="1" smtClean="0"/>
              <a:t>endhosts</a:t>
            </a:r>
            <a:r>
              <a:rPr lang="en-US" dirty="0" smtClean="0"/>
              <a:t> should be virtualized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9146970" cy="5273449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Networking in virtual environments is important</a:t>
            </a:r>
          </a:p>
          <a:p>
            <a:r>
              <a:rPr lang="en-US" dirty="0" smtClean="0"/>
              <a:t>Clouds routinely host 40, 60, 120 or more virtual hosts per physical host</a:t>
            </a:r>
          </a:p>
          <a:p>
            <a:pPr lvl="1"/>
            <a:r>
              <a:rPr lang="en-US" dirty="0" smtClean="0"/>
              <a:t>128VM’s per host is more than 2 racks full of machines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61" y="3038984"/>
            <a:ext cx="2113122" cy="3819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982" y="3038984"/>
            <a:ext cx="2113122" cy="381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9230097" cy="5830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Networking in virtual environments is different</a:t>
            </a:r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Scalability (10</a:t>
            </a:r>
            <a:r>
              <a:rPr lang="en-US" baseline="30000" dirty="0" smtClean="0"/>
              <a:t>5</a:t>
            </a:r>
            <a:r>
              <a:rPr lang="en-US" dirty="0" smtClean="0"/>
              <a:t> VMs or much more)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Mobility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Conveniences </a:t>
            </a:r>
          </a:p>
          <a:p>
            <a:pPr lvl="1"/>
            <a:r>
              <a:rPr lang="en-US" dirty="0" smtClean="0"/>
              <a:t>Hypervisor info</a:t>
            </a:r>
          </a:p>
          <a:p>
            <a:pPr lvl="1"/>
            <a:r>
              <a:rPr lang="en-US" dirty="0" smtClean="0"/>
              <a:t>Introspection</a:t>
            </a:r>
          </a:p>
          <a:p>
            <a:pPr lvl="1"/>
            <a:r>
              <a:rPr lang="en-US" dirty="0" smtClean="0"/>
              <a:t>Leaf nodes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9230097" cy="5830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Networking in virtual environments is different</a:t>
            </a:r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Scalability (10</a:t>
            </a:r>
            <a:r>
              <a:rPr lang="en-US" baseline="30000" dirty="0" smtClean="0"/>
              <a:t>5</a:t>
            </a:r>
            <a:r>
              <a:rPr lang="en-US" dirty="0" smtClean="0"/>
              <a:t> VMs or much more)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Mobility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Conveniences </a:t>
            </a:r>
          </a:p>
          <a:p>
            <a:pPr lvl="1"/>
            <a:r>
              <a:rPr lang="en-US" dirty="0" smtClean="0"/>
              <a:t>Hypervisor info</a:t>
            </a:r>
          </a:p>
          <a:p>
            <a:pPr lvl="1"/>
            <a:r>
              <a:rPr lang="en-US" dirty="0" smtClean="0"/>
              <a:t>Introspection</a:t>
            </a:r>
          </a:p>
          <a:p>
            <a:pPr lvl="1"/>
            <a:r>
              <a:rPr lang="en-US" dirty="0" smtClean="0"/>
              <a:t>Leaf nodes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46319" y="3034145"/>
            <a:ext cx="3672993" cy="35394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Open </a:t>
            </a:r>
            <a:r>
              <a:rPr lang="en-US" sz="3200" u="sng" dirty="0" err="1" smtClean="0"/>
              <a:t>vSwitch</a:t>
            </a:r>
            <a:endParaRPr lang="en-US" sz="3200" u="sng" dirty="0" smtClean="0"/>
          </a:p>
          <a:p>
            <a:endParaRPr lang="en-US" sz="3200" dirty="0"/>
          </a:p>
          <a:p>
            <a:r>
              <a:rPr lang="en-US" sz="3200" dirty="0" smtClean="0"/>
              <a:t>Distribute the Switch</a:t>
            </a:r>
          </a:p>
          <a:p>
            <a:endParaRPr lang="en-US" sz="3200" dirty="0"/>
          </a:p>
          <a:p>
            <a:r>
              <a:rPr lang="en-US" sz="3200" dirty="0" smtClean="0"/>
              <a:t>Centralize Control</a:t>
            </a:r>
          </a:p>
          <a:p>
            <a:endParaRPr lang="en-US" sz="3200" dirty="0"/>
          </a:p>
          <a:p>
            <a:r>
              <a:rPr lang="en-US" sz="3200" dirty="0" smtClean="0"/>
              <a:t>Take Advantage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266902" y="2443942"/>
            <a:ext cx="1720734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286000" y="2924287"/>
            <a:ext cx="2701636" cy="235429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286000" y="3358342"/>
            <a:ext cx="2701636" cy="294270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466407" y="5278582"/>
            <a:ext cx="1521229" cy="102246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3100647" y="4862945"/>
            <a:ext cx="365760" cy="849692"/>
          </a:xfrm>
          <a:prstGeom prst="righ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Discussion/Future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22223</TotalTime>
  <Words>687</Words>
  <Application>Microsoft Office PowerPoint</Application>
  <PresentationFormat>On-screen Show (4:3)</PresentationFormat>
  <Paragraphs>215</Paragraphs>
  <Slides>23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Data Center Virtualization: Open vSwitch</vt:lpstr>
      <vt:lpstr>Where are we in the semester?</vt:lpstr>
      <vt:lpstr>Goals for Today</vt:lpstr>
      <vt:lpstr>Outline</vt:lpstr>
      <vt:lpstr>Motivation </vt:lpstr>
      <vt:lpstr>Motivation</vt:lpstr>
      <vt:lpstr>Motivation</vt:lpstr>
      <vt:lpstr>Motivation</vt:lpstr>
      <vt:lpstr>Outline</vt:lpstr>
      <vt:lpstr>Open vSwitch: Design</vt:lpstr>
      <vt:lpstr>Open vSwitch</vt:lpstr>
      <vt:lpstr>Outline</vt:lpstr>
      <vt:lpstr>Applications</vt:lpstr>
      <vt:lpstr>Applications</vt:lpstr>
      <vt:lpstr>Applications</vt:lpstr>
      <vt:lpstr>Outline</vt:lpstr>
      <vt:lpstr>Implementation</vt:lpstr>
      <vt:lpstr>Outline</vt:lpstr>
      <vt:lpstr>Evaluation</vt:lpstr>
      <vt:lpstr>Evaluation</vt:lpstr>
      <vt:lpstr>Outline</vt:lpstr>
      <vt:lpstr>Discussion/Future work</vt:lpstr>
      <vt:lpstr>Before Next time</vt:lpstr>
    </vt:vector>
  </TitlesOfParts>
  <Company>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309</cp:revision>
  <dcterms:created xsi:type="dcterms:W3CDTF">2011-03-13T12:50:14Z</dcterms:created>
  <dcterms:modified xsi:type="dcterms:W3CDTF">2014-11-19T16:50:04Z</dcterms:modified>
</cp:coreProperties>
</file>