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1072" r:id="rId3"/>
    <p:sldId id="1127" r:id="rId4"/>
    <p:sldId id="1200" r:id="rId5"/>
    <p:sldId id="1201" r:id="rId6"/>
    <p:sldId id="1202" r:id="rId7"/>
    <p:sldId id="1203" r:id="rId8"/>
    <p:sldId id="1204" r:id="rId9"/>
    <p:sldId id="1205" r:id="rId10"/>
    <p:sldId id="1206" r:id="rId11"/>
    <p:sldId id="1207" r:id="rId12"/>
    <p:sldId id="1208" r:id="rId13"/>
    <p:sldId id="1209" r:id="rId14"/>
    <p:sldId id="1210" r:id="rId15"/>
    <p:sldId id="1211" r:id="rId16"/>
    <p:sldId id="1212" r:id="rId17"/>
    <p:sldId id="1213" r:id="rId18"/>
    <p:sldId id="1214" r:id="rId19"/>
    <p:sldId id="1215" r:id="rId20"/>
    <p:sldId id="1216" r:id="rId21"/>
    <p:sldId id="1217" r:id="rId22"/>
    <p:sldId id="1218" r:id="rId23"/>
    <p:sldId id="1219" r:id="rId24"/>
    <p:sldId id="1220" r:id="rId25"/>
    <p:sldId id="1221" r:id="rId26"/>
    <p:sldId id="1222" r:id="rId27"/>
    <p:sldId id="1223" r:id="rId28"/>
    <p:sldId id="1224" r:id="rId29"/>
    <p:sldId id="1225" r:id="rId30"/>
    <p:sldId id="1226" r:id="rId31"/>
    <p:sldId id="1227" r:id="rId32"/>
    <p:sldId id="109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0757" autoAdjust="0"/>
  </p:normalViewPr>
  <p:slideViewPr>
    <p:cSldViewPr snapToGrid="0" snapToObjects="1">
      <p:cViewPr varScale="1">
        <p:scale>
          <a:sx n="49" d="100"/>
          <a:sy n="49" d="100"/>
        </p:scale>
        <p:origin x="109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43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slee\Downloads\netslice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slee\Downloads\netslice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071784776903"/>
          <c:y val="5.1400554097404502E-2"/>
          <c:w val="0.82423517060367502"/>
          <c:h val="0.729627368007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best configuration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,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kernel</c:v>
                </c:pt>
                <c:pt idx="1">
                  <c:v>RouteBricks</c:v>
                </c:pt>
                <c:pt idx="2">
                  <c:v>NetSlice</c:v>
                </c:pt>
                <c:pt idx="3">
                  <c:v>pcap</c:v>
                </c:pt>
                <c:pt idx="4">
                  <c:v>pcap-mmap</c:v>
                </c:pt>
                <c:pt idx="5">
                  <c:v>Click user-space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9558.0300000000007</c:v>
                </c:pt>
                <c:pt idx="1">
                  <c:v>9553.7199999999921</c:v>
                </c:pt>
                <c:pt idx="2">
                  <c:v>9522.3599999999878</c:v>
                </c:pt>
                <c:pt idx="3">
                  <c:v>2252.4899999999998</c:v>
                </c:pt>
                <c:pt idx="4">
                  <c:v>2255.15</c:v>
                </c:pt>
                <c:pt idx="5">
                  <c:v>1461.34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receive-livelock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,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kernel</c:v>
                </c:pt>
                <c:pt idx="1">
                  <c:v>RouteBricks</c:v>
                </c:pt>
                <c:pt idx="2">
                  <c:v>NetSlice</c:v>
                </c:pt>
                <c:pt idx="3">
                  <c:v>pcap</c:v>
                </c:pt>
                <c:pt idx="4">
                  <c:v>pcap-mmap</c:v>
                </c:pt>
                <c:pt idx="5">
                  <c:v>Click user-space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7594.14</c:v>
                </c:pt>
                <c:pt idx="1">
                  <c:v>7520.22</c:v>
                </c:pt>
                <c:pt idx="2">
                  <c:v>5922.16</c:v>
                </c:pt>
                <c:pt idx="3">
                  <c:v>64.787499999999994</c:v>
                </c:pt>
                <c:pt idx="4">
                  <c:v>496.92500000000001</c:v>
                </c:pt>
                <c:pt idx="5">
                  <c:v>11.0677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7724880"/>
        <c:axId val="1637718896"/>
      </c:barChart>
      <c:catAx>
        <c:axId val="163772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37718896"/>
        <c:crosses val="autoZero"/>
        <c:auto val="1"/>
        <c:lblAlgn val="ctr"/>
        <c:lblOffset val="100"/>
        <c:noMultiLvlLbl val="0"/>
      </c:catAx>
      <c:valAx>
        <c:axId val="1637718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(Mbps)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3772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20538057742805"/>
          <c:y val="9.1452854107522297E-2"/>
          <c:w val="0.31544671916010503"/>
          <c:h val="0.1485853504423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627296587927"/>
          <c:y val="5.1400554097404502E-2"/>
          <c:w val="0.83497134733158396"/>
          <c:h val="0.7982250656167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RouteBricks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,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Sheet1!$B$10:$B$17</c:f>
              <c:numCache>
                <c:formatCode>General</c:formatCode>
                <c:ptCount val="8"/>
                <c:pt idx="0">
                  <c:v>1272.04</c:v>
                </c:pt>
                <c:pt idx="1">
                  <c:v>2581.85</c:v>
                </c:pt>
                <c:pt idx="2">
                  <c:v>3847.51</c:v>
                </c:pt>
                <c:pt idx="3">
                  <c:v>5185.6400000000003</c:v>
                </c:pt>
                <c:pt idx="4">
                  <c:v>6491.07</c:v>
                </c:pt>
                <c:pt idx="5">
                  <c:v>7388.52</c:v>
                </c:pt>
                <c:pt idx="6">
                  <c:v>8306.82</c:v>
                </c:pt>
                <c:pt idx="7">
                  <c:v>9157.3899999999885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NetSlice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1821170549557699E-2"/>
                  <c:y val="1.54320987654321E-3"/>
                </c:manualLayout>
              </c:layout>
              <c:numFmt formatCode="0.0,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Sheet1!$D$10:$D$17</c:f>
              <c:numCache>
                <c:formatCode>General</c:formatCode>
                <c:ptCount val="8"/>
                <c:pt idx="0">
                  <c:v>1177.5</c:v>
                </c:pt>
                <c:pt idx="1">
                  <c:v>2355</c:v>
                </c:pt>
                <c:pt idx="2">
                  <c:v>3532.5</c:v>
                </c:pt>
                <c:pt idx="3">
                  <c:v>4710</c:v>
                </c:pt>
                <c:pt idx="4">
                  <c:v>5885.91</c:v>
                </c:pt>
                <c:pt idx="5">
                  <c:v>6835.36</c:v>
                </c:pt>
                <c:pt idx="6">
                  <c:v>7644.64</c:v>
                </c:pt>
                <c:pt idx="7">
                  <c:v>8513.18</c:v>
                </c:pt>
              </c:numCache>
            </c:numRef>
          </c:val>
        </c:ser>
        <c:ser>
          <c:idx val="2"/>
          <c:order val="2"/>
          <c:tx>
            <c:strRef>
              <c:f>Sheet1!$F$9</c:f>
              <c:strCache>
                <c:ptCount val="1"/>
                <c:pt idx="0">
                  <c:v>pcap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Sheet1!$F$10:$F$17</c:f>
              <c:numCache>
                <c:formatCode>General</c:formatCode>
                <c:ptCount val="8"/>
                <c:pt idx="0">
                  <c:v>1097.17</c:v>
                </c:pt>
                <c:pt idx="1">
                  <c:v>1838.81</c:v>
                </c:pt>
                <c:pt idx="2">
                  <c:v>2215.3000000000002</c:v>
                </c:pt>
                <c:pt idx="3">
                  <c:v>2250.79</c:v>
                </c:pt>
                <c:pt idx="4">
                  <c:v>2250.62</c:v>
                </c:pt>
                <c:pt idx="5">
                  <c:v>2243.7600000000002</c:v>
                </c:pt>
                <c:pt idx="6">
                  <c:v>2181.29</c:v>
                </c:pt>
                <c:pt idx="7">
                  <c:v>2124.8200000000002</c:v>
                </c:pt>
              </c:numCache>
            </c:numRef>
          </c:val>
        </c:ser>
        <c:ser>
          <c:idx val="3"/>
          <c:order val="3"/>
          <c:tx>
            <c:strRef>
              <c:f>Sheet1!$H$9</c:f>
              <c:strCache>
                <c:ptCount val="1"/>
                <c:pt idx="0">
                  <c:v>pcap-mmap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Sheet1!$H$10:$H$17</c:f>
              <c:numCache>
                <c:formatCode>General</c:formatCode>
                <c:ptCount val="8"/>
                <c:pt idx="0">
                  <c:v>956.55</c:v>
                </c:pt>
                <c:pt idx="1">
                  <c:v>1855.06</c:v>
                </c:pt>
                <c:pt idx="2">
                  <c:v>2202.84</c:v>
                </c:pt>
                <c:pt idx="3">
                  <c:v>2253.36</c:v>
                </c:pt>
                <c:pt idx="4">
                  <c:v>2256.11</c:v>
                </c:pt>
                <c:pt idx="5">
                  <c:v>2230.12</c:v>
                </c:pt>
                <c:pt idx="6">
                  <c:v>2178.7600000000002</c:v>
                </c:pt>
                <c:pt idx="7">
                  <c:v>2173.86</c:v>
                </c:pt>
              </c:numCache>
            </c:numRef>
          </c:val>
        </c:ser>
        <c:ser>
          <c:idx val="4"/>
          <c:order val="4"/>
          <c:tx>
            <c:strRef>
              <c:f>Sheet1!$J$9</c:f>
              <c:strCache>
                <c:ptCount val="1"/>
                <c:pt idx="0">
                  <c:v>Click user-space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Sheet1!$J$10:$J$17</c:f>
              <c:numCache>
                <c:formatCode>General</c:formatCode>
                <c:ptCount val="8"/>
                <c:pt idx="0">
                  <c:v>455.4879999999996</c:v>
                </c:pt>
                <c:pt idx="1">
                  <c:v>494.35</c:v>
                </c:pt>
                <c:pt idx="2">
                  <c:v>587.86199999999928</c:v>
                </c:pt>
                <c:pt idx="3">
                  <c:v>589.48699999999997</c:v>
                </c:pt>
                <c:pt idx="4">
                  <c:v>573.61300000000006</c:v>
                </c:pt>
                <c:pt idx="5">
                  <c:v>546.53800000000001</c:v>
                </c:pt>
                <c:pt idx="6">
                  <c:v>458.363</c:v>
                </c:pt>
                <c:pt idx="7">
                  <c:v>421.55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7725424"/>
        <c:axId val="1637725968"/>
      </c:barChart>
      <c:catAx>
        <c:axId val="1637725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CPUs used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37725968"/>
        <c:crosses val="autoZero"/>
        <c:auto val="1"/>
        <c:lblAlgn val="ctr"/>
        <c:lblOffset val="100"/>
        <c:noMultiLvlLbl val="0"/>
      </c:catAx>
      <c:valAx>
        <c:axId val="1637725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1.0541557305336799E-2"/>
              <c:y val="0.24944808982210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3772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948753280839901"/>
          <c:y val="5.4595727617381198E-2"/>
          <c:w val="0.22717913385826799"/>
          <c:h val="0.4185859580052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8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7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2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9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1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2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9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3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8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85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89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0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2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3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60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0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0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0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netslice.cs.cornell.ed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538"/>
            <a:ext cx="7772400" cy="1755774"/>
          </a:xfrm>
        </p:spPr>
        <p:txBody>
          <a:bodyPr>
            <a:normAutofit/>
          </a:bodyPr>
          <a:lstStyle/>
          <a:p>
            <a:r>
              <a:rPr lang="en-US" dirty="0" smtClean="0"/>
              <a:t>Software Routers: </a:t>
            </a:r>
            <a:r>
              <a:rPr lang="en-US" dirty="0" err="1" smtClean="0"/>
              <a:t>NetSlice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8312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October </a:t>
            </a:r>
            <a:r>
              <a:rPr lang="en-US" sz="2800" dirty="0" smtClean="0"/>
              <a:t>15, </a:t>
            </a:r>
            <a:r>
              <a:rPr lang="en-US" sz="2800" dirty="0" smtClean="0"/>
              <a:t>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05007"/>
            <a:ext cx="9173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from Ki Suh Lee’s presentation at the ACM/IEEE Symposium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on Architectures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for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Networking and Communication Systems (ANCS), October 2012.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Difficulties in building packet processors</a:t>
            </a:r>
          </a:p>
          <a:p>
            <a:r>
              <a:rPr lang="en-US" dirty="0" err="1" smtClean="0"/>
              <a:t>NetSlice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Discussions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NetSlice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power to the application</a:t>
            </a:r>
          </a:p>
          <a:p>
            <a:pPr lvl="1"/>
            <a:r>
              <a:rPr lang="en-US" dirty="0" smtClean="0"/>
              <a:t>Overheads &amp; Contention</a:t>
            </a:r>
          </a:p>
          <a:p>
            <a:pPr lvl="1"/>
            <a:r>
              <a:rPr lang="en-US" dirty="0" smtClean="0"/>
              <a:t>Lack of control over hardware resources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Spatial partitioning exploiting NUMA architecture</a:t>
            </a:r>
          </a:p>
          <a:p>
            <a:pPr lvl="1"/>
            <a:r>
              <a:rPr lang="en-US" dirty="0" smtClean="0"/>
              <a:t>Kernel network stack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Streamlined path for packets</a:t>
            </a:r>
          </a:p>
          <a:p>
            <a:pPr lvl="1"/>
            <a:r>
              <a:rPr lang="en-US" dirty="0" smtClean="0"/>
              <a:t>Portability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 zero-copy, kernel &amp; device driver modifications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990600"/>
            <a:ext cx="2016949" cy="17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 l="7617" t="12010" r="8973" b="11924"/>
          <a:stretch>
            <a:fillRect/>
          </a:stretch>
        </p:blipFill>
        <p:spPr>
          <a:xfrm>
            <a:off x="7382231" y="210962"/>
            <a:ext cx="1587577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err="1" smtClean="0"/>
              <a:t>NetSlice</a:t>
            </a:r>
            <a:r>
              <a:rPr lang="en-US" sz="4000" dirty="0" smtClean="0"/>
              <a:t> Spatial Partitioning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r>
              <a:rPr lang="en-US" dirty="0" smtClean="0"/>
              <a:t>Independent (parallel) execution contexts</a:t>
            </a:r>
          </a:p>
          <a:p>
            <a:pPr lvl="1"/>
            <a:r>
              <a:rPr lang="en-US" dirty="0" smtClean="0"/>
              <a:t>Split each Network Interface Controller (NIC)</a:t>
            </a:r>
          </a:p>
          <a:p>
            <a:pPr lvl="2"/>
            <a:r>
              <a:rPr lang="en-US" dirty="0" smtClean="0"/>
              <a:t>One NIC queue per NIC per context</a:t>
            </a:r>
          </a:p>
          <a:p>
            <a:pPr lvl="1"/>
            <a:r>
              <a:rPr lang="en-US" dirty="0" smtClean="0"/>
              <a:t>Group and split the CPU cores</a:t>
            </a:r>
          </a:p>
          <a:p>
            <a:pPr lvl="1"/>
            <a:r>
              <a:rPr lang="en-US" dirty="0" smtClean="0"/>
              <a:t>Implicit resources (bus and memory bandwidth)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0145" y="4211971"/>
            <a:ext cx="1960640" cy="1951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1088306" y="4227683"/>
            <a:ext cx="2645319" cy="192050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899031" y="4945618"/>
            <a:ext cx="167570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58260" y="6163897"/>
            <a:ext cx="220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Temporal partitioning</a:t>
            </a:r>
          </a:p>
          <a:p>
            <a:pPr algn="ctr"/>
            <a:r>
              <a:rPr lang="en-US" dirty="0" smtClean="0"/>
              <a:t>(time-sharing)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0580" y="6163897"/>
            <a:ext cx="1960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Spatial partitioning</a:t>
            </a:r>
          </a:p>
          <a:p>
            <a:pPr algn="ctr"/>
            <a:r>
              <a:rPr lang="en-US" dirty="0" smtClean="0"/>
              <a:t>(exclusive-access)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etslice-2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853" y="4234294"/>
            <a:ext cx="4394020" cy="2406031"/>
          </a:xfrm>
          <a:prstGeom prst="rect">
            <a:avLst/>
          </a:prstGeom>
        </p:spPr>
      </p:pic>
      <p:pic>
        <p:nvPicPr>
          <p:cNvPr id="18" name="Picture 17" descr="cores-nehalem-2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7" y="4350611"/>
            <a:ext cx="3986557" cy="2299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NetSlice Spatial Partitioning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09040" cy="4525963"/>
          </a:xfrm>
        </p:spPr>
        <p:txBody>
          <a:bodyPr/>
          <a:lstStyle/>
          <a:p>
            <a:r>
              <a:rPr lang="en-US" dirty="0" smtClean="0"/>
              <a:t>2x quad core Intel Xeon X5570 (Nehalem)</a:t>
            </a:r>
          </a:p>
          <a:p>
            <a:pPr lvl="1"/>
            <a:r>
              <a:rPr lang="en-US" dirty="0" smtClean="0"/>
              <a:t>Two simultaneous hyperthreads – OS sees 16 CPUs  </a:t>
            </a:r>
          </a:p>
          <a:p>
            <a:pPr lvl="1"/>
            <a:r>
              <a:rPr lang="en-US" dirty="0" smtClean="0"/>
              <a:t>Non Uniform Memory Access (NUMA)</a:t>
            </a:r>
          </a:p>
          <a:p>
            <a:pPr lvl="2"/>
            <a:r>
              <a:rPr lang="en-US" dirty="0" err="1" smtClean="0"/>
              <a:t>QuickPath</a:t>
            </a:r>
            <a:r>
              <a:rPr lang="en-US" dirty="0" smtClean="0"/>
              <a:t> point-to-point interconnect</a:t>
            </a:r>
          </a:p>
          <a:p>
            <a:pPr lvl="1"/>
            <a:r>
              <a:rPr lang="en-US" dirty="0" smtClean="0"/>
              <a:t>Shared L3 cache</a:t>
            </a:r>
            <a:endParaRPr lang="en-US" dirty="0"/>
          </a:p>
        </p:txBody>
      </p:sp>
      <p:grpSp>
        <p:nvGrpSpPr>
          <p:cNvPr id="4" name="Group 35"/>
          <p:cNvGrpSpPr/>
          <p:nvPr/>
        </p:nvGrpSpPr>
        <p:grpSpPr>
          <a:xfrm>
            <a:off x="1007953" y="4626648"/>
            <a:ext cx="7934808" cy="2032631"/>
            <a:chOff x="1007953" y="4626648"/>
            <a:chExt cx="7934808" cy="2032631"/>
          </a:xfrm>
        </p:grpSpPr>
        <p:cxnSp>
          <p:nvCxnSpPr>
            <p:cNvPr id="14" name="Straight Connector 13"/>
            <p:cNvCxnSpPr>
              <a:stCxn id="10" idx="2"/>
              <a:endCxn id="9" idx="6"/>
            </p:cNvCxnSpPr>
            <p:nvPr/>
          </p:nvCxnSpPr>
          <p:spPr>
            <a:xfrm rot="10800000">
              <a:off x="4367629" y="5159765"/>
              <a:ext cx="286311" cy="121295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34"/>
            <p:cNvGrpSpPr/>
            <p:nvPr/>
          </p:nvGrpSpPr>
          <p:grpSpPr>
            <a:xfrm>
              <a:off x="1007953" y="4626648"/>
              <a:ext cx="7934808" cy="2032631"/>
              <a:chOff x="1007953" y="4626648"/>
              <a:chExt cx="7934808" cy="203263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07953" y="6025700"/>
                <a:ext cx="154740" cy="5331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174788" y="6088094"/>
                <a:ext cx="154740" cy="5331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35349" y="4626648"/>
                <a:ext cx="424748" cy="5331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36688" y="4893207"/>
                <a:ext cx="230940" cy="5331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653939" y="6086158"/>
                <a:ext cx="4288822" cy="573121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0" idx="2"/>
                <a:endCxn id="8" idx="6"/>
              </p:cNvCxnSpPr>
              <p:nvPr/>
            </p:nvCxnSpPr>
            <p:spPr>
              <a:xfrm rot="10800000">
                <a:off x="3560097" y="4893207"/>
                <a:ext cx="1093842" cy="147951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0" idx="2"/>
                <a:endCxn id="6" idx="6"/>
              </p:cNvCxnSpPr>
              <p:nvPr/>
            </p:nvCxnSpPr>
            <p:spPr>
              <a:xfrm rot="10800000">
                <a:off x="1162693" y="6292259"/>
                <a:ext cx="3491246" cy="8046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>
              <a:stCxn id="10" idx="2"/>
              <a:endCxn id="7" idx="5"/>
            </p:cNvCxnSpPr>
            <p:nvPr/>
          </p:nvCxnSpPr>
          <p:spPr>
            <a:xfrm rot="10800000" flipV="1">
              <a:off x="4306867" y="6372719"/>
              <a:ext cx="347072" cy="17041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75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0" y="4140200"/>
            <a:ext cx="9144000" cy="2413000"/>
            <a:chOff x="0" y="415365"/>
            <a:chExt cx="9144000" cy="2413000"/>
          </a:xfrm>
        </p:grpSpPr>
        <p:pic>
          <p:nvPicPr>
            <p:cNvPr id="12" name="Picture 11" descr="network-stack.pd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5365"/>
              <a:ext cx="9144000" cy="2413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336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203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340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476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716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0853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936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6804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2940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9077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4317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0453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61491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20166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81531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896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95296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56661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00400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59075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20440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81805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34205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95570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5790" y="1219200"/>
              <a:ext cx="1524000" cy="1066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Heavyweight</a:t>
              </a:r>
            </a:p>
            <a:p>
              <a:pPr algn="ctr"/>
              <a:r>
                <a:rPr lang="en-US" dirty="0" smtClean="0"/>
                <a:t>Network Stack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29600" y="1219200"/>
              <a:ext cx="555812" cy="5199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Streamlined Path for Packets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Inefficient conventional network stack</a:t>
            </a:r>
          </a:p>
          <a:p>
            <a:pPr lvl="1"/>
            <a:r>
              <a:rPr lang="en-US" dirty="0" smtClean="0"/>
              <a:t>One network stack “to rule them all” </a:t>
            </a:r>
          </a:p>
          <a:p>
            <a:pPr lvl="1"/>
            <a:r>
              <a:rPr lang="en-US" dirty="0" smtClean="0"/>
              <a:t>Performs too many memory accesses</a:t>
            </a:r>
          </a:p>
          <a:p>
            <a:pPr lvl="1"/>
            <a:r>
              <a:rPr lang="en-US" dirty="0" smtClean="0"/>
              <a:t>Pollutes cache, context switches, synchronization, system calls, blocking API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2926448" y="4630660"/>
            <a:ext cx="4386951" cy="1495503"/>
            <a:chOff x="2926448" y="4630660"/>
            <a:chExt cx="4386951" cy="149550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26448" y="4630660"/>
              <a:ext cx="4386951" cy="1495503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926448" y="4630661"/>
              <a:ext cx="4260858" cy="1495502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450067" y="4190305"/>
            <a:ext cx="5960163" cy="1040076"/>
          </a:xfrm>
          <a:custGeom>
            <a:avLst/>
            <a:gdLst>
              <a:gd name="connsiteX0" fmla="*/ 0 w 5960163"/>
              <a:gd name="connsiteY0" fmla="*/ 1040076 h 1040076"/>
              <a:gd name="connsiteX1" fmla="*/ 850023 w 5960163"/>
              <a:gd name="connsiteY1" fmla="*/ 150011 h 1040076"/>
              <a:gd name="connsiteX2" fmla="*/ 4340119 w 5960163"/>
              <a:gd name="connsiteY2" fmla="*/ 140011 h 1040076"/>
              <a:gd name="connsiteX3" fmla="*/ 5710156 w 5960163"/>
              <a:gd name="connsiteY3" fmla="*/ 460034 h 1040076"/>
              <a:gd name="connsiteX4" fmla="*/ 5840160 w 5960163"/>
              <a:gd name="connsiteY4" fmla="*/ 480036 h 10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0163" h="1040076">
                <a:moveTo>
                  <a:pt x="0" y="1040076"/>
                </a:moveTo>
                <a:cubicBezTo>
                  <a:pt x="63335" y="670049"/>
                  <a:pt x="126670" y="300022"/>
                  <a:pt x="850023" y="150011"/>
                </a:cubicBezTo>
                <a:cubicBezTo>
                  <a:pt x="1573376" y="0"/>
                  <a:pt x="3530097" y="88341"/>
                  <a:pt x="4340119" y="140011"/>
                </a:cubicBezTo>
                <a:cubicBezTo>
                  <a:pt x="5150141" y="191682"/>
                  <a:pt x="5460149" y="403363"/>
                  <a:pt x="5710156" y="460034"/>
                </a:cubicBezTo>
                <a:cubicBezTo>
                  <a:pt x="5960163" y="516705"/>
                  <a:pt x="5783492" y="476702"/>
                  <a:pt x="5840160" y="480036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7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zero-copy</a:t>
            </a:r>
          </a:p>
          <a:p>
            <a:pPr lvl="1"/>
            <a:r>
              <a:rPr lang="en-US" dirty="0" smtClean="0"/>
              <a:t>Tradeoffs between portability and performance</a:t>
            </a:r>
          </a:p>
          <a:p>
            <a:pPr lvl="1"/>
            <a:r>
              <a:rPr lang="en-US" dirty="0" err="1" smtClean="0"/>
              <a:t>NetSlices</a:t>
            </a:r>
            <a:r>
              <a:rPr lang="en-US" dirty="0" smtClean="0"/>
              <a:t> achieves both</a:t>
            </a:r>
          </a:p>
          <a:p>
            <a:r>
              <a:rPr lang="en-US" dirty="0" smtClean="0"/>
              <a:t>No hardware dependency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run-time loadable kernel module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NetSlice API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Courier"/>
              </a:rPr>
              <a:t>Expresses fine-grained hardware control</a:t>
            </a:r>
            <a:endParaRPr lang="en-US" dirty="0" smtClean="0"/>
          </a:p>
          <a:p>
            <a:r>
              <a:rPr lang="en-US" dirty="0" smtClean="0">
                <a:cs typeface="Courier"/>
              </a:rPr>
              <a:t>Flexible: based on </a:t>
            </a:r>
            <a:r>
              <a:rPr lang="en-US" dirty="0" err="1" smtClean="0">
                <a:latin typeface="Courier"/>
                <a:cs typeface="Courier"/>
              </a:rPr>
              <a:t>ioctl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cs typeface="Courier"/>
              </a:rPr>
              <a:t>Easy: </a:t>
            </a:r>
            <a:r>
              <a:rPr lang="en-US" dirty="0" smtClean="0">
                <a:latin typeface="Courier"/>
                <a:cs typeface="Courier"/>
              </a:rPr>
              <a:t>open, read, write, close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5800" y="2895600"/>
            <a:ext cx="8001000" cy="39624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400" dirty="0" smtClean="0"/>
              <a:t>1:  #include "</a:t>
            </a:r>
            <a:r>
              <a:rPr lang="en-US" sz="1400" dirty="0" err="1" smtClean="0"/>
              <a:t>netslice.h</a:t>
            </a:r>
            <a:r>
              <a:rPr lang="en-US" sz="1400" dirty="0" smtClean="0"/>
              <a:t>"</a:t>
            </a:r>
          </a:p>
          <a:p>
            <a:r>
              <a:rPr lang="en-US" sz="1400" dirty="0" smtClean="0"/>
              <a:t>2: </a:t>
            </a:r>
          </a:p>
          <a:p>
            <a:r>
              <a:rPr lang="en-US" sz="1400" dirty="0" smtClean="0"/>
              <a:t>3: </a:t>
            </a:r>
            <a:r>
              <a:rPr lang="en-US" sz="1400" dirty="0" err="1" smtClean="0"/>
              <a:t>structnetslice_rw_multi</a:t>
            </a:r>
            <a:r>
              <a:rPr lang="en-US" sz="1400" dirty="0" smtClean="0"/>
              <a:t> {</a:t>
            </a:r>
          </a:p>
          <a:p>
            <a:r>
              <a:rPr lang="en-US" sz="1400" dirty="0" smtClean="0"/>
              <a:t>4:   </a:t>
            </a:r>
            <a:r>
              <a:rPr lang="en-US" sz="1400" dirty="0" err="1" smtClean="0"/>
              <a:t>int</a:t>
            </a:r>
            <a:r>
              <a:rPr lang="en-US" sz="1400" dirty="0" smtClean="0"/>
              <a:t> flags;</a:t>
            </a:r>
          </a:p>
          <a:p>
            <a:r>
              <a:rPr lang="en-US" sz="1400" dirty="0" smtClean="0"/>
              <a:t>5: } </a:t>
            </a:r>
            <a:r>
              <a:rPr lang="en-US" sz="1400" dirty="0" err="1" smtClean="0"/>
              <a:t>rw_multi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6:</a:t>
            </a:r>
          </a:p>
          <a:p>
            <a:r>
              <a:rPr lang="en-US" sz="1400" dirty="0" smtClean="0"/>
              <a:t>7: </a:t>
            </a:r>
            <a:r>
              <a:rPr lang="en-US" sz="1400" dirty="0" err="1" smtClean="0"/>
              <a:t>structnetslice_cpu_mask</a:t>
            </a:r>
            <a:r>
              <a:rPr lang="en-US" sz="1400" dirty="0" smtClean="0"/>
              <a:t> {</a:t>
            </a:r>
          </a:p>
          <a:p>
            <a:r>
              <a:rPr lang="en-US" sz="1400" dirty="0" smtClean="0"/>
              <a:t>8:   </a:t>
            </a:r>
            <a:r>
              <a:rPr lang="en-US" sz="1400" dirty="0" err="1" smtClean="0"/>
              <a:t>cpu_set_tk_peer</a:t>
            </a:r>
            <a:r>
              <a:rPr lang="en-US" sz="1400" dirty="0" smtClean="0"/>
              <a:t>, </a:t>
            </a:r>
            <a:r>
              <a:rPr lang="en-US" sz="1400" dirty="0" err="1" smtClean="0"/>
              <a:t>u_peer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9: } mask;</a:t>
            </a:r>
          </a:p>
          <a:p>
            <a:r>
              <a:rPr lang="en-US" sz="1400" dirty="0" smtClean="0"/>
              <a:t>10: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11: </a:t>
            </a:r>
            <a:r>
              <a:rPr lang="en-US" sz="1400" dirty="0" err="1" smtClean="0">
                <a:solidFill>
                  <a:srgbClr val="FF0000"/>
                </a:solidFill>
              </a:rPr>
              <a:t>fd</a:t>
            </a:r>
            <a:r>
              <a:rPr lang="en-US" sz="1400" dirty="0" smtClean="0">
                <a:solidFill>
                  <a:srgbClr val="FF0000"/>
                </a:solidFill>
              </a:rPr>
              <a:t> = open("/dev/netslice-1", O_RDWR);</a:t>
            </a:r>
          </a:p>
          <a:p>
            <a:r>
              <a:rPr lang="en-US" sz="1400" dirty="0" smtClean="0"/>
              <a:t>12:</a:t>
            </a:r>
          </a:p>
          <a:p>
            <a:r>
              <a:rPr lang="en-US" sz="1400" dirty="0" smtClean="0"/>
              <a:t>13: </a:t>
            </a:r>
            <a:r>
              <a:rPr lang="en-US" sz="1400" dirty="0" err="1" smtClean="0"/>
              <a:t>rw_multi.flags</a:t>
            </a:r>
            <a:r>
              <a:rPr lang="en-US" sz="1400" dirty="0" smtClean="0"/>
              <a:t> = MULTI_READ | MULTI_WRITE;</a:t>
            </a:r>
          </a:p>
          <a:p>
            <a:r>
              <a:rPr lang="en-US" sz="1400" dirty="0" smtClean="0"/>
              <a:t>14: </a:t>
            </a:r>
            <a:r>
              <a:rPr lang="en-US" sz="1400" dirty="0" err="1" smtClean="0"/>
              <a:t>ioctl(fd</a:t>
            </a:r>
            <a:r>
              <a:rPr lang="en-US" sz="1400" dirty="0" smtClean="0"/>
              <a:t>, NETSLICE_RW_MULTI_SET, &amp;</a:t>
            </a:r>
            <a:r>
              <a:rPr lang="en-US" sz="1400" dirty="0" err="1" smtClean="0"/>
              <a:t>rw_multi</a:t>
            </a:r>
            <a:r>
              <a:rPr lang="en-US" sz="1400" dirty="0" smtClean="0"/>
              <a:t>);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15: </a:t>
            </a:r>
            <a:r>
              <a:rPr lang="en-US" sz="1400" dirty="0" err="1" smtClean="0">
                <a:solidFill>
                  <a:srgbClr val="FF0000"/>
                </a:solidFill>
              </a:rPr>
              <a:t>ioctl(fd</a:t>
            </a:r>
            <a:r>
              <a:rPr lang="en-US" sz="1400" dirty="0" smtClean="0">
                <a:solidFill>
                  <a:srgbClr val="FF0000"/>
                </a:solidFill>
              </a:rPr>
              <a:t>, NETSLICE_CPUMASK_GET, &amp;mask);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16: </a:t>
            </a:r>
            <a:r>
              <a:rPr lang="en-US" sz="1400" dirty="0" err="1" smtClean="0">
                <a:solidFill>
                  <a:srgbClr val="FF0000"/>
                </a:solidFill>
              </a:rPr>
              <a:t>sched_setaffinity(getpid</a:t>
            </a:r>
            <a:r>
              <a:rPr lang="en-US" sz="1400" dirty="0" smtClean="0">
                <a:solidFill>
                  <a:srgbClr val="FF0000"/>
                </a:solidFill>
              </a:rPr>
              <a:t>(), </a:t>
            </a:r>
            <a:r>
              <a:rPr lang="en-US" sz="1400" dirty="0" err="1" smtClean="0">
                <a:solidFill>
                  <a:srgbClr val="FF0000"/>
                </a:solidFill>
              </a:rPr>
              <a:t>sizeof(cpu_set_t</a:t>
            </a:r>
            <a:r>
              <a:rPr lang="en-US" sz="1400" dirty="0" smtClean="0">
                <a:solidFill>
                  <a:srgbClr val="FF0000"/>
                </a:solidFill>
              </a:rPr>
              <a:t>),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17:   &amp;</a:t>
            </a:r>
            <a:r>
              <a:rPr lang="en-US" sz="1400" dirty="0" err="1" smtClean="0">
                <a:solidFill>
                  <a:srgbClr val="FF0000"/>
                </a:solidFill>
              </a:rPr>
              <a:t>mask.u_peer</a:t>
            </a:r>
            <a:r>
              <a:rPr lang="en-US" sz="1400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 smtClean="0"/>
              <a:t>18</a:t>
            </a:r>
          </a:p>
          <a:p>
            <a:r>
              <a:rPr lang="en-US" sz="1400" dirty="0" smtClean="0"/>
              <a:t>19: for (;;) {</a:t>
            </a:r>
          </a:p>
          <a:p>
            <a:r>
              <a:rPr lang="en-US" sz="1400" dirty="0" smtClean="0"/>
              <a:t>20:   </a:t>
            </a:r>
            <a:r>
              <a:rPr lang="en-US" sz="1400" dirty="0" err="1" smtClean="0"/>
              <a:t>ssize_tcnt</a:t>
            </a:r>
            <a:r>
              <a:rPr lang="en-US" sz="1400" dirty="0" smtClean="0"/>
              <a:t>, </a:t>
            </a:r>
            <a:r>
              <a:rPr lang="en-US" sz="1400" dirty="0" err="1" smtClean="0"/>
              <a:t>wcnt</a:t>
            </a:r>
            <a:r>
              <a:rPr lang="en-US" sz="1400" dirty="0" smtClean="0"/>
              <a:t> = 0;</a:t>
            </a:r>
          </a:p>
          <a:p>
            <a:r>
              <a:rPr lang="en-US" sz="1400" dirty="0" smtClean="0"/>
              <a:t>21:   if ((</a:t>
            </a:r>
            <a:r>
              <a:rPr lang="en-US" sz="1400" dirty="0" err="1" smtClean="0"/>
              <a:t>cnt</a:t>
            </a:r>
            <a:r>
              <a:rPr lang="en-US" sz="1400" dirty="0" smtClean="0"/>
              <a:t> = </a:t>
            </a:r>
            <a:r>
              <a:rPr lang="en-US" sz="1400" dirty="0" err="1" smtClean="0">
                <a:solidFill>
                  <a:srgbClr val="FF0000"/>
                </a:solidFill>
              </a:rPr>
              <a:t>read</a:t>
            </a:r>
            <a:r>
              <a:rPr lang="en-US" sz="1400" dirty="0" err="1" smtClean="0"/>
              <a:t>(fd</a:t>
            </a:r>
            <a:r>
              <a:rPr lang="en-US" sz="1400" dirty="0" smtClean="0"/>
              <a:t>, </a:t>
            </a:r>
            <a:r>
              <a:rPr lang="en-US" sz="1400" dirty="0" err="1" smtClean="0"/>
              <a:t>iov</a:t>
            </a:r>
            <a:r>
              <a:rPr lang="en-US" sz="1400" dirty="0" smtClean="0"/>
              <a:t>, IOVS)) &lt; 0)</a:t>
            </a:r>
          </a:p>
          <a:p>
            <a:r>
              <a:rPr lang="en-US" sz="1400" dirty="0" smtClean="0"/>
              <a:t>22:       </a:t>
            </a:r>
            <a:r>
              <a:rPr lang="en-US" sz="1400" dirty="0" err="1" smtClean="0"/>
              <a:t>EXIT_FAIL_MSG("read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23:</a:t>
            </a:r>
          </a:p>
          <a:p>
            <a:r>
              <a:rPr lang="en-US" sz="1400" dirty="0" smtClean="0"/>
              <a:t>24: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&lt;</a:t>
            </a:r>
            <a:r>
              <a:rPr lang="en-US" sz="1400" dirty="0" err="1" smtClean="0"/>
              <a:t>cnt</a:t>
            </a:r>
            <a:r>
              <a:rPr lang="en-US" sz="1400" dirty="0" smtClean="0"/>
              <a:t>; </a:t>
            </a:r>
            <a:r>
              <a:rPr lang="en-US" sz="1400" dirty="0" err="1" smtClean="0"/>
              <a:t>i</a:t>
            </a:r>
            <a:r>
              <a:rPr lang="en-US" sz="1400" dirty="0" smtClean="0"/>
              <a:t>++)</a:t>
            </a:r>
          </a:p>
          <a:p>
            <a:r>
              <a:rPr lang="en-US" sz="1400" dirty="0" smtClean="0"/>
              <a:t>25:       /* </a:t>
            </a:r>
            <a:r>
              <a:rPr lang="en-US" sz="1400" dirty="0" err="1" smtClean="0"/>
              <a:t>iov_rlen</a:t>
            </a:r>
            <a:r>
              <a:rPr lang="en-US" sz="1400" dirty="0" smtClean="0"/>
              <a:t> marks bytes read */</a:t>
            </a:r>
          </a:p>
          <a:p>
            <a:r>
              <a:rPr lang="en-US" sz="1400" dirty="0" smtClean="0"/>
              <a:t>26:       </a:t>
            </a:r>
            <a:r>
              <a:rPr lang="en-US" sz="1400" dirty="0" err="1" smtClean="0"/>
              <a:t>scan_pkg(iov[i].iov_base</a:t>
            </a:r>
            <a:r>
              <a:rPr lang="en-US" sz="1400" dirty="0" smtClean="0"/>
              <a:t>, </a:t>
            </a:r>
            <a:r>
              <a:rPr lang="en-US" sz="1400" dirty="0" err="1" smtClean="0"/>
              <a:t>iov[i].iov_rlen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27:   do {</a:t>
            </a:r>
          </a:p>
          <a:p>
            <a:r>
              <a:rPr lang="en-US" sz="1400" dirty="0" smtClean="0"/>
              <a:t>28:       </a:t>
            </a:r>
            <a:r>
              <a:rPr lang="en-US" sz="1400" dirty="0" err="1" smtClean="0"/>
              <a:t>size_twr_iovs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29:       /* write </a:t>
            </a:r>
            <a:r>
              <a:rPr lang="en-US" sz="1400" dirty="0" err="1" smtClean="0"/>
              <a:t>iov_rlen</a:t>
            </a:r>
            <a:r>
              <a:rPr lang="en-US" sz="1400" dirty="0" smtClean="0"/>
              <a:t> bytes */</a:t>
            </a:r>
          </a:p>
          <a:p>
            <a:r>
              <a:rPr lang="en-US" sz="1400" dirty="0" smtClean="0"/>
              <a:t>30:       </a:t>
            </a:r>
            <a:r>
              <a:rPr lang="en-US" sz="1400" dirty="0" err="1" smtClean="0"/>
              <a:t>wr_iovs</a:t>
            </a:r>
            <a:r>
              <a:rPr lang="en-US" sz="1400" dirty="0" smtClean="0"/>
              <a:t> = </a:t>
            </a:r>
            <a:r>
              <a:rPr lang="en-US" sz="1400" dirty="0" err="1" smtClean="0">
                <a:solidFill>
                  <a:srgbClr val="FF0000"/>
                </a:solidFill>
              </a:rPr>
              <a:t>write</a:t>
            </a:r>
            <a:r>
              <a:rPr lang="en-US" sz="1400" dirty="0" err="1" smtClean="0"/>
              <a:t>(fd</a:t>
            </a:r>
            <a:r>
              <a:rPr lang="en-US" sz="1400" dirty="0" smtClean="0"/>
              <a:t>, &amp;</a:t>
            </a:r>
            <a:r>
              <a:rPr lang="en-US" sz="1400" dirty="0" err="1" smtClean="0"/>
              <a:t>iov[wcnt</a:t>
            </a:r>
            <a:r>
              <a:rPr lang="en-US" sz="1400" dirty="0" smtClean="0"/>
              <a:t>], </a:t>
            </a:r>
            <a:r>
              <a:rPr lang="en-US" sz="1400" dirty="0" err="1" smtClean="0"/>
              <a:t>cnt-wcnt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31:       if (</a:t>
            </a:r>
            <a:r>
              <a:rPr lang="en-US" sz="1400" dirty="0" err="1" smtClean="0"/>
              <a:t>wr_iovs</a:t>
            </a:r>
            <a:r>
              <a:rPr lang="en-US" sz="1400" dirty="0" smtClean="0"/>
              <a:t>&lt; 0)</a:t>
            </a:r>
          </a:p>
          <a:p>
            <a:r>
              <a:rPr lang="en-US" sz="1400" dirty="0" smtClean="0"/>
              <a:t>32:           </a:t>
            </a:r>
            <a:r>
              <a:rPr lang="en-US" sz="1400" dirty="0" err="1" smtClean="0"/>
              <a:t>EXIT_FAIL_MSG("write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33:       </a:t>
            </a:r>
            <a:r>
              <a:rPr lang="en-US" sz="1400" dirty="0" err="1" smtClean="0"/>
              <a:t>wcnt</a:t>
            </a:r>
            <a:r>
              <a:rPr lang="en-US" sz="1400" dirty="0" smtClean="0"/>
              <a:t> += </a:t>
            </a:r>
            <a:r>
              <a:rPr lang="en-US" sz="1400" dirty="0" err="1" smtClean="0"/>
              <a:t>wr_iovs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34:   } while (</a:t>
            </a:r>
            <a:r>
              <a:rPr lang="en-US" sz="1400" dirty="0" err="1" smtClean="0"/>
              <a:t>wcnt</a:t>
            </a:r>
            <a:r>
              <a:rPr lang="en-US" sz="1400" dirty="0" smtClean="0"/>
              <a:t>&lt;</a:t>
            </a:r>
            <a:r>
              <a:rPr lang="en-US" sz="1400" dirty="0" err="1" smtClean="0"/>
              <a:t>cnt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35: }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125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NetSlice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Compare against state-of-the-art</a:t>
            </a:r>
          </a:p>
          <a:p>
            <a:pPr lvl="1"/>
            <a:r>
              <a:rPr lang="en-US" sz="2400" dirty="0" smtClean="0"/>
              <a:t>RouteBricks in-kernel, Click &amp; pcap-mmap user-space</a:t>
            </a:r>
          </a:p>
          <a:p>
            <a:r>
              <a:rPr lang="en-US" sz="2800" dirty="0" smtClean="0"/>
              <a:t>Additional baseline scenario</a:t>
            </a:r>
          </a:p>
          <a:p>
            <a:pPr lvl="1"/>
            <a:r>
              <a:rPr lang="en-US" sz="2400" dirty="0" smtClean="0"/>
              <a:t>All traffic through single NIC queue (receive-livelock)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What is the basic forwarding performance?</a:t>
            </a:r>
          </a:p>
          <a:p>
            <a:pPr lvl="1"/>
            <a:r>
              <a:rPr lang="en-US" sz="2400" dirty="0" smtClean="0"/>
              <a:t>How efficient is the streamlining of one NetSlice?</a:t>
            </a:r>
          </a:p>
          <a:p>
            <a:r>
              <a:rPr lang="en-US" sz="2800" dirty="0" smtClean="0"/>
              <a:t>How is NetSlice scaling with the number of cores?</a:t>
            </a:r>
          </a:p>
        </p:txBody>
      </p:sp>
    </p:spTree>
    <p:extLst>
      <p:ext uri="{BB962C8B-B14F-4D97-AF65-F5344CB8AC3E}">
        <p14:creationId xmlns:p14="http://schemas.microsoft.com/office/powerpoint/2010/main" val="15961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Experimental Setup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R710 packet processors </a:t>
            </a:r>
          </a:p>
          <a:p>
            <a:pPr lvl="1"/>
            <a:r>
              <a:rPr lang="en-US" dirty="0" smtClean="0"/>
              <a:t>dual socket quad core 2.93GHz Xeon X5570 (Nehalem)</a:t>
            </a:r>
          </a:p>
          <a:p>
            <a:pPr lvl="1"/>
            <a:r>
              <a:rPr lang="en-US" dirty="0" smtClean="0"/>
              <a:t>8MB of shared L3 cache and 12GB of RAM</a:t>
            </a:r>
          </a:p>
          <a:p>
            <a:pPr lvl="2"/>
            <a:r>
              <a:rPr lang="en-US" dirty="0" smtClean="0"/>
              <a:t>6GB connected to each of the two CPU sockets</a:t>
            </a:r>
          </a:p>
          <a:p>
            <a:pPr lvl="2"/>
            <a:r>
              <a:rPr lang="en-US" dirty="0" smtClean="0"/>
              <a:t>Two Myri-10G NICs</a:t>
            </a:r>
          </a:p>
          <a:p>
            <a:r>
              <a:rPr lang="en-US" dirty="0" smtClean="0"/>
              <a:t>R900 client end-hosts</a:t>
            </a:r>
          </a:p>
          <a:p>
            <a:pPr lvl="1"/>
            <a:r>
              <a:rPr lang="en-US" dirty="0" smtClean="0"/>
              <a:t>four socket 2.40GHz Xeon E7330 (Penryn)</a:t>
            </a:r>
          </a:p>
          <a:p>
            <a:pPr lvl="1"/>
            <a:r>
              <a:rPr lang="en-US" dirty="0" smtClean="0"/>
              <a:t>6MB of L2 cache and 32GB of RAM</a:t>
            </a:r>
            <a:endParaRPr lang="en-US" dirty="0"/>
          </a:p>
        </p:txBody>
      </p:sp>
      <p:pic>
        <p:nvPicPr>
          <p:cNvPr id="4" name="Content Placeholder 3" descr="eval-topo.pdf"/>
          <p:cNvPicPr>
            <a:picLocks noChangeAspect="1"/>
          </p:cNvPicPr>
          <p:nvPr/>
        </p:nvPicPr>
        <p:blipFill>
          <a:blip r:embed="rId3" cstate="print"/>
          <a:srcRect t="-33570" b="-33570"/>
          <a:stretch>
            <a:fillRect/>
          </a:stretch>
        </p:blipFill>
        <p:spPr>
          <a:xfrm>
            <a:off x="720195" y="1013183"/>
            <a:ext cx="4974671" cy="2735878"/>
          </a:xfrm>
          <a:prstGeom prst="rect">
            <a:avLst/>
          </a:prstGeom>
        </p:spPr>
      </p:pic>
      <p:pic>
        <p:nvPicPr>
          <p:cNvPr id="5" name="Picture 4" descr="cores-nehalem-2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4568" y="1512408"/>
            <a:ext cx="2993608" cy="172652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4094541" y="1512408"/>
            <a:ext cx="1980027" cy="8663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4541" y="3042208"/>
            <a:ext cx="1980027" cy="19672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Simple Packet Routing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183"/>
            <a:ext cx="8686800" cy="4525963"/>
          </a:xfrm>
        </p:spPr>
        <p:txBody>
          <a:bodyPr/>
          <a:lstStyle/>
          <a:p>
            <a:r>
              <a:rPr lang="en-US" dirty="0" smtClean="0"/>
              <a:t>End-to-end throughput, MTU (1500 byte) packets</a:t>
            </a:r>
          </a:p>
        </p:txBody>
      </p:sp>
      <p:graphicFrame>
        <p:nvGraphicFramePr>
          <p:cNvPr id="24" name="Chart 23"/>
          <p:cNvGraphicFramePr/>
          <p:nvPr/>
        </p:nvGraphicFramePr>
        <p:xfrm>
          <a:off x="838200" y="23622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934200" y="4572000"/>
            <a:ext cx="949073" cy="646331"/>
            <a:chOff x="-1214545" y="7384317"/>
            <a:chExt cx="949073" cy="646331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-1205272" y="7418000"/>
              <a:ext cx="914400" cy="612648"/>
            </a:xfrm>
            <a:prstGeom prst="wedgeRoundRectCallout">
              <a:avLst>
                <a:gd name="adj1" fmla="val -69445"/>
                <a:gd name="adj2" fmla="val 79084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214545" y="7384317"/>
              <a:ext cx="949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1/11 of</a:t>
              </a:r>
            </a:p>
            <a:p>
              <a:r>
                <a:rPr lang="en-US" dirty="0" smtClean="0"/>
                <a:t>NetSlice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05400" y="3087469"/>
            <a:ext cx="914400" cy="646331"/>
            <a:chOff x="-2353584" y="5813166"/>
            <a:chExt cx="914400" cy="646331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-2353584" y="5837629"/>
              <a:ext cx="914400" cy="612648"/>
            </a:xfrm>
            <a:prstGeom prst="wedgeRoundRectCallout">
              <a:avLst>
                <a:gd name="adj1" fmla="val -75000"/>
                <a:gd name="adj2" fmla="val 52135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2277875" y="5813166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74% of </a:t>
              </a:r>
            </a:p>
            <a:p>
              <a:r>
                <a:rPr lang="en-US" dirty="0" smtClean="0"/>
                <a:t>kernel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076950" y="310515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266700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Chart bld="seriesEl"/>
        </p:bldSub>
      </p:bldGraphic>
      <p:bldP spid="2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5619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Basics</a:t>
            </a:r>
          </a:p>
          <a:p>
            <a:r>
              <a:rPr lang="en-US" dirty="0" smtClean="0"/>
              <a:t>Data Center Networks</a:t>
            </a:r>
          </a:p>
          <a:p>
            <a:pPr lvl="1"/>
            <a:r>
              <a:rPr lang="en-US" dirty="0" smtClean="0"/>
              <a:t>Basic </a:t>
            </a:r>
            <a:r>
              <a:rPr lang="en-US" smtClean="0"/>
              <a:t>switching technologies</a:t>
            </a:r>
            <a:endParaRPr lang="en-US" dirty="0" smtClean="0"/>
          </a:p>
          <a:p>
            <a:pPr lvl="1"/>
            <a:r>
              <a:rPr lang="en-US" dirty="0" smtClean="0"/>
              <a:t>Data Center Network Topologies (today and Monday)</a:t>
            </a:r>
          </a:p>
          <a:p>
            <a:pPr lvl="1"/>
            <a:r>
              <a:rPr lang="en-US" dirty="0" smtClean="0"/>
              <a:t>Software Routers (</a:t>
            </a:r>
            <a:r>
              <a:rPr lang="en-US" dirty="0" err="1" smtClean="0"/>
              <a:t>eg</a:t>
            </a:r>
            <a:r>
              <a:rPr lang="en-US" dirty="0" smtClean="0"/>
              <a:t>. Click, </a:t>
            </a:r>
            <a:r>
              <a:rPr lang="en-US" dirty="0" err="1" smtClean="0"/>
              <a:t>Routebricks</a:t>
            </a:r>
            <a:r>
              <a:rPr lang="en-US" dirty="0" smtClean="0"/>
              <a:t>, </a:t>
            </a:r>
            <a:r>
              <a:rPr lang="en-US" dirty="0" err="1" smtClean="0"/>
              <a:t>NetMap</a:t>
            </a:r>
            <a:r>
              <a:rPr lang="en-US" dirty="0" smtClean="0"/>
              <a:t>, </a:t>
            </a:r>
            <a:r>
              <a:rPr lang="en-US" dirty="0" err="1" smtClean="0"/>
              <a:t>Netslice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Alternative Switching Technologies</a:t>
            </a:r>
          </a:p>
          <a:p>
            <a:pPr lvl="1"/>
            <a:r>
              <a:rPr lang="en-US" dirty="0" smtClean="0"/>
              <a:t>Data Center Transport</a:t>
            </a:r>
          </a:p>
          <a:p>
            <a:r>
              <a:rPr lang="en-US" dirty="0" smtClean="0"/>
              <a:t>Data Center Software Networking </a:t>
            </a:r>
          </a:p>
          <a:p>
            <a:pPr lvl="1"/>
            <a:r>
              <a:rPr lang="en-US" dirty="0" smtClean="0"/>
              <a:t>Software Defined networking (overview, control plane, data plane, </a:t>
            </a:r>
            <a:r>
              <a:rPr lang="en-US" dirty="0" err="1" smtClean="0"/>
              <a:t>NetFGPA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Center Traffic and Measurements</a:t>
            </a:r>
          </a:p>
          <a:p>
            <a:pPr lvl="1"/>
            <a:r>
              <a:rPr lang="en-US" dirty="0" smtClean="0"/>
              <a:t>Virtualizing Networks</a:t>
            </a:r>
          </a:p>
          <a:p>
            <a:pPr lvl="1"/>
            <a:r>
              <a:rPr lang="en-US" dirty="0" err="1" smtClean="0"/>
              <a:t>Middleboxes</a:t>
            </a:r>
            <a:endParaRPr lang="en-US" dirty="0" smtClean="0"/>
          </a:p>
          <a:p>
            <a:r>
              <a:rPr lang="en-US" dirty="0" smtClean="0"/>
              <a:t>Advanced Topics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in the semester?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Linear Scaling with CPUs</a:t>
            </a: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IPsec with 128 bit key—typically used by VPN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AES encryption in Cipher-block Chaining mode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838200" y="2743200"/>
          <a:ext cx="7391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981200" y="33528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3657600"/>
            <a:ext cx="1600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29718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Difficulties in building packet processors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Netslice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Evaluation</a:t>
            </a:r>
          </a:p>
          <a:p>
            <a:r>
              <a:rPr lang="en-US" dirty="0" smtClean="0"/>
              <a:t>Discussions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Can support 10GE and more at line-speed</a:t>
            </a:r>
          </a:p>
          <a:p>
            <a:pPr lvl="1"/>
            <a:r>
              <a:rPr lang="en-US" dirty="0" smtClean="0"/>
              <a:t>Batching</a:t>
            </a:r>
          </a:p>
          <a:p>
            <a:pPr lvl="2"/>
            <a:r>
              <a:rPr lang="en-US" dirty="0" smtClean="0"/>
              <a:t>Hardware, device driver, cross-domain batching</a:t>
            </a:r>
          </a:p>
          <a:p>
            <a:pPr lvl="1"/>
            <a:r>
              <a:rPr lang="en-US" dirty="0" smtClean="0"/>
              <a:t>Hardware support</a:t>
            </a:r>
          </a:p>
          <a:p>
            <a:pPr lvl="2"/>
            <a:r>
              <a:rPr lang="en-US" dirty="0" smtClean="0"/>
              <a:t>Multi-queue, multi-core, NUMA , GPU</a:t>
            </a:r>
          </a:p>
          <a:p>
            <a:pPr lvl="1"/>
            <a:r>
              <a:rPr lang="en-US" dirty="0" smtClean="0"/>
              <a:t>Removing IRQ overhead</a:t>
            </a:r>
          </a:p>
          <a:p>
            <a:pPr lvl="1"/>
            <a:r>
              <a:rPr lang="en-US" dirty="0" smtClean="0"/>
              <a:t>Removing memory overhead</a:t>
            </a:r>
          </a:p>
          <a:p>
            <a:pPr lvl="2"/>
            <a:r>
              <a:rPr lang="en-US" dirty="0" smtClean="0"/>
              <a:t>Including zero-copy</a:t>
            </a:r>
          </a:p>
          <a:p>
            <a:pPr lvl="1"/>
            <a:r>
              <a:rPr lang="en-US" dirty="0" smtClean="0"/>
              <a:t>Bypassing kernel network stack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Parallelism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9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Multi-queue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Raw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socket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3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Multi-queue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RouteBricks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Kernel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73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Multi-queue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RouteBricks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PacketShader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netmap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Kernel-bypass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7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Parallelism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netmap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Kernel-bypass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0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Parallelism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PF_RING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3690258"/>
            <a:ext cx="68580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/>
              <a:t>Optimized for RX path only</a:t>
            </a:r>
          </a:p>
        </p:txBody>
      </p:sp>
    </p:spTree>
    <p:extLst>
      <p:ext uri="{BB962C8B-B14F-4D97-AF65-F5344CB8AC3E}">
        <p14:creationId xmlns:p14="http://schemas.microsoft.com/office/powerpoint/2010/main" val="2442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Parallelism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5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/>
          </a:bodyPr>
          <a:lstStyle/>
          <a:p>
            <a:r>
              <a:rPr lang="nn-NO" dirty="0" smtClean="0"/>
              <a:t>NetSlices</a:t>
            </a:r>
            <a:r>
              <a:rPr lang="nn-NO" dirty="0"/>
              <a:t>: Scalable Multi-Core Packet Processing in </a:t>
            </a:r>
            <a:r>
              <a:rPr lang="nn-NO" dirty="0" smtClean="0"/>
              <a:t>User-Space</a:t>
            </a:r>
          </a:p>
          <a:p>
            <a:pPr lvl="1"/>
            <a:r>
              <a:rPr lang="en-US" dirty="0"/>
              <a:t>T. Marian, K. S. Lee, and H. Weatherspoon. </a:t>
            </a:r>
            <a:r>
              <a:rPr lang="en-US" i="1" dirty="0"/>
              <a:t>ACM/IEEE Symposium on Architectures for Networking and Communications Systems (ANCS)</a:t>
            </a:r>
            <a:r>
              <a:rPr lang="en-US" dirty="0"/>
              <a:t>, October 2012, pages 27-38.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40G and beyond</a:t>
            </a:r>
          </a:p>
          <a:p>
            <a:pPr lvl="1"/>
            <a:r>
              <a:rPr lang="en-US" dirty="0" smtClean="0"/>
              <a:t>DPI, FEC, DEDUP, …</a:t>
            </a:r>
          </a:p>
          <a:p>
            <a:endParaRPr lang="en-US" dirty="0" smtClean="0"/>
          </a:p>
          <a:p>
            <a:r>
              <a:rPr lang="en-US" dirty="0" smtClean="0"/>
              <a:t>Deterministic RSS</a:t>
            </a:r>
          </a:p>
          <a:p>
            <a:endParaRPr lang="en-US" dirty="0" smtClean="0"/>
          </a:p>
          <a:p>
            <a:r>
              <a:rPr lang="en-US" dirty="0" smtClean="0"/>
              <a:t>Small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NetSlices</a:t>
            </a:r>
            <a:r>
              <a:rPr lang="en-US" sz="2800" dirty="0" smtClean="0"/>
              <a:t>: A new abstraction </a:t>
            </a:r>
          </a:p>
          <a:p>
            <a:pPr lvl="1"/>
            <a:r>
              <a:rPr lang="en-US" sz="2400" dirty="0" smtClean="0"/>
              <a:t>OS support to build packet processing applications</a:t>
            </a:r>
          </a:p>
          <a:p>
            <a:pPr lvl="1"/>
            <a:r>
              <a:rPr lang="en-US" sz="2400" dirty="0" smtClean="0"/>
              <a:t>Harness implicit parallelism of modern hardware to scale</a:t>
            </a:r>
          </a:p>
          <a:p>
            <a:pPr lvl="1"/>
            <a:r>
              <a:rPr lang="en-US" sz="2400" dirty="0" smtClean="0"/>
              <a:t>Highly portable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Webpage: </a:t>
            </a:r>
            <a:r>
              <a:rPr lang="en-US" sz="2800" dirty="0" smtClean="0">
                <a:hlinkClick r:id="rId3"/>
              </a:rPr>
              <a:t>http://netslice.cs.cornell.edu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Project Progress</a:t>
            </a:r>
            <a:endParaRPr lang="en-US" sz="2800" dirty="0"/>
          </a:p>
          <a:p>
            <a:pPr lvl="1"/>
            <a:r>
              <a:rPr lang="en-US" sz="2400" b="1" dirty="0" smtClean="0"/>
              <a:t>Need to setup environment as soon as possible</a:t>
            </a:r>
          </a:p>
          <a:p>
            <a:pPr lvl="1"/>
            <a:r>
              <a:rPr lang="en-US" sz="2400" dirty="0" smtClean="0"/>
              <a:t>And meet with groups, TA, and professor</a:t>
            </a:r>
          </a:p>
          <a:p>
            <a:r>
              <a:rPr lang="en-US" sz="2800" dirty="0" smtClean="0"/>
              <a:t>Lab3 – Packet filter/sniffer</a:t>
            </a:r>
          </a:p>
          <a:p>
            <a:pPr lvl="1"/>
            <a:r>
              <a:rPr lang="en-US" sz="2400" b="1" dirty="0"/>
              <a:t>Due Thursday, October 16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 err="1" smtClean="0"/>
              <a:t>Fractus</a:t>
            </a:r>
            <a:r>
              <a:rPr lang="en-US" sz="2400" dirty="0" smtClean="0"/>
              <a:t> instead of Red Cloud </a:t>
            </a:r>
            <a:endParaRPr lang="en-US" sz="2000" dirty="0" smtClean="0"/>
          </a:p>
          <a:p>
            <a:pPr lvl="1"/>
            <a:endParaRPr lang="en-US" sz="2800" dirty="0" smtClean="0"/>
          </a:p>
          <a:p>
            <a:r>
              <a:rPr lang="en-US" sz="2800" b="1" i="1" dirty="0"/>
              <a:t>R</a:t>
            </a:r>
            <a:r>
              <a:rPr lang="en-US" sz="2800" b="1" i="1" dirty="0" smtClean="0"/>
              <a:t>equired review and reading for Friday, October 15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NetSlices</a:t>
            </a:r>
            <a:r>
              <a:rPr lang="en-US" sz="2000" dirty="0"/>
              <a:t>: Scalable Multi-Core Packet Processing in </a:t>
            </a:r>
            <a:r>
              <a:rPr lang="en-US" sz="2000" dirty="0" smtClean="0"/>
              <a:t>User-Space”, </a:t>
            </a:r>
            <a:r>
              <a:rPr lang="en-US" sz="2000" dirty="0"/>
              <a:t>T. Marian, K. S. Lee, and H. Weatherspoon. </a:t>
            </a:r>
            <a:r>
              <a:rPr lang="en-US" sz="2000" i="1" dirty="0"/>
              <a:t>ACM/IEEE Symposium on Architectures for Networking and Communications Systems (ANCS)</a:t>
            </a:r>
            <a:r>
              <a:rPr lang="en-US" sz="2000" dirty="0"/>
              <a:t>, October 2012, pages 27-38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dl.acm.org/citation.cfm?id=2396563</a:t>
            </a:r>
          </a:p>
          <a:p>
            <a:pPr lvl="1"/>
            <a:r>
              <a:rPr lang="en-US" sz="2000" dirty="0"/>
              <a:t>http://fireless.cs.cornell.edu/publications/netslice.pdf</a:t>
            </a:r>
          </a:p>
          <a:p>
            <a:pPr lvl="1"/>
            <a:endParaRPr lang="en-US" sz="2800" dirty="0" smtClean="0"/>
          </a:p>
          <a:p>
            <a:r>
              <a:rPr lang="en-US" sz="2800" dirty="0"/>
              <a:t>Check piazza: </a:t>
            </a:r>
            <a:r>
              <a:rPr lang="en-US" sz="2800" dirty="0" smtClean="0"/>
              <a:t>http://piazza.com/cornell/fall2014/cs5413</a:t>
            </a:r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3981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mp3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28">
            <a:off x="3453355" y="4865392"/>
            <a:ext cx="2330952" cy="31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for evolving networks</a:t>
            </a:r>
          </a:p>
          <a:p>
            <a:pPr lvl="1"/>
            <a:r>
              <a:rPr lang="en-US" dirty="0" smtClean="0"/>
              <a:t>Sophisticated functionality</a:t>
            </a:r>
          </a:p>
          <a:p>
            <a:pPr lvl="1"/>
            <a:r>
              <a:rPr lang="en-US" dirty="0" smtClean="0"/>
              <a:t>Complex performance enhancement protocols</a:t>
            </a:r>
          </a:p>
          <a:p>
            <a:pPr lvl="1"/>
            <a:endParaRPr lang="en-US" dirty="0" smtClean="0"/>
          </a:p>
        </p:txBody>
      </p:sp>
      <p:grpSp>
        <p:nvGrpSpPr>
          <p:cNvPr id="20" name="Group 124"/>
          <p:cNvGrpSpPr/>
          <p:nvPr/>
        </p:nvGrpSpPr>
        <p:grpSpPr>
          <a:xfrm>
            <a:off x="1633695" y="3962400"/>
            <a:ext cx="1828800" cy="1981200"/>
            <a:chOff x="762000" y="2209800"/>
            <a:chExt cx="1828800" cy="1981200"/>
          </a:xfrm>
        </p:grpSpPr>
        <p:grpSp>
          <p:nvGrpSpPr>
            <p:cNvPr id="21" name="Group 114"/>
            <p:cNvGrpSpPr/>
            <p:nvPr/>
          </p:nvGrpSpPr>
          <p:grpSpPr>
            <a:xfrm>
              <a:off x="1066800" y="2209800"/>
              <a:ext cx="685799" cy="1828800"/>
              <a:chOff x="914400" y="2209800"/>
              <a:chExt cx="685799" cy="1828800"/>
            </a:xfrm>
          </p:grpSpPr>
          <p:pic>
            <p:nvPicPr>
              <p:cNvPr id="31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192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32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44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33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44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34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3000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21" descr="tmp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5662" y="2895600"/>
              <a:ext cx="375138" cy="609600"/>
            </a:xfrm>
            <a:prstGeom prst="rect">
              <a:avLst/>
            </a:prstGeom>
          </p:spPr>
        </p:pic>
        <p:grpSp>
          <p:nvGrpSpPr>
            <p:cNvPr id="23" name="Group 122"/>
            <p:cNvGrpSpPr/>
            <p:nvPr/>
          </p:nvGrpSpPr>
          <p:grpSpPr>
            <a:xfrm>
              <a:off x="1371600" y="2743200"/>
              <a:ext cx="838200" cy="838200"/>
              <a:chOff x="1219200" y="2743200"/>
              <a:chExt cx="838200" cy="838200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1369088" y="2882900"/>
                <a:ext cx="442127" cy="465666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 rot="16200000" flipH="1">
                <a:off x="1391348" y="2757784"/>
                <a:ext cx="139700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>
                <a:endCxn id="25" idx="1"/>
              </p:cNvCxnSpPr>
              <p:nvPr/>
            </p:nvCxnSpPr>
            <p:spPr bwMode="auto">
              <a:xfrm>
                <a:off x="1219200" y="2895600"/>
                <a:ext cx="214636" cy="5549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1219200" y="3208868"/>
                <a:ext cx="149888" cy="677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 flipH="1" flipV="1">
                <a:off x="1307938" y="3409718"/>
                <a:ext cx="232833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25" idx="6"/>
              </p:cNvCxnSpPr>
              <p:nvPr/>
            </p:nvCxnSpPr>
            <p:spPr bwMode="auto">
              <a:xfrm>
                <a:off x="1811215" y="3115733"/>
                <a:ext cx="246185" cy="846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Rectangle 23"/>
            <p:cNvSpPr/>
            <p:nvPr/>
          </p:nvSpPr>
          <p:spPr bwMode="auto">
            <a:xfrm>
              <a:off x="762000" y="2209800"/>
              <a:ext cx="1828798" cy="1981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pic>
        <p:nvPicPr>
          <p:cNvPr id="35" name="Content Placeholder 13" descr="tmp2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5694" y="4657490"/>
            <a:ext cx="457200" cy="485613"/>
          </a:xfrm>
          <a:prstGeom prst="rect">
            <a:avLst/>
          </a:prstGeom>
        </p:spPr>
      </p:pic>
      <p:pic>
        <p:nvPicPr>
          <p:cNvPr id="36" name="Content Placeholder 13" descr="tmp2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4929" y="4816385"/>
            <a:ext cx="457200" cy="485613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2977237" y="4465576"/>
            <a:ext cx="593976" cy="934921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02892" y="4561739"/>
            <a:ext cx="593976" cy="934921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25"/>
          <p:cNvGrpSpPr/>
          <p:nvPr/>
        </p:nvGrpSpPr>
        <p:grpSpPr>
          <a:xfrm>
            <a:off x="5719128" y="4059121"/>
            <a:ext cx="1828800" cy="1905000"/>
            <a:chOff x="4343400" y="2209800"/>
            <a:chExt cx="1828800" cy="1905000"/>
          </a:xfrm>
        </p:grpSpPr>
        <p:grpSp>
          <p:nvGrpSpPr>
            <p:cNvPr id="6" name="Group 115"/>
            <p:cNvGrpSpPr/>
            <p:nvPr/>
          </p:nvGrpSpPr>
          <p:grpSpPr>
            <a:xfrm>
              <a:off x="5257800" y="2209800"/>
              <a:ext cx="761999" cy="1828800"/>
              <a:chOff x="5257800" y="2209800"/>
              <a:chExt cx="761999" cy="1828800"/>
            </a:xfrm>
          </p:grpSpPr>
          <p:pic>
            <p:nvPicPr>
              <p:cNvPr id="16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8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88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18" name="Picture 17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88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19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86401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6" descr="tmp.eps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3400" y="2895600"/>
              <a:ext cx="392723" cy="638176"/>
            </a:xfrm>
            <a:prstGeom prst="rect">
              <a:avLst/>
            </a:prstGeom>
          </p:spPr>
        </p:pic>
        <p:grpSp>
          <p:nvGrpSpPr>
            <p:cNvPr id="8" name="Group 81"/>
            <p:cNvGrpSpPr/>
            <p:nvPr/>
          </p:nvGrpSpPr>
          <p:grpSpPr>
            <a:xfrm>
              <a:off x="4724403" y="2743200"/>
              <a:ext cx="914400" cy="914400"/>
              <a:chOff x="4876800" y="2514600"/>
              <a:chExt cx="1676401" cy="137160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5410201" y="2829732"/>
                <a:ext cx="914400" cy="76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11" name="Straight Connector 10"/>
              <p:cNvCxnSpPr>
                <a:stCxn id="10" idx="4"/>
              </p:cNvCxnSpPr>
              <p:nvPr/>
            </p:nvCxnSpPr>
            <p:spPr bwMode="auto">
              <a:xfrm rot="16200000" flipH="1">
                <a:off x="5910667" y="3548466"/>
                <a:ext cx="294468" cy="381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>
                <a:stCxn id="10" idx="6"/>
              </p:cNvCxnSpPr>
              <p:nvPr/>
            </p:nvCxnSpPr>
            <p:spPr bwMode="auto">
              <a:xfrm>
                <a:off x="6324601" y="3210732"/>
                <a:ext cx="228600" cy="25636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10" idx="7"/>
              </p:cNvCxnSpPr>
              <p:nvPr/>
            </p:nvCxnSpPr>
            <p:spPr bwMode="auto">
              <a:xfrm rot="5400000" flipH="1" flipV="1">
                <a:off x="6291933" y="2680057"/>
                <a:ext cx="160024" cy="36251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>
                <a:stCxn id="10" idx="0"/>
              </p:cNvCxnSpPr>
              <p:nvPr/>
            </p:nvCxnSpPr>
            <p:spPr bwMode="auto">
              <a:xfrm rot="5400000" flipH="1" flipV="1">
                <a:off x="5786035" y="2595966"/>
                <a:ext cx="315132" cy="152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876800" y="3200400"/>
                <a:ext cx="533401" cy="1420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" name="Rectangle 8"/>
            <p:cNvSpPr/>
            <p:nvPr/>
          </p:nvSpPr>
          <p:spPr bwMode="auto">
            <a:xfrm>
              <a:off x="4343400" y="2209800"/>
              <a:ext cx="1828800" cy="1905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8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for evolving networks</a:t>
            </a:r>
          </a:p>
          <a:p>
            <a:pPr lvl="1"/>
            <a:r>
              <a:rPr lang="en-US" dirty="0" smtClean="0"/>
              <a:t>Sophisticated functionality</a:t>
            </a:r>
          </a:p>
          <a:p>
            <a:pPr lvl="1"/>
            <a:r>
              <a:rPr lang="en-US" dirty="0" smtClean="0"/>
              <a:t>Complex performance enhancement protocols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Challenges: </a:t>
            </a:r>
            <a:r>
              <a:rPr lang="en-US" i="1" dirty="0" smtClean="0">
                <a:solidFill>
                  <a:srgbClr val="C00000"/>
                </a:solidFill>
              </a:rPr>
              <a:t>High-performance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C00000"/>
                </a:solidFill>
              </a:rPr>
              <a:t>flexibility</a:t>
            </a:r>
          </a:p>
          <a:p>
            <a:pPr lvl="1"/>
            <a:r>
              <a:rPr lang="en-US" dirty="0" smtClean="0"/>
              <a:t>10GE and beyond</a:t>
            </a:r>
          </a:p>
          <a:p>
            <a:pPr lvl="1"/>
            <a:r>
              <a:rPr lang="en-US" dirty="0" smtClean="0"/>
              <a:t>Tradeoffs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Low-level (kernel) vs. High-level (</a:t>
            </a:r>
            <a:r>
              <a:rPr lang="en-US" dirty="0" err="1" smtClean="0"/>
              <a:t>userspace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i="1" dirty="0" smtClean="0"/>
              <a:t>Parallelism </a:t>
            </a:r>
            <a:r>
              <a:rPr lang="en-US" dirty="0" smtClean="0"/>
              <a:t>in </a:t>
            </a:r>
            <a:r>
              <a:rPr lang="en-US" dirty="0" err="1" smtClean="0"/>
              <a:t>userspace</a:t>
            </a:r>
            <a:r>
              <a:rPr lang="en-US" dirty="0" smtClean="0"/>
              <a:t>: Four major difficulties</a:t>
            </a:r>
          </a:p>
          <a:p>
            <a:pPr lvl="1"/>
            <a:r>
              <a:rPr lang="en-US" dirty="0" smtClean="0"/>
              <a:t>Overheads &amp; Contention</a:t>
            </a:r>
          </a:p>
          <a:p>
            <a:pPr lvl="1"/>
            <a:r>
              <a:rPr lang="en-US" dirty="0" smtClean="0"/>
              <a:t>Kernel network stack</a:t>
            </a:r>
          </a:p>
          <a:p>
            <a:pPr lvl="1"/>
            <a:r>
              <a:rPr lang="en-US" dirty="0" smtClean="0"/>
              <a:t>Lack of control over hardware resources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05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Overheads &amp;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 smtClean="0"/>
              <a:t>Cache coherence</a:t>
            </a:r>
          </a:p>
          <a:p>
            <a:r>
              <a:rPr lang="en-US" dirty="0" smtClean="0"/>
              <a:t>Memory Wall </a:t>
            </a:r>
          </a:p>
          <a:p>
            <a:r>
              <a:rPr lang="en-US" dirty="0" smtClean="0"/>
              <a:t>Slow cores vs. Fast NICs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48729" y="601106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6705600" y="3810000"/>
            <a:ext cx="2057400" cy="2866194"/>
            <a:chOff x="4521056" y="4453844"/>
            <a:chExt cx="1716020" cy="2077730"/>
          </a:xfrm>
        </p:grpSpPr>
        <p:pic>
          <p:nvPicPr>
            <p:cNvPr id="11" name="Picture 10" descr="Untitled 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1056" y="4453844"/>
              <a:ext cx="1716020" cy="2077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99005" y="4679318"/>
              <a:ext cx="57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CPU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9005" y="5866441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00" name="Picture 4" descr="https://encrypted-tbn0.gstatic.com/images?q=tbn:ANd9GcSe6izyRqFQtpEsGJRWr2Enewq9nrb41x_WlZDDqDeL0K94qpm1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90600"/>
            <a:ext cx="2971800" cy="24866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43800" y="1459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</a:t>
            </a:r>
            <a:endParaRPr lang="en-US" dirty="0"/>
          </a:p>
        </p:txBody>
      </p:sp>
      <p:pic>
        <p:nvPicPr>
          <p:cNvPr id="16" name="Picture 15" descr="net-to-cpu-ratio-trends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4671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cores-nehalem-2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581400"/>
            <a:ext cx="5943600" cy="3427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Kernel network stack &amp; HW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Raw socket: </a:t>
            </a:r>
            <a:r>
              <a:rPr lang="en-US" b="1" i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traffic from </a:t>
            </a:r>
            <a:r>
              <a:rPr lang="en-US" b="1" i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NICs to user-space</a:t>
            </a:r>
          </a:p>
          <a:p>
            <a:r>
              <a:rPr lang="en-US" dirty="0" smtClean="0"/>
              <a:t>Too general, hence complex network stack</a:t>
            </a:r>
          </a:p>
          <a:p>
            <a:r>
              <a:rPr lang="en-US" dirty="0" smtClean="0"/>
              <a:t>Hardware and software are loosely coupled</a:t>
            </a:r>
          </a:p>
          <a:p>
            <a:r>
              <a:rPr lang="en-US" dirty="0" smtClean="0"/>
              <a:t>Applications have no control over resources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5"/>
          <p:cNvGrpSpPr/>
          <p:nvPr/>
        </p:nvGrpSpPr>
        <p:grpSpPr>
          <a:xfrm>
            <a:off x="1129294" y="5945631"/>
            <a:ext cx="994608" cy="658126"/>
            <a:chOff x="7430008" y="2214054"/>
            <a:chExt cx="994608" cy="658126"/>
          </a:xfrm>
        </p:grpSpPr>
        <p:sp>
          <p:nvSpPr>
            <p:cNvPr id="13" name="Rectangle 12"/>
            <p:cNvSpPr/>
            <p:nvPr/>
          </p:nvSpPr>
          <p:spPr>
            <a:xfrm>
              <a:off x="7487973" y="2214054"/>
              <a:ext cx="887589" cy="658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0008" y="2214054"/>
              <a:ext cx="99460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</a:p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018708" y="5049208"/>
            <a:ext cx="1278270" cy="461719"/>
            <a:chOff x="7625585" y="4930016"/>
            <a:chExt cx="1278270" cy="461719"/>
          </a:xfrm>
        </p:grpSpPr>
        <p:sp>
          <p:nvSpPr>
            <p:cNvPr id="16" name="Rectangle 15"/>
            <p:cNvSpPr/>
            <p:nvPr/>
          </p:nvSpPr>
          <p:spPr>
            <a:xfrm>
              <a:off x="7625585" y="4930016"/>
              <a:ext cx="1278270" cy="461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8675" y="4976209"/>
              <a:ext cx="1242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</p:grpSp>
      <p:sp>
        <p:nvSpPr>
          <p:cNvPr id="18" name="Up-Down Arrow 17"/>
          <p:cNvSpPr/>
          <p:nvPr/>
        </p:nvSpPr>
        <p:spPr>
          <a:xfrm>
            <a:off x="1507018" y="5512118"/>
            <a:ext cx="227475" cy="414559"/>
          </a:xfrm>
          <a:prstGeom prst="upDown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7625" y="551211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socket</a:t>
            </a:r>
            <a:endParaRPr lang="en-US" dirty="0"/>
          </a:p>
        </p:txBody>
      </p:sp>
      <p:grpSp>
        <p:nvGrpSpPr>
          <p:cNvPr id="20" name="Group 62"/>
          <p:cNvGrpSpPr/>
          <p:nvPr/>
        </p:nvGrpSpPr>
        <p:grpSpPr>
          <a:xfrm>
            <a:off x="5025305" y="4495800"/>
            <a:ext cx="994608" cy="690603"/>
            <a:chOff x="7430008" y="2181577"/>
            <a:chExt cx="994608" cy="690603"/>
          </a:xfrm>
        </p:grpSpPr>
        <p:sp>
          <p:nvSpPr>
            <p:cNvPr id="21" name="Rectangle 20"/>
            <p:cNvSpPr/>
            <p:nvPr/>
          </p:nvSpPr>
          <p:spPr>
            <a:xfrm>
              <a:off x="7487973" y="2214054"/>
              <a:ext cx="887589" cy="658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30008" y="2181577"/>
              <a:ext cx="99460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</a:p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</p:grpSp>
      <p:sp>
        <p:nvSpPr>
          <p:cNvPr id="23" name="Freeform 22"/>
          <p:cNvSpPr/>
          <p:nvPr/>
        </p:nvSpPr>
        <p:spPr>
          <a:xfrm>
            <a:off x="4821823" y="5421007"/>
            <a:ext cx="1184762" cy="1184660"/>
          </a:xfrm>
          <a:custGeom>
            <a:avLst/>
            <a:gdLst>
              <a:gd name="connsiteX0" fmla="*/ 739292 w 1184762"/>
              <a:gd name="connsiteY0" fmla="*/ 0 h 1184660"/>
              <a:gd name="connsiteX1" fmla="*/ 1061547 w 1184762"/>
              <a:gd name="connsiteY1" fmla="*/ 682364 h 1184660"/>
              <a:gd name="connsiteX2" fmla="*/ 0 w 1184762"/>
              <a:gd name="connsiteY2" fmla="*/ 1184660 h 11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4762" h="1184660">
                <a:moveTo>
                  <a:pt x="739292" y="0"/>
                </a:moveTo>
                <a:cubicBezTo>
                  <a:pt x="962027" y="242460"/>
                  <a:pt x="1184762" y="484921"/>
                  <a:pt x="1061547" y="682364"/>
                </a:cubicBezTo>
                <a:cubicBezTo>
                  <a:pt x="938332" y="879807"/>
                  <a:pt x="0" y="1184660"/>
                  <a:pt x="0" y="1184660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660695" y="5421007"/>
            <a:ext cx="1616016" cy="1269956"/>
          </a:xfrm>
          <a:custGeom>
            <a:avLst/>
            <a:gdLst>
              <a:gd name="connsiteX0" fmla="*/ 1165807 w 1616016"/>
              <a:gd name="connsiteY0" fmla="*/ 0 h 1269956"/>
              <a:gd name="connsiteX1" fmla="*/ 1421715 w 1616016"/>
              <a:gd name="connsiteY1" fmla="*/ 805569 h 1269956"/>
              <a:gd name="connsiteX2" fmla="*/ 0 w 1616016"/>
              <a:gd name="connsiteY2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016" h="1269956">
                <a:moveTo>
                  <a:pt x="1165807" y="0"/>
                </a:moveTo>
                <a:cubicBezTo>
                  <a:pt x="1390911" y="296955"/>
                  <a:pt x="1616016" y="593910"/>
                  <a:pt x="1421715" y="805569"/>
                </a:cubicBezTo>
                <a:cubicBezTo>
                  <a:pt x="1227414" y="1017228"/>
                  <a:pt x="0" y="1269956"/>
                  <a:pt x="0" y="1269956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528001" y="5430484"/>
            <a:ext cx="1131054" cy="1023547"/>
          </a:xfrm>
          <a:custGeom>
            <a:avLst/>
            <a:gdLst>
              <a:gd name="connsiteX0" fmla="*/ 843552 w 1131054"/>
              <a:gd name="connsiteY0" fmla="*/ 0 h 1023547"/>
              <a:gd name="connsiteX1" fmla="*/ 1089982 w 1131054"/>
              <a:gd name="connsiteY1" fmla="*/ 473864 h 1023547"/>
              <a:gd name="connsiteX2" fmla="*/ 597121 w 1131054"/>
              <a:gd name="connsiteY2" fmla="*/ 890865 h 1023547"/>
              <a:gd name="connsiteX3" fmla="*/ 0 w 1131054"/>
              <a:gd name="connsiteY3" fmla="*/ 1023547 h 102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054" h="1023547">
                <a:moveTo>
                  <a:pt x="843552" y="0"/>
                </a:moveTo>
                <a:cubicBezTo>
                  <a:pt x="987303" y="162693"/>
                  <a:pt x="1131054" y="325386"/>
                  <a:pt x="1089982" y="473864"/>
                </a:cubicBezTo>
                <a:cubicBezTo>
                  <a:pt x="1048910" y="622342"/>
                  <a:pt x="778785" y="799251"/>
                  <a:pt x="597121" y="890865"/>
                </a:cubicBezTo>
                <a:cubicBezTo>
                  <a:pt x="415457" y="982479"/>
                  <a:pt x="0" y="1023547"/>
                  <a:pt x="0" y="1023547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366874" y="5458916"/>
            <a:ext cx="1446990" cy="1127797"/>
          </a:xfrm>
          <a:custGeom>
            <a:avLst/>
            <a:gdLst>
              <a:gd name="connsiteX0" fmla="*/ 1127894 w 1446990"/>
              <a:gd name="connsiteY0" fmla="*/ 0 h 1127797"/>
              <a:gd name="connsiteX1" fmla="*/ 1412237 w 1446990"/>
              <a:gd name="connsiteY1" fmla="*/ 464387 h 1127797"/>
              <a:gd name="connsiteX2" fmla="*/ 919376 w 1446990"/>
              <a:gd name="connsiteY2" fmla="*/ 900342 h 1127797"/>
              <a:gd name="connsiteX3" fmla="*/ 0 w 1446990"/>
              <a:gd name="connsiteY3" fmla="*/ 1127797 h 11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990" h="1127797">
                <a:moveTo>
                  <a:pt x="1127894" y="0"/>
                </a:moveTo>
                <a:cubicBezTo>
                  <a:pt x="1287442" y="157165"/>
                  <a:pt x="1446990" y="314330"/>
                  <a:pt x="1412237" y="464387"/>
                </a:cubicBezTo>
                <a:cubicBezTo>
                  <a:pt x="1377484" y="614444"/>
                  <a:pt x="1154749" y="789774"/>
                  <a:pt x="919376" y="900342"/>
                </a:cubicBezTo>
                <a:cubicBezTo>
                  <a:pt x="684003" y="1010910"/>
                  <a:pt x="153229" y="1088308"/>
                  <a:pt x="0" y="1127797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15"/>
          <p:cNvGrpSpPr/>
          <p:nvPr/>
        </p:nvGrpSpPr>
        <p:grpSpPr>
          <a:xfrm>
            <a:off x="3957120" y="3597329"/>
            <a:ext cx="4272480" cy="1708997"/>
            <a:chOff x="4552861" y="3597329"/>
            <a:chExt cx="4272480" cy="1708997"/>
          </a:xfrm>
        </p:grpSpPr>
        <p:grpSp>
          <p:nvGrpSpPr>
            <p:cNvPr id="28" name="Group 23"/>
            <p:cNvGrpSpPr/>
            <p:nvPr/>
          </p:nvGrpSpPr>
          <p:grpSpPr>
            <a:xfrm>
              <a:off x="4706533" y="4419600"/>
              <a:ext cx="994608" cy="658126"/>
              <a:chOff x="7534626" y="1850635"/>
              <a:chExt cx="994608" cy="65812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565445" y="1850635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25"/>
              <p:cNvSpPr txBox="1"/>
              <p:nvPr/>
            </p:nvSpPr>
            <p:spPr>
              <a:xfrm>
                <a:off x="7534626" y="1850635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29" name="Group 47"/>
            <p:cNvGrpSpPr/>
            <p:nvPr/>
          </p:nvGrpSpPr>
          <p:grpSpPr>
            <a:xfrm>
              <a:off x="4760224" y="3609123"/>
              <a:ext cx="994608" cy="658126"/>
              <a:chOff x="7430008" y="2214054"/>
              <a:chExt cx="994608" cy="65812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0" name="Group 50"/>
            <p:cNvGrpSpPr/>
            <p:nvPr/>
          </p:nvGrpSpPr>
          <p:grpSpPr>
            <a:xfrm>
              <a:off x="5904573" y="3609123"/>
              <a:ext cx="994608" cy="658126"/>
              <a:chOff x="7430008" y="2214054"/>
              <a:chExt cx="994608" cy="65812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1" name="Group 53"/>
            <p:cNvGrpSpPr/>
            <p:nvPr/>
          </p:nvGrpSpPr>
          <p:grpSpPr>
            <a:xfrm>
              <a:off x="7040202" y="3597329"/>
              <a:ext cx="994608" cy="658126"/>
              <a:chOff x="7430008" y="2214054"/>
              <a:chExt cx="994608" cy="65812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2" name="Group 56"/>
            <p:cNvGrpSpPr/>
            <p:nvPr/>
          </p:nvGrpSpPr>
          <p:grpSpPr>
            <a:xfrm>
              <a:off x="6991148" y="4343400"/>
              <a:ext cx="994608" cy="734326"/>
              <a:chOff x="7430008" y="1762641"/>
              <a:chExt cx="994608" cy="73432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487973" y="1838841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30008" y="1762641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3" name="Group 65"/>
            <p:cNvGrpSpPr/>
            <p:nvPr/>
          </p:nvGrpSpPr>
          <p:grpSpPr>
            <a:xfrm>
              <a:off x="7830733" y="3743527"/>
              <a:ext cx="994608" cy="658126"/>
              <a:chOff x="7430008" y="2214054"/>
              <a:chExt cx="994608" cy="65812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4" name="Group 75"/>
            <p:cNvGrpSpPr/>
            <p:nvPr/>
          </p:nvGrpSpPr>
          <p:grpSpPr>
            <a:xfrm>
              <a:off x="4552861" y="4648200"/>
              <a:ext cx="994608" cy="658126"/>
              <a:chOff x="7430008" y="1750172"/>
              <a:chExt cx="994608" cy="6581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487973" y="1750172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30008" y="1750172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</p:grpSp>
      <p:grpSp>
        <p:nvGrpSpPr>
          <p:cNvPr id="49" name="Group 114"/>
          <p:cNvGrpSpPr/>
          <p:nvPr/>
        </p:nvGrpSpPr>
        <p:grpSpPr>
          <a:xfrm>
            <a:off x="3581400" y="3505200"/>
            <a:ext cx="4842503" cy="2062626"/>
            <a:chOff x="4137861" y="3609123"/>
            <a:chExt cx="4842503" cy="2062626"/>
          </a:xfrm>
        </p:grpSpPr>
        <p:grpSp>
          <p:nvGrpSpPr>
            <p:cNvPr id="50" name="Group 103"/>
            <p:cNvGrpSpPr/>
            <p:nvPr/>
          </p:nvGrpSpPr>
          <p:grpSpPr>
            <a:xfrm>
              <a:off x="5902942" y="4402822"/>
              <a:ext cx="1278270" cy="461719"/>
              <a:chOff x="7625585" y="4930016"/>
              <a:chExt cx="1278270" cy="461719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625585" y="4930016"/>
                <a:ext cx="1278270" cy="46171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648675" y="4976209"/>
                <a:ext cx="1242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Application</a:t>
                </a:r>
                <a:endParaRPr lang="en-US" dirty="0"/>
              </a:p>
            </p:txBody>
          </p:sp>
        </p:grpSp>
        <p:grpSp>
          <p:nvGrpSpPr>
            <p:cNvPr id="51" name="Group 113"/>
            <p:cNvGrpSpPr/>
            <p:nvPr/>
          </p:nvGrpSpPr>
          <p:grpSpPr>
            <a:xfrm>
              <a:off x="4137861" y="3609123"/>
              <a:ext cx="4842503" cy="2062626"/>
              <a:chOff x="4137861" y="3609123"/>
              <a:chExt cx="4842503" cy="2062626"/>
            </a:xfrm>
          </p:grpSpPr>
          <p:grpSp>
            <p:nvGrpSpPr>
              <p:cNvPr id="52" name="Group 79"/>
              <p:cNvGrpSpPr/>
              <p:nvPr/>
            </p:nvGrpSpPr>
            <p:grpSpPr>
              <a:xfrm>
                <a:off x="6756540" y="4818348"/>
                <a:ext cx="1278270" cy="461719"/>
                <a:chOff x="7625585" y="4930016"/>
                <a:chExt cx="1278270" cy="461719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7625585" y="4930016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648675" y="4976209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3" name="Group 85"/>
              <p:cNvGrpSpPr/>
              <p:nvPr/>
            </p:nvGrpSpPr>
            <p:grpSpPr>
              <a:xfrm>
                <a:off x="7702094" y="4900004"/>
                <a:ext cx="1278270" cy="461719"/>
                <a:chOff x="7625585" y="4596147"/>
                <a:chExt cx="1278270" cy="461719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7625585" y="4596147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648675" y="4600666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4" name="Group 88"/>
              <p:cNvGrpSpPr/>
              <p:nvPr/>
            </p:nvGrpSpPr>
            <p:grpSpPr>
              <a:xfrm>
                <a:off x="6991148" y="3609123"/>
                <a:ext cx="1278270" cy="461719"/>
                <a:chOff x="7625585" y="4930016"/>
                <a:chExt cx="1278270" cy="46171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625585" y="4930016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7648675" y="4976209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5" name="Group 91"/>
              <p:cNvGrpSpPr/>
              <p:nvPr/>
            </p:nvGrpSpPr>
            <p:grpSpPr>
              <a:xfrm>
                <a:off x="7657818" y="4038600"/>
                <a:ext cx="1297106" cy="461719"/>
                <a:chOff x="7594029" y="4897774"/>
                <a:chExt cx="1297106" cy="461719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594029" y="4897774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648675" y="4976209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6" name="Group 94"/>
              <p:cNvGrpSpPr/>
              <p:nvPr/>
            </p:nvGrpSpPr>
            <p:grpSpPr>
              <a:xfrm>
                <a:off x="5704777" y="3685323"/>
                <a:ext cx="1278270" cy="461719"/>
                <a:chOff x="7625585" y="4821603"/>
                <a:chExt cx="1278270" cy="461719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7625585" y="4821603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648675" y="4821603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7" name="Group 97"/>
              <p:cNvGrpSpPr/>
              <p:nvPr/>
            </p:nvGrpSpPr>
            <p:grpSpPr>
              <a:xfrm>
                <a:off x="4486488" y="3837723"/>
                <a:ext cx="1278270" cy="461719"/>
                <a:chOff x="7625585" y="4743091"/>
                <a:chExt cx="1278270" cy="461719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7625585" y="4743091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648675" y="4743091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8" name="Group 100"/>
              <p:cNvGrpSpPr/>
              <p:nvPr/>
            </p:nvGrpSpPr>
            <p:grpSpPr>
              <a:xfrm>
                <a:off x="4137861" y="4675923"/>
                <a:ext cx="1278270" cy="461719"/>
                <a:chOff x="7625585" y="4646651"/>
                <a:chExt cx="1278270" cy="461719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7625585" y="4646651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648675" y="4646651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6530413" y="4852370"/>
                <a:ext cx="217996" cy="282739"/>
              </a:xfrm>
              <a:custGeom>
                <a:avLst/>
                <a:gdLst>
                  <a:gd name="connsiteX0" fmla="*/ 217996 w 217996"/>
                  <a:gd name="connsiteY0" fmla="*/ 0 h 282739"/>
                  <a:gd name="connsiteX1" fmla="*/ 161128 w 217996"/>
                  <a:gd name="connsiteY1" fmla="*/ 236932 h 282739"/>
                  <a:gd name="connsiteX2" fmla="*/ 0 w 217996"/>
                  <a:gd name="connsiteY2" fmla="*/ 274841 h 2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996" h="282739">
                    <a:moveTo>
                      <a:pt x="217996" y="0"/>
                    </a:moveTo>
                    <a:cubicBezTo>
                      <a:pt x="207728" y="95562"/>
                      <a:pt x="197461" y="191125"/>
                      <a:pt x="161128" y="236932"/>
                    </a:cubicBezTo>
                    <a:cubicBezTo>
                      <a:pt x="124795" y="282739"/>
                      <a:pt x="0" y="274841"/>
                      <a:pt x="0" y="274841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6362419" y="5106087"/>
                <a:ext cx="1352758" cy="408036"/>
              </a:xfrm>
              <a:custGeom>
                <a:avLst/>
                <a:gdLst>
                  <a:gd name="connsiteX0" fmla="*/ 1213197 w 1213197"/>
                  <a:gd name="connsiteY0" fmla="*/ 217977 h 282738"/>
                  <a:gd name="connsiteX1" fmla="*/ 388602 w 1213197"/>
                  <a:gd name="connsiteY1" fmla="*/ 246409 h 282738"/>
                  <a:gd name="connsiteX2" fmla="*/ 0 w 1213197"/>
                  <a:gd name="connsiteY2" fmla="*/ 0 h 28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3197" h="282738">
                    <a:moveTo>
                      <a:pt x="1213197" y="217977"/>
                    </a:moveTo>
                    <a:cubicBezTo>
                      <a:pt x="901999" y="250357"/>
                      <a:pt x="590801" y="282738"/>
                      <a:pt x="388602" y="246409"/>
                    </a:cubicBezTo>
                    <a:cubicBezTo>
                      <a:pt x="186403" y="210080"/>
                      <a:pt x="0" y="0"/>
                      <a:pt x="0" y="0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5505198" y="4294923"/>
                <a:ext cx="153230" cy="435955"/>
              </a:xfrm>
              <a:custGeom>
                <a:avLst/>
                <a:gdLst>
                  <a:gd name="connsiteX0" fmla="*/ 30014 w 153230"/>
                  <a:gd name="connsiteY0" fmla="*/ 0 h 435955"/>
                  <a:gd name="connsiteX1" fmla="*/ 20536 w 153230"/>
                  <a:gd name="connsiteY1" fmla="*/ 303273 h 435955"/>
                  <a:gd name="connsiteX2" fmla="*/ 153230 w 153230"/>
                  <a:gd name="connsiteY2" fmla="*/ 435955 h 43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230" h="435955">
                    <a:moveTo>
                      <a:pt x="30014" y="0"/>
                    </a:moveTo>
                    <a:cubicBezTo>
                      <a:pt x="15007" y="115307"/>
                      <a:pt x="0" y="230614"/>
                      <a:pt x="20536" y="303273"/>
                    </a:cubicBezTo>
                    <a:cubicBezTo>
                      <a:pt x="41072" y="375932"/>
                      <a:pt x="134274" y="413841"/>
                      <a:pt x="153230" y="435955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743731" y="4142523"/>
                <a:ext cx="255908" cy="483342"/>
              </a:xfrm>
              <a:custGeom>
                <a:avLst/>
                <a:gdLst>
                  <a:gd name="connsiteX0" fmla="*/ 255908 w 255908"/>
                  <a:gd name="connsiteY0" fmla="*/ 0 h 483342"/>
                  <a:gd name="connsiteX1" fmla="*/ 47390 w 255908"/>
                  <a:gd name="connsiteY1" fmla="*/ 217978 h 483342"/>
                  <a:gd name="connsiteX2" fmla="*/ 0 w 255908"/>
                  <a:gd name="connsiteY2" fmla="*/ 483342 h 48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08" h="483342">
                    <a:moveTo>
                      <a:pt x="255908" y="0"/>
                    </a:moveTo>
                    <a:cubicBezTo>
                      <a:pt x="172974" y="68710"/>
                      <a:pt x="90041" y="137421"/>
                      <a:pt x="47390" y="217978"/>
                    </a:cubicBezTo>
                    <a:cubicBezTo>
                      <a:pt x="4739" y="298535"/>
                      <a:pt x="0" y="483342"/>
                      <a:pt x="0" y="483342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359927" y="5133123"/>
                <a:ext cx="1507019" cy="538626"/>
              </a:xfrm>
              <a:custGeom>
                <a:avLst/>
                <a:gdLst>
                  <a:gd name="connsiteX0" fmla="*/ 0 w 1507019"/>
                  <a:gd name="connsiteY0" fmla="*/ 47386 h 538626"/>
                  <a:gd name="connsiteX1" fmla="*/ 246431 w 1507019"/>
                  <a:gd name="connsiteY1" fmla="*/ 473864 h 538626"/>
                  <a:gd name="connsiteX2" fmla="*/ 1279544 w 1507019"/>
                  <a:gd name="connsiteY2" fmla="*/ 435955 h 538626"/>
                  <a:gd name="connsiteX3" fmla="*/ 1507019 w 1507019"/>
                  <a:gd name="connsiteY3" fmla="*/ 0 h 53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7019" h="538626">
                    <a:moveTo>
                      <a:pt x="0" y="47386"/>
                    </a:moveTo>
                    <a:cubicBezTo>
                      <a:pt x="16587" y="228244"/>
                      <a:pt x="33174" y="409103"/>
                      <a:pt x="246431" y="473864"/>
                    </a:cubicBezTo>
                    <a:cubicBezTo>
                      <a:pt x="459688" y="538626"/>
                      <a:pt x="1069446" y="514932"/>
                      <a:pt x="1279544" y="435955"/>
                    </a:cubicBezTo>
                    <a:cubicBezTo>
                      <a:pt x="1489642" y="356978"/>
                      <a:pt x="1507019" y="0"/>
                      <a:pt x="1507019" y="0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" name="Group 59"/>
          <p:cNvGrpSpPr/>
          <p:nvPr/>
        </p:nvGrpSpPr>
        <p:grpSpPr>
          <a:xfrm>
            <a:off x="7463592" y="4343400"/>
            <a:ext cx="994608" cy="663913"/>
            <a:chOff x="7430008" y="2214054"/>
            <a:chExt cx="994608" cy="663913"/>
          </a:xfrm>
        </p:grpSpPr>
        <p:sp>
          <p:nvSpPr>
            <p:cNvPr id="81" name="Rectangle 60"/>
            <p:cNvSpPr/>
            <p:nvPr/>
          </p:nvSpPr>
          <p:spPr>
            <a:xfrm>
              <a:off x="7487973" y="2214054"/>
              <a:ext cx="887589" cy="658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61"/>
            <p:cNvSpPr txBox="1"/>
            <p:nvPr/>
          </p:nvSpPr>
          <p:spPr>
            <a:xfrm>
              <a:off x="7430008" y="2231635"/>
              <a:ext cx="99460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</a:p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</p:grpSp>
      <p:grpSp>
        <p:nvGrpSpPr>
          <p:cNvPr id="83" name="Group 118"/>
          <p:cNvGrpSpPr/>
          <p:nvPr/>
        </p:nvGrpSpPr>
        <p:grpSpPr>
          <a:xfrm>
            <a:off x="4859735" y="5411529"/>
            <a:ext cx="2814997" cy="1213093"/>
            <a:chOff x="5430953" y="5411529"/>
            <a:chExt cx="2814997" cy="1213093"/>
          </a:xfrm>
        </p:grpSpPr>
        <p:sp>
          <p:nvSpPr>
            <p:cNvPr id="84" name="Freeform 83"/>
            <p:cNvSpPr/>
            <p:nvPr/>
          </p:nvSpPr>
          <p:spPr>
            <a:xfrm>
              <a:off x="5478344" y="5411529"/>
              <a:ext cx="2767606" cy="1213093"/>
            </a:xfrm>
            <a:custGeom>
              <a:avLst/>
              <a:gdLst>
                <a:gd name="connsiteX0" fmla="*/ 2767606 w 2767606"/>
                <a:gd name="connsiteY0" fmla="*/ 0 h 1213093"/>
                <a:gd name="connsiteX1" fmla="*/ 2217876 w 2767606"/>
                <a:gd name="connsiteY1" fmla="*/ 824524 h 1213093"/>
                <a:gd name="connsiteX2" fmla="*/ 0 w 2767606"/>
                <a:gd name="connsiteY2" fmla="*/ 1213093 h 121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7606" h="1213093">
                  <a:moveTo>
                    <a:pt x="2767606" y="0"/>
                  </a:moveTo>
                  <a:cubicBezTo>
                    <a:pt x="2723375" y="311171"/>
                    <a:pt x="2679144" y="622342"/>
                    <a:pt x="2217876" y="824524"/>
                  </a:cubicBezTo>
                  <a:cubicBezTo>
                    <a:pt x="1756608" y="1026706"/>
                    <a:pt x="0" y="1213093"/>
                    <a:pt x="0" y="1213093"/>
                  </a:cubicBezTo>
                </a:path>
              </a:pathLst>
            </a:custGeom>
            <a:ln w="508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430953" y="5411529"/>
              <a:ext cx="2729694" cy="1148331"/>
            </a:xfrm>
            <a:custGeom>
              <a:avLst/>
              <a:gdLst>
                <a:gd name="connsiteX0" fmla="*/ 2729694 w 2729694"/>
                <a:gd name="connsiteY0" fmla="*/ 0 h 1148331"/>
                <a:gd name="connsiteX1" fmla="*/ 2113617 w 2729694"/>
                <a:gd name="connsiteY1" fmla="*/ 777138 h 1148331"/>
                <a:gd name="connsiteX2" fmla="*/ 426515 w 2729694"/>
                <a:gd name="connsiteY2" fmla="*/ 1089888 h 1148331"/>
                <a:gd name="connsiteX3" fmla="*/ 0 w 2729694"/>
                <a:gd name="connsiteY3" fmla="*/ 1127797 h 114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9694" h="1148331">
                  <a:moveTo>
                    <a:pt x="2729694" y="0"/>
                  </a:moveTo>
                  <a:cubicBezTo>
                    <a:pt x="2613587" y="297745"/>
                    <a:pt x="2497480" y="595490"/>
                    <a:pt x="2113617" y="777138"/>
                  </a:cubicBezTo>
                  <a:cubicBezTo>
                    <a:pt x="1729754" y="958786"/>
                    <a:pt x="778784" y="1031445"/>
                    <a:pt x="426515" y="1089888"/>
                  </a:cubicBezTo>
                  <a:cubicBezTo>
                    <a:pt x="74246" y="1148331"/>
                    <a:pt x="0" y="1127797"/>
                    <a:pt x="0" y="1127797"/>
                  </a:cubicBezTo>
                </a:path>
              </a:pathLst>
            </a:custGeom>
            <a:ln w="508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2918954" y="6051054"/>
            <a:ext cx="3329446" cy="781902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197620" y="5945631"/>
            <a:ext cx="2167864" cy="781902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dependencies</a:t>
            </a:r>
          </a:p>
          <a:p>
            <a:r>
              <a:rPr lang="en-US" dirty="0" smtClean="0"/>
              <a:t>Kernel and device driver modifications</a:t>
            </a:r>
          </a:p>
          <a:p>
            <a:pPr lvl="1"/>
            <a:r>
              <a:rPr lang="en-US" dirty="0" smtClean="0"/>
              <a:t>Zero-copy</a:t>
            </a:r>
          </a:p>
          <a:p>
            <a:pPr lvl="1"/>
            <a:r>
              <a:rPr lang="en-US" dirty="0" smtClean="0"/>
              <a:t>Kernel bypass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16762</TotalTime>
  <Words>1294</Words>
  <Application>Microsoft Office PowerPoint</Application>
  <PresentationFormat>On-screen Show (4:3)</PresentationFormat>
  <Paragraphs>432</Paragraphs>
  <Slides>32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</vt:lpstr>
      <vt:lpstr>Optima</vt:lpstr>
      <vt:lpstr>Office Theme</vt:lpstr>
      <vt:lpstr>Software Routers: NetSlice</vt:lpstr>
      <vt:lpstr>Where are we in the semester?</vt:lpstr>
      <vt:lpstr>Goals for Today</vt:lpstr>
      <vt:lpstr>Packet Processors</vt:lpstr>
      <vt:lpstr>Packet Processors</vt:lpstr>
      <vt:lpstr>Software Packet Processors</vt:lpstr>
      <vt:lpstr>Overheads &amp; Contention</vt:lpstr>
      <vt:lpstr>Kernel network stack &amp; HW control</vt:lpstr>
      <vt:lpstr>Portability</vt:lpstr>
      <vt:lpstr>Outline</vt:lpstr>
      <vt:lpstr>NetSlice</vt:lpstr>
      <vt:lpstr>NetSlice Spatial Partitioning</vt:lpstr>
      <vt:lpstr>NetSlice Spatial Partitioning Example</vt:lpstr>
      <vt:lpstr>Streamlined Path for Packets</vt:lpstr>
      <vt:lpstr>Portability</vt:lpstr>
      <vt:lpstr>NetSlice API</vt:lpstr>
      <vt:lpstr>NetSlice Evaluation</vt:lpstr>
      <vt:lpstr>Experimental Setup</vt:lpstr>
      <vt:lpstr>Simple Packet Routing</vt:lpstr>
      <vt:lpstr>Linear Scaling with CPUs</vt:lpstr>
      <vt:lpstr>Outline</vt:lpstr>
      <vt:lpstr>Software Packet Processors</vt:lpstr>
      <vt:lpstr>Software Packet Processors</vt:lpstr>
      <vt:lpstr>Software Packet Processors</vt:lpstr>
      <vt:lpstr>Software Packet Processors</vt:lpstr>
      <vt:lpstr>Software Packet Processors</vt:lpstr>
      <vt:lpstr>Software Packet Processors</vt:lpstr>
      <vt:lpstr>Software Packet Processors</vt:lpstr>
      <vt:lpstr>Software Packet Processors</vt:lpstr>
      <vt:lpstr>Discussions</vt:lpstr>
      <vt:lpstr>Conclusion</vt:lpstr>
      <vt:lpstr>Before Next time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239</cp:revision>
  <dcterms:created xsi:type="dcterms:W3CDTF">2011-03-13T12:50:14Z</dcterms:created>
  <dcterms:modified xsi:type="dcterms:W3CDTF">2014-10-15T14:51:52Z</dcterms:modified>
</cp:coreProperties>
</file>