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1072" r:id="rId3"/>
    <p:sldId id="1127" r:id="rId4"/>
    <p:sldId id="1188" r:id="rId5"/>
    <p:sldId id="1198" r:id="rId6"/>
    <p:sldId id="1189" r:id="rId7"/>
    <p:sldId id="1190" r:id="rId8"/>
    <p:sldId id="1176" r:id="rId9"/>
    <p:sldId id="1191" r:id="rId10"/>
    <p:sldId id="1194" r:id="rId11"/>
    <p:sldId id="1168" r:id="rId12"/>
    <p:sldId id="1192" r:id="rId13"/>
    <p:sldId id="1178" r:id="rId14"/>
    <p:sldId id="1179" r:id="rId15"/>
    <p:sldId id="1180" r:id="rId16"/>
    <p:sldId id="1181" r:id="rId17"/>
    <p:sldId id="1197" r:id="rId18"/>
    <p:sldId id="1169" r:id="rId19"/>
    <p:sldId id="1182" r:id="rId20"/>
    <p:sldId id="1183" r:id="rId21"/>
    <p:sldId id="1184" r:id="rId22"/>
    <p:sldId id="1195" r:id="rId23"/>
    <p:sldId id="1185" r:id="rId24"/>
    <p:sldId id="1186" r:id="rId25"/>
    <p:sldId id="1170" r:id="rId26"/>
    <p:sldId id="1187" r:id="rId27"/>
    <p:sldId id="1196" r:id="rId28"/>
    <p:sldId id="1171" r:id="rId29"/>
    <p:sldId id="1173" r:id="rId30"/>
    <p:sldId id="1172" r:id="rId31"/>
    <p:sldId id="1174" r:id="rId32"/>
    <p:sldId id="1193" r:id="rId33"/>
    <p:sldId id="10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57" autoAdjust="0"/>
  </p:normalViewPr>
  <p:slideViewPr>
    <p:cSldViewPr snapToGrid="0" snapToObjects="1">
      <p:cViewPr varScale="1">
        <p:scale>
          <a:sx n="49" d="100"/>
          <a:sy n="49" d="100"/>
        </p:scale>
        <p:origin x="109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/>
          </a:bodyPr>
          <a:lstStyle/>
          <a:p>
            <a:r>
              <a:rPr lang="en-US" dirty="0" smtClean="0"/>
              <a:t>Software Routers: </a:t>
            </a:r>
            <a:r>
              <a:rPr lang="en-US" dirty="0" err="1" smtClean="0"/>
              <a:t>NetMap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October 8,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8578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NetMap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n-NO" sz="2000" dirty="0">
                <a:solidFill>
                  <a:schemeClr val="bg1">
                    <a:lumMod val="50000"/>
                  </a:schemeClr>
                </a:solidFill>
              </a:rPr>
              <a:t>A Novel Framework for Fast Packet </a:t>
            </a:r>
            <a:r>
              <a:rPr lang="nn-NO" sz="2000" dirty="0" smtClean="0">
                <a:solidFill>
                  <a:schemeClr val="bg1">
                    <a:lumMod val="50000"/>
                  </a:schemeClr>
                </a:solidFill>
              </a:rPr>
              <a:t>I/O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at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USENIX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Annual Technical Conference (ATC), June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2012.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Good old sockets (BPF, raw sockets)</a:t>
            </a:r>
          </a:p>
          <a:p>
            <a:pPr lvl="1"/>
            <a:r>
              <a:rPr lang="en-US" sz="2400" dirty="0" smtClean="0"/>
              <a:t>Flexible, portable, but slow</a:t>
            </a:r>
          </a:p>
          <a:p>
            <a:r>
              <a:rPr lang="en-US" sz="2800" dirty="0" smtClean="0"/>
              <a:t>Memory mapped buffers (PF_PACKET, PF_RING)</a:t>
            </a:r>
          </a:p>
          <a:p>
            <a:pPr lvl="1"/>
            <a:r>
              <a:rPr lang="en-US" sz="2400" dirty="0" smtClean="0"/>
              <a:t>Efficient, if </a:t>
            </a:r>
            <a:r>
              <a:rPr lang="en-US" sz="2400" dirty="0" err="1" smtClean="0"/>
              <a:t>mbufs</a:t>
            </a:r>
            <a:r>
              <a:rPr lang="en-US" sz="2400" dirty="0" smtClean="0"/>
              <a:t>/</a:t>
            </a:r>
            <a:r>
              <a:rPr lang="en-US" sz="2400" dirty="0" err="1" smtClean="0"/>
              <a:t>skbufs</a:t>
            </a:r>
            <a:r>
              <a:rPr lang="en-US" sz="2400" dirty="0" smtClean="0"/>
              <a:t> do not get in the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Packet I/O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Packet I/O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6" y="2882441"/>
            <a:ext cx="6782765" cy="3531733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Good old sockets (BPF, raw sockets)</a:t>
            </a:r>
          </a:p>
          <a:p>
            <a:pPr lvl="1"/>
            <a:r>
              <a:rPr lang="en-US" sz="2400" dirty="0" smtClean="0"/>
              <a:t>Flexible, portable, but slow</a:t>
            </a:r>
          </a:p>
          <a:p>
            <a:r>
              <a:rPr lang="en-US" sz="2800" dirty="0" smtClean="0"/>
              <a:t>Memory mapped buffers (PF_PACKET, PF_RING)</a:t>
            </a:r>
          </a:p>
          <a:p>
            <a:pPr lvl="1"/>
            <a:r>
              <a:rPr lang="en-US" sz="2400" dirty="0" smtClean="0"/>
              <a:t>Efficient, if </a:t>
            </a:r>
            <a:r>
              <a:rPr lang="en-US" sz="2400" dirty="0" err="1" smtClean="0"/>
              <a:t>mbufs</a:t>
            </a:r>
            <a:r>
              <a:rPr lang="en-US" sz="2400" dirty="0" smtClean="0"/>
              <a:t>/</a:t>
            </a:r>
            <a:r>
              <a:rPr lang="en-US" sz="2400" dirty="0" err="1" smtClean="0"/>
              <a:t>skbufs</a:t>
            </a:r>
            <a:r>
              <a:rPr lang="en-US" sz="2400" dirty="0" smtClean="0"/>
              <a:t> do not get in the way</a:t>
            </a:r>
          </a:p>
        </p:txBody>
      </p:sp>
    </p:spTree>
    <p:extLst>
      <p:ext uri="{BB962C8B-B14F-4D97-AF65-F5344CB8AC3E}">
        <p14:creationId xmlns:p14="http://schemas.microsoft.com/office/powerpoint/2010/main" val="5792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Good old sockets (BPF, raw sockets)</a:t>
            </a:r>
          </a:p>
          <a:p>
            <a:pPr lvl="1"/>
            <a:r>
              <a:rPr lang="en-US" sz="2400" dirty="0" smtClean="0"/>
              <a:t>Flexible, portable, but slow</a:t>
            </a:r>
          </a:p>
          <a:p>
            <a:r>
              <a:rPr lang="en-US" sz="2800" dirty="0" smtClean="0"/>
              <a:t>Memory mapped buffers (PF_PACKET, PF_RING)</a:t>
            </a:r>
          </a:p>
          <a:p>
            <a:pPr lvl="1"/>
            <a:r>
              <a:rPr lang="en-US" sz="2400" dirty="0" smtClean="0"/>
              <a:t>Efficient, if </a:t>
            </a:r>
            <a:r>
              <a:rPr lang="en-US" sz="2400" dirty="0" err="1" smtClean="0"/>
              <a:t>mbufs</a:t>
            </a:r>
            <a:r>
              <a:rPr lang="en-US" sz="2400" dirty="0" smtClean="0"/>
              <a:t>/</a:t>
            </a:r>
            <a:r>
              <a:rPr lang="en-US" sz="2400" dirty="0" err="1" smtClean="0"/>
              <a:t>skbufs</a:t>
            </a:r>
            <a:r>
              <a:rPr lang="en-US" sz="2400" dirty="0" smtClean="0"/>
              <a:t> do not get in the way</a:t>
            </a:r>
          </a:p>
          <a:p>
            <a:r>
              <a:rPr lang="en-US" sz="2800" dirty="0" smtClean="0"/>
              <a:t>Run in the kernel (NETFILTER, PFIL, </a:t>
            </a:r>
            <a:r>
              <a:rPr lang="en-US" sz="2800" dirty="0" err="1" smtClean="0"/>
              <a:t>Netgraph</a:t>
            </a:r>
            <a:r>
              <a:rPr lang="en-US" sz="2800" dirty="0" smtClean="0"/>
              <a:t>, NDIS, Click)</a:t>
            </a:r>
          </a:p>
          <a:p>
            <a:pPr lvl="1"/>
            <a:r>
              <a:rPr lang="en-US" sz="2400" dirty="0" smtClean="0"/>
              <a:t>Can be fast, especially if bypassing </a:t>
            </a:r>
            <a:r>
              <a:rPr lang="en-US" sz="2400" dirty="0" err="1" smtClean="0"/>
              <a:t>mbufs</a:t>
            </a:r>
            <a:endParaRPr lang="en-US" dirty="0" smtClean="0"/>
          </a:p>
          <a:p>
            <a:r>
              <a:rPr lang="en-US" sz="2800" dirty="0" smtClean="0"/>
              <a:t>Custom Libraries (</a:t>
            </a:r>
            <a:r>
              <a:rPr lang="en-US" sz="2800" dirty="0" err="1" smtClean="0"/>
              <a:t>OpenOnLoad</a:t>
            </a:r>
            <a:r>
              <a:rPr lang="en-US" sz="2800" dirty="0" smtClean="0"/>
              <a:t>, Intel DPDK)</a:t>
            </a:r>
          </a:p>
          <a:p>
            <a:pPr lvl="1"/>
            <a:r>
              <a:rPr lang="en-US" sz="2400" dirty="0" smtClean="0"/>
              <a:t>Vendor specific: Normally tied to vendor hardware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Can we find a better (fast, safe, HW-independent) solution?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Packet I/O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slow is the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raditional raw socket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host network stack?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Network 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69" y="795353"/>
            <a:ext cx="4525701" cy="58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Significant amount of time spent at all levels of the stack</a:t>
            </a:r>
          </a:p>
          <a:p>
            <a:r>
              <a:rPr lang="en-US" sz="2800" dirty="0" smtClean="0"/>
              <a:t>The system call cannot be avoided (or can it?)</a:t>
            </a:r>
          </a:p>
          <a:p>
            <a:r>
              <a:rPr lang="en-US" sz="2800" dirty="0" smtClean="0"/>
              <a:t>Device programming is extremely expensive</a:t>
            </a:r>
          </a:p>
          <a:p>
            <a:r>
              <a:rPr lang="en-US" sz="2800" dirty="0" smtClean="0"/>
              <a:t>Complex </a:t>
            </a:r>
            <a:r>
              <a:rPr lang="en-US" sz="2800" dirty="0" err="1" smtClean="0"/>
              <a:t>mbufs</a:t>
            </a:r>
            <a:r>
              <a:rPr lang="en-US" sz="2800" dirty="0" smtClean="0"/>
              <a:t> are a bad idea</a:t>
            </a:r>
          </a:p>
          <a:p>
            <a:r>
              <a:rPr lang="en-US" sz="2800" dirty="0" smtClean="0"/>
              <a:t>Data copies and </a:t>
            </a:r>
            <a:r>
              <a:rPr lang="en-US" sz="2800" dirty="0" err="1" smtClean="0"/>
              <a:t>mbufs</a:t>
            </a:r>
            <a:r>
              <a:rPr lang="en-US" sz="2800" dirty="0" smtClean="0"/>
              <a:t> can be saved in some cases</a:t>
            </a:r>
          </a:p>
          <a:p>
            <a:r>
              <a:rPr lang="en-US" sz="2800" dirty="0" smtClean="0"/>
              <a:t>Headers should be cached and reused if possible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Network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from the easy problem: raw packet I/O</a:t>
            </a:r>
          </a:p>
          <a:p>
            <a:r>
              <a:rPr lang="en-US" sz="2800" dirty="0" smtClean="0"/>
              <a:t>Simpler to address (some layers are not involved)</a:t>
            </a:r>
          </a:p>
          <a:p>
            <a:r>
              <a:rPr lang="en-US" sz="2800" dirty="0" smtClean="0"/>
              <a:t>Useful to determine the maximum achievable performance</a:t>
            </a:r>
          </a:p>
          <a:p>
            <a:r>
              <a:rPr lang="en-US" sz="2800" dirty="0" smtClean="0"/>
              <a:t>Poorly supported by current APIs, so the task has a high return (both for me and the users)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a new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Guidelines</a:t>
            </a:r>
          </a:p>
          <a:p>
            <a:r>
              <a:rPr lang="en-US" sz="2800" dirty="0" smtClean="0"/>
              <a:t>No requirement/reliance on special hardware features</a:t>
            </a:r>
          </a:p>
          <a:p>
            <a:r>
              <a:rPr lang="en-US" sz="2800" dirty="0" smtClean="0"/>
              <a:t>Amortize costs over large batches (</a:t>
            </a:r>
            <a:r>
              <a:rPr lang="en-US" sz="2800" dirty="0" err="1" smtClean="0"/>
              <a:t>syscalls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Remove unnecessary work (copies, </a:t>
            </a:r>
            <a:r>
              <a:rPr lang="en-US" sz="2800" dirty="0" err="1" smtClean="0"/>
              <a:t>mbufs</a:t>
            </a:r>
            <a:r>
              <a:rPr lang="en-US" sz="2800" dirty="0" smtClean="0"/>
              <a:t>, </a:t>
            </a:r>
            <a:r>
              <a:rPr lang="en-US" sz="2800" dirty="0" err="1" smtClean="0"/>
              <a:t>alloc</a:t>
            </a:r>
            <a:r>
              <a:rPr lang="en-US" sz="2800" dirty="0" smtClean="0"/>
              <a:t>/free)</a:t>
            </a:r>
          </a:p>
          <a:p>
            <a:r>
              <a:rPr lang="en-US" sz="2800" dirty="0" smtClean="0"/>
              <a:t>Reduce runtime decisions (a single frame format)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Modifying device drivers is permitted, as long as the code can be maintained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a new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Framework for raw packet I/O from userspace</a:t>
            </a:r>
          </a:p>
          <a:p>
            <a:r>
              <a:rPr lang="en-US" sz="2800" dirty="0" smtClean="0"/>
              <a:t>65 cycles/packet between the wire in userspace</a:t>
            </a:r>
          </a:p>
          <a:p>
            <a:pPr lvl="1"/>
            <a:r>
              <a:rPr lang="en-US" sz="2400" dirty="0" smtClean="0"/>
              <a:t>14Mpps on one 900 MHz core</a:t>
            </a:r>
          </a:p>
          <a:p>
            <a:r>
              <a:rPr lang="en-US" sz="2800" dirty="0" smtClean="0"/>
              <a:t>Device and OS independent</a:t>
            </a:r>
          </a:p>
          <a:p>
            <a:r>
              <a:rPr lang="en-US" sz="2800" dirty="0" smtClean="0"/>
              <a:t>Good scalability with number of CPU frequency and number of cores</a:t>
            </a:r>
          </a:p>
          <a:p>
            <a:r>
              <a:rPr lang="en-US" sz="2800" b="1" dirty="0" err="1"/>
              <a:t>l</a:t>
            </a:r>
            <a:r>
              <a:rPr lang="en-US" sz="2800" b="1" dirty="0" err="1" smtClean="0"/>
              <a:t>ibpcap</a:t>
            </a:r>
            <a:r>
              <a:rPr lang="en-US" sz="2800" dirty="0" smtClean="0"/>
              <a:t> emulation library for easy porting of applications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3285" y="852714"/>
            <a:ext cx="8980715" cy="5273449"/>
          </a:xfrm>
        </p:spPr>
        <p:txBody>
          <a:bodyPr>
            <a:norm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acket buffers</a:t>
            </a:r>
          </a:p>
          <a:p>
            <a:pPr lvl="1"/>
            <a:r>
              <a:rPr lang="en-US" sz="2400" dirty="0" smtClean="0"/>
              <a:t>Numbered and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fixed size</a:t>
            </a:r>
          </a:p>
          <a:p>
            <a:r>
              <a:rPr lang="en-US" sz="2800" b="1" dirty="0" err="1"/>
              <a:t>n</a:t>
            </a:r>
            <a:r>
              <a:rPr lang="en-US" sz="2800" b="1" dirty="0" err="1" smtClean="0"/>
              <a:t>etmap</a:t>
            </a:r>
            <a:r>
              <a:rPr lang="en-US" sz="2800" b="1" dirty="0" smtClean="0"/>
              <a:t> rings</a:t>
            </a:r>
          </a:p>
          <a:p>
            <a:pPr lvl="1"/>
            <a:r>
              <a:rPr lang="en-US" sz="2400" dirty="0" smtClean="0"/>
              <a:t>Device independent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copy of NIC ring</a:t>
            </a:r>
          </a:p>
          <a:p>
            <a:pPr marL="457200" lvl="1" indent="0">
              <a:buNone/>
            </a:pPr>
            <a:r>
              <a:rPr lang="en-US" sz="2400" b="1" dirty="0"/>
              <a:t>c</a:t>
            </a:r>
            <a:r>
              <a:rPr lang="en-US" sz="2400" b="1" dirty="0" smtClean="0"/>
              <a:t>ur</a:t>
            </a:r>
            <a:r>
              <a:rPr lang="en-US" sz="2400" dirty="0" smtClean="0"/>
              <a:t>: current </a:t>
            </a:r>
            <a:r>
              <a:rPr lang="en-US" sz="2400" dirty="0" err="1" smtClean="0"/>
              <a:t>tx</a:t>
            </a:r>
            <a:r>
              <a:rPr lang="en-US" sz="2400" dirty="0" smtClean="0"/>
              <a:t>/</a:t>
            </a:r>
            <a:r>
              <a:rPr lang="en-US" sz="2400" dirty="0" err="1" smtClean="0"/>
              <a:t>rx</a:t>
            </a:r>
            <a:r>
              <a:rPr lang="en-US" sz="2400" dirty="0" smtClean="0"/>
              <a:t> position</a:t>
            </a:r>
          </a:p>
          <a:p>
            <a:pPr marL="457200" lvl="1" indent="0"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vail</a:t>
            </a:r>
            <a:r>
              <a:rPr lang="en-US" sz="2400" dirty="0" smtClean="0"/>
              <a:t>: available slots</a:t>
            </a:r>
          </a:p>
          <a:p>
            <a:pPr marL="457200" lvl="1" indent="0">
              <a:buNone/>
            </a:pPr>
            <a:r>
              <a:rPr lang="en-US" sz="2400" dirty="0" err="1" smtClean="0"/>
              <a:t>Ptrs</a:t>
            </a:r>
            <a:r>
              <a:rPr lang="en-US" sz="2400" dirty="0" smtClean="0"/>
              <a:t> stored as offsets or indexes (so not dependent of virtual mem)</a:t>
            </a:r>
          </a:p>
          <a:p>
            <a:r>
              <a:rPr lang="en-US" sz="2800" b="1" dirty="0" err="1" smtClean="0"/>
              <a:t>netmap_if</a:t>
            </a:r>
            <a:endParaRPr lang="en-US" sz="2800" b="1" dirty="0" smtClean="0"/>
          </a:p>
          <a:p>
            <a:pPr lvl="1"/>
            <a:r>
              <a:rPr lang="en-US" sz="2400" dirty="0" smtClean="0"/>
              <a:t>Contains references to all rings attached to an interface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data structure and API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31" y="711843"/>
            <a:ext cx="5454149" cy="32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980715" cy="52734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Rely on standard OS mechanism</a:t>
            </a:r>
          </a:p>
          <a:p>
            <a:r>
              <a:rPr lang="en-US" sz="2800" dirty="0" smtClean="0"/>
              <a:t>The NIC is not exposed to the userspace</a:t>
            </a:r>
          </a:p>
          <a:p>
            <a:r>
              <a:rPr lang="en-US" sz="2800" dirty="0" smtClean="0"/>
              <a:t>Kernel validates the </a:t>
            </a:r>
            <a:r>
              <a:rPr lang="en-US" sz="2800" dirty="0" err="1" smtClean="0"/>
              <a:t>netmap</a:t>
            </a:r>
            <a:r>
              <a:rPr lang="en-US" sz="2800" dirty="0" smtClean="0"/>
              <a:t> ring before using its contents</a:t>
            </a:r>
          </a:p>
          <a:p>
            <a:r>
              <a:rPr lang="en-US" sz="2800" dirty="0" smtClean="0"/>
              <a:t>Cannot crash the kernel or trash other processes memory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races between kernel and user</a:t>
            </a:r>
          </a:p>
          <a:p>
            <a:r>
              <a:rPr lang="en-US" sz="2800" dirty="0" smtClean="0"/>
              <a:t>Global fields, and [ </a:t>
            </a:r>
            <a:r>
              <a:rPr lang="en-US" sz="2800" b="1" dirty="0" smtClean="0"/>
              <a:t>cur</a:t>
            </a:r>
            <a:r>
              <a:rPr lang="en-US" sz="2800" dirty="0" smtClean="0"/>
              <a:t>…</a:t>
            </a:r>
            <a:r>
              <a:rPr lang="en-US" sz="2800" b="1" dirty="0" smtClean="0"/>
              <a:t>cur</a:t>
            </a:r>
            <a:r>
              <a:rPr lang="en-US" sz="2800" dirty="0" smtClean="0"/>
              <a:t>+</a:t>
            </a:r>
            <a:r>
              <a:rPr lang="en-US" sz="2800" b="1" dirty="0" smtClean="0"/>
              <a:t>avail</a:t>
            </a:r>
            <a:r>
              <a:rPr lang="en-US" sz="2800" dirty="0" smtClean="0"/>
              <a:t>-1 ]:</a:t>
            </a:r>
          </a:p>
          <a:p>
            <a:pPr lvl="1"/>
            <a:r>
              <a:rPr lang="en-US" sz="2400" dirty="0" smtClean="0"/>
              <a:t>Owned by the application, updated during system calls</a:t>
            </a:r>
          </a:p>
          <a:p>
            <a:r>
              <a:rPr lang="en-US" sz="2800" dirty="0" smtClean="0"/>
              <a:t>other slots/buffers</a:t>
            </a:r>
          </a:p>
          <a:p>
            <a:pPr lvl="1"/>
            <a:r>
              <a:rPr lang="en-US" sz="2400" dirty="0" smtClean="0"/>
              <a:t>Owned by the kernel</a:t>
            </a:r>
          </a:p>
          <a:p>
            <a:r>
              <a:rPr lang="en-US" sz="2800" dirty="0" smtClean="0"/>
              <a:t>Interrupt handler never touches shared memory regions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Access</a:t>
            </a:r>
          </a:p>
          <a:p>
            <a:pPr lvl="1"/>
            <a:r>
              <a:rPr lang="en-US" sz="2000" dirty="0" smtClean="0"/>
              <a:t>open: returns a file descriptor (</a:t>
            </a:r>
            <a:r>
              <a:rPr lang="en-US" sz="2000" dirty="0" err="1" smtClean="0"/>
              <a:t>fd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ioctl</a:t>
            </a:r>
            <a:r>
              <a:rPr lang="en-US" sz="2000" dirty="0" smtClean="0"/>
              <a:t>: puts an interface into </a:t>
            </a:r>
            <a:r>
              <a:rPr lang="en-US" sz="2000" dirty="0" err="1" smtClean="0"/>
              <a:t>netmap</a:t>
            </a:r>
            <a:r>
              <a:rPr lang="en-US" sz="2000" dirty="0" smtClean="0"/>
              <a:t> mode</a:t>
            </a:r>
          </a:p>
          <a:p>
            <a:pPr lvl="1"/>
            <a:r>
              <a:rPr lang="en-US" sz="2000" dirty="0" err="1" smtClean="0"/>
              <a:t>mmap</a:t>
            </a:r>
            <a:r>
              <a:rPr lang="en-US" sz="2000" dirty="0" smtClean="0"/>
              <a:t>: maps buffers and rings into user address space</a:t>
            </a:r>
          </a:p>
          <a:p>
            <a:r>
              <a:rPr lang="en-US" sz="2400" dirty="0" smtClean="0"/>
              <a:t>Transmit (TX)</a:t>
            </a:r>
          </a:p>
          <a:p>
            <a:pPr lvl="1"/>
            <a:r>
              <a:rPr lang="en-US" sz="2000" dirty="0" smtClean="0"/>
              <a:t>Fill up to </a:t>
            </a:r>
            <a:r>
              <a:rPr lang="en-US" sz="2000" b="1" dirty="0" smtClean="0"/>
              <a:t>avail</a:t>
            </a:r>
            <a:r>
              <a:rPr lang="en-US" sz="2000" dirty="0" smtClean="0"/>
              <a:t> </a:t>
            </a:r>
            <a:r>
              <a:rPr lang="en-US" sz="2000" dirty="0" err="1" smtClean="0"/>
              <a:t>bufs</a:t>
            </a:r>
            <a:r>
              <a:rPr lang="en-US" sz="2000" dirty="0" smtClean="0"/>
              <a:t>, starting at slot </a:t>
            </a:r>
            <a:r>
              <a:rPr lang="en-US" sz="2000" b="1" dirty="0" smtClean="0"/>
              <a:t>cur</a:t>
            </a:r>
          </a:p>
          <a:p>
            <a:pPr lvl="1"/>
            <a:r>
              <a:rPr lang="en-US" sz="2000" b="1" dirty="0" err="1"/>
              <a:t>i</a:t>
            </a:r>
            <a:r>
              <a:rPr lang="en-US" sz="2000" b="1" dirty="0" err="1" smtClean="0"/>
              <a:t>octl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fd</a:t>
            </a:r>
            <a:r>
              <a:rPr lang="en-US" sz="2000" b="1" dirty="0" smtClean="0"/>
              <a:t>, NIOCTXSYNC)</a:t>
            </a:r>
            <a:r>
              <a:rPr lang="en-US" sz="2000" dirty="0" smtClean="0"/>
              <a:t> queues the packets</a:t>
            </a:r>
            <a:endParaRPr lang="en-US" sz="2000" b="1" dirty="0" smtClean="0"/>
          </a:p>
          <a:p>
            <a:r>
              <a:rPr lang="en-US" sz="2400" dirty="0" smtClean="0"/>
              <a:t>Receive (RX)</a:t>
            </a:r>
          </a:p>
          <a:p>
            <a:pPr lvl="1"/>
            <a:r>
              <a:rPr lang="en-US" sz="2000" b="1" dirty="0" err="1"/>
              <a:t>ioctl</a:t>
            </a:r>
            <a:r>
              <a:rPr lang="en-US" sz="2000" b="1" dirty="0"/>
              <a:t>(</a:t>
            </a:r>
            <a:r>
              <a:rPr lang="en-US" sz="2000" b="1" dirty="0" err="1"/>
              <a:t>fd</a:t>
            </a:r>
            <a:r>
              <a:rPr lang="en-US" sz="2000" b="1" dirty="0"/>
              <a:t>, NIOCTXSYNC</a:t>
            </a:r>
            <a:r>
              <a:rPr lang="en-US" sz="2000" b="1" dirty="0" smtClean="0"/>
              <a:t>)</a:t>
            </a:r>
            <a:r>
              <a:rPr lang="en-US" sz="2000" dirty="0" smtClean="0"/>
              <a:t> reports newly received packets</a:t>
            </a:r>
          </a:p>
          <a:p>
            <a:pPr lvl="1"/>
            <a:r>
              <a:rPr lang="en-US" sz="2000" dirty="0" smtClean="0"/>
              <a:t>Process up to </a:t>
            </a:r>
            <a:r>
              <a:rPr lang="en-US" sz="2000" b="1" dirty="0" smtClean="0"/>
              <a:t>avail</a:t>
            </a:r>
            <a:r>
              <a:rPr lang="en-US" sz="2000" dirty="0" smtClean="0"/>
              <a:t> </a:t>
            </a:r>
            <a:r>
              <a:rPr lang="en-US" sz="2000" dirty="0" err="1" smtClean="0"/>
              <a:t>bufs</a:t>
            </a:r>
            <a:r>
              <a:rPr lang="en-US" sz="2000" dirty="0" smtClean="0"/>
              <a:t>, starting at </a:t>
            </a:r>
            <a:r>
              <a:rPr lang="en-US" sz="2000" b="1" dirty="0" smtClean="0"/>
              <a:t>cur</a:t>
            </a:r>
            <a:endParaRPr lang="en-US" sz="2000" dirty="0" smtClean="0"/>
          </a:p>
          <a:p>
            <a:r>
              <a:rPr lang="en-US" sz="2400" dirty="0" smtClean="0"/>
              <a:t>poll()/select()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Access</a:t>
            </a:r>
          </a:p>
          <a:p>
            <a:pPr lvl="1"/>
            <a:r>
              <a:rPr lang="en-US" sz="2000" dirty="0" smtClean="0"/>
              <a:t>open: returns a file descriptor (</a:t>
            </a:r>
            <a:r>
              <a:rPr lang="en-US" sz="2000" dirty="0" err="1" smtClean="0"/>
              <a:t>fd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ioctl</a:t>
            </a:r>
            <a:r>
              <a:rPr lang="en-US" sz="2000" dirty="0" smtClean="0"/>
              <a:t>: puts an interface into </a:t>
            </a:r>
            <a:r>
              <a:rPr lang="en-US" sz="2000" dirty="0" err="1" smtClean="0"/>
              <a:t>netmap</a:t>
            </a:r>
            <a:r>
              <a:rPr lang="en-US" sz="2000" dirty="0" smtClean="0"/>
              <a:t> mode</a:t>
            </a:r>
          </a:p>
          <a:p>
            <a:pPr lvl="1"/>
            <a:r>
              <a:rPr lang="en-US" sz="2000" dirty="0" err="1" smtClean="0"/>
              <a:t>mmap</a:t>
            </a:r>
            <a:r>
              <a:rPr lang="en-US" sz="2000" dirty="0" smtClean="0"/>
              <a:t>: maps buffers and rings into user address space</a:t>
            </a:r>
          </a:p>
          <a:p>
            <a:r>
              <a:rPr lang="en-US" sz="2400" dirty="0" smtClean="0"/>
              <a:t>Transmit (TX)</a:t>
            </a:r>
          </a:p>
          <a:p>
            <a:pPr lvl="1"/>
            <a:r>
              <a:rPr lang="en-US" sz="2000" dirty="0" smtClean="0"/>
              <a:t>Fill up to </a:t>
            </a:r>
            <a:r>
              <a:rPr lang="en-US" sz="2000" b="1" dirty="0" smtClean="0"/>
              <a:t>avail</a:t>
            </a:r>
            <a:r>
              <a:rPr lang="en-US" sz="2000" dirty="0" smtClean="0"/>
              <a:t> </a:t>
            </a:r>
            <a:r>
              <a:rPr lang="en-US" sz="2000" dirty="0" err="1" smtClean="0"/>
              <a:t>bufs</a:t>
            </a:r>
            <a:r>
              <a:rPr lang="en-US" sz="2000" dirty="0" smtClean="0"/>
              <a:t>, starting at slot </a:t>
            </a:r>
            <a:r>
              <a:rPr lang="en-US" sz="2000" b="1" dirty="0" smtClean="0"/>
              <a:t>cur</a:t>
            </a:r>
          </a:p>
          <a:p>
            <a:pPr lvl="1"/>
            <a:r>
              <a:rPr lang="en-US" sz="2000" b="1" dirty="0" err="1"/>
              <a:t>i</a:t>
            </a:r>
            <a:r>
              <a:rPr lang="en-US" sz="2000" b="1" dirty="0" err="1" smtClean="0"/>
              <a:t>octl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fd</a:t>
            </a:r>
            <a:r>
              <a:rPr lang="en-US" sz="2000" b="1" dirty="0" smtClean="0"/>
              <a:t>, NIOCTXSYNC)</a:t>
            </a:r>
            <a:r>
              <a:rPr lang="en-US" sz="2000" dirty="0" smtClean="0"/>
              <a:t> queues the packets</a:t>
            </a:r>
            <a:endParaRPr lang="en-US" sz="2000" b="1" dirty="0" smtClean="0"/>
          </a:p>
          <a:p>
            <a:r>
              <a:rPr lang="en-US" sz="2400" dirty="0" smtClean="0"/>
              <a:t>Receive (RX)</a:t>
            </a:r>
          </a:p>
          <a:p>
            <a:pPr lvl="1"/>
            <a:r>
              <a:rPr lang="en-US" sz="2000" b="1" dirty="0" err="1"/>
              <a:t>ioctl</a:t>
            </a:r>
            <a:r>
              <a:rPr lang="en-US" sz="2000" b="1" dirty="0"/>
              <a:t>(</a:t>
            </a:r>
            <a:r>
              <a:rPr lang="en-US" sz="2000" b="1" dirty="0" err="1"/>
              <a:t>fd</a:t>
            </a:r>
            <a:r>
              <a:rPr lang="en-US" sz="2000" b="1" dirty="0"/>
              <a:t>, NIOCTXSYNC</a:t>
            </a:r>
            <a:r>
              <a:rPr lang="en-US" sz="2000" b="1" dirty="0" smtClean="0"/>
              <a:t>)</a:t>
            </a:r>
            <a:r>
              <a:rPr lang="en-US" sz="2000" dirty="0" smtClean="0"/>
              <a:t> reports newly received packets</a:t>
            </a:r>
          </a:p>
          <a:p>
            <a:pPr lvl="1"/>
            <a:r>
              <a:rPr lang="en-US" sz="2000" dirty="0" smtClean="0"/>
              <a:t>Process up to </a:t>
            </a:r>
            <a:r>
              <a:rPr lang="en-US" sz="2000" b="1" dirty="0" smtClean="0"/>
              <a:t>avail</a:t>
            </a:r>
            <a:r>
              <a:rPr lang="en-US" sz="2000" dirty="0" smtClean="0"/>
              <a:t> </a:t>
            </a:r>
            <a:r>
              <a:rPr lang="en-US" sz="2000" dirty="0" err="1" smtClean="0"/>
              <a:t>bufs</a:t>
            </a:r>
            <a:r>
              <a:rPr lang="en-US" sz="2000" dirty="0" smtClean="0"/>
              <a:t>, starting at </a:t>
            </a:r>
            <a:r>
              <a:rPr lang="en-US" sz="2000" b="1" dirty="0" smtClean="0"/>
              <a:t>cur</a:t>
            </a:r>
            <a:endParaRPr lang="en-US" sz="2000" dirty="0" smtClean="0"/>
          </a:p>
          <a:p>
            <a:r>
              <a:rPr lang="en-US" sz="2400" dirty="0" smtClean="0"/>
              <a:t>poll()/select()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API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73" y="2081848"/>
            <a:ext cx="4762387" cy="34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</a:t>
            </a:r>
            <a:r>
              <a:rPr lang="en-US" sz="2800" dirty="0" err="1" smtClean="0"/>
              <a:t>netmap</a:t>
            </a:r>
            <a:r>
              <a:rPr lang="en-US" sz="2800" dirty="0" smtClean="0"/>
              <a:t> ring per physical NIC ring</a:t>
            </a:r>
          </a:p>
          <a:p>
            <a:r>
              <a:rPr lang="en-US" sz="2800" dirty="0" smtClean="0"/>
              <a:t>By default, the </a:t>
            </a:r>
            <a:r>
              <a:rPr lang="en-US" sz="2800" b="1" dirty="0" err="1" smtClean="0"/>
              <a:t>fd</a:t>
            </a:r>
            <a:r>
              <a:rPr lang="en-US" sz="2800" dirty="0" smtClean="0"/>
              <a:t> is bound to all NIC rings, but</a:t>
            </a:r>
          </a:p>
          <a:p>
            <a:pPr lvl="1"/>
            <a:r>
              <a:rPr lang="en-US" sz="2400" dirty="0" err="1"/>
              <a:t>i</a:t>
            </a:r>
            <a:r>
              <a:rPr lang="en-US" sz="2400" dirty="0" err="1" smtClean="0"/>
              <a:t>octl</a:t>
            </a:r>
            <a:r>
              <a:rPr lang="en-US" sz="2400" dirty="0" smtClean="0"/>
              <a:t> can restrict the binding to a single NIC ring pair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ultiple </a:t>
            </a:r>
            <a:r>
              <a:rPr lang="en-US" sz="2400" b="1" dirty="0" err="1" smtClean="0"/>
              <a:t>fd</a:t>
            </a:r>
            <a:r>
              <a:rPr lang="en-US" sz="2400" dirty="0" err="1" smtClean="0"/>
              <a:t>’s</a:t>
            </a:r>
            <a:r>
              <a:rPr lang="en-US" sz="2400" dirty="0" smtClean="0"/>
              <a:t> can be bound to different rings on the same card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err="1" smtClean="0"/>
              <a:t>fd</a:t>
            </a:r>
            <a:r>
              <a:rPr lang="en-US" sz="2400" dirty="0" err="1" smtClean="0"/>
              <a:t>’s</a:t>
            </a:r>
            <a:r>
              <a:rPr lang="en-US" sz="2400" dirty="0" smtClean="0"/>
              <a:t> can be managed by different threads</a:t>
            </a:r>
          </a:p>
          <a:p>
            <a:pPr lvl="1"/>
            <a:r>
              <a:rPr lang="en-US" sz="2400" dirty="0" smtClean="0"/>
              <a:t>Threads mapped to cores with </a:t>
            </a:r>
            <a:r>
              <a:rPr lang="en-US" sz="2400" b="1" dirty="0" err="1" smtClean="0"/>
              <a:t>pthread_setaffinity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Multiqueue</a:t>
            </a:r>
            <a:r>
              <a:rPr lang="en-US" dirty="0" smtClean="0"/>
              <a:t>/multicore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Netmap</a:t>
            </a:r>
            <a:r>
              <a:rPr lang="en-US" dirty="0" smtClean="0"/>
              <a:t> Mode</a:t>
            </a:r>
          </a:p>
          <a:p>
            <a:r>
              <a:rPr lang="en-US" sz="2800" dirty="0" smtClean="0"/>
              <a:t>Data path</a:t>
            </a:r>
          </a:p>
          <a:p>
            <a:pPr lvl="1"/>
            <a:r>
              <a:rPr lang="en-US" sz="2400" dirty="0" smtClean="0"/>
              <a:t>Normal path between NIC and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host stack is removed</a:t>
            </a:r>
          </a:p>
          <a:p>
            <a:r>
              <a:rPr lang="en-US" sz="2800" dirty="0" smtClean="0"/>
              <a:t>Control path</a:t>
            </a:r>
          </a:p>
          <a:p>
            <a:pPr lvl="1"/>
            <a:r>
              <a:rPr lang="en-US" sz="2400" dirty="0" smtClean="0"/>
              <a:t>OS believes NIC is still there</a:t>
            </a:r>
          </a:p>
          <a:p>
            <a:pPr lvl="1"/>
            <a:r>
              <a:rPr lang="en-US" sz="2400" dirty="0" err="1" smtClean="0"/>
              <a:t>Ifconfig</a:t>
            </a:r>
            <a:r>
              <a:rPr lang="en-US" sz="2400" dirty="0" smtClean="0"/>
              <a:t>, </a:t>
            </a:r>
            <a:r>
              <a:rPr lang="en-US" sz="2400" dirty="0" err="1" smtClean="0"/>
              <a:t>ioctl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still work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and Host 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86" y="667657"/>
            <a:ext cx="4246032" cy="42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Netmap</a:t>
            </a:r>
            <a:r>
              <a:rPr lang="en-US" dirty="0" smtClean="0"/>
              <a:t> Mode</a:t>
            </a:r>
          </a:p>
          <a:p>
            <a:r>
              <a:rPr lang="en-US" sz="2800" dirty="0" smtClean="0"/>
              <a:t>Data path</a:t>
            </a:r>
          </a:p>
          <a:p>
            <a:pPr lvl="1"/>
            <a:r>
              <a:rPr lang="en-US" sz="2400" dirty="0" smtClean="0"/>
              <a:t>Packets from NIC end up in </a:t>
            </a:r>
          </a:p>
          <a:p>
            <a:pPr marL="457200" lvl="1" indent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netmap</a:t>
            </a:r>
            <a:r>
              <a:rPr lang="en-US" sz="2400" dirty="0" smtClean="0"/>
              <a:t> ring</a:t>
            </a:r>
          </a:p>
          <a:p>
            <a:pPr lvl="1"/>
            <a:r>
              <a:rPr lang="en-US" sz="2400" dirty="0" smtClean="0"/>
              <a:t>Packets from TX </a:t>
            </a:r>
            <a:r>
              <a:rPr lang="en-US" sz="2400" dirty="0" err="1" smtClean="0"/>
              <a:t>netmap</a:t>
            </a:r>
            <a:r>
              <a:rPr lang="en-US" sz="2400" dirty="0" smtClean="0"/>
              <a:t> ring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are sent to the NIC</a:t>
            </a:r>
          </a:p>
          <a:p>
            <a:r>
              <a:rPr lang="en-US" sz="2800" dirty="0" smtClean="0"/>
              <a:t>Control path</a:t>
            </a:r>
          </a:p>
          <a:p>
            <a:pPr lvl="1"/>
            <a:r>
              <a:rPr lang="en-US" sz="2400" dirty="0" smtClean="0"/>
              <a:t>OS believes NIC is still there</a:t>
            </a:r>
          </a:p>
          <a:p>
            <a:pPr lvl="1"/>
            <a:r>
              <a:rPr lang="en-US" sz="2400" dirty="0" err="1" smtClean="0"/>
              <a:t>Ifconfig</a:t>
            </a:r>
            <a:r>
              <a:rPr lang="en-US" sz="2400" dirty="0" smtClean="0"/>
              <a:t>, </a:t>
            </a:r>
            <a:r>
              <a:rPr lang="en-US" sz="2400" dirty="0" err="1" smtClean="0"/>
              <a:t>ioctl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still work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and Host 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86" y="667657"/>
            <a:ext cx="4246032" cy="42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Zero-copy forwarding by swapping buffer indexes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Zero-copy also works with rings from/to host stack</a:t>
            </a:r>
          </a:p>
          <a:p>
            <a:pPr lvl="1"/>
            <a:r>
              <a:rPr lang="en-US" sz="2400" dirty="0" smtClean="0"/>
              <a:t>Firewalls, NAT boxes, IDS mechanisms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 copy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1" y="1640563"/>
            <a:ext cx="730150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TX </a:t>
            </a:r>
            <a:r>
              <a:rPr lang="en-US" dirty="0" err="1" smtClean="0"/>
              <a:t>tput</a:t>
            </a:r>
            <a:r>
              <a:rPr lang="en-US" dirty="0" smtClean="0"/>
              <a:t> vs clock speed and number of cores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2" y="2041519"/>
            <a:ext cx="7121378" cy="49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TX </a:t>
            </a:r>
            <a:r>
              <a:rPr lang="en-US" dirty="0" err="1" smtClean="0"/>
              <a:t>tput</a:t>
            </a:r>
            <a:r>
              <a:rPr lang="en-US" dirty="0" smtClean="0"/>
              <a:t> vs burst 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6" y="1589924"/>
            <a:ext cx="7581959" cy="51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nn-NO" dirty="0" smtClean="0"/>
              <a:t>Gates Data Center and Fractus tour</a:t>
            </a:r>
          </a:p>
          <a:p>
            <a:endParaRPr lang="nn-NO" dirty="0" smtClean="0"/>
          </a:p>
          <a:p>
            <a:r>
              <a:rPr lang="nn-NO" dirty="0" smtClean="0"/>
              <a:t>NetMap</a:t>
            </a:r>
            <a:r>
              <a:rPr lang="nn-NO" dirty="0"/>
              <a:t>: A Novel Framework for Fast Packet I/O</a:t>
            </a:r>
            <a:endParaRPr lang="en-US" dirty="0" smtClean="0"/>
          </a:p>
          <a:p>
            <a:pPr lvl="1"/>
            <a:r>
              <a:rPr lang="en-US" dirty="0"/>
              <a:t> L. Rizzo. USENIX Annual Technical Conference (ATC), June 2012, pages 101-112.</a:t>
            </a:r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RX </a:t>
            </a:r>
            <a:r>
              <a:rPr lang="en-US" dirty="0" err="1" smtClean="0"/>
              <a:t>tput</a:t>
            </a:r>
            <a:r>
              <a:rPr lang="en-US" dirty="0" smtClean="0"/>
              <a:t> vs packet size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9" y="1555337"/>
            <a:ext cx="7733927" cy="51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 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 Performance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22" y="1521843"/>
            <a:ext cx="6720139" cy="48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Framework for raw packet I/O from userspace</a:t>
            </a:r>
          </a:p>
          <a:p>
            <a:r>
              <a:rPr lang="en-US" sz="2800" dirty="0" smtClean="0"/>
              <a:t>65 cycles/packet between the wire in userspace</a:t>
            </a:r>
          </a:p>
          <a:p>
            <a:pPr lvl="1"/>
            <a:r>
              <a:rPr lang="en-US" sz="2400" dirty="0" smtClean="0"/>
              <a:t>14Mpps on one 900 MHz core</a:t>
            </a:r>
          </a:p>
          <a:p>
            <a:r>
              <a:rPr lang="en-US" sz="2800" dirty="0" smtClean="0"/>
              <a:t>Device and OS independent</a:t>
            </a:r>
          </a:p>
          <a:p>
            <a:r>
              <a:rPr lang="en-US" sz="2800" dirty="0" smtClean="0"/>
              <a:t>Good scalability with number of CPU frequency and number of cores</a:t>
            </a:r>
          </a:p>
          <a:p>
            <a:r>
              <a:rPr lang="en-US" sz="2800" b="1" dirty="0" err="1"/>
              <a:t>l</a:t>
            </a:r>
            <a:r>
              <a:rPr lang="en-US" sz="2800" b="1" dirty="0" err="1" smtClean="0"/>
              <a:t>ibpcap</a:t>
            </a:r>
            <a:r>
              <a:rPr lang="en-US" sz="2800" dirty="0" smtClean="0"/>
              <a:t> emulation library for easy porting of applications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NetMap</a:t>
            </a:r>
            <a:r>
              <a:rPr lang="en-US" dirty="0" smtClean="0"/>
              <a:t>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Project Progress</a:t>
            </a:r>
            <a:endParaRPr lang="en-US" sz="2800" dirty="0"/>
          </a:p>
          <a:p>
            <a:pPr lvl="1"/>
            <a:r>
              <a:rPr lang="en-US" sz="2400" b="1" dirty="0" smtClean="0"/>
              <a:t>Need to setup environment as soon as possible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smtClean="0"/>
              <a:t>Lab3 – Packet filter/sniffer</a:t>
            </a:r>
          </a:p>
          <a:p>
            <a:pPr lvl="1"/>
            <a:r>
              <a:rPr lang="en-US" sz="2400" b="1" dirty="0"/>
              <a:t>Due Thursday, October 16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err="1" smtClean="0"/>
              <a:t>Fractus</a:t>
            </a:r>
            <a:r>
              <a:rPr lang="en-US" sz="2400" dirty="0" smtClean="0"/>
              <a:t> instead of Red Cloud </a:t>
            </a:r>
            <a:endParaRPr lang="en-US" sz="20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Friday, October 15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NetSlices</a:t>
            </a:r>
            <a:r>
              <a:rPr lang="en-US" sz="2000" dirty="0"/>
              <a:t>: Scalable Multi-Core Packet Processing in </a:t>
            </a:r>
            <a:r>
              <a:rPr lang="en-US" sz="2000" dirty="0" smtClean="0"/>
              <a:t>User-Space”, </a:t>
            </a:r>
            <a:r>
              <a:rPr lang="en-US" sz="2000" dirty="0"/>
              <a:t>T. Marian, K. S. Lee, and H. Weatherspoon. </a:t>
            </a:r>
            <a:r>
              <a:rPr lang="en-US" sz="2000" i="1" dirty="0"/>
              <a:t>ACM/IEEE Symposium on Architectures for Networking and Communications Systems (ANCS)</a:t>
            </a:r>
            <a:r>
              <a:rPr lang="en-US" sz="2000" dirty="0"/>
              <a:t>, October 2012, pages 27-38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dl.acm.org/citation.cfm?id=2396563</a:t>
            </a:r>
          </a:p>
          <a:p>
            <a:pPr lvl="1"/>
            <a:r>
              <a:rPr lang="en-US" sz="2000" dirty="0"/>
              <a:t>http://fireless.cs.cornell.edu/publications/netslice.pdf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Production-side and Experimental side</a:t>
            </a:r>
          </a:p>
          <a:p>
            <a:r>
              <a:rPr lang="en-US" sz="2800" dirty="0" smtClean="0"/>
              <a:t>1 rack of 19 machines each</a:t>
            </a:r>
          </a:p>
          <a:p>
            <a:r>
              <a:rPr lang="en-US" sz="2800" dirty="0" smtClean="0"/>
              <a:t>Network</a:t>
            </a:r>
          </a:p>
          <a:p>
            <a:pPr lvl="1"/>
            <a:r>
              <a:rPr lang="en-US" sz="2400" dirty="0" smtClean="0"/>
              <a:t>1x </a:t>
            </a:r>
            <a:r>
              <a:rPr lang="en-US" sz="2400" dirty="0"/>
              <a:t>HP 10/100 Mb management switch</a:t>
            </a:r>
          </a:p>
          <a:p>
            <a:pPr lvl="1"/>
            <a:r>
              <a:rPr lang="en-US" sz="2400" dirty="0" smtClean="0"/>
              <a:t>1x Top-of-Rack switch: </a:t>
            </a:r>
            <a:r>
              <a:rPr lang="en-US" sz="2400" dirty="0"/>
              <a:t>Dell Force10 10 Gb Ethernet data </a:t>
            </a:r>
            <a:r>
              <a:rPr lang="en-US" sz="2400" dirty="0" smtClean="0"/>
              <a:t>switch</a:t>
            </a:r>
          </a:p>
          <a:p>
            <a:pPr lvl="2"/>
            <a:r>
              <a:rPr lang="en-US" sz="2000" dirty="0" smtClean="0"/>
              <a:t>Contains </a:t>
            </a:r>
            <a:r>
              <a:rPr lang="en-US" sz="2000" dirty="0"/>
              <a:t>a bonded pair of 40 Gb links to the research rack (80 Gb total</a:t>
            </a:r>
            <a:r>
              <a:rPr lang="en-US" sz="2000" dirty="0" smtClean="0"/>
              <a:t>)</a:t>
            </a:r>
          </a:p>
          <a:p>
            <a:r>
              <a:rPr lang="en-US" sz="2800" dirty="0" smtClean="0"/>
              <a:t>Servers</a:t>
            </a:r>
            <a:endParaRPr lang="en-US" sz="2400" dirty="0"/>
          </a:p>
          <a:p>
            <a:pPr lvl="1"/>
            <a:r>
              <a:rPr lang="en-US" sz="2400" dirty="0"/>
              <a:t>2x 8-core Intel Xeon E5-2690 2.9 GHz CPUs (16 cores/32 threads total)</a:t>
            </a:r>
          </a:p>
          <a:p>
            <a:pPr lvl="1"/>
            <a:r>
              <a:rPr lang="en-US" sz="2400" dirty="0"/>
              <a:t>96 GB RAM </a:t>
            </a:r>
          </a:p>
          <a:p>
            <a:pPr lvl="1"/>
            <a:r>
              <a:rPr lang="en-US" sz="2400" dirty="0"/>
              <a:t>A bonded pair of 10 Gb Ethernet links (20 Gb total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4x </a:t>
            </a:r>
            <a:r>
              <a:rPr lang="en-US" sz="2400" dirty="0"/>
              <a:t>900 GB 10k RPM SAS drives in RAID 0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Fractus</a:t>
            </a:r>
            <a:r>
              <a:rPr lang="en-US" dirty="0" smtClean="0"/>
              <a:t> Cloud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00" y="607200"/>
            <a:ext cx="2851200" cy="21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Tier-2 switches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7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5347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7947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6455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5347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645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1041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71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90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9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Border router</a:t>
            </a:r>
          </a:p>
        </p:txBody>
      </p:sp>
      <p:grpSp>
        <p:nvGrpSpPr>
          <p:cNvPr id="204873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3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9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0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1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74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8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Access router</a:t>
            </a:r>
          </a:p>
        </p:txBody>
      </p: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Internet</a:t>
            </a:r>
          </a:p>
        </p:txBody>
      </p:sp>
      <p:sp>
        <p:nvSpPr>
          <p:cNvPr id="1131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Fractus</a:t>
            </a:r>
            <a:r>
              <a:rPr lang="en-US" dirty="0" smtClean="0"/>
              <a:t> Cloud</a:t>
            </a:r>
            <a:endParaRPr lang="en-US" dirty="0"/>
          </a:p>
        </p:txBody>
      </p:sp>
      <p:pic>
        <p:nvPicPr>
          <p:cNvPr id="11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00" y="607200"/>
            <a:ext cx="2851200" cy="21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Fractus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Cloud – Production-side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458200" cy="1752600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Multiple virtual machines on one physical machine</a:t>
            </a:r>
          </a:p>
          <a:p>
            <a:r>
              <a:rPr lang="en-US" altLang="en-US" smtClean="0"/>
              <a:t>Applications run unmodified as on real machine</a:t>
            </a:r>
          </a:p>
          <a:p>
            <a:r>
              <a:rPr lang="en-US" altLang="en-US" smtClean="0"/>
              <a:t>VM can migrate from one computer to another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909D76-0AC7-44EF-820D-DDEC4706A8FB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0" y="1428750"/>
            <a:ext cx="55626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00" y="607200"/>
            <a:ext cx="2851200" cy="21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nn-NO" dirty="0" smtClean="0"/>
              <a:t>Gates Data Center and Fractus tour</a:t>
            </a:r>
          </a:p>
          <a:p>
            <a:endParaRPr lang="nn-NO" dirty="0" smtClean="0"/>
          </a:p>
          <a:p>
            <a:r>
              <a:rPr lang="nn-NO" dirty="0" smtClean="0"/>
              <a:t>NetMap</a:t>
            </a:r>
            <a:r>
              <a:rPr lang="nn-NO" dirty="0"/>
              <a:t>: A Novel Framework for Fast Packet I/O</a:t>
            </a:r>
            <a:endParaRPr lang="en-US" dirty="0" smtClean="0"/>
          </a:p>
          <a:p>
            <a:pPr lvl="1"/>
            <a:r>
              <a:rPr lang="en-US" dirty="0"/>
              <a:t> L. Rizzo. USENIX Annual Technical Conference (ATC), June 2012, pages 101-112.</a:t>
            </a:r>
          </a:p>
        </p:txBody>
      </p:sp>
    </p:spTree>
    <p:extLst>
      <p:ext uri="{BB962C8B-B14F-4D97-AF65-F5344CB8AC3E}">
        <p14:creationId xmlns:p14="http://schemas.microsoft.com/office/powerpoint/2010/main" val="719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Good old sockets (BPF, raw sockets)</a:t>
            </a:r>
          </a:p>
          <a:p>
            <a:pPr lvl="1"/>
            <a:r>
              <a:rPr lang="en-US" sz="2400" dirty="0" smtClean="0"/>
              <a:t>Flexible, portable, but slow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Packet I/O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cores-nehalem-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200" y="3306245"/>
            <a:ext cx="5943600" cy="342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Packet I/O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0" y="686611"/>
            <a:ext cx="8686800" cy="4859597"/>
          </a:xfrm>
        </p:spPr>
        <p:txBody>
          <a:bodyPr/>
          <a:lstStyle/>
          <a:p>
            <a:r>
              <a:rPr lang="en-US" sz="2800" dirty="0" smtClean="0"/>
              <a:t>Good old sockets (BPF, raw sockets)</a:t>
            </a:r>
          </a:p>
          <a:p>
            <a:pPr lvl="1"/>
            <a:r>
              <a:rPr lang="en-US" sz="2400" dirty="0" smtClean="0"/>
              <a:t>Flexible, portable, but slow</a:t>
            </a:r>
          </a:p>
          <a:p>
            <a:pPr lvl="1"/>
            <a:r>
              <a:rPr lang="en-US" sz="2400" dirty="0" smtClean="0"/>
              <a:t>Raw socket: </a:t>
            </a:r>
            <a:r>
              <a:rPr lang="en-US" sz="2400" b="1" i="1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traffic from </a:t>
            </a:r>
            <a:r>
              <a:rPr lang="en-US" sz="2400" b="1" i="1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NICs to user-space</a:t>
            </a:r>
          </a:p>
          <a:p>
            <a:pPr lvl="1"/>
            <a:r>
              <a:rPr lang="en-US" sz="2400" dirty="0" smtClean="0"/>
              <a:t>Too general, hence complex network stack</a:t>
            </a:r>
          </a:p>
          <a:p>
            <a:pPr lvl="1"/>
            <a:r>
              <a:rPr lang="en-US" sz="2400" dirty="0" smtClean="0"/>
              <a:t>Hardware and software are loosely coupled</a:t>
            </a:r>
          </a:p>
          <a:p>
            <a:pPr lvl="1"/>
            <a:r>
              <a:rPr lang="en-US" sz="2400" dirty="0" smtClean="0"/>
              <a:t>Applications have no control over resources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5"/>
          <p:cNvGrpSpPr/>
          <p:nvPr/>
        </p:nvGrpSpPr>
        <p:grpSpPr>
          <a:xfrm>
            <a:off x="798094" y="5670476"/>
            <a:ext cx="994608" cy="658126"/>
            <a:chOff x="7430008" y="2214054"/>
            <a:chExt cx="994608" cy="658126"/>
          </a:xfrm>
        </p:grpSpPr>
        <p:sp>
          <p:nvSpPr>
            <p:cNvPr id="13" name="Rectangle 12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0008" y="2214054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687508" y="4774053"/>
            <a:ext cx="1278270" cy="461719"/>
            <a:chOff x="7625585" y="4930016"/>
            <a:chExt cx="1278270" cy="461719"/>
          </a:xfrm>
        </p:grpSpPr>
        <p:sp>
          <p:nvSpPr>
            <p:cNvPr id="16" name="Rectangle 15"/>
            <p:cNvSpPr/>
            <p:nvPr/>
          </p:nvSpPr>
          <p:spPr>
            <a:xfrm>
              <a:off x="7625585" y="4930016"/>
              <a:ext cx="1278270" cy="461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8675" y="4976209"/>
              <a:ext cx="124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</p:grpSp>
      <p:sp>
        <p:nvSpPr>
          <p:cNvPr id="18" name="Up-Down Arrow 17"/>
          <p:cNvSpPr/>
          <p:nvPr/>
        </p:nvSpPr>
        <p:spPr>
          <a:xfrm>
            <a:off x="1175818" y="5236963"/>
            <a:ext cx="227475" cy="414559"/>
          </a:xfrm>
          <a:prstGeom prst="upDown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46425" y="523696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socket</a:t>
            </a:r>
            <a:endParaRPr lang="en-US" dirty="0"/>
          </a:p>
        </p:txBody>
      </p:sp>
      <p:grpSp>
        <p:nvGrpSpPr>
          <p:cNvPr id="20" name="Group 62"/>
          <p:cNvGrpSpPr/>
          <p:nvPr/>
        </p:nvGrpSpPr>
        <p:grpSpPr>
          <a:xfrm>
            <a:off x="4694105" y="4220645"/>
            <a:ext cx="994608" cy="690603"/>
            <a:chOff x="7430008" y="2181577"/>
            <a:chExt cx="994608" cy="690603"/>
          </a:xfrm>
        </p:grpSpPr>
        <p:sp>
          <p:nvSpPr>
            <p:cNvPr id="21" name="Rectangle 2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0008" y="2181577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490623" y="5145852"/>
            <a:ext cx="1184762" cy="1184660"/>
          </a:xfrm>
          <a:custGeom>
            <a:avLst/>
            <a:gdLst>
              <a:gd name="connsiteX0" fmla="*/ 739292 w 1184762"/>
              <a:gd name="connsiteY0" fmla="*/ 0 h 1184660"/>
              <a:gd name="connsiteX1" fmla="*/ 1061547 w 1184762"/>
              <a:gd name="connsiteY1" fmla="*/ 682364 h 1184660"/>
              <a:gd name="connsiteX2" fmla="*/ 0 w 1184762"/>
              <a:gd name="connsiteY2" fmla="*/ 1184660 h 11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762" h="1184660">
                <a:moveTo>
                  <a:pt x="739292" y="0"/>
                </a:moveTo>
                <a:cubicBezTo>
                  <a:pt x="962027" y="242460"/>
                  <a:pt x="1184762" y="484921"/>
                  <a:pt x="1061547" y="682364"/>
                </a:cubicBezTo>
                <a:cubicBezTo>
                  <a:pt x="938332" y="879807"/>
                  <a:pt x="0" y="1184660"/>
                  <a:pt x="0" y="118466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29495" y="5145852"/>
            <a:ext cx="1616016" cy="1269956"/>
          </a:xfrm>
          <a:custGeom>
            <a:avLst/>
            <a:gdLst>
              <a:gd name="connsiteX0" fmla="*/ 1165807 w 1616016"/>
              <a:gd name="connsiteY0" fmla="*/ 0 h 1269956"/>
              <a:gd name="connsiteX1" fmla="*/ 1421715 w 1616016"/>
              <a:gd name="connsiteY1" fmla="*/ 805569 h 1269956"/>
              <a:gd name="connsiteX2" fmla="*/ 0 w 1616016"/>
              <a:gd name="connsiteY2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016" h="1269956">
                <a:moveTo>
                  <a:pt x="1165807" y="0"/>
                </a:moveTo>
                <a:cubicBezTo>
                  <a:pt x="1390911" y="296955"/>
                  <a:pt x="1616016" y="593910"/>
                  <a:pt x="1421715" y="805569"/>
                </a:cubicBezTo>
                <a:cubicBezTo>
                  <a:pt x="1227414" y="1017228"/>
                  <a:pt x="0" y="1269956"/>
                  <a:pt x="0" y="1269956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96801" y="5155329"/>
            <a:ext cx="1131054" cy="1023547"/>
          </a:xfrm>
          <a:custGeom>
            <a:avLst/>
            <a:gdLst>
              <a:gd name="connsiteX0" fmla="*/ 843552 w 1131054"/>
              <a:gd name="connsiteY0" fmla="*/ 0 h 1023547"/>
              <a:gd name="connsiteX1" fmla="*/ 1089982 w 1131054"/>
              <a:gd name="connsiteY1" fmla="*/ 473864 h 1023547"/>
              <a:gd name="connsiteX2" fmla="*/ 597121 w 1131054"/>
              <a:gd name="connsiteY2" fmla="*/ 890865 h 1023547"/>
              <a:gd name="connsiteX3" fmla="*/ 0 w 1131054"/>
              <a:gd name="connsiteY3" fmla="*/ 1023547 h 102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054" h="1023547">
                <a:moveTo>
                  <a:pt x="843552" y="0"/>
                </a:moveTo>
                <a:cubicBezTo>
                  <a:pt x="987303" y="162693"/>
                  <a:pt x="1131054" y="325386"/>
                  <a:pt x="1089982" y="473864"/>
                </a:cubicBezTo>
                <a:cubicBezTo>
                  <a:pt x="1048910" y="622342"/>
                  <a:pt x="778785" y="799251"/>
                  <a:pt x="597121" y="890865"/>
                </a:cubicBezTo>
                <a:cubicBezTo>
                  <a:pt x="415457" y="982479"/>
                  <a:pt x="0" y="1023547"/>
                  <a:pt x="0" y="102354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35674" y="5183761"/>
            <a:ext cx="1446990" cy="1127797"/>
          </a:xfrm>
          <a:custGeom>
            <a:avLst/>
            <a:gdLst>
              <a:gd name="connsiteX0" fmla="*/ 1127894 w 1446990"/>
              <a:gd name="connsiteY0" fmla="*/ 0 h 1127797"/>
              <a:gd name="connsiteX1" fmla="*/ 1412237 w 1446990"/>
              <a:gd name="connsiteY1" fmla="*/ 464387 h 1127797"/>
              <a:gd name="connsiteX2" fmla="*/ 919376 w 1446990"/>
              <a:gd name="connsiteY2" fmla="*/ 900342 h 1127797"/>
              <a:gd name="connsiteX3" fmla="*/ 0 w 1446990"/>
              <a:gd name="connsiteY3" fmla="*/ 1127797 h 11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990" h="1127797">
                <a:moveTo>
                  <a:pt x="1127894" y="0"/>
                </a:moveTo>
                <a:cubicBezTo>
                  <a:pt x="1287442" y="157165"/>
                  <a:pt x="1446990" y="314330"/>
                  <a:pt x="1412237" y="464387"/>
                </a:cubicBezTo>
                <a:cubicBezTo>
                  <a:pt x="1377484" y="614444"/>
                  <a:pt x="1154749" y="789774"/>
                  <a:pt x="919376" y="900342"/>
                </a:cubicBezTo>
                <a:cubicBezTo>
                  <a:pt x="684003" y="1010910"/>
                  <a:pt x="153229" y="1088308"/>
                  <a:pt x="0" y="112779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5"/>
          <p:cNvGrpSpPr/>
          <p:nvPr/>
        </p:nvGrpSpPr>
        <p:grpSpPr>
          <a:xfrm>
            <a:off x="3625920" y="3322174"/>
            <a:ext cx="4272480" cy="1708997"/>
            <a:chOff x="4552861" y="3597329"/>
            <a:chExt cx="4272480" cy="1708997"/>
          </a:xfrm>
        </p:grpSpPr>
        <p:grpSp>
          <p:nvGrpSpPr>
            <p:cNvPr id="28" name="Group 23"/>
            <p:cNvGrpSpPr/>
            <p:nvPr/>
          </p:nvGrpSpPr>
          <p:grpSpPr>
            <a:xfrm>
              <a:off x="4706533" y="4419600"/>
              <a:ext cx="994608" cy="658126"/>
              <a:chOff x="7534626" y="1850635"/>
              <a:chExt cx="994608" cy="6581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565445" y="1850635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25"/>
              <p:cNvSpPr txBox="1"/>
              <p:nvPr/>
            </p:nvSpPr>
            <p:spPr>
              <a:xfrm>
                <a:off x="7534626" y="1850635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29" name="Group 47"/>
            <p:cNvGrpSpPr/>
            <p:nvPr/>
          </p:nvGrpSpPr>
          <p:grpSpPr>
            <a:xfrm>
              <a:off x="4760224" y="3609123"/>
              <a:ext cx="994608" cy="658126"/>
              <a:chOff x="7430008" y="2214054"/>
              <a:chExt cx="994608" cy="65812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0" name="Group 50"/>
            <p:cNvGrpSpPr/>
            <p:nvPr/>
          </p:nvGrpSpPr>
          <p:grpSpPr>
            <a:xfrm>
              <a:off x="5904573" y="3609123"/>
              <a:ext cx="994608" cy="658126"/>
              <a:chOff x="7430008" y="2214054"/>
              <a:chExt cx="994608" cy="6581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1" name="Group 53"/>
            <p:cNvGrpSpPr/>
            <p:nvPr/>
          </p:nvGrpSpPr>
          <p:grpSpPr>
            <a:xfrm>
              <a:off x="7040202" y="3597329"/>
              <a:ext cx="994608" cy="658126"/>
              <a:chOff x="7430008" y="2214054"/>
              <a:chExt cx="994608" cy="65812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2" name="Group 56"/>
            <p:cNvGrpSpPr/>
            <p:nvPr/>
          </p:nvGrpSpPr>
          <p:grpSpPr>
            <a:xfrm>
              <a:off x="6991148" y="4343400"/>
              <a:ext cx="994608" cy="734326"/>
              <a:chOff x="7430008" y="1762641"/>
              <a:chExt cx="994608" cy="7343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487973" y="1838841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30008" y="1762641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7830733" y="3743527"/>
              <a:ext cx="994608" cy="658126"/>
              <a:chOff x="7430008" y="2214054"/>
              <a:chExt cx="994608" cy="65812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4" name="Group 75"/>
            <p:cNvGrpSpPr/>
            <p:nvPr/>
          </p:nvGrpSpPr>
          <p:grpSpPr>
            <a:xfrm>
              <a:off x="4552861" y="4648200"/>
              <a:ext cx="994608" cy="658126"/>
              <a:chOff x="7430008" y="1750172"/>
              <a:chExt cx="994608" cy="6581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487973" y="1750172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0008" y="1750172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</p:grpSp>
      <p:grpSp>
        <p:nvGrpSpPr>
          <p:cNvPr id="49" name="Group 114"/>
          <p:cNvGrpSpPr/>
          <p:nvPr/>
        </p:nvGrpSpPr>
        <p:grpSpPr>
          <a:xfrm>
            <a:off x="3250200" y="3230045"/>
            <a:ext cx="4842503" cy="2062626"/>
            <a:chOff x="4137861" y="3609123"/>
            <a:chExt cx="4842503" cy="2062626"/>
          </a:xfrm>
        </p:grpSpPr>
        <p:grpSp>
          <p:nvGrpSpPr>
            <p:cNvPr id="50" name="Group 103"/>
            <p:cNvGrpSpPr/>
            <p:nvPr/>
          </p:nvGrpSpPr>
          <p:grpSpPr>
            <a:xfrm>
              <a:off x="5902942" y="4402822"/>
              <a:ext cx="1278270" cy="461719"/>
              <a:chOff x="7625585" y="4930016"/>
              <a:chExt cx="1278270" cy="461719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625585" y="4930016"/>
                <a:ext cx="1278270" cy="4617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648675" y="4976209"/>
                <a:ext cx="124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Application</a:t>
                </a:r>
                <a:endParaRPr lang="en-US" dirty="0"/>
              </a:p>
            </p:txBody>
          </p:sp>
        </p:grpSp>
        <p:grpSp>
          <p:nvGrpSpPr>
            <p:cNvPr id="51" name="Group 113"/>
            <p:cNvGrpSpPr/>
            <p:nvPr/>
          </p:nvGrpSpPr>
          <p:grpSpPr>
            <a:xfrm>
              <a:off x="4137861" y="3609123"/>
              <a:ext cx="4842503" cy="2062626"/>
              <a:chOff x="4137861" y="3609123"/>
              <a:chExt cx="4842503" cy="2062626"/>
            </a:xfrm>
          </p:grpSpPr>
          <p:grpSp>
            <p:nvGrpSpPr>
              <p:cNvPr id="52" name="Group 79"/>
              <p:cNvGrpSpPr/>
              <p:nvPr/>
            </p:nvGrpSpPr>
            <p:grpSpPr>
              <a:xfrm>
                <a:off x="6756540" y="4818348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3" name="Group 85"/>
              <p:cNvGrpSpPr/>
              <p:nvPr/>
            </p:nvGrpSpPr>
            <p:grpSpPr>
              <a:xfrm>
                <a:off x="7702094" y="4900004"/>
                <a:ext cx="1278270" cy="461719"/>
                <a:chOff x="7625585" y="4596147"/>
                <a:chExt cx="1278270" cy="46171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7625585" y="4596147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648675" y="4600666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4" name="Group 88"/>
              <p:cNvGrpSpPr/>
              <p:nvPr/>
            </p:nvGrpSpPr>
            <p:grpSpPr>
              <a:xfrm>
                <a:off x="6991148" y="3609123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5" name="Group 91"/>
              <p:cNvGrpSpPr/>
              <p:nvPr/>
            </p:nvGrpSpPr>
            <p:grpSpPr>
              <a:xfrm>
                <a:off x="7657818" y="4038600"/>
                <a:ext cx="1297106" cy="461719"/>
                <a:chOff x="7594029" y="4897774"/>
                <a:chExt cx="1297106" cy="46171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594029" y="4897774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6" name="Group 94"/>
              <p:cNvGrpSpPr/>
              <p:nvPr/>
            </p:nvGrpSpPr>
            <p:grpSpPr>
              <a:xfrm>
                <a:off x="5704777" y="3685323"/>
                <a:ext cx="1278270" cy="461719"/>
                <a:chOff x="7625585" y="4821603"/>
                <a:chExt cx="1278270" cy="46171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625585" y="4821603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648675" y="4821603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7" name="Group 97"/>
              <p:cNvGrpSpPr/>
              <p:nvPr/>
            </p:nvGrpSpPr>
            <p:grpSpPr>
              <a:xfrm>
                <a:off x="4486488" y="3837723"/>
                <a:ext cx="1278270" cy="461719"/>
                <a:chOff x="7625585" y="4743091"/>
                <a:chExt cx="1278270" cy="461719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25585" y="474309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648675" y="474309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8" name="Group 100"/>
              <p:cNvGrpSpPr/>
              <p:nvPr/>
            </p:nvGrpSpPr>
            <p:grpSpPr>
              <a:xfrm>
                <a:off x="4137861" y="4675923"/>
                <a:ext cx="1278270" cy="461719"/>
                <a:chOff x="7625585" y="4646651"/>
                <a:chExt cx="1278270" cy="4617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7625585" y="464665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48675" y="464665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6530413" y="4852370"/>
                <a:ext cx="217996" cy="282739"/>
              </a:xfrm>
              <a:custGeom>
                <a:avLst/>
                <a:gdLst>
                  <a:gd name="connsiteX0" fmla="*/ 217996 w 217996"/>
                  <a:gd name="connsiteY0" fmla="*/ 0 h 282739"/>
                  <a:gd name="connsiteX1" fmla="*/ 161128 w 217996"/>
                  <a:gd name="connsiteY1" fmla="*/ 236932 h 282739"/>
                  <a:gd name="connsiteX2" fmla="*/ 0 w 217996"/>
                  <a:gd name="connsiteY2" fmla="*/ 274841 h 2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996" h="282739">
                    <a:moveTo>
                      <a:pt x="217996" y="0"/>
                    </a:moveTo>
                    <a:cubicBezTo>
                      <a:pt x="207728" y="95562"/>
                      <a:pt x="197461" y="191125"/>
                      <a:pt x="161128" y="236932"/>
                    </a:cubicBezTo>
                    <a:cubicBezTo>
                      <a:pt x="124795" y="282739"/>
                      <a:pt x="0" y="274841"/>
                      <a:pt x="0" y="274841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362419" y="5106087"/>
                <a:ext cx="1352758" cy="408036"/>
              </a:xfrm>
              <a:custGeom>
                <a:avLst/>
                <a:gdLst>
                  <a:gd name="connsiteX0" fmla="*/ 1213197 w 1213197"/>
                  <a:gd name="connsiteY0" fmla="*/ 217977 h 282738"/>
                  <a:gd name="connsiteX1" fmla="*/ 388602 w 1213197"/>
                  <a:gd name="connsiteY1" fmla="*/ 246409 h 282738"/>
                  <a:gd name="connsiteX2" fmla="*/ 0 w 1213197"/>
                  <a:gd name="connsiteY2" fmla="*/ 0 h 28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197" h="282738">
                    <a:moveTo>
                      <a:pt x="1213197" y="217977"/>
                    </a:moveTo>
                    <a:cubicBezTo>
                      <a:pt x="901999" y="250357"/>
                      <a:pt x="590801" y="282738"/>
                      <a:pt x="388602" y="246409"/>
                    </a:cubicBezTo>
                    <a:cubicBezTo>
                      <a:pt x="186403" y="210080"/>
                      <a:pt x="0" y="0"/>
                      <a:pt x="0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505198" y="4294923"/>
                <a:ext cx="153230" cy="435955"/>
              </a:xfrm>
              <a:custGeom>
                <a:avLst/>
                <a:gdLst>
                  <a:gd name="connsiteX0" fmla="*/ 30014 w 153230"/>
                  <a:gd name="connsiteY0" fmla="*/ 0 h 435955"/>
                  <a:gd name="connsiteX1" fmla="*/ 20536 w 153230"/>
                  <a:gd name="connsiteY1" fmla="*/ 303273 h 435955"/>
                  <a:gd name="connsiteX2" fmla="*/ 153230 w 153230"/>
                  <a:gd name="connsiteY2" fmla="*/ 435955 h 43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230" h="435955">
                    <a:moveTo>
                      <a:pt x="30014" y="0"/>
                    </a:moveTo>
                    <a:cubicBezTo>
                      <a:pt x="15007" y="115307"/>
                      <a:pt x="0" y="230614"/>
                      <a:pt x="20536" y="303273"/>
                    </a:cubicBezTo>
                    <a:cubicBezTo>
                      <a:pt x="41072" y="375932"/>
                      <a:pt x="134274" y="413841"/>
                      <a:pt x="153230" y="435955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743731" y="4142523"/>
                <a:ext cx="255908" cy="483342"/>
              </a:xfrm>
              <a:custGeom>
                <a:avLst/>
                <a:gdLst>
                  <a:gd name="connsiteX0" fmla="*/ 255908 w 255908"/>
                  <a:gd name="connsiteY0" fmla="*/ 0 h 483342"/>
                  <a:gd name="connsiteX1" fmla="*/ 47390 w 255908"/>
                  <a:gd name="connsiteY1" fmla="*/ 217978 h 483342"/>
                  <a:gd name="connsiteX2" fmla="*/ 0 w 255908"/>
                  <a:gd name="connsiteY2" fmla="*/ 483342 h 48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08" h="483342">
                    <a:moveTo>
                      <a:pt x="255908" y="0"/>
                    </a:moveTo>
                    <a:cubicBezTo>
                      <a:pt x="172974" y="68710"/>
                      <a:pt x="90041" y="137421"/>
                      <a:pt x="47390" y="217978"/>
                    </a:cubicBezTo>
                    <a:cubicBezTo>
                      <a:pt x="4739" y="298535"/>
                      <a:pt x="0" y="483342"/>
                      <a:pt x="0" y="483342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59927" y="5133123"/>
                <a:ext cx="1507019" cy="538626"/>
              </a:xfrm>
              <a:custGeom>
                <a:avLst/>
                <a:gdLst>
                  <a:gd name="connsiteX0" fmla="*/ 0 w 1507019"/>
                  <a:gd name="connsiteY0" fmla="*/ 47386 h 538626"/>
                  <a:gd name="connsiteX1" fmla="*/ 246431 w 1507019"/>
                  <a:gd name="connsiteY1" fmla="*/ 473864 h 538626"/>
                  <a:gd name="connsiteX2" fmla="*/ 1279544 w 1507019"/>
                  <a:gd name="connsiteY2" fmla="*/ 435955 h 538626"/>
                  <a:gd name="connsiteX3" fmla="*/ 1507019 w 1507019"/>
                  <a:gd name="connsiteY3" fmla="*/ 0 h 53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7019" h="538626">
                    <a:moveTo>
                      <a:pt x="0" y="47386"/>
                    </a:moveTo>
                    <a:cubicBezTo>
                      <a:pt x="16587" y="228244"/>
                      <a:pt x="33174" y="409103"/>
                      <a:pt x="246431" y="473864"/>
                    </a:cubicBezTo>
                    <a:cubicBezTo>
                      <a:pt x="459688" y="538626"/>
                      <a:pt x="1069446" y="514932"/>
                      <a:pt x="1279544" y="435955"/>
                    </a:cubicBezTo>
                    <a:cubicBezTo>
                      <a:pt x="1489642" y="356978"/>
                      <a:pt x="1507019" y="0"/>
                      <a:pt x="1507019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59"/>
          <p:cNvGrpSpPr/>
          <p:nvPr/>
        </p:nvGrpSpPr>
        <p:grpSpPr>
          <a:xfrm>
            <a:off x="7132392" y="4068245"/>
            <a:ext cx="994608" cy="663913"/>
            <a:chOff x="7430008" y="2214054"/>
            <a:chExt cx="994608" cy="663913"/>
          </a:xfrm>
        </p:grpSpPr>
        <p:sp>
          <p:nvSpPr>
            <p:cNvPr id="81" name="Rectangle 6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61"/>
            <p:cNvSpPr txBox="1"/>
            <p:nvPr/>
          </p:nvSpPr>
          <p:spPr>
            <a:xfrm>
              <a:off x="7430008" y="2231635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83" name="Group 118"/>
          <p:cNvGrpSpPr/>
          <p:nvPr/>
        </p:nvGrpSpPr>
        <p:grpSpPr>
          <a:xfrm>
            <a:off x="4528535" y="5136374"/>
            <a:ext cx="2814997" cy="1213093"/>
            <a:chOff x="5430953" y="5411529"/>
            <a:chExt cx="2814997" cy="1213093"/>
          </a:xfrm>
        </p:grpSpPr>
        <p:sp>
          <p:nvSpPr>
            <p:cNvPr id="84" name="Freeform 83"/>
            <p:cNvSpPr/>
            <p:nvPr/>
          </p:nvSpPr>
          <p:spPr>
            <a:xfrm>
              <a:off x="5478344" y="5411529"/>
              <a:ext cx="2767606" cy="1213093"/>
            </a:xfrm>
            <a:custGeom>
              <a:avLst/>
              <a:gdLst>
                <a:gd name="connsiteX0" fmla="*/ 2767606 w 2767606"/>
                <a:gd name="connsiteY0" fmla="*/ 0 h 1213093"/>
                <a:gd name="connsiteX1" fmla="*/ 2217876 w 2767606"/>
                <a:gd name="connsiteY1" fmla="*/ 824524 h 1213093"/>
                <a:gd name="connsiteX2" fmla="*/ 0 w 2767606"/>
                <a:gd name="connsiteY2" fmla="*/ 1213093 h 121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606" h="1213093">
                  <a:moveTo>
                    <a:pt x="2767606" y="0"/>
                  </a:moveTo>
                  <a:cubicBezTo>
                    <a:pt x="2723375" y="311171"/>
                    <a:pt x="2679144" y="622342"/>
                    <a:pt x="2217876" y="824524"/>
                  </a:cubicBezTo>
                  <a:cubicBezTo>
                    <a:pt x="1756608" y="1026706"/>
                    <a:pt x="0" y="1213093"/>
                    <a:pt x="0" y="1213093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30953" y="5411529"/>
              <a:ext cx="2729694" cy="1148331"/>
            </a:xfrm>
            <a:custGeom>
              <a:avLst/>
              <a:gdLst>
                <a:gd name="connsiteX0" fmla="*/ 2729694 w 2729694"/>
                <a:gd name="connsiteY0" fmla="*/ 0 h 1148331"/>
                <a:gd name="connsiteX1" fmla="*/ 2113617 w 2729694"/>
                <a:gd name="connsiteY1" fmla="*/ 777138 h 1148331"/>
                <a:gd name="connsiteX2" fmla="*/ 426515 w 2729694"/>
                <a:gd name="connsiteY2" fmla="*/ 1089888 h 1148331"/>
                <a:gd name="connsiteX3" fmla="*/ 0 w 2729694"/>
                <a:gd name="connsiteY3" fmla="*/ 1127797 h 114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694" h="1148331">
                  <a:moveTo>
                    <a:pt x="2729694" y="0"/>
                  </a:moveTo>
                  <a:cubicBezTo>
                    <a:pt x="2613587" y="297745"/>
                    <a:pt x="2497480" y="595490"/>
                    <a:pt x="2113617" y="777138"/>
                  </a:cubicBezTo>
                  <a:cubicBezTo>
                    <a:pt x="1729754" y="958786"/>
                    <a:pt x="778784" y="1031445"/>
                    <a:pt x="426515" y="1089888"/>
                  </a:cubicBezTo>
                  <a:cubicBezTo>
                    <a:pt x="74246" y="1148331"/>
                    <a:pt x="0" y="1127797"/>
                    <a:pt x="0" y="1127797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2587754" y="5775899"/>
            <a:ext cx="3329446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866420" y="5670476"/>
            <a:ext cx="2167864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16758</TotalTime>
  <Words>1425</Words>
  <Application>Microsoft Office PowerPoint</Application>
  <PresentationFormat>On-screen Show (4:3)</PresentationFormat>
  <Paragraphs>262</Paragraphs>
  <Slides>33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Times New Roman</vt:lpstr>
      <vt:lpstr>Office Theme</vt:lpstr>
      <vt:lpstr>Software Routers: NetMap</vt:lpstr>
      <vt:lpstr>Where are we in the semester?</vt:lpstr>
      <vt:lpstr>Goals for Today</vt:lpstr>
      <vt:lpstr>Fractus Cloud</vt:lpstr>
      <vt:lpstr>PowerPoint Presentation</vt:lpstr>
      <vt:lpstr>Fractus Cloud – Production-side</vt:lpstr>
      <vt:lpstr>Goals for Today</vt:lpstr>
      <vt:lpstr>Direct Packet I/O Options</vt:lpstr>
      <vt:lpstr>Direct Packet I/O options</vt:lpstr>
      <vt:lpstr>Direct Packet I/O Options</vt:lpstr>
      <vt:lpstr>Direct Packet I/O Options</vt:lpstr>
      <vt:lpstr>Direct Packet I/O Options</vt:lpstr>
      <vt:lpstr>Traditional Network Stack</vt:lpstr>
      <vt:lpstr>Traditional Network Stack</vt:lpstr>
      <vt:lpstr>Motivation for a new design</vt:lpstr>
      <vt:lpstr>Motivation for a new design</vt:lpstr>
      <vt:lpstr>NetMap summary</vt:lpstr>
      <vt:lpstr>Netmap data structure and API</vt:lpstr>
      <vt:lpstr>Protection</vt:lpstr>
      <vt:lpstr>Data Ownership</vt:lpstr>
      <vt:lpstr>NetMap API</vt:lpstr>
      <vt:lpstr>NetMap API</vt:lpstr>
      <vt:lpstr>Multiqueue/multicore support</vt:lpstr>
      <vt:lpstr>NetMap and Host Stack</vt:lpstr>
      <vt:lpstr>NetMap and Host Stack</vt:lpstr>
      <vt:lpstr>Zero copy</vt:lpstr>
      <vt:lpstr>Performance Results</vt:lpstr>
      <vt:lpstr>Performance Results</vt:lpstr>
      <vt:lpstr>Performance Results</vt:lpstr>
      <vt:lpstr>Performance Results</vt:lpstr>
      <vt:lpstr>R Performance Results</vt:lpstr>
      <vt:lpstr>NetMap summary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236</cp:revision>
  <dcterms:created xsi:type="dcterms:W3CDTF">2011-03-13T12:50:14Z</dcterms:created>
  <dcterms:modified xsi:type="dcterms:W3CDTF">2014-10-26T23:19:40Z</dcterms:modified>
</cp:coreProperties>
</file>